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2" r:id="rId3"/>
    <p:sldId id="261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1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B7572-0EC2-400E-9010-65F8F502AFB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6F33E-44FE-4AC7-A143-6D3CF5441A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7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6F33E-44FE-4AC7-A143-6D3CF5441AC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248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55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07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13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21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19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06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13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9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3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29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29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DC5EE-BDEC-422D-9D93-F98A76ADB44C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32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i.wikisource.org/wiki/Lentokoneell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Meziválečná literatura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38200" y="1690688"/>
            <a:ext cx="10515600" cy="4956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>
                <a:latin typeface="Century" panose="02040604050505020304" pitchFamily="18" charset="0"/>
              </a:rPr>
              <a:t>Hlavní témata:</a:t>
            </a:r>
          </a:p>
          <a:p>
            <a:pPr marL="571500" indent="-571500">
              <a:buFontTx/>
              <a:buChar char="-"/>
            </a:pPr>
            <a:r>
              <a:rPr lang="cs-CZ" sz="3600" dirty="0" err="1">
                <a:latin typeface="Century" panose="02040604050505020304" pitchFamily="18" charset="0"/>
              </a:rPr>
              <a:t>finskošvédský</a:t>
            </a:r>
            <a:r>
              <a:rPr lang="cs-CZ" sz="3600" dirty="0">
                <a:latin typeface="Century" panose="02040604050505020304" pitchFamily="18" charset="0"/>
              </a:rPr>
              <a:t> modernismus</a:t>
            </a:r>
          </a:p>
          <a:p>
            <a:pPr marL="571500" indent="-571500">
              <a:buFontTx/>
              <a:buChar char="-"/>
            </a:pPr>
            <a:r>
              <a:rPr lang="cs-CZ" sz="3600" dirty="0">
                <a:latin typeface="Century" panose="02040604050505020304" pitchFamily="18" charset="0"/>
              </a:rPr>
              <a:t>dominance finskojazyčné literatury</a:t>
            </a:r>
          </a:p>
          <a:p>
            <a:pPr marL="571500" indent="-571500">
              <a:buFontTx/>
              <a:buChar char="-"/>
            </a:pPr>
            <a:r>
              <a:rPr lang="cs-CZ" sz="3600" i="1" dirty="0" err="1">
                <a:latin typeface="Century" panose="02040604050505020304" pitchFamily="18" charset="0"/>
              </a:rPr>
              <a:t>Tulenkantajat</a:t>
            </a:r>
            <a:endParaRPr lang="cs-CZ" sz="3600" i="1" dirty="0">
              <a:latin typeface="Century" panose="02040604050505020304" pitchFamily="18" charset="0"/>
            </a:endParaRPr>
          </a:p>
          <a:p>
            <a:endParaRPr lang="cs-CZ" sz="36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1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cap="small" dirty="0">
                <a:latin typeface="Century" panose="02040604050505020304" pitchFamily="18" charset="0"/>
              </a:rPr>
              <a:t>Finskošvédský modernismus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Jan Dlask: </a:t>
            </a:r>
            <a:r>
              <a:rPr lang="cs-CZ" i="1" dirty="0"/>
              <a:t>Dějiny finskošvédské literatury </a:t>
            </a:r>
            <a:r>
              <a:rPr lang="cs-CZ" dirty="0"/>
              <a:t>(2018)</a:t>
            </a:r>
          </a:p>
          <a:p>
            <a:r>
              <a:rPr lang="cs-CZ" dirty="0"/>
              <a:t>novátorský přístup především k poezii, důsledná inspirace evropskými trendy (změna struktury básně), šel proti finskojazyčné tradici</a:t>
            </a:r>
          </a:p>
          <a:p>
            <a:r>
              <a:rPr lang="cs-CZ" dirty="0"/>
              <a:t>hlavní postavy:</a:t>
            </a:r>
          </a:p>
          <a:p>
            <a:pPr lvl="1"/>
            <a:r>
              <a:rPr lang="cs-CZ" dirty="0"/>
              <a:t>Edith Södergran (1892-1923)</a:t>
            </a:r>
          </a:p>
          <a:p>
            <a:pPr lvl="1"/>
            <a:r>
              <a:rPr lang="cs-CZ" dirty="0"/>
              <a:t>Elmer Diktonius</a:t>
            </a:r>
          </a:p>
          <a:p>
            <a:pPr lvl="1"/>
            <a:r>
              <a:rPr lang="cs-CZ" dirty="0"/>
              <a:t>Hagar Olsson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Finskojazyčná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Próza</a:t>
            </a:r>
          </a:p>
          <a:p>
            <a:pPr lvl="1"/>
            <a:r>
              <a:rPr lang="cs-CZ" dirty="0"/>
              <a:t>různé linie kansankuvaus</a:t>
            </a:r>
          </a:p>
          <a:p>
            <a:pPr lvl="2"/>
            <a:r>
              <a:rPr lang="cs-CZ" dirty="0"/>
              <a:t>sebekritický – Joel Lehtonen (1881-1934): </a:t>
            </a:r>
            <a:r>
              <a:rPr lang="cs-CZ" i="1" dirty="0"/>
              <a:t>Putkinotko</a:t>
            </a:r>
            <a:r>
              <a:rPr lang="cs-CZ" dirty="0"/>
              <a:t> (1919-1920), Ilmari Kianto</a:t>
            </a:r>
          </a:p>
          <a:p>
            <a:pPr lvl="2"/>
            <a:r>
              <a:rPr lang="cs-CZ" dirty="0"/>
              <a:t>humoristický – Maiju Lassila (1868-1918): </a:t>
            </a:r>
            <a:r>
              <a:rPr lang="cs-CZ" i="1" dirty="0"/>
              <a:t>Tulitikkuja lainaamassa </a:t>
            </a:r>
            <a:r>
              <a:rPr lang="cs-CZ" dirty="0"/>
              <a:t>(Vypůjčené zápalky, 1910)</a:t>
            </a:r>
          </a:p>
          <a:p>
            <a:pPr lvl="2"/>
            <a:r>
              <a:rPr lang="cs-CZ" dirty="0"/>
              <a:t>mytický – Aino Kallas</a:t>
            </a:r>
          </a:p>
          <a:p>
            <a:pPr lvl="2"/>
            <a:r>
              <a:rPr lang="cs-CZ" dirty="0"/>
              <a:t>biologický</a:t>
            </a:r>
          </a:p>
          <a:p>
            <a:pPr lvl="1"/>
            <a:r>
              <a:rPr lang="cs-CZ" dirty="0"/>
              <a:t>Frans Eemil Sillanpää (1888-1964)</a:t>
            </a:r>
          </a:p>
          <a:p>
            <a:pPr lvl="2"/>
            <a:r>
              <a:rPr lang="cs-CZ" dirty="0"/>
              <a:t>NC 1939</a:t>
            </a:r>
          </a:p>
          <a:p>
            <a:pPr lvl="2"/>
            <a:r>
              <a:rPr lang="cs-CZ" i="1" dirty="0"/>
              <a:t>Hurskas </a:t>
            </a:r>
            <a:r>
              <a:rPr lang="cs-CZ" i="1" dirty="0" err="1"/>
              <a:t>kurjuus</a:t>
            </a:r>
            <a:r>
              <a:rPr lang="cs-CZ" i="1" dirty="0"/>
              <a:t> </a:t>
            </a:r>
            <a:r>
              <a:rPr lang="cs-CZ" dirty="0"/>
              <a:t>(Zbožná bída, 1919), </a:t>
            </a:r>
            <a:r>
              <a:rPr lang="cs-CZ" i="1" dirty="0"/>
              <a:t>Umírala mladičká </a:t>
            </a:r>
            <a:r>
              <a:rPr lang="cs-CZ" dirty="0"/>
              <a:t>(1931)</a:t>
            </a:r>
          </a:p>
          <a:p>
            <a:r>
              <a:rPr lang="cs-CZ" dirty="0"/>
              <a:t>Poezie</a:t>
            </a:r>
          </a:p>
          <a:p>
            <a:pPr lvl="1"/>
            <a:r>
              <a:rPr lang="cs-CZ" dirty="0"/>
              <a:t>Otto </a:t>
            </a:r>
            <a:r>
              <a:rPr lang="cs-CZ" dirty="0" err="1"/>
              <a:t>Manninen</a:t>
            </a:r>
            <a:r>
              <a:rPr lang="cs-CZ" dirty="0"/>
              <a:t> (1872-1950)</a:t>
            </a:r>
          </a:p>
          <a:p>
            <a:pPr lvl="1"/>
            <a:r>
              <a:rPr lang="cs-CZ" dirty="0" err="1"/>
              <a:t>Veikko</a:t>
            </a:r>
            <a:r>
              <a:rPr lang="cs-CZ" dirty="0"/>
              <a:t> </a:t>
            </a:r>
            <a:r>
              <a:rPr lang="cs-CZ" dirty="0" err="1"/>
              <a:t>Antero</a:t>
            </a:r>
            <a:r>
              <a:rPr lang="cs-CZ" dirty="0"/>
              <a:t> </a:t>
            </a:r>
            <a:r>
              <a:rPr lang="cs-CZ" dirty="0" err="1"/>
              <a:t>Koskenniemi</a:t>
            </a:r>
            <a:r>
              <a:rPr lang="cs-CZ" dirty="0"/>
              <a:t> (1885-1962)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85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Tulenkantajat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3875"/>
            <a:ext cx="10515600" cy="5064125"/>
          </a:xfrm>
        </p:spPr>
        <p:txBody>
          <a:bodyPr>
            <a:normAutofit/>
          </a:bodyPr>
          <a:lstStyle/>
          <a:p>
            <a:r>
              <a:rPr lang="cs-CZ" dirty="0"/>
              <a:t>1924–1930: album </a:t>
            </a:r>
            <a:r>
              <a:rPr lang="cs-CZ" i="1" dirty="0"/>
              <a:t>Tulenkantajat</a:t>
            </a:r>
            <a:r>
              <a:rPr lang="cs-CZ" dirty="0"/>
              <a:t> skupiny Nuoren </a:t>
            </a:r>
            <a:r>
              <a:rPr lang="cs-CZ" dirty="0" err="1"/>
              <a:t>Voiman</a:t>
            </a:r>
            <a:r>
              <a:rPr lang="cs-CZ" dirty="0"/>
              <a:t> </a:t>
            </a:r>
            <a:r>
              <a:rPr lang="cs-CZ" dirty="0" err="1"/>
              <a:t>Liitto</a:t>
            </a:r>
            <a:endParaRPr lang="cs-CZ" dirty="0"/>
          </a:p>
          <a:p>
            <a:r>
              <a:rPr lang="cs-CZ" dirty="0"/>
              <a:t>autoři: </a:t>
            </a:r>
            <a:r>
              <a:rPr lang="cs-CZ" dirty="0" err="1"/>
              <a:t>Uuno</a:t>
            </a:r>
            <a:r>
              <a:rPr lang="cs-CZ" dirty="0"/>
              <a:t> </a:t>
            </a:r>
            <a:r>
              <a:rPr lang="cs-CZ" dirty="0" err="1"/>
              <a:t>Kailas</a:t>
            </a:r>
            <a:r>
              <a:rPr lang="cs-CZ" dirty="0"/>
              <a:t>, </a:t>
            </a:r>
            <a:r>
              <a:rPr lang="cs-CZ" dirty="0" err="1"/>
              <a:t>Olavi</a:t>
            </a:r>
            <a:r>
              <a:rPr lang="cs-CZ" dirty="0"/>
              <a:t> </a:t>
            </a:r>
            <a:r>
              <a:rPr lang="cs-CZ" dirty="0" err="1"/>
              <a:t>Paavolainen</a:t>
            </a:r>
            <a:r>
              <a:rPr lang="cs-CZ" dirty="0"/>
              <a:t>, Elina </a:t>
            </a:r>
            <a:r>
              <a:rPr lang="cs-CZ" dirty="0" err="1"/>
              <a:t>Vaara</a:t>
            </a:r>
            <a:r>
              <a:rPr lang="cs-CZ" dirty="0"/>
              <a:t>, </a:t>
            </a:r>
            <a:r>
              <a:rPr lang="cs-CZ" dirty="0" err="1"/>
              <a:t>Katri</a:t>
            </a:r>
            <a:r>
              <a:rPr lang="cs-CZ" dirty="0"/>
              <a:t> Vala, </a:t>
            </a:r>
            <a:r>
              <a:rPr lang="cs-CZ" dirty="0" err="1"/>
              <a:t>Erkki</a:t>
            </a:r>
            <a:r>
              <a:rPr lang="cs-CZ" dirty="0"/>
              <a:t> Vala, </a:t>
            </a:r>
            <a:r>
              <a:rPr lang="cs-CZ" dirty="0" err="1"/>
              <a:t>Lauri</a:t>
            </a:r>
            <a:r>
              <a:rPr lang="cs-CZ" dirty="0"/>
              <a:t> </a:t>
            </a:r>
            <a:r>
              <a:rPr lang="cs-CZ" dirty="0" err="1"/>
              <a:t>Viljanen</a:t>
            </a:r>
            <a:endParaRPr lang="cs-CZ" dirty="0"/>
          </a:p>
          <a:p>
            <a:r>
              <a:rPr lang="cs-CZ" dirty="0"/>
              <a:t>charakteristika:</a:t>
            </a:r>
          </a:p>
          <a:p>
            <a:pPr lvl="1"/>
            <a:r>
              <a:rPr lang="cs-CZ" dirty="0"/>
              <a:t>orientace na současnost a budoucnost, naprostá distance od novoromantiků</a:t>
            </a:r>
          </a:p>
          <a:p>
            <a:pPr lvl="1"/>
            <a:r>
              <a:rPr lang="cs-CZ" dirty="0"/>
              <a:t>zájem o nové fenomény (avantgarda, technika, exotika)</a:t>
            </a:r>
          </a:p>
          <a:p>
            <a:pPr lvl="2"/>
            <a:r>
              <a:rPr lang="cs-CZ" sz="2800" dirty="0" err="1"/>
              <a:t>Ikkunat</a:t>
            </a:r>
            <a:r>
              <a:rPr lang="cs-CZ" sz="2800" dirty="0"/>
              <a:t> </a:t>
            </a:r>
            <a:r>
              <a:rPr lang="cs-CZ" sz="2800" dirty="0" err="1"/>
              <a:t>auki</a:t>
            </a:r>
            <a:r>
              <a:rPr lang="cs-CZ" sz="2800" dirty="0"/>
              <a:t> </a:t>
            </a:r>
            <a:r>
              <a:rPr lang="cs-CZ" sz="2800" dirty="0" err="1"/>
              <a:t>Eurooppaan</a:t>
            </a:r>
            <a:r>
              <a:rPr lang="cs-CZ" sz="2800" dirty="0"/>
              <a:t>!</a:t>
            </a:r>
          </a:p>
          <a:p>
            <a:pPr lvl="1"/>
            <a:r>
              <a:rPr lang="cs-CZ" dirty="0"/>
              <a:t>optimismus, humanismus, víra v člověka a Finsko</a:t>
            </a:r>
          </a:p>
          <a:p>
            <a:pPr marL="0" indent="0">
              <a:buNone/>
            </a:pPr>
            <a:r>
              <a:rPr lang="cs-CZ" dirty="0" err="1"/>
              <a:t>Olavi</a:t>
            </a:r>
            <a:r>
              <a:rPr lang="cs-CZ" dirty="0"/>
              <a:t> </a:t>
            </a:r>
            <a:r>
              <a:rPr lang="cs-CZ" dirty="0" err="1"/>
              <a:t>Paavolainen</a:t>
            </a:r>
            <a:r>
              <a:rPr lang="cs-CZ" dirty="0"/>
              <a:t>: </a:t>
            </a:r>
            <a:r>
              <a:rPr lang="cs-CZ" i="1" dirty="0" err="1"/>
              <a:t>Nykyaikaa</a:t>
            </a:r>
            <a:r>
              <a:rPr lang="cs-CZ" i="1" dirty="0"/>
              <a:t> </a:t>
            </a:r>
            <a:r>
              <a:rPr lang="cs-CZ" i="1" dirty="0" err="1"/>
              <a:t>etsimässä</a:t>
            </a:r>
            <a:r>
              <a:rPr lang="cs-CZ" i="1" dirty="0"/>
              <a:t> </a:t>
            </a:r>
            <a:r>
              <a:rPr lang="cs-CZ" dirty="0"/>
              <a:t>(Hledání současnosti, 1929) – programový esej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62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924CBC44-48BE-35E7-CB71-5894029F3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C4383B-380C-0712-8A61-5EC4F6B8D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6250"/>
            <a:ext cx="10515600" cy="5700713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 err="1"/>
              <a:t>Katri</a:t>
            </a:r>
            <a:r>
              <a:rPr lang="cs-CZ" sz="3200" dirty="0"/>
              <a:t> Vala: </a:t>
            </a:r>
            <a:r>
              <a:rPr lang="cs-CZ" sz="3200" i="1" dirty="0" err="1"/>
              <a:t>Kaukainen</a:t>
            </a:r>
            <a:r>
              <a:rPr lang="cs-CZ" sz="3200" i="1" dirty="0"/>
              <a:t> </a:t>
            </a:r>
            <a:r>
              <a:rPr lang="cs-CZ" sz="3200" i="1" dirty="0" err="1"/>
              <a:t>puutarha</a:t>
            </a:r>
            <a:r>
              <a:rPr lang="cs-CZ" sz="3200" i="1" dirty="0"/>
              <a:t> </a:t>
            </a:r>
            <a:r>
              <a:rPr lang="cs-CZ" sz="3200" dirty="0"/>
              <a:t>(Vzdálená zahrada, 1924) – volný verš, vitalismus, exotika,</a:t>
            </a:r>
          </a:p>
          <a:p>
            <a:pPr lvl="1"/>
            <a:r>
              <a:rPr lang="cs-CZ" sz="2800" dirty="0"/>
              <a:t>letadlo: </a:t>
            </a:r>
            <a:r>
              <a:rPr lang="cs-CZ" sz="2800" u="sng" dirty="0">
                <a:solidFill>
                  <a:srgbClr val="0563C1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  <a:hlinkClick r:id="rId3"/>
              </a:rPr>
              <a:t>https://fi.wikisource.org/wiki/Lentokoneelle</a:t>
            </a:r>
            <a:endParaRPr lang="cs-CZ" sz="2800" dirty="0"/>
          </a:p>
          <a:p>
            <a:r>
              <a:rPr lang="cs-CZ" sz="3200" dirty="0" err="1"/>
              <a:t>Paavalainen</a:t>
            </a:r>
            <a:r>
              <a:rPr lang="cs-CZ" sz="3200" dirty="0"/>
              <a:t> a </a:t>
            </a:r>
            <a:r>
              <a:rPr lang="cs-CZ" sz="3200" dirty="0" err="1"/>
              <a:t>Waltari</a:t>
            </a:r>
            <a:r>
              <a:rPr lang="cs-CZ" sz="3200" dirty="0"/>
              <a:t>: </a:t>
            </a:r>
            <a:r>
              <a:rPr lang="cs-CZ" sz="3200" i="1" dirty="0" err="1"/>
              <a:t>Valtatiet</a:t>
            </a:r>
            <a:r>
              <a:rPr lang="cs-CZ" sz="3200" dirty="0"/>
              <a:t> (Dálnice, 1928) – futurismus, „</a:t>
            </a:r>
            <a:r>
              <a:rPr lang="cs-CZ" sz="3200" dirty="0" err="1"/>
              <a:t>koneromantiikka</a:t>
            </a:r>
            <a:r>
              <a:rPr lang="cs-CZ" sz="3200" dirty="0"/>
              <a:t>“</a:t>
            </a:r>
          </a:p>
          <a:p>
            <a:r>
              <a:rPr lang="cs-CZ" sz="3200" dirty="0"/>
              <a:t>próza – společensky kritická linie</a:t>
            </a:r>
          </a:p>
          <a:p>
            <a:r>
              <a:rPr lang="cs-CZ" sz="3200" dirty="0" err="1"/>
              <a:t>Pentti</a:t>
            </a:r>
            <a:r>
              <a:rPr lang="cs-CZ" sz="3200" dirty="0"/>
              <a:t> </a:t>
            </a:r>
            <a:r>
              <a:rPr lang="cs-CZ" sz="3200" dirty="0" err="1"/>
              <a:t>Haanpää</a:t>
            </a:r>
            <a:r>
              <a:rPr lang="cs-CZ" sz="3200" dirty="0"/>
              <a:t> (1905–1955) – prozaik, venkov, armáda</a:t>
            </a:r>
          </a:p>
          <a:p>
            <a:pPr lvl="1"/>
            <a:r>
              <a:rPr lang="cs-CZ" sz="2800" i="1" dirty="0" err="1">
                <a:effectLst/>
                <a:latin typeface="Times New Roman" panose="02020603050405020304" pitchFamily="18" charset="0"/>
                <a:ea typeface="Arial Unicode MS"/>
              </a:rPr>
              <a:t>Kenttä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cs-CZ" sz="2800" i="1" dirty="0" err="1">
                <a:effectLst/>
                <a:latin typeface="Times New Roman" panose="02020603050405020304" pitchFamily="18" charset="0"/>
                <a:ea typeface="Arial Unicode MS"/>
              </a:rPr>
              <a:t>ja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cs-CZ" sz="2800" i="1" dirty="0" err="1">
                <a:effectLst/>
                <a:latin typeface="Times New Roman" panose="02020603050405020304" pitchFamily="18" charset="0"/>
                <a:ea typeface="Arial Unicode MS"/>
              </a:rPr>
              <a:t>kasarmi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cs-CZ" sz="2800" dirty="0">
                <a:effectLst/>
                <a:latin typeface="Times New Roman" panose="02020603050405020304" pitchFamily="18" charset="0"/>
                <a:ea typeface="Arial Unicode MS"/>
              </a:rPr>
              <a:t>(Cvičiště a kasárna, 1928) </a:t>
            </a:r>
            <a:endParaRPr lang="cs-CZ" sz="2800" i="1" dirty="0">
              <a:effectLst/>
              <a:latin typeface="Times New Roman" panose="02020603050405020304" pitchFamily="18" charset="0"/>
              <a:ea typeface="Arial Unicode MS"/>
            </a:endParaRPr>
          </a:p>
          <a:p>
            <a:pPr lvl="1"/>
            <a:r>
              <a:rPr lang="de-DE" sz="2800" i="1" dirty="0" err="1">
                <a:effectLst/>
                <a:latin typeface="Times New Roman" panose="02020603050405020304" pitchFamily="18" charset="0"/>
                <a:ea typeface="Arial Unicode MS"/>
              </a:rPr>
              <a:t>Noitaympyrä</a:t>
            </a:r>
            <a:r>
              <a:rPr lang="de-DE" sz="2800" i="1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de-DE" sz="2800" dirty="0">
                <a:effectLst/>
                <a:latin typeface="Times New Roman" panose="02020603050405020304" pitchFamily="18" charset="0"/>
                <a:ea typeface="Arial Unicode MS"/>
              </a:rPr>
              <a:t>(</a:t>
            </a:r>
            <a:r>
              <a:rPr lang="cs-CZ" sz="2800" dirty="0">
                <a:effectLst/>
                <a:latin typeface="Times New Roman" panose="02020603050405020304" pitchFamily="18" charset="0"/>
                <a:ea typeface="Arial Unicode MS"/>
              </a:rPr>
              <a:t>Kruh čarodějnice, </a:t>
            </a:r>
            <a:r>
              <a:rPr lang="de-DE" sz="2800" dirty="0">
                <a:effectLst/>
                <a:latin typeface="Times New Roman" panose="02020603050405020304" pitchFamily="18" charset="0"/>
                <a:ea typeface="Arial Unicode MS"/>
              </a:rPr>
              <a:t>1931)</a:t>
            </a:r>
            <a:endParaRPr lang="cs-CZ" sz="2800" dirty="0">
              <a:effectLst/>
              <a:latin typeface="Times New Roman" panose="02020603050405020304" pitchFamily="18" charset="0"/>
              <a:ea typeface="Arial Unicode MS"/>
            </a:endParaRPr>
          </a:p>
          <a:p>
            <a:pPr lvl="1"/>
            <a:r>
              <a:rPr lang="cs-CZ" sz="2800" i="1" kern="150" dirty="0" err="1">
                <a:effectLst/>
                <a:latin typeface="Times New Roman" panose="02020603050405020304" pitchFamily="18" charset="0"/>
                <a:ea typeface="Arial Unicode MS"/>
              </a:rPr>
              <a:t>Korpisotaa</a:t>
            </a:r>
            <a:r>
              <a:rPr lang="cs-CZ" sz="2800" i="1" kern="150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cs-CZ" sz="2800" kern="150" dirty="0">
                <a:effectLst/>
                <a:latin typeface="Times New Roman" panose="02020603050405020304" pitchFamily="18" charset="0"/>
                <a:ea typeface="Arial Unicode MS"/>
              </a:rPr>
              <a:t>(Válka v lesní divočině, 1940)</a:t>
            </a:r>
            <a:endParaRPr lang="cs-CZ" sz="2800" dirty="0"/>
          </a:p>
          <a:p>
            <a:r>
              <a:rPr lang="cs-CZ" sz="3200" dirty="0" err="1"/>
              <a:t>Toivo</a:t>
            </a:r>
            <a:r>
              <a:rPr lang="cs-CZ" sz="3200" dirty="0"/>
              <a:t> </a:t>
            </a:r>
            <a:r>
              <a:rPr lang="cs-CZ" sz="3200" dirty="0" err="1"/>
              <a:t>Pekkanen</a:t>
            </a:r>
            <a:r>
              <a:rPr lang="cs-CZ" sz="3200" dirty="0"/>
              <a:t> (1902–1957) – dělnické prostředí</a:t>
            </a:r>
          </a:p>
          <a:p>
            <a:pPr lvl="1"/>
            <a:r>
              <a:rPr lang="cs-CZ" sz="2800" i="1" dirty="0" err="1">
                <a:effectLst/>
                <a:latin typeface="Times New Roman" panose="02020603050405020304" pitchFamily="18" charset="0"/>
                <a:ea typeface="Arial Unicode MS"/>
              </a:rPr>
              <a:t>Tehtaan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cs-CZ" sz="2800" i="1" dirty="0" err="1">
                <a:effectLst/>
                <a:latin typeface="Times New Roman" panose="02020603050405020304" pitchFamily="18" charset="0"/>
                <a:ea typeface="Arial Unicode MS"/>
              </a:rPr>
              <a:t>varjossa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cs-CZ" sz="2800" dirty="0">
                <a:effectLst/>
                <a:latin typeface="Times New Roman" panose="02020603050405020304" pitchFamily="18" charset="0"/>
                <a:ea typeface="Arial Unicode MS"/>
              </a:rPr>
              <a:t>(Ve stínu továrny, 1932)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</a:rPr>
              <a:t>dělnická/proletářská literatura</a:t>
            </a:r>
            <a:endParaRPr lang="cs-CZ" sz="28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7083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Mika Waltari </a:t>
            </a:r>
            <a:r>
              <a:rPr lang="cs-CZ" dirty="0"/>
              <a:t>(1908–1979)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Markéta Hejkalová: </a:t>
            </a:r>
            <a:r>
              <a:rPr lang="cs-CZ" i="1" dirty="0"/>
              <a:t>Fin Mika Waltari </a:t>
            </a:r>
            <a:r>
              <a:rPr lang="cs-CZ" dirty="0"/>
              <a:t>(2007)</a:t>
            </a:r>
          </a:p>
          <a:p>
            <a:r>
              <a:rPr lang="cs-CZ" dirty="0"/>
              <a:t>žánrově mnohostranný (cestopisy, reportáže,</a:t>
            </a:r>
          </a:p>
          <a:p>
            <a:pPr marL="0" indent="0">
              <a:buNone/>
            </a:pPr>
            <a:r>
              <a:rPr lang="cs-CZ" dirty="0"/>
              <a:t>detektivky, romány…)</a:t>
            </a:r>
          </a:p>
          <a:p>
            <a:r>
              <a:rPr lang="cs-CZ" i="1" dirty="0"/>
              <a:t>Moje velká iluze </a:t>
            </a:r>
            <a:r>
              <a:rPr lang="cs-CZ" dirty="0"/>
              <a:t>(</a:t>
            </a:r>
            <a:r>
              <a:rPr lang="cs-CZ" i="1" dirty="0" err="1"/>
              <a:t>Suuri</a:t>
            </a:r>
            <a:r>
              <a:rPr lang="cs-CZ" i="1" dirty="0"/>
              <a:t> </a:t>
            </a:r>
            <a:r>
              <a:rPr lang="cs-CZ" i="1" dirty="0" err="1"/>
              <a:t>illusioni</a:t>
            </a:r>
            <a:r>
              <a:rPr lang="cs-CZ" dirty="0"/>
              <a:t>, 1928)</a:t>
            </a:r>
          </a:p>
          <a:p>
            <a:r>
              <a:rPr lang="cs-CZ" dirty="0"/>
              <a:t>30.–40. léta – </a:t>
            </a:r>
            <a:r>
              <a:rPr lang="cs-CZ" i="1" dirty="0"/>
              <a:t>pienoisromaanit</a:t>
            </a:r>
            <a:r>
              <a:rPr lang="cs-CZ" dirty="0"/>
              <a:t> (13),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i="1" dirty="0"/>
              <a:t>Cizinec přichází</a:t>
            </a:r>
            <a:r>
              <a:rPr lang="cs-CZ" dirty="0"/>
              <a:t> (1937), </a:t>
            </a:r>
            <a:r>
              <a:rPr lang="cs-CZ" i="1" dirty="0"/>
              <a:t>Plavovláska </a:t>
            </a:r>
            <a:r>
              <a:rPr lang="cs-CZ" dirty="0"/>
              <a:t>(1948)</a:t>
            </a:r>
          </a:p>
          <a:p>
            <a:r>
              <a:rPr lang="cs-CZ" dirty="0"/>
              <a:t>1941: </a:t>
            </a:r>
            <a:r>
              <a:rPr lang="cs-CZ" i="1" dirty="0"/>
              <a:t>Válka o pravdu</a:t>
            </a:r>
          </a:p>
          <a:p>
            <a:r>
              <a:rPr lang="cs-CZ" dirty="0"/>
              <a:t>1945: </a:t>
            </a:r>
            <a:r>
              <a:rPr lang="cs-CZ" i="1" dirty="0"/>
              <a:t>Egypťan Sinuhet </a:t>
            </a:r>
            <a:r>
              <a:rPr lang="cs-CZ" dirty="0"/>
              <a:t>+ následující</a:t>
            </a:r>
          </a:p>
          <a:p>
            <a:pPr marL="0" indent="0">
              <a:buNone/>
            </a:pPr>
            <a:r>
              <a:rPr lang="cs-CZ" dirty="0"/>
              <a:t>„období velké deziluze“</a:t>
            </a:r>
          </a:p>
          <a:p>
            <a:r>
              <a:rPr lang="cs-CZ" dirty="0"/>
              <a:t>Čtyři západy slunce (1949)</a:t>
            </a:r>
          </a:p>
          <a:p>
            <a:r>
              <a:rPr lang="cs-CZ" dirty="0"/>
              <a:t>existencionalismus  x „komerčnost“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700" y="1690688"/>
            <a:ext cx="4089529" cy="491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4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397</Words>
  <Application>Microsoft Office PowerPoint</Application>
  <PresentationFormat>Širokoúhlá obrazovka</PresentationFormat>
  <Paragraphs>58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</vt:lpstr>
      <vt:lpstr>Times New Roman</vt:lpstr>
      <vt:lpstr>Motiv Office</vt:lpstr>
      <vt:lpstr>Meziválečná literatura</vt:lpstr>
      <vt:lpstr>Finskošvédský modernismus</vt:lpstr>
      <vt:lpstr>Finskojazyčná literatura</vt:lpstr>
      <vt:lpstr>Tulenkantajat</vt:lpstr>
      <vt:lpstr>Prezentace aplikace PowerPoint</vt:lpstr>
      <vt:lpstr>Mika Waltari (1908–1979)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Pojmy a dojmy</dc:title>
  <dc:creator>Jan-Marek Šík</dc:creator>
  <cp:lastModifiedBy>Jan-Marek Šík</cp:lastModifiedBy>
  <cp:revision>44</cp:revision>
  <dcterms:created xsi:type="dcterms:W3CDTF">2018-11-09T07:32:12Z</dcterms:created>
  <dcterms:modified xsi:type="dcterms:W3CDTF">2024-12-11T10:16:04Z</dcterms:modified>
</cp:coreProperties>
</file>