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1" autoAdjust="0"/>
    <p:restoredTop sz="85069" autoAdjust="0"/>
  </p:normalViewPr>
  <p:slideViewPr>
    <p:cSldViewPr snapToGrid="0">
      <p:cViewPr varScale="1">
        <p:scale>
          <a:sx n="77" d="100"/>
          <a:sy n="77" d="100"/>
        </p:scale>
        <p:origin x="8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D21C-A188-4449-98CB-8B8181A5EB14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E7A53-7F12-4707-A56B-E2745A7112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01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E7A53-7F12-4707-A56B-E2745A7112B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2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E7A53-7F12-4707-A56B-E2745A7112B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51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08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1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59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84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7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5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61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7BDF-CD58-4D92-BA27-FF19ED0D5E41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9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16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743" y="597354"/>
            <a:ext cx="11190513" cy="878114"/>
          </a:xfrm>
        </p:spPr>
        <p:txBody>
          <a:bodyPr>
            <a:noAutofit/>
          </a:bodyPr>
          <a:lstStyle/>
          <a:p>
            <a:r>
              <a:rPr lang="cs-CZ" cap="small" dirty="0">
                <a:latin typeface="Century" panose="02040604050505020304" pitchFamily="18" charset="0"/>
              </a:rPr>
              <a:t>Literatura přelomu století ve Finsku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03200" y="1575283"/>
            <a:ext cx="11488056" cy="23145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od 90. let = národní novoromantismus</a:t>
            </a:r>
          </a:p>
          <a:p>
            <a:r>
              <a:rPr lang="cs-CZ" sz="2800" dirty="0"/>
              <a:t>	(národní romantismus, </a:t>
            </a:r>
            <a:r>
              <a:rPr lang="cs-CZ" sz="2800" dirty="0" err="1"/>
              <a:t>karelianismus</a:t>
            </a:r>
            <a:r>
              <a:rPr lang="cs-CZ" sz="2800" dirty="0"/>
              <a:t>;</a:t>
            </a:r>
          </a:p>
          <a:p>
            <a:r>
              <a:rPr lang="cs-CZ" sz="2800" dirty="0"/>
              <a:t>	zájem o historii, mystiku, symbolismus…)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Suomen</a:t>
            </a:r>
            <a:r>
              <a:rPr lang="cs-CZ" sz="2800" dirty="0"/>
              <a:t> </a:t>
            </a:r>
            <a:r>
              <a:rPr lang="cs-CZ" sz="2800" dirty="0" err="1"/>
              <a:t>taiteen</a:t>
            </a:r>
            <a:r>
              <a:rPr lang="cs-CZ" sz="2800" dirty="0"/>
              <a:t> </a:t>
            </a:r>
            <a:r>
              <a:rPr lang="cs-CZ" sz="2800" dirty="0" err="1"/>
              <a:t>kultakausi</a:t>
            </a:r>
            <a:r>
              <a:rPr lang="cs-CZ" sz="2800" dirty="0"/>
              <a:t> (1880-1910)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14" y="2514830"/>
            <a:ext cx="4651829" cy="3736969"/>
          </a:xfrm>
          <a:prstGeom prst="rect">
            <a:avLst/>
          </a:prstGeom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9071428" y="6351614"/>
            <a:ext cx="4123871" cy="4257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>
                <a:latin typeface="Century" panose="02040604050505020304" pitchFamily="18" charset="0"/>
              </a:rPr>
              <a:t>Haavoittunut enkeli (1903)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03200" y="3198984"/>
            <a:ext cx="11190513" cy="2331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výtvarné umění: Akseli Gallen-Kallela,</a:t>
            </a:r>
          </a:p>
          <a:p>
            <a:r>
              <a:rPr lang="cs-CZ" sz="2800" dirty="0"/>
              <a:t>	Hugo Simberg (1873–1917)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hudba: Jean Sibelius (1865–1957)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architektura: </a:t>
            </a:r>
            <a:r>
              <a:rPr lang="cs-CZ" sz="2800" dirty="0" err="1"/>
              <a:t>Armas</a:t>
            </a:r>
            <a:r>
              <a:rPr lang="cs-CZ" sz="2800" dirty="0"/>
              <a:t> </a:t>
            </a:r>
            <a:r>
              <a:rPr lang="cs-CZ" sz="2800" dirty="0" err="1"/>
              <a:t>Lindgren</a:t>
            </a:r>
            <a:r>
              <a:rPr lang="cs-CZ" sz="2800" dirty="0"/>
              <a:t>, Herman</a:t>
            </a:r>
          </a:p>
          <a:p>
            <a:r>
              <a:rPr lang="cs-CZ" sz="2800" dirty="0"/>
              <a:t>	</a:t>
            </a:r>
            <a:r>
              <a:rPr lang="cs-CZ" sz="2800" dirty="0" err="1"/>
              <a:t>Gesellius</a:t>
            </a:r>
            <a:r>
              <a:rPr lang="cs-CZ" sz="2800" dirty="0"/>
              <a:t>, </a:t>
            </a:r>
            <a:r>
              <a:rPr lang="cs-CZ" sz="2800" dirty="0" err="1"/>
              <a:t>Eliel</a:t>
            </a:r>
            <a:r>
              <a:rPr lang="cs-CZ" sz="2800" dirty="0"/>
              <a:t> </a:t>
            </a:r>
            <a:r>
              <a:rPr lang="cs-CZ" sz="2800" dirty="0" err="1"/>
              <a:t>Saarinen</a:t>
            </a: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50585" y="5179930"/>
            <a:ext cx="11190513" cy="1797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Juhani Aho:</a:t>
            </a:r>
          </a:p>
          <a:p>
            <a:r>
              <a:rPr lang="cs-CZ" sz="2800" dirty="0"/>
              <a:t>	Hobliny (od 90. let, </a:t>
            </a:r>
            <a:r>
              <a:rPr lang="cs-CZ" sz="2800" i="1" dirty="0"/>
              <a:t>Lastuja</a:t>
            </a:r>
            <a:r>
              <a:rPr lang="cs-CZ" sz="2800" dirty="0"/>
              <a:t>), Panu (1897)</a:t>
            </a:r>
          </a:p>
          <a:p>
            <a:r>
              <a:rPr lang="cs-CZ" sz="2800" dirty="0"/>
              <a:t>	Juha (1911) – r. Aki Kaurismäki (1999),</a:t>
            </a:r>
          </a:p>
          <a:p>
            <a:r>
              <a:rPr lang="cs-CZ" sz="2800" dirty="0"/>
              <a:t>	ok.ru/video/197966957142</a:t>
            </a:r>
          </a:p>
        </p:txBody>
      </p:sp>
    </p:spTree>
    <p:extLst>
      <p:ext uri="{BB962C8B-B14F-4D97-AF65-F5344CB8AC3E}">
        <p14:creationId xmlns:p14="http://schemas.microsoft.com/office/powerpoint/2010/main" val="25364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cap="small" dirty="0">
                <a:latin typeface="Century" panose="02040604050505020304" pitchFamily="18" charset="0"/>
              </a:rPr>
              <a:t>Literatura přelomu století ve Finsku II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cap="small" dirty="0"/>
              <a:t>Eino Leino </a:t>
            </a:r>
            <a:r>
              <a:rPr lang="cs-CZ" dirty="0"/>
              <a:t>(1878-1926)</a:t>
            </a:r>
          </a:p>
          <a:p>
            <a:r>
              <a:rPr lang="cs-CZ" dirty="0"/>
              <a:t>novoromantický básník, dramatik, překladatel</a:t>
            </a:r>
          </a:p>
          <a:p>
            <a:pPr marL="0" indent="0">
              <a:buNone/>
            </a:pPr>
            <a:r>
              <a:rPr lang="cs-CZ" dirty="0"/>
              <a:t>(Dante, Racine, Corneille), esejista</a:t>
            </a:r>
          </a:p>
          <a:p>
            <a:r>
              <a:rPr lang="cs-CZ" i="1" dirty="0" err="1"/>
              <a:t>Maaliskuun</a:t>
            </a:r>
            <a:r>
              <a:rPr lang="cs-CZ" i="1" dirty="0"/>
              <a:t> </a:t>
            </a:r>
            <a:r>
              <a:rPr lang="cs-CZ" i="1" dirty="0" err="1"/>
              <a:t>lauluja</a:t>
            </a:r>
            <a:r>
              <a:rPr lang="cs-CZ" i="1" dirty="0"/>
              <a:t> (1896), </a:t>
            </a:r>
            <a:r>
              <a:rPr lang="cs-CZ" i="1" dirty="0" err="1"/>
              <a:t>Tuonelan</a:t>
            </a:r>
            <a:r>
              <a:rPr lang="cs-CZ" i="1" dirty="0"/>
              <a:t> </a:t>
            </a:r>
            <a:r>
              <a:rPr lang="cs-CZ" i="1" dirty="0" err="1"/>
              <a:t>joutsen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(1898, </a:t>
            </a:r>
            <a:r>
              <a:rPr lang="cs-CZ" dirty="0" err="1"/>
              <a:t>Tuonelská</a:t>
            </a:r>
            <a:r>
              <a:rPr lang="cs-CZ" dirty="0"/>
              <a:t> labuť), </a:t>
            </a:r>
            <a:r>
              <a:rPr lang="cs-CZ" i="1" dirty="0" err="1"/>
              <a:t>Sota</a:t>
            </a:r>
            <a:r>
              <a:rPr lang="cs-CZ" i="1" dirty="0"/>
              <a:t> </a:t>
            </a:r>
            <a:r>
              <a:rPr lang="cs-CZ" i="1" dirty="0" err="1"/>
              <a:t>valosta</a:t>
            </a:r>
            <a:r>
              <a:rPr lang="cs-CZ" dirty="0"/>
              <a:t> (1900,</a:t>
            </a:r>
          </a:p>
          <a:p>
            <a:pPr marL="0" indent="0">
              <a:buNone/>
            </a:pPr>
            <a:r>
              <a:rPr lang="cs-CZ" dirty="0"/>
              <a:t>Válka o světlo),</a:t>
            </a:r>
          </a:p>
          <a:p>
            <a:pPr marL="0" indent="0">
              <a:buNone/>
            </a:pPr>
            <a:r>
              <a:rPr lang="cs-CZ" i="1" dirty="0" err="1"/>
              <a:t>Helkavirsiä</a:t>
            </a:r>
            <a:r>
              <a:rPr lang="cs-CZ" dirty="0"/>
              <a:t> (1903, Svatodušní písně)</a:t>
            </a:r>
          </a:p>
          <a:p>
            <a:r>
              <a:rPr lang="cs-CZ" dirty="0"/>
              <a:t>angažovanost x lartpourlartismus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fr-FR" dirty="0"/>
              <a:t>l'art pour l'art = </a:t>
            </a:r>
            <a:r>
              <a:rPr lang="fr-FR" dirty="0" err="1"/>
              <a:t>umění</a:t>
            </a:r>
            <a:r>
              <a:rPr lang="fr-FR" dirty="0"/>
              <a:t> pro </a:t>
            </a:r>
            <a:r>
              <a:rPr lang="fr-FR" dirty="0" err="1"/>
              <a:t>umění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0" y="1690688"/>
            <a:ext cx="3338285" cy="444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82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63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6619"/>
            <a:ext cx="5562600" cy="2108482"/>
          </a:xfrm>
        </p:spPr>
        <p:txBody>
          <a:bodyPr>
            <a:normAutofit/>
          </a:bodyPr>
          <a:lstStyle/>
          <a:p>
            <a:r>
              <a:rPr lang="cs-CZ" sz="4000" cap="small" dirty="0"/>
              <a:t>L. Onerva </a:t>
            </a:r>
            <a:r>
              <a:rPr lang="cs-CZ" sz="3200" dirty="0"/>
              <a:t>(1882–1972)</a:t>
            </a:r>
            <a:br>
              <a:rPr lang="cs-CZ" sz="3200" dirty="0"/>
            </a:br>
            <a:r>
              <a:rPr lang="cs-CZ" sz="3200" dirty="0"/>
              <a:t>- vl. jm. </a:t>
            </a:r>
            <a:r>
              <a:rPr lang="cs-CZ" sz="3200" dirty="0" err="1"/>
              <a:t>Hilja</a:t>
            </a:r>
            <a:r>
              <a:rPr lang="cs-CZ" sz="3200" dirty="0"/>
              <a:t> </a:t>
            </a:r>
            <a:r>
              <a:rPr lang="cs-CZ" sz="3200" dirty="0" err="1"/>
              <a:t>Onerva</a:t>
            </a:r>
            <a:r>
              <a:rPr lang="cs-CZ" sz="3200" dirty="0"/>
              <a:t> Lehtinen</a:t>
            </a:r>
            <a:br>
              <a:rPr lang="cs-CZ" sz="3200" dirty="0"/>
            </a:br>
            <a:r>
              <a:rPr lang="cs-CZ" sz="3200" dirty="0"/>
              <a:t>- básně, romány, překlady, kritiky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i="1" dirty="0"/>
              <a:t>Inari</a:t>
            </a:r>
            <a:r>
              <a:rPr lang="cs-CZ" sz="3200" dirty="0"/>
              <a:t> (1913), </a:t>
            </a:r>
            <a:r>
              <a:rPr lang="cs-CZ" sz="3200" i="1" dirty="0"/>
              <a:t>Mirdja</a:t>
            </a:r>
            <a:r>
              <a:rPr lang="cs-CZ" sz="3200" dirty="0"/>
              <a:t> (1908)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11" y="870877"/>
            <a:ext cx="4307989" cy="5515418"/>
          </a:xfr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990600" y="3690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cap="small" dirty="0"/>
              <a:t>„Ženy Eina Leina“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67007"/>
            <a:ext cx="3863472" cy="6076188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838200" y="3979581"/>
            <a:ext cx="5562600" cy="2763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700" cap="small" dirty="0"/>
              <a:t>Aino Kallas </a:t>
            </a:r>
            <a:r>
              <a:rPr lang="cs-CZ" sz="3200" dirty="0"/>
              <a:t>(1878-1956)</a:t>
            </a:r>
          </a:p>
          <a:p>
            <a:br>
              <a:rPr lang="cs-CZ" sz="3200" dirty="0"/>
            </a:br>
            <a:r>
              <a:rPr lang="cs-CZ" sz="3200" dirty="0"/>
              <a:t>-     </a:t>
            </a:r>
            <a:r>
              <a:rPr lang="cs-CZ" sz="4600" dirty="0"/>
              <a:t>dcera Julia Krohna</a:t>
            </a:r>
          </a:p>
          <a:p>
            <a:pPr marL="457200" indent="-457200">
              <a:buFontTx/>
              <a:buChar char="-"/>
            </a:pPr>
            <a:r>
              <a:rPr lang="cs-CZ" sz="4600" dirty="0"/>
              <a:t>žila v Estonsku (Noor-Eesti)</a:t>
            </a:r>
          </a:p>
          <a:p>
            <a:pPr marL="457200" indent="-457200">
              <a:buFontTx/>
              <a:buChar char="-"/>
            </a:pPr>
            <a:r>
              <a:rPr lang="cs-CZ" sz="4600" i="1" dirty="0"/>
              <a:t>Häät</a:t>
            </a:r>
            <a:r>
              <a:rPr lang="cs-CZ" sz="4600" dirty="0"/>
              <a:t> (1904-1905, Svatba)</a:t>
            </a:r>
          </a:p>
          <a:p>
            <a:pPr marL="457200" indent="-457200">
              <a:buFontTx/>
              <a:buChar char="-"/>
            </a:pPr>
            <a:r>
              <a:rPr lang="cs-CZ" sz="4600" i="1" dirty="0" err="1"/>
              <a:t>Lähtevien</a:t>
            </a:r>
            <a:r>
              <a:rPr lang="cs-CZ" sz="4600" i="1" dirty="0"/>
              <a:t> </a:t>
            </a:r>
            <a:r>
              <a:rPr lang="cs-CZ" sz="4600" i="1" dirty="0" err="1"/>
              <a:t>laivojen</a:t>
            </a:r>
            <a:r>
              <a:rPr lang="cs-CZ" sz="4600" i="1" dirty="0"/>
              <a:t> </a:t>
            </a:r>
            <a:r>
              <a:rPr lang="cs-CZ" sz="4600" i="1" dirty="0" err="1"/>
              <a:t>kaupunki</a:t>
            </a:r>
            <a:r>
              <a:rPr lang="cs-CZ" sz="4600" i="1" dirty="0"/>
              <a:t> </a:t>
            </a:r>
            <a:r>
              <a:rPr lang="cs-CZ" sz="4600" dirty="0"/>
              <a:t>(1913, Město odplouvajících lodí)</a:t>
            </a:r>
          </a:p>
          <a:p>
            <a:pPr marL="457200" indent="-457200">
              <a:buFontTx/>
              <a:buChar char="-"/>
            </a:pPr>
            <a:r>
              <a:rPr lang="cs-CZ" sz="4600" i="1" dirty="0"/>
              <a:t>Sudenmorsian</a:t>
            </a:r>
            <a:r>
              <a:rPr lang="cs-CZ" sz="4600" dirty="0"/>
              <a:t> (1928, Vlčí nevěsta)</a:t>
            </a:r>
          </a:p>
        </p:txBody>
      </p:sp>
    </p:spTree>
    <p:extLst>
      <p:ext uri="{BB962C8B-B14F-4D97-AF65-F5344CB8AC3E}">
        <p14:creationId xmlns:p14="http://schemas.microsoft.com/office/powerpoint/2010/main" val="232492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63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300" dirty="0">
                <a:latin typeface="Century" panose="02040604050505020304" pitchFamily="18" charset="0"/>
              </a:rPr>
              <a:t>Johannes Linnankoski</a:t>
            </a:r>
            <a:br>
              <a:rPr lang="cs-CZ" sz="5300" dirty="0"/>
            </a:br>
            <a:r>
              <a:rPr lang="cs-CZ" sz="3600" dirty="0"/>
              <a:t>(1869–1913)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symbolismus, dekadence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cap="small" dirty="0"/>
              <a:t>Píseň o červeném květu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i="1" dirty="0"/>
              <a:t>Laulu tulipunaisesta kukasta</a:t>
            </a:r>
            <a:r>
              <a:rPr lang="cs-CZ" dirty="0"/>
              <a:t>, 1905)</a:t>
            </a:r>
          </a:p>
          <a:p>
            <a:pPr lvl="1"/>
            <a:r>
              <a:rPr lang="cs-CZ" dirty="0"/>
              <a:t>Olaviho vzpoura proti mužské roli</a:t>
            </a:r>
          </a:p>
          <a:p>
            <a:pPr lvl="1"/>
            <a:r>
              <a:rPr lang="cs-CZ" dirty="0"/>
              <a:t>silné ženy (Kyllikki, matka)</a:t>
            </a:r>
          </a:p>
          <a:p>
            <a:pPr lvl="1"/>
            <a:r>
              <a:rPr lang="cs-CZ" dirty="0"/>
              <a:t>topos rozevlátého, přelétavého hrdiny toužícího</a:t>
            </a:r>
          </a:p>
          <a:p>
            <a:pPr marL="457200" lvl="1" indent="0">
              <a:buNone/>
            </a:pPr>
            <a:r>
              <a:rPr lang="cs-CZ" dirty="0"/>
              <a:t>po požitcích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771" y="365125"/>
            <a:ext cx="4426857" cy="61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8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85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Volby ve Finsku 1907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Muži i ženy nad 24 let, šest stran, volební účast 70 </a:t>
            </a:r>
            <a:r>
              <a:rPr lang="en-US" dirty="0"/>
              <a:t>%</a:t>
            </a:r>
            <a:endParaRPr lang="cs-CZ" dirty="0"/>
          </a:p>
          <a:p>
            <a:r>
              <a:rPr lang="cs-CZ" dirty="0"/>
              <a:t>Ilmari Kianto (1874-1970)</a:t>
            </a:r>
            <a:endParaRPr lang="en-US" dirty="0"/>
          </a:p>
          <a:p>
            <a:pPr lvl="1"/>
            <a:r>
              <a:rPr lang="cs-CZ" dirty="0"/>
              <a:t>Červená čára (1909)</a:t>
            </a:r>
          </a:p>
          <a:p>
            <a:pPr lvl="2"/>
            <a:r>
              <a:rPr lang="cs-CZ" dirty="0" err="1"/>
              <a:t>Topi</a:t>
            </a:r>
            <a:r>
              <a:rPr lang="cs-CZ" dirty="0"/>
              <a:t> </a:t>
            </a:r>
            <a:r>
              <a:rPr lang="cs-CZ" dirty="0" err="1"/>
              <a:t>Romppanen</a:t>
            </a:r>
            <a:r>
              <a:rPr lang="cs-CZ" dirty="0"/>
              <a:t>, region </a:t>
            </a:r>
            <a:r>
              <a:rPr lang="cs-CZ" dirty="0" err="1"/>
              <a:t>Kainuu</a:t>
            </a:r>
            <a:endParaRPr lang="cs-CZ" dirty="0"/>
          </a:p>
          <a:p>
            <a:pPr lvl="2"/>
            <a:r>
              <a:rPr lang="cs-CZ" dirty="0"/>
              <a:t>areena.yle.fi/1-403471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290" y="1825625"/>
            <a:ext cx="3157414" cy="449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24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333</Words>
  <Application>Microsoft Office PowerPoint</Application>
  <PresentationFormat>Širokoúhlá obrazovka</PresentationFormat>
  <Paragraphs>50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</vt:lpstr>
      <vt:lpstr>Motiv Office</vt:lpstr>
      <vt:lpstr>Literatura přelomu století ve Finsku</vt:lpstr>
      <vt:lpstr>Literatura přelomu století ve Finsku II</vt:lpstr>
      <vt:lpstr>L. Onerva (1882–1972) - vl. jm. Hilja Onerva Lehtinen - básně, romány, překlady, kritiky - Inari (1913), Mirdja (1908)</vt:lpstr>
      <vt:lpstr>Johannes Linnankoski (1869–1913)</vt:lpstr>
      <vt:lpstr>Volby ve Finsku 1907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Jan-Marek Šík</dc:creator>
  <cp:lastModifiedBy>Jan-Marek Šík</cp:lastModifiedBy>
  <cp:revision>87</cp:revision>
  <dcterms:created xsi:type="dcterms:W3CDTF">2018-11-01T07:56:16Z</dcterms:created>
  <dcterms:modified xsi:type="dcterms:W3CDTF">2024-11-29T12:52:21Z</dcterms:modified>
</cp:coreProperties>
</file>