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07" r:id="rId2"/>
    <p:sldId id="299" r:id="rId3"/>
    <p:sldId id="261" r:id="rId4"/>
    <p:sldId id="310" r:id="rId5"/>
    <p:sldId id="256" r:id="rId6"/>
    <p:sldId id="302" r:id="rId7"/>
    <p:sldId id="303" r:id="rId8"/>
    <p:sldId id="306" r:id="rId9"/>
    <p:sldId id="308" r:id="rId10"/>
    <p:sldId id="309" r:id="rId11"/>
    <p:sldId id="273" r:id="rId12"/>
    <p:sldId id="317" r:id="rId13"/>
    <p:sldId id="274" r:id="rId14"/>
    <p:sldId id="327" r:id="rId15"/>
    <p:sldId id="270" r:id="rId16"/>
    <p:sldId id="328" r:id="rId17"/>
    <p:sldId id="276" r:id="rId18"/>
    <p:sldId id="329" r:id="rId19"/>
    <p:sldId id="272" r:id="rId20"/>
    <p:sldId id="330" r:id="rId21"/>
    <p:sldId id="267" r:id="rId22"/>
    <p:sldId id="331" r:id="rId23"/>
    <p:sldId id="268" r:id="rId24"/>
    <p:sldId id="332" r:id="rId25"/>
    <p:sldId id="269" r:id="rId26"/>
    <p:sldId id="294" r:id="rId27"/>
    <p:sldId id="315" r:id="rId28"/>
    <p:sldId id="295" r:id="rId29"/>
    <p:sldId id="314" r:id="rId30"/>
    <p:sldId id="340" r:id="rId31"/>
    <p:sldId id="333" r:id="rId32"/>
    <p:sldId id="320" r:id="rId33"/>
    <p:sldId id="334" r:id="rId34"/>
    <p:sldId id="321" r:id="rId35"/>
    <p:sldId id="335" r:id="rId36"/>
    <p:sldId id="322" r:id="rId37"/>
    <p:sldId id="326" r:id="rId38"/>
    <p:sldId id="336" r:id="rId39"/>
    <p:sldId id="323" r:id="rId40"/>
    <p:sldId id="337" r:id="rId41"/>
    <p:sldId id="324" r:id="rId42"/>
    <p:sldId id="338" r:id="rId43"/>
    <p:sldId id="325" r:id="rId44"/>
    <p:sldId id="345" r:id="rId45"/>
    <p:sldId id="344" r:id="rId46"/>
    <p:sldId id="352" r:id="rId47"/>
    <p:sldId id="346" r:id="rId48"/>
    <p:sldId id="353" r:id="rId49"/>
    <p:sldId id="347" r:id="rId50"/>
    <p:sldId id="339" r:id="rId51"/>
    <p:sldId id="342" r:id="rId52"/>
    <p:sldId id="343" r:id="rId53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7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0" y="19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29153D-6984-DF7C-9F5A-9416BAC47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2A442F-9DE8-D861-3587-C8968CE15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BC9EBA-F41E-2AB9-7EE1-FD3E89C10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6E9311-8605-40B7-4535-F086A58FE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6F3F77-D359-4A94-B601-50ADEED9C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FF4CB-B19D-A571-5F9A-E885C00E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1E2C3F-7115-69D9-D2DA-6B397EF9E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F04BC1-B8D7-AABA-1ADF-E59433B38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7AAEF9-8B8F-EF95-27F0-E94D50809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3E1FCB-19F4-480E-501C-CE8945556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97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7D25A7C-3D07-659A-6573-AE5AF0B9BE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2A9D19-B9ED-C175-E345-36AA7AE20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9CBAFF-492E-1A14-9AC3-C733DBE54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8DC57D-E45B-3DD0-F879-C2CB0A0CF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A62B57-3904-C7D5-1FC4-04FD70D2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3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41447-EEAF-F714-13D8-0C679153B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902010-7E72-2811-EFA8-D431325A3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2EE08B-8CA6-AF6A-8F8A-3BE4EC19B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CD51A3-F16C-DD2D-68CC-2FA2E74C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57BCB9-B543-35F4-427D-AAA48F969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09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2531E-FE8D-5C15-6109-0D90AB443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0DB975-FF2E-DE4A-D5E1-6E2DB7719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749735-428A-27B5-AE74-D7126AB4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60879F-AD0D-392E-36E0-05A5A7489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6294BC-371B-DD80-1693-096E1179C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6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E3A1EA-F039-FD01-C511-2CE4CC99C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50E72D-B56F-8EC6-9AD8-9B1B52B01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695DE0-9C62-4DF9-ADB7-DA5C156EA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FD1C6C-1C0C-C330-06EF-CCCB6B636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4A6D16-9940-CE48-FA9F-96A01AB5A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E78BE6-3BEE-4FD1-4BEC-4872E310C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73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EB73B-1897-0CBE-922B-54FE1ACD1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26C880-D95A-F8B0-CF2A-CC66B6D94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954349-550B-6709-0343-BD8FE2DD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15EA6A5-8180-24DA-6FF3-17788D213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CFEB2E7-0FEE-677A-D89F-CE1A56482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260D41-FB7E-85EE-FDB2-DEB476759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5C2032-049D-AB7A-6C0C-53592BAA6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9D7E8A-1306-D006-F0FE-F36EF9A0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11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D3C19-0ED9-55A3-23FB-7C879E242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1368795-885B-DEA1-D056-CECEB575C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ACFA78-4AA2-160C-4D8E-595C739FC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D203F9-8093-63FA-828B-C2826AC1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20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6F296A2-4111-CE3F-BD3A-A55A1F497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E981E2-CEAF-D854-A577-7B5CE4BC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D6ED37-8D9C-04BA-1AFF-570D15067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04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F2DF6-A57F-6868-DE8B-9BD287CF5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59FD19-E086-1E4F-F7D4-C84DA5E73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C74C892-4FB2-B0D6-77BB-7B4BC19ED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4FD1D3-1D46-5CE0-8315-CECCFA80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8B02B5-13C5-ABAD-7B65-D2929EE8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73BB6C-9854-410A-406B-EA8ABF54D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8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1B393-9BC0-B2DA-A70E-648D0B728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1EC886-5719-A6B4-FCC1-300813915F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A0FCC2-148D-E818-DB15-EC0E32426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035C46-9682-8D85-3367-1BC9A021A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3C2679-AAB8-2CC2-F6F3-B20EAA8F0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920BF2-C656-4C9E-6AD3-FAAC1844E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24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82C7542-649A-6E57-B6D0-5686165DC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30194E-4FD5-E50F-38FB-FCE7ED330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FD34E1-99CE-3B9C-D767-6846A5C414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34AAE-B55A-4196-9C3E-6DB33159FBD3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DAE523-C0AB-2202-ADF5-519142A67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C7F86D-03F4-A0E7-4C24-BD6ACD4D4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000C3-DB8B-4200-BBAF-FC1B2EF58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00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ECDE4D-060C-D8DD-38CE-D3AEC25A59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Slovník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1BCD3E8-E153-107B-EC6C-847F0C19E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50" y="-144166"/>
            <a:ext cx="11824519" cy="665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62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C8E0F119-8516-2853-47A0-05C5FDCBB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827" y="640080"/>
            <a:ext cx="9793411" cy="58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025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C4805A-4401-9A80-23ED-ED22C9507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" y="457200"/>
            <a:ext cx="11643360" cy="5729923"/>
          </a:xfrm>
        </p:spPr>
        <p:txBody>
          <a:bodyPr/>
          <a:lstStyle/>
          <a:p>
            <a:r>
              <a:rPr lang="cs-CZ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Theta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teorie: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přiřazování </a:t>
            </a:r>
            <a:r>
              <a:rPr lang="cs-CZ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tematických rolí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sémantických rolí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theta</a:t>
            </a:r>
            <a:r>
              <a:rPr lang="cs-CZ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rolí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argumentových rolí</a:t>
            </a:r>
            <a:endParaRPr lang="cs-C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Theta</a:t>
            </a:r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kritérium: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argument je nositelem pouze jedné tematické/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a každá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je přiřazena pouze jednomu argumentu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Hierarchie </a:t>
            </a:r>
            <a:r>
              <a:rPr lang="cs-CZ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theta</a:t>
            </a:r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rolí</a:t>
            </a: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Agens/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Kauzátor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(A1) ˃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Recipiens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(A2) ˃ Patiens/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Theme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(A3) ˃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oblique</a:t>
            </a:r>
            <a:endParaRPr 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UTAH (uniformity </a:t>
            </a:r>
            <a:r>
              <a:rPr lang="cs-CZ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theta</a:t>
            </a:r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role </a:t>
            </a:r>
            <a:r>
              <a:rPr lang="cs-CZ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assigment</a:t>
            </a:r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Identické tematické vztahy mezi jednotkami jsou reprezentovány identickými strukturními vztahy mezi těmito jednotkami na úrovni hloubkové struktury </a:t>
            </a:r>
          </a:p>
        </p:txBody>
      </p:sp>
    </p:spTree>
    <p:extLst>
      <p:ext uri="{BB962C8B-B14F-4D97-AF65-F5344CB8AC3E}">
        <p14:creationId xmlns:p14="http://schemas.microsoft.com/office/powerpoint/2010/main" val="16086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8F69D15-E485-4CF1-6D8F-0185559E1DC3}"/>
              </a:ext>
            </a:extLst>
          </p:cNvPr>
          <p:cNvSpPr txBox="1"/>
          <p:nvPr/>
        </p:nvSpPr>
        <p:spPr>
          <a:xfrm>
            <a:off x="975360" y="619761"/>
            <a:ext cx="10937240" cy="3969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v° cause, do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přiděluje do svého specifikátoru		A1 (agens,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kauzátor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expirient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 posesor …)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v° </a:t>
            </a:r>
            <a:r>
              <a:rPr lang="cs-CZ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appl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přiděluje do svého specifikátoru		A2 (recipient, beneficient,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affected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V°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přiděluje do svého specifikátoru		A3 (patiens,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theme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…)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Přiděluje do svého komplementu		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oblique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(místo, čas …)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A1			externí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Ostatní argumenty		interní A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55600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69E4A21-56BA-6997-1DD5-47FC08014F59}"/>
              </a:ext>
            </a:extLst>
          </p:cNvPr>
          <p:cNvSpPr txBox="1"/>
          <p:nvPr/>
        </p:nvSpPr>
        <p:spPr>
          <a:xfrm>
            <a:off x="5171440" y="1290320"/>
            <a:ext cx="654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struktura věty a místo přidělování </a:t>
            </a:r>
            <a:r>
              <a:rPr lang="cs-CZ" sz="2800" dirty="0" err="1"/>
              <a:t>theta</a:t>
            </a:r>
            <a:r>
              <a:rPr lang="cs-CZ" sz="2800" dirty="0"/>
              <a:t> rolí 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84D43BD5-4240-EBDB-0F87-0F1AC39089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1382" y="1551930"/>
            <a:ext cx="12054403" cy="550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1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3D64D28-27EE-FFBA-8EFB-92E8E11B4CE5}"/>
              </a:ext>
            </a:extLst>
          </p:cNvPr>
          <p:cNvSpPr txBox="1"/>
          <p:nvPr/>
        </p:nvSpPr>
        <p:spPr>
          <a:xfrm>
            <a:off x="1117600" y="1249681"/>
            <a:ext cx="10342880" cy="2138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vraždi				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Impf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	A1, (A3)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A1 ≈ HUM, A3 &gt; DP/NP ≈HUM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vědě				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Impf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A1, (A3)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A1 ≈ ANIM, A3 &gt;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žeCP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062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659F88E-4E28-8256-7088-E687DE624F38}"/>
              </a:ext>
            </a:extLst>
          </p:cNvPr>
          <p:cNvSpPr txBox="1"/>
          <p:nvPr/>
        </p:nvSpPr>
        <p:spPr>
          <a:xfrm>
            <a:off x="8692055" y="1261241"/>
            <a:ext cx="3153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tranzitivum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E5BECF17-70A3-CA39-C4A6-0B2AE51EEC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65958" y="169719"/>
            <a:ext cx="9030300" cy="6518561"/>
          </a:xfrm>
          <a:prstGeom prst="rect">
            <a:avLst/>
          </a:prstGeom>
        </p:spPr>
      </p:pic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4B9CBCC0-8948-6A52-9E83-AC47ECA55033}"/>
              </a:ext>
            </a:extLst>
          </p:cNvPr>
          <p:cNvCxnSpPr>
            <a:cxnSpLocks/>
          </p:cNvCxnSpPr>
          <p:nvPr/>
        </p:nvCxnSpPr>
        <p:spPr>
          <a:xfrm flipH="1">
            <a:off x="3131407" y="4919094"/>
            <a:ext cx="16313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2CFF2D3-6F92-B6A8-0821-0CC7CB9FEF84}"/>
              </a:ext>
            </a:extLst>
          </p:cNvPr>
          <p:cNvCxnSpPr>
            <a:cxnSpLocks/>
          </p:cNvCxnSpPr>
          <p:nvPr/>
        </p:nvCxnSpPr>
        <p:spPr>
          <a:xfrm flipH="1" flipV="1">
            <a:off x="3070447" y="2865120"/>
            <a:ext cx="60960" cy="2053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DBEF15B2-6A59-5C2E-0863-087DBFAEAABC}"/>
              </a:ext>
            </a:extLst>
          </p:cNvPr>
          <p:cNvCxnSpPr>
            <a:cxnSpLocks/>
          </p:cNvCxnSpPr>
          <p:nvPr/>
        </p:nvCxnSpPr>
        <p:spPr>
          <a:xfrm flipH="1" flipV="1">
            <a:off x="4178595" y="3763926"/>
            <a:ext cx="414670" cy="5528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A34E7869-54B0-B64E-8060-3C49640E8CC1}"/>
              </a:ext>
            </a:extLst>
          </p:cNvPr>
          <p:cNvCxnSpPr/>
          <p:nvPr/>
        </p:nvCxnSpPr>
        <p:spPr>
          <a:xfrm flipH="1" flipV="1">
            <a:off x="5365531" y="5428104"/>
            <a:ext cx="1187669" cy="6831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816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20E04F9-8EE4-8EFB-9AA2-E500964AF5CE}"/>
              </a:ext>
            </a:extLst>
          </p:cNvPr>
          <p:cNvSpPr txBox="1"/>
          <p:nvPr/>
        </p:nvSpPr>
        <p:spPr>
          <a:xfrm>
            <a:off x="1432560" y="812800"/>
            <a:ext cx="7711440" cy="41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pracova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Impf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	A1</a:t>
            </a:r>
          </a:p>
        </p:txBody>
      </p:sp>
    </p:spTree>
    <p:extLst>
      <p:ext uri="{BB962C8B-B14F-4D97-AF65-F5344CB8AC3E}">
        <p14:creationId xmlns:p14="http://schemas.microsoft.com/office/powerpoint/2010/main" val="3536153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66BE3AB3-0D8A-17CE-49C1-334C7B662F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49" y="386079"/>
            <a:ext cx="8764481" cy="6004087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A35595BA-E57F-F6B1-1514-63C18051501C}"/>
              </a:ext>
            </a:extLst>
          </p:cNvPr>
          <p:cNvSpPr txBox="1"/>
          <p:nvPr/>
        </p:nvSpPr>
        <p:spPr>
          <a:xfrm>
            <a:off x="7747031" y="1320800"/>
            <a:ext cx="4338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Neergativum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54450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5A4A49C-F2D1-5433-B913-9C0F51650B73}"/>
              </a:ext>
            </a:extLst>
          </p:cNvPr>
          <p:cNvSpPr txBox="1"/>
          <p:nvPr/>
        </p:nvSpPr>
        <p:spPr>
          <a:xfrm>
            <a:off x="1503680" y="855840"/>
            <a:ext cx="6096000" cy="842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prasknou/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prask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(nu)		Pf	A3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A3 &gt; DP/NP ≈ -Anim</a:t>
            </a:r>
          </a:p>
        </p:txBody>
      </p:sp>
    </p:spTree>
    <p:extLst>
      <p:ext uri="{BB962C8B-B14F-4D97-AF65-F5344CB8AC3E}">
        <p14:creationId xmlns:p14="http://schemas.microsoft.com/office/powerpoint/2010/main" val="3242529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F6B7783-4B76-BFAE-DB03-9F2FEA5D6C99}"/>
              </a:ext>
            </a:extLst>
          </p:cNvPr>
          <p:cNvSpPr txBox="1"/>
          <p:nvPr/>
        </p:nvSpPr>
        <p:spPr>
          <a:xfrm>
            <a:off x="7514896" y="882869"/>
            <a:ext cx="4309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neakuzativum</a:t>
            </a:r>
            <a:endParaRPr lang="cs-CZ" sz="3200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623B3D72-8791-FC7E-D2B1-647BDEB108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533881" y="431942"/>
            <a:ext cx="8749923" cy="5994115"/>
          </a:xfrm>
          <a:prstGeom prst="rect">
            <a:avLst/>
          </a:prstGeom>
        </p:spPr>
      </p:pic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0F709477-BE19-ED7C-5B3D-399EC51F3220}"/>
              </a:ext>
            </a:extLst>
          </p:cNvPr>
          <p:cNvCxnSpPr>
            <a:cxnSpLocks/>
          </p:cNvCxnSpPr>
          <p:nvPr/>
        </p:nvCxnSpPr>
        <p:spPr>
          <a:xfrm flipV="1">
            <a:off x="2638097" y="2795752"/>
            <a:ext cx="0" cy="1881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D1FB51D9-1B9D-3B1F-7E0F-4FF91D7B6AD3}"/>
              </a:ext>
            </a:extLst>
          </p:cNvPr>
          <p:cNvCxnSpPr>
            <a:cxnSpLocks/>
          </p:cNvCxnSpPr>
          <p:nvPr/>
        </p:nvCxnSpPr>
        <p:spPr>
          <a:xfrm>
            <a:off x="2638097" y="4708634"/>
            <a:ext cx="8618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559D2B72-F9C5-AD4F-E21D-5A21A621E5F1}"/>
              </a:ext>
            </a:extLst>
          </p:cNvPr>
          <p:cNvCxnSpPr/>
          <p:nvPr/>
        </p:nvCxnSpPr>
        <p:spPr>
          <a:xfrm flipH="1" flipV="1">
            <a:off x="4382814" y="5181600"/>
            <a:ext cx="788276" cy="5675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25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A1ABC7D-7920-A740-29E1-310A3ED4504B}"/>
              </a:ext>
            </a:extLst>
          </p:cNvPr>
          <p:cNvSpPr txBox="1"/>
          <p:nvPr/>
        </p:nvSpPr>
        <p:spPr>
          <a:xfrm>
            <a:off x="1188720" y="233680"/>
            <a:ext cx="10271760" cy="6527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—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thing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			adjektivum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must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—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there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book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			sloveso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dance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—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Jane				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			předložka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		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—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garden				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			determinátor / posesivum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Jane's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—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speaking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			adverbium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kern="100" dirty="0" err="1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Bootstrapping</a:t>
            </a:r>
            <a:endParaRPr lang="cs-CZ" sz="2800" kern="100" dirty="0">
              <a:solidFill>
                <a:srgbClr val="FF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43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F274D5E-AF7D-5089-5245-88700FEA496D}"/>
              </a:ext>
            </a:extLst>
          </p:cNvPr>
          <p:cNvSpPr txBox="1"/>
          <p:nvPr/>
        </p:nvSpPr>
        <p:spPr>
          <a:xfrm>
            <a:off x="812800" y="670560"/>
            <a:ext cx="11297920" cy="3433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proda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Pf	A1, (A2), A3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A1 ≈ HUM, A2 &gt; DP/NP ≈ HUM, A3 &gt; DP/NP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slíbi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Pf	A1, (A2), A3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A1  ≈ HUM, A2 &gt; DP/NP ≈ HUM, A3 &gt; DP/NP // že CP (-past) //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InfP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oznámi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Pf	A1, (A2), A3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A1  ≈ HUM, A2 &gt; DP/NP ≈ HUM, A3 &gt; DP/NP // že CP </a:t>
            </a:r>
          </a:p>
        </p:txBody>
      </p:sp>
    </p:spTree>
    <p:extLst>
      <p:ext uri="{BB962C8B-B14F-4D97-AF65-F5344CB8AC3E}">
        <p14:creationId xmlns:p14="http://schemas.microsoft.com/office/powerpoint/2010/main" val="616598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5ECC693-A6AB-24EB-7E4B-3A8F535BA2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555" y="-407235"/>
            <a:ext cx="9168843" cy="767247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6055E2A-89D7-004B-390F-66918C6D3D93}"/>
              </a:ext>
            </a:extLst>
          </p:cNvPr>
          <p:cNvSpPr txBox="1"/>
          <p:nvPr/>
        </p:nvSpPr>
        <p:spPr>
          <a:xfrm>
            <a:off x="6666615" y="776177"/>
            <a:ext cx="6173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Ditranzitivum</a:t>
            </a:r>
            <a:r>
              <a:rPr lang="cs-CZ" sz="2800" dirty="0"/>
              <a:t>: vysoký dativ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18EB1B80-825B-ACE4-6B7A-9980BA873C9D}"/>
              </a:ext>
            </a:extLst>
          </p:cNvPr>
          <p:cNvCxnSpPr>
            <a:cxnSpLocks/>
          </p:cNvCxnSpPr>
          <p:nvPr/>
        </p:nvCxnSpPr>
        <p:spPr>
          <a:xfrm flipV="1">
            <a:off x="3817088" y="3583172"/>
            <a:ext cx="0" cy="1903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E85D3D31-3671-3784-9329-C44E8ABEFD23}"/>
              </a:ext>
            </a:extLst>
          </p:cNvPr>
          <p:cNvCxnSpPr>
            <a:cxnSpLocks/>
          </p:cNvCxnSpPr>
          <p:nvPr/>
        </p:nvCxnSpPr>
        <p:spPr>
          <a:xfrm flipH="1">
            <a:off x="3817088" y="5486400"/>
            <a:ext cx="16267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509082F4-367E-15C2-0082-6B9B47FBCD67}"/>
              </a:ext>
            </a:extLst>
          </p:cNvPr>
          <p:cNvCxnSpPr/>
          <p:nvPr/>
        </p:nvCxnSpPr>
        <p:spPr>
          <a:xfrm flipH="1" flipV="1">
            <a:off x="3700130" y="3011672"/>
            <a:ext cx="148856" cy="2870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06836E97-41D8-4B85-627E-1832EC087C37}"/>
              </a:ext>
            </a:extLst>
          </p:cNvPr>
          <p:cNvCxnSpPr/>
          <p:nvPr/>
        </p:nvCxnSpPr>
        <p:spPr>
          <a:xfrm flipH="1" flipV="1">
            <a:off x="5050465" y="4348716"/>
            <a:ext cx="212651" cy="3721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1CBC8D97-CA16-EEEA-764B-AE1365B690F8}"/>
              </a:ext>
            </a:extLst>
          </p:cNvPr>
          <p:cNvCxnSpPr/>
          <p:nvPr/>
        </p:nvCxnSpPr>
        <p:spPr>
          <a:xfrm flipH="1" flipV="1">
            <a:off x="6422066" y="5810692"/>
            <a:ext cx="999460" cy="5422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2AFD1914-FF0D-D0AA-7507-F1880E20EE78}"/>
              </a:ext>
            </a:extLst>
          </p:cNvPr>
          <p:cNvCxnSpPr>
            <a:cxnSpLocks/>
          </p:cNvCxnSpPr>
          <p:nvPr/>
        </p:nvCxnSpPr>
        <p:spPr>
          <a:xfrm flipV="1">
            <a:off x="2958508" y="2312581"/>
            <a:ext cx="0" cy="1398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D6972C92-DE77-2009-FFFB-74FE64AA22D5}"/>
              </a:ext>
            </a:extLst>
          </p:cNvPr>
          <p:cNvCxnSpPr>
            <a:cxnSpLocks/>
          </p:cNvCxnSpPr>
          <p:nvPr/>
        </p:nvCxnSpPr>
        <p:spPr>
          <a:xfrm>
            <a:off x="2958508" y="3625701"/>
            <a:ext cx="8266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545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4F83ED6-2800-3B1A-0D1B-7900AC5E956D}"/>
              </a:ext>
            </a:extLst>
          </p:cNvPr>
          <p:cNvSpPr txBox="1"/>
          <p:nvPr/>
        </p:nvSpPr>
        <p:spPr>
          <a:xfrm>
            <a:off x="1117600" y="894081"/>
            <a:ext cx="10718800" cy="127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přizpůsobi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Pf	A1, (A2),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A1  ≈ HUM, A2 &gt; DP/NP ,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P(vůči)P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&gt; se</a:t>
            </a:r>
          </a:p>
        </p:txBody>
      </p:sp>
    </p:spTree>
    <p:extLst>
      <p:ext uri="{BB962C8B-B14F-4D97-AF65-F5344CB8AC3E}">
        <p14:creationId xmlns:p14="http://schemas.microsoft.com/office/powerpoint/2010/main" val="28022085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D06B789-40C3-6913-C05B-9B906B5D47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31241" y="334060"/>
            <a:ext cx="6460759" cy="132294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5637903-A651-CC2A-AF15-745C05190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5887" y="-632567"/>
            <a:ext cx="8011428" cy="70104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5BF1712-CBFD-EA77-0DDB-F2E66D9DFBC9}"/>
              </a:ext>
            </a:extLst>
          </p:cNvPr>
          <p:cNvSpPr txBox="1"/>
          <p:nvPr/>
        </p:nvSpPr>
        <p:spPr>
          <a:xfrm>
            <a:off x="6695440" y="843280"/>
            <a:ext cx="5371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ditranzitivum</a:t>
            </a:r>
            <a:r>
              <a:rPr lang="cs-CZ" sz="2800" dirty="0"/>
              <a:t>: nízký dativ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0FCFAEFC-C23E-C995-9371-07AF2A1E92D8}"/>
              </a:ext>
            </a:extLst>
          </p:cNvPr>
          <p:cNvCxnSpPr/>
          <p:nvPr/>
        </p:nvCxnSpPr>
        <p:spPr>
          <a:xfrm flipH="1" flipV="1">
            <a:off x="5144268" y="5125838"/>
            <a:ext cx="426720" cy="4775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52DD1CDE-A0C4-E797-E98A-6B7C310140F4}"/>
              </a:ext>
            </a:extLst>
          </p:cNvPr>
          <p:cNvCxnSpPr>
            <a:cxnSpLocks/>
          </p:cNvCxnSpPr>
          <p:nvPr/>
        </p:nvCxnSpPr>
        <p:spPr>
          <a:xfrm flipV="1">
            <a:off x="3030279" y="2545632"/>
            <a:ext cx="0" cy="2015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36A7A9AB-F955-A68F-AD24-B1804FB1BB0B}"/>
              </a:ext>
            </a:extLst>
          </p:cNvPr>
          <p:cNvCxnSpPr>
            <a:cxnSpLocks/>
          </p:cNvCxnSpPr>
          <p:nvPr/>
        </p:nvCxnSpPr>
        <p:spPr>
          <a:xfrm>
            <a:off x="3030279" y="4561367"/>
            <a:ext cx="13290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067D0FB4-9B30-22C7-2BA2-A1A5FAB92310}"/>
              </a:ext>
            </a:extLst>
          </p:cNvPr>
          <p:cNvCxnSpPr/>
          <p:nvPr/>
        </p:nvCxnSpPr>
        <p:spPr>
          <a:xfrm flipH="1" flipV="1">
            <a:off x="4029740" y="3429000"/>
            <a:ext cx="170121" cy="4395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3FEC3A19-AF44-B86E-54E9-CDFA40A4AB5D}"/>
              </a:ext>
            </a:extLst>
          </p:cNvPr>
          <p:cNvCxnSpPr/>
          <p:nvPr/>
        </p:nvCxnSpPr>
        <p:spPr>
          <a:xfrm>
            <a:off x="5974080" y="5750560"/>
            <a:ext cx="21336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715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EE44B4F-E57E-0522-2C91-FC53C5FAE1C5}"/>
              </a:ext>
            </a:extLst>
          </p:cNvPr>
          <p:cNvSpPr txBox="1"/>
          <p:nvPr/>
        </p:nvSpPr>
        <p:spPr>
          <a:xfrm>
            <a:off x="1270000" y="873760"/>
            <a:ext cx="8188960" cy="41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prše		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Impf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928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ADD67A4-4FF6-FD2E-F8E9-F99E68F81D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339878"/>
            <a:ext cx="10515600" cy="132283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4A61381-4ED2-D4B5-A855-1B360A75DD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776" y="669544"/>
            <a:ext cx="7317857" cy="568045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7846B74-F8AA-4513-1CD1-EA194D096CD9}"/>
              </a:ext>
            </a:extLst>
          </p:cNvPr>
          <p:cNvSpPr txBox="1"/>
          <p:nvPr/>
        </p:nvSpPr>
        <p:spPr>
          <a:xfrm>
            <a:off x="7487920" y="1330960"/>
            <a:ext cx="4592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bezargumentové</a:t>
            </a:r>
            <a:r>
              <a:rPr lang="cs-CZ" sz="3200" dirty="0"/>
              <a:t> sloveso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76A18988-A1FF-7FB3-29A9-EE1AC0D135F3}"/>
              </a:ext>
            </a:extLst>
          </p:cNvPr>
          <p:cNvCxnSpPr/>
          <p:nvPr/>
        </p:nvCxnSpPr>
        <p:spPr>
          <a:xfrm flipH="1">
            <a:off x="5059680" y="4998720"/>
            <a:ext cx="751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3A3E77FE-A372-0029-3A5C-AEDAA1A94DC6}"/>
              </a:ext>
            </a:extLst>
          </p:cNvPr>
          <p:cNvCxnSpPr/>
          <p:nvPr/>
        </p:nvCxnSpPr>
        <p:spPr>
          <a:xfrm flipV="1">
            <a:off x="5080000" y="3339878"/>
            <a:ext cx="0" cy="1679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4192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2702D-7F03-AE2C-7085-019E29D2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20" y="182880"/>
            <a:ext cx="10876280" cy="6543040"/>
          </a:xfrm>
        </p:spPr>
        <p:txBody>
          <a:bodyPr>
            <a:normAutofit/>
          </a:bodyPr>
          <a:lstStyle/>
          <a:p>
            <a:pPr marL="270510" algn="just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Teorie Pádu</a:t>
            </a:r>
            <a:endParaRPr lang="cs-CZ" sz="20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270510" algn="just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 </a:t>
            </a:r>
            <a:endParaRPr lang="cs-CZ" sz="20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270510" algn="just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Pádový filtr:	*</a:t>
            </a:r>
            <a:r>
              <a:rPr lang="cs-CZ" sz="20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overtní</a:t>
            </a: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NP/DP bez Pádu (</a:t>
            </a:r>
            <a:r>
              <a:rPr lang="cs-CZ" sz="20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visibility</a:t>
            </a:r>
            <a:r>
              <a:rPr lang="cs-CZ" sz="20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cs-CZ" sz="2000" i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condition</a:t>
            </a: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)</a:t>
            </a:r>
          </a:p>
          <a:p>
            <a:pPr marL="270510" algn="just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 </a:t>
            </a:r>
          </a:p>
          <a:p>
            <a:pPr marL="270510" algn="just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Abstraktní pád = Pád 		(jazykové univerzále)</a:t>
            </a:r>
          </a:p>
          <a:p>
            <a:pPr marL="270510" algn="just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Pád vyjádřený afixy = pád	(některé jazyky, včetně češtiny)</a:t>
            </a:r>
          </a:p>
          <a:p>
            <a:pPr marL="270510" algn="just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 </a:t>
            </a:r>
            <a:endParaRPr lang="cs-CZ" sz="20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270510" algn="just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Pádový přidělovač		-N (= V a P)</a:t>
            </a:r>
          </a:p>
          <a:p>
            <a:pPr marL="270510" algn="just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Pádový přijímač		+N (= N a A)</a:t>
            </a:r>
          </a:p>
          <a:p>
            <a:pPr marL="270510" algn="just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(viz teorie lexikálních kategorií)</a:t>
            </a:r>
          </a:p>
          <a:p>
            <a:pPr marL="270510" algn="just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X  SHODA</a:t>
            </a:r>
            <a:endParaRPr lang="cs-CZ" sz="2000" dirty="0">
              <a:solidFill>
                <a:srgbClr val="00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270510" algn="just">
              <a:lnSpc>
                <a:spcPct val="150000"/>
              </a:lnSpc>
            </a:pPr>
            <a:endParaRPr lang="cs-CZ" sz="2000" dirty="0">
              <a:solidFill>
                <a:srgbClr val="000000"/>
              </a:solidFill>
              <a:latin typeface="Aptos" panose="020B0004020202020204" pitchFamily="34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270510" algn="just">
              <a:lnSpc>
                <a:spcPct val="150000"/>
              </a:lnSpc>
            </a:pPr>
            <a:endParaRPr lang="cs-CZ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793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8A3AAF2-CC3A-EB1F-B9C3-8FA1E0F34819}"/>
              </a:ext>
            </a:extLst>
          </p:cNvPr>
          <p:cNvSpPr txBox="1"/>
          <p:nvPr/>
        </p:nvSpPr>
        <p:spPr>
          <a:xfrm>
            <a:off x="1056640" y="223520"/>
            <a:ext cx="9956800" cy="6949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highlight>
                  <a:srgbClr val="FFFF00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Strukturní Pád × Lexikální Pád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Strukturní Pád</a:t>
            </a:r>
            <a:r>
              <a:rPr lang="cs-CZ" sz="20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přiděluje funkční hlava X° nejbližší DP/NP bez pádu v jí c-komandované doméně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Pád přiděluje hlava X,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theta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roli hlavy 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T°[finit]		v komplexní hlavě [V°… v°, T°]		→	NOM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v°[cause]	v komplexní hlavě [V° …, v°]			ACC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v°[voice</a:t>
            </a:r>
            <a:r>
              <a:rPr lang="cs-CZ" sz="20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	v komplexní hlavě [V°---,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appl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°, voice</a:t>
            </a:r>
            <a:r>
              <a:rPr lang="cs-CZ" sz="20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1°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		DAT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Empirická podpora: </a:t>
            </a:r>
            <a:r>
              <a:rPr lang="cs-CZ" sz="2000" kern="100" dirty="0" err="1">
                <a:effectLst/>
                <a:highlight>
                  <a:srgbClr val="FFFF00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Burziova</a:t>
            </a:r>
            <a:r>
              <a:rPr lang="cs-CZ" sz="2000" kern="100" dirty="0">
                <a:effectLst/>
                <a:highlight>
                  <a:srgbClr val="FFFF00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generalizace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Jestliže V přiděluje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theta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roli externímu argumentu, může přidělit ACC svému komplementu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Jestliže V přiděluje ACC svému komplementu, může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přídělit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theta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roli externímu argumentu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859964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300CBC3E-D2A1-72A1-3ED4-674D4DF97A2D}"/>
              </a:ext>
            </a:extLst>
          </p:cNvPr>
          <p:cNvSpPr txBox="1"/>
          <p:nvPr/>
        </p:nvSpPr>
        <p:spPr>
          <a:xfrm>
            <a:off x="822960" y="731520"/>
            <a:ext cx="8564880" cy="41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Lexikální Pád</a:t>
            </a:r>
            <a:r>
              <a:rPr lang="cs-CZ" sz="20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přiděluje hlava X°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svému komplementu</a:t>
            </a:r>
          </a:p>
        </p:txBody>
      </p:sp>
    </p:spTree>
    <p:extLst>
      <p:ext uri="{BB962C8B-B14F-4D97-AF65-F5344CB8AC3E}">
        <p14:creationId xmlns:p14="http://schemas.microsoft.com/office/powerpoint/2010/main" val="18492214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7F6AE44D-5D52-7C8B-B5C7-575B5B133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813" y="-1095154"/>
            <a:ext cx="7591215" cy="817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91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Zástupný obsah 20">
            <a:extLst>
              <a:ext uri="{FF2B5EF4-FFF2-40B4-BE49-F238E27FC236}">
                <a16:creationId xmlns:a16="http://schemas.microsoft.com/office/drawing/2014/main" id="{497376F9-BB0D-E220-D32A-4068795918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5105"/>
              </p:ext>
            </p:extLst>
          </p:nvPr>
        </p:nvGraphicFramePr>
        <p:xfrm>
          <a:off x="1351280" y="0"/>
          <a:ext cx="10180321" cy="6744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900">
                  <a:extLst>
                    <a:ext uri="{9D8B030D-6E8A-4147-A177-3AD203B41FA5}">
                      <a16:colId xmlns:a16="http://schemas.microsoft.com/office/drawing/2014/main" val="1617528575"/>
                    </a:ext>
                  </a:extLst>
                </a:gridCol>
                <a:gridCol w="477448">
                  <a:extLst>
                    <a:ext uri="{9D8B030D-6E8A-4147-A177-3AD203B41FA5}">
                      <a16:colId xmlns:a16="http://schemas.microsoft.com/office/drawing/2014/main" val="3215961110"/>
                    </a:ext>
                  </a:extLst>
                </a:gridCol>
                <a:gridCol w="1433467">
                  <a:extLst>
                    <a:ext uri="{9D8B030D-6E8A-4147-A177-3AD203B41FA5}">
                      <a16:colId xmlns:a16="http://schemas.microsoft.com/office/drawing/2014/main" val="2839432599"/>
                    </a:ext>
                  </a:extLst>
                </a:gridCol>
                <a:gridCol w="1114421">
                  <a:extLst>
                    <a:ext uri="{9D8B030D-6E8A-4147-A177-3AD203B41FA5}">
                      <a16:colId xmlns:a16="http://schemas.microsoft.com/office/drawing/2014/main" val="2610199385"/>
                    </a:ext>
                  </a:extLst>
                </a:gridCol>
                <a:gridCol w="1591869">
                  <a:extLst>
                    <a:ext uri="{9D8B030D-6E8A-4147-A177-3AD203B41FA5}">
                      <a16:colId xmlns:a16="http://schemas.microsoft.com/office/drawing/2014/main" val="239097624"/>
                    </a:ext>
                  </a:extLst>
                </a:gridCol>
                <a:gridCol w="1752517">
                  <a:extLst>
                    <a:ext uri="{9D8B030D-6E8A-4147-A177-3AD203B41FA5}">
                      <a16:colId xmlns:a16="http://schemas.microsoft.com/office/drawing/2014/main" val="2557277437"/>
                    </a:ext>
                  </a:extLst>
                </a:gridCol>
                <a:gridCol w="795374">
                  <a:extLst>
                    <a:ext uri="{9D8B030D-6E8A-4147-A177-3AD203B41FA5}">
                      <a16:colId xmlns:a16="http://schemas.microsoft.com/office/drawing/2014/main" val="1148019756"/>
                    </a:ext>
                  </a:extLst>
                </a:gridCol>
                <a:gridCol w="1268325">
                  <a:extLst>
                    <a:ext uri="{9D8B030D-6E8A-4147-A177-3AD203B41FA5}">
                      <a16:colId xmlns:a16="http://schemas.microsoft.com/office/drawing/2014/main" val="1394240240"/>
                    </a:ext>
                  </a:extLst>
                </a:gridCol>
              </a:tblGrid>
              <a:tr h="234655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SYNTAX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3373256504"/>
                  </a:ext>
                </a:extLst>
              </a:tr>
              <a:tr h="293362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input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input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bootstrapping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2337854990"/>
                  </a:ext>
                </a:extLst>
              </a:tr>
              <a:tr h="293362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 err="1">
                          <a:effectLst/>
                        </a:rPr>
                        <a:t>You</a:t>
                      </a:r>
                      <a:r>
                        <a:rPr lang="cs-CZ" sz="1400" kern="100" dirty="0">
                          <a:effectLst/>
                        </a:rPr>
                        <a:t> </a:t>
                      </a:r>
                      <a:r>
                        <a:rPr lang="cs-CZ" sz="1400" kern="100" dirty="0" err="1">
                          <a:effectLst/>
                        </a:rPr>
                        <a:t>poop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V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„kakat“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4081619445"/>
                  </a:ext>
                </a:extLst>
              </a:tr>
              <a:tr h="293362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We hear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V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„slyšet“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 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3588157126"/>
                  </a:ext>
                </a:extLst>
              </a:tr>
              <a:tr h="293362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….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V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I / We susk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V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„???“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657662920"/>
                  </a:ext>
                </a:extLst>
              </a:tr>
              <a:tr h="293362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The dog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N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„pes“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80560651"/>
                  </a:ext>
                </a:extLst>
              </a:tr>
              <a:tr h="293362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A window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N 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„okno“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2153613918"/>
                  </a:ext>
                </a:extLst>
              </a:tr>
              <a:tr h="293362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The honor 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N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???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4037537553"/>
                  </a:ext>
                </a:extLst>
              </a:tr>
              <a:tr h="293362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The ubin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N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„???“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1043245819"/>
                  </a:ext>
                </a:extLst>
              </a:tr>
              <a:tr h="246851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SEMANTICS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1088884692"/>
                  </a:ext>
                </a:extLst>
              </a:tr>
              <a:tr h="637684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It</a:t>
                      </a:r>
                      <a:r>
                        <a:rPr lang="cs-CZ" sz="1400" kern="100" baseline="-25000">
                          <a:effectLst/>
                        </a:rPr>
                        <a:t>1</a:t>
                      </a:r>
                      <a:r>
                        <a:rPr lang="cs-CZ" sz="1400" kern="100">
                          <a:effectLst/>
                        </a:rPr>
                        <a:t> is biting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„</a:t>
                      </a:r>
                      <a:r>
                        <a:rPr lang="cs-CZ" sz="1400" kern="100" dirty="0" err="1">
                          <a:effectLst/>
                        </a:rPr>
                        <a:t>kousat“</a:t>
                      </a:r>
                      <a:r>
                        <a:rPr lang="cs-CZ" sz="1400" kern="100" baseline="-25000" dirty="0" err="1">
                          <a:effectLst/>
                        </a:rPr>
                        <a:t>X</a:t>
                      </a:r>
                      <a:endParaRPr lang="cs-CZ" sz="1400" kern="100" dirty="0">
                        <a:effectLst/>
                      </a:endParaRPr>
                    </a:p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Exemplář</a:t>
                      </a:r>
                      <a:r>
                        <a:rPr lang="cs-CZ" sz="1400" kern="100" baseline="-25000" dirty="0">
                          <a:effectLst/>
                        </a:rPr>
                        <a:t>1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3942945363"/>
                  </a:ext>
                </a:extLst>
              </a:tr>
              <a:tr h="637684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It</a:t>
                      </a:r>
                      <a:r>
                        <a:rPr lang="cs-CZ" sz="1400" kern="100" baseline="-25000">
                          <a:effectLst/>
                        </a:rPr>
                        <a:t>2</a:t>
                      </a:r>
                      <a:r>
                        <a:rPr lang="cs-CZ" sz="1400" kern="100">
                          <a:effectLst/>
                        </a:rPr>
                        <a:t> is biting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„</a:t>
                      </a:r>
                      <a:r>
                        <a:rPr lang="cs-CZ" sz="1400" kern="100" dirty="0" err="1">
                          <a:effectLst/>
                        </a:rPr>
                        <a:t>kousat“</a:t>
                      </a:r>
                      <a:r>
                        <a:rPr lang="cs-CZ" sz="1400" kern="100" baseline="-25000" dirty="0" err="1">
                          <a:effectLst/>
                        </a:rPr>
                        <a:t>X</a:t>
                      </a:r>
                      <a:endParaRPr lang="cs-CZ" sz="1400" kern="100" dirty="0">
                        <a:effectLst/>
                      </a:endParaRPr>
                    </a:p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Exemplář</a:t>
                      </a:r>
                      <a:r>
                        <a:rPr lang="cs-CZ" sz="1400" kern="100" baseline="-25000" dirty="0">
                          <a:effectLst/>
                        </a:rPr>
                        <a:t>2</a:t>
                      </a:r>
                      <a:r>
                        <a:rPr lang="cs-CZ" sz="1400" kern="100" dirty="0">
                          <a:effectLst/>
                        </a:rPr>
                        <a:t> 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3708421260"/>
                  </a:ext>
                </a:extLst>
              </a:tr>
              <a:tr h="637684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…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„</a:t>
                      </a:r>
                      <a:r>
                        <a:rPr lang="cs-CZ" sz="1400" kern="100" dirty="0" err="1">
                          <a:effectLst/>
                        </a:rPr>
                        <a:t>kousat“</a:t>
                      </a:r>
                      <a:r>
                        <a:rPr lang="cs-CZ" sz="1400" kern="100" baseline="-25000" dirty="0" err="1">
                          <a:effectLst/>
                        </a:rPr>
                        <a:t>X</a:t>
                      </a:r>
                      <a:endParaRPr lang="cs-CZ" sz="1400" kern="100" dirty="0">
                        <a:effectLst/>
                      </a:endParaRPr>
                    </a:p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 err="1">
                          <a:effectLst/>
                        </a:rPr>
                        <a:t>Exemplář</a:t>
                      </a:r>
                      <a:r>
                        <a:rPr lang="cs-CZ" sz="1400" kern="100" baseline="-25000" dirty="0" err="1">
                          <a:effectLst/>
                        </a:rPr>
                        <a:t>n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 err="1">
                          <a:effectLst/>
                        </a:rPr>
                        <a:t>kousat</a:t>
                      </a:r>
                      <a:r>
                        <a:rPr lang="cs-CZ" sz="1400" kern="100" baseline="-25000" dirty="0" err="1">
                          <a:effectLst/>
                        </a:rPr>
                        <a:t>X</a:t>
                      </a:r>
                      <a:endParaRPr lang="cs-CZ" sz="1400" kern="100" dirty="0">
                        <a:effectLst/>
                      </a:endParaRPr>
                    </a:p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Set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713189503"/>
                  </a:ext>
                </a:extLst>
              </a:tr>
              <a:tr h="637684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The dog is black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„</a:t>
                      </a:r>
                      <a:r>
                        <a:rPr lang="cs-CZ" sz="1400" kern="100" dirty="0" err="1">
                          <a:effectLst/>
                        </a:rPr>
                        <a:t>pes“</a:t>
                      </a:r>
                      <a:r>
                        <a:rPr lang="cs-CZ" sz="1400" kern="100" baseline="-25000" dirty="0" err="1">
                          <a:effectLst/>
                        </a:rPr>
                        <a:t>X</a:t>
                      </a:r>
                      <a:endParaRPr lang="cs-CZ" sz="1400" kern="100" dirty="0">
                        <a:effectLst/>
                      </a:endParaRPr>
                    </a:p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Exemplář</a:t>
                      </a:r>
                      <a:r>
                        <a:rPr lang="cs-CZ" sz="1400" kern="100" baseline="-25000" dirty="0">
                          <a:effectLst/>
                        </a:rPr>
                        <a:t>1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2962073536"/>
                  </a:ext>
                </a:extLst>
              </a:tr>
              <a:tr h="637684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The dog is white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„</a:t>
                      </a:r>
                      <a:r>
                        <a:rPr lang="cs-CZ" sz="1400" kern="100" dirty="0" err="1">
                          <a:effectLst/>
                        </a:rPr>
                        <a:t>pes“</a:t>
                      </a:r>
                      <a:r>
                        <a:rPr lang="cs-CZ" sz="1400" kern="100" baseline="-25000" dirty="0" err="1">
                          <a:effectLst/>
                        </a:rPr>
                        <a:t>X</a:t>
                      </a:r>
                      <a:endParaRPr lang="cs-CZ" sz="1400" kern="100" dirty="0">
                        <a:effectLst/>
                      </a:endParaRPr>
                    </a:p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Exemplář</a:t>
                      </a:r>
                      <a:r>
                        <a:rPr lang="cs-CZ" sz="1400" kern="100" baseline="-25000" dirty="0">
                          <a:effectLst/>
                        </a:rPr>
                        <a:t>2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1689440553"/>
                  </a:ext>
                </a:extLst>
              </a:tr>
              <a:tr h="637684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>
                          <a:effectLst/>
                        </a:rPr>
                        <a:t> </a:t>
                      </a:r>
                      <a:endParaRPr lang="cs-C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„</a:t>
                      </a:r>
                      <a:r>
                        <a:rPr lang="cs-CZ" sz="1400" kern="100" dirty="0" err="1">
                          <a:effectLst/>
                        </a:rPr>
                        <a:t>pes“</a:t>
                      </a:r>
                      <a:r>
                        <a:rPr lang="cs-CZ" sz="1400" kern="100" baseline="-25000" dirty="0" err="1">
                          <a:effectLst/>
                        </a:rPr>
                        <a:t>X</a:t>
                      </a:r>
                      <a:endParaRPr lang="cs-CZ" sz="1400" kern="100" dirty="0">
                        <a:effectLst/>
                      </a:endParaRPr>
                    </a:p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 err="1">
                          <a:effectLst/>
                        </a:rPr>
                        <a:t>Exemplář</a:t>
                      </a:r>
                      <a:r>
                        <a:rPr lang="cs-CZ" sz="1400" kern="100" baseline="-25000" dirty="0" err="1">
                          <a:effectLst/>
                        </a:rPr>
                        <a:t>n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 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 err="1">
                          <a:effectLst/>
                        </a:rPr>
                        <a:t>pes</a:t>
                      </a:r>
                      <a:r>
                        <a:rPr lang="cs-CZ" sz="1400" kern="100" baseline="-25000" dirty="0" err="1">
                          <a:effectLst/>
                        </a:rPr>
                        <a:t>X</a:t>
                      </a:r>
                      <a:endParaRPr lang="cs-CZ" sz="1400" kern="100" dirty="0">
                        <a:effectLst/>
                      </a:endParaRPr>
                    </a:p>
                    <a:p>
                      <a:pPr indent="269875" algn="just">
                        <a:lnSpc>
                          <a:spcPct val="150000"/>
                        </a:lnSpc>
                        <a:spcAft>
                          <a:spcPts val="2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Set</a:t>
                      </a:r>
                      <a:endParaRPr lang="cs-C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12" marR="26412" marT="0" marB="0"/>
                </a:tc>
                <a:extLst>
                  <a:ext uri="{0D108BD9-81ED-4DB2-BD59-A6C34878D82A}">
                    <a16:rowId xmlns:a16="http://schemas.microsoft.com/office/drawing/2014/main" val="3110169355"/>
                  </a:ext>
                </a:extLst>
              </a:tr>
            </a:tbl>
          </a:graphicData>
        </a:graphic>
      </p:graphicFrame>
      <p:sp>
        <p:nvSpPr>
          <p:cNvPr id="22" name="Rectangle 5">
            <a:extLst>
              <a:ext uri="{FF2B5EF4-FFF2-40B4-BE49-F238E27FC236}">
                <a16:creationId xmlns:a16="http://schemas.microsoft.com/office/drawing/2014/main" id="{8FC78D50-6BBF-9001-D187-E2DE8FD3F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223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8D790EF1-C86F-CC36-7CD1-6E8FEFCFA3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68" y="-528320"/>
            <a:ext cx="66167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964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6C914-5C86-6CA9-D5F1-C498B56598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396F953-FB53-6CC0-C6A4-3B2453B77902}"/>
              </a:ext>
            </a:extLst>
          </p:cNvPr>
          <p:cNvSpPr txBox="1"/>
          <p:nvPr/>
        </p:nvSpPr>
        <p:spPr>
          <a:xfrm>
            <a:off x="1117600" y="1249681"/>
            <a:ext cx="10342880" cy="4729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vraždi				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Impf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	A1, (A3)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A1 ≈ HUM, A3 &gt; DP/NP ≈HUM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vědě				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Impf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A1, (A3)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A1 ≈ ANIM, A3 &gt;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žeCP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A3 &gt; </a:t>
            </a:r>
            <a:r>
              <a:rPr lang="cs-CZ" sz="20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PoDP</a:t>
            </a: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cs-CZ" sz="20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žeCP</a:t>
            </a: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že Pavel se rozvedl / o Pavlovi, že se rozvedl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že Pavlovi umřela manželka / o Pavlovi, že MU 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o Pavlově manželce, že </a:t>
            </a:r>
            <a:r>
              <a:rPr lang="cs-CZ" sz="2000" kern="100" baseline="30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 umřela  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3966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1A5E812-2535-D33C-EFD5-AC2C504E9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676" y="-192213"/>
            <a:ext cx="9195847" cy="6898994"/>
          </a:xfrm>
          <a:prstGeom prst="rect">
            <a:avLst/>
          </a:prstGeom>
        </p:spPr>
      </p:pic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9BDD85C8-3553-B0FC-492F-C87B385C3441}"/>
              </a:ext>
            </a:extLst>
          </p:cNvPr>
          <p:cNvCxnSpPr>
            <a:cxnSpLocks/>
          </p:cNvCxnSpPr>
          <p:nvPr/>
        </p:nvCxnSpPr>
        <p:spPr>
          <a:xfrm flipH="1">
            <a:off x="5242560" y="4683760"/>
            <a:ext cx="457200" cy="518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849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00929-BEFF-27C4-6D15-EFA4AB05C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1FDC8EC-88BC-5135-40F0-86E85820E2DD}"/>
              </a:ext>
            </a:extLst>
          </p:cNvPr>
          <p:cNvSpPr txBox="1"/>
          <p:nvPr/>
        </p:nvSpPr>
        <p:spPr>
          <a:xfrm>
            <a:off x="1432560" y="812800"/>
            <a:ext cx="7711440" cy="41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pracova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Impf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	A1</a:t>
            </a:r>
          </a:p>
        </p:txBody>
      </p:sp>
    </p:spTree>
    <p:extLst>
      <p:ext uri="{BB962C8B-B14F-4D97-AF65-F5344CB8AC3E}">
        <p14:creationId xmlns:p14="http://schemas.microsoft.com/office/powerpoint/2010/main" val="12814040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4E57AD42-9147-218C-9B20-A62437FDB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8856" y="-1140972"/>
            <a:ext cx="10230484" cy="681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3598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6CA4B4-64D1-C8B4-5CCA-273FBE59D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6D76CCF-1CF0-F592-9E0D-CA17A25D7D70}"/>
              </a:ext>
            </a:extLst>
          </p:cNvPr>
          <p:cNvSpPr txBox="1"/>
          <p:nvPr/>
        </p:nvSpPr>
        <p:spPr>
          <a:xfrm>
            <a:off x="1503680" y="855840"/>
            <a:ext cx="6096000" cy="842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prasknou/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prask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(nu)		Pf	A3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A3 &gt; DP/NP ≈ -Anim</a:t>
            </a:r>
          </a:p>
        </p:txBody>
      </p:sp>
    </p:spTree>
    <p:extLst>
      <p:ext uri="{BB962C8B-B14F-4D97-AF65-F5344CB8AC3E}">
        <p14:creationId xmlns:p14="http://schemas.microsoft.com/office/powerpoint/2010/main" val="32355518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EA5EB55C-9EDA-B64F-BECC-A4DE4BB0D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560" y="-535746"/>
            <a:ext cx="10077755" cy="714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1938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BFC44F4F-A3C0-97FE-05EE-AA76820F6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240" y="-179144"/>
            <a:ext cx="9855200" cy="773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711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7CC6E6-3539-D56E-E4DD-8FF25E884F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862DA80-73A7-25E6-9941-8C2A06E8C0CF}"/>
              </a:ext>
            </a:extLst>
          </p:cNvPr>
          <p:cNvSpPr txBox="1"/>
          <p:nvPr/>
        </p:nvSpPr>
        <p:spPr>
          <a:xfrm>
            <a:off x="812800" y="670560"/>
            <a:ext cx="11297920" cy="3433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proda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Pf	A1, (A2), A3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A1 ≈ HUM, A2 &gt; DP/NP ≈ HUM, A3 &gt; DP/NP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slíbi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Pf	A1, (A2), A3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A1  ≈ HUM, A2 &gt; DP/NP ≈ HUM, A3 &gt; DP/NP // že CP (-past) //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InfP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oznámi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Pf	A1, (A2), A3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A1  ≈ HUM, A2 &gt; DP/NP ≈ HUM, A3 &gt; DP/NP // že CP </a:t>
            </a:r>
          </a:p>
        </p:txBody>
      </p:sp>
    </p:spTree>
    <p:extLst>
      <p:ext uri="{BB962C8B-B14F-4D97-AF65-F5344CB8AC3E}">
        <p14:creationId xmlns:p14="http://schemas.microsoft.com/office/powerpoint/2010/main" val="17615053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467BD2C7-5C76-1D9B-0B39-6D17088B60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76" y="-1095154"/>
            <a:ext cx="7687637" cy="828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7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AE5D892-C23A-9747-A067-125B6A491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255" y="-510363"/>
            <a:ext cx="8666191" cy="764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106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3F4656-F689-A97E-FA3B-82DA8BDCE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5309349-7CBA-9B0E-37EB-64989FECBED5}"/>
              </a:ext>
            </a:extLst>
          </p:cNvPr>
          <p:cNvSpPr txBox="1"/>
          <p:nvPr/>
        </p:nvSpPr>
        <p:spPr>
          <a:xfrm>
            <a:off x="1117600" y="894081"/>
            <a:ext cx="10718800" cy="127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přizpůsobi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Pf	A1, (A2),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A1  ≈ HUM, A2 &gt; DP/NP ,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P(vůči)P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&gt; se</a:t>
            </a:r>
          </a:p>
        </p:txBody>
      </p:sp>
    </p:spTree>
    <p:extLst>
      <p:ext uri="{BB962C8B-B14F-4D97-AF65-F5344CB8AC3E}">
        <p14:creationId xmlns:p14="http://schemas.microsoft.com/office/powerpoint/2010/main" val="10226168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6B1148F5-B0C8-AA1C-B9D5-C76D35F5D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1384" y="-669850"/>
            <a:ext cx="10922268" cy="698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4565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A49F0D7-010D-296B-DD34-F6058F0A3668}"/>
              </a:ext>
            </a:extLst>
          </p:cNvPr>
          <p:cNvSpPr txBox="1"/>
          <p:nvPr/>
        </p:nvSpPr>
        <p:spPr>
          <a:xfrm>
            <a:off x="975360" y="792481"/>
            <a:ext cx="9794240" cy="2138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vstoupi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Pf	A1, (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PdirP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//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vniknou		Pf	A1,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PdirP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//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370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D2C66BB0-E0BA-125D-D4F3-B96A4BC2C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829" y="-691095"/>
            <a:ext cx="8751581" cy="654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459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94D17F2-1657-48C3-05DB-E28A3FEDACDE}"/>
              </a:ext>
            </a:extLst>
          </p:cNvPr>
          <p:cNvSpPr txBox="1"/>
          <p:nvPr/>
        </p:nvSpPr>
        <p:spPr>
          <a:xfrm>
            <a:off x="1422400" y="1016000"/>
            <a:ext cx="7721600" cy="41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prše				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impf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355300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B4C5D97-65BA-048A-ED57-5385BC99C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560" y="346616"/>
            <a:ext cx="9871423" cy="540890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2FC3E8F-980A-CC1F-D602-4678F2F68BC3}"/>
              </a:ext>
            </a:extLst>
          </p:cNvPr>
          <p:cNvSpPr txBox="1"/>
          <p:nvPr/>
        </p:nvSpPr>
        <p:spPr>
          <a:xfrm>
            <a:off x="1940560" y="1209040"/>
            <a:ext cx="2072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Expletivum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5394FE1-547E-C951-52D0-682FA3EA2D2E}"/>
              </a:ext>
            </a:extLst>
          </p:cNvPr>
          <p:cNvSpPr/>
          <p:nvPr/>
        </p:nvSpPr>
        <p:spPr>
          <a:xfrm>
            <a:off x="1940560" y="1178560"/>
            <a:ext cx="1229360" cy="57912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3EE1B885-31E2-F002-1831-FAA90722FC51}"/>
              </a:ext>
            </a:extLst>
          </p:cNvPr>
          <p:cNvCxnSpPr/>
          <p:nvPr/>
        </p:nvCxnSpPr>
        <p:spPr>
          <a:xfrm>
            <a:off x="2558265" y="1757680"/>
            <a:ext cx="801384" cy="1067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6359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2318BBB-783A-86BF-F2C7-6D3CE5764DEA}"/>
              </a:ext>
            </a:extLst>
          </p:cNvPr>
          <p:cNvSpPr txBox="1"/>
          <p:nvPr/>
        </p:nvSpPr>
        <p:spPr>
          <a:xfrm>
            <a:off x="1137920" y="812800"/>
            <a:ext cx="8006080" cy="77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Osobní pasivum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 je chválen Pavlem</a:t>
            </a:r>
          </a:p>
        </p:txBody>
      </p:sp>
    </p:spTree>
    <p:extLst>
      <p:ext uri="{BB962C8B-B14F-4D97-AF65-F5344CB8AC3E}">
        <p14:creationId xmlns:p14="http://schemas.microsoft.com/office/powerpoint/2010/main" val="30827409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46176833-ABD0-06AA-291F-BF0F1A460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15" y="131577"/>
            <a:ext cx="11617843" cy="67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0698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BC14C43-D368-509C-8FC5-7790408885F6}"/>
              </a:ext>
            </a:extLst>
          </p:cNvPr>
          <p:cNvSpPr txBox="1"/>
          <p:nvPr/>
        </p:nvSpPr>
        <p:spPr>
          <a:xfrm>
            <a:off x="782320" y="640080"/>
            <a:ext cx="8361680" cy="77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Neosobní pasivum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 zákonu je hlasováno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senátorama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9377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3AFD0B29-0E83-23D0-27E3-D338DA349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507" y="-523983"/>
            <a:ext cx="8314458" cy="6858000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AF3119B-1FF2-7A9C-1385-46AD3A8241E8}"/>
              </a:ext>
            </a:extLst>
          </p:cNvPr>
          <p:cNvSpPr/>
          <p:nvPr/>
        </p:nvSpPr>
        <p:spPr>
          <a:xfrm>
            <a:off x="5224765" y="3429000"/>
            <a:ext cx="3505200" cy="301221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71E52A7-A83C-670F-03FE-F83C59393586}"/>
              </a:ext>
            </a:extLst>
          </p:cNvPr>
          <p:cNvCxnSpPr/>
          <p:nvPr/>
        </p:nvCxnSpPr>
        <p:spPr>
          <a:xfrm flipH="1" flipV="1">
            <a:off x="3133618" y="2568539"/>
            <a:ext cx="2178121" cy="19726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59A1CA78-F361-D657-4CA6-015E2D50BA00}"/>
              </a:ext>
            </a:extLst>
          </p:cNvPr>
          <p:cNvSpPr txBox="1"/>
          <p:nvPr/>
        </p:nvSpPr>
        <p:spPr>
          <a:xfrm>
            <a:off x="226031" y="113016"/>
            <a:ext cx="1417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Expletivum</a:t>
            </a:r>
            <a:endParaRPr lang="cs-CZ" dirty="0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EDE9717E-D8E5-B8EF-58B8-F1494733D2B5}"/>
              </a:ext>
            </a:extLst>
          </p:cNvPr>
          <p:cNvCxnSpPr/>
          <p:nvPr/>
        </p:nvCxnSpPr>
        <p:spPr>
          <a:xfrm>
            <a:off x="678094" y="482348"/>
            <a:ext cx="863030" cy="688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5A9BC0EB-B3B1-8AD6-070E-ED44F771DB95}"/>
              </a:ext>
            </a:extLst>
          </p:cNvPr>
          <p:cNvSpPr/>
          <p:nvPr/>
        </p:nvSpPr>
        <p:spPr>
          <a:xfrm>
            <a:off x="123291" y="113016"/>
            <a:ext cx="1417833" cy="43097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934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5A1D5451-91BB-76CC-DAD7-9576B83C2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159796"/>
              </p:ext>
            </p:extLst>
          </p:nvPr>
        </p:nvGraphicFramePr>
        <p:xfrm>
          <a:off x="2865120" y="1534160"/>
          <a:ext cx="6075681" cy="3972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0928">
                  <a:extLst>
                    <a:ext uri="{9D8B030D-6E8A-4147-A177-3AD203B41FA5}">
                      <a16:colId xmlns:a16="http://schemas.microsoft.com/office/drawing/2014/main" val="2342775469"/>
                    </a:ext>
                  </a:extLst>
                </a:gridCol>
                <a:gridCol w="1727264">
                  <a:extLst>
                    <a:ext uri="{9D8B030D-6E8A-4147-A177-3AD203B41FA5}">
                      <a16:colId xmlns:a16="http://schemas.microsoft.com/office/drawing/2014/main" val="1869675603"/>
                    </a:ext>
                  </a:extLst>
                </a:gridCol>
                <a:gridCol w="1607489">
                  <a:extLst>
                    <a:ext uri="{9D8B030D-6E8A-4147-A177-3AD203B41FA5}">
                      <a16:colId xmlns:a16="http://schemas.microsoft.com/office/drawing/2014/main" val="4131756036"/>
                    </a:ext>
                  </a:extLst>
                </a:gridCol>
              </a:tblGrid>
              <a:tr h="794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400">
                          <a:effectLst/>
                        </a:rPr>
                        <a:t>Nominal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400">
                          <a:effectLst/>
                        </a:rPr>
                        <a:t>Verbal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338056"/>
                  </a:ext>
                </a:extLst>
              </a:tr>
              <a:tr h="7945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400">
                          <a:effectLst/>
                        </a:rPr>
                        <a:t>N(oun)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+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9347914"/>
                  </a:ext>
                </a:extLst>
              </a:tr>
              <a:tr h="7945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400" dirty="0">
                          <a:effectLst/>
                        </a:rPr>
                        <a:t>V(erb)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+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347261"/>
                  </a:ext>
                </a:extLst>
              </a:tr>
              <a:tr h="7945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400">
                          <a:effectLst/>
                        </a:rPr>
                        <a:t>A(djective)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+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+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1655333"/>
                  </a:ext>
                </a:extLst>
              </a:tr>
              <a:tr h="7945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400">
                          <a:effectLst/>
                        </a:rPr>
                        <a:t>P(preposition)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225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9903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7DDBAAE-96A8-7160-D578-2637405DC910}"/>
              </a:ext>
            </a:extLst>
          </p:cNvPr>
          <p:cNvSpPr txBox="1"/>
          <p:nvPr/>
        </p:nvSpPr>
        <p:spPr>
          <a:xfrm>
            <a:off x="1087120" y="863600"/>
            <a:ext cx="8056880" cy="5129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věři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Impf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A1, (A2), (A3)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</a:t>
            </a:r>
            <a:r>
              <a:rPr lang="cs-CZ" sz="20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A2 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&gt; DP/NP ≈ HUM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         </a:t>
            </a:r>
            <a:r>
              <a:rPr lang="cs-CZ" sz="20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DAT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A3 ≈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žeCP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vynada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Pf	A1, A2, (A3)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</a:t>
            </a:r>
            <a:r>
              <a:rPr lang="cs-CZ" sz="20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A2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DP/NP ≈ HUM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A3 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≈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žeCP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 dostal od Pavla vynadáno, že kouří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*Petr dostal od Pavla věřeno, že kouří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506859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A40DF4D-ADDD-B629-07D0-D2DE7698941A}"/>
              </a:ext>
            </a:extLst>
          </p:cNvPr>
          <p:cNvSpPr txBox="1"/>
          <p:nvPr/>
        </p:nvSpPr>
        <p:spPr>
          <a:xfrm>
            <a:off x="914400" y="91440"/>
            <a:ext cx="10363200" cy="7563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 chválí Evu				Petr nadržuje Evě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Eva je chválen (Petrem)			Blondýnám je nadržováno (učitelem)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Petrovo chválení Evy			Petrovo nadržování Evě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Evino chválení (Petrem)			nadržování Evě (Petrem)</a:t>
            </a:r>
            <a:endParaRPr lang="cs-CZ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 studoval matematiku		Petrovi se studovala matematika dobře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Nemám peníze				nemám peněz</a:t>
            </a:r>
            <a:endParaRPr lang="cs-CZ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Petrovi přibyly starosti			Petrovi přibylo starostí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 napsal dopisy			Petr se napsal dopisů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 váží (Evu)				Eva je vážena Petrem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 váží *(metrák)			*Metrák je vážen Petrem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845691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CBE83DA-2665-E5A0-2ADA-6BD236627836}"/>
              </a:ext>
            </a:extLst>
          </p:cNvPr>
          <p:cNvSpPr txBox="1"/>
          <p:nvPr/>
        </p:nvSpPr>
        <p:spPr>
          <a:xfrm>
            <a:off x="995680" y="792480"/>
            <a:ext cx="10363200" cy="3001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 učil Evu				Eva byla učena Petrem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 učil matematiku			Matematika byla učena Petrem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 učil Evu matematiku		???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 učil Evu matematiku hodinu		???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13000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3B5D5D4F-7EDC-0433-74C8-720B0C96257D}"/>
              </a:ext>
            </a:extLst>
          </p:cNvPr>
          <p:cNvSpPr txBox="1"/>
          <p:nvPr/>
        </p:nvSpPr>
        <p:spPr>
          <a:xfrm>
            <a:off x="1290320" y="-243840"/>
            <a:ext cx="10698480" cy="684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Lexikální kategorie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N	[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prop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/apel], [genus], [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mass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count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], [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pl.tantum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], [relace] …	[encyklopedie]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 	A1, A2 ..; A2 ≈ DP/CP/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InfP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oblique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 x, [aspekt], [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refl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		[encyklopedie]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Adj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[grad], …							[encyklopedie]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Funkční kategorie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 	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moc, smě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	řad,  hromad … [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Quant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	že, zda, když, až, než…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Neg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ne, ni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Partik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asi,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nabeton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…, [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epist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], jen, pouze [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restr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], i, také [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adit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], vůbec, ani [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neg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] …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1.os.sg		-u, -i, -m, -ch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2.os.sg.	-š, -i</a:t>
            </a:r>
          </a:p>
        </p:txBody>
      </p:sp>
    </p:spTree>
    <p:extLst>
      <p:ext uri="{BB962C8B-B14F-4D97-AF65-F5344CB8AC3E}">
        <p14:creationId xmlns:p14="http://schemas.microsoft.com/office/powerpoint/2010/main" val="4226919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52A29F6-5D74-D888-8AB1-E790B365DC41}"/>
              </a:ext>
            </a:extLst>
          </p:cNvPr>
          <p:cNvSpPr txBox="1"/>
          <p:nvPr/>
        </p:nvSpPr>
        <p:spPr>
          <a:xfrm>
            <a:off x="690880" y="71121"/>
            <a:ext cx="10261600" cy="7083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-t(i)/c(i)/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ct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Iter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-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Nom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Ø, a, o,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		a, u, e, y,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		ů,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ic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Ø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Dat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		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ům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ám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Konj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a, ale, nebo …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???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adverbia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zájmena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předložky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klitika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anapher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31327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6F31DA8-B99A-C88E-2B5E-0C0C0EE16C4B}"/>
              </a:ext>
            </a:extLst>
          </p:cNvPr>
          <p:cNvSpPr txBox="1"/>
          <p:nvPr/>
        </p:nvSpPr>
        <p:spPr>
          <a:xfrm>
            <a:off x="721360" y="162560"/>
            <a:ext cx="11125200" cy="5653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Inserce kategorií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cs-CZ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Mirror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principle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 řazení afixů (opakování je matka moudrosti)</a:t>
            </a:r>
          </a:p>
          <a:p>
            <a:pPr>
              <a:lnSpc>
                <a:spcPct val="150000"/>
              </a:lnSpc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M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orfém, který je blíž ke kořenu slova, odpovídá dřívější sémantické n. syntaktické operaci než morfém vzdálenější.</a:t>
            </a:r>
          </a:p>
          <a:p>
            <a:pPr lvl="0">
              <a:lnSpc>
                <a:spcPct val="150000"/>
              </a:lnSpc>
            </a:pP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cs-CZ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Elsewhere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condition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cs-CZ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Subset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principle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cs-CZ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Paniniho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princip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Jestliže pro jednu operaci soutěží dvě nebo více pravidel, aplikace specifického pravidla vítězí na aplikací obecnějšího pravidla, a blokuje jeho aplikaci.</a:t>
            </a: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Nebo</a:t>
            </a: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Lze‑li ve stejném kontextu aplikovat současně dvě pravidla, pak přednost má vždy to specifičtější z nich;</a:t>
            </a: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druhé pravidlo je pak aplikováno ve všech ostatních případech (tzn. </a:t>
            </a:r>
            <a:r>
              <a:rPr lang="cs-CZ" sz="18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elsewhere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 Jinými slovy, specifické</a:t>
            </a:r>
          </a:p>
          <a:p>
            <a:pPr indent="449580">
              <a:lnSpc>
                <a:spcPct val="150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pravidlo blokuje aplikaci obecného (</a:t>
            </a:r>
            <a:r>
              <a:rPr lang="cs-CZ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default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pravidla.</a:t>
            </a:r>
          </a:p>
        </p:txBody>
      </p:sp>
    </p:spTree>
    <p:extLst>
      <p:ext uri="{BB962C8B-B14F-4D97-AF65-F5344CB8AC3E}">
        <p14:creationId xmlns:p14="http://schemas.microsoft.com/office/powerpoint/2010/main" val="2906252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5B9BFA4B-F35E-25F7-CE0E-7145D78F5B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858970"/>
              </p:ext>
            </p:extLst>
          </p:nvPr>
        </p:nvGraphicFramePr>
        <p:xfrm>
          <a:off x="1234226" y="762000"/>
          <a:ext cx="10562954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46651" imgH="2901987" progId="Word.Document.12">
                  <p:embed/>
                </p:oleObj>
              </mc:Choice>
              <mc:Fallback>
                <p:oleObj name="Document" r:id="rId2" imgW="5746651" imgH="290198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34226" y="762000"/>
                        <a:ext cx="10562954" cy="533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16703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2788</TotalTime>
  <Words>1894</Words>
  <Application>Microsoft Office PowerPoint</Application>
  <PresentationFormat>Širokoúhlá obrazovka</PresentationFormat>
  <Paragraphs>348</Paragraphs>
  <Slides>52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60" baseType="lpstr">
      <vt:lpstr>Aptos</vt:lpstr>
      <vt:lpstr>Arial</vt:lpstr>
      <vt:lpstr>Calibri</vt:lpstr>
      <vt:lpstr>Calibri Light</vt:lpstr>
      <vt:lpstr>Cambria</vt:lpstr>
      <vt:lpstr>Times New Roman</vt:lpstr>
      <vt:lpstr>Motiv Office</vt:lpstr>
      <vt:lpstr>Document</vt:lpstr>
      <vt:lpstr>Slovník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Karlík</dc:creator>
  <cp:lastModifiedBy>Petr Karlík</cp:lastModifiedBy>
  <cp:revision>118</cp:revision>
  <cp:lastPrinted>2023-11-27T17:14:57Z</cp:lastPrinted>
  <dcterms:created xsi:type="dcterms:W3CDTF">2023-10-28T13:44:15Z</dcterms:created>
  <dcterms:modified xsi:type="dcterms:W3CDTF">2024-12-13T11:07:42Z</dcterms:modified>
</cp:coreProperties>
</file>