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4" r:id="rId3"/>
    <p:sldId id="280" r:id="rId4"/>
    <p:sldId id="258" r:id="rId5"/>
    <p:sldId id="272" r:id="rId6"/>
    <p:sldId id="257" r:id="rId7"/>
    <p:sldId id="259" r:id="rId8"/>
    <p:sldId id="265" r:id="rId9"/>
    <p:sldId id="266" r:id="rId10"/>
    <p:sldId id="267" r:id="rId11"/>
    <p:sldId id="268" r:id="rId12"/>
    <p:sldId id="269" r:id="rId13"/>
    <p:sldId id="261" r:id="rId14"/>
    <p:sldId id="262" r:id="rId15"/>
    <p:sldId id="264" r:id="rId16"/>
    <p:sldId id="273" r:id="rId17"/>
    <p:sldId id="270" r:id="rId18"/>
    <p:sldId id="271" r:id="rId19"/>
    <p:sldId id="263" r:id="rId20"/>
    <p:sldId id="275" r:id="rId21"/>
    <p:sldId id="276" r:id="rId22"/>
    <p:sldId id="277" r:id="rId23"/>
    <p:sldId id="278" r:id="rId24"/>
    <p:sldId id="279" r:id="rId25"/>
    <p:sldId id="282" r:id="rId26"/>
    <p:sldId id="260" r:id="rId27"/>
    <p:sldId id="281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23" d="100"/>
          <a:sy n="123" d="100"/>
        </p:scale>
        <p:origin x="108" y="18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QXrDhXo8zq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sonajurikova.com/czemoj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l-Yy6poJ2z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YRzf1VJDrg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Sociokulturní rozdíly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43" y="708521"/>
            <a:ext cx="6207557" cy="438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872"/>
            <a:ext cx="10753200" cy="802704"/>
          </a:xfrm>
        </p:spPr>
        <p:txBody>
          <a:bodyPr/>
          <a:lstStyle/>
          <a:p>
            <a:r>
              <a:rPr lang="cs-CZ" dirty="0"/>
              <a:t>Výzkum východ/západ: plzeňská univerzita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171576"/>
            <a:ext cx="5663557" cy="53175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557" y="1171576"/>
            <a:ext cx="5906324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9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východ/západ: plzeňská univerzita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9316" y="1733267"/>
            <a:ext cx="6134956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5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výzkumu: východ, západ a Češi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dichotomie Východ-Západ se v hodnocení České republiky v odpovědích dotazovaných výrazně neprojevila. </a:t>
            </a:r>
          </a:p>
          <a:p>
            <a:r>
              <a:rPr lang="cs-CZ" dirty="0"/>
              <a:t>výzkum potvrzuje platnost středoevropského konceptu národní identity, smíšenost západních a východních kulturních atributů, které si připisují jak Češi samotní, tak vnější pozorovatelé</a:t>
            </a:r>
          </a:p>
          <a:p>
            <a:r>
              <a:rPr lang="cs-CZ" dirty="0"/>
              <a:t>obě referenční skupiny hodnotily naši kulturu zcela zřetelně prizmatem své vlastní kultury</a:t>
            </a:r>
          </a:p>
        </p:txBody>
      </p:sp>
    </p:spTree>
    <p:extLst>
      <p:ext uri="{BB962C8B-B14F-4D97-AF65-F5344CB8AC3E}">
        <p14:creationId xmlns:p14="http://schemas.microsoft.com/office/powerpoint/2010/main" val="171865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793576"/>
          </a:xfrm>
        </p:spPr>
        <p:txBody>
          <a:bodyPr/>
          <a:lstStyle/>
          <a:p>
            <a:r>
              <a:rPr lang="cs-CZ" dirty="0"/>
              <a:t>Příklady interkulturních rozdílností ve škole</a:t>
            </a:r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92DCC405-EF9C-8800-52A8-1A68B7801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913" y="1097319"/>
            <a:ext cx="9837230" cy="5204938"/>
          </a:xfrm>
        </p:spPr>
      </p:pic>
    </p:spTree>
    <p:extLst>
      <p:ext uri="{BB962C8B-B14F-4D97-AF65-F5344CB8AC3E}">
        <p14:creationId xmlns:p14="http://schemas.microsoft.com/office/powerpoint/2010/main" val="408020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635800"/>
          </a:xfrm>
        </p:spPr>
        <p:txBody>
          <a:bodyPr/>
          <a:lstStyle/>
          <a:p>
            <a:r>
              <a:rPr lang="cs-CZ" dirty="0"/>
              <a:t>Příklady interkulturních rozdílností ve škole</a:t>
            </a:r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A856DECD-E452-44DF-4B53-87FE9E14D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980" y="1293742"/>
            <a:ext cx="6946039" cy="5466200"/>
          </a:xfrm>
        </p:spPr>
      </p:pic>
    </p:spTree>
    <p:extLst>
      <p:ext uri="{BB962C8B-B14F-4D97-AF65-F5344CB8AC3E}">
        <p14:creationId xmlns:p14="http://schemas.microsoft.com/office/powerpoint/2010/main" val="206237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Studenti z Asie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Asijec se usmívá, protože to je jeho povinnost. Tvář bez úsměvu je vyjádřením neúcty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pohled do očí společensky nadřazené osobě, za niž</a:t>
            </a:r>
          </a:p>
          <a:p>
            <a:pPr marL="72000" indent="0">
              <a:buNone/>
            </a:pPr>
            <a:r>
              <a:rPr lang="cs-CZ" dirty="0"/>
              <a:t>je všeobecně učitel považován, je v asijském kontextu hodnocen jako drzost</a:t>
            </a:r>
          </a:p>
        </p:txBody>
      </p:sp>
    </p:spTree>
    <p:extLst>
      <p:ext uri="{BB962C8B-B14F-4D97-AF65-F5344CB8AC3E}">
        <p14:creationId xmlns:p14="http://schemas.microsoft.com/office/powerpoint/2010/main" val="367093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Bariéry v interkulturní komunikaci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1" y="1366788"/>
            <a:ext cx="6769858" cy="4375334"/>
          </a:xfrm>
        </p:spPr>
      </p:pic>
    </p:spTree>
    <p:extLst>
      <p:ext uri="{BB962C8B-B14F-4D97-AF65-F5344CB8AC3E}">
        <p14:creationId xmlns:p14="http://schemas.microsoft.com/office/powerpoint/2010/main" val="109267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Diamond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„kultury jako součásti diamantu“, kdy </a:t>
            </a:r>
            <a:r>
              <a:rPr lang="cs-CZ" b="1" dirty="0"/>
              <a:t>kultura</a:t>
            </a:r>
            <a:r>
              <a:rPr lang="cs-CZ" dirty="0"/>
              <a:t> hraje stejnou roli jako </a:t>
            </a:r>
            <a:r>
              <a:rPr lang="cs-CZ" b="1" dirty="0"/>
              <a:t>osobní nastavení </a:t>
            </a:r>
            <a:r>
              <a:rPr lang="cs-CZ" dirty="0"/>
              <a:t>jednotlivce a </a:t>
            </a:r>
            <a:r>
              <a:rPr lang="cs-CZ" b="1" dirty="0"/>
              <a:t>situační kontext</a:t>
            </a:r>
          </a:p>
          <a:p>
            <a:endParaRPr lang="cs-CZ" dirty="0"/>
          </a:p>
          <a:p>
            <a:r>
              <a:rPr lang="cs-CZ" dirty="0"/>
              <a:t>trojúhelník: </a:t>
            </a:r>
            <a:r>
              <a:rPr lang="cs-CZ" b="1" dirty="0"/>
              <a:t>osoba, struktura, kultura</a:t>
            </a:r>
            <a:r>
              <a:rPr lang="cs-CZ" dirty="0"/>
              <a:t>, do nějž je pak vložen druhý trojúhelník: </a:t>
            </a:r>
            <a:r>
              <a:rPr lang="cs-CZ" b="1" dirty="0"/>
              <a:t>hodnoty, pravidla, legislativa</a:t>
            </a:r>
            <a:r>
              <a:rPr lang="cs-CZ" dirty="0"/>
              <a:t>, </a:t>
            </a:r>
            <a:r>
              <a:rPr lang="cs-CZ" dirty="0" err="1"/>
              <a:t>Moree</a:t>
            </a:r>
            <a:r>
              <a:rPr lang="cs-CZ" dirty="0"/>
              <a:t> 2015, 89–93)</a:t>
            </a:r>
          </a:p>
          <a:p>
            <a:endParaRPr lang="cs-CZ" dirty="0"/>
          </a:p>
          <a:p>
            <a:r>
              <a:rPr lang="cs-CZ" dirty="0"/>
              <a:t>významnou roli hraje v interakci také </a:t>
            </a:r>
            <a:r>
              <a:rPr lang="cs-CZ" b="1" dirty="0"/>
              <a:t>osobní biografie, povaha a potřeby</a:t>
            </a:r>
          </a:p>
        </p:txBody>
      </p:sp>
    </p:spTree>
    <p:extLst>
      <p:ext uri="{BB962C8B-B14F-4D97-AF65-F5344CB8AC3E}">
        <p14:creationId xmlns:p14="http://schemas.microsoft.com/office/powerpoint/2010/main" val="74277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uvědomění si své </a:t>
            </a:r>
            <a:r>
              <a:rPr lang="cs-CZ" b="1" dirty="0"/>
              <a:t>vlastní kulturní podmíněnosti</a:t>
            </a:r>
            <a:r>
              <a:rPr lang="cs-CZ" dirty="0"/>
              <a:t>, než začneme hodnotit kulturu, která je pro nás cizí</a:t>
            </a:r>
          </a:p>
          <a:p>
            <a:endParaRPr lang="cs-CZ" dirty="0"/>
          </a:p>
          <a:p>
            <a:r>
              <a:rPr lang="cs-CZ" dirty="0"/>
              <a:t>učit se </a:t>
            </a:r>
            <a:r>
              <a:rPr lang="cs-CZ" b="1" dirty="0" err="1"/>
              <a:t>transkulturnímu</a:t>
            </a:r>
            <a:r>
              <a:rPr lang="cs-CZ" b="1" dirty="0"/>
              <a:t> přístupu s důrazem na identitu jednotlivce</a:t>
            </a:r>
          </a:p>
        </p:txBody>
      </p:sp>
    </p:spTree>
    <p:extLst>
      <p:ext uri="{BB962C8B-B14F-4D97-AF65-F5344CB8AC3E}">
        <p14:creationId xmlns:p14="http://schemas.microsoft.com/office/powerpoint/2010/main" val="4276593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postupovat v praxi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7912"/>
            <a:ext cx="10753200" cy="4494088"/>
          </a:xfrm>
        </p:spPr>
        <p:txBody>
          <a:bodyPr/>
          <a:lstStyle/>
          <a:p>
            <a:r>
              <a:rPr lang="cs-CZ" sz="2400" dirty="0"/>
              <a:t>seznámení  se s </a:t>
            </a:r>
            <a:r>
              <a:rPr lang="cs-CZ" sz="2400" b="1" dirty="0"/>
              <a:t>historií, tradicemi, zeměpisnými, společenskými,</a:t>
            </a:r>
          </a:p>
          <a:p>
            <a:pPr marL="72000" indent="0">
              <a:buNone/>
            </a:pPr>
            <a:r>
              <a:rPr lang="cs-CZ" sz="2400" b="1" dirty="0"/>
              <a:t>ideologickými/náboženskými a kulturními specifiky země</a:t>
            </a:r>
            <a:r>
              <a:rPr lang="cs-CZ" sz="2400" dirty="0"/>
              <a:t>, odkud studenti pocházejí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- Pozor na  stereotypy, předsudky a rasismus: překážky  interkulturního soužití</a:t>
            </a:r>
          </a:p>
        </p:txBody>
      </p:sp>
    </p:spTree>
    <p:extLst>
      <p:ext uri="{BB962C8B-B14F-4D97-AF65-F5344CB8AC3E}">
        <p14:creationId xmlns:p14="http://schemas.microsoft.com/office/powerpoint/2010/main" val="193288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58618"/>
            <a:ext cx="10753200" cy="912958"/>
          </a:xfrm>
        </p:spPr>
        <p:txBody>
          <a:bodyPr/>
          <a:lstStyle/>
          <a:p>
            <a:r>
              <a:rPr lang="cs-CZ" dirty="0"/>
              <a:t>V jakých oblastech se interkulturní rozdílnost projevuje?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https://www.youtube.com/watch?v=QXrDhXo8zqI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777" y="2543729"/>
            <a:ext cx="4041666" cy="303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8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101C2C-00E1-0CAD-A8DC-DD053621D7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0B1F36-007B-16D5-5230-0A20C9361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413578-B5ED-23A4-EB44-94C8C4F6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7999"/>
            <a:ext cx="10753200" cy="979745"/>
          </a:xfrm>
        </p:spPr>
        <p:txBody>
          <a:bodyPr/>
          <a:lstStyle/>
          <a:p>
            <a:r>
              <a:rPr lang="cs-CZ" dirty="0"/>
              <a:t>Interkulturní komunikace v učebnici </a:t>
            </a:r>
            <a:r>
              <a:rPr lang="cs-CZ" i="1" dirty="0"/>
              <a:t>Česky krok za krokem. </a:t>
            </a:r>
            <a:r>
              <a:rPr lang="cs-CZ" dirty="0"/>
              <a:t>Skrze fotografie</a:t>
            </a:r>
            <a:r>
              <a:rPr lang="cs-CZ" i="1" dirty="0"/>
              <a:t> </a:t>
            </a:r>
          </a:p>
        </p:txBody>
      </p:sp>
      <p:pic>
        <p:nvPicPr>
          <p:cNvPr id="7" name="Zástupný obsah 6" descr="Obsah obrázku text, oblečení, oblek, snímek obrazovky&#10;&#10;Popis byl vytvořen automaticky">
            <a:extLst>
              <a:ext uri="{FF2B5EF4-FFF2-40B4-BE49-F238E27FC236}">
                <a16:creationId xmlns:a16="http://schemas.microsoft.com/office/drawing/2014/main" id="{ABD69149-80F0-A6BA-BAD5-15B8D33E4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3" y="1775402"/>
            <a:ext cx="9730191" cy="4140200"/>
          </a:xfrm>
        </p:spPr>
      </p:pic>
    </p:spTree>
    <p:extLst>
      <p:ext uri="{BB962C8B-B14F-4D97-AF65-F5344CB8AC3E}">
        <p14:creationId xmlns:p14="http://schemas.microsoft.com/office/powerpoint/2010/main" val="3655329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79266A-66C5-B163-4939-905889D240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BF127-6CFE-D347-9EE2-095E1F823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0277DA-FFDC-973F-9183-E53FDDDB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Typické příběhy</a:t>
            </a:r>
          </a:p>
        </p:txBody>
      </p:sp>
      <p:pic>
        <p:nvPicPr>
          <p:cNvPr id="7" name="Zástupný obsah 6" descr="Obsah obrázku text, snímek obrazovky, komiks, ilustrace&#10;&#10;Popis byl vytvořen automaticky">
            <a:extLst>
              <a:ext uri="{FF2B5EF4-FFF2-40B4-BE49-F238E27FC236}">
                <a16:creationId xmlns:a16="http://schemas.microsoft.com/office/drawing/2014/main" id="{E7C65388-0CE7-4BAA-9FAF-E6F5CB62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364720"/>
            <a:ext cx="10169685" cy="4670135"/>
          </a:xfrm>
        </p:spPr>
      </p:pic>
    </p:spTree>
    <p:extLst>
      <p:ext uri="{BB962C8B-B14F-4D97-AF65-F5344CB8AC3E}">
        <p14:creationId xmlns:p14="http://schemas.microsoft.com/office/powerpoint/2010/main" val="614322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54C4A5-95E5-7B3C-CF36-281F218380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0224FD-CC4C-7745-D150-BB138B8CC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221393-7017-3207-174D-BC5463A3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Interkulturní komunikace skrze gramatiku (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pl</a:t>
            </a:r>
            <a:r>
              <a:rPr lang="cs-CZ" dirty="0"/>
              <a:t>. maskulina animata) </a:t>
            </a:r>
          </a:p>
        </p:txBody>
      </p:sp>
      <p:pic>
        <p:nvPicPr>
          <p:cNvPr id="7" name="Zástupný obsah 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F3C81DDF-8FE9-EE9A-21B8-7A4C503CB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6" y="2399372"/>
            <a:ext cx="11405108" cy="2059256"/>
          </a:xfrm>
        </p:spPr>
      </p:pic>
    </p:spTree>
    <p:extLst>
      <p:ext uri="{BB962C8B-B14F-4D97-AF65-F5344CB8AC3E}">
        <p14:creationId xmlns:p14="http://schemas.microsoft.com/office/powerpoint/2010/main" val="59631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BFB89A-1021-C498-6900-B5D5B039C5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C6B4CA-7F0A-C4A5-F82A-AAEEE783E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C8B5E0-DDB6-DE0E-639B-7C40A7EF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8618"/>
            <a:ext cx="10753200" cy="912958"/>
          </a:xfrm>
        </p:spPr>
        <p:txBody>
          <a:bodyPr/>
          <a:lstStyle/>
          <a:p>
            <a:r>
              <a:rPr lang="cs-CZ" dirty="0" err="1"/>
              <a:t>Intekulturní</a:t>
            </a:r>
            <a:r>
              <a:rPr lang="cs-CZ" dirty="0"/>
              <a:t> komunikace skrze reálie:  tradice</a:t>
            </a:r>
          </a:p>
        </p:txBody>
      </p:sp>
      <p:pic>
        <p:nvPicPr>
          <p:cNvPr id="7" name="Zástupný obsah 6" descr="Obsah obrázku text, snímek obrazovky, Webové stránky&#10;&#10;Popis byl vytvořen automaticky">
            <a:extLst>
              <a:ext uri="{FF2B5EF4-FFF2-40B4-BE49-F238E27FC236}">
                <a16:creationId xmlns:a16="http://schemas.microsoft.com/office/drawing/2014/main" id="{8F822FAC-7DF5-D768-7DE7-CC059B8F9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60" y="1358458"/>
            <a:ext cx="6284675" cy="5121542"/>
          </a:xfrm>
        </p:spPr>
      </p:pic>
    </p:spTree>
    <p:extLst>
      <p:ext uri="{BB962C8B-B14F-4D97-AF65-F5344CB8AC3E}">
        <p14:creationId xmlns:p14="http://schemas.microsoft.com/office/powerpoint/2010/main" val="307595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E249F5-21A7-6FEE-3F77-C9CFE2CFF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BA42BD-6823-B207-8865-91CF87EB87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3D64AD-B73B-36A2-8217-8EAC8941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7018"/>
            <a:ext cx="10753200" cy="1014558"/>
          </a:xfrm>
        </p:spPr>
        <p:txBody>
          <a:bodyPr/>
          <a:lstStyle/>
          <a:p>
            <a:r>
              <a:rPr lang="cs-CZ" dirty="0"/>
              <a:t>Interkulturní komunikace skrze analýzu textu</a:t>
            </a:r>
          </a:p>
        </p:txBody>
      </p:sp>
      <p:pic>
        <p:nvPicPr>
          <p:cNvPr id="7" name="Zástupný obsah 6" descr="Obsah obrázku text, Lidská tvář, oblečení, snímek obrazovky&#10;&#10;Popis byl vytvořen automaticky">
            <a:extLst>
              <a:ext uri="{FF2B5EF4-FFF2-40B4-BE49-F238E27FC236}">
                <a16:creationId xmlns:a16="http://schemas.microsoft.com/office/drawing/2014/main" id="{A83BB272-3366-4C33-05C4-31EE03D8F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02" y="1337380"/>
            <a:ext cx="8776133" cy="5142620"/>
          </a:xfrm>
        </p:spPr>
      </p:pic>
    </p:spTree>
    <p:extLst>
      <p:ext uri="{BB962C8B-B14F-4D97-AF65-F5344CB8AC3E}">
        <p14:creationId xmlns:p14="http://schemas.microsoft.com/office/powerpoint/2010/main" val="522703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FC61BD-6F23-9A0D-B903-07A58E5CB6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BC1E58-242B-2FDD-1BE2-E408981BD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0A133A-C29E-97BD-B795-07A27213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Zkuste </a:t>
            </a:r>
            <a:r>
              <a:rPr lang="cs-CZ" dirty="0" err="1"/>
              <a:t>Czemoji</a:t>
            </a:r>
            <a:r>
              <a:rPr lang="cs-CZ" dirty="0"/>
              <a:t>!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F97CBE-F529-484E-37DD-4F10FBDFB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Czemoji</a:t>
            </a:r>
            <a:r>
              <a:rPr lang="cs-CZ" dirty="0">
                <a:hlinkClick r:id="rId2"/>
              </a:rPr>
              <a:t> | Soňa </a:t>
            </a:r>
            <a:r>
              <a:rPr lang="cs-CZ" dirty="0" err="1">
                <a:hlinkClick r:id="rId2"/>
              </a:rPr>
              <a:t>Juríková</a:t>
            </a:r>
            <a:r>
              <a:rPr lang="cs-CZ" dirty="0">
                <a:hlinkClick r:id="rId2"/>
              </a:rPr>
              <a:t> (sonajurikova.com)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78C392F-5970-2091-4172-3832AC3A7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99" y="2228719"/>
            <a:ext cx="5972601" cy="44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40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Benefit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diversity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https://www.youtube.com/watch?v=l-Yy6poJ2zs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727" y="2452203"/>
            <a:ext cx="4190382" cy="31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47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C1C96C-0812-3F23-C986-9A0F76885D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AE4667-A705-96A0-3AE5-1494FA1EC3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0F831E-426C-5D9F-C1A0-93CD5D1B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3278E1-E774-124C-9AA8-61E9EAE62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                      Děkuji Vám za pozornost</a:t>
            </a:r>
          </a:p>
        </p:txBody>
      </p:sp>
      <p:pic>
        <p:nvPicPr>
          <p:cNvPr id="7" name="Obrázek 6" descr="Obsah obrázku láhev, nápoj, Lidská tvář, ilustrace&#10;&#10;Popis byl vytvořen automaticky">
            <a:extLst>
              <a:ext uri="{FF2B5EF4-FFF2-40B4-BE49-F238E27FC236}">
                <a16:creationId xmlns:a16="http://schemas.microsoft.com/office/drawing/2014/main" id="{018E975A-DE58-80DA-5189-360F65161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87" y="2569535"/>
            <a:ext cx="4783805" cy="31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3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A35A34-09DD-37F3-A26B-F3597634A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F08EDB-5CFA-0D75-F6A6-0814805D86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681F1E-99C3-C682-44FB-26265E6C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4468"/>
            <a:ext cx="10753200" cy="877108"/>
          </a:xfrm>
        </p:spPr>
        <p:txBody>
          <a:bodyPr/>
          <a:lstStyle/>
          <a:p>
            <a:r>
              <a:rPr lang="cs-CZ" dirty="0"/>
              <a:t>V jakých oblastech se interkulturní rozdílnost projevuje?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AD4218-E82D-0879-5595-BB69E0D8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49093"/>
            <a:ext cx="10753200" cy="4778908"/>
          </a:xfrm>
        </p:spPr>
        <p:txBody>
          <a:bodyPr/>
          <a:lstStyle/>
          <a:p>
            <a:r>
              <a:rPr lang="cs-CZ" dirty="0"/>
              <a:t>Vnímání času </a:t>
            </a:r>
          </a:p>
          <a:p>
            <a:r>
              <a:rPr lang="cs-CZ" dirty="0"/>
              <a:t>Vnímání prostoru (např. veřejný x  privátní)</a:t>
            </a:r>
          </a:p>
          <a:p>
            <a:r>
              <a:rPr lang="cs-CZ" dirty="0"/>
              <a:t>Dodržování pravidel</a:t>
            </a:r>
          </a:p>
          <a:p>
            <a:r>
              <a:rPr lang="cs-CZ" dirty="0"/>
              <a:t>Jídlo</a:t>
            </a:r>
          </a:p>
          <a:p>
            <a:r>
              <a:rPr lang="cs-CZ" dirty="0"/>
              <a:t>Komunikace, mezilidské vztahy (cizí lidé, rodina, práce, vzdělávací instituce, úřad,…), veřejné projevování citů, osobní prostor</a:t>
            </a:r>
          </a:p>
          <a:p>
            <a:r>
              <a:rPr lang="cs-CZ" dirty="0"/>
              <a:t>Individualismus, kolektivismus</a:t>
            </a:r>
          </a:p>
          <a:p>
            <a:r>
              <a:rPr lang="cs-CZ" dirty="0"/>
              <a:t>Implicitnost, explicitnost</a:t>
            </a:r>
          </a:p>
          <a:p>
            <a:r>
              <a:rPr lang="cs-CZ" dirty="0"/>
              <a:t>Postoj k moci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1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Vás při pobytu v cizí zemi překvapilo?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7" y="1810797"/>
            <a:ext cx="5133145" cy="2887395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79" y="1741934"/>
            <a:ext cx="4058216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šok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263" y="1629688"/>
            <a:ext cx="833755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0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pro cizince překvapivé v Česku?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https://www.youtube.com/watch?v=YRzf1VJDrgU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50" y="2336181"/>
            <a:ext cx="63817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7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86" y="720000"/>
            <a:ext cx="8057027" cy="5371351"/>
          </a:xfrm>
        </p:spPr>
      </p:pic>
    </p:spTree>
    <p:extLst>
      <p:ext uri="{BB962C8B-B14F-4D97-AF65-F5344CB8AC3E}">
        <p14:creationId xmlns:p14="http://schemas.microsoft.com/office/powerpoint/2010/main" val="242143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Migranti a adaptace na nové prostředí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Integrace, inkluze</a:t>
            </a:r>
          </a:p>
          <a:p>
            <a:endParaRPr lang="cs-CZ" dirty="0"/>
          </a:p>
          <a:p>
            <a:r>
              <a:rPr lang="cs-CZ" dirty="0"/>
              <a:t>Teorie </a:t>
            </a:r>
            <a:r>
              <a:rPr lang="cs-CZ" b="1" dirty="0" err="1"/>
              <a:t>transnacionalismu</a:t>
            </a:r>
            <a:r>
              <a:rPr lang="cs-CZ" dirty="0"/>
              <a:t> reflektuje skutečnost, že se přistěhovalci nevzdávají svých identit a zvyků, působí ve dvou i více sociálních světech zároveň, a tím určitým způsobem boří a překračují hranice</a:t>
            </a:r>
          </a:p>
          <a:p>
            <a:endParaRPr lang="cs-CZ" dirty="0"/>
          </a:p>
          <a:p>
            <a:r>
              <a:rPr lang="cs-CZ" dirty="0" err="1"/>
              <a:t>Transnacionalismus</a:t>
            </a:r>
            <a:r>
              <a:rPr lang="cs-CZ" dirty="0"/>
              <a:t> jako výzva</a:t>
            </a:r>
          </a:p>
        </p:txBody>
      </p:sp>
    </p:spTree>
    <p:extLst>
      <p:ext uri="{BB962C8B-B14F-4D97-AF65-F5344CB8AC3E}">
        <p14:creationId xmlns:p14="http://schemas.microsoft.com/office/powerpoint/2010/main" val="93554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Česku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17356"/>
            <a:ext cx="10753200" cy="4514644"/>
          </a:xfrm>
        </p:spPr>
        <p:txBody>
          <a:bodyPr/>
          <a:lstStyle/>
          <a:p>
            <a:r>
              <a:rPr lang="cs-CZ" dirty="0"/>
              <a:t>nárůst (zejména) ekonomické migrace k </a:t>
            </a:r>
            <a:r>
              <a:rPr lang="cs-CZ" b="1" dirty="0"/>
              <a:t>větší diverzitě společnosti</a:t>
            </a:r>
            <a:r>
              <a:rPr lang="cs-CZ" dirty="0"/>
              <a:t>, a to jak z pohledu </a:t>
            </a:r>
            <a:r>
              <a:rPr lang="cs-CZ" b="1" dirty="0"/>
              <a:t>prostorového rozložení migrantů</a:t>
            </a:r>
            <a:r>
              <a:rPr lang="cs-CZ" dirty="0"/>
              <a:t>, tak z pohledu jejich </a:t>
            </a:r>
            <a:r>
              <a:rPr lang="cs-CZ" b="1" dirty="0"/>
              <a:t>charakteristik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české regiony, zejména pak velká města, se musí vyrovnávat se stále se </a:t>
            </a:r>
            <a:r>
              <a:rPr lang="cs-CZ" b="1" dirty="0"/>
              <a:t>zvyšující </a:t>
            </a:r>
            <a:r>
              <a:rPr lang="cs-CZ" b="1" dirty="0" err="1"/>
              <a:t>superdiverzitou</a:t>
            </a:r>
            <a:r>
              <a:rPr lang="cs-CZ" b="1" dirty="0"/>
              <a:t> </a:t>
            </a:r>
            <a:r>
              <a:rPr lang="cs-CZ" dirty="0"/>
              <a:t>[</a:t>
            </a:r>
            <a:r>
              <a:rPr lang="cs-CZ" dirty="0" err="1"/>
              <a:t>Vertovec</a:t>
            </a:r>
            <a:r>
              <a:rPr lang="cs-CZ" dirty="0"/>
              <a:t> 2007] svých obyvatel</a:t>
            </a:r>
          </a:p>
          <a:p>
            <a:endParaRPr lang="cs-CZ" dirty="0"/>
          </a:p>
          <a:p>
            <a:r>
              <a:rPr lang="cs-CZ" b="1" dirty="0"/>
              <a:t>interkulturní vzdělávání</a:t>
            </a:r>
            <a:r>
              <a:rPr lang="cs-CZ" dirty="0"/>
              <a:t>, </a:t>
            </a:r>
            <a:r>
              <a:rPr lang="cs-CZ" b="1" dirty="0"/>
              <a:t>asistence</a:t>
            </a:r>
            <a:r>
              <a:rPr lang="cs-CZ" dirty="0"/>
              <a:t> migrantů na úřadech,</a:t>
            </a:r>
          </a:p>
          <a:p>
            <a:pPr marL="72000" indent="0">
              <a:buNone/>
            </a:pPr>
            <a:r>
              <a:rPr lang="cs-CZ" b="1" dirty="0"/>
              <a:t>překladatelská </a:t>
            </a:r>
            <a:r>
              <a:rPr lang="cs-CZ" dirty="0"/>
              <a:t>činnost nebo činnost </a:t>
            </a:r>
            <a:r>
              <a:rPr lang="cs-CZ" b="1" dirty="0"/>
              <a:t>interkulturních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257413270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muni-arts-prezentace-16-9-cz-v11(12)</Template>
  <TotalTime>0</TotalTime>
  <Words>618</Words>
  <Application>Microsoft Office PowerPoint</Application>
  <PresentationFormat>Širokoúhlá obrazovka</PresentationFormat>
  <Paragraphs>122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Tahoma</vt:lpstr>
      <vt:lpstr>Wingdings</vt:lpstr>
      <vt:lpstr>Prezentace_MU_CZ</vt:lpstr>
      <vt:lpstr>Sociokulturní rozdíly</vt:lpstr>
      <vt:lpstr>V jakých oblastech se interkulturní rozdílnost projevuje?</vt:lpstr>
      <vt:lpstr>V jakých oblastech se interkulturní rozdílnost projevuje?</vt:lpstr>
      <vt:lpstr>Co Vás při pobytu v cizí zemi překvapilo?</vt:lpstr>
      <vt:lpstr>Kulturní šok</vt:lpstr>
      <vt:lpstr>Co je pro cizince překvapivé v Česku?</vt:lpstr>
      <vt:lpstr>Prezentace aplikace PowerPoint</vt:lpstr>
      <vt:lpstr>Migranti a adaptace na nové prostředí</vt:lpstr>
      <vt:lpstr>Situace v Česku</vt:lpstr>
      <vt:lpstr>Výzkum východ/západ: plzeňská univerzita</vt:lpstr>
      <vt:lpstr>Výzkum východ/západ: plzeňská univerzita</vt:lpstr>
      <vt:lpstr>Výsledky výzkumu: východ, západ a Češi</vt:lpstr>
      <vt:lpstr>Příklady interkulturních rozdílností ve škole</vt:lpstr>
      <vt:lpstr>Příklady interkulturních rozdílností ve škole</vt:lpstr>
      <vt:lpstr>Studenti z Asie</vt:lpstr>
      <vt:lpstr>Bariéry v interkulturní komunikaci</vt:lpstr>
      <vt:lpstr>Diamond culture</vt:lpstr>
      <vt:lpstr>Prezentace aplikace PowerPoint</vt:lpstr>
      <vt:lpstr>Jak postupovat v praxi</vt:lpstr>
      <vt:lpstr>Interkulturní komunikace v učebnici Česky krok za krokem. Skrze fotografie </vt:lpstr>
      <vt:lpstr>Typické příběhy</vt:lpstr>
      <vt:lpstr>Interkulturní komunikace skrze gramatiku (nom. pl. maskulina animata) </vt:lpstr>
      <vt:lpstr>Intekulturní komunikace skrze reálie:  tradice</vt:lpstr>
      <vt:lpstr>Interkulturní komunikace skrze analýzu textu</vt:lpstr>
      <vt:lpstr>Zkuste Czemoji!</vt:lpstr>
      <vt:lpstr>Benefit from the diversity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Sociokulturní rozdíly</dc:title>
  <dc:creator>H</dc:creator>
  <cp:lastModifiedBy>Marie Hanzelková</cp:lastModifiedBy>
  <cp:revision>13</cp:revision>
  <cp:lastPrinted>1601-01-01T00:00:00Z</cp:lastPrinted>
  <dcterms:created xsi:type="dcterms:W3CDTF">2023-12-03T20:58:42Z</dcterms:created>
  <dcterms:modified xsi:type="dcterms:W3CDTF">2023-12-04T08:45:38Z</dcterms:modified>
</cp:coreProperties>
</file>