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3" r:id="rId5"/>
    <p:sldId id="260" r:id="rId6"/>
    <p:sldId id="264" r:id="rId7"/>
    <p:sldId id="261" r:id="rId8"/>
    <p:sldId id="259" r:id="rId9"/>
    <p:sldId id="265" r:id="rId10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6542F2-C88E-5648-AF6A-1942002B3811}" v="22" dt="2023-02-14T10:21:45.620"/>
    <p1510:client id="{1E0275A6-5301-5FFC-B404-03C0D4C992F1}" v="2" dt="2023-02-13T20:01:33.630"/>
    <p1510:client id="{3B7EDF71-913B-405B-AFDC-1A8F58183322}" v="131" dt="2023-02-13T17:20:52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65" autoAdjust="0"/>
    <p:restoredTop sz="94650"/>
  </p:normalViewPr>
  <p:slideViewPr>
    <p:cSldViewPr snapToGrid="0">
      <p:cViewPr varScale="1">
        <p:scale>
          <a:sx n="84" d="100"/>
          <a:sy n="84" d="100"/>
        </p:scale>
        <p:origin x="18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/>
              <a:pPr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6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8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0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3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8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8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3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9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7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db.com/title/tt10583170/characters/nm0529432?ref_=tt_cl_c_4" TargetMode="External"/><Relationship Id="rId7" Type="http://schemas.openxmlformats.org/officeDocument/2006/relationships/hyperlink" Target="https://www.imdb.com/title/tt10583170/characters/nm0873398?ref_=tt_cl_c_12" TargetMode="External"/><Relationship Id="rId2" Type="http://schemas.openxmlformats.org/officeDocument/2006/relationships/hyperlink" Target="https://www.imdb.com/title/tt10583170/characters/nm0895249?ref_=tt_cl_c_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mdb.com/title/tt10583170/characters/nm1027253?ref_=tt_cl_c_11" TargetMode="External"/><Relationship Id="rId5" Type="http://schemas.openxmlformats.org/officeDocument/2006/relationships/hyperlink" Target="https://www.imdb.com/title/tt10583170/characters/nm2982817?ref_=tt_cl_c_7" TargetMode="External"/><Relationship Id="rId4" Type="http://schemas.openxmlformats.org/officeDocument/2006/relationships/hyperlink" Target="https://www.imdb.com/title/tt10583170/characters/nm0866673?ref_=tt_cl_c_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P7b0Jhzlnk" TargetMode="External"/><Relationship Id="rId2" Type="http://schemas.openxmlformats.org/officeDocument/2006/relationships/hyperlink" Target="https://czechfilmreview.com/2020/07/24/owners-vlastnici-jiri-havelka-201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06" y="1764785"/>
            <a:ext cx="9967176" cy="1748729"/>
          </a:xfrm>
        </p:spPr>
        <p:txBody>
          <a:bodyPr>
            <a:normAutofit/>
          </a:bodyPr>
          <a:lstStyle/>
          <a:p>
            <a:r>
              <a:rPr lang="en-GB" sz="4800" dirty="0">
                <a:latin typeface="Rockwell"/>
                <a:cs typeface="Calibri Light"/>
              </a:rPr>
              <a:t>The Owners (2019)</a:t>
            </a:r>
            <a:br>
              <a:rPr lang="en-GB" dirty="0">
                <a:latin typeface="Rockwell"/>
                <a:cs typeface="Calibri Light"/>
              </a:rPr>
            </a:br>
            <a:r>
              <a:rPr lang="en-GB" sz="3600" dirty="0">
                <a:latin typeface="Rockwell"/>
                <a:cs typeface="Calibri Light"/>
              </a:rPr>
              <a:t>Directed by </a:t>
            </a:r>
            <a:r>
              <a:rPr lang="en-GB" sz="3600" dirty="0">
                <a:latin typeface="Rockwell"/>
                <a:ea typeface="+mj-lt"/>
                <a:cs typeface="+mj-lt"/>
              </a:rPr>
              <a:t>Jiří Havelka</a:t>
            </a:r>
            <a:endParaRPr lang="en-GB" sz="3600" dirty="0">
              <a:latin typeface="Rockwel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6635" y="3802693"/>
            <a:ext cx="8673427" cy="1322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>
                <a:cs typeface="Calibri"/>
              </a:rPr>
              <a:t>Insights into contemporary Czech society</a:t>
            </a:r>
          </a:p>
          <a:p>
            <a:r>
              <a:rPr lang="en-GB" dirty="0">
                <a:latin typeface="Rockwell"/>
                <a:cs typeface="Calibri"/>
              </a:rPr>
              <a:t>Presentation by Leah Reilly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8293B96-AC95-4F91-A6A1-F5B9EBA75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44F5C13C-7597-47EF-A60E-E0483B591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9BF75460-CBE9-47D1-A638-668E31C80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AADD2883-3611-478E-BA1D-A2874E803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415929DF-E668-4987-A5DB-8177C2178B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A9A72BAB-7164-45E8-80CD-343F1AD8C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BAF56AD6-00FC-47BA-95C0-90E27317C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41F0B89B-257D-4443-ACEF-8C1783D02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3B2455CC-7ABE-4EAF-8BB0-7D9905627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1" name="Freeform 12">
              <a:extLst>
                <a:ext uri="{FF2B5EF4-FFF2-40B4-BE49-F238E27FC236}">
                  <a16:creationId xmlns:a16="http://schemas.microsoft.com/office/drawing/2014/main" id="{BB5DADAE-B476-49FA-990B-8802F909D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E57DA134-04BF-4C60-BE60-01F00D593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3" name="Freeform 14">
              <a:extLst>
                <a:ext uri="{FF2B5EF4-FFF2-40B4-BE49-F238E27FC236}">
                  <a16:creationId xmlns:a16="http://schemas.microsoft.com/office/drawing/2014/main" id="{F5EE93A9-4768-4F8D-94F1-F4F1C4663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333266E9-BA12-4E99-ACAB-DB4813C794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5" name="Freeform 16">
              <a:extLst>
                <a:ext uri="{FF2B5EF4-FFF2-40B4-BE49-F238E27FC236}">
                  <a16:creationId xmlns:a16="http://schemas.microsoft.com/office/drawing/2014/main" id="{F1C16801-9C8C-455E-AE48-59BB6D0E1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6" name="Freeform 17">
              <a:extLst>
                <a:ext uri="{FF2B5EF4-FFF2-40B4-BE49-F238E27FC236}">
                  <a16:creationId xmlns:a16="http://schemas.microsoft.com/office/drawing/2014/main" id="{71B2AF91-3099-47C7-8A14-63F4CBB0C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7" name="Freeform 18">
              <a:extLst>
                <a:ext uri="{FF2B5EF4-FFF2-40B4-BE49-F238E27FC236}">
                  <a16:creationId xmlns:a16="http://schemas.microsoft.com/office/drawing/2014/main" id="{5584900C-32C2-49A7-874A-1F8D41C35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83523AEA-5A6D-45E4-ACC6-1CEFD80B1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9" name="Freeform 20">
              <a:extLst>
                <a:ext uri="{FF2B5EF4-FFF2-40B4-BE49-F238E27FC236}">
                  <a16:creationId xmlns:a16="http://schemas.microsoft.com/office/drawing/2014/main" id="{CFA5C26B-057A-4D27-B6F5-4FD00FB17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F8EB124B-9970-4101-B6EE-51FBB23CC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1" name="Freeform 22">
              <a:extLst>
                <a:ext uri="{FF2B5EF4-FFF2-40B4-BE49-F238E27FC236}">
                  <a16:creationId xmlns:a16="http://schemas.microsoft.com/office/drawing/2014/main" id="{F6B2C362-04E0-48FB-9BEF-685C965AC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2" name="Freeform 23">
              <a:extLst>
                <a:ext uri="{FF2B5EF4-FFF2-40B4-BE49-F238E27FC236}">
                  <a16:creationId xmlns:a16="http://schemas.microsoft.com/office/drawing/2014/main" id="{3B4FF677-CB69-4C86-9DDC-4047690F7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3" name="Freeform 24">
              <a:extLst>
                <a:ext uri="{FF2B5EF4-FFF2-40B4-BE49-F238E27FC236}">
                  <a16:creationId xmlns:a16="http://schemas.microsoft.com/office/drawing/2014/main" id="{3EBE6D51-FA46-4AF0-8195-FD56F6949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4" name="Freeform 25">
              <a:extLst>
                <a:ext uri="{FF2B5EF4-FFF2-40B4-BE49-F238E27FC236}">
                  <a16:creationId xmlns:a16="http://schemas.microsoft.com/office/drawing/2014/main" id="{E0C0539D-4193-466B-987B-D71FA6A82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56" name="Rectangle 1055">
            <a:extLst>
              <a:ext uri="{FF2B5EF4-FFF2-40B4-BE49-F238E27FC236}">
                <a16:creationId xmlns:a16="http://schemas.microsoft.com/office/drawing/2014/main" id="{7D51DB48-98D5-49DE-AD5F-8A9734357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377682"/>
            <a:ext cx="5936885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8" name="Isosceles Triangle 22">
            <a:extLst>
              <a:ext uri="{FF2B5EF4-FFF2-40B4-BE49-F238E27FC236}">
                <a16:creationId xmlns:a16="http://schemas.microsoft.com/office/drawing/2014/main" id="{863FD0EB-DDF9-4169-BF2D-2A00FD515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2131" y="5223532"/>
            <a:ext cx="315988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FEFC8BAE-02F8-41B1-A078-FC60092F7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961035"/>
            <a:ext cx="5935796" cy="3267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E11A3F-6968-C6A4-464E-3E2717B22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978" y="2039943"/>
            <a:ext cx="5767566" cy="838773"/>
          </a:xfrm>
        </p:spPr>
        <p:txBody>
          <a:bodyPr anchor="ctr">
            <a:normAutofit/>
          </a:bodyPr>
          <a:lstStyle/>
          <a:p>
            <a:r>
              <a:rPr lang="en-GB" sz="2800" dirty="0">
                <a:latin typeface="Rockwell"/>
                <a:cs typeface="Calibri Light"/>
              </a:rPr>
              <a:t>The Owners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B86BA-FE7C-C01C-CAFF-9446B1687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102" y="2590800"/>
            <a:ext cx="5768442" cy="255000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1600" dirty="0">
                <a:solidFill>
                  <a:srgbClr val="FFFFFE"/>
                </a:solidFill>
              </a:rPr>
              <a:t>&gt; </a:t>
            </a:r>
            <a:r>
              <a:rPr lang="en-GB" dirty="0">
                <a:solidFill>
                  <a:srgbClr val="FFFFFE"/>
                </a:solidFill>
              </a:rPr>
              <a:t>Directed by </a:t>
            </a:r>
            <a:r>
              <a:rPr lang="en-GB" dirty="0">
                <a:solidFill>
                  <a:srgbClr val="FFFFFE"/>
                </a:solidFill>
                <a:latin typeface="Rockwell"/>
                <a:ea typeface="+mj-lt"/>
                <a:cs typeface="+mj-lt"/>
              </a:rPr>
              <a:t>Jiří Havelka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FFFFFE"/>
                </a:solidFill>
                <a:latin typeface="Rockwell"/>
                <a:ea typeface="+mj-lt"/>
                <a:cs typeface="+mj-lt"/>
              </a:rPr>
              <a:t>&gt; Released 19 November 2019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FFFFFE"/>
                </a:solidFill>
                <a:latin typeface="Rockwell"/>
                <a:ea typeface="+mj-lt"/>
                <a:cs typeface="+mj-lt"/>
              </a:rPr>
              <a:t>&gt; Advertised as a comedy/drama</a:t>
            </a:r>
            <a:r>
              <a:rPr lang="en-GB" dirty="0">
                <a:solidFill>
                  <a:srgbClr val="FFFFFE"/>
                </a:solidFill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solidFill>
                  <a:srgbClr val="FFFFFE"/>
                </a:solidFill>
              </a:rPr>
              <a:t>&gt; Depicts a meeting between owners of units within an apartment building 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GB" sz="1800" dirty="0">
                <a:solidFill>
                  <a:srgbClr val="FFFFFE"/>
                </a:solidFill>
              </a:rPr>
              <a:t>&gt; simple concept, bigger meaning </a:t>
            </a:r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94ABDF8E-2BF0-41B8-A658-ECB324D9E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9557" y="0"/>
            <a:ext cx="4640799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026" name="Picture 2" descr="Owners (film) - Wikipedia">
            <a:extLst>
              <a:ext uri="{FF2B5EF4-FFF2-40B4-BE49-F238E27FC236}">
                <a16:creationId xmlns:a16="http://schemas.microsoft.com/office/drawing/2014/main" id="{74C92DB1-C6FE-0123-533F-C2B03C12B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4179" y="632608"/>
            <a:ext cx="3997781" cy="559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02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80457-693E-253D-5F5A-7C8A4CF5B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Wider Context out with Owners (2019)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E2D70-D5A8-2E91-983E-A8F3ACAC7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Czechoslovakia under Communist regime until November 1989</a:t>
            </a:r>
          </a:p>
          <a:p>
            <a:r>
              <a:rPr lang="en-US" dirty="0"/>
              <a:t>Czech Republic and Slovakia from 1993 </a:t>
            </a:r>
          </a:p>
          <a:p>
            <a:r>
              <a:rPr lang="en-US" dirty="0"/>
              <a:t>Communism as a beneficial means of governance?</a:t>
            </a:r>
          </a:p>
        </p:txBody>
      </p:sp>
    </p:spTree>
    <p:extLst>
      <p:ext uri="{BB962C8B-B14F-4D97-AF65-F5344CB8AC3E}">
        <p14:creationId xmlns:p14="http://schemas.microsoft.com/office/powerpoint/2010/main" val="29089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37E-E1A4-5ACC-C551-2C8DA98F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Reflection of Czech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54DE-2AED-5CDD-DBF6-AB8C0BACF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Metaphor based</a:t>
            </a:r>
          </a:p>
          <a:p>
            <a:r>
              <a:rPr lang="en-US" dirty="0"/>
              <a:t>Democracy – each person/couple represents a factor within the Czech democracy today</a:t>
            </a:r>
          </a:p>
          <a:p>
            <a:r>
              <a:rPr lang="en-US"/>
              <a:t>Legislative nonsense = failing to make important changes</a:t>
            </a:r>
          </a:p>
        </p:txBody>
      </p:sp>
    </p:spTree>
    <p:extLst>
      <p:ext uri="{BB962C8B-B14F-4D97-AF65-F5344CB8AC3E}">
        <p14:creationId xmlns:p14="http://schemas.microsoft.com/office/powerpoint/2010/main" val="1943541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9721-4B6C-4C41-9276-AEA01F8C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2400" b="0" i="0" u="sng" strike="noStrike" dirty="0">
                <a:solidFill>
                  <a:schemeClr val="bg1"/>
                </a:solidFill>
                <a:effectLst/>
                <a:latin typeface="+mn-lt"/>
              </a:rPr>
              <a:t>Mr &amp; Mrs. </a:t>
            </a:r>
            <a:r>
              <a:rPr lang="en-GB" sz="2400" b="0" i="0" u="sng" strike="noStrike" dirty="0" err="1">
                <a:solidFill>
                  <a:schemeClr val="bg1"/>
                </a:solidFill>
                <a:effectLst/>
                <a:latin typeface="+mn-lt"/>
              </a:rPr>
              <a:t>Zahrádková</a:t>
            </a:r>
            <a:br>
              <a:rPr lang="en-GB" sz="2400" b="0" i="0" u="sng" strike="noStrike" dirty="0">
                <a:solidFill>
                  <a:schemeClr val="bg1"/>
                </a:solidFill>
                <a:effectLst/>
                <a:latin typeface="+mn-lt"/>
              </a:rPr>
            </a:br>
            <a:br>
              <a:rPr lang="en-GB" u="sng" dirty="0">
                <a:latin typeface="+mn-lt"/>
              </a:rPr>
            </a:br>
            <a:r>
              <a:rPr lang="en-GB" sz="2400" dirty="0">
                <a:latin typeface="+mn-lt"/>
              </a:rPr>
              <a:t>&gt; Chair of the committee</a:t>
            </a:r>
            <a:br>
              <a:rPr lang="en-GB" sz="2400" dirty="0">
                <a:latin typeface="+mn-lt"/>
              </a:rPr>
            </a:br>
            <a:r>
              <a:rPr lang="en-GB" sz="2400" dirty="0">
                <a:latin typeface="+mn-lt"/>
              </a:rPr>
              <a:t>&gt; Secretary</a:t>
            </a:r>
            <a:br>
              <a:rPr lang="en-GB" sz="2400" dirty="0">
                <a:latin typeface="+mn-lt"/>
              </a:rPr>
            </a:br>
            <a:r>
              <a:rPr lang="en-GB" sz="2400" dirty="0">
                <a:latin typeface="+mn-lt"/>
              </a:rPr>
              <a:t>&gt; Activists</a:t>
            </a:r>
            <a:br>
              <a:rPr lang="en-GB" sz="2400" dirty="0">
                <a:latin typeface="+mn-lt"/>
              </a:rPr>
            </a:br>
            <a:r>
              <a:rPr lang="en-GB" sz="2400" dirty="0">
                <a:latin typeface="+mn-lt"/>
              </a:rPr>
              <a:t>&gt; Bribery?</a:t>
            </a:r>
            <a:endParaRPr lang="en-GB" dirty="0"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4A64C5B-2724-160F-54A3-3C5C8E1E6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1114" y="1818135"/>
            <a:ext cx="4498766" cy="2988232"/>
          </a:xfrm>
        </p:spPr>
      </p:pic>
    </p:spTree>
    <p:extLst>
      <p:ext uri="{BB962C8B-B14F-4D97-AF65-F5344CB8AC3E}">
        <p14:creationId xmlns:p14="http://schemas.microsoft.com/office/powerpoint/2010/main" val="203159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19EC-7BE9-C55E-EBB6-E0D8D267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2349925"/>
            <a:ext cx="3915171" cy="2456442"/>
          </a:xfrm>
        </p:spPr>
        <p:txBody>
          <a:bodyPr/>
          <a:lstStyle/>
          <a:p>
            <a:pPr algn="l"/>
            <a:r>
              <a:rPr lang="en-US" dirty="0">
                <a:latin typeface="+mn-lt"/>
              </a:rPr>
              <a:t>Society representations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7EB58-1402-11D4-4EC2-632A37F5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9640" y="803186"/>
            <a:ext cx="7269479" cy="5248622"/>
          </a:xfrm>
        </p:spPr>
        <p:txBody>
          <a:bodyPr/>
          <a:lstStyle/>
          <a:p>
            <a:r>
              <a:rPr lang="en-GB" sz="2400" b="0" i="0" strike="noStrike" dirty="0">
                <a:solidFill>
                  <a:srgbClr val="FF000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Ms. Horváthová</a:t>
            </a:r>
            <a:r>
              <a:rPr lang="en-GB" sz="2400" b="0" i="0" strike="noStrike" dirty="0">
                <a:solidFill>
                  <a:srgbClr val="FF0000"/>
                </a:solidFill>
                <a:effectLst/>
              </a:rPr>
              <a:t> = Idiocy </a:t>
            </a:r>
          </a:p>
          <a:p>
            <a:r>
              <a:rPr lang="en-GB" sz="2400" b="0" i="0" strike="noStrike" dirty="0">
                <a:solidFill>
                  <a:srgbClr val="FF0000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Mr. Kubát</a:t>
            </a:r>
            <a:r>
              <a:rPr lang="en-GB" sz="2400" b="0" i="0" strike="noStrike" dirty="0">
                <a:solidFill>
                  <a:srgbClr val="FF0000"/>
                </a:solidFill>
                <a:effectLst/>
              </a:rPr>
              <a:t>  = Nostalgic communist</a:t>
            </a:r>
          </a:p>
          <a:p>
            <a:r>
              <a:rPr lang="en-GB" sz="2400" b="0" i="0" strike="noStrike" dirty="0">
                <a:solidFill>
                  <a:srgbClr val="FF0000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Mrs. Procházková</a:t>
            </a:r>
            <a:r>
              <a:rPr lang="en-GB" sz="2400" b="0" i="0" strike="noStrike" dirty="0">
                <a:solidFill>
                  <a:srgbClr val="FF0000"/>
                </a:solidFill>
                <a:effectLst/>
              </a:rPr>
              <a:t> = selfishness</a:t>
            </a:r>
          </a:p>
          <a:p>
            <a:r>
              <a:rPr lang="en-GB" sz="2400" b="0" i="0" strike="noStrike" dirty="0">
                <a:solidFill>
                  <a:srgbClr val="FF0000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Mr. Nitranský</a:t>
            </a:r>
            <a:r>
              <a:rPr lang="en-GB" sz="2400" b="0" i="0" u="sng" strike="noStrike" dirty="0">
                <a:solidFill>
                  <a:srgbClr val="FF0000"/>
                </a:solidFill>
                <a:effectLst/>
              </a:rPr>
              <a:t> and New tenants </a:t>
            </a:r>
            <a:r>
              <a:rPr lang="en-GB" sz="2400" b="0" i="0" strike="noStrike" dirty="0">
                <a:solidFill>
                  <a:srgbClr val="FF0000"/>
                </a:solidFill>
                <a:effectLst/>
              </a:rPr>
              <a:t>= Xenophobia</a:t>
            </a:r>
          </a:p>
          <a:p>
            <a:r>
              <a:rPr lang="en-GB" sz="2400" b="0" i="0" strike="noStrike" dirty="0">
                <a:solidFill>
                  <a:srgbClr val="FF0000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Mr. Svec</a:t>
            </a:r>
            <a:r>
              <a:rPr lang="en-GB" sz="2400" b="0" i="0" strike="noStrike" dirty="0">
                <a:solidFill>
                  <a:srgbClr val="FF0000"/>
                </a:solidFill>
                <a:effectLst/>
              </a:rPr>
              <a:t> = Pensioners </a:t>
            </a:r>
          </a:p>
          <a:p>
            <a:r>
              <a:rPr lang="en-GB" sz="2400" b="0" i="0" strike="noStrike" dirty="0">
                <a:solidFill>
                  <a:srgbClr val="FF0000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Mr. Sokol</a:t>
            </a:r>
            <a:r>
              <a:rPr lang="en-GB" sz="2400" b="0" i="0" strike="noStrike" dirty="0">
                <a:solidFill>
                  <a:srgbClr val="FF0000"/>
                </a:solidFill>
                <a:effectLst/>
              </a:rPr>
              <a:t> = Intellectuals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22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832D667-7B42-44D2-B938-940442D20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03B2A94-9629-4559-A8EE-FA35875C9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9DBA6424-3342-4DF3-BCD7-33B4C15D5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4E51766-F7B9-4B51-884F-1F7D7EE5B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FF9DCF15-2382-4559-9637-3EAA1E6DC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F98DBF29-2E5A-48BF-BF06-ED550A065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9D53D67A-A247-497E-B75B-C7FB167CB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4E73754-B830-43F0-89CC-45DE21673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FC058DD9-22BC-41CD-A3B6-F20C795BFA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BEC68285-ED68-4AB1-BE04-8122033C6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1063E4A8-04DA-4CAA-8BBA-2EF41B0A2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DEB10DFA-1D9B-471A-AA12-09160C597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596507D5-AA5E-4ED0-90C5-0DD7800FA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B7F4B1B3-4D59-417F-9B59-6BEB956DC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23245602-2085-4844-AE56-4A33E511E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371FD07C-50CB-42C0-A87B-729CBA5F0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EBFB279-A196-4FB1-AF59-A69812DE2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9689D711-9CB5-480A-B272-33D511DE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5CC557C5-4A89-4323-BE18-75789F98D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2F791364-524E-4841-9D52-FF45B0CC7C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E24F28DD-E080-417F-A6FB-7A96A085A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63109579-024B-4769-B876-169C45C70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57E169AF-43F1-417A-9196-BE1FE91228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91281DB-C4BC-4696-B2A1-D269A352C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24E0130-B56F-4890-B88F-C2743C0C7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Isosceles Triangle 22">
              <a:extLst>
                <a:ext uri="{FF2B5EF4-FFF2-40B4-BE49-F238E27FC236}">
                  <a16:creationId xmlns:a16="http://schemas.microsoft.com/office/drawing/2014/main" id="{DD2DB7AC-5E32-4702-95C8-52275AA188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0791A2B-C9E2-4143-91B8-5774E969D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5B3DE2E-B3DC-1CCD-3BAF-581342CFE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160997"/>
            <a:ext cx="3498979" cy="2453676"/>
          </a:xfrm>
        </p:spPr>
        <p:txBody>
          <a:bodyPr>
            <a:noAutofit/>
          </a:bodyPr>
          <a:lstStyle/>
          <a:p>
            <a:pPr algn="l"/>
            <a:br>
              <a:rPr lang="en-GB" sz="2000" b="0" i="0" u="sng" strike="noStrike" dirty="0">
                <a:effectLst/>
                <a:latin typeface="+mn-lt"/>
              </a:rPr>
            </a:br>
            <a:r>
              <a:rPr lang="en-GB" sz="2000" b="0" i="0" strike="noStrike" dirty="0">
                <a:effectLst/>
                <a:latin typeface="+mn-lt"/>
              </a:rPr>
              <a:t>&gt; Sons of deceased tenant</a:t>
            </a:r>
            <a:br>
              <a:rPr lang="en-GB" sz="2000" b="0" i="0" strike="noStrike" dirty="0">
                <a:effectLst/>
                <a:latin typeface="+mn-lt"/>
              </a:rPr>
            </a:br>
            <a:r>
              <a:rPr lang="en-GB" sz="2000" b="0" i="0" strike="noStrike" dirty="0">
                <a:effectLst/>
                <a:latin typeface="+mn-lt"/>
              </a:rPr>
              <a:t>&gt; Opportunists</a:t>
            </a:r>
            <a:br>
              <a:rPr lang="en-GB" sz="2000" b="0" i="0" strike="noStrike" dirty="0">
                <a:effectLst/>
                <a:latin typeface="+mn-lt"/>
              </a:rPr>
            </a:br>
            <a:br>
              <a:rPr lang="en-GB" sz="2000" b="0" i="0" strike="noStrike" dirty="0">
                <a:effectLst/>
                <a:latin typeface="+mn-lt"/>
              </a:rPr>
            </a:br>
            <a:br>
              <a:rPr lang="en-GB" sz="2000" b="0" i="0" u="sng" strike="noStrike" dirty="0">
                <a:effectLst/>
                <a:latin typeface="+mn-lt"/>
              </a:rPr>
            </a:br>
            <a:r>
              <a:rPr lang="en-GB" sz="2000" b="0" i="0" strike="noStrike" dirty="0">
                <a:effectLst/>
                <a:latin typeface="+mn-lt"/>
              </a:rPr>
              <a:t>&gt; Focuses on legislative issues and following the rules</a:t>
            </a:r>
            <a:br>
              <a:rPr lang="en-GB" sz="2000" b="0" i="0" strike="noStrike" dirty="0">
                <a:effectLst/>
                <a:latin typeface="+mn-lt"/>
              </a:rPr>
            </a:br>
            <a:r>
              <a:rPr lang="en-GB" sz="2000" b="0" i="0" strike="noStrike" dirty="0">
                <a:effectLst/>
                <a:latin typeface="+mn-lt"/>
              </a:rPr>
              <a:t>&gt; Debilitates real change?</a:t>
            </a:r>
            <a:endParaRPr lang="en-US" sz="2000" dirty="0">
              <a:latin typeface="+mn-lt"/>
            </a:endParaRPr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F9FDAB2F-F5B5-425E-BA86-B1EFA0651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4014" y="803186"/>
            <a:ext cx="6270266" cy="2379983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4" name="Content Placeholder 3" descr="A couple of men sitting at a table with microphones and papers&#10;&#10;Description automatically generated with medium confidence">
            <a:extLst>
              <a:ext uri="{FF2B5EF4-FFF2-40B4-BE49-F238E27FC236}">
                <a16:creationId xmlns:a16="http://schemas.microsoft.com/office/drawing/2014/main" id="{9B6F11C7-41C6-60CC-4094-67A85C48C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5200" y="638142"/>
            <a:ext cx="3945896" cy="2625814"/>
          </a:xfrm>
          <a:prstGeom prst="rect">
            <a:avLst/>
          </a:prstGeom>
          <a:ln w="9525">
            <a:noFill/>
          </a:ln>
        </p:spPr>
      </p:pic>
      <p:pic>
        <p:nvPicPr>
          <p:cNvPr id="5" name="Content Placeholder 3" descr="A person sitting in a chair&#10;&#10;Description automatically generated with medium confidence">
            <a:extLst>
              <a:ext uri="{FF2B5EF4-FFF2-40B4-BE49-F238E27FC236}">
                <a16:creationId xmlns:a16="http://schemas.microsoft.com/office/drawing/2014/main" id="{A944D70D-617F-ED77-F4F5-1B9BCFDFD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5519" y="3598057"/>
            <a:ext cx="3939889" cy="2621817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73871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81D9-005D-1E81-C6F3-CE63177D5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+mn-lt"/>
              </a:rPr>
              <a:t>Conclusions - Failings of a modern day democracy?</a:t>
            </a:r>
          </a:p>
        </p:txBody>
      </p:sp>
      <p:pic>
        <p:nvPicPr>
          <p:cNvPr id="2050" name="Picture 2" descr="Owners (Vlastníci) – Jiří Havelka (2019) – Czech Film Review">
            <a:extLst>
              <a:ext uri="{FF2B5EF4-FFF2-40B4-BE49-F238E27FC236}">
                <a16:creationId xmlns:a16="http://schemas.microsoft.com/office/drawing/2014/main" id="{512BF7C0-27A2-98F6-2660-2F81F00677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872" y="1647341"/>
            <a:ext cx="6341497" cy="356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2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30C2C-1282-6F18-2179-B0C92C499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456" y="125344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1"/>
                </a:solidFill>
                <a:latin typeface="+mn-lt"/>
              </a:rPr>
              <a:t>References -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4797-A5CE-A13F-B74B-A2361CAE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439" y="1365813"/>
            <a:ext cx="9577388" cy="4815118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GB" i="0" u="none" strike="noStrike" dirty="0" err="1">
                <a:solidFill>
                  <a:srgbClr val="1A1A1A"/>
                </a:solidFill>
                <a:effectLst/>
              </a:rPr>
              <a:t>Jiří</a:t>
            </a:r>
            <a:r>
              <a:rPr lang="en-GB" i="0" u="none" strike="noStrike" dirty="0">
                <a:solidFill>
                  <a:srgbClr val="1A1A1A"/>
                </a:solidFill>
                <a:effectLst/>
              </a:rPr>
              <a:t> </a:t>
            </a:r>
            <a:r>
              <a:rPr lang="en-GB" i="0" u="none" strike="noStrike" dirty="0" err="1">
                <a:solidFill>
                  <a:srgbClr val="1A1A1A"/>
                </a:solidFill>
                <a:effectLst/>
              </a:rPr>
              <a:t>Havelka</a:t>
            </a:r>
            <a:r>
              <a:rPr lang="en-GB" dirty="0">
                <a:solidFill>
                  <a:srgbClr val="1A1A1A"/>
                </a:solidFill>
              </a:rPr>
              <a:t>, </a:t>
            </a:r>
            <a:r>
              <a:rPr lang="en-GB" i="1" u="none" strike="noStrike" dirty="0" err="1">
                <a:solidFill>
                  <a:srgbClr val="1A1A1A"/>
                </a:solidFill>
                <a:effectLst/>
              </a:rPr>
              <a:t>Vlastníci</a:t>
            </a:r>
            <a:r>
              <a:rPr lang="en-GB" dirty="0">
                <a:solidFill>
                  <a:srgbClr val="1A1A1A"/>
                </a:solidFill>
              </a:rPr>
              <a:t> (Owners), </a:t>
            </a:r>
            <a:r>
              <a:rPr lang="en-GB" i="0" u="none" strike="noStrike" dirty="0">
                <a:solidFill>
                  <a:srgbClr val="1A1A1A"/>
                </a:solidFill>
                <a:effectLst/>
              </a:rPr>
              <a:t>(2019).</a:t>
            </a:r>
          </a:p>
          <a:p>
            <a:pPr marL="0" indent="0">
              <a:buNone/>
            </a:pPr>
            <a:endParaRPr lang="en-GB" i="0" u="none" strike="noStrike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r>
              <a:rPr lang="en-GB" i="0" u="none" strike="noStrike" dirty="0">
                <a:solidFill>
                  <a:srgbClr val="1A1A1A"/>
                </a:solidFill>
                <a:effectLst/>
              </a:rPr>
              <a:t>Czech Film Review, </a:t>
            </a:r>
            <a:r>
              <a:rPr lang="en-GB" i="1" u="none" strike="noStrike" dirty="0">
                <a:solidFill>
                  <a:srgbClr val="1A1A1A"/>
                </a:solidFill>
                <a:effectLst/>
              </a:rPr>
              <a:t>Owners (</a:t>
            </a:r>
            <a:r>
              <a:rPr lang="en-GB" i="1" u="none" strike="noStrike" dirty="0" err="1">
                <a:solidFill>
                  <a:srgbClr val="1A1A1A"/>
                </a:solidFill>
                <a:effectLst/>
              </a:rPr>
              <a:t>Vlastníci</a:t>
            </a:r>
            <a:r>
              <a:rPr lang="en-GB" i="1" u="none" strike="noStrike" dirty="0">
                <a:solidFill>
                  <a:srgbClr val="1A1A1A"/>
                </a:solidFill>
                <a:effectLst/>
              </a:rPr>
              <a:t>) – </a:t>
            </a:r>
            <a:r>
              <a:rPr lang="en-GB" i="1" u="none" strike="noStrike" dirty="0" err="1">
                <a:solidFill>
                  <a:srgbClr val="1A1A1A"/>
                </a:solidFill>
                <a:effectLst/>
              </a:rPr>
              <a:t>Jiří</a:t>
            </a:r>
            <a:r>
              <a:rPr lang="en-GB" i="1" u="none" strike="noStrike" dirty="0">
                <a:solidFill>
                  <a:srgbClr val="1A1A1A"/>
                </a:solidFill>
                <a:effectLst/>
              </a:rPr>
              <a:t> </a:t>
            </a:r>
            <a:r>
              <a:rPr lang="en-GB" i="1" u="none" strike="noStrike" dirty="0" err="1">
                <a:solidFill>
                  <a:srgbClr val="1A1A1A"/>
                </a:solidFill>
                <a:effectLst/>
              </a:rPr>
              <a:t>Havelka</a:t>
            </a:r>
            <a:r>
              <a:rPr lang="en-GB" i="1" u="none" strike="noStrike" dirty="0">
                <a:solidFill>
                  <a:srgbClr val="1A1A1A"/>
                </a:solidFill>
                <a:effectLst/>
              </a:rPr>
              <a:t> (2019). </a:t>
            </a:r>
          </a:p>
          <a:p>
            <a:pPr marL="0" indent="0">
              <a:buNone/>
            </a:pPr>
            <a:r>
              <a:rPr lang="en-GB" u="none" strike="noStrike" dirty="0" err="1">
                <a:solidFill>
                  <a:srgbClr val="1A1A1A"/>
                </a:solidFill>
                <a:effectLst/>
              </a:rPr>
              <a:t>Avaliable</a:t>
            </a:r>
            <a:r>
              <a:rPr lang="en-GB" u="none" strike="noStrike" dirty="0">
                <a:solidFill>
                  <a:srgbClr val="1A1A1A"/>
                </a:solidFill>
                <a:effectLst/>
              </a:rPr>
              <a:t> at - </a:t>
            </a:r>
            <a:r>
              <a:rPr lang="en-GB" u="none" strike="noStrike" dirty="0">
                <a:solidFill>
                  <a:srgbClr val="1A1A1A"/>
                </a:solidFill>
                <a:effectLst/>
                <a:hlinkClick r:id="rId2"/>
              </a:rPr>
              <a:t>https://czechfilmreview.com/2020/07/24/owners-vlastnici-jiri-havelka-2019/</a:t>
            </a:r>
            <a:endParaRPr lang="en-GB" u="none" strike="noStrike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endParaRPr lang="en-GB" u="none" strike="noStrike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r>
              <a:rPr lang="en-US" kern="100" dirty="0">
                <a:effectLst/>
                <a:ea typeface="Noto Sans CJK SC"/>
                <a:cs typeface="Lohit Devanagari"/>
              </a:rPr>
              <a:t>Dominika </a:t>
            </a:r>
            <a:r>
              <a:rPr lang="en-US" kern="100" dirty="0" err="1">
                <a:effectLst/>
                <a:ea typeface="Noto Sans CJK SC"/>
                <a:cs typeface="Lohit Devanagari"/>
              </a:rPr>
              <a:t>Švecová</a:t>
            </a:r>
            <a:r>
              <a:rPr lang="en-US" kern="100" dirty="0">
                <a:effectLst/>
                <a:ea typeface="Noto Sans CJK SC"/>
                <a:cs typeface="Lohit Devanagari"/>
              </a:rPr>
              <a:t> and Jan </a:t>
            </a:r>
            <a:r>
              <a:rPr lang="en-US" kern="100" dirty="0" err="1">
                <a:effectLst/>
                <a:ea typeface="Noto Sans CJK SC"/>
                <a:cs typeface="Lohit Devanagari"/>
              </a:rPr>
              <a:t>Čulík</a:t>
            </a:r>
            <a:r>
              <a:rPr lang="en-US" kern="100" dirty="0">
                <a:effectLst/>
                <a:ea typeface="Noto Sans CJK SC"/>
                <a:cs typeface="Lohit Devanagari"/>
              </a:rPr>
              <a:t>, (2019). </a:t>
            </a:r>
            <a:r>
              <a:rPr lang="en-US" i="1" kern="100" dirty="0">
                <a:effectLst/>
                <a:ea typeface="Noto Sans CJK SC"/>
                <a:cs typeface="Lohit Devanagari"/>
              </a:rPr>
              <a:t>Owners: Horror about what the Czech Republic is like today.</a:t>
            </a:r>
          </a:p>
          <a:p>
            <a:pPr marL="0" indent="0">
              <a:buNone/>
            </a:pPr>
            <a:endParaRPr lang="en-US" i="1" kern="100" dirty="0">
              <a:effectLst/>
              <a:ea typeface="Noto Sans CJK SC"/>
              <a:cs typeface="Lohit Devanagari"/>
            </a:endParaRPr>
          </a:p>
          <a:p>
            <a:pPr marL="0" indent="0">
              <a:buNone/>
            </a:pPr>
            <a:r>
              <a:rPr lang="en-US" kern="100" dirty="0">
                <a:effectLst/>
                <a:ea typeface="Noto Sans CJK SC"/>
                <a:cs typeface="Lohit Devanagari"/>
              </a:rPr>
              <a:t>Jan </a:t>
            </a:r>
            <a:r>
              <a:rPr lang="en-US" kern="100" dirty="0" err="1">
                <a:effectLst/>
                <a:ea typeface="Noto Sans CJK SC"/>
                <a:cs typeface="Lohit Devanagari"/>
              </a:rPr>
              <a:t>Čulík</a:t>
            </a:r>
            <a:r>
              <a:rPr lang="en-US" kern="100" dirty="0">
                <a:effectLst/>
                <a:ea typeface="Noto Sans CJK SC"/>
                <a:cs typeface="Lohit Devanagari"/>
              </a:rPr>
              <a:t>, </a:t>
            </a:r>
            <a:r>
              <a:rPr lang="en-US" i="1" kern="100" dirty="0">
                <a:ea typeface="Noto Sans CJK SC"/>
                <a:cs typeface="Lohit Devanagari"/>
              </a:rPr>
              <a:t>Current Czech Opinion of the pre-1989 and post 1989 Regimes: Disillusionment with Politics, Regardless of Party Political Allegiances.</a:t>
            </a:r>
          </a:p>
          <a:p>
            <a:pPr marL="0" indent="0">
              <a:buNone/>
            </a:pPr>
            <a:endParaRPr lang="en-US" i="1" kern="100" dirty="0">
              <a:effectLst/>
              <a:ea typeface="Noto Sans CJK SC"/>
              <a:cs typeface="Lohit Devanagari"/>
            </a:endParaRPr>
          </a:p>
          <a:p>
            <a:pPr marL="0" indent="0">
              <a:buNone/>
            </a:pPr>
            <a:r>
              <a:rPr lang="en-GB" b="0" i="0" u="none" strike="noStrike" dirty="0">
                <a:solidFill>
                  <a:srgbClr val="003865"/>
                </a:solidFill>
                <a:effectLst/>
              </a:rPr>
              <a:t>Former Czech PM Petr </a:t>
            </a:r>
            <a:r>
              <a:rPr lang="en-GB" b="0" i="0" u="none" strike="noStrike" dirty="0" err="1">
                <a:solidFill>
                  <a:srgbClr val="003865"/>
                </a:solidFill>
                <a:effectLst/>
              </a:rPr>
              <a:t>Pithart</a:t>
            </a:r>
            <a:r>
              <a:rPr lang="en-GB" b="0" i="0" u="none" strike="noStrike" dirty="0">
                <a:solidFill>
                  <a:srgbClr val="003865"/>
                </a:solidFill>
                <a:effectLst/>
              </a:rPr>
              <a:t>: </a:t>
            </a:r>
            <a:r>
              <a:rPr lang="en-GB" b="0" i="1" u="none" strike="noStrike" dirty="0">
                <a:solidFill>
                  <a:srgbClr val="003865"/>
                </a:solidFill>
                <a:effectLst/>
              </a:rPr>
              <a:t>1968 was the only time when I believed that the world might be better. </a:t>
            </a:r>
          </a:p>
          <a:p>
            <a:pPr marL="0" indent="0">
              <a:buNone/>
            </a:pPr>
            <a:r>
              <a:rPr lang="en-GB" b="0" i="0" u="none" strike="noStrike" dirty="0" err="1">
                <a:solidFill>
                  <a:srgbClr val="003865"/>
                </a:solidFill>
                <a:effectLst/>
              </a:rPr>
              <a:t>Avaliable</a:t>
            </a:r>
            <a:r>
              <a:rPr lang="en-GB" b="0" i="0" u="none" strike="noStrike" dirty="0">
                <a:solidFill>
                  <a:srgbClr val="003865"/>
                </a:solidFill>
                <a:effectLst/>
              </a:rPr>
              <a:t> at - </a:t>
            </a:r>
            <a:r>
              <a:rPr lang="en-GB" b="0" i="0" u="none" strike="noStrike" dirty="0">
                <a:solidFill>
                  <a:srgbClr val="0F6CBF"/>
                </a:solidFill>
                <a:effectLst/>
                <a:hlinkClick r:id="rId3"/>
              </a:rPr>
              <a:t>https://youtu.be/eP7b0Jhzlnk</a:t>
            </a:r>
            <a:r>
              <a:rPr lang="en-GB" b="0" i="0" u="none" strike="noStrike" dirty="0">
                <a:solidFill>
                  <a:srgbClr val="1D2125"/>
                </a:solidFill>
                <a:effectLst/>
              </a:rPr>
              <a:t> </a:t>
            </a:r>
            <a:endParaRPr lang="en-GB" b="0" i="0" u="none" strike="noStrike" dirty="0">
              <a:solidFill>
                <a:srgbClr val="003865"/>
              </a:solidFill>
              <a:effectLst/>
            </a:endParaRPr>
          </a:p>
          <a:p>
            <a:pPr marL="0" indent="0">
              <a:buNone/>
            </a:pPr>
            <a:endParaRPr lang="en-US" i="1" kern="100" dirty="0">
              <a:effectLst/>
              <a:ea typeface="Noto Sans CJK SC"/>
              <a:cs typeface="Lohit Devanagari"/>
            </a:endParaRPr>
          </a:p>
          <a:p>
            <a:pPr marL="0" indent="0">
              <a:buNone/>
            </a:pPr>
            <a:endParaRPr lang="en-GB" i="1" kern="100" dirty="0">
              <a:effectLst/>
              <a:ea typeface="Noto Sans CJK SC"/>
              <a:cs typeface="Lohit Devanagari"/>
            </a:endParaRPr>
          </a:p>
          <a:p>
            <a:endParaRPr lang="en-GB" sz="1600" b="1" i="0" u="none" strike="noStrike" dirty="0">
              <a:solidFill>
                <a:srgbClr val="1A1A1A"/>
              </a:solidFill>
              <a:effectLst/>
              <a:latin typeface="Montserrat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2465601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881</TotalTime>
  <Words>323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Atlas</vt:lpstr>
      <vt:lpstr>The Owners (2019) Directed by Jiří Havelka</vt:lpstr>
      <vt:lpstr>The Owners 2019</vt:lpstr>
      <vt:lpstr>Wider Context out with Owners (2019)</vt:lpstr>
      <vt:lpstr>Reflection of Czech Society</vt:lpstr>
      <vt:lpstr>Mr &amp; Mrs. Zahrádková  &gt; Chair of the committee &gt; Secretary &gt; Activists &gt; Bribery?</vt:lpstr>
      <vt:lpstr>Society representations</vt:lpstr>
      <vt:lpstr> &gt; Sons of deceased tenant &gt; Opportunists   &gt; Focuses on legislative issues and following the rules &gt; Debilitates real change?</vt:lpstr>
      <vt:lpstr>Conclusions - Failings of a modern day democracy?</vt:lpstr>
      <vt:lpstr>References 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Leah Reilly (student)</cp:lastModifiedBy>
  <cp:revision>50</cp:revision>
  <dcterms:created xsi:type="dcterms:W3CDTF">2023-02-13T16:50:16Z</dcterms:created>
  <dcterms:modified xsi:type="dcterms:W3CDTF">2023-02-15T09:39:00Z</dcterms:modified>
</cp:coreProperties>
</file>