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5" r:id="rId17"/>
    <p:sldId id="276" r:id="rId18"/>
    <p:sldId id="271" r:id="rId19"/>
    <p:sldId id="272" r:id="rId20"/>
    <p:sldId id="273" r:id="rId21"/>
    <p:sldId id="277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7BD896D-B2C4-47E6-ABDC-BAF869DDB228}">
          <p14:sldIdLst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Zdena Malá" id="{BA4FBFE8-DC61-4795-B449-23D98EE5E1C5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4"/>
            <p14:sldId id="275"/>
            <p14:sldId id="276"/>
            <p14:sldId id="271"/>
            <p14:sldId id="272"/>
            <p14:sldId id="273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1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F2452F-2112-5924-1CC1-763BDEF11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0D4ED8-FEC6-7200-C52D-A12E4B164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718F52-EB97-678C-6A18-EB65EDB63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D8A8-D901-47C4-A856-A92585E16B01}" type="datetimeFigureOut">
              <a:rPr lang="cs-CZ" smtClean="0"/>
              <a:t>06.12.2024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2D9F82-2B98-3D8F-0C16-4B81E6E7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A32DCA-2C3F-6953-EAF1-D2F405A2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A8E3-8FBF-4CAF-A8F8-FE633274A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29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8F089-9C01-4E9D-4B09-B7D046247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EA00A9C-C581-3A55-E9F5-C59E4E4E4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74E8AA-CD51-98E5-79CB-1DE361B31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D8A8-D901-47C4-A856-A92585E16B01}" type="datetimeFigureOut">
              <a:rPr lang="cs-CZ" smtClean="0"/>
              <a:t>06.12.2024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5E3F6C-8C0C-A403-9ADE-DA9DE16E4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B2DFDA-D90B-CEAC-49D0-9C88BAB99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A8E3-8FBF-4CAF-A8F8-FE633274A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54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E99AE22-33F7-1F6E-26DE-FFB709E81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74E713C-9984-EE31-CFF1-E4987906A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DC2A8C-4C4E-75C4-2F0A-2B3F7BBC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D8A8-D901-47C4-A856-A92585E16B01}" type="datetimeFigureOut">
              <a:rPr lang="cs-CZ" smtClean="0"/>
              <a:t>06.12.2024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AB906B-1307-3097-49CB-C6EFCA2B9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A57E64-D9A0-55BC-4B7D-C4B0E364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A8E3-8FBF-4CAF-A8F8-FE633274A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77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1AAEBB-6547-9065-1A74-400BFB6B3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4D8E6C-8B12-189B-BA2B-DADDC1C3C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9E5034-0C4D-2552-A296-30519A6E9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D8A8-D901-47C4-A856-A92585E16B01}" type="datetimeFigureOut">
              <a:rPr lang="cs-CZ" smtClean="0"/>
              <a:t>06.12.2024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0CF54F-C37A-068F-523A-30CACC355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9AC630-28B5-EF9B-93C2-B77896315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A8E3-8FBF-4CAF-A8F8-FE633274A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01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03A37D-6B3E-ADC0-100B-C3123952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5C011B-6026-65EB-4A08-0F83B4CB2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6A9BFA-7800-E041-2BAE-38325F70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D8A8-D901-47C4-A856-A92585E16B01}" type="datetimeFigureOut">
              <a:rPr lang="cs-CZ" smtClean="0"/>
              <a:t>06.12.2024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CA525C-BF53-288D-6FD1-D50021837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F472B3-4A1D-FAC4-0007-E659F1C3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A8E3-8FBF-4CAF-A8F8-FE633274A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59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D51798-C080-2B45-5A79-28F836791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B8DFD-65B6-6C1F-4F89-74ADAAAE6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89D89D0-7926-6571-E3AC-4FAB899BD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E5A6DF-8B15-50D6-F564-E3F3E107C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D8A8-D901-47C4-A856-A92585E16B01}" type="datetimeFigureOut">
              <a:rPr lang="cs-CZ" smtClean="0"/>
              <a:t>06.12.2024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976488-5ABF-8F54-F364-2AC465573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7684E4-EE72-B3D5-8DD4-A7E61B5E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A8E3-8FBF-4CAF-A8F8-FE633274A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2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006DC7-195F-DEB9-D3B1-29A2D865C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4A0CE9-9322-B951-A40E-DF7A78747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A120945-2307-1021-CCFB-FC1AFCC67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126469C-C92E-1C92-EC90-ADE333F9A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EE75F95-8D10-745B-D6E1-B37C8E9FA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C6074BF-1839-2604-3CB4-6BD593B1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D8A8-D901-47C4-A856-A92585E16B01}" type="datetimeFigureOut">
              <a:rPr lang="cs-CZ" smtClean="0"/>
              <a:t>06.12.2024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F284DE1-357C-018B-BB66-87653EAB8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00B4814-1BF0-DE7C-1BCE-C2944402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A8E3-8FBF-4CAF-A8F8-FE633274A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6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55AD63-3CD7-F93A-AD30-EFFE49616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23FECCA-6B52-A832-9998-B31D1954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D8A8-D901-47C4-A856-A92585E16B01}" type="datetimeFigureOut">
              <a:rPr lang="cs-CZ" smtClean="0"/>
              <a:t>06.12.2024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A2639C9-C4EA-54A9-659F-49D0C297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66C0CBB-BAA2-4D51-1121-F7446CF6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A8E3-8FBF-4CAF-A8F8-FE633274A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99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DBE6A18-A5B6-3244-1B25-D8ECBDB28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D8A8-D901-47C4-A856-A92585E16B01}" type="datetimeFigureOut">
              <a:rPr lang="cs-CZ" smtClean="0"/>
              <a:t>06.12.2024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85EBDEE-BA45-BFCC-4B3A-5FCE83BD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6584AE-2E53-7ABD-B6EB-4D74EF7C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A8E3-8FBF-4CAF-A8F8-FE633274A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53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A5A36B-1B71-220A-807E-40CF4766B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C6C40-7C58-090F-5488-09A8CA66E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046881A-625D-90B5-61FE-D217B4800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7CD526-B296-96FF-C7C0-6829981C4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D8A8-D901-47C4-A856-A92585E16B01}" type="datetimeFigureOut">
              <a:rPr lang="cs-CZ" smtClean="0"/>
              <a:t>06.12.2024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1B648F-9CC8-335A-F794-7A168E140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B07CEC-1E4E-4007-E123-E63C6E1E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A8E3-8FBF-4CAF-A8F8-FE633274A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7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EC3BB6-D549-B067-8B43-721C5C18C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774F829-D086-CEBB-FA54-0EF0E43AF0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D8C887B-5453-1912-99A4-FF87B428B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69DE2CE-791B-8DF3-4A34-6E029138F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D8A8-D901-47C4-A856-A92585E16B01}" type="datetimeFigureOut">
              <a:rPr lang="cs-CZ" smtClean="0"/>
              <a:t>06.12.2024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8D2562-0DB4-9363-5B53-501C9B93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938923-2360-B202-7101-4F6B3638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A8E3-8FBF-4CAF-A8F8-FE633274A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71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A530B9F-96C4-8764-9775-DC04050EA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CFFE7C-26BF-2FD6-ED40-D3037016A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D63B68-7638-F987-0DEA-E5760E718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ED8A8-D901-47C4-A856-A92585E16B01}" type="datetimeFigureOut">
              <a:rPr lang="cs-CZ" smtClean="0"/>
              <a:t>06.12.2024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D30288-69C2-009A-712B-BE31218E4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565985-3D52-2EAA-11FD-9328CD37B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7A8E3-8FBF-4CAF-A8F8-FE633274A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34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vp.cz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um.rvp.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zuzanamuchova/sociolingvistika-d7udrya32kcygz0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A4F686-EDA0-B3AA-7835-DE56E13EE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617" y="318655"/>
            <a:ext cx="11381509" cy="328338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Čeština v interkulturních souvislostech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9C6886-6C54-13C9-56C9-D29A7C625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17" y="3602037"/>
            <a:ext cx="11381509" cy="246625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sociokulturní rozdíly </a:t>
            </a:r>
          </a:p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sociokulturní kompetence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6362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4BED36-DB0E-43ED-6950-87C7E168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257"/>
          </a:xfrm>
        </p:spPr>
        <p:txBody>
          <a:bodyPr>
            <a:normAutofit/>
          </a:bodyPr>
          <a:lstStyle/>
          <a:p>
            <a:r>
              <a:rPr lang="cs-CZ" sz="2800" dirty="0"/>
              <a:t>CJCC12								FF MU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B521D044-288E-8235-9E5A-A35F7A023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528" y="1248686"/>
            <a:ext cx="6884158" cy="5609314"/>
          </a:xfrm>
        </p:spPr>
      </p:pic>
    </p:spTree>
    <p:extLst>
      <p:ext uri="{BB962C8B-B14F-4D97-AF65-F5344CB8AC3E}">
        <p14:creationId xmlns:p14="http://schemas.microsoft.com/office/powerpoint/2010/main" val="2098328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DDC82C-2F98-455A-D162-42CCC430D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51402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CJCC12								FF MU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2A18339-6CBE-B64A-2775-E0317FFEB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545" y="769543"/>
            <a:ext cx="8088123" cy="6088457"/>
          </a:xfrm>
        </p:spPr>
      </p:pic>
    </p:spTree>
    <p:extLst>
      <p:ext uri="{BB962C8B-B14F-4D97-AF65-F5344CB8AC3E}">
        <p14:creationId xmlns:p14="http://schemas.microsoft.com/office/powerpoint/2010/main" val="1940262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056DB2-FC47-76E8-19FA-142ED93BF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075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CJCC12								FF MU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CFBC6A9-941C-3CED-592E-A9633E50C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88882"/>
            <a:ext cx="10515600" cy="4307274"/>
          </a:xfrm>
        </p:spPr>
      </p:pic>
    </p:spTree>
    <p:extLst>
      <p:ext uri="{BB962C8B-B14F-4D97-AF65-F5344CB8AC3E}">
        <p14:creationId xmlns:p14="http://schemas.microsoft.com/office/powerpoint/2010/main" val="3630245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C509D-6F95-2D56-D3BC-19C1A30E4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0002"/>
          </a:xfrm>
        </p:spPr>
        <p:txBody>
          <a:bodyPr>
            <a:normAutofit/>
          </a:bodyPr>
          <a:lstStyle/>
          <a:p>
            <a:r>
              <a:rPr lang="cs-CZ" sz="2800" dirty="0"/>
              <a:t>CJCC12								FF MU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CA2C754-2426-98D9-F5FE-BC4DC8860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843108"/>
            <a:ext cx="6914746" cy="6009099"/>
          </a:xfrm>
        </p:spPr>
      </p:pic>
    </p:spTree>
    <p:extLst>
      <p:ext uri="{BB962C8B-B14F-4D97-AF65-F5344CB8AC3E}">
        <p14:creationId xmlns:p14="http://schemas.microsoft.com/office/powerpoint/2010/main" val="1924173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B3AC4F-E871-02D0-1D39-B27815F18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7711"/>
          </a:xfrm>
        </p:spPr>
        <p:txBody>
          <a:bodyPr>
            <a:normAutofit/>
          </a:bodyPr>
          <a:lstStyle/>
          <a:p>
            <a:r>
              <a:rPr lang="cs-CZ" sz="2800" dirty="0"/>
              <a:t>CJCC12								FF MU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A574A52-B25B-A3F0-8F6D-37EB60F2A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292" y="1115579"/>
            <a:ext cx="9434844" cy="5617351"/>
          </a:xfrm>
        </p:spPr>
      </p:pic>
    </p:spTree>
    <p:extLst>
      <p:ext uri="{BB962C8B-B14F-4D97-AF65-F5344CB8AC3E}">
        <p14:creationId xmlns:p14="http://schemas.microsoft.com/office/powerpoint/2010/main" val="1350383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4C9485-B27C-B299-5D86-9C2A0EFDA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0002"/>
          </a:xfrm>
        </p:spPr>
        <p:txBody>
          <a:bodyPr>
            <a:noAutofit/>
          </a:bodyPr>
          <a:lstStyle/>
          <a:p>
            <a:r>
              <a:rPr lang="cs-CZ" sz="2800" dirty="0"/>
              <a:t>CJCC12								FF MU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6E2693F-C247-B46E-C6A6-219C6747F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766" y="1029586"/>
            <a:ext cx="10515600" cy="5828414"/>
          </a:xfrm>
        </p:spPr>
      </p:pic>
    </p:spTree>
    <p:extLst>
      <p:ext uri="{BB962C8B-B14F-4D97-AF65-F5344CB8AC3E}">
        <p14:creationId xmlns:p14="http://schemas.microsoft.com/office/powerpoint/2010/main" val="948163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272B7F-0C5D-77D8-5673-060D23DDD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6148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CJCC12								FF MU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2551D77-90D5-CA07-EC99-97739C0C0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545" y="982183"/>
            <a:ext cx="7323515" cy="5807319"/>
          </a:xfrm>
        </p:spPr>
      </p:pic>
    </p:spTree>
    <p:extLst>
      <p:ext uri="{BB962C8B-B14F-4D97-AF65-F5344CB8AC3E}">
        <p14:creationId xmlns:p14="http://schemas.microsoft.com/office/powerpoint/2010/main" val="3987700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34412B-2C9B-9A8C-1023-DF96E7BF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CJCC12								FF MU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E9792E3-57FA-9EC0-2AA0-EAA13AA34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006" y="990457"/>
            <a:ext cx="9220105" cy="5728998"/>
          </a:xfrm>
        </p:spPr>
      </p:pic>
    </p:spTree>
    <p:extLst>
      <p:ext uri="{BB962C8B-B14F-4D97-AF65-F5344CB8AC3E}">
        <p14:creationId xmlns:p14="http://schemas.microsoft.com/office/powerpoint/2010/main" val="2605212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A96B96-7C57-ED96-F4B1-17ECC5914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8493"/>
          </a:xfrm>
        </p:spPr>
        <p:txBody>
          <a:bodyPr>
            <a:normAutofit/>
          </a:bodyPr>
          <a:lstStyle/>
          <a:p>
            <a:r>
              <a:rPr lang="cs-CZ" sz="2800" dirty="0"/>
              <a:t>CJCC12								FF MU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34437FB-32CF-CE62-65A9-8073961BA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4783" y="978165"/>
            <a:ext cx="8285678" cy="551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94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825735-3053-3839-AF95-ED96B1D3A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CJCC12								FF 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39F629-775C-1BFA-5056-5921A61B9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436"/>
            <a:ext cx="10515600" cy="507552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suché pečivo z města Štramberk na Moravě</a:t>
            </a:r>
          </a:p>
          <a:p>
            <a:pPr marL="0" indent="0">
              <a:buNone/>
            </a:pPr>
            <a:r>
              <a:rPr lang="cs-CZ" dirty="0"/>
              <a:t>polévka</a:t>
            </a:r>
          </a:p>
          <a:p>
            <a:pPr marL="0" indent="0">
              <a:buNone/>
            </a:pPr>
            <a:r>
              <a:rPr lang="cs-CZ" dirty="0"/>
              <a:t>kabelky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židovské jídlo - hrách a kroupy</a:t>
            </a:r>
          </a:p>
          <a:p>
            <a:pPr marL="0" indent="0">
              <a:buNone/>
            </a:pPr>
            <a:r>
              <a:rPr lang="cs-CZ" dirty="0"/>
              <a:t>město Dačice</a:t>
            </a:r>
          </a:p>
          <a:p>
            <a:pPr marL="0" indent="0">
              <a:buNone/>
            </a:pPr>
            <a:r>
              <a:rPr lang="cs-CZ" dirty="0"/>
              <a:t>bramborák</a:t>
            </a:r>
          </a:p>
        </p:txBody>
      </p:sp>
      <p:pic>
        <p:nvPicPr>
          <p:cNvPr id="4" name="Obrázek 3" descr="Dezert Štramberské uši má sice zvláštní historii, ale... | Ostrava">
            <a:extLst>
              <a:ext uri="{FF2B5EF4-FFF2-40B4-BE49-F238E27FC236}">
                <a16:creationId xmlns:a16="http://schemas.microsoft.com/office/drawing/2014/main" id="{37A2B3AC-9041-D5A2-C122-07455859A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529" y="1101436"/>
            <a:ext cx="3338862" cy="2223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32B5D11-E72A-ADAB-D5E2-A75B74090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73" y="2026200"/>
            <a:ext cx="1905691" cy="190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7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09055E-183E-1D10-5C84-D0B3F1283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7548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CJCC12								FF MU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FF8869-91CD-C150-0F64-93F0FBE21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055"/>
            <a:ext cx="10515600" cy="5324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Aby si lidé různých národností navzájem porozuměli, nestačí si osvojit jen 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slovní zásobu 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cizího jazyka a znalosti 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gramatické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ale je zapotřebí získat i co nejvíce poznatků o 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cizí kultuře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úspěšně kombinovat znalosti lingvistické a kulturologické</a:t>
            </a:r>
          </a:p>
          <a:p>
            <a:pPr marL="0" indent="0">
              <a:buNone/>
            </a:pPr>
            <a:endParaRPr lang="cs-CZ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světě totiž nenajdeme dva jazyky, </a:t>
            </a:r>
            <a:b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které by reprezentovaly 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stejné sociální prostředí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57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4AE827-13C9-BDA4-4A61-7B663CDEA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075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CJCC12								FF 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DDFB67-E8C7-FF83-202D-0F0EBB8AA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18" y="1049770"/>
            <a:ext cx="10515600" cy="55034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ručně dělaný papír</a:t>
            </a:r>
          </a:p>
          <a:p>
            <a:pPr marL="0" indent="0">
              <a:buNone/>
            </a:pPr>
            <a:r>
              <a:rPr lang="cs-CZ" dirty="0"/>
              <a:t>koláče s povidly - hruškovými</a:t>
            </a:r>
          </a:p>
          <a:p>
            <a:pPr marL="0" indent="0">
              <a:buNone/>
            </a:pPr>
            <a:r>
              <a:rPr lang="cs-CZ" dirty="0"/>
              <a:t>tvrdý alkohol - slivovice, hruškovice aj.</a:t>
            </a:r>
          </a:p>
          <a:p>
            <a:pPr marL="0" indent="0">
              <a:buNone/>
            </a:pPr>
            <a:r>
              <a:rPr lang="cs-CZ" dirty="0"/>
              <a:t>boty</a:t>
            </a:r>
          </a:p>
          <a:p>
            <a:pPr marL="0" indent="0">
              <a:buNone/>
            </a:pPr>
            <a:r>
              <a:rPr lang="cs-CZ" dirty="0"/>
              <a:t>malá elektrická přenosná trouba s ohřevem shora </a:t>
            </a:r>
          </a:p>
          <a:p>
            <a:pPr marL="0" indent="0">
              <a:buNone/>
            </a:pPr>
            <a:r>
              <a:rPr lang="cs-CZ" dirty="0"/>
              <a:t>přírodní kosmetiku</a:t>
            </a:r>
          </a:p>
          <a:p>
            <a:pPr marL="0" indent="0">
              <a:buNone/>
            </a:pPr>
            <a:r>
              <a:rPr lang="cs-CZ" dirty="0"/>
              <a:t>kontaktní čočky</a:t>
            </a:r>
          </a:p>
          <a:p>
            <a:pPr marL="0" indent="0">
              <a:buNone/>
            </a:pPr>
            <a:r>
              <a:rPr lang="cs-CZ" dirty="0"/>
              <a:t>počítačová hra</a:t>
            </a:r>
          </a:p>
          <a:p>
            <a:pPr marL="0" indent="0">
              <a:buNone/>
            </a:pPr>
            <a:r>
              <a:rPr lang="cs-CZ" dirty="0"/>
              <a:t>krevní skupiny</a:t>
            </a:r>
          </a:p>
        </p:txBody>
      </p:sp>
    </p:spTree>
    <p:extLst>
      <p:ext uri="{BB962C8B-B14F-4D97-AF65-F5344CB8AC3E}">
        <p14:creationId xmlns:p14="http://schemas.microsoft.com/office/powerpoint/2010/main" val="297485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2721B8-1A20-B7A1-47B4-D83E33145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2911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CJCC12								FF MU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8F329BC-F6F3-6D02-4FFD-9D79A6CDA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380" y="466580"/>
            <a:ext cx="9457240" cy="4290432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7984420-15C6-97A0-578E-8D653E8E669A}"/>
              </a:ext>
            </a:extLst>
          </p:cNvPr>
          <p:cNvSpPr txBox="1"/>
          <p:nvPr/>
        </p:nvSpPr>
        <p:spPr>
          <a:xfrm>
            <a:off x="1367380" y="5042824"/>
            <a:ext cx="5673436" cy="163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https://rvp.cz/</a:t>
            </a:r>
            <a:r>
              <a:rPr lang="cs-CZ" sz="3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https://dum.rvp.cz/</a:t>
            </a:r>
            <a:endParaRPr lang="cs-CZ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1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E6AD17-21DC-7B08-8D54-DEC3C79A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5202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CJCC12								FF 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0969DB-2A4B-BAAB-E95C-04DDFB2EC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055"/>
            <a:ext cx="10515600" cy="5324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Rozdíly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najdeme i v naprosto základních věcech jako je </a:t>
            </a:r>
          </a:p>
          <a:p>
            <a:pPr marL="0" indent="0">
              <a:buNone/>
            </a:pP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chování ve společnosti a mimo ni, </a:t>
            </a:r>
          </a:p>
          <a:p>
            <a:pPr marL="0" indent="0">
              <a:buNone/>
            </a:pP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vztahy v rodině nebo zaměstnání, </a:t>
            </a:r>
          </a:p>
          <a:p>
            <a:pPr marL="0" indent="0">
              <a:buNone/>
            </a:pP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způsoby oslovení, zdravení, podávání ruky, </a:t>
            </a:r>
          </a:p>
          <a:p>
            <a:pPr>
              <a:buFontTx/>
              <a:buChar char="-"/>
            </a:pP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stolování.</a:t>
            </a:r>
          </a:p>
          <a:p>
            <a:pPr marL="0" indent="0">
              <a:buNone/>
            </a:pP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Význam určitého slova totiž pramení ze zkušenosti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kterou jedinec má se slovem v kulturním prostředí, </a:t>
            </a:r>
            <a:b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kterého pochází. 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97839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E899DF-69C8-33B2-03CB-4BD570E0C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6202"/>
          </a:xfrm>
        </p:spPr>
        <p:txBody>
          <a:bodyPr/>
          <a:lstStyle/>
          <a:p>
            <a:r>
              <a:rPr lang="cs-CZ" sz="2800" dirty="0"/>
              <a:t>CJCC12								FF MU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37E473-8BE1-00CB-329F-B78C3F7F2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45" y="1143000"/>
            <a:ext cx="11242964" cy="5033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 studiu jakéhokoliv cizího jazyka je tedy zapotřebí </a:t>
            </a:r>
            <a:b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budovat i 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komunikační kompetenci s ohledem na odlišné sociokulturní prostředí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ve kterém jazyk funguje.</a:t>
            </a:r>
          </a:p>
          <a:p>
            <a:pPr marL="0" indent="0">
              <a:buNone/>
            </a:pP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nutné vybudovat si takovou komunikační kompetenci, která 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spjata 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sociální interakcí, 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skutečným mluvčím či posluchačem.</a:t>
            </a:r>
          </a:p>
          <a:p>
            <a:pPr marL="0" indent="0">
              <a:buNone/>
            </a:pPr>
            <a:endParaRPr lang="cs-CZ" sz="3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Bohužel </a:t>
            </a:r>
            <a:r>
              <a:rPr lang="cs-CZ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kontext nenajdete nikde.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5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2B4E78-AF3E-F1D1-C918-BC5F567C3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4420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CJCC12								FF 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462315-A277-B06F-727F-CCC5A2C28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8" y="990600"/>
            <a:ext cx="10993582" cy="5186363"/>
          </a:xfrm>
        </p:spPr>
        <p:txBody>
          <a:bodyPr/>
          <a:lstStyle/>
          <a:p>
            <a:pPr marL="0" indent="0">
              <a:buNone/>
            </a:pPr>
            <a:r>
              <a:rPr lang="cs-CZ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sociokulturní kompetencí a interkulturní komunikací také úzce souvisí </a:t>
            </a:r>
            <a:r>
              <a:rPr lang="cs-CZ" sz="32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řeč těla</a:t>
            </a:r>
            <a:r>
              <a:rPr lang="cs-CZ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která se projevuje i v multikulturním prostředí mezi různými příslušníky národů a etnik rozmanitými způsoby: </a:t>
            </a:r>
          </a:p>
          <a:p>
            <a:pPr marL="0" indent="0">
              <a:buNone/>
            </a:pPr>
            <a:br>
              <a:rPr lang="cs-CZ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tělesným dotykem</a:t>
            </a:r>
            <a:r>
              <a:rPr lang="cs-CZ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(způsob podání ruky, pohlazení, poplácání po rameni);</a:t>
            </a:r>
            <a:br>
              <a:rPr lang="cs-CZ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fyzickou blízkostí </a:t>
            </a:r>
            <a:r>
              <a:rPr lang="cs-CZ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(projev stupně intimity a dominance); </a:t>
            </a:r>
            <a:br>
              <a:rPr lang="cs-CZ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gesty</a:t>
            </a:r>
            <a:r>
              <a:rPr lang="cs-CZ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(doplněk nebo náhrada řeči); </a:t>
            </a:r>
            <a:br>
              <a:rPr lang="cs-CZ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mimikou</a:t>
            </a:r>
            <a:r>
              <a:rPr lang="cs-CZ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(úsměvem, svraštěním obočí a čela, přivíráním víček apod.);</a:t>
            </a:r>
            <a:br>
              <a:rPr lang="cs-CZ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pohyby těla</a:t>
            </a:r>
            <a:r>
              <a:rPr lang="cs-CZ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(jinou gestikulací rukou apod.).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32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A22337-6854-94DD-11EE-0F5E288F2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3857"/>
          </a:xfrm>
        </p:spPr>
        <p:txBody>
          <a:bodyPr>
            <a:normAutofit/>
          </a:bodyPr>
          <a:lstStyle/>
          <a:p>
            <a:r>
              <a:rPr lang="cs-CZ" sz="2800" dirty="0"/>
              <a:t>CJCC12								FF 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0E518C-FDB4-82B6-CF42-9A6B351DE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9036"/>
            <a:ext cx="10515600" cy="5227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6000" b="1" dirty="0">
                <a:solidFill>
                  <a:srgbClr val="FF0000"/>
                </a:solidFill>
              </a:rPr>
              <a:t>PAMATUJTE TEDY, ŽE…</a:t>
            </a:r>
          </a:p>
          <a:p>
            <a:pPr marL="0" indent="0">
              <a:buNone/>
            </a:pPr>
            <a:endParaRPr lang="cs-CZ" sz="6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6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přijatelné chování v jedné kultuře může v jiné představovat nezdvořilost. 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https://padlet.com/zuzanamuchova</a:t>
            </a:r>
            <a:r>
              <a:rPr lang="cs-CZ">
                <a:hlinkClick r:id="rId2"/>
              </a:rPr>
              <a:t>/sociolingvistika-d7udrya32kcygz0k</a:t>
            </a:r>
            <a:endParaRPr lang="cs-CZ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719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F57BBD-1FF1-6DFE-A787-44130FC5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164" y="365126"/>
            <a:ext cx="10515600" cy="389948"/>
          </a:xfrm>
        </p:spPr>
        <p:txBody>
          <a:bodyPr>
            <a:noAutofit/>
          </a:bodyPr>
          <a:lstStyle/>
          <a:p>
            <a:r>
              <a:rPr lang="cs-CZ" sz="2400" dirty="0"/>
              <a:t>CJCC12								FF MU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536DDBD-787A-AF79-081C-9A22DDBA8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2069" y="1101148"/>
            <a:ext cx="6397026" cy="5221288"/>
          </a:xfrm>
        </p:spPr>
      </p:pic>
    </p:spTree>
    <p:extLst>
      <p:ext uri="{BB962C8B-B14F-4D97-AF65-F5344CB8AC3E}">
        <p14:creationId xmlns:p14="http://schemas.microsoft.com/office/powerpoint/2010/main" val="1968643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059016-C6A8-7367-0982-D9A8CACA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3"/>
          </a:xfrm>
        </p:spPr>
        <p:txBody>
          <a:bodyPr>
            <a:normAutofit/>
          </a:bodyPr>
          <a:lstStyle/>
          <a:p>
            <a:r>
              <a:rPr lang="cs-CZ" sz="2800" dirty="0"/>
              <a:t>CJCC12								FF MU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98C4425-63FE-DE9D-9C45-04887C1A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907" y="1406669"/>
            <a:ext cx="10060186" cy="5324475"/>
          </a:xfrm>
        </p:spPr>
      </p:pic>
    </p:spTree>
    <p:extLst>
      <p:ext uri="{BB962C8B-B14F-4D97-AF65-F5344CB8AC3E}">
        <p14:creationId xmlns:p14="http://schemas.microsoft.com/office/powerpoint/2010/main" val="905336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92A398-7B72-D242-B2C1-41BE77316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CJCC12								FF MU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6E8C421-5642-467A-2F15-656CD5667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9410" y="1216025"/>
            <a:ext cx="4818562" cy="5276850"/>
          </a:xfrm>
        </p:spPr>
      </p:pic>
    </p:spTree>
    <p:extLst>
      <p:ext uri="{BB962C8B-B14F-4D97-AF65-F5344CB8AC3E}">
        <p14:creationId xmlns:p14="http://schemas.microsoft.com/office/powerpoint/2010/main" val="40438933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562</Words>
  <Application>Microsoft Office PowerPoint</Application>
  <PresentationFormat>Širokoúhlá obrazovka</PresentationFormat>
  <Paragraphs>68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Čeština v interkulturních souvislostech</vt:lpstr>
      <vt:lpstr>CJCC12        FF MU</vt:lpstr>
      <vt:lpstr>CJCC12        FF MU</vt:lpstr>
      <vt:lpstr>CJCC12        FF MU</vt:lpstr>
      <vt:lpstr>CJCC12        FF MU</vt:lpstr>
      <vt:lpstr>CJCC12        FF MU</vt:lpstr>
      <vt:lpstr>CJCC12        FF MU</vt:lpstr>
      <vt:lpstr>CJCC12        FF MU</vt:lpstr>
      <vt:lpstr>CJCC12        FF MU</vt:lpstr>
      <vt:lpstr>CJCC12        FF MU</vt:lpstr>
      <vt:lpstr>CJCC12        FF MU</vt:lpstr>
      <vt:lpstr>CJCC12        FF MU</vt:lpstr>
      <vt:lpstr>CJCC12        FF MU</vt:lpstr>
      <vt:lpstr>CJCC12        FF MU</vt:lpstr>
      <vt:lpstr>CJCC12        FF MU</vt:lpstr>
      <vt:lpstr>CJCC12        FF MU</vt:lpstr>
      <vt:lpstr>CJCC12        FF MU</vt:lpstr>
      <vt:lpstr>CJCC12        FF MU</vt:lpstr>
      <vt:lpstr>CJCC12        FF MU</vt:lpstr>
      <vt:lpstr>CJCC12        FF MU</vt:lpstr>
      <vt:lpstr>CJCC12        FF MU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Zuzana Muchová</dc:creator>
  <cp:lastModifiedBy>Zuzana Muchová</cp:lastModifiedBy>
  <cp:revision>3</cp:revision>
  <dcterms:created xsi:type="dcterms:W3CDTF">2024-11-29T07:39:03Z</dcterms:created>
  <dcterms:modified xsi:type="dcterms:W3CDTF">2024-12-06T07:08:32Z</dcterms:modified>
</cp:coreProperties>
</file>