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1" y="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EE473B-3EE0-C6B5-BA5A-F782E82BB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E1E1C9-FC06-88F7-58D2-908A90038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7E7723-CB4B-E667-860E-99990E0F6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3154-3114-4232-B2FE-9F091A4A5F95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B249E0-9D48-B706-A4D9-2C29BC40A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C87831-1EB3-EB02-5D3B-D874BD3AE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C8F-C630-4F3D-8ED0-91319CB84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98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593B89-AA4B-CD1B-60A5-39E3AEF2F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22F5660-B345-D5B4-AD93-1F684A075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BBE785-C674-BBF2-2D04-A57EB706A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3154-3114-4232-B2FE-9F091A4A5F95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5DCB1F-2E18-2285-5606-AF8E27C17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690DF8-8E6F-1D2F-3FEB-F5688CA34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C8F-C630-4F3D-8ED0-91319CB84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5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B30EC5B-8B88-C7A0-0065-5451E44B1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DCAB29-7176-33BB-4A53-10331E053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6FDF01-B468-196F-3755-3ECF114E0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3154-3114-4232-B2FE-9F091A4A5F95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6BD4D1-632B-3C7D-CA87-274CA99D3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5458FD-2E29-122A-A812-44745AE08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C8F-C630-4F3D-8ED0-91319CB84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74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54807-9730-4A98-9D45-EC23C777D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B5C8E5-86B7-EAA5-FFE2-9F7675F35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EB29DD-0BDC-A965-A96F-756A1E3BE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3154-3114-4232-B2FE-9F091A4A5F95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D21B37-BA2C-A570-60D9-5C54B550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B5EE65-7FA9-3286-D16E-0E631521A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C8F-C630-4F3D-8ED0-91319CB84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56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BE29BB-4720-768E-2411-9C21C3BFF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DE0D31-0268-3620-ED49-E17C9A199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8D94F7-391D-F2D8-57D9-1C24D281A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3154-3114-4232-B2FE-9F091A4A5F95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2AD19B-614D-7B9C-A876-5B588DD20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C3657B-E5CD-B162-C293-C2D70881C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C8F-C630-4F3D-8ED0-91319CB84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9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C7900-233B-76A7-25C1-A94B43B70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4ECC8D-D5D8-C475-806A-E4D631C19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7A0A36-E14A-DE36-4EC2-7ED748D44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6BBAA6-B255-ECEF-F33A-71F4D240B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3154-3114-4232-B2FE-9F091A4A5F95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231DC8-B8F7-BC20-8BF0-66804D977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C78C9A-2017-E705-C18D-F6701F9FF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C8F-C630-4F3D-8ED0-91319CB84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05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12583-1175-7219-7F1D-836E25636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9187F3-84DA-C8F7-4E52-9A6536CB8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2FC86DF-1AB4-28D3-7E63-11BAE1F59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D6349DB-8AA0-D13A-0336-C4D971F659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704D3C8-804D-8425-3FD2-605590734B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684A673-E734-3FDD-B336-8D28FAA5F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3154-3114-4232-B2FE-9F091A4A5F95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83638E3-0CA2-C845-CD4D-6384CE29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AD9E0AD-AD33-76B9-D373-D49BB6F5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C8F-C630-4F3D-8ED0-91319CB84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23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2163B-6B6B-9F1C-6EA9-84AC492F5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2D94601-1F61-A98C-3982-51EB6E565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3154-3114-4232-B2FE-9F091A4A5F95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8C412B-01D4-0981-DE40-0EFA8C7B8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A3413A-8D25-3BDA-6F92-499C5B661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C8F-C630-4F3D-8ED0-91319CB84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461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A5DF32D-F28D-3EAD-9185-B2FBB833B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3154-3114-4232-B2FE-9F091A4A5F95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2E8B880-07AF-9735-2205-9B2C9CC1F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4E654C-6E81-E4AC-07BA-52E3682A4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C8F-C630-4F3D-8ED0-91319CB84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11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B2EF5A-DFFA-5CAF-1C59-3419E7160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12C349-E57F-64E7-2421-DE71B07C8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BDB7EC6-4F00-B04A-9BED-4F0683CB4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57485F-6E24-0344-DD0D-698EC2610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3154-3114-4232-B2FE-9F091A4A5F95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602687-837D-B224-61E7-CADBF057D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0B70B3-1980-2333-612F-3CF4E7249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C8F-C630-4F3D-8ED0-91319CB84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72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40037-AE4E-03DB-58BA-F91F08EAA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1651A60-0B2E-CEAF-E6FF-960AC9ACAC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B5CE73-103F-98A5-2F6D-AF8745C53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8A816E-C071-45E8-52E7-449CC6B45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3154-3114-4232-B2FE-9F091A4A5F95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6234B3-8966-5DE5-E7C4-849DAEB14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7A4E79-1FDC-800F-9989-121691512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6C8F-C630-4F3D-8ED0-91319CB84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20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D1D5710-A805-2132-23C1-4BF914A97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7FD475-9770-644D-B73F-09CBE913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6A23A1-5061-4F85-7216-CAB05F8478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23154-3114-4232-B2FE-9F091A4A5F95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1F8A1-7106-DDE0-D8DB-B7CD493AB9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A9D42C-5D00-86B0-EFAE-56AB47DC6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16C8F-C630-4F3D-8ED0-91319CB84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06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A4F686-EDA0-B3AA-7835-DE56E13EE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2617" y="318655"/>
            <a:ext cx="11381509" cy="328338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Čeština v interkulturních souvislostech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9C6886-6C54-13C9-56C9-D29A7C625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617" y="3602037"/>
            <a:ext cx="11381509" cy="2466253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endParaRPr lang="cs-CZ" dirty="0"/>
          </a:p>
          <a:p>
            <a:r>
              <a:rPr lang="cs-CZ" sz="4800" b="1" dirty="0"/>
              <a:t>výukové materiály</a:t>
            </a:r>
            <a:r>
              <a:rPr lang="cs-CZ" sz="6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636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0546C-54CE-4BC3-80A2-0F0C7A4B0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0730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CJCC12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6EA38E-85B7-35DB-3645-3C79A2832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8309"/>
            <a:ext cx="10515600" cy="5158654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3600" dirty="0"/>
              <a:t>A/ studijní materiál určený přímo </a:t>
            </a:r>
            <a:r>
              <a:rPr lang="cs-CZ" altLang="cs-CZ" sz="3600" b="1" dirty="0"/>
              <a:t>klientovi </a:t>
            </a:r>
            <a:r>
              <a:rPr lang="cs-CZ" altLang="cs-CZ" sz="3600" dirty="0"/>
              <a:t>(studentovi)</a:t>
            </a:r>
            <a:br>
              <a:rPr lang="cs-CZ" altLang="cs-CZ" sz="3600" dirty="0"/>
            </a:br>
            <a:r>
              <a:rPr lang="cs-CZ" altLang="cs-CZ" sz="3600" dirty="0"/>
              <a:t>= učebnice a cvičebnice; gramatika, gramatické přehledy, různé gram. tabulky; slovníky</a:t>
            </a:r>
          </a:p>
          <a:p>
            <a:pPr marL="0" indent="0">
              <a:buNone/>
            </a:pPr>
            <a:endParaRPr lang="cs-CZ" altLang="cs-CZ" sz="3600" dirty="0"/>
          </a:p>
          <a:p>
            <a:pPr marL="0" indent="0">
              <a:buNone/>
            </a:pPr>
            <a:r>
              <a:rPr lang="cs-CZ" altLang="cs-CZ" sz="3600" dirty="0"/>
              <a:t>B/ metodologický materiál a příručka </a:t>
            </a:r>
            <a:r>
              <a:rPr lang="cs-CZ" altLang="cs-CZ" sz="3600" b="1" dirty="0"/>
              <a:t>pro učitele</a:t>
            </a:r>
            <a:r>
              <a:rPr lang="cs-CZ" altLang="cs-CZ" sz="3600" dirty="0"/>
              <a:t>,</a:t>
            </a:r>
            <a:br>
              <a:rPr lang="cs-CZ" altLang="cs-CZ" sz="3600" dirty="0"/>
            </a:br>
            <a:r>
              <a:rPr lang="cs-CZ" altLang="cs-CZ" sz="3600" dirty="0"/>
              <a:t>    </a:t>
            </a:r>
          </a:p>
          <a:p>
            <a:pPr marL="0" indent="0">
              <a:buNone/>
            </a:pPr>
            <a:r>
              <a:rPr lang="cs-CZ" altLang="cs-CZ" sz="3600" dirty="0"/>
              <a:t>C/ </a:t>
            </a:r>
            <a:r>
              <a:rPr lang="cs-CZ" altLang="cs-CZ" sz="3600" b="1" dirty="0"/>
              <a:t>doplňkový materiál </a:t>
            </a:r>
            <a:r>
              <a:rPr lang="cs-CZ" altLang="cs-CZ" sz="3600" dirty="0"/>
              <a:t>- poslech, video, interaktivní cvičení, další formy volně dostupných cvičení,</a:t>
            </a:r>
            <a:br>
              <a:rPr lang="cs-CZ" altLang="cs-CZ" sz="3600" dirty="0"/>
            </a:br>
            <a:r>
              <a:rPr lang="cs-CZ" altLang="cs-CZ" sz="3600" dirty="0"/>
              <a:t>e-learningová cvičení; varianty pro </a:t>
            </a:r>
            <a:r>
              <a:rPr lang="cs-CZ" altLang="cs-CZ" sz="3600" b="1" dirty="0"/>
              <a:t>on-line výuku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05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7771CA-64CD-69BD-7FAB-04BAA55DA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CJCC12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B0CB5A-0CBB-2BC3-3069-3E9BCE16E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3673"/>
            <a:ext cx="10515600" cy="5193290"/>
          </a:xfrm>
        </p:spPr>
        <p:txBody>
          <a:bodyPr>
            <a:normAutofit/>
          </a:bodyPr>
          <a:lstStyle/>
          <a:p>
            <a:pPr algn="l" eaLnBrk="1">
              <a:spcBef>
                <a:spcPts val="1413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sz="3600" dirty="0"/>
              <a:t>Lekce v učebnici pokrývají všechny </a:t>
            </a:r>
            <a:r>
              <a:rPr lang="cs-CZ" altLang="cs-CZ" sz="3600" b="1" dirty="0"/>
              <a:t>4 klasické aktivity: </a:t>
            </a:r>
            <a:r>
              <a:rPr lang="cs-CZ" altLang="cs-CZ" sz="3600" dirty="0"/>
              <a:t>	</a:t>
            </a:r>
          </a:p>
          <a:p>
            <a:pPr algn="l" eaLnBrk="1">
              <a:spcBef>
                <a:spcPts val="1413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cs-CZ" sz="3600" dirty="0"/>
              <a:t>  - </a:t>
            </a:r>
            <a:r>
              <a:rPr lang="cs-CZ" altLang="cs-CZ" dirty="0"/>
              <a:t>čtení s porozuměním</a:t>
            </a:r>
            <a:br>
              <a:rPr lang="cs-CZ" altLang="cs-CZ" dirty="0"/>
            </a:br>
            <a:r>
              <a:rPr lang="cs-CZ" altLang="cs-CZ" dirty="0"/>
              <a:t>- poslech s porozuměním</a:t>
            </a:r>
            <a:br>
              <a:rPr lang="cs-CZ" altLang="cs-CZ" dirty="0"/>
            </a:br>
            <a:r>
              <a:rPr lang="cs-CZ" altLang="cs-CZ" dirty="0"/>
              <a:t>- písemný projev </a:t>
            </a:r>
            <a:br>
              <a:rPr lang="cs-CZ" altLang="cs-CZ" dirty="0"/>
            </a:br>
            <a:r>
              <a:rPr lang="cs-CZ" altLang="cs-CZ" dirty="0"/>
              <a:t>- mluvení (komunikace, ústní interakce),</a:t>
            </a:r>
            <a:endParaRPr lang="cs-CZ" altLang="cs-CZ" sz="3600" dirty="0"/>
          </a:p>
          <a:p>
            <a:pPr marL="0" indent="0">
              <a:buNone/>
            </a:pPr>
            <a:r>
              <a:rPr lang="cs-CZ" sz="3600" dirty="0"/>
              <a:t>tzn. že cvičení nějakým způsobem rozvíjí všechny tyto dovednosti a zohledňují gramatickou správnost.</a:t>
            </a:r>
          </a:p>
          <a:p>
            <a:pPr marL="0" indent="0">
              <a:buNone/>
            </a:pPr>
            <a:r>
              <a:rPr lang="cs-CZ" sz="3600" dirty="0"/>
              <a:t>Velice často jsou rozdělené i fyzicky </a:t>
            </a:r>
            <a:r>
              <a:rPr lang="cs-CZ" sz="3600" b="1" dirty="0"/>
              <a:t>na učebnici </a:t>
            </a:r>
            <a:br>
              <a:rPr lang="cs-CZ" sz="3600" b="1" dirty="0"/>
            </a:br>
            <a:r>
              <a:rPr lang="cs-CZ" sz="3600" b="1" dirty="0"/>
              <a:t>a cvičebnici</a:t>
            </a:r>
            <a:r>
              <a:rPr lang="cs-CZ" sz="3600" dirty="0"/>
              <a:t>, popř. nějak jinak. 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58165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AFB05B-47D3-3042-B645-C1CFD7CEC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6875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CJCC12								FF 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4218D3-C6DF-8A7C-28A7-86032CD30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4345"/>
            <a:ext cx="10515600" cy="55279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dirty="0"/>
              <a:t>Většinou se u učebnice setkáte s informací </a:t>
            </a:r>
            <a:br>
              <a:rPr lang="cs-CZ" sz="3600" dirty="0"/>
            </a:br>
            <a:r>
              <a:rPr lang="cs-CZ" sz="3600" dirty="0"/>
              <a:t>pro jakou </a:t>
            </a:r>
            <a:r>
              <a:rPr lang="cs-CZ" sz="3600" b="1" dirty="0"/>
              <a:t>jazykovou úroveň </a:t>
            </a:r>
            <a:r>
              <a:rPr lang="cs-CZ" sz="3600" dirty="0"/>
              <a:t>je určená (A0 - C1).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Další kritérium volby bude, zda se jedná </a:t>
            </a:r>
            <a:r>
              <a:rPr lang="cs-CZ" sz="3600" b="1" dirty="0"/>
              <a:t>o výuku češtiny v ČR, </a:t>
            </a:r>
            <a:r>
              <a:rPr lang="cs-CZ" sz="3600" dirty="0"/>
              <a:t>nebo</a:t>
            </a:r>
            <a:r>
              <a:rPr lang="cs-CZ" sz="3600" b="1" dirty="0"/>
              <a:t> v zahraničí</a:t>
            </a:r>
            <a:r>
              <a:rPr lang="cs-CZ" sz="3600" dirty="0"/>
              <a:t>. 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Dále pak zda je to lekce </a:t>
            </a:r>
            <a:r>
              <a:rPr lang="cs-CZ" sz="3600" b="1" dirty="0"/>
              <a:t>individuální, </a:t>
            </a:r>
            <a:r>
              <a:rPr lang="cs-CZ" sz="3600" dirty="0"/>
              <a:t>nebo</a:t>
            </a:r>
            <a:r>
              <a:rPr lang="cs-CZ" sz="3600" b="1" dirty="0"/>
              <a:t> skupinová</a:t>
            </a:r>
            <a:r>
              <a:rPr lang="cs-CZ" sz="3600" dirty="0"/>
              <a:t>;</a:t>
            </a:r>
            <a:br>
              <a:rPr lang="cs-CZ" sz="3600" dirty="0"/>
            </a:br>
            <a:r>
              <a:rPr lang="cs-CZ" sz="3600" dirty="0"/>
              <a:t>výuka v rámci </a:t>
            </a:r>
            <a:r>
              <a:rPr lang="cs-CZ" sz="3600" b="1" dirty="0"/>
              <a:t>univerzity (školy), </a:t>
            </a:r>
            <a:r>
              <a:rPr lang="cs-CZ" sz="3600" dirty="0"/>
              <a:t>nebo</a:t>
            </a:r>
            <a:r>
              <a:rPr lang="cs-CZ" sz="3600" b="1" dirty="0"/>
              <a:t> jazykového kurzu,</a:t>
            </a:r>
            <a:r>
              <a:rPr lang="cs-CZ" sz="3600" dirty="0"/>
              <a:t> popř. </a:t>
            </a:r>
            <a:r>
              <a:rPr lang="cs-CZ" sz="3600" b="1" dirty="0"/>
              <a:t>azylového centra</a:t>
            </a:r>
            <a:r>
              <a:rPr lang="cs-CZ" sz="3600" dirty="0"/>
              <a:t> nebo tzv. </a:t>
            </a:r>
            <a:r>
              <a:rPr lang="cs-CZ" sz="3600" b="1" dirty="0"/>
              <a:t>podnikové kurzy.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885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D9C1DA-D0A6-2614-0BA8-9F2FDFE83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6875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CJCC12								FF MU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55CF00-8BF8-ADDF-C566-FDA09E911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5182"/>
            <a:ext cx="10515600" cy="5472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Dále pak - zejména u začátečníků - budete vybírat podle </a:t>
            </a:r>
            <a:r>
              <a:rPr lang="cs-CZ" sz="3600" b="1" dirty="0"/>
              <a:t>mateřského jazyka</a:t>
            </a:r>
            <a:r>
              <a:rPr lang="cs-CZ" sz="3600" dirty="0"/>
              <a:t>:</a:t>
            </a:r>
          </a:p>
          <a:p>
            <a:pPr>
              <a:buFontTx/>
              <a:buChar char="-"/>
            </a:pPr>
            <a:r>
              <a:rPr lang="cs-CZ" sz="3600" dirty="0"/>
              <a:t>slovanský jazyk </a:t>
            </a:r>
          </a:p>
          <a:p>
            <a:pPr>
              <a:buFontTx/>
              <a:buChar char="-"/>
            </a:pPr>
            <a:r>
              <a:rPr lang="cs-CZ" sz="3600" dirty="0"/>
              <a:t>znalost latinky</a:t>
            </a:r>
          </a:p>
          <a:p>
            <a:pPr>
              <a:buFontTx/>
              <a:buChar char="-"/>
            </a:pPr>
            <a:r>
              <a:rPr lang="cs-CZ" sz="3600" dirty="0"/>
              <a:t>znalost nějakého mediačního (zprostředkovacího) jazyka</a:t>
            </a:r>
          </a:p>
          <a:p>
            <a:pPr>
              <a:buFontTx/>
              <a:buChar char="-"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Velkou roli hraje také </a:t>
            </a:r>
            <a:r>
              <a:rPr lang="cs-CZ" sz="3600" b="1" dirty="0"/>
              <a:t>věk</a:t>
            </a:r>
            <a:r>
              <a:rPr lang="cs-CZ" sz="3600" dirty="0"/>
              <a:t> studenta (klienta) a </a:t>
            </a:r>
            <a:r>
              <a:rPr lang="cs-CZ" sz="3600" b="1" dirty="0"/>
              <a:t>hodinová dotace </a:t>
            </a:r>
            <a:r>
              <a:rPr lang="cs-CZ" sz="3600" dirty="0"/>
              <a:t>výuky/kurzu. </a:t>
            </a:r>
          </a:p>
        </p:txBody>
      </p:sp>
    </p:spTree>
    <p:extLst>
      <p:ext uri="{BB962C8B-B14F-4D97-AF65-F5344CB8AC3E}">
        <p14:creationId xmlns:p14="http://schemas.microsoft.com/office/powerpoint/2010/main" val="2449527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3E4C7-9CE8-E53A-49F7-23D5454BC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1620"/>
          </a:xfrm>
        </p:spPr>
        <p:txBody>
          <a:bodyPr/>
          <a:lstStyle/>
          <a:p>
            <a:r>
              <a:rPr lang="cs-CZ" sz="2800" dirty="0"/>
              <a:t>CJCC12								FF MU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CFC492-DA30-0A6C-8771-0ABC4AC0F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013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Zcela </a:t>
            </a:r>
            <a:r>
              <a:rPr lang="cs-CZ" sz="3600" b="1" dirty="0"/>
              <a:t>specifické</a:t>
            </a:r>
            <a:r>
              <a:rPr lang="cs-CZ" sz="3600" dirty="0"/>
              <a:t> mohou být materiály, které přímo připravují studenta na nějakou </a:t>
            </a:r>
            <a:r>
              <a:rPr lang="cs-CZ" sz="3600" b="1" dirty="0"/>
              <a:t>jazykovou zkoušku</a:t>
            </a:r>
            <a:r>
              <a:rPr lang="cs-CZ" sz="3600" dirty="0"/>
              <a:t>.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U </a:t>
            </a:r>
            <a:r>
              <a:rPr lang="cs-CZ" sz="3600" b="1" dirty="0"/>
              <a:t>univerzitních kurzů </a:t>
            </a:r>
            <a:r>
              <a:rPr lang="cs-CZ" sz="3600" dirty="0"/>
              <a:t>je rozpětí velice široké od studia coby hlavního oboru; druhého oboru; jazyka, který je součástí studijního oboru; nebo jen semestr v rámci výměnného pobytu (ACTION, CEEPUS, ERSAMUS+ aj.) </a:t>
            </a:r>
          </a:p>
        </p:txBody>
      </p:sp>
    </p:spTree>
    <p:extLst>
      <p:ext uri="{BB962C8B-B14F-4D97-AF65-F5344CB8AC3E}">
        <p14:creationId xmlns:p14="http://schemas.microsoft.com/office/powerpoint/2010/main" val="793191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EA5DC8-4B56-9FE1-0836-9D442A27D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1511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CJCC12								FF MU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85BAD7-B4EC-9B4A-A7EC-1D7544425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764"/>
            <a:ext cx="10515600" cy="4916199"/>
          </a:xfrm>
        </p:spPr>
        <p:txBody>
          <a:bodyPr>
            <a:normAutofit/>
          </a:bodyPr>
          <a:lstStyle/>
          <a:p>
            <a:pPr algn="l" eaLnBrk="1">
              <a:spcBef>
                <a:spcPts val="1413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cs-CZ" altLang="cs-CZ" dirty="0"/>
              <a:t>Podle uvedených kritérií musíme vybrat </a:t>
            </a:r>
            <a:r>
              <a:rPr lang="cs-CZ" altLang="cs-CZ" b="1" dirty="0"/>
              <a:t>vhodný</a:t>
            </a:r>
            <a:r>
              <a:rPr lang="cs-CZ" altLang="cs-CZ" dirty="0"/>
              <a:t> studijní materiál </a:t>
            </a:r>
            <a:r>
              <a:rPr lang="cs-CZ" altLang="cs-CZ" dirty="0">
                <a:sym typeface="Wingdings" panose="05000000000000000000" pitchFamily="2" charset="2"/>
              </a:rPr>
              <a:t></a:t>
            </a:r>
            <a:r>
              <a:rPr lang="cs-CZ" altLang="cs-CZ" dirty="0"/>
              <a:t> </a:t>
            </a:r>
          </a:p>
          <a:p>
            <a:pPr algn="l" eaLnBrk="1">
              <a:spcBef>
                <a:spcPts val="1413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cs-CZ" altLang="cs-CZ" b="1" dirty="0"/>
              <a:t>Ideální </a:t>
            </a:r>
            <a:r>
              <a:rPr lang="cs-CZ" altLang="cs-CZ" dirty="0"/>
              <a:t>totiž NEEXISTUJE </a:t>
            </a:r>
            <a:r>
              <a:rPr lang="cs-CZ" altLang="cs-CZ" dirty="0">
                <a:sym typeface="Wingdings" panose="05000000000000000000" pitchFamily="2" charset="2"/>
              </a:rPr>
              <a:t></a:t>
            </a:r>
          </a:p>
          <a:p>
            <a:pPr algn="l" eaLnBrk="1">
              <a:spcBef>
                <a:spcPts val="1413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cs-CZ" altLang="cs-CZ" dirty="0">
              <a:sym typeface="Wingdings" panose="05000000000000000000" pitchFamily="2" charset="2"/>
            </a:endParaRPr>
          </a:p>
          <a:p>
            <a:pPr algn="l" eaLnBrk="1">
              <a:spcBef>
                <a:spcPts val="1413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cs-CZ" altLang="cs-CZ" sz="2800" dirty="0"/>
              <a:t>- rozsah učebního materiálu</a:t>
            </a:r>
          </a:p>
          <a:p>
            <a:pPr algn="l" eaLnBrk="1">
              <a:spcBef>
                <a:spcPts val="1413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cs-CZ" altLang="cs-CZ" sz="2800" dirty="0"/>
              <a:t>- obsah témat (tematické okruhy) a struktura lekcí </a:t>
            </a:r>
          </a:p>
          <a:p>
            <a:pPr algn="l" eaLnBrk="1">
              <a:spcBef>
                <a:spcPts val="1413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cs-CZ" altLang="cs-CZ" sz="2800" dirty="0"/>
              <a:t>- existence doprovodného/doplňujícího materiálu</a:t>
            </a:r>
          </a:p>
          <a:p>
            <a:pPr algn="l" eaLnBrk="1">
              <a:spcBef>
                <a:spcPts val="1413"/>
              </a:spcBef>
              <a:buClrTx/>
              <a:buFontTx/>
              <a:buChar char="-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cs-CZ" altLang="cs-CZ" sz="2800" dirty="0"/>
              <a:t>existence metodického materiálu pro učitele</a:t>
            </a:r>
          </a:p>
          <a:p>
            <a:pPr marL="0" indent="0" algn="l" eaLnBrk="1">
              <a:spcBef>
                <a:spcPts val="1413"/>
              </a:spcBef>
              <a:buClr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7126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404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Motiv Office</vt:lpstr>
      <vt:lpstr>Čeština v interkulturních souvislostech</vt:lpstr>
      <vt:lpstr>CJCC12        FF MU</vt:lpstr>
      <vt:lpstr>CJCC12        FF MU</vt:lpstr>
      <vt:lpstr>CJCC12        FF MU</vt:lpstr>
      <vt:lpstr>CJCC12        FF MU</vt:lpstr>
      <vt:lpstr>CJCC12        FF MU</vt:lpstr>
      <vt:lpstr>CJCC12        FF MU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Zuzana Muchová</dc:creator>
  <cp:lastModifiedBy>Zuzana Muchová</cp:lastModifiedBy>
  <cp:revision>2</cp:revision>
  <dcterms:created xsi:type="dcterms:W3CDTF">2024-11-14T14:11:41Z</dcterms:created>
  <dcterms:modified xsi:type="dcterms:W3CDTF">2024-11-14T14:42:40Z</dcterms:modified>
</cp:coreProperties>
</file>