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1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E9417-0025-5A77-F17F-A3D5841BB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B83FD7-573F-8D3D-6CDC-2CA25648C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08EBD3-BE2C-4D81-A297-C1743C19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F153B-1F4F-5D70-CEE1-E022E077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9A649A-3975-61A3-CD5A-8C94C734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48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F91BD-D019-3F95-E82F-D583B964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C9B0AE-C8FF-B24A-3622-52941D431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240962-268B-B03B-78B1-499182DA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058514-15F5-12CB-FF65-312F0320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623970-7854-74E6-A556-3F64456B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20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E57EB5-C9A3-8620-CC13-DEA7DBC9F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025F24-5507-E71C-CADF-DB85C92D6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533150-1E0C-7461-D9D1-CB85A4A7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AB1104-D6B9-8FF4-22FD-5D7AD1F2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631A7D-F032-9091-BA0B-6699736F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53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09EBC9-95C4-304B-BD54-0E1481CA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F7DE92-6440-7BFA-641E-F127A0C3D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580B6D-591D-C8DE-B884-F8624E4D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6A9917-E3D9-6698-A442-18A5036F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FEF4A9-0ED2-18C1-DE49-38CCB40B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51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17356-C756-F490-E6F0-D86309E7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3B9E7C-139A-8304-F6A5-8E01E9282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BAA81D-450F-D944-9C8F-8E824E59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F4E32E-A075-2C73-9540-E82FBE43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78F982-4F9F-3170-3CB0-80926A6B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6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BEB6F-27D2-BFA6-1E3E-05CC9C2F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1EE634-987D-B96A-79BF-A0B81B6DA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E3630D-8A2C-CFFB-F54E-F993DD8F3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CF96EF-20EA-4F3C-6B2A-37C5110B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164B40-B747-18D1-AB5B-1E9AF8CB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0F9907-A2B8-18C6-586B-6297075B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97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76A70-7D20-630A-03B7-9425B117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E2B10D-157C-2BDD-A1FB-D257C1713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101003-8D14-98FC-1A44-805461DCE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2BB963D-446B-20C3-50AF-0B17A2991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AB5753D-9155-1D48-F814-836FCD923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41C6FE-C4CF-5D9E-A642-006E8805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41E01AD-361A-3B59-6946-1F78E21C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B5E5A28-B9EB-1637-5AAF-C08A72A3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66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661A4-5640-88E9-5D0E-17C06D66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6433BA-AB4F-8B31-3C47-78332FBF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7EE770-86D8-DA8D-3C87-755D7FA4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3A0CE4-AAA8-B7EB-DF6C-89A099A1E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25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76DE26-173E-9D98-65DD-EE8ABE97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51BA40-BE0D-1F09-7E19-6054790C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E7B5D7-8083-3692-BA37-446C9D43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61516-621A-CD41-474D-5FF20578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523C0C-D874-C4EB-C228-4701EBEC9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7EF26E-2351-9888-89EB-CD17097EB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59A16B-C104-859B-EA32-B5C37DA5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DB1D21-B07E-09E8-B200-1819C4B5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C201AE-80DF-8882-D0A8-9B96800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81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6F1BB-03CE-C5A4-0EB4-FC147408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09F0D45-B253-9FBE-C553-E895C6CAB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1C7A91-38F8-905C-8B8F-7C915A2FD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A87CBE-8CCD-ADA6-9FA0-D502797E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B73997-01CF-2D28-EE87-3E0FEBD0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8941E8-D5CC-7A63-DB6E-AEF06BA0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59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ADD5DC-98DA-9B40-367E-656E81CB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10B637-63B0-4032-3589-AF1B8F8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41D46F-270D-A812-F7C7-9B7669360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2CC90-5996-4EAE-9166-4FCFF371D367}" type="datetimeFigureOut">
              <a:rPr lang="cs-CZ" smtClean="0"/>
              <a:t>08.11.2024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5B4FFB-E79B-6E30-DFF0-E71AC98A8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2A7D3F-6378-29F5-B07C-F60B1798E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4CCB9-6C38-4E78-A65D-E76859DE8F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23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estina-pro-cizince.cz/trvaly-poby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wic2017.upol.cz/index.php/ecl-zkousk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lexam.eu/sample-tests/" TargetMode="External"/><Relationship Id="rId2" Type="http://schemas.openxmlformats.org/officeDocument/2006/relationships/hyperlink" Target="https://eclexam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auccj.cz/partneri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auccj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uccj.cz/nase-publikace/" TargetMode="External"/><Relationship Id="rId5" Type="http://schemas.openxmlformats.org/officeDocument/2006/relationships/hyperlink" Target="https://www.auccj.cz/harmonogram-roku/" TargetMode="External"/><Relationship Id="rId4" Type="http://schemas.openxmlformats.org/officeDocument/2006/relationships/hyperlink" Target="https://www.auccj.cz/vzdelavan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atc-or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lt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te.org/Our-Full-Memb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jop.cuni.cz/zkouska/certifikovana-zkouska-z-cestiny-pro-cizince-c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rche.is.cuni.cz/images/zkousky/CCE_VS_uznavajici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lte.org/Our-Associate-Memb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js.cz/zkousky-a-certifika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4F686-EDA0-B3AA-7835-DE56E13EE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17" y="318655"/>
            <a:ext cx="11381509" cy="32833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Čeština v interkulturních souvislostech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9C6886-6C54-13C9-56C9-D29A7C625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17" y="3602037"/>
            <a:ext cx="11381509" cy="246625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sz="4000" b="1" dirty="0"/>
              <a:t>zkoušky z ČJ </a:t>
            </a:r>
          </a:p>
        </p:txBody>
      </p:sp>
    </p:spTree>
    <p:extLst>
      <p:ext uri="{BB962C8B-B14F-4D97-AF65-F5344CB8AC3E}">
        <p14:creationId xmlns:p14="http://schemas.microsoft.com/office/powerpoint/2010/main" val="78636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B7738-E257-9EE1-EF19-B1033D3F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  <a:r>
              <a:rPr lang="cs-CZ" dirty="0"/>
              <a:t>					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30304-ADC0-AA10-1552-5922B0F32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873"/>
            <a:ext cx="10515600" cy="5715000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TRVALÝ POBYT (A2)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https://cestina-pro-cizince.cz/trvaly-pobyt/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Národní pedagogický institut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FA81D1-ABA5-F6B0-6002-B30F7D6C1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773" y="1930595"/>
            <a:ext cx="4891019" cy="14984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7804A07-CECB-FBDE-0522-6F4D49B39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9" y="3788352"/>
            <a:ext cx="1914525" cy="23907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9786621-C000-5BAE-9954-5EE1634FC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84" y="4855152"/>
            <a:ext cx="3448050" cy="13239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B6B35E0-5EE8-5233-77F8-C1C145ADB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82" y="4075691"/>
            <a:ext cx="2707004" cy="225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1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65AF-16D0-13E3-3A2C-B9EF4E2E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911"/>
          </a:xfrm>
        </p:spPr>
        <p:txBody>
          <a:bodyPr/>
          <a:lstStyle/>
          <a:p>
            <a:r>
              <a:rPr lang="cs-CZ" sz="2800" dirty="0"/>
              <a:t>CJCC12								FF 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25C202-6B90-A21F-8683-B18D01638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b="1" dirty="0"/>
              <a:t>Certifikovaná zkouška z češtiny </a:t>
            </a:r>
            <a:r>
              <a:rPr lang="cs-CZ" sz="4000" b="1" dirty="0">
                <a:highlight>
                  <a:srgbClr val="FFFF00"/>
                </a:highlight>
              </a:rPr>
              <a:t>pro mládež </a:t>
            </a:r>
            <a:r>
              <a:rPr lang="cs-CZ" sz="4000" b="1" dirty="0"/>
              <a:t>(CCE)</a:t>
            </a:r>
          </a:p>
          <a:p>
            <a:pPr marL="0" indent="0">
              <a:buNone/>
            </a:pPr>
            <a:r>
              <a:rPr lang="cs-CZ" b="1" dirty="0"/>
              <a:t>Certifikovaná zkouška z češtiny pro mládež je nabízena na dvou úrovních obtížnosti: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CCE–A1 pro mládež</a:t>
            </a:r>
          </a:p>
          <a:p>
            <a:pPr marL="0" indent="0">
              <a:buNone/>
            </a:pPr>
            <a:r>
              <a:rPr lang="cs-CZ" dirty="0"/>
              <a:t>CCE–A2 pro mládež</a:t>
            </a:r>
          </a:p>
          <a:p>
            <a:pPr marL="0" indent="0">
              <a:buNone/>
            </a:pPr>
            <a:r>
              <a:rPr lang="cs-CZ" dirty="0"/>
              <a:t>Zkouška je určena všem cizincům mladším 16 let, kteří si chtějí či potřebují ověřit stupeň své komunikační kompetence v češtině.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Zkouška z češtiny pro účely přijímacího řízení na </a:t>
            </a:r>
            <a:r>
              <a:rPr lang="cs-CZ" b="1" dirty="0">
                <a:highlight>
                  <a:srgbClr val="FFFF00"/>
                </a:highlight>
              </a:rPr>
              <a:t>lékařské fakulty UK</a:t>
            </a:r>
          </a:p>
          <a:p>
            <a:pPr marL="0" indent="0">
              <a:buNone/>
            </a:pPr>
            <a:r>
              <a:rPr lang="cs-CZ" sz="2400" dirty="0"/>
              <a:t>Hlásíte se ke studiu na 1. LF v Praze, LF UK v Plzni nebo LF UK v Hradci Králové? Budete musíte doložit úroveň češtiny C1. Tuto zkoušku vám na fakultě uznají!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56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0AAB5-C004-45B2-8B36-1B25E355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6"/>
            <a:ext cx="11090563" cy="556202"/>
          </a:xfrm>
        </p:spPr>
        <p:txBody>
          <a:bodyPr>
            <a:noAutofit/>
          </a:bodyPr>
          <a:lstStyle/>
          <a:p>
            <a:r>
              <a:rPr lang="cs-CZ" sz="2800" dirty="0"/>
              <a:t>CJCC12								FF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578021-54E5-E1FB-2A3A-200F9AC04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3" y="1170709"/>
            <a:ext cx="10875818" cy="500625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CCE mimo území ČR zajišťují </a:t>
            </a:r>
            <a:r>
              <a:rPr lang="cs-CZ" b="1" dirty="0"/>
              <a:t>Česká centra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8323B9-05A0-2926-C4B1-51FF6D2CE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73" y="1848428"/>
            <a:ext cx="6796269" cy="47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8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D271B-0149-8EF3-AEAD-D54A251A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7657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5DE35-2271-F41C-5D98-55E5F5B0C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0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</a:rPr>
              <a:t>ECL ZKOUŠKY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http://ewic2017.upol.cz/index.php/ecl-zkousky/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Institut celoživotního vzdělávání FF UPOL (Olomouc)</a:t>
            </a:r>
          </a:p>
          <a:p>
            <a:pPr marL="0" indent="0">
              <a:buNone/>
            </a:pPr>
            <a:r>
              <a:rPr lang="cs-CZ" dirty="0"/>
              <a:t>Zájemci mají možnost složit zkoušku ECL a získat mezinárodně platný certifikát ECL ve vybraném jazyce na zvolené úrovni.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200" dirty="0"/>
              <a:t>Uchazeči můžou získat mezinárodní </a:t>
            </a:r>
            <a:r>
              <a:rPr lang="cs-CZ" sz="2200" b="1" dirty="0"/>
              <a:t>jazykový certifikát </a:t>
            </a:r>
            <a:r>
              <a:rPr lang="cs-CZ" sz="2200" dirty="0"/>
              <a:t>o absolvování zkoušky z cizího jazyka nebo </a:t>
            </a:r>
            <a:r>
              <a:rPr lang="cs-CZ" sz="2200" b="1" dirty="0"/>
              <a:t>češtiny pro cizince </a:t>
            </a:r>
            <a:r>
              <a:rPr lang="cs-CZ" sz="2200" dirty="0"/>
              <a:t>platný ve všech členských a čekatelských státech EU. Zkouška </a:t>
            </a:r>
            <a:r>
              <a:rPr lang="cs-CZ" sz="2200" b="1" dirty="0"/>
              <a:t>neobsahuje gramatický test </a:t>
            </a:r>
            <a:r>
              <a:rPr lang="cs-CZ" sz="2200" dirty="0"/>
              <a:t>ani </a:t>
            </a:r>
            <a:r>
              <a:rPr lang="cs-CZ" sz="2200" b="1" dirty="0"/>
              <a:t>překladové úkoly </a:t>
            </a:r>
            <a:r>
              <a:rPr lang="cs-CZ" sz="2200" dirty="0"/>
              <a:t>a lze ji vykonat ve čtyřech úrovních A2-B1-B2-C1 dle CEFR se čtyřmi jazykovými kompetencemi: poslech textu s porozuměním, čtení textu s porozuměním, psaní (tvorba) textu, komunikace (mluvení).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13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45244-D990-99B0-A3A2-E36BCE62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rmAutofit/>
          </a:bodyPr>
          <a:lstStyle/>
          <a:p>
            <a:r>
              <a:rPr lang="cs-CZ" sz="2800" dirty="0"/>
              <a:t>CJCC12								FF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03418-25F6-54B7-2F27-E1FA83782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218"/>
            <a:ext cx="10515600" cy="505474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https://eclexam.eu/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https://eclexam.eu/sample-tests/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Maďarsku např.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Pécsi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Tudományegyetem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/>
              <a:t>(podílejí se na tvorbě testů a dělají zkoušky), </a:t>
            </a:r>
          </a:p>
          <a:p>
            <a:pPr marL="0" indent="0">
              <a:buNone/>
            </a:pPr>
            <a:r>
              <a:rPr lang="cs-CZ" dirty="0"/>
              <a:t>nebo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ELTE v Budapešti</a:t>
            </a:r>
            <a:r>
              <a:rPr lang="cs-CZ" dirty="0"/>
              <a:t>, která dělá zkoušky.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656CED-C688-D4CB-0942-49C870907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870" y="850121"/>
            <a:ext cx="7056732" cy="11202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DFA561-5C7D-5696-5FF4-29F261291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662" y="2074268"/>
            <a:ext cx="3254022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8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1C45A-497D-34BB-16E1-56432C3F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DD0ED-3879-9546-2938-3C741F51F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108"/>
            <a:ext cx="10515600" cy="55507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ASOCIACE UČITELŮ ČEŠTINY JAKO CIZÍHO JAZYKA</a:t>
            </a:r>
          </a:p>
          <a:p>
            <a:pPr marL="0" indent="0">
              <a:buNone/>
            </a:pPr>
            <a:r>
              <a:rPr lang="cs-CZ" sz="3200" dirty="0">
                <a:hlinkClick r:id="rId2"/>
              </a:rPr>
              <a:t>https://www.auccj.cz/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>
                <a:hlinkClick r:id="rId3"/>
              </a:rPr>
              <a:t>https://www.auccj.cz/partneri/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>
                <a:hlinkClick r:id="rId4"/>
              </a:rPr>
              <a:t>https://www.auccj.cz/vzdelavani/</a:t>
            </a:r>
            <a:endParaRPr lang="cs-CZ" sz="3200" dirty="0"/>
          </a:p>
          <a:p>
            <a:pPr marL="0" indent="0">
              <a:buNone/>
            </a:pPr>
            <a:r>
              <a:rPr lang="cs-CZ" sz="3200" dirty="0">
                <a:hlinkClick r:id="rId5"/>
              </a:rPr>
              <a:t>https://www.auccj.cz/harmonogram-roku/</a:t>
            </a:r>
            <a:endParaRPr lang="cs-CZ" sz="3200" dirty="0"/>
          </a:p>
          <a:p>
            <a:pPr marL="0" indent="0">
              <a:buNone/>
            </a:pPr>
            <a:r>
              <a:rPr lang="cs-CZ" sz="3200" dirty="0">
                <a:hlinkClick r:id="rId6"/>
              </a:rPr>
              <a:t>https://www.auccj.cz/nase-publikace/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SBORNÍK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86950B-BD71-3883-35A7-05E5238EB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79" y="1653154"/>
            <a:ext cx="3498946" cy="14364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6B2FE3-0EE6-8994-016D-79E9852C2E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4" y="3334650"/>
            <a:ext cx="2357005" cy="33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7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744E0-F822-6203-A633-6D0FA6BD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3130"/>
          </a:xfrm>
        </p:spPr>
        <p:txBody>
          <a:bodyPr>
            <a:noAutofit/>
          </a:bodyPr>
          <a:lstStyle/>
          <a:p>
            <a:r>
              <a:rPr lang="cs-CZ" sz="2800" dirty="0"/>
              <a:t>CJCC12								FF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150421-023A-2BF0-31B3-01C69B0A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256"/>
            <a:ext cx="10515600" cy="5248707"/>
          </a:xfrm>
        </p:spPr>
        <p:txBody>
          <a:bodyPr/>
          <a:lstStyle/>
          <a:p>
            <a:pPr marL="0" indent="0">
              <a:buNone/>
            </a:pP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asociace učitelů češtiny (IATC)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https://iatc-org.com/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A828E4-0F64-E6E5-DA26-3A1FA64E9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7" y="2122180"/>
            <a:ext cx="8601698" cy="44870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FBC0260-6E67-D663-7EEF-AB8382C12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601" y="3832095"/>
            <a:ext cx="7430144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9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1CBBD-E379-83BE-E180-CE2B22D0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293"/>
          </a:xfrm>
        </p:spPr>
        <p:txBody>
          <a:bodyPr>
            <a:noAutofit/>
          </a:bodyPr>
          <a:lstStyle/>
          <a:p>
            <a:r>
              <a:rPr lang="cs-CZ" sz="2800" dirty="0"/>
              <a:t>CJCC12									FF MU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E1BCB-3F6D-838B-849C-9803CFCC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734291"/>
            <a:ext cx="11492344" cy="5758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000" dirty="0"/>
              <a:t>Zkratka </a:t>
            </a:r>
            <a:r>
              <a:rPr lang="cs-CZ" sz="4000" b="1" dirty="0">
                <a:solidFill>
                  <a:srgbClr val="FF0000"/>
                </a:solidFill>
              </a:rPr>
              <a:t>ALTE</a:t>
            </a:r>
            <a:r>
              <a:rPr lang="cs-CZ" sz="4000" dirty="0"/>
              <a:t>  </a:t>
            </a:r>
            <a:br>
              <a:rPr lang="cs-CZ" sz="4000" dirty="0"/>
            </a:br>
            <a:r>
              <a:rPr lang="cs-CZ" sz="4000" b="1" dirty="0"/>
              <a:t>T</a:t>
            </a:r>
            <a:r>
              <a:rPr lang="en-US" sz="4000" b="1" dirty="0">
                <a:effectLst/>
              </a:rPr>
              <a:t>he Association of Language Testers in Europe</a:t>
            </a:r>
            <a:endParaRPr lang="cs-CZ" sz="4000" b="1" dirty="0">
              <a:effectLst/>
            </a:endParaRP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https://www.alte.org/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Asociace ALTE byla založena roku 1989 a v současné době sdružuje </a:t>
            </a:r>
            <a:br>
              <a:rPr lang="cs-CZ" dirty="0"/>
            </a:br>
            <a:r>
              <a:rPr lang="cs-CZ" dirty="0"/>
              <a:t>33 plnoprávných členů (</a:t>
            </a:r>
            <a:r>
              <a:rPr lang="cs-CZ" b="1" dirty="0"/>
              <a:t>Full </a:t>
            </a:r>
            <a:r>
              <a:rPr lang="cs-CZ" b="1" dirty="0" err="1"/>
              <a:t>Members</a:t>
            </a:r>
            <a:r>
              <a:rPr lang="cs-CZ" dirty="0"/>
              <a:t>) zastupujících 26 evropských jazyků </a:t>
            </a:r>
            <a:br>
              <a:rPr lang="cs-CZ" dirty="0"/>
            </a:br>
            <a:r>
              <a:rPr lang="cs-CZ" dirty="0"/>
              <a:t>a přes 100 přidružených členů (</a:t>
            </a:r>
            <a:r>
              <a:rPr lang="cs-CZ" dirty="0" err="1"/>
              <a:t>Associate</a:t>
            </a:r>
            <a:r>
              <a:rPr lang="cs-CZ" dirty="0"/>
              <a:t> </a:t>
            </a:r>
            <a:r>
              <a:rPr lang="cs-CZ" dirty="0" err="1"/>
              <a:t>Members</a:t>
            </a:r>
            <a:r>
              <a:rPr lang="cs-CZ" dirty="0"/>
              <a:t>) ze 32 zemí EU i mimo ni. </a:t>
            </a:r>
          </a:p>
          <a:p>
            <a:pPr marL="0" indent="0">
              <a:buNone/>
            </a:pPr>
            <a:r>
              <a:rPr lang="cs-CZ" dirty="0"/>
              <a:t>Jako nevládní nezisková organizace zastává ALTE statut hosta v Radě Evropy (</a:t>
            </a:r>
            <a:r>
              <a:rPr lang="cs-CZ" dirty="0" err="1"/>
              <a:t>Participatory</a:t>
            </a:r>
            <a:r>
              <a:rPr lang="cs-CZ" dirty="0"/>
              <a:t> Status as </a:t>
            </a:r>
            <a:r>
              <a:rPr lang="cs-CZ" dirty="0" err="1"/>
              <a:t>an</a:t>
            </a:r>
            <a:r>
              <a:rPr lang="cs-CZ" dirty="0"/>
              <a:t> NGO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Council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1EABDB-C338-34D1-AE08-89333FBC5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28" y="734291"/>
            <a:ext cx="4352361" cy="178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4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EBE08-1368-080A-4F4D-C8972FAD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 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FCA6A0-F41F-9520-C213-2A4AB3928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1326"/>
            <a:ext cx="10515600" cy="5687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Mezi </a:t>
            </a:r>
            <a:r>
              <a:rPr lang="cs-CZ" b="1" dirty="0"/>
              <a:t>plnoprávné členy </a:t>
            </a:r>
            <a:r>
              <a:rPr lang="cs-CZ" dirty="0"/>
              <a:t>ALTE patří mezinárodně uznávané instituce, které hrají významnou roli při určování směru národní i nadnárodní jazykové politiky svých států, jako například: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Cambridge a Trinity </a:t>
            </a:r>
            <a:r>
              <a:rPr lang="cs-CZ" dirty="0" err="1"/>
              <a:t>College</a:t>
            </a:r>
            <a:r>
              <a:rPr lang="cs-CZ" dirty="0"/>
              <a:t> London, </a:t>
            </a:r>
          </a:p>
          <a:p>
            <a:pPr marL="0" indent="0">
              <a:buNone/>
            </a:pPr>
            <a:r>
              <a:rPr lang="cs-CZ" dirty="0" err="1"/>
              <a:t>TestDaF</a:t>
            </a:r>
            <a:r>
              <a:rPr lang="cs-CZ" dirty="0"/>
              <a:t>-Institut a Goethe-Institut, </a:t>
            </a:r>
          </a:p>
          <a:p>
            <a:pPr marL="0" indent="0">
              <a:buNone/>
            </a:pPr>
            <a:r>
              <a:rPr lang="cs-CZ" dirty="0" err="1"/>
              <a:t>Universidad</a:t>
            </a:r>
            <a:r>
              <a:rPr lang="cs-CZ" dirty="0"/>
              <a:t> de </a:t>
            </a:r>
            <a:r>
              <a:rPr lang="cs-CZ" dirty="0" err="1"/>
              <a:t>Salamanca</a:t>
            </a:r>
            <a:r>
              <a:rPr lang="cs-CZ" dirty="0"/>
              <a:t> a </a:t>
            </a:r>
            <a:r>
              <a:rPr lang="cs-CZ" dirty="0" err="1"/>
              <a:t>Instituto</a:t>
            </a:r>
            <a:r>
              <a:rPr lang="cs-CZ" dirty="0"/>
              <a:t> Cervantes, </a:t>
            </a:r>
          </a:p>
          <a:p>
            <a:pPr marL="0" indent="0">
              <a:buNone/>
            </a:pPr>
            <a:r>
              <a:rPr lang="cs-CZ" dirty="0"/>
              <a:t>Centre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d'études</a:t>
            </a:r>
            <a:r>
              <a:rPr lang="cs-CZ" dirty="0"/>
              <a:t> </a:t>
            </a:r>
            <a:r>
              <a:rPr lang="cs-CZ" dirty="0" err="1"/>
              <a:t>pédagogiques</a:t>
            </a:r>
            <a:r>
              <a:rPr lang="cs-CZ" dirty="0"/>
              <a:t> (CIEP), </a:t>
            </a:r>
          </a:p>
          <a:p>
            <a:pPr marL="0" indent="0">
              <a:buNone/>
            </a:pPr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Pécs, </a:t>
            </a:r>
          </a:p>
          <a:p>
            <a:pPr marL="0" indent="0">
              <a:buNone/>
            </a:pPr>
            <a:r>
              <a:rPr lang="cs-CZ" dirty="0" err="1"/>
              <a:t>Uniwersytet</a:t>
            </a:r>
            <a:r>
              <a:rPr lang="cs-CZ" dirty="0"/>
              <a:t> </a:t>
            </a:r>
            <a:r>
              <a:rPr lang="cs-CZ" dirty="0" err="1"/>
              <a:t>Jagiellonski</a:t>
            </a:r>
            <a:r>
              <a:rPr lang="cs-CZ" dirty="0"/>
              <a:t> w </a:t>
            </a:r>
            <a:r>
              <a:rPr lang="cs-CZ" dirty="0" err="1"/>
              <a:t>Krakowie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https://www.alte.org/Our-Full-Members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29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8FB0D-924A-F7C6-A3D8-95BA5051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584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	FF 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5E8ED-9286-0316-F04F-C4279DD17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5909"/>
            <a:ext cx="10515600" cy="5311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Univerzita Karlova </a:t>
            </a:r>
            <a:r>
              <a:rPr lang="cs-CZ" dirty="0"/>
              <a:t>se stala jediným plnoprávným členem ALTE v ČR </a:t>
            </a:r>
            <a:br>
              <a:rPr lang="cs-CZ" dirty="0"/>
            </a:br>
            <a:r>
              <a:rPr lang="cs-CZ" b="1" dirty="0"/>
              <a:t>v roce 2009 </a:t>
            </a:r>
            <a:r>
              <a:rPr lang="cs-CZ" dirty="0"/>
              <a:t>na základě úspěšného auditu </a:t>
            </a:r>
            <a:br>
              <a:rPr lang="cs-CZ" dirty="0"/>
            </a:br>
            <a:r>
              <a:rPr lang="cs-CZ" sz="32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Certifikované zkoušky z češtiny pro cizince (CCE)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endParaRPr lang="cs-CZ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kterou vyvíjí a poskytuje Ústav jazykové a odborné přípravy (ÚJOP UK).</a:t>
            </a:r>
          </a:p>
          <a:p>
            <a:pPr marL="0" indent="0">
              <a:buNone/>
            </a:pPr>
            <a:r>
              <a:rPr lang="cs-CZ" dirty="0"/>
              <a:t> Zkouška CCE je vytvořena podle </a:t>
            </a:r>
            <a:r>
              <a:rPr lang="cs-CZ" b="1" dirty="0"/>
              <a:t>Společného evropského referenčního rámce pro jazyky</a:t>
            </a:r>
            <a:r>
              <a:rPr lang="cs-CZ" dirty="0"/>
              <a:t> (SERRJ = CEFR) tak, </a:t>
            </a:r>
          </a:p>
          <a:p>
            <a:pPr marL="0" indent="0">
              <a:buNone/>
            </a:pPr>
            <a:r>
              <a:rPr lang="cs-CZ" dirty="0"/>
              <a:t>aby ověřovala základní řečové dovednosti </a:t>
            </a:r>
            <a:r>
              <a:rPr lang="cs-CZ" b="1" dirty="0"/>
              <a:t>na úrovních A1–C1: </a:t>
            </a:r>
          </a:p>
          <a:p>
            <a:pPr marL="0" indent="0">
              <a:buNone/>
            </a:pPr>
            <a:r>
              <a:rPr lang="cs-CZ" b="1" dirty="0"/>
              <a:t>čtení</a:t>
            </a:r>
            <a:r>
              <a:rPr lang="cs-CZ" dirty="0"/>
              <a:t> s porozuměním,</a:t>
            </a:r>
          </a:p>
          <a:p>
            <a:pPr marL="0" indent="0">
              <a:buNone/>
            </a:pPr>
            <a:r>
              <a:rPr lang="cs-CZ" b="1" dirty="0"/>
              <a:t>poslech</a:t>
            </a:r>
            <a:r>
              <a:rPr lang="cs-CZ" dirty="0"/>
              <a:t> s porozuměním, </a:t>
            </a:r>
          </a:p>
          <a:p>
            <a:pPr marL="0" indent="0">
              <a:buNone/>
            </a:pPr>
            <a:r>
              <a:rPr lang="cs-CZ" b="1" dirty="0"/>
              <a:t>gramaticko-lexikální</a:t>
            </a:r>
            <a:r>
              <a:rPr lang="cs-CZ" dirty="0"/>
              <a:t> (</a:t>
            </a:r>
            <a:r>
              <a:rPr lang="cs-CZ" dirty="0" err="1"/>
              <a:t>gramlex</a:t>
            </a:r>
            <a:r>
              <a:rPr lang="cs-CZ" dirty="0"/>
              <a:t>) test na úrovních B2 a C1, </a:t>
            </a:r>
          </a:p>
          <a:p>
            <a:pPr marL="0" indent="0">
              <a:buNone/>
            </a:pPr>
            <a:r>
              <a:rPr lang="cs-CZ" dirty="0"/>
              <a:t>produkci </a:t>
            </a:r>
            <a:r>
              <a:rPr lang="cs-CZ" b="1" dirty="0"/>
              <a:t>psaného</a:t>
            </a:r>
            <a:r>
              <a:rPr lang="cs-CZ" dirty="0"/>
              <a:t> textu a </a:t>
            </a:r>
          </a:p>
          <a:p>
            <a:pPr marL="0" indent="0">
              <a:buNone/>
            </a:pPr>
            <a:r>
              <a:rPr lang="cs-CZ" b="1" dirty="0"/>
              <a:t>mluvený</a:t>
            </a:r>
            <a:r>
              <a:rPr lang="cs-CZ" dirty="0"/>
              <a:t> projev.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88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71F94-9915-9922-8CBE-039A4241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1401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3320F3-B8A0-34D8-2917-6AEBD56E9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745"/>
            <a:ext cx="10515600" cy="5200218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hlinkClick r:id="rId2"/>
              </a:rPr>
              <a:t>https://arche.is.cuni.cz/images/zkousky/CCE_VS_uznavajici.pdf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600227-47D2-A3F8-0C20-AD0CD6DC4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3" y="1443765"/>
            <a:ext cx="7638611" cy="53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8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99976-C092-C035-A4A4-1DDE8507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1402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CJCC12									FF 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B3FC13-F7FF-4D9C-987B-0D1490718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/>
          <a:lstStyle/>
          <a:p>
            <a:pPr marL="0" indent="0">
              <a:buNone/>
            </a:pPr>
            <a:r>
              <a:rPr lang="cs-CZ" sz="3600" b="1" dirty="0"/>
              <a:t>Přidružení členové ALTE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https://www.alte.org/Our-Associate-Members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5EF178-B690-5B30-6CDB-C32BE9AE2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15" y="948930"/>
            <a:ext cx="4637182" cy="18358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B2BB979-A750-7877-C14F-174C37EE1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9" y="2898176"/>
            <a:ext cx="4760832" cy="207560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E26A8AD-5AF4-EEFD-D8FC-72EF0737F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090" y="3083417"/>
            <a:ext cx="5169049" cy="30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1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161E2-6A58-1D00-E952-CA36E7B01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0784"/>
          </a:xfrm>
        </p:spPr>
        <p:txBody>
          <a:bodyPr/>
          <a:lstStyle/>
          <a:p>
            <a:r>
              <a:rPr lang="cs-CZ" sz="2800" dirty="0"/>
              <a:t>CJCC12								FF 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4E3BD1-4576-26F9-8533-4C4F7ECF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https://www.sjs.cz/zkousky-a-certifikaty.html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FA4D5C-914E-D591-FFF8-4821EFE73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528" y="865910"/>
            <a:ext cx="3388248" cy="20241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6FA9817-9F29-22D7-C4D5-9C3FCBC69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83" y="1535695"/>
            <a:ext cx="6438224" cy="4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EF539-8423-CCFC-AC35-07946CD8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CJCC12								FF MU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A8F8C40-936A-C671-44D3-F741800F1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4010" y="976631"/>
            <a:ext cx="4658373" cy="193282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373063-5A3F-B720-2601-B656CAC5D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90" y="3331186"/>
            <a:ext cx="8443692" cy="321591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F445539-918B-9B6C-7DD0-AE426275B30D}"/>
              </a:ext>
            </a:extLst>
          </p:cNvPr>
          <p:cNvSpPr txBox="1"/>
          <p:nvPr/>
        </p:nvSpPr>
        <p:spPr>
          <a:xfrm>
            <a:off x="838199" y="1183731"/>
            <a:ext cx="3955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také zkouška </a:t>
            </a:r>
            <a:br>
              <a:rPr lang="cs-CZ" sz="3200" dirty="0"/>
            </a:br>
            <a:r>
              <a:rPr lang="cs-CZ" sz="3200" dirty="0"/>
              <a:t>k TRVALÉMU POBYTU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93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4FDFD-E2FF-0B27-0FAF-2D6564B4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30"/>
          </a:xfrm>
        </p:spPr>
        <p:txBody>
          <a:bodyPr/>
          <a:lstStyle/>
          <a:p>
            <a:r>
              <a:rPr lang="cs-CZ" sz="2800" dirty="0"/>
              <a:t>CJCC12								FF 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451088-D6D7-B386-2D23-E8D41D95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17943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Díky členství v ALTE je ÚJOP </a:t>
            </a:r>
            <a:r>
              <a:rPr lang="cs-CZ" b="1" dirty="0"/>
              <a:t>UK od roku 2013 </a:t>
            </a:r>
            <a:r>
              <a:rPr lang="cs-CZ" dirty="0"/>
              <a:t>podle zákona </a:t>
            </a:r>
            <a:br>
              <a:rPr lang="cs-CZ" dirty="0"/>
            </a:br>
            <a:r>
              <a:rPr lang="cs-CZ" dirty="0"/>
              <a:t>o státním občanství také exkluzivním poskytovatelem 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</a:rPr>
              <a:t>Zkoušky z českých reálií a českého jazyka 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pro účely udělování státního občanství (ZKOBČ).</a:t>
            </a:r>
          </a:p>
          <a:p>
            <a:pPr marL="0" indent="0">
              <a:buNone/>
            </a:pP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179F0A-793F-31EA-0446-947B930E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53" y="322248"/>
            <a:ext cx="4775318" cy="16381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ECB79FF-222F-A509-0C3A-243D1267B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8" y="5239543"/>
            <a:ext cx="4181475" cy="10953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B3AE131-4F81-A443-783B-D0F78EAB1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35" y="4540249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280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862</Words>
  <Application>Microsoft Office PowerPoint</Application>
  <PresentationFormat>Širokoúhlá obrazovka</PresentationFormat>
  <Paragraphs>96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Čeština v interkulturních souvislostech</vt:lpstr>
      <vt:lpstr>CJCC12         FF MU</vt:lpstr>
      <vt:lpstr>CJCC12        FF  MU</vt:lpstr>
      <vt:lpstr>CJCC12         FF MU</vt:lpstr>
      <vt:lpstr>CJCC12        FF MU</vt:lpstr>
      <vt:lpstr>CJCC12         FF MU</vt:lpstr>
      <vt:lpstr>CJCC12        FF MU</vt:lpstr>
      <vt:lpstr>CJCC12        FF MU</vt:lpstr>
      <vt:lpstr>CJCC12        FF MU</vt:lpstr>
      <vt:lpstr>CJCC12        FF MU      </vt:lpstr>
      <vt:lpstr>CJCC12        FF MU</vt:lpstr>
      <vt:lpstr>CJCC12        FF MU</vt:lpstr>
      <vt:lpstr>CJCC12        FF MU</vt:lpstr>
      <vt:lpstr>CJCC12        FF MU</vt:lpstr>
      <vt:lpstr>CJCC12        FF MU</vt:lpstr>
      <vt:lpstr>CJCC12        FF 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Zuzana Muchová</dc:creator>
  <cp:lastModifiedBy>Zuzana Muchová</cp:lastModifiedBy>
  <cp:revision>1</cp:revision>
  <dcterms:created xsi:type="dcterms:W3CDTF">2024-11-08T06:58:08Z</dcterms:created>
  <dcterms:modified xsi:type="dcterms:W3CDTF">2024-11-08T08:38:00Z</dcterms:modified>
</cp:coreProperties>
</file>