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70" r:id="rId2"/>
    <p:sldId id="474" r:id="rId3"/>
    <p:sldId id="490" r:id="rId4"/>
    <p:sldId id="491" r:id="rId5"/>
    <p:sldId id="493" r:id="rId6"/>
    <p:sldId id="492" r:id="rId7"/>
    <p:sldId id="494" r:id="rId8"/>
    <p:sldId id="472" r:id="rId9"/>
    <p:sldId id="496" r:id="rId10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86480" autoAdjust="0"/>
  </p:normalViewPr>
  <p:slideViewPr>
    <p:cSldViewPr snapToGrid="0">
      <p:cViewPr varScale="1">
        <p:scale>
          <a:sx n="98" d="100"/>
          <a:sy n="98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7:12:05.14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462 139,'-1'-5,"0"0,0 0,0 0,-1 0,0 0,0 1,0-1,0 1,-1-1,0 1,0 0,0 0,0 0,-1 0,1 1,-1-1,0 1,0 0,0 0,0 0,-9-4,0 0,-1 1,1 0,-1 1,0 0,-1 1,-18-3,16 5,0 0,0 1,0 1,1 1,-1 1,-26 5,38-6,0 0,-1 0,1 1,0 0,0 0,0 0,0 1,1 0,-1 0,1 0,0 0,-1 1,2-1,-1 1,0 0,1 1,-1-1,1 0,1 1,-1 0,0 0,1-1,-3 11,2 2,0-1,0 28,3-31,0 0,-2 0,1 0,-2-1,-6 23,7-30,0 0,1 0,0 0,-1 0,2 0,-1 0,1 0,-1 1,2-1,-1 0,0 0,1 0,0 1,0-1,1 0,-1 0,1-1,0 1,1 0,2 5,-1-5,1 1,-1 0,1-1,0 0,1 0,-1-1,1 1,0-1,0 0,1-1,-1 1,1-1,-1-1,10 4,10-2,0 0,0-1,1-2,-1 0,0-2,1-1,48-10,4 1,-40 8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7:14:52.082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1,'5'0,"5"0,7 0,8 0,10 0,3 0,0 0,-7 9,-3 3,-3 4,-6 0,-5-4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7:15:03.487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85,'38'-15,"0"2,1 1,0 2,51-7,-68 13,16-1,1 0,0 3,0 1,50 5,-86-3,-1-1,0 1,1-1,-1 1,0 0,1 0,-1 0,0 0,0 0,0 1,0-1,0 1,0-1,0 1,0 0,-1-1,1 1,0 0,-1 0,0 0,0 0,1 1,-1-1,0 0,-1 0,1 1,1 3,0 9,1 0,-2 0,0 27,-1-31,0-1,0 1,1-1,5 22,-4-28,0 0,-1 0,1 1,-1-1,0 1,0-1,-1 1,1-1,-1 9,-1-11,0 0,0 0,1 0,-1-1,0 1,0 0,0-1,-1 1,1-1,0 1,-1-1,1 0,-1 1,1-1,-1 0,1 0,-1 0,0 0,0 0,0-1,1 1,-1 0,0-1,0 1,-4-1,-3 2,0 0,-1-1,1-1,0 0,-1 0,1 0,-1-1,-15-4,-73-27,38 10,-42-16,80 31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7:15:06.757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1,'0'4,"5"2,6 5,5-1,5 4,-1 3,5 0,3 0,1-2,13-4,10-3,5-4,-4-2,-5 3,-12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7:15:09.032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0,'5'0,"5"0,7 5,3 1,5 4,1 1,2-2,-5 2,-1 0,0-3,5-3,12-1,9-2,0-2,-4 0,-4 0,-9-1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7:12:10.47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415 218,'-6'0,"1"1,0 0,-1 0,1 0,0 1,0-1,0 1,0 0,0 1,-8 5,-46 38,22-16,-31 8,56-33,-1 1,1 1,1 0,-1 0,1 1,-18 17,26-20,-1 0,1 1,0-1,1 1,-1 0,1 0,0 0,1 0,-1 0,1 0,1 0,-1 13,6 76,-4-89,0 0,0 0,0 1,1-1,0 0,0 0,1 0,0 0,0 0,0 0,1-1,-1 0,1 1,1-1,-1-1,1 1,-1-1,1 0,1 0,-1 0,0 0,1-1,0 0,0-1,0 1,0-1,0 0,9 1,17 4,-1-2,1-2,0 0,42-4,-44 1,61-1,-90 1,-1 0,1 0,-1 0,1-1,-1 1,1 0,-1 0,1-1,-1 1,1-1,-1 1,1 0,-1-1,0 1,1-1,-1 1,0-1,1 1,-1 0,0-1,0 0,0 1,1-1,-1 1,0-1,0 1,0-1,0 1,0-1,0 1,0-1,0 0,0 1,0-1,-3-29,2 15,1 15,-1-14,0 0,2 0,-1 1,2-1,0 0,0 1,1-1,1 1,1 0,5-14,-3 15,-2-1,1-1,-2 1,0-1,0 0,-1 0,1-28,-5-107,-2 69,4 76,-1 0,0 0,-1 0,1 0,-1 0,0 0,0 0,0 0,0 0,0 1,-1-1,0 0,0 1,0-1,-5-5,2 4,0 1,-1 0,1 1,-1-1,0 1,0 0,0 1,0 0,-8-3,-31-10,-1 3,-1 1,0 2,0 2,-90-1,119 8,3 0,0 0,0 2,-20 3,14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7:12:15.23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2 276,'-1'-25,"1"-3,1-1,4-28,-3 47,0 1,0 0,1 0,0 0,0 0,1 1,1-1,-1 1,1 0,8-9,-11 14,0 1,1-1,-1 1,1-1,-1 1,1 0,0 0,0 0,0 0,0 1,1-1,-1 1,0 0,1 0,-1 0,1 0,-1 1,1-1,-1 1,1 0,-1 0,1 0,-1 1,6 0,6 4,-1-1,0 2,0 0,22 13,-23-11,0-2,1 1,21 6,4-6,61 4,15 2,-94-9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7:12:23.51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1,'10'1,"1"1,0 0,-1 1,1 0,-1 1,0 0,0 1,-1 0,1 0,14 11,-12-8,0 0,0-1,1-1,-1 0,24 6,-8-6,1-2,-1-1,0-2,1 0,-1-2,45-7,-44 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7:12:31.31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0 271,'7'0,"0"1,-1 1,1-1,-1 1,0 0,1 0,-1 1,0 0,8 5,-7-3,1-1,0 0,0-1,0 0,16 4,-6-4,-1-2,1 0,-1 0,1-2,-1 0,29-6,-41 6,0 0,0 0,-1-1,1 1,-1-1,1 0,-1 0,0 0,0-1,0 0,0 1,0-1,0-1,-1 1,0 0,1-1,-1 0,0 0,-1 0,1 0,-1 0,0-1,0 1,0-1,-1 1,1-1,-1 1,1-9,-1 4,-1-1,0 0,0 0,-1 0,0 1,-1-1,0 1,-1-1,0 1,0 0,-1 0,0 0,-10-16,10 19,-1 0,0 1,0 0,0 0,-1 0,0 0,0 1,0 0,0 0,-1 1,0 0,1 0,-1 0,0 1,0 0,-1 0,1 1,0 0,-11 0,-12 0,-1 2,1 1,-44 8,42-4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7:12:37.30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73,'6'1,"0"0,0 0,0 1,-1 0,1 0,-1 1,1-1,9 8,30 11,-31-18,0 0,0 0,0-2,16 1,-27-2,0 0,1 0,-1 0,1 0,-1-1,0 1,1-1,-1 0,0 0,0-1,0 1,0 0,0-1,0 0,0 0,0 0,-1 0,1 0,-1 0,1-1,-1 1,3-6,5-6,0-1,0 1,1 1,17-16,-19 19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7:12:43.77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21,'2'0,"60"1,1-3,78-13,-123 13,0 0,0 2,0 0,1 1,34 7,22 2,-46-9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7:13:02.63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1 173,'1'4,"0"0,0 0,0 0,1 0,0 0,0-1,0 1,0-1,0 1,1-1,-1 0,1 0,0 0,0 0,0 0,1-1,-1 0,1 1,-1-1,1 0,6 2,2 2,0-1,1 0,0-1,-1 0,22 3,-32-6,0-1,0 0,-1 0,1 0,0 0,0 0,0 0,-1-1,1 1,0 0,0-1,-1 0,1 1,0-1,-1 0,1 0,0 0,-1 0,1 0,-1 0,0 0,1-1,-1 1,0 0,0-1,0 1,0-1,1-2,2-4,-1 0,-1-1,1 0,-1 1,0-11,-1 14,-1-1,1 1,0-1,0 1,1-1,-1 1,1 0,0 0,1-1,-1 2,1-1,0 0,6-7,-3 9,-1 0,1 0,0 0,0 1,1 0,-1 0,0 1,1 0,-1 0,1 0,0 1,-1 0,8 1,-8-1,-1 1,1-1,0 0,-1 0,1-1,0 0,-1 0,1 0,-1-1,1 1,-1-1,0-1,0 1,0-1,0 0,0 0,8-7,-6 2,0 1,1-1,0 1,0 1,12-8,-18 13,-1 0,0 1,0-1,0 0,1 1,-1-1,0 1,1-1,-1 1,0 0,1-1,-1 1,1 0,-1 0,0 0,1 0,-1 0,1 0,-1 1,0-1,1 0,-1 1,0-1,1 1,-1-1,0 1,0 0,1 0,-1-1,0 1,0 0,0 0,0 0,0 0,0 0,0 0,-1 0,1 1,0-1,-1 0,1 0,0 1,-1-1,0 0,1 1,-1-1,0 1,1-1,-1 0,0 1,0 1,2 15,0 0,-1 0,-1 0,-1 0,0 0,-2 0,0-1,0 1,-2-1,0 1,-10 21,5-18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7:14:44.612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0,'9'9,"1"0,-1 0,2-2,-1 1,1-1,1-1,-1 0,1 0,0-1,0-1,0 0,1 0,0-2,-1 1,1-2,0 1,0-2,0 0,0 0,0-1,0-1,0 0,13-5,81-26,-87 25,0 1,1 0,0 2,0 0,0 1,1 1,39 0,-55 4,1 0,-1 0,0 1,1 0,-1 0,7 4,5 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60E24-A176-4957-B657-BE63AC136F9D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6CCA2-04F9-4F6C-982F-4F46AEEC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170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F6CCA2-04F9-4F6C-982F-4F46AEEC160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42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eingspeech.ac.uk/ipa-charts/?chart=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26" Type="http://schemas.openxmlformats.org/officeDocument/2006/relationships/customXml" Target="../ink/ink12.xml"/><Relationship Id="rId3" Type="http://schemas.openxmlformats.org/officeDocument/2006/relationships/customXml" Target="../ink/ink1.xml"/><Relationship Id="rId21" Type="http://schemas.openxmlformats.org/officeDocument/2006/relationships/image" Target="../media/image11.png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5" Type="http://schemas.openxmlformats.org/officeDocument/2006/relationships/image" Target="../media/image13.pn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customXml" Target="../ink/ink9.xml"/><Relationship Id="rId29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24" Type="http://schemas.openxmlformats.org/officeDocument/2006/relationships/customXml" Target="../ink/ink11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image" Target="../media/image12.png"/><Relationship Id="rId28" Type="http://schemas.openxmlformats.org/officeDocument/2006/relationships/customXml" Target="../ink/ink13.xml"/><Relationship Id="rId10" Type="http://schemas.openxmlformats.org/officeDocument/2006/relationships/image" Target="../media/image5.png"/><Relationship Id="rId19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Relationship Id="rId22" Type="http://schemas.openxmlformats.org/officeDocument/2006/relationships/customXml" Target="../ink/ink10.xml"/><Relationship Id="rId27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Fonologie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814493"/>
              </p:ext>
            </p:extLst>
          </p:nvPr>
        </p:nvGraphicFramePr>
        <p:xfrm>
          <a:off x="1024128" y="1892808"/>
          <a:ext cx="10329674" cy="47961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844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448808">
                  <a:extLst>
                    <a:ext uri="{9D8B030D-6E8A-4147-A177-3AD203B41FA5}">
                      <a16:colId xmlns:a16="http://schemas.microsoft.com/office/drawing/2014/main" val="2412762169"/>
                    </a:ext>
                  </a:extLst>
                </a:gridCol>
                <a:gridCol w="2582418">
                  <a:extLst>
                    <a:ext uri="{9D8B030D-6E8A-4147-A177-3AD203B41FA5}">
                      <a16:colId xmlns:a16="http://schemas.microsoft.com/office/drawing/2014/main" val="3256028558"/>
                    </a:ext>
                  </a:extLst>
                </a:gridCol>
              </a:tblGrid>
              <a:tr h="768702">
                <a:tc gridSpan="3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zkoumání zvukové struktury jazyka/ů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68702">
                <a:tc gridSpan="3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identifikace pravidelných vzorců v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inventářích hlásek a jejich kombinacích uvnitř jednoho jazyka i napříč jazyky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184160"/>
                  </a:ext>
                </a:extLst>
              </a:tr>
              <a:tr h="768702"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reprezentace těchto vzorců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504792"/>
                  </a:ext>
                </a:extLst>
              </a:tr>
              <a:tr h="768702">
                <a:tc gridSpan="3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4513837"/>
                  </a:ext>
                </a:extLst>
              </a:tr>
              <a:tr h="7687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134005"/>
                  </a:ext>
                </a:extLst>
              </a:tr>
              <a:tr h="7687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668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98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Inventář vs. </a:t>
            </a:r>
            <a:r>
              <a:rPr lang="cs-CZ" dirty="0" err="1"/>
              <a:t>fonotaktika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785896"/>
              </p:ext>
            </p:extLst>
          </p:nvPr>
        </p:nvGraphicFramePr>
        <p:xfrm>
          <a:off x="1024128" y="1892808"/>
          <a:ext cx="10329674" cy="47961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844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448808">
                  <a:extLst>
                    <a:ext uri="{9D8B030D-6E8A-4147-A177-3AD203B41FA5}">
                      <a16:colId xmlns:a16="http://schemas.microsoft.com/office/drawing/2014/main" val="2412762169"/>
                    </a:ext>
                  </a:extLst>
                </a:gridCol>
                <a:gridCol w="2582418">
                  <a:extLst>
                    <a:ext uri="{9D8B030D-6E8A-4147-A177-3AD203B41FA5}">
                      <a16:colId xmlns:a16="http://schemas.microsoft.com/office/drawing/2014/main" val="3256028558"/>
                    </a:ext>
                  </a:extLst>
                </a:gridCol>
              </a:tblGrid>
              <a:tr h="76870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inventář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množina hlásek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vokálů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konsonantů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[p t k ...]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6870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{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u p 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B: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{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u i p 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C: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{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u i p t 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...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184160"/>
                  </a:ext>
                </a:extLst>
              </a:tr>
              <a:tr h="76870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504792"/>
                  </a:ext>
                </a:extLst>
              </a:tr>
              <a:tr h="76870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fonotaktika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jak se jednotky inventáře (hlásky) kombinují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4513837"/>
                  </a:ext>
                </a:extLst>
              </a:tr>
              <a:tr h="76870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/, 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/,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B: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/, */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/,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C: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/, 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...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134005"/>
                  </a:ext>
                </a:extLst>
              </a:tr>
              <a:tr h="7687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668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38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Vokalický inventář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110329"/>
              </p:ext>
            </p:extLst>
          </p:nvPr>
        </p:nvGraphicFramePr>
        <p:xfrm>
          <a:off x="1024128" y="1892808"/>
          <a:ext cx="10347456" cy="4618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605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346383">
                  <a:extLst>
                    <a:ext uri="{9D8B030D-6E8A-4147-A177-3AD203B41FA5}">
                      <a16:colId xmlns:a16="http://schemas.microsoft.com/office/drawing/2014/main" val="4029955074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4012954676"/>
                    </a:ext>
                  </a:extLst>
                </a:gridCol>
                <a:gridCol w="826544">
                  <a:extLst>
                    <a:ext uri="{9D8B030D-6E8A-4147-A177-3AD203B41FA5}">
                      <a16:colId xmlns:a16="http://schemas.microsoft.com/office/drawing/2014/main" val="2737840903"/>
                    </a:ext>
                  </a:extLst>
                </a:gridCol>
                <a:gridCol w="1201178">
                  <a:extLst>
                    <a:ext uri="{9D8B030D-6E8A-4147-A177-3AD203B41FA5}">
                      <a16:colId xmlns:a16="http://schemas.microsoft.com/office/drawing/2014/main" val="2445716474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1495675521"/>
                    </a:ext>
                  </a:extLst>
                </a:gridCol>
                <a:gridCol w="880846">
                  <a:extLst>
                    <a:ext uri="{9D8B030D-6E8A-4147-A177-3AD203B41FA5}">
                      <a16:colId xmlns:a16="http://schemas.microsoft.com/office/drawing/2014/main" val="1567023038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3546317865"/>
                    </a:ext>
                  </a:extLst>
                </a:gridCol>
                <a:gridCol w="1967109">
                  <a:extLst>
                    <a:ext uri="{9D8B030D-6E8A-4147-A177-3AD203B41FA5}">
                      <a16:colId xmlns:a16="http://schemas.microsoft.com/office/drawing/2014/main" val="2159722090"/>
                    </a:ext>
                  </a:extLst>
                </a:gridCol>
                <a:gridCol w="164756">
                  <a:extLst>
                    <a:ext uri="{9D8B030D-6E8A-4147-A177-3AD203B41FA5}">
                      <a16:colId xmlns:a16="http://schemas.microsoft.com/office/drawing/2014/main" val="2340898689"/>
                    </a:ext>
                  </a:extLst>
                </a:gridCol>
                <a:gridCol w="189471">
                  <a:extLst>
                    <a:ext uri="{9D8B030D-6E8A-4147-A177-3AD203B41FA5}">
                      <a16:colId xmlns:a16="http://schemas.microsoft.com/office/drawing/2014/main" val="2138039722"/>
                    </a:ext>
                  </a:extLst>
                </a:gridCol>
                <a:gridCol w="562236">
                  <a:extLst>
                    <a:ext uri="{9D8B030D-6E8A-4147-A177-3AD203B41FA5}">
                      <a16:colId xmlns:a16="http://schemas.microsoft.com/office/drawing/2014/main" val="2942952182"/>
                    </a:ext>
                  </a:extLst>
                </a:gridCol>
              </a:tblGrid>
              <a:tr h="46122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angličtina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čeština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612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]ck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endParaRPr lang="cs-CZ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541795"/>
                  </a:ext>
                </a:extLst>
              </a:tr>
              <a:tr h="4612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[ʊ]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[ʊ]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&lt;o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[u]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[u]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[u]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cs-CZ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pot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[u]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ů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453995"/>
                  </a:ext>
                </a:extLst>
              </a:tr>
              <a:tr h="4612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[e]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n[e]ck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[ɛ]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c[ɛ]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c[ɛ]na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endParaRPr lang="cs-CZ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c[e]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1158864"/>
                  </a:ext>
                </a:extLst>
              </a:tr>
              <a:tr h="4612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[ɒ]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[ɒ]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 &lt;o&gt;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[o]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k[o]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k[o]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cs-CZ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k[o]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1213013"/>
                  </a:ext>
                </a:extLst>
              </a:tr>
              <a:tr h="4612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ʌ]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ʌ]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mp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[a]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[a]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[a]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na</a:t>
                      </a:r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[a]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0797203"/>
                  </a:ext>
                </a:extLst>
              </a:tr>
              <a:tr h="4612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[æ]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h[æ]t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&lt;a&gt;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5 krátkých vokálů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[ɔ]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[ɛ] 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ruky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389309"/>
                  </a:ext>
                </a:extLst>
              </a:tr>
              <a:tr h="4612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[ə]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[ə]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bout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1814972"/>
                  </a:ext>
                </a:extLst>
              </a:tr>
              <a:tr h="46122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7 krátkých vokálů (V)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737848"/>
                  </a:ext>
                </a:extLst>
              </a:tr>
              <a:tr h="4612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9136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3663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Reprezentace vokalického inventáře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994690"/>
              </p:ext>
            </p:extLst>
          </p:nvPr>
        </p:nvGraphicFramePr>
        <p:xfrm>
          <a:off x="1024128" y="1892808"/>
          <a:ext cx="10329676" cy="46122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967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46122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hlinkClick r:id="rId2"/>
                        </a:rPr>
                        <a:t>grafické znázornění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reflektuje způsob artikulace vokálů  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903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Angličtina vs. čeština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789462"/>
              </p:ext>
            </p:extLst>
          </p:nvPr>
        </p:nvGraphicFramePr>
        <p:xfrm>
          <a:off x="953708" y="1825625"/>
          <a:ext cx="10515600" cy="4667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928951147"/>
                    </a:ext>
                  </a:extLst>
                </a:gridCol>
              </a:tblGrid>
              <a:tr h="6944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angličtina: 7V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čeština: 5V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612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6092071"/>
                  </a:ext>
                </a:extLst>
              </a:tr>
              <a:tr h="32115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723746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D44CAED2-6D4D-EE31-FA95-E4C9975400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660" y="3429001"/>
            <a:ext cx="3978234" cy="306387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Rukopis 6">
                <a:extLst>
                  <a:ext uri="{FF2B5EF4-FFF2-40B4-BE49-F238E27FC236}">
                    <a16:creationId xmlns:a16="http://schemas.microsoft.com/office/drawing/2014/main" id="{E7B01606-2E7C-A885-5AAB-1042E0012062}"/>
                  </a:ext>
                </a:extLst>
              </p14:cNvPr>
              <p14:cNvContentPartPr/>
              <p14:nvPr/>
            </p14:nvContentPartPr>
            <p14:xfrm>
              <a:off x="4309446" y="3982964"/>
              <a:ext cx="176400" cy="167400"/>
            </p14:xfrm>
          </p:contentPart>
        </mc:Choice>
        <mc:Fallback xmlns="">
          <p:pic>
            <p:nvPicPr>
              <p:cNvPr id="7" name="Rukopis 6">
                <a:extLst>
                  <a:ext uri="{FF2B5EF4-FFF2-40B4-BE49-F238E27FC236}">
                    <a16:creationId xmlns:a16="http://schemas.microsoft.com/office/drawing/2014/main" id="{E7B01606-2E7C-A885-5AAB-1042E001206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55446" y="3874964"/>
                <a:ext cx="284040" cy="38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D3537EE9-DF30-C9CD-7A1E-2C8926704C5B}"/>
                  </a:ext>
                </a:extLst>
              </p14:cNvPr>
              <p14:cNvContentPartPr/>
              <p14:nvPr/>
            </p14:nvContentPartPr>
            <p14:xfrm>
              <a:off x="2459046" y="3877484"/>
              <a:ext cx="208800" cy="271800"/>
            </p14:xfrm>
          </p:contentPart>
        </mc:Choice>
        <mc:Fallback xmlns=""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D3537EE9-DF30-C9CD-7A1E-2C8926704C5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05406" y="3769844"/>
                <a:ext cx="316440" cy="48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A8776E14-E990-C7BB-98BE-E692EA72A987}"/>
                  </a:ext>
                </a:extLst>
              </p14:cNvPr>
              <p14:cNvContentPartPr/>
              <p14:nvPr/>
            </p14:nvContentPartPr>
            <p14:xfrm>
              <a:off x="4330686" y="3856604"/>
              <a:ext cx="208440" cy="99720"/>
            </p14:xfrm>
          </p:contentPart>
        </mc:Choice>
        <mc:Fallback xmlns=""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A8776E14-E990-C7BB-98BE-E692EA72A98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277046" y="3748604"/>
                <a:ext cx="316080" cy="31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77F9F145-5C49-0539-2AD7-BE3694EB7C00}"/>
                  </a:ext>
                </a:extLst>
              </p14:cNvPr>
              <p14:cNvContentPartPr/>
              <p14:nvPr/>
            </p14:nvContentPartPr>
            <p14:xfrm>
              <a:off x="3782406" y="4821764"/>
              <a:ext cx="178560" cy="40680"/>
            </p14:xfrm>
          </p:contentPart>
        </mc:Choice>
        <mc:Fallback xmlns=""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77F9F145-5C49-0539-2AD7-BE3694EB7C0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728766" y="4714124"/>
                <a:ext cx="286200" cy="25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2" name="Rukopis 11">
                <a:extLst>
                  <a:ext uri="{FF2B5EF4-FFF2-40B4-BE49-F238E27FC236}">
                    <a16:creationId xmlns:a16="http://schemas.microsoft.com/office/drawing/2014/main" id="{334FBAC7-6F93-EDBD-3554-4248AE682F84}"/>
                  </a:ext>
                </a:extLst>
              </p14:cNvPr>
              <p14:cNvContentPartPr/>
              <p14:nvPr/>
            </p14:nvContentPartPr>
            <p14:xfrm>
              <a:off x="2252046" y="4435844"/>
              <a:ext cx="138240" cy="117720"/>
            </p14:xfrm>
          </p:contentPart>
        </mc:Choice>
        <mc:Fallback xmlns="">
          <p:pic>
            <p:nvPicPr>
              <p:cNvPr id="12" name="Rukopis 11">
                <a:extLst>
                  <a:ext uri="{FF2B5EF4-FFF2-40B4-BE49-F238E27FC236}">
                    <a16:creationId xmlns:a16="http://schemas.microsoft.com/office/drawing/2014/main" id="{334FBAC7-6F93-EDBD-3554-4248AE682F84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198046" y="4327844"/>
                <a:ext cx="245880" cy="33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3" name="Rukopis 12">
                <a:extLst>
                  <a:ext uri="{FF2B5EF4-FFF2-40B4-BE49-F238E27FC236}">
                    <a16:creationId xmlns:a16="http://schemas.microsoft.com/office/drawing/2014/main" id="{31D2A9DB-0E07-6D7A-4294-7A636DA211F2}"/>
                  </a:ext>
                </a:extLst>
              </p14:cNvPr>
              <p14:cNvContentPartPr/>
              <p14:nvPr/>
            </p14:nvContentPartPr>
            <p14:xfrm>
              <a:off x="4725606" y="5200124"/>
              <a:ext cx="123120" cy="47160"/>
            </p14:xfrm>
          </p:contentPart>
        </mc:Choice>
        <mc:Fallback xmlns="">
          <p:pic>
            <p:nvPicPr>
              <p:cNvPr id="13" name="Rukopis 12">
                <a:extLst>
                  <a:ext uri="{FF2B5EF4-FFF2-40B4-BE49-F238E27FC236}">
                    <a16:creationId xmlns:a16="http://schemas.microsoft.com/office/drawing/2014/main" id="{31D2A9DB-0E07-6D7A-4294-7A636DA211F2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671966" y="5092124"/>
                <a:ext cx="230760" cy="26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4" name="Rukopis 13">
                <a:extLst>
                  <a:ext uri="{FF2B5EF4-FFF2-40B4-BE49-F238E27FC236}">
                    <a16:creationId xmlns:a16="http://schemas.microsoft.com/office/drawing/2014/main" id="{9751C00C-9C1B-3F16-2337-A8A9D94489DE}"/>
                  </a:ext>
                </a:extLst>
              </p14:cNvPr>
              <p14:cNvContentPartPr/>
              <p14:nvPr/>
            </p14:nvContentPartPr>
            <p14:xfrm>
              <a:off x="2945046" y="5546084"/>
              <a:ext cx="185760" cy="7920"/>
            </p14:xfrm>
          </p:contentPart>
        </mc:Choice>
        <mc:Fallback xmlns="">
          <p:pic>
            <p:nvPicPr>
              <p:cNvPr id="14" name="Rukopis 13">
                <a:extLst>
                  <a:ext uri="{FF2B5EF4-FFF2-40B4-BE49-F238E27FC236}">
                    <a16:creationId xmlns:a16="http://schemas.microsoft.com/office/drawing/2014/main" id="{9751C00C-9C1B-3F16-2337-A8A9D94489DE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891046" y="5438444"/>
                <a:ext cx="293400" cy="22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5E26313B-A757-C9C1-96C6-D3B1C08A2E78}"/>
                  </a:ext>
                </a:extLst>
              </p14:cNvPr>
              <p14:cNvContentPartPr/>
              <p14:nvPr/>
            </p14:nvContentPartPr>
            <p14:xfrm>
              <a:off x="5062566" y="5876204"/>
              <a:ext cx="204120" cy="105120"/>
            </p14:xfrm>
          </p:contentPart>
        </mc:Choice>
        <mc:Fallback xmlns=""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5E26313B-A757-C9C1-96C6-D3B1C08A2E78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008926" y="5768564"/>
                <a:ext cx="311760" cy="320760"/>
              </a:xfrm>
              <a:prstGeom prst="rect">
                <a:avLst/>
              </a:prstGeom>
            </p:spPr>
          </p:pic>
        </mc:Fallback>
      </mc:AlternateContent>
      <p:pic>
        <p:nvPicPr>
          <p:cNvPr id="20" name="Obrázek 19">
            <a:extLst>
              <a:ext uri="{FF2B5EF4-FFF2-40B4-BE49-F238E27FC236}">
                <a16:creationId xmlns:a16="http://schemas.microsoft.com/office/drawing/2014/main" id="{75E8B7D6-A207-0553-6644-B07C7444D8D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890494" y="3432418"/>
            <a:ext cx="3981033" cy="306045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1" name="Rukopis 20">
                <a:extLst>
                  <a:ext uri="{FF2B5EF4-FFF2-40B4-BE49-F238E27FC236}">
                    <a16:creationId xmlns:a16="http://schemas.microsoft.com/office/drawing/2014/main" id="{D28D55C5-6AA7-2F70-8267-4D18EFEDA584}"/>
                  </a:ext>
                </a:extLst>
              </p14:cNvPr>
              <p14:cNvContentPartPr/>
              <p14:nvPr/>
            </p14:nvContentPartPr>
            <p14:xfrm>
              <a:off x="8036526" y="4071164"/>
              <a:ext cx="246240" cy="33480"/>
            </p14:xfrm>
          </p:contentPart>
        </mc:Choice>
        <mc:Fallback xmlns="">
          <p:pic>
            <p:nvPicPr>
              <p:cNvPr id="21" name="Rukopis 20">
                <a:extLst>
                  <a:ext uri="{FF2B5EF4-FFF2-40B4-BE49-F238E27FC236}">
                    <a16:creationId xmlns:a16="http://schemas.microsoft.com/office/drawing/2014/main" id="{D28D55C5-6AA7-2F70-8267-4D18EFEDA584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982886" y="3963164"/>
                <a:ext cx="353880" cy="24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2" name="Rukopis 21">
                <a:extLst>
                  <a:ext uri="{FF2B5EF4-FFF2-40B4-BE49-F238E27FC236}">
                    <a16:creationId xmlns:a16="http://schemas.microsoft.com/office/drawing/2014/main" id="{3395BB7D-B948-EEAC-48B2-AE93153787C9}"/>
                  </a:ext>
                </a:extLst>
              </p14:cNvPr>
              <p14:cNvContentPartPr/>
              <p14:nvPr/>
            </p14:nvContentPartPr>
            <p14:xfrm>
              <a:off x="10741566" y="3878564"/>
              <a:ext cx="102960" cy="23760"/>
            </p14:xfrm>
          </p:contentPart>
        </mc:Choice>
        <mc:Fallback xmlns="">
          <p:pic>
            <p:nvPicPr>
              <p:cNvPr id="22" name="Rukopis 21">
                <a:extLst>
                  <a:ext uri="{FF2B5EF4-FFF2-40B4-BE49-F238E27FC236}">
                    <a16:creationId xmlns:a16="http://schemas.microsoft.com/office/drawing/2014/main" id="{3395BB7D-B948-EEAC-48B2-AE93153787C9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0687566" y="3770924"/>
                <a:ext cx="210600" cy="23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3" name="Rukopis 22">
                <a:extLst>
                  <a:ext uri="{FF2B5EF4-FFF2-40B4-BE49-F238E27FC236}">
                    <a16:creationId xmlns:a16="http://schemas.microsoft.com/office/drawing/2014/main" id="{DA2C2BB7-6976-D68E-2CFD-24B825FABB38}"/>
                  </a:ext>
                </a:extLst>
              </p14:cNvPr>
              <p14:cNvContentPartPr/>
              <p14:nvPr/>
            </p14:nvContentPartPr>
            <p14:xfrm>
              <a:off x="8778126" y="5869364"/>
              <a:ext cx="210600" cy="109080"/>
            </p14:xfrm>
          </p:contentPart>
        </mc:Choice>
        <mc:Fallback xmlns="">
          <p:pic>
            <p:nvPicPr>
              <p:cNvPr id="23" name="Rukopis 22">
                <a:extLst>
                  <a:ext uri="{FF2B5EF4-FFF2-40B4-BE49-F238E27FC236}">
                    <a16:creationId xmlns:a16="http://schemas.microsoft.com/office/drawing/2014/main" id="{DA2C2BB7-6976-D68E-2CFD-24B825FABB38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724126" y="5761724"/>
                <a:ext cx="318240" cy="32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2198D8D5-5B16-1352-376E-8652FD9F8F14}"/>
                  </a:ext>
                </a:extLst>
              </p14:cNvPr>
              <p14:cNvContentPartPr/>
              <p14:nvPr/>
            </p14:nvContentPartPr>
            <p14:xfrm>
              <a:off x="10722126" y="4465724"/>
              <a:ext cx="159840" cy="53280"/>
            </p14:xfrm>
          </p:contentPart>
        </mc:Choice>
        <mc:Fallback xmlns=""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2198D8D5-5B16-1352-376E-8652FD9F8F14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668126" y="4358084"/>
                <a:ext cx="267480" cy="26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6B0A30EF-E98B-B649-05F9-D8D416F30BBF}"/>
                  </a:ext>
                </a:extLst>
              </p14:cNvPr>
              <p14:cNvContentPartPr/>
              <p14:nvPr/>
            </p14:nvContentPartPr>
            <p14:xfrm>
              <a:off x="8335326" y="5216684"/>
              <a:ext cx="171000" cy="29880"/>
            </p14:xfrm>
          </p:contentPart>
        </mc:Choice>
        <mc:Fallback xmlns=""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6B0A30EF-E98B-B649-05F9-D8D416F30BBF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8281326" y="5108684"/>
                <a:ext cx="278640" cy="245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44066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Vokalické inventáře: typologie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430138"/>
              </p:ext>
            </p:extLst>
          </p:nvPr>
        </p:nvGraphicFramePr>
        <p:xfrm>
          <a:off x="1024128" y="1892808"/>
          <a:ext cx="10329680" cy="43014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593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232707">
                  <a:extLst>
                    <a:ext uri="{9D8B030D-6E8A-4147-A177-3AD203B41FA5}">
                      <a16:colId xmlns:a16="http://schemas.microsoft.com/office/drawing/2014/main" val="515324567"/>
                    </a:ext>
                  </a:extLst>
                </a:gridCol>
                <a:gridCol w="2136808">
                  <a:extLst>
                    <a:ext uri="{9D8B030D-6E8A-4147-A177-3AD203B41FA5}">
                      <a16:colId xmlns:a16="http://schemas.microsoft.com/office/drawing/2014/main" val="2356314719"/>
                    </a:ext>
                  </a:extLst>
                </a:gridCol>
                <a:gridCol w="3894229">
                  <a:extLst>
                    <a:ext uri="{9D8B030D-6E8A-4147-A177-3AD203B41FA5}">
                      <a16:colId xmlns:a16="http://schemas.microsoft.com/office/drawing/2014/main" val="807738290"/>
                    </a:ext>
                  </a:extLst>
                </a:gridCol>
              </a:tblGrid>
              <a:tr h="614488"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3vokalické inventáře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(Hyman 2008,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</a:rPr>
                        <a:t>Backley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 2011)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144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 a/</a:t>
                      </a: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Aleut </a:t>
                      </a: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aleutština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aleutsko-eskymácké j.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625047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/ɪ ʊ a/</a:t>
                      </a: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Bella Coola</a:t>
                      </a: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sališské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j. (Kanada)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1173205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ʊ a/</a:t>
                      </a: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Haida</a:t>
                      </a: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dené-jenisejské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j. (Kanada)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8166007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/ɪ ʊ ɐ/</a:t>
                      </a: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Quechua</a:t>
                      </a: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kečuánština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andsko-ekvatoriální j.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940268"/>
                  </a:ext>
                </a:extLst>
              </a:tr>
              <a:tr h="6144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 ɐ/</a:t>
                      </a: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Greenlandic</a:t>
                      </a: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grónština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aleutsko-eskymácké j.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413439"/>
                  </a:ext>
                </a:extLst>
              </a:tr>
              <a:tr h="6144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generalizace 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3vokalické inventáře obsahují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ové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ové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ové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zvuky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8954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6695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Vokalický trojúhelník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358627"/>
              </p:ext>
            </p:extLst>
          </p:nvPr>
        </p:nvGraphicFramePr>
        <p:xfrm>
          <a:off x="1052762" y="1825625"/>
          <a:ext cx="10515600" cy="46672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3928951147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637737125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763998665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1174168466"/>
                    </a:ext>
                  </a:extLst>
                </a:gridCol>
                <a:gridCol w="747964">
                  <a:extLst>
                    <a:ext uri="{9D8B030D-6E8A-4147-A177-3AD203B41FA5}">
                      <a16:colId xmlns:a16="http://schemas.microsoft.com/office/drawing/2014/main" val="3955795691"/>
                    </a:ext>
                  </a:extLst>
                </a:gridCol>
                <a:gridCol w="1004636">
                  <a:extLst>
                    <a:ext uri="{9D8B030D-6E8A-4147-A177-3AD203B41FA5}">
                      <a16:colId xmlns:a16="http://schemas.microsoft.com/office/drawing/2014/main" val="2117752916"/>
                    </a:ext>
                  </a:extLst>
                </a:gridCol>
              </a:tblGrid>
              <a:tr h="694453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zjednodušené zobrazení vokalického inventáře 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vokalický trojúhelník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61294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3vokalick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é inventáře: vrcholy trojúhelníku (tzv.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corner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vowels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)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092071"/>
                  </a:ext>
                </a:extLst>
              </a:tr>
              <a:tr h="535251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723746"/>
                  </a:ext>
                </a:extLst>
              </a:tr>
              <a:tr h="53525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6450760"/>
                  </a:ext>
                </a:extLst>
              </a:tr>
              <a:tr h="53525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5813992"/>
                  </a:ext>
                </a:extLst>
              </a:tr>
              <a:tr h="53525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3416200"/>
                  </a:ext>
                </a:extLst>
              </a:tr>
              <a:tr h="53525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0447788"/>
                  </a:ext>
                </a:extLst>
              </a:tr>
              <a:tr h="53525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08819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D44CAED2-6D4D-EE31-FA95-E4C9975400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660" y="3429001"/>
            <a:ext cx="3978234" cy="3063874"/>
          </a:xfrm>
          <a:prstGeom prst="rect">
            <a:avLst/>
          </a:prstGeom>
        </p:spPr>
      </p:pic>
      <p:sp>
        <p:nvSpPr>
          <p:cNvPr id="4" name="Vývojový diagram: sloučení 3">
            <a:extLst>
              <a:ext uri="{FF2B5EF4-FFF2-40B4-BE49-F238E27FC236}">
                <a16:creationId xmlns:a16="http://schemas.microsoft.com/office/drawing/2014/main" id="{7C4A7B70-3AC7-28AC-1B45-FCD45805CD10}"/>
              </a:ext>
            </a:extLst>
          </p:cNvPr>
          <p:cNvSpPr/>
          <p:nvPr/>
        </p:nvSpPr>
        <p:spPr>
          <a:xfrm>
            <a:off x="7822166" y="3826042"/>
            <a:ext cx="2609213" cy="2033337"/>
          </a:xfrm>
          <a:prstGeom prst="flowChartMerg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Vývojový diagram: spojnice 5">
            <a:extLst>
              <a:ext uri="{FF2B5EF4-FFF2-40B4-BE49-F238E27FC236}">
                <a16:creationId xmlns:a16="http://schemas.microsoft.com/office/drawing/2014/main" id="{0360EB4D-F144-EE42-3E02-B00401BC7C8F}"/>
              </a:ext>
            </a:extLst>
          </p:cNvPr>
          <p:cNvSpPr/>
          <p:nvPr/>
        </p:nvSpPr>
        <p:spPr>
          <a:xfrm>
            <a:off x="7615989" y="3681663"/>
            <a:ext cx="745958" cy="553453"/>
          </a:xfrm>
          <a:prstGeom prst="flowChartConnector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FC7B72D8-A3E1-6E2B-48E4-6E54FB49F69B}"/>
              </a:ext>
            </a:extLst>
          </p:cNvPr>
          <p:cNvSpPr/>
          <p:nvPr/>
        </p:nvSpPr>
        <p:spPr>
          <a:xfrm>
            <a:off x="6064803" y="4525712"/>
            <a:ext cx="878305" cy="469232"/>
          </a:xfrm>
          <a:prstGeom prst="right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ývojový diagram: spojnice 13">
            <a:extLst>
              <a:ext uri="{FF2B5EF4-FFF2-40B4-BE49-F238E27FC236}">
                <a16:creationId xmlns:a16="http://schemas.microsoft.com/office/drawing/2014/main" id="{32E097E7-8F5C-8FEA-A220-01221AA248FD}"/>
              </a:ext>
            </a:extLst>
          </p:cNvPr>
          <p:cNvSpPr/>
          <p:nvPr/>
        </p:nvSpPr>
        <p:spPr>
          <a:xfrm>
            <a:off x="9800930" y="3671512"/>
            <a:ext cx="745957" cy="553453"/>
          </a:xfrm>
          <a:prstGeom prst="flowChartConnector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ývojový diagram: spojnice 15">
            <a:extLst>
              <a:ext uri="{FF2B5EF4-FFF2-40B4-BE49-F238E27FC236}">
                <a16:creationId xmlns:a16="http://schemas.microsoft.com/office/drawing/2014/main" id="{E89A6E4B-56EF-CA8C-60C4-AB425FD0A849}"/>
              </a:ext>
            </a:extLst>
          </p:cNvPr>
          <p:cNvSpPr/>
          <p:nvPr/>
        </p:nvSpPr>
        <p:spPr>
          <a:xfrm>
            <a:off x="8753793" y="5504740"/>
            <a:ext cx="745957" cy="553453"/>
          </a:xfrm>
          <a:prstGeom prst="flowChartConnector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245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Fonotaktika</a:t>
            </a:r>
            <a:r>
              <a:rPr lang="cs-CZ" dirty="0"/>
              <a:t>: konsonanty na začátku slova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932325"/>
              </p:ext>
            </p:extLst>
          </p:nvPr>
        </p:nvGraphicFramePr>
        <p:xfrm>
          <a:off x="1024128" y="1934678"/>
          <a:ext cx="10329680" cy="43482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127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95849">
                  <a:extLst>
                    <a:ext uri="{9D8B030D-6E8A-4147-A177-3AD203B41FA5}">
                      <a16:colId xmlns:a16="http://schemas.microsoft.com/office/drawing/2014/main" val="2365209096"/>
                    </a:ext>
                  </a:extLst>
                </a:gridCol>
                <a:gridCol w="2561968">
                  <a:extLst>
                    <a:ext uri="{9D8B030D-6E8A-4147-A177-3AD203B41FA5}">
                      <a16:colId xmlns:a16="http://schemas.microsoft.com/office/drawing/2014/main" val="2401921022"/>
                    </a:ext>
                  </a:extLst>
                </a:gridCol>
                <a:gridCol w="1287359">
                  <a:extLst>
                    <a:ext uri="{9D8B030D-6E8A-4147-A177-3AD203B41FA5}">
                      <a16:colId xmlns:a16="http://schemas.microsoft.com/office/drawing/2014/main" val="702441278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1921735627"/>
                    </a:ext>
                  </a:extLst>
                </a:gridCol>
                <a:gridCol w="1721613">
                  <a:extLst>
                    <a:ext uri="{9D8B030D-6E8A-4147-A177-3AD203B41FA5}">
                      <a16:colId xmlns:a16="http://schemas.microsoft.com/office/drawing/2014/main" val="2484348101"/>
                    </a:ext>
                  </a:extLst>
                </a:gridCol>
              </a:tblGrid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price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rp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981371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brečet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broom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rb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1493011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kráva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904731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dráha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dream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rdousit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1481637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plyn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plain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lp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lpět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5627330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blázen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blast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lb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lbi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(leb)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53937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klepat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clean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lkát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921002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dluh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9797322"/>
                  </a:ext>
                </a:extLst>
              </a:tr>
              <a:tr h="434826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náhodné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mezery vs. 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systematické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mezery (= gramaticky podmíněné)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1530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407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#</a:t>
            </a:r>
            <a:r>
              <a:rPr lang="en-GB" dirty="0"/>
              <a:t>CC</a:t>
            </a:r>
            <a:r>
              <a:rPr lang="cs-CZ" dirty="0"/>
              <a:t>: typologie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554648"/>
              </p:ext>
            </p:extLst>
          </p:nvPr>
        </p:nvGraphicFramePr>
        <p:xfrm>
          <a:off x="1024128" y="1892808"/>
          <a:ext cx="10329680" cy="4301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61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1876980150"/>
                    </a:ext>
                  </a:extLst>
                </a:gridCol>
                <a:gridCol w="1476245">
                  <a:extLst>
                    <a:ext uri="{9D8B030D-6E8A-4147-A177-3AD203B41FA5}">
                      <a16:colId xmlns:a16="http://schemas.microsoft.com/office/drawing/2014/main" val="791230837"/>
                    </a:ext>
                  </a:extLst>
                </a:gridCol>
                <a:gridCol w="1966981">
                  <a:extLst>
                    <a:ext uri="{9D8B030D-6E8A-4147-A177-3AD203B41FA5}">
                      <a16:colId xmlns:a16="http://schemas.microsoft.com/office/drawing/2014/main" val="1563663363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3910674548"/>
                    </a:ext>
                  </a:extLst>
                </a:gridCol>
                <a:gridCol w="1721613">
                  <a:extLst>
                    <a:ext uri="{9D8B030D-6E8A-4147-A177-3AD203B41FA5}">
                      <a16:colId xmlns:a16="http://schemas.microsoft.com/office/drawing/2014/main" val="1200611234"/>
                    </a:ext>
                  </a:extLst>
                </a:gridCol>
              </a:tblGrid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[p b k d]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šumové konsonanty/obstruenty 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[r l]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sonorn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 konsonanty 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807249"/>
                  </a:ext>
                </a:extLst>
              </a:tr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476959"/>
                  </a:ext>
                </a:extLst>
              </a:tr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generalizace: 2 typy jazyků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pokud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jde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fonotaktiku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CC)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687380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7028841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 (rdousit/druh)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466448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 (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dream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681219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*nedoloženo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161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8706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557</Words>
  <Application>Microsoft Office PowerPoint</Application>
  <PresentationFormat>Širokoúhlá obrazovka</PresentationFormat>
  <Paragraphs>162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Fonologie</vt:lpstr>
      <vt:lpstr>Inventář vs. fonotaktika</vt:lpstr>
      <vt:lpstr>Vokalický inventář</vt:lpstr>
      <vt:lpstr>Reprezentace vokalického inventáře</vt:lpstr>
      <vt:lpstr>Angličtina vs. čeština</vt:lpstr>
      <vt:lpstr>Vokalické inventáře: typologie</vt:lpstr>
      <vt:lpstr>Vokalický trojúhelník</vt:lpstr>
      <vt:lpstr>Fonotaktika: konsonanty na začátku slova</vt:lpstr>
      <vt:lpstr>#CC: typologie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722</cp:revision>
  <cp:lastPrinted>2019-06-24T12:30:17Z</cp:lastPrinted>
  <dcterms:created xsi:type="dcterms:W3CDTF">2018-11-27T11:40:05Z</dcterms:created>
  <dcterms:modified xsi:type="dcterms:W3CDTF">2023-09-22T06:16:05Z</dcterms:modified>
</cp:coreProperties>
</file>