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2"/>
  </p:handoutMasterIdLst>
  <p:sldIdLst>
    <p:sldId id="492" r:id="rId2"/>
    <p:sldId id="512" r:id="rId3"/>
    <p:sldId id="523" r:id="rId4"/>
    <p:sldId id="515" r:id="rId5"/>
    <p:sldId id="516" r:id="rId6"/>
    <p:sldId id="513" r:id="rId7"/>
    <p:sldId id="517" r:id="rId8"/>
    <p:sldId id="518" r:id="rId9"/>
    <p:sldId id="520" r:id="rId10"/>
    <p:sldId id="525" r:id="rId11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A16800-BF5C-4211-9AED-02FD5DB4C074}" v="19" dt="2023-10-16T05:57:27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82" d="100"/>
          <a:sy n="82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Voiced_velar_nasa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ALOF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449492"/>
              </p:ext>
            </p:extLst>
          </p:nvPr>
        </p:nvGraphicFramePr>
        <p:xfrm>
          <a:off x="1024128" y="1892808"/>
          <a:ext cx="10329688" cy="4429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8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hláska s kontrastivní funkcí (= tvoří min. páry) a volnou distribucí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350753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reprezentace: 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hláska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X </a:t>
                      </a:r>
                      <a:r>
                        <a:rPr lang="cs-CZ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/foném/</a:t>
                      </a:r>
                      <a:endParaRPr lang="cs-CZ" sz="2800" b="1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907480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71819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foném = koncept strukturalismu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 (Pražský lingvistický kroužek, 1926─1935, Nikolaj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Trubecký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775969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384293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9121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378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66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Sdílené alofony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965384"/>
              </p:ext>
            </p:extLst>
          </p:nvPr>
        </p:nvGraphicFramePr>
        <p:xfrm>
          <a:off x="838200" y="1892807"/>
          <a:ext cx="10515618" cy="4888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63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4145281684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1720729722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927948301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858194859"/>
                    </a:ext>
                  </a:extLst>
                </a:gridCol>
                <a:gridCol w="481297">
                  <a:extLst>
                    <a:ext uri="{9D8B030D-6E8A-4147-A177-3AD203B41FA5}">
                      <a16:colId xmlns:a16="http://schemas.microsoft.com/office/drawing/2014/main" val="3138872926"/>
                    </a:ext>
                  </a:extLst>
                </a:gridCol>
                <a:gridCol w="395005">
                  <a:extLst>
                    <a:ext uri="{9D8B030D-6E8A-4147-A177-3AD203B41FA5}">
                      <a16:colId xmlns:a16="http://schemas.microsoft.com/office/drawing/2014/main" val="4264914633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2164081599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1242308453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114321798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243477389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3946579485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1309545918"/>
                    </a:ext>
                  </a:extLst>
                </a:gridCol>
              </a:tblGrid>
              <a:tr h="562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6229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/fonémy/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[ŋ]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/d/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Amasis MT Pro Light" panose="020F0502020204030204" pitchFamily="18" charset="-18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739184"/>
                  </a:ext>
                </a:extLst>
              </a:tr>
              <a:tr h="5622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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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90365"/>
                  </a:ext>
                </a:extLst>
              </a:tr>
              <a:tr h="56229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alofony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748060"/>
                  </a:ext>
                </a:extLst>
              </a:tr>
              <a:tr h="562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917895"/>
                  </a:ext>
                </a:extLst>
              </a:tr>
              <a:tr h="5622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 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hro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580254"/>
                  </a:ext>
                </a:extLst>
              </a:tr>
              <a:tr h="5622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913916"/>
                  </a:ext>
                </a:extLst>
              </a:tr>
              <a:tr h="562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659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31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Hláska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cs-CZ" dirty="0"/>
              <a:t>n</a:t>
            </a:r>
            <a:r>
              <a:rPr lang="en-US" dirty="0"/>
              <a:t>]</a:t>
            </a:r>
            <a:r>
              <a:rPr lang="cs-CZ" dirty="0"/>
              <a:t> a </a:t>
            </a:r>
            <a:r>
              <a:rPr lang="cs-CZ" dirty="0">
                <a:solidFill>
                  <a:srgbClr val="00B0F0"/>
                </a:solidFill>
              </a:rPr>
              <a:t>foném</a:t>
            </a:r>
            <a:r>
              <a:rPr lang="cs-CZ" dirty="0"/>
              <a:t> /n/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483410"/>
              </p:ext>
            </p:extLst>
          </p:nvPr>
        </p:nvGraphicFramePr>
        <p:xfrm>
          <a:off x="1024128" y="1892808"/>
          <a:ext cx="10329688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93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11298">
                  <a:extLst>
                    <a:ext uri="{9D8B030D-6E8A-4147-A177-3AD203B41FA5}">
                      <a16:colId xmlns:a16="http://schemas.microsoft.com/office/drawing/2014/main" val="1663736336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2674136856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61681993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449394296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146345655"/>
                    </a:ext>
                  </a:extLst>
                </a:gridCol>
              </a:tblGrid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_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V_V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23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ebe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/n/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ebe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/n/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ebe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ý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/n/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hle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hle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/n/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20584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357256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ebe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343130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ebe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246800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197188"/>
                  </a:ext>
                </a:extLst>
              </a:tr>
              <a:tr h="55238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hláska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tvoří minimální páry a má volnou distribuci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395380"/>
                  </a:ext>
                </a:extLst>
              </a:tr>
              <a:tr h="55238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je to zároveň foném /n/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05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39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Hláska </a:t>
            </a:r>
            <a:r>
              <a:rPr lang="en-US" dirty="0">
                <a:hlinkClick r:id="rId2"/>
              </a:rPr>
              <a:t>[</a:t>
            </a:r>
            <a:r>
              <a:rPr lang="cs-CZ" dirty="0">
                <a:hlinkClick r:id="rId2"/>
              </a:rPr>
              <a:t>ŋ</a:t>
            </a:r>
            <a:r>
              <a:rPr lang="en-US" dirty="0">
                <a:hlinkClick r:id="rId2"/>
              </a:rPr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097253"/>
              </p:ext>
            </p:extLst>
          </p:nvPr>
        </p:nvGraphicFramePr>
        <p:xfrm>
          <a:off x="1024128" y="1892808"/>
          <a:ext cx="10329688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663736336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2674136856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61681993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449394296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146345655"/>
                    </a:ext>
                  </a:extLst>
                </a:gridCol>
              </a:tblGrid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_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V_V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20584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357256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[ʃ]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t͡ʃ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343130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246800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197188"/>
                  </a:ext>
                </a:extLst>
              </a:tr>
              <a:tr h="55238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hláska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tvoří minimální páry, ale má vázanou distribuci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395380"/>
                  </a:ext>
                </a:extLst>
              </a:tr>
              <a:tr h="55238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není to foném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05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51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Hlásky </a:t>
            </a:r>
            <a:r>
              <a:rPr lang="en-US" dirty="0"/>
              <a:t>[</a:t>
            </a:r>
            <a:r>
              <a:rPr lang="cs-CZ" dirty="0"/>
              <a:t>n</a:t>
            </a:r>
            <a:r>
              <a:rPr lang="en-US" dirty="0"/>
              <a:t>]</a:t>
            </a:r>
            <a:r>
              <a:rPr lang="cs-CZ" dirty="0"/>
              <a:t> a </a:t>
            </a:r>
            <a:r>
              <a:rPr lang="en-US" dirty="0"/>
              <a:t>[</a:t>
            </a:r>
            <a:r>
              <a:rPr lang="cs-CZ" dirty="0"/>
              <a:t>ŋ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031576"/>
              </p:ext>
            </p:extLst>
          </p:nvPr>
        </p:nvGraphicFramePr>
        <p:xfrm>
          <a:off x="882315" y="1873885"/>
          <a:ext cx="10725752" cy="5109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459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109369">
                  <a:extLst>
                    <a:ext uri="{9D8B030D-6E8A-4147-A177-3AD203B41FA5}">
                      <a16:colId xmlns:a16="http://schemas.microsoft.com/office/drawing/2014/main" val="1247885660"/>
                    </a:ext>
                  </a:extLst>
                </a:gridCol>
                <a:gridCol w="1309256">
                  <a:extLst>
                    <a:ext uri="{9D8B030D-6E8A-4147-A177-3AD203B41FA5}">
                      <a16:colId xmlns:a16="http://schemas.microsoft.com/office/drawing/2014/main" val="972867287"/>
                    </a:ext>
                  </a:extLst>
                </a:gridCol>
                <a:gridCol w="479652">
                  <a:extLst>
                    <a:ext uri="{9D8B030D-6E8A-4147-A177-3AD203B41FA5}">
                      <a16:colId xmlns:a16="http://schemas.microsoft.com/office/drawing/2014/main" val="1149666193"/>
                    </a:ext>
                  </a:extLst>
                </a:gridCol>
                <a:gridCol w="259927">
                  <a:extLst>
                    <a:ext uri="{9D8B030D-6E8A-4147-A177-3AD203B41FA5}">
                      <a16:colId xmlns:a16="http://schemas.microsoft.com/office/drawing/2014/main" val="532595495"/>
                    </a:ext>
                  </a:extLst>
                </a:gridCol>
                <a:gridCol w="2538557">
                  <a:extLst>
                    <a:ext uri="{9D8B030D-6E8A-4147-A177-3AD203B41FA5}">
                      <a16:colId xmlns:a16="http://schemas.microsoft.com/office/drawing/2014/main" val="1157367626"/>
                    </a:ext>
                  </a:extLst>
                </a:gridCol>
                <a:gridCol w="1499147">
                  <a:extLst>
                    <a:ext uri="{9D8B030D-6E8A-4147-A177-3AD203B41FA5}">
                      <a16:colId xmlns:a16="http://schemas.microsoft.com/office/drawing/2014/main" val="702198779"/>
                    </a:ext>
                  </a:extLst>
                </a:gridCol>
                <a:gridCol w="1065245">
                  <a:extLst>
                    <a:ext uri="{9D8B030D-6E8A-4147-A177-3AD203B41FA5}">
                      <a16:colId xmlns:a16="http://schemas.microsoft.com/office/drawing/2014/main" val="1051407742"/>
                    </a:ext>
                  </a:extLst>
                </a:gridCol>
              </a:tblGrid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kontrastivní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386860"/>
                  </a:ext>
                </a:extLst>
              </a:tr>
              <a:tr h="397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distribuce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volná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vázaná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nazála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10684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místo artikulace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alveolára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velára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714375"/>
                  </a:ext>
                </a:extLst>
              </a:tr>
              <a:tr h="39732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ůzné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fonologick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é chování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600117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podobné fonetické vlastnosti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254555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845830"/>
                  </a:ext>
                </a:extLst>
              </a:tr>
              <a:tr h="397324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hlásky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patří k jednomu fonému /n/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677754"/>
                  </a:ext>
                </a:extLst>
              </a:tr>
              <a:tr h="397323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330876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32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10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Hlásky </a:t>
            </a:r>
            <a:r>
              <a:rPr lang="en-US" dirty="0"/>
              <a:t>[</a:t>
            </a:r>
            <a:r>
              <a:rPr lang="cs-CZ" dirty="0"/>
              <a:t>ʃ</a:t>
            </a:r>
            <a:r>
              <a:rPr lang="en-US" dirty="0"/>
              <a:t>]</a:t>
            </a:r>
            <a:r>
              <a:rPr lang="cs-CZ" dirty="0"/>
              <a:t> a </a:t>
            </a:r>
            <a:r>
              <a:rPr lang="en-US" dirty="0"/>
              <a:t>[</a:t>
            </a:r>
            <a:r>
              <a:rPr lang="cs-CZ" dirty="0"/>
              <a:t>ŋ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28132"/>
              </p:ext>
            </p:extLst>
          </p:nvPr>
        </p:nvGraphicFramePr>
        <p:xfrm>
          <a:off x="882315" y="1873885"/>
          <a:ext cx="10725752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459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109369">
                  <a:extLst>
                    <a:ext uri="{9D8B030D-6E8A-4147-A177-3AD203B41FA5}">
                      <a16:colId xmlns:a16="http://schemas.microsoft.com/office/drawing/2014/main" val="1247885660"/>
                    </a:ext>
                  </a:extLst>
                </a:gridCol>
                <a:gridCol w="1097494">
                  <a:extLst>
                    <a:ext uri="{9D8B030D-6E8A-4147-A177-3AD203B41FA5}">
                      <a16:colId xmlns:a16="http://schemas.microsoft.com/office/drawing/2014/main" val="972867287"/>
                    </a:ext>
                  </a:extLst>
                </a:gridCol>
                <a:gridCol w="211762">
                  <a:extLst>
                    <a:ext uri="{9D8B030D-6E8A-4147-A177-3AD203B41FA5}">
                      <a16:colId xmlns:a16="http://schemas.microsoft.com/office/drawing/2014/main" val="2101586361"/>
                    </a:ext>
                  </a:extLst>
                </a:gridCol>
                <a:gridCol w="269501">
                  <a:extLst>
                    <a:ext uri="{9D8B030D-6E8A-4147-A177-3AD203B41FA5}">
                      <a16:colId xmlns:a16="http://schemas.microsoft.com/office/drawing/2014/main" val="1149666193"/>
                    </a:ext>
                  </a:extLst>
                </a:gridCol>
                <a:gridCol w="210151">
                  <a:extLst>
                    <a:ext uri="{9D8B030D-6E8A-4147-A177-3AD203B41FA5}">
                      <a16:colId xmlns:a16="http://schemas.microsoft.com/office/drawing/2014/main" val="4219541631"/>
                    </a:ext>
                  </a:extLst>
                </a:gridCol>
                <a:gridCol w="259927">
                  <a:extLst>
                    <a:ext uri="{9D8B030D-6E8A-4147-A177-3AD203B41FA5}">
                      <a16:colId xmlns:a16="http://schemas.microsoft.com/office/drawing/2014/main" val="532595495"/>
                    </a:ext>
                  </a:extLst>
                </a:gridCol>
                <a:gridCol w="1791859">
                  <a:extLst>
                    <a:ext uri="{9D8B030D-6E8A-4147-A177-3AD203B41FA5}">
                      <a16:colId xmlns:a16="http://schemas.microsoft.com/office/drawing/2014/main" val="1157367626"/>
                    </a:ext>
                  </a:extLst>
                </a:gridCol>
                <a:gridCol w="746698">
                  <a:extLst>
                    <a:ext uri="{9D8B030D-6E8A-4147-A177-3AD203B41FA5}">
                      <a16:colId xmlns:a16="http://schemas.microsoft.com/office/drawing/2014/main" val="462183515"/>
                    </a:ext>
                  </a:extLst>
                </a:gridCol>
                <a:gridCol w="1361234">
                  <a:extLst>
                    <a:ext uri="{9D8B030D-6E8A-4147-A177-3AD203B41FA5}">
                      <a16:colId xmlns:a16="http://schemas.microsoft.com/office/drawing/2014/main" val="702198779"/>
                    </a:ext>
                  </a:extLst>
                </a:gridCol>
                <a:gridCol w="137913">
                  <a:extLst>
                    <a:ext uri="{9D8B030D-6E8A-4147-A177-3AD203B41FA5}">
                      <a16:colId xmlns:a16="http://schemas.microsoft.com/office/drawing/2014/main" val="1486311957"/>
                    </a:ext>
                  </a:extLst>
                </a:gridCol>
                <a:gridCol w="1065245">
                  <a:extLst>
                    <a:ext uri="{9D8B030D-6E8A-4147-A177-3AD203B41FA5}">
                      <a16:colId xmlns:a16="http://schemas.microsoft.com/office/drawing/2014/main" val="1051407742"/>
                    </a:ext>
                  </a:extLst>
                </a:gridCol>
              </a:tblGrid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kontrastivní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způsob artikul.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způsob artikul.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způsob artikul.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obstruent</a:t>
                      </a:r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/>
                        <a:t>sonora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386860"/>
                  </a:ext>
                </a:extLst>
              </a:tr>
              <a:tr h="397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distribuce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volná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vázaná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místo artikul.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místo artikul.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místo artikul.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postalveolára</a:t>
                      </a:r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alveolára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velára</a:t>
                      </a:r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velára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10684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místo artikulace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místo artikulace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alveolára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714375"/>
                  </a:ext>
                </a:extLst>
              </a:tr>
              <a:tr h="39732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ůzné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fonologick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é chování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různé fonetické vlastnosti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600117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podobné fonetické vlastnosti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podobné fonetické vlastnosti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254555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845830"/>
                  </a:ext>
                </a:extLst>
              </a:tr>
              <a:tr h="397324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hlásky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nepatří k jednomu fonému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677754"/>
                  </a:ext>
                </a:extLst>
              </a:tr>
              <a:tr h="397323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330876"/>
                  </a:ext>
                </a:extLst>
              </a:tr>
              <a:tr h="397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32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63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Alofonie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652848"/>
              </p:ext>
            </p:extLst>
          </p:nvPr>
        </p:nvGraphicFramePr>
        <p:xfrm>
          <a:off x="1024128" y="1892808"/>
          <a:ext cx="10329689" cy="3973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593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65937">
                  <a:extLst>
                    <a:ext uri="{9D8B030D-6E8A-4147-A177-3AD203B41FA5}">
                      <a16:colId xmlns:a16="http://schemas.microsoft.com/office/drawing/2014/main" val="3505579787"/>
                    </a:ext>
                  </a:extLst>
                </a:gridCol>
                <a:gridCol w="2370953">
                  <a:extLst>
                    <a:ext uri="{9D8B030D-6E8A-4147-A177-3AD203B41FA5}">
                      <a16:colId xmlns:a16="http://schemas.microsoft.com/office/drawing/2014/main" val="3395933624"/>
                    </a:ext>
                  </a:extLst>
                </a:gridCol>
                <a:gridCol w="1760923">
                  <a:extLst>
                    <a:ext uri="{9D8B030D-6E8A-4147-A177-3AD203B41FA5}">
                      <a16:colId xmlns:a16="http://schemas.microsoft.com/office/drawing/2014/main" val="1006129765"/>
                    </a:ext>
                  </a:extLst>
                </a:gridCol>
                <a:gridCol w="2065938">
                  <a:extLst>
                    <a:ext uri="{9D8B030D-6E8A-4147-A177-3AD203B41FA5}">
                      <a16:colId xmlns:a16="http://schemas.microsoft.com/office/drawing/2014/main" val="1605400723"/>
                    </a:ext>
                  </a:extLst>
                </a:gridCol>
              </a:tblGrid>
              <a:tr h="49665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vtah mezi foneticky příbuznými hláskami, které patří k 1 fonému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9665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8350753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alofon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907480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           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        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9039858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/A/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foném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/n/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7090656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788686"/>
                  </a:ext>
                </a:extLst>
              </a:tr>
              <a:tr h="496654">
                <a:tc gridSpan="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929121"/>
                  </a:ext>
                </a:extLst>
              </a:tr>
              <a:tr h="49665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38378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07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Foném /n/ =</a:t>
            </a:r>
            <a:r>
              <a:rPr lang="en-US" dirty="0"/>
              <a:t>&gt;</a:t>
            </a:r>
            <a:r>
              <a:rPr lang="cs-CZ" dirty="0"/>
              <a:t> alofony </a:t>
            </a:r>
            <a:r>
              <a:rPr lang="en-US" dirty="0"/>
              <a:t>[</a:t>
            </a:r>
            <a:r>
              <a:rPr lang="cs-CZ" dirty="0"/>
              <a:t>n ŋ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005631"/>
              </p:ext>
            </p:extLst>
          </p:nvPr>
        </p:nvGraphicFramePr>
        <p:xfrm>
          <a:off x="1024128" y="1892808"/>
          <a:ext cx="10329688" cy="3973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5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2131">
                  <a:extLst>
                    <a:ext uri="{9D8B030D-6E8A-4147-A177-3AD203B41FA5}">
                      <a16:colId xmlns:a16="http://schemas.microsoft.com/office/drawing/2014/main" val="1765450810"/>
                    </a:ext>
                  </a:extLst>
                </a:gridCol>
                <a:gridCol w="2136808">
                  <a:extLst>
                    <a:ext uri="{9D8B030D-6E8A-4147-A177-3AD203B41FA5}">
                      <a16:colId xmlns:a16="http://schemas.microsoft.com/office/drawing/2014/main" val="473714373"/>
                    </a:ext>
                  </a:extLst>
                </a:gridCol>
                <a:gridCol w="2069432">
                  <a:extLst>
                    <a:ext uri="{9D8B030D-6E8A-4147-A177-3AD203B41FA5}">
                      <a16:colId xmlns:a16="http://schemas.microsoft.com/office/drawing/2014/main" val="3096120636"/>
                    </a:ext>
                  </a:extLst>
                </a:gridCol>
                <a:gridCol w="1229346">
                  <a:extLst>
                    <a:ext uri="{9D8B030D-6E8A-4147-A177-3AD203B41FA5}">
                      <a16:colId xmlns:a16="http://schemas.microsoft.com/office/drawing/2014/main" val="1259034128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1902273103"/>
                    </a:ext>
                  </a:extLst>
                </a:gridCol>
              </a:tblGrid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čeština: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hlásk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 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je zároveň alofon i foném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hláska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je jen alofon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5664107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hlásková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rovina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zvo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zvo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ɛk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78292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≠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087829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/fonémová/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rovina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/ba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zvo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kɪ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zvo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ɛk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243898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650117"/>
                  </a:ext>
                </a:extLst>
              </a:tr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hlásková rovina =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fonetika              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fonémová rovina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fonologie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548460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721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18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Čeština: alofony </a:t>
            </a:r>
            <a:r>
              <a:rPr lang="en-US" dirty="0"/>
              <a:t>[</a:t>
            </a:r>
            <a:r>
              <a:rPr lang="cs-CZ" dirty="0"/>
              <a:t>ŋ ɱ r̝̊ ɣ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070969"/>
              </p:ext>
            </p:extLst>
          </p:nvPr>
        </p:nvGraphicFramePr>
        <p:xfrm>
          <a:off x="838200" y="1892807"/>
          <a:ext cx="10515618" cy="4498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63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4145281684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1720729722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927948301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858194859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3138872926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2164081599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1242308453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114321798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243477389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3946579485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1309545918"/>
                    </a:ext>
                  </a:extLst>
                </a:gridCol>
              </a:tblGrid>
              <a:tr h="562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622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[ŋ]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[ɱ]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r̝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r̝̊̊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[ɣ]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739184"/>
                  </a:ext>
                </a:extLst>
              </a:tr>
              <a:tr h="5622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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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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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90365"/>
                  </a:ext>
                </a:extLst>
              </a:tr>
              <a:tr h="56229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/n/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/m/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/r̝/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/x/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748060"/>
                  </a:ext>
                </a:extLst>
              </a:tr>
              <a:tr h="562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917895"/>
                  </a:ext>
                </a:extLst>
              </a:tr>
              <a:tr h="5622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a[ŋ]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[ɱ]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vaj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ke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r̝̊̊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[ɣ]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580254"/>
                  </a:ext>
                </a:extLst>
              </a:tr>
              <a:tr h="5622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br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a[ŋ]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[ɱ]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r̝̊̊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]tin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de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[ɣ]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beroucí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913916"/>
                  </a:ext>
                </a:extLst>
              </a:tr>
              <a:tr h="562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r̝̊̊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659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91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Komplementární 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77889"/>
              </p:ext>
            </p:extLst>
          </p:nvPr>
        </p:nvGraphicFramePr>
        <p:xfrm>
          <a:off x="838200" y="1892807"/>
          <a:ext cx="10515618" cy="4645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221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4084">
                  <a:extLst>
                    <a:ext uri="{9D8B030D-6E8A-4147-A177-3AD203B41FA5}">
                      <a16:colId xmlns:a16="http://schemas.microsoft.com/office/drawing/2014/main" val="2368133612"/>
                    </a:ext>
                  </a:extLst>
                </a:gridCol>
                <a:gridCol w="1691644">
                  <a:extLst>
                    <a:ext uri="{9D8B030D-6E8A-4147-A177-3AD203B41FA5}">
                      <a16:colId xmlns:a16="http://schemas.microsoft.com/office/drawing/2014/main" val="4145281684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1720729722"/>
                    </a:ext>
                  </a:extLst>
                </a:gridCol>
                <a:gridCol w="1752602">
                  <a:extLst>
                    <a:ext uri="{9D8B030D-6E8A-4147-A177-3AD203B41FA5}">
                      <a16:colId xmlns:a16="http://schemas.microsoft.com/office/drawing/2014/main" val="927948301"/>
                    </a:ext>
                  </a:extLst>
                </a:gridCol>
                <a:gridCol w="876302">
                  <a:extLst>
                    <a:ext uri="{9D8B030D-6E8A-4147-A177-3AD203B41FA5}">
                      <a16:colId xmlns:a16="http://schemas.microsoft.com/office/drawing/2014/main" val="3138872926"/>
                    </a:ext>
                  </a:extLst>
                </a:gridCol>
                <a:gridCol w="612799">
                  <a:extLst>
                    <a:ext uri="{9D8B030D-6E8A-4147-A177-3AD203B41FA5}">
                      <a16:colId xmlns:a16="http://schemas.microsoft.com/office/drawing/2014/main" val="2164081599"/>
                    </a:ext>
                  </a:extLst>
                </a:gridCol>
                <a:gridCol w="1139804">
                  <a:extLst>
                    <a:ext uri="{9D8B030D-6E8A-4147-A177-3AD203B41FA5}">
                      <a16:colId xmlns:a16="http://schemas.microsoft.com/office/drawing/2014/main" val="3851482412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114321798"/>
                    </a:ext>
                  </a:extLst>
                </a:gridCol>
                <a:gridCol w="1752604">
                  <a:extLst>
                    <a:ext uri="{9D8B030D-6E8A-4147-A177-3AD203B41FA5}">
                      <a16:colId xmlns:a16="http://schemas.microsoft.com/office/drawing/2014/main" val="243477389"/>
                    </a:ext>
                  </a:extLst>
                </a:gridCol>
                <a:gridCol w="876301">
                  <a:extLst>
                    <a:ext uri="{9D8B030D-6E8A-4147-A177-3AD203B41FA5}">
                      <a16:colId xmlns:a16="http://schemas.microsoft.com/office/drawing/2014/main" val="1309545918"/>
                    </a:ext>
                  </a:extLst>
                </a:gridCol>
              </a:tblGrid>
              <a:tr h="562296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alofony 1 fonému jsou vůči sobě v komplementární distribuci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množiny kontextů alofonů nemají žádný průnik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62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[ŋ]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 g 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[ɣ]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 d z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ɟ g ɦ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739184"/>
                  </a:ext>
                </a:extLst>
              </a:tr>
              <a:tr h="562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 g 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 d z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ʒ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ɟ g ɦ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90365"/>
                  </a:ext>
                </a:extLst>
              </a:tr>
              <a:tr h="5622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748060"/>
                  </a:ext>
                </a:extLst>
              </a:tr>
              <a:tr h="476314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[ɱ]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 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917895"/>
                  </a:ext>
                </a:extLst>
              </a:tr>
              <a:tr h="476314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/_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 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391662"/>
                  </a:ext>
                </a:extLst>
              </a:tr>
              <a:tr h="56229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580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2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687</Words>
  <Application>Microsoft Office PowerPoint</Application>
  <PresentationFormat>Širokoúhlá obrazovka</PresentationFormat>
  <Paragraphs>187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Amasis MT Pro Light</vt:lpstr>
      <vt:lpstr>Arial</vt:lpstr>
      <vt:lpstr>Calibri</vt:lpstr>
      <vt:lpstr>Calibri Light</vt:lpstr>
      <vt:lpstr>Symbol</vt:lpstr>
      <vt:lpstr>Motiv Office</vt:lpstr>
      <vt:lpstr>Foném</vt:lpstr>
      <vt:lpstr>Hláska [n] a foném /n/</vt:lpstr>
      <vt:lpstr>Hláska [ŋ]</vt:lpstr>
      <vt:lpstr>Hlásky [n] a [ŋ]</vt:lpstr>
      <vt:lpstr>Hlásky [ʃ] a [ŋ]</vt:lpstr>
      <vt:lpstr>Alofonie</vt:lpstr>
      <vt:lpstr>Foném /n/ =&gt; alofony [n ŋ]</vt:lpstr>
      <vt:lpstr>Čeština: alofony [ŋ ɱ r̝̊ ɣ]</vt:lpstr>
      <vt:lpstr>Komplementární distribuce</vt:lpstr>
      <vt:lpstr>Sdílené alofony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783</cp:revision>
  <cp:lastPrinted>2019-06-24T12:30:17Z</cp:lastPrinted>
  <dcterms:created xsi:type="dcterms:W3CDTF">2018-11-27T11:40:05Z</dcterms:created>
  <dcterms:modified xsi:type="dcterms:W3CDTF">2024-10-18T05:52:01Z</dcterms:modified>
</cp:coreProperties>
</file>