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6"/>
  </p:handoutMasterIdLst>
  <p:sldIdLst>
    <p:sldId id="519" r:id="rId2"/>
    <p:sldId id="522" r:id="rId3"/>
    <p:sldId id="520" r:id="rId4"/>
    <p:sldId id="521" r:id="rId5"/>
    <p:sldId id="524" r:id="rId6"/>
    <p:sldId id="523" r:id="rId7"/>
    <p:sldId id="526" r:id="rId8"/>
    <p:sldId id="527" r:id="rId9"/>
    <p:sldId id="528" r:id="rId10"/>
    <p:sldId id="529" r:id="rId11"/>
    <p:sldId id="530" r:id="rId12"/>
    <p:sldId id="531" r:id="rId13"/>
    <p:sldId id="534" r:id="rId14"/>
    <p:sldId id="532" r:id="rId15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DFE"/>
    <a:srgbClr val="FFFFFF"/>
    <a:srgbClr val="C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eingspeech.ac.uk/ipa-charts/?chart=1&amp;datatype=3&amp;speaker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Vázaná distribuce: alofon </a:t>
            </a:r>
            <a:r>
              <a:rPr lang="en-US" dirty="0"/>
              <a:t>[</a:t>
            </a:r>
            <a:r>
              <a:rPr lang="cs-CZ" sz="4400" b="0" i="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ŋ</a:t>
            </a:r>
            <a:r>
              <a:rPr lang="en-US" dirty="0"/>
              <a:t>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765261"/>
              </p:ext>
            </p:extLst>
          </p:nvPr>
        </p:nvGraphicFramePr>
        <p:xfrm>
          <a:off x="596765" y="1463041"/>
          <a:ext cx="11088304" cy="55790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36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28132">
                  <a:extLst>
                    <a:ext uri="{9D8B030D-6E8A-4147-A177-3AD203B41FA5}">
                      <a16:colId xmlns:a16="http://schemas.microsoft.com/office/drawing/2014/main" val="1199553563"/>
                    </a:ext>
                  </a:extLst>
                </a:gridCol>
                <a:gridCol w="394282">
                  <a:extLst>
                    <a:ext uri="{9D8B030D-6E8A-4147-A177-3AD203B41FA5}">
                      <a16:colId xmlns:a16="http://schemas.microsoft.com/office/drawing/2014/main" val="3300068892"/>
                    </a:ext>
                  </a:extLst>
                </a:gridCol>
                <a:gridCol w="1518408">
                  <a:extLst>
                    <a:ext uri="{9D8B030D-6E8A-4147-A177-3AD203B41FA5}">
                      <a16:colId xmlns:a16="http://schemas.microsoft.com/office/drawing/2014/main" val="10036721"/>
                    </a:ext>
                  </a:extLst>
                </a:gridCol>
                <a:gridCol w="916960">
                  <a:extLst>
                    <a:ext uri="{9D8B030D-6E8A-4147-A177-3AD203B41FA5}">
                      <a16:colId xmlns:a16="http://schemas.microsoft.com/office/drawing/2014/main" val="2084644567"/>
                    </a:ext>
                  </a:extLst>
                </a:gridCol>
                <a:gridCol w="198775">
                  <a:extLst>
                    <a:ext uri="{9D8B030D-6E8A-4147-A177-3AD203B41FA5}">
                      <a16:colId xmlns:a16="http://schemas.microsoft.com/office/drawing/2014/main" val="592080076"/>
                    </a:ext>
                  </a:extLst>
                </a:gridCol>
                <a:gridCol w="3352948">
                  <a:extLst>
                    <a:ext uri="{9D8B030D-6E8A-4147-A177-3AD203B41FA5}">
                      <a16:colId xmlns:a16="http://schemas.microsoft.com/office/drawing/2014/main" val="1288599134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val="2839073024"/>
                    </a:ext>
                  </a:extLst>
                </a:gridCol>
                <a:gridCol w="1386038">
                  <a:extLst>
                    <a:ext uri="{9D8B030D-6E8A-4147-A177-3AD203B41FA5}">
                      <a16:colId xmlns:a16="http://schemas.microsoft.com/office/drawing/2014/main" val="3474517964"/>
                    </a:ext>
                  </a:extLst>
                </a:gridCol>
              </a:tblGrid>
              <a:tr h="513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4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 /_V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 /_C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 /_C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 /_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 g 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}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147999"/>
                  </a:ext>
                </a:extLst>
              </a:tr>
              <a:tr h="513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nv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aze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aze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4124557"/>
                  </a:ext>
                </a:extLst>
              </a:tr>
              <a:tr h="513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fro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fro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747943"/>
                  </a:ext>
                </a:extLst>
              </a:tr>
              <a:tr h="513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ɛ]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trum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nʒ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ronní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2838691"/>
                  </a:ext>
                </a:extLst>
              </a:tr>
              <a:tr h="513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nʒ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nɟ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146820"/>
                  </a:ext>
                </a:extLst>
              </a:tr>
              <a:tr h="513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a]j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me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nɦ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nɦ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alofon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má vázanou distribuci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883225"/>
                  </a:ext>
                </a:extLst>
              </a:tr>
              <a:tr h="513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jasný fonetický vztah mezi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a kontextem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020037"/>
                  </a:ext>
                </a:extLst>
              </a:tr>
              <a:tr h="513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 k g x</a:t>
                      </a:r>
                      <a:r>
                        <a:rPr lang="en-US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veláry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435677"/>
                  </a:ext>
                </a:extLst>
              </a:tr>
              <a:tr h="513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7661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85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Binární rysy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932911"/>
              </p:ext>
            </p:extLst>
          </p:nvPr>
        </p:nvGraphicFramePr>
        <p:xfrm>
          <a:off x="1024128" y="1892808"/>
          <a:ext cx="10329696" cy="4463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60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113223219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4253096792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3726672574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155895904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3759297727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822690386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4158506251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640890641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524480187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722299244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2074155469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3766217743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3073309369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1727222777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3285414125"/>
                    </a:ext>
                  </a:extLst>
                </a:gridCol>
              </a:tblGrid>
              <a:tr h="552387">
                <a:tc gridSpan="1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binární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rysy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+/-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RYS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96388">
                <a:tc gridSpan="16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43771"/>
                  </a:ext>
                </a:extLst>
              </a:tr>
              <a:tr h="55238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015452"/>
                  </a:ext>
                </a:extLst>
              </a:tr>
              <a:tr h="55238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veláry;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hlinkClick r:id="rId2"/>
                        </a:rPr>
                        <a:t>uvuláry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palatály;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[ɪ]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alveoláry;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 ɛ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777169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C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4684286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C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23731"/>
                  </a:ext>
                </a:extLst>
              </a:tr>
              <a:tr h="55238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ZA+NAD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477599"/>
                  </a:ext>
                </a:extLst>
              </a:tr>
              <a:tr h="55238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932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097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Binární rysy: vokály v češtině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187108"/>
              </p:ext>
            </p:extLst>
          </p:nvPr>
        </p:nvGraphicFramePr>
        <p:xfrm>
          <a:off x="1024112" y="1869306"/>
          <a:ext cx="10329688" cy="4463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279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13140">
                  <a:extLst>
                    <a:ext uri="{9D8B030D-6E8A-4147-A177-3AD203B41FA5}">
                      <a16:colId xmlns:a16="http://schemas.microsoft.com/office/drawing/2014/main" val="3974738704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1282436512"/>
                    </a:ext>
                  </a:extLst>
                </a:gridCol>
                <a:gridCol w="1032969">
                  <a:extLst>
                    <a:ext uri="{9D8B030D-6E8A-4147-A177-3AD203B41FA5}">
                      <a16:colId xmlns:a16="http://schemas.microsoft.com/office/drawing/2014/main" val="4286508150"/>
                    </a:ext>
                  </a:extLst>
                </a:gridCol>
                <a:gridCol w="1032969">
                  <a:extLst>
                    <a:ext uri="{9D8B030D-6E8A-4147-A177-3AD203B41FA5}">
                      <a16:colId xmlns:a16="http://schemas.microsoft.com/office/drawing/2014/main" val="4206435295"/>
                    </a:ext>
                  </a:extLst>
                </a:gridCol>
                <a:gridCol w="798969">
                  <a:extLst>
                    <a:ext uri="{9D8B030D-6E8A-4147-A177-3AD203B41FA5}">
                      <a16:colId xmlns:a16="http://schemas.microsoft.com/office/drawing/2014/main" val="1793952627"/>
                    </a:ext>
                  </a:extLst>
                </a:gridCol>
                <a:gridCol w="1145406">
                  <a:extLst>
                    <a:ext uri="{9D8B030D-6E8A-4147-A177-3AD203B41FA5}">
                      <a16:colId xmlns:a16="http://schemas.microsoft.com/office/drawing/2014/main" val="3590279721"/>
                    </a:ext>
                  </a:extLst>
                </a:gridCol>
                <a:gridCol w="673785">
                  <a:extLst>
                    <a:ext uri="{9D8B030D-6E8A-4147-A177-3AD203B41FA5}">
                      <a16:colId xmlns:a16="http://schemas.microsoft.com/office/drawing/2014/main" val="198089686"/>
                    </a:ext>
                  </a:extLst>
                </a:gridCol>
                <a:gridCol w="635267">
                  <a:extLst>
                    <a:ext uri="{9D8B030D-6E8A-4147-A177-3AD203B41FA5}">
                      <a16:colId xmlns:a16="http://schemas.microsoft.com/office/drawing/2014/main" val="2013754316"/>
                    </a:ext>
                  </a:extLst>
                </a:gridCol>
                <a:gridCol w="1911417">
                  <a:extLst>
                    <a:ext uri="{9D8B030D-6E8A-4147-A177-3AD203B41FA5}">
                      <a16:colId xmlns:a16="http://schemas.microsoft.com/office/drawing/2014/main" val="4157980073"/>
                    </a:ext>
                  </a:extLst>
                </a:gridCol>
              </a:tblGrid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ɪ</a:t>
                      </a: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1487568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ɛ</a:t>
                      </a:r>
                    </a:p>
                  </a:txBody>
                  <a:tcPr marL="17780" marR="17780" marT="0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en-US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C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351815"/>
                  </a:ext>
                </a:extLst>
              </a:tr>
              <a:tr h="557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[ɛ]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772484"/>
                  </a:ext>
                </a:extLst>
              </a:tr>
              <a:tr h="557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970989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en-US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C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3484461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4105873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261178"/>
                  </a:ext>
                </a:extLst>
              </a:tr>
            </a:tbl>
          </a:graphicData>
        </a:graphic>
      </p:graphicFrame>
      <p:sp>
        <p:nvSpPr>
          <p:cNvPr id="4" name="Ovál 3">
            <a:extLst>
              <a:ext uri="{FF2B5EF4-FFF2-40B4-BE49-F238E27FC236}">
                <a16:creationId xmlns:a16="http://schemas.microsoft.com/office/drawing/2014/main" id="{2405992B-8C3B-740B-8866-CAA1F0B4E763}"/>
              </a:ext>
            </a:extLst>
          </p:cNvPr>
          <p:cNvSpPr/>
          <p:nvPr/>
        </p:nvSpPr>
        <p:spPr>
          <a:xfrm rot="20332301" flipH="1">
            <a:off x="3922175" y="2653388"/>
            <a:ext cx="2820711" cy="1279410"/>
          </a:xfrm>
          <a:prstGeom prst="ellipse">
            <a:avLst/>
          </a:prstGeom>
          <a:noFill/>
          <a:ln w="3810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99F096F8-B47D-66A3-EFF0-FE7C3FF900B2}"/>
              </a:ext>
            </a:extLst>
          </p:cNvPr>
          <p:cNvSpPr/>
          <p:nvPr/>
        </p:nvSpPr>
        <p:spPr>
          <a:xfrm rot="2040780">
            <a:off x="1684388" y="2537189"/>
            <a:ext cx="1784091" cy="972151"/>
          </a:xfrm>
          <a:prstGeom prst="ellipse">
            <a:avLst/>
          </a:prstGeom>
          <a:noFill/>
          <a:ln w="38100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E1AD7495-AED1-4AB3-C482-68D7FB376F1B}"/>
              </a:ext>
            </a:extLst>
          </p:cNvPr>
          <p:cNvSpPr/>
          <p:nvPr/>
        </p:nvSpPr>
        <p:spPr>
          <a:xfrm>
            <a:off x="1655545" y="2348565"/>
            <a:ext cx="5111015" cy="70264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5206147-B30E-7CA2-5D96-4591753E856A}"/>
              </a:ext>
            </a:extLst>
          </p:cNvPr>
          <p:cNvSpPr/>
          <p:nvPr/>
        </p:nvSpPr>
        <p:spPr>
          <a:xfrm>
            <a:off x="2733064" y="3051209"/>
            <a:ext cx="3092265" cy="929583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73F7616-AD1E-B548-1877-426761EF99D2}"/>
              </a:ext>
            </a:extLst>
          </p:cNvPr>
          <p:cNvSpPr/>
          <p:nvPr/>
        </p:nvSpPr>
        <p:spPr>
          <a:xfrm>
            <a:off x="3907856" y="3590222"/>
            <a:ext cx="664143" cy="525507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2E866E48-3D9D-D204-C9AA-26B643B054C1}"/>
              </a:ext>
            </a:extLst>
          </p:cNvPr>
          <p:cNvSpPr/>
          <p:nvPr/>
        </p:nvSpPr>
        <p:spPr>
          <a:xfrm>
            <a:off x="1780664" y="2237076"/>
            <a:ext cx="4918526" cy="134658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70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Binární =</a:t>
            </a:r>
            <a:r>
              <a:rPr lang="en-US" dirty="0"/>
              <a:t>&gt; p</a:t>
            </a:r>
            <a:r>
              <a:rPr lang="cs-CZ" dirty="0" err="1"/>
              <a:t>rivativní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456276"/>
              </p:ext>
            </p:extLst>
          </p:nvPr>
        </p:nvGraphicFramePr>
        <p:xfrm>
          <a:off x="1024128" y="1892808"/>
          <a:ext cx="10329688" cy="4463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16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983831">
                  <a:extLst>
                    <a:ext uri="{9D8B030D-6E8A-4147-A177-3AD203B41FA5}">
                      <a16:colId xmlns:a16="http://schemas.microsoft.com/office/drawing/2014/main" val="3415596799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114186765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15592237"/>
                    </a:ext>
                  </a:extLst>
                </a:gridCol>
                <a:gridCol w="288758">
                  <a:extLst>
                    <a:ext uri="{9D8B030D-6E8A-4147-A177-3AD203B41FA5}">
                      <a16:colId xmlns:a16="http://schemas.microsoft.com/office/drawing/2014/main" val="2019887027"/>
                    </a:ext>
                  </a:extLst>
                </a:gridCol>
                <a:gridCol w="3923113">
                  <a:extLst>
                    <a:ext uri="{9D8B030D-6E8A-4147-A177-3AD203B41FA5}">
                      <a16:colId xmlns:a16="http://schemas.microsoft.com/office/drawing/2014/main" val="902827964"/>
                    </a:ext>
                  </a:extLst>
                </a:gridCol>
              </a:tblGrid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probl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émy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42207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ɛ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je „prázdný“ V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235713"/>
                  </a:ext>
                </a:extLst>
              </a:tr>
              <a:tr h="557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[ɛ]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2. střední V ≠ třída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434730"/>
                  </a:ext>
                </a:extLst>
              </a:tr>
              <a:tr h="557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3. přední V ≠ třída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087928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65968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206912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297697"/>
                  </a:ext>
                </a:extLst>
              </a:tr>
            </a:tbl>
          </a:graphicData>
        </a:graphic>
      </p:graphicFrame>
      <p:sp>
        <p:nvSpPr>
          <p:cNvPr id="4" name="Šipka: doprava 3">
            <a:extLst>
              <a:ext uri="{FF2B5EF4-FFF2-40B4-BE49-F238E27FC236}">
                <a16:creationId xmlns:a16="http://schemas.microsoft.com/office/drawing/2014/main" id="{A461413C-4E5F-1FEA-3AF8-212ED907067F}"/>
              </a:ext>
            </a:extLst>
          </p:cNvPr>
          <p:cNvSpPr/>
          <p:nvPr/>
        </p:nvSpPr>
        <p:spPr>
          <a:xfrm flipV="1">
            <a:off x="4604085" y="3599452"/>
            <a:ext cx="497305" cy="401842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33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Privativní rysy (alternativa)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718072"/>
              </p:ext>
            </p:extLst>
          </p:nvPr>
        </p:nvGraphicFramePr>
        <p:xfrm>
          <a:off x="1024128" y="1892808"/>
          <a:ext cx="10329688" cy="4463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29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627697">
                  <a:extLst>
                    <a:ext uri="{9D8B030D-6E8A-4147-A177-3AD203B41FA5}">
                      <a16:colId xmlns:a16="http://schemas.microsoft.com/office/drawing/2014/main" val="3415596799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1141867652"/>
                    </a:ext>
                  </a:extLst>
                </a:gridCol>
                <a:gridCol w="2627697">
                  <a:extLst>
                    <a:ext uri="{9D8B030D-6E8A-4147-A177-3AD203B41FA5}">
                      <a16:colId xmlns:a16="http://schemas.microsoft.com/office/drawing/2014/main" val="3015592237"/>
                    </a:ext>
                  </a:extLst>
                </a:gridCol>
                <a:gridCol w="567891">
                  <a:extLst>
                    <a:ext uri="{9D8B030D-6E8A-4147-A177-3AD203B41FA5}">
                      <a16:colId xmlns:a16="http://schemas.microsoft.com/office/drawing/2014/main" val="2019887027"/>
                    </a:ext>
                  </a:extLst>
                </a:gridCol>
                <a:gridCol w="2845083">
                  <a:extLst>
                    <a:ext uri="{9D8B030D-6E8A-4147-A177-3AD203B41FA5}">
                      <a16:colId xmlns:a16="http://schemas.microsoft.com/office/drawing/2014/main" val="902827964"/>
                    </a:ext>
                  </a:extLst>
                </a:gridCol>
              </a:tblGrid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front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42207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mid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235713"/>
                  </a:ext>
                </a:extLst>
              </a:tr>
              <a:tr h="557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[ɛ]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434730"/>
                  </a:ext>
                </a:extLst>
              </a:tr>
              <a:tr h="557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087928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65968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206912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297697"/>
                  </a:ext>
                </a:extLst>
              </a:tr>
            </a:tbl>
          </a:graphicData>
        </a:graphic>
      </p:graphicFrame>
      <p:sp>
        <p:nvSpPr>
          <p:cNvPr id="4" name="Šipka: doprava 3">
            <a:extLst>
              <a:ext uri="{FF2B5EF4-FFF2-40B4-BE49-F238E27FC236}">
                <a16:creationId xmlns:a16="http://schemas.microsoft.com/office/drawing/2014/main" id="{A461413C-4E5F-1FEA-3AF8-212ED907067F}"/>
              </a:ext>
            </a:extLst>
          </p:cNvPr>
          <p:cNvSpPr/>
          <p:nvPr/>
        </p:nvSpPr>
        <p:spPr>
          <a:xfrm flipV="1">
            <a:off x="4430830" y="3599452"/>
            <a:ext cx="497305" cy="401842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22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Privativní elementy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812996"/>
              </p:ext>
            </p:extLst>
          </p:nvPr>
        </p:nvGraphicFramePr>
        <p:xfrm>
          <a:off x="1024112" y="1869306"/>
          <a:ext cx="10329688" cy="4463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279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13140">
                  <a:extLst>
                    <a:ext uri="{9D8B030D-6E8A-4147-A177-3AD203B41FA5}">
                      <a16:colId xmlns:a16="http://schemas.microsoft.com/office/drawing/2014/main" val="3974738704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1282436512"/>
                    </a:ext>
                  </a:extLst>
                </a:gridCol>
                <a:gridCol w="1032969">
                  <a:extLst>
                    <a:ext uri="{9D8B030D-6E8A-4147-A177-3AD203B41FA5}">
                      <a16:colId xmlns:a16="http://schemas.microsoft.com/office/drawing/2014/main" val="4286508150"/>
                    </a:ext>
                  </a:extLst>
                </a:gridCol>
                <a:gridCol w="1032969">
                  <a:extLst>
                    <a:ext uri="{9D8B030D-6E8A-4147-A177-3AD203B41FA5}">
                      <a16:colId xmlns:a16="http://schemas.microsoft.com/office/drawing/2014/main" val="4206435295"/>
                    </a:ext>
                  </a:extLst>
                </a:gridCol>
                <a:gridCol w="798969">
                  <a:extLst>
                    <a:ext uri="{9D8B030D-6E8A-4147-A177-3AD203B41FA5}">
                      <a16:colId xmlns:a16="http://schemas.microsoft.com/office/drawing/2014/main" val="1793952627"/>
                    </a:ext>
                  </a:extLst>
                </a:gridCol>
                <a:gridCol w="1145406">
                  <a:extLst>
                    <a:ext uri="{9D8B030D-6E8A-4147-A177-3AD203B41FA5}">
                      <a16:colId xmlns:a16="http://schemas.microsoft.com/office/drawing/2014/main" val="3590279721"/>
                    </a:ext>
                  </a:extLst>
                </a:gridCol>
                <a:gridCol w="673785">
                  <a:extLst>
                    <a:ext uri="{9D8B030D-6E8A-4147-A177-3AD203B41FA5}">
                      <a16:colId xmlns:a16="http://schemas.microsoft.com/office/drawing/2014/main" val="198089686"/>
                    </a:ext>
                  </a:extLst>
                </a:gridCol>
                <a:gridCol w="635267">
                  <a:extLst>
                    <a:ext uri="{9D8B030D-6E8A-4147-A177-3AD203B41FA5}">
                      <a16:colId xmlns:a16="http://schemas.microsoft.com/office/drawing/2014/main" val="2013754316"/>
                    </a:ext>
                  </a:extLst>
                </a:gridCol>
                <a:gridCol w="1911417">
                  <a:extLst>
                    <a:ext uri="{9D8B030D-6E8A-4147-A177-3AD203B41FA5}">
                      <a16:colId xmlns:a16="http://schemas.microsoft.com/office/drawing/2014/main" val="4157980073"/>
                    </a:ext>
                  </a:extLst>
                </a:gridCol>
              </a:tblGrid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ɪ </a:t>
                      </a: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1487568"/>
                  </a:ext>
                </a:extLst>
              </a:tr>
              <a:tr h="5578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ɛ</a:t>
                      </a:r>
                    </a:p>
                  </a:txBody>
                  <a:tcPr marL="17780" marR="17780" marT="0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+A</a:t>
                      </a:r>
                    </a:p>
                  </a:txBody>
                  <a:tcPr marL="17780" marR="17780" marT="0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+A</a:t>
                      </a:r>
                    </a:p>
                  </a:txBody>
                  <a:tcPr marL="17780" marR="17780" marT="0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351815"/>
                  </a:ext>
                </a:extLst>
              </a:tr>
              <a:tr h="557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772484"/>
                  </a:ext>
                </a:extLst>
              </a:tr>
              <a:tr h="557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970989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C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3484461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4105873"/>
                  </a:ext>
                </a:extLst>
              </a:tr>
              <a:tr h="55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261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046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Přirozené třídy hlásek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731938"/>
              </p:ext>
            </p:extLst>
          </p:nvPr>
        </p:nvGraphicFramePr>
        <p:xfrm>
          <a:off x="1024128" y="1892808"/>
          <a:ext cx="10329688" cy="4429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2969820435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1857806559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1997167487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2395060555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827716709"/>
                    </a:ext>
                  </a:extLst>
                </a:gridCol>
              </a:tblGrid>
              <a:tr h="49665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ŋ k g 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přirozená třída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hlásek (tzv. natural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class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519441"/>
                  </a:ext>
                </a:extLst>
              </a:tr>
              <a:tr h="49665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tvořit přirozenou třídu = sdílet část své struktury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5012938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9695407"/>
                  </a:ext>
                </a:extLst>
              </a:tr>
              <a:tr h="49665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struktura hlásek = množina fonologických rysů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898235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33517"/>
                  </a:ext>
                </a:extLst>
              </a:tr>
              <a:tr h="49665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hlásky tvořící přirozenou třídu mají podobnou distribuci a podobné fonologické chování 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039780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282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66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Sdílení rysů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751657"/>
              </p:ext>
            </p:extLst>
          </p:nvPr>
        </p:nvGraphicFramePr>
        <p:xfrm>
          <a:off x="838200" y="1892806"/>
          <a:ext cx="10515618" cy="4618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08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943276">
                  <a:extLst>
                    <a:ext uri="{9D8B030D-6E8A-4147-A177-3AD203B41FA5}">
                      <a16:colId xmlns:a16="http://schemas.microsoft.com/office/drawing/2014/main" val="2799448100"/>
                    </a:ext>
                  </a:extLst>
                </a:gridCol>
                <a:gridCol w="635267">
                  <a:extLst>
                    <a:ext uri="{9D8B030D-6E8A-4147-A177-3AD203B41FA5}">
                      <a16:colId xmlns:a16="http://schemas.microsoft.com/office/drawing/2014/main" val="2806862150"/>
                    </a:ext>
                  </a:extLst>
                </a:gridCol>
                <a:gridCol w="596767">
                  <a:extLst>
                    <a:ext uri="{9D8B030D-6E8A-4147-A177-3AD203B41FA5}">
                      <a16:colId xmlns:a16="http://schemas.microsoft.com/office/drawing/2014/main" val="169640516"/>
                    </a:ext>
                  </a:extLst>
                </a:gridCol>
                <a:gridCol w="596766">
                  <a:extLst>
                    <a:ext uri="{9D8B030D-6E8A-4147-A177-3AD203B41FA5}">
                      <a16:colId xmlns:a16="http://schemas.microsoft.com/office/drawing/2014/main" val="3001100983"/>
                    </a:ext>
                  </a:extLst>
                </a:gridCol>
                <a:gridCol w="616017">
                  <a:extLst>
                    <a:ext uri="{9D8B030D-6E8A-4147-A177-3AD203B41FA5}">
                      <a16:colId xmlns:a16="http://schemas.microsoft.com/office/drawing/2014/main" val="2055631435"/>
                    </a:ext>
                  </a:extLst>
                </a:gridCol>
                <a:gridCol w="1857676">
                  <a:extLst>
                    <a:ext uri="{9D8B030D-6E8A-4147-A177-3AD203B41FA5}">
                      <a16:colId xmlns:a16="http://schemas.microsoft.com/office/drawing/2014/main" val="2000975041"/>
                    </a:ext>
                  </a:extLst>
                </a:gridCol>
                <a:gridCol w="616017">
                  <a:extLst>
                    <a:ext uri="{9D8B030D-6E8A-4147-A177-3AD203B41FA5}">
                      <a16:colId xmlns:a16="http://schemas.microsoft.com/office/drawing/2014/main" val="2793147426"/>
                    </a:ext>
                  </a:extLst>
                </a:gridCol>
                <a:gridCol w="1009061">
                  <a:extLst>
                    <a:ext uri="{9D8B030D-6E8A-4147-A177-3AD203B41FA5}">
                      <a16:colId xmlns:a16="http://schemas.microsoft.com/office/drawing/2014/main" val="2185097447"/>
                    </a:ext>
                  </a:extLst>
                </a:gridCol>
                <a:gridCol w="1051561">
                  <a:extLst>
                    <a:ext uri="{9D8B030D-6E8A-4147-A177-3AD203B41FA5}">
                      <a16:colId xmlns:a16="http://schemas.microsoft.com/office/drawing/2014/main" val="2187058185"/>
                    </a:ext>
                  </a:extLst>
                </a:gridCol>
                <a:gridCol w="1051562">
                  <a:extLst>
                    <a:ext uri="{9D8B030D-6E8A-4147-A177-3AD203B41FA5}">
                      <a16:colId xmlns:a16="http://schemas.microsoft.com/office/drawing/2014/main" val="4172713268"/>
                    </a:ext>
                  </a:extLst>
                </a:gridCol>
                <a:gridCol w="1051562">
                  <a:extLst>
                    <a:ext uri="{9D8B030D-6E8A-4147-A177-3AD203B41FA5}">
                      <a16:colId xmlns:a16="http://schemas.microsoft.com/office/drawing/2014/main" val="2232045270"/>
                    </a:ext>
                  </a:extLst>
                </a:gridCol>
              </a:tblGrid>
              <a:tr h="441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41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β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γ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692573"/>
                  </a:ext>
                </a:extLst>
              </a:tr>
              <a:tr h="441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rys 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l-GR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β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γ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přirozená třída definovaná rysem A </a:t>
                      </a:r>
                    </a:p>
                  </a:txBody>
                  <a:tcPr marL="17780" marR="17780" marT="0" marB="0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5253657"/>
                  </a:ext>
                </a:extLst>
              </a:tr>
              <a:tr h="441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rys 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l-GR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β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γ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přirozená třída definovaná rysy A+B</a:t>
                      </a:r>
                    </a:p>
                  </a:txBody>
                  <a:tcPr marL="17780" marR="1778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1989847"/>
                  </a:ext>
                </a:extLst>
              </a:tr>
              <a:tr h="441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rys 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α </a:t>
                      </a:r>
                      <a:r>
                        <a:rPr lang="el-GR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β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přirozená třída definovaná rysy A+B+C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3653623"/>
                  </a:ext>
                </a:extLst>
              </a:tr>
              <a:tr h="441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567442"/>
                  </a:ext>
                </a:extLst>
              </a:tr>
              <a:tr h="441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nadmnožina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231548"/>
                  </a:ext>
                </a:extLst>
              </a:tr>
              <a:tr h="441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sz="2800" dirty="0"/>
                        <a:t> &gt;&gt; </a:t>
                      </a:r>
                      <a:r>
                        <a:rPr lang="en-US" sz="2800" dirty="0">
                          <a:solidFill>
                            <a:srgbClr val="00B0F0"/>
                          </a:solidFill>
                        </a:rPr>
                        <a:t>T</a:t>
                      </a:r>
                      <a:r>
                        <a:rPr lang="en-US" sz="2800" dirty="0"/>
                        <a:t> &gt;&gt; </a:t>
                      </a:r>
                      <a:r>
                        <a:rPr lang="cs-CZ" sz="2800" dirty="0">
                          <a:solidFill>
                            <a:srgbClr val="FFC000"/>
                          </a:solidFill>
                        </a:rPr>
                        <a:t>frikativa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901699"/>
                  </a:ext>
                </a:extLst>
              </a:tr>
              <a:tr h="441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cs-CZ" sz="2800" dirty="0"/>
                        <a:t> </a:t>
                      </a:r>
                      <a:r>
                        <a:rPr lang="en-US" sz="2800" dirty="0"/>
                        <a:t>&gt;&gt; </a:t>
                      </a:r>
                      <a:r>
                        <a:rPr lang="cs-CZ" sz="2800" dirty="0">
                          <a:solidFill>
                            <a:srgbClr val="00B0F0"/>
                          </a:solidFill>
                        </a:rPr>
                        <a:t>R</a:t>
                      </a:r>
                      <a:r>
                        <a:rPr lang="en-US" sz="2800" dirty="0"/>
                        <a:t> &gt;&gt; </a:t>
                      </a:r>
                      <a:r>
                        <a:rPr lang="cs-CZ" sz="2800" dirty="0">
                          <a:solidFill>
                            <a:srgbClr val="FFC000"/>
                          </a:solidFill>
                        </a:rPr>
                        <a:t>nazála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916040"/>
                  </a:ext>
                </a:extLst>
              </a:tr>
              <a:tr h="441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podmnožina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7292752"/>
                  </a:ext>
                </a:extLst>
              </a:tr>
            </a:tbl>
          </a:graphicData>
        </a:graphic>
      </p:graphicFrame>
      <p:sp>
        <p:nvSpPr>
          <p:cNvPr id="4" name="Šipka: dolů 3">
            <a:extLst>
              <a:ext uri="{FF2B5EF4-FFF2-40B4-BE49-F238E27FC236}">
                <a16:creationId xmlns:a16="http://schemas.microsoft.com/office/drawing/2014/main" id="{924AB015-AA29-5B0F-715D-976AD38CB4F4}"/>
              </a:ext>
            </a:extLst>
          </p:cNvPr>
          <p:cNvSpPr/>
          <p:nvPr/>
        </p:nvSpPr>
        <p:spPr>
          <a:xfrm>
            <a:off x="5293895" y="5226518"/>
            <a:ext cx="510138" cy="808522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07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Fonologické rysy </a:t>
            </a:r>
            <a:r>
              <a:rPr lang="cs-CZ" sz="3600" b="0" i="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cs-CZ" sz="3600" b="0" i="0" dirty="0" err="1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Skarnitzl</a:t>
            </a:r>
            <a:r>
              <a:rPr lang="cs-CZ" sz="3600" b="0" i="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 et al. 2016:88−93)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429534"/>
              </p:ext>
            </p:extLst>
          </p:nvPr>
        </p:nvGraphicFramePr>
        <p:xfrm>
          <a:off x="1024128" y="1892808"/>
          <a:ext cx="10329688" cy="4429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2969820435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1857806559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1997167487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2395060555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827716709"/>
                    </a:ext>
                  </a:extLst>
                </a:gridCol>
              </a:tblGrid>
              <a:tr h="49665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distinktivní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rysy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vyjadřují fonologické rozdíly/distinkce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519441"/>
                  </a:ext>
                </a:extLst>
              </a:tr>
              <a:tr h="49665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strukturalismus: Roman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Jakobson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(40. a 50. léta 20. stol.)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5012938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9695407"/>
                  </a:ext>
                </a:extLst>
              </a:tr>
              <a:tr h="49665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SPE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Chomsky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&amp;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Halle: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The 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ound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attern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nglish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(1968)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898235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33517"/>
                  </a:ext>
                </a:extLst>
              </a:tr>
              <a:tr h="49665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generativní teorie reprezentace hláskových inventářů: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Feature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Geometry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Element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Theory</a:t>
                      </a:r>
                      <a:endParaRPr lang="en-US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039780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282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24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Fonologické rysy: 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838733"/>
              </p:ext>
            </p:extLst>
          </p:nvPr>
        </p:nvGraphicFramePr>
        <p:xfrm>
          <a:off x="1024128" y="1892808"/>
          <a:ext cx="10329688" cy="5219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968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různé teorie = různé typy rysů (od fonetických po ryze abstraktní)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foneticky založené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rysy: artikulační a/nebo akustické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43771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015452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generativní teorie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fonologické rysy jsou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univerzální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napříč jazyky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195392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995922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jazyky se odlišují tím, jaké z univerzálních rysů jejich gramatika aktivně používá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2226036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5051026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820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69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Veláry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141329"/>
              </p:ext>
            </p:extLst>
          </p:nvPr>
        </p:nvGraphicFramePr>
        <p:xfrm>
          <a:off x="1024128" y="1892808"/>
          <a:ext cx="10329689" cy="4925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757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28886">
                  <a:extLst>
                    <a:ext uri="{9D8B030D-6E8A-4147-A177-3AD203B41FA5}">
                      <a16:colId xmlns:a16="http://schemas.microsoft.com/office/drawing/2014/main" val="2633246812"/>
                    </a:ext>
                  </a:extLst>
                </a:gridCol>
                <a:gridCol w="492268">
                  <a:extLst>
                    <a:ext uri="{9D8B030D-6E8A-4147-A177-3AD203B41FA5}">
                      <a16:colId xmlns:a16="http://schemas.microsoft.com/office/drawing/2014/main" val="1637840222"/>
                    </a:ext>
                  </a:extLst>
                </a:gridCol>
                <a:gridCol w="737740">
                  <a:extLst>
                    <a:ext uri="{9D8B030D-6E8A-4147-A177-3AD203B41FA5}">
                      <a16:colId xmlns:a16="http://schemas.microsoft.com/office/drawing/2014/main" val="2091213324"/>
                    </a:ext>
                  </a:extLst>
                </a:gridCol>
                <a:gridCol w="737741">
                  <a:extLst>
                    <a:ext uri="{9D8B030D-6E8A-4147-A177-3AD203B41FA5}">
                      <a16:colId xmlns:a16="http://schemas.microsoft.com/office/drawing/2014/main" val="2277369730"/>
                    </a:ext>
                  </a:extLst>
                </a:gridCol>
                <a:gridCol w="737741">
                  <a:extLst>
                    <a:ext uri="{9D8B030D-6E8A-4147-A177-3AD203B41FA5}">
                      <a16:colId xmlns:a16="http://schemas.microsoft.com/office/drawing/2014/main" val="2251711228"/>
                    </a:ext>
                  </a:extLst>
                </a:gridCol>
                <a:gridCol w="737740">
                  <a:extLst>
                    <a:ext uri="{9D8B030D-6E8A-4147-A177-3AD203B41FA5}">
                      <a16:colId xmlns:a16="http://schemas.microsoft.com/office/drawing/2014/main" val="3265192936"/>
                    </a:ext>
                  </a:extLst>
                </a:gridCol>
              </a:tblGrid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akustika: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rys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grave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(hluboký/gravisový)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element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(Element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Theory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284616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ve zvukovém spektru převažují nízké frekvence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520185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211488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artikulace: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rys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(zadní)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189343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tělo jazyka je ZA neutrální pozicí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ZA+NAD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622226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rys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(vysoký)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3868690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tělo jazyka je NAD neutrální pozicí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472571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154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03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Veláry a přirozené třídy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492678"/>
              </p:ext>
            </p:extLst>
          </p:nvPr>
        </p:nvGraphicFramePr>
        <p:xfrm>
          <a:off x="1024128" y="1892808"/>
          <a:ext cx="10329688" cy="4419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836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7051323">
                  <a:extLst>
                    <a:ext uri="{9D8B030D-6E8A-4147-A177-3AD203B41FA5}">
                      <a16:colId xmlns:a16="http://schemas.microsoft.com/office/drawing/2014/main" val="4233593439"/>
                    </a:ext>
                  </a:extLst>
                </a:gridCol>
              </a:tblGrid>
              <a:tr h="5523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Proč nedefinovat veláry prostě rysem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(velární)?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523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Protože veláry tvoří přirozené třídy i s jinými hláskami.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43771"/>
                  </a:ext>
                </a:extLst>
              </a:tr>
              <a:tr h="5523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015452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grave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 element 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veláry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labiály, zadní vokály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 p u 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195392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262774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veláry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zadní vysoké vokály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 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17259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637205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402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77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Předložka </a:t>
            </a:r>
            <a:r>
              <a:rPr lang="cs-CZ" i="1" dirty="0"/>
              <a:t>ku</a:t>
            </a:r>
            <a:r>
              <a:rPr lang="cs-CZ" dirty="0"/>
              <a:t>: stará čeština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37615"/>
              </p:ext>
            </p:extLst>
          </p:nvPr>
        </p:nvGraphicFramePr>
        <p:xfrm>
          <a:off x="1024128" y="1892808"/>
          <a:ext cx="10329688" cy="5261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4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44">
                  <a:extLst>
                    <a:ext uri="{9D8B030D-6E8A-4147-A177-3AD203B41FA5}">
                      <a16:colId xmlns:a16="http://schemas.microsoft.com/office/drawing/2014/main" val="2774470899"/>
                    </a:ext>
                  </a:extLst>
                </a:gridCol>
              </a:tblGrid>
              <a:tr h="5523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dativní předložka má ve staré češtině 3 varianty: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kɛ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523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/ 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#{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 b m f v k 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}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fonologická distribuce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963576"/>
                  </a:ext>
                </a:extLst>
              </a:tr>
              <a:tr h="3452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768578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ku 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ekelnéj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obci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promluvi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Život Krista Pána (1360)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3457761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nu,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vzvěžte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ku b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oji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Dalimilova kronika (konec 14. st.)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4575312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má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muž ženu 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ku 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anželstvie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Právní sborník (1448)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254954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vloži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je v úly 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ku </a:t>
                      </a:r>
                      <a:r>
                        <a:rPr lang="en-US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čelám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Kázání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dzikovská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(20. léta 15. st.)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34309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 slepí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patřěte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ku v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idění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Proroci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rožumberští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(14./15. st.)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3178096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bieše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přišel 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ku k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ráli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Kázání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dzikovská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(20. léta 15. st.)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190451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poručil je 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ku 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střiehání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Kronika králů českých (1466)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840148"/>
                  </a:ext>
                </a:extLst>
              </a:tr>
              <a:tr h="30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588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620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050435"/>
              </p:ext>
            </p:extLst>
          </p:nvPr>
        </p:nvGraphicFramePr>
        <p:xfrm>
          <a:off x="1024128" y="1892808"/>
          <a:ext cx="10329688" cy="5310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295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196730">
                  <a:extLst>
                    <a:ext uri="{9D8B030D-6E8A-4147-A177-3AD203B41FA5}">
                      <a16:colId xmlns:a16="http://schemas.microsoft.com/office/drawing/2014/main" val="4233593439"/>
                    </a:ext>
                  </a:extLst>
                </a:gridCol>
              </a:tblGrid>
              <a:tr h="552387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523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</a:t>
                      </a:r>
                      <a:r>
                        <a:rPr lang="en-US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/ 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#{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 b m f v k 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}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&gt; k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[grave]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/ 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#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[grave]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                               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                       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nebo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/ _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43771"/>
                  </a:ext>
                </a:extLst>
              </a:tr>
              <a:tr h="5523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015452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195392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262774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17259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637205"/>
                  </a:ext>
                </a:extLst>
              </a:tr>
              <a:tr h="552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402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1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988</Words>
  <Application>Microsoft Office PowerPoint</Application>
  <PresentationFormat>Širokoúhlá obrazovka</PresentationFormat>
  <Paragraphs>214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Vázaná distribuce: alofon [ŋ]</vt:lpstr>
      <vt:lpstr>Přirozené třídy hlásek</vt:lpstr>
      <vt:lpstr>Sdílení rysů</vt:lpstr>
      <vt:lpstr>Fonologické rysy (Skarnitzl et al. 2016:88−93)</vt:lpstr>
      <vt:lpstr>Fonologické rysy: obsah</vt:lpstr>
      <vt:lpstr>Veláry</vt:lpstr>
      <vt:lpstr>Veláry a přirozené třídy</vt:lpstr>
      <vt:lpstr>Předložka ku: stará čeština</vt:lpstr>
      <vt:lpstr>Reprezentace</vt:lpstr>
      <vt:lpstr>Binární rysy</vt:lpstr>
      <vt:lpstr>Binární rysy: vokály v češtině</vt:lpstr>
      <vt:lpstr>Binární =&gt; privativní</vt:lpstr>
      <vt:lpstr>Privativní rysy (alternativa)</vt:lpstr>
      <vt:lpstr>Privativní elementy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788</cp:revision>
  <cp:lastPrinted>2019-06-24T12:30:17Z</cp:lastPrinted>
  <dcterms:created xsi:type="dcterms:W3CDTF">2018-11-27T11:40:05Z</dcterms:created>
  <dcterms:modified xsi:type="dcterms:W3CDTF">2024-10-31T07:46:01Z</dcterms:modified>
</cp:coreProperties>
</file>