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6"/>
  </p:handoutMasterIdLst>
  <p:sldIdLst>
    <p:sldId id="538" r:id="rId2"/>
    <p:sldId id="549" r:id="rId3"/>
    <p:sldId id="539" r:id="rId4"/>
    <p:sldId id="541" r:id="rId5"/>
    <p:sldId id="500" r:id="rId6"/>
    <p:sldId id="537" r:id="rId7"/>
    <p:sldId id="543" r:id="rId8"/>
    <p:sldId id="547" r:id="rId9"/>
    <p:sldId id="552" r:id="rId10"/>
    <p:sldId id="555" r:id="rId11"/>
    <p:sldId id="554" r:id="rId12"/>
    <p:sldId id="556" r:id="rId13"/>
    <p:sldId id="558" r:id="rId14"/>
    <p:sldId id="559" r:id="rId15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honological_rul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LENIC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Přirozené třídy hlásek: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71023"/>
              </p:ext>
            </p:extLst>
          </p:nvPr>
        </p:nvGraphicFramePr>
        <p:xfrm>
          <a:off x="998290" y="1823961"/>
          <a:ext cx="10706030" cy="4956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0603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508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přirozená třída = hlásky sdílející část své struktury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08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15460"/>
                  </a:ext>
                </a:extLst>
              </a:tr>
              <a:tr h="633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struktura hlásek = fonologické rysy a jejich uspořádání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086971"/>
                  </a:ext>
                </a:extLst>
              </a:tr>
              <a:tr h="508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hlásky tvořící přirozenou třídu mají podobné fonologické chování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3052795"/>
                  </a:ext>
                </a:extLst>
              </a:tr>
              <a:tr h="508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5488454"/>
                  </a:ext>
                </a:extLst>
              </a:tr>
              <a:tr h="6007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fonologické chování = distribuce v řetězcích, aktivita ve fonologických procesech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772235"/>
                  </a:ext>
                </a:extLst>
              </a:tr>
              <a:tr h="508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184602"/>
                  </a:ext>
                </a:extLst>
              </a:tr>
              <a:tr h="508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3789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627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</a:t>
            </a:r>
            <a:r>
              <a:rPr lang="en-US" dirty="0"/>
              <a:t>1</a:t>
            </a:r>
            <a:r>
              <a:rPr lang="cs-CZ" dirty="0"/>
              <a:t>: ztráta znělosti (</a:t>
            </a:r>
            <a:r>
              <a:rPr lang="cs-CZ" sz="4400" i="0" dirty="0" err="1">
                <a:effectLst/>
                <a:cs typeface="Times New Roman" panose="02020603050405020304" pitchFamily="18" charset="0"/>
              </a:rPr>
              <a:t>T</a:t>
            </a:r>
            <a:r>
              <a:rPr lang="cs-CZ" sz="4400" i="0" baseline="-25000" dirty="0" err="1">
                <a:effectLst/>
                <a:cs typeface="Times New Roman" panose="02020603050405020304" pitchFamily="18" charset="0"/>
              </a:rPr>
              <a:t>znělý</a:t>
            </a:r>
            <a:r>
              <a:rPr lang="cs-CZ" sz="4400" i="0" baseline="-25000" dirty="0">
                <a:effectLst/>
                <a:cs typeface="Times New Roman" panose="02020603050405020304" pitchFamily="18" charset="0"/>
              </a:rPr>
              <a:t> </a:t>
            </a:r>
            <a:r>
              <a:rPr lang="cs-CZ" sz="4400" i="0" dirty="0"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cs-CZ" sz="4400" i="0" dirty="0" err="1">
                <a:effectLst/>
                <a:cs typeface="Times New Roman" panose="02020603050405020304" pitchFamily="18" charset="0"/>
              </a:rPr>
              <a:t>T</a:t>
            </a:r>
            <a:r>
              <a:rPr lang="cs-CZ" sz="4400" i="0" baseline="-25000" dirty="0" err="1">
                <a:effectLst/>
                <a:cs typeface="Times New Roman" panose="02020603050405020304" pitchFamily="18" charset="0"/>
              </a:rPr>
              <a:t>neznělý</a:t>
            </a:r>
            <a:r>
              <a:rPr lang="cs-CZ" sz="4400" i="0" dirty="0">
                <a:effectLst/>
                <a:cs typeface="Times New Roman" panose="02020603050405020304" pitchFamily="18" charset="0"/>
              </a:rPr>
              <a:t>)</a:t>
            </a:r>
            <a:br>
              <a:rPr lang="cs-CZ" sz="4400" b="1" i="0" dirty="0"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baseline="-25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84" y="1858441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524497"/>
              </p:ext>
            </p:extLst>
          </p:nvPr>
        </p:nvGraphicFramePr>
        <p:xfrm>
          <a:off x="899180" y="1892808"/>
          <a:ext cx="10515604" cy="4876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595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763478">
                  <a:extLst>
                    <a:ext uri="{9D8B030D-6E8A-4147-A177-3AD203B41FA5}">
                      <a16:colId xmlns:a16="http://schemas.microsoft.com/office/drawing/2014/main" val="416242425"/>
                    </a:ext>
                  </a:extLst>
                </a:gridCol>
                <a:gridCol w="2646169">
                  <a:extLst>
                    <a:ext uri="{9D8B030D-6E8A-4147-A177-3AD203B41FA5}">
                      <a16:colId xmlns:a16="http://schemas.microsoft.com/office/drawing/2014/main" val="3442505351"/>
                    </a:ext>
                  </a:extLst>
                </a:gridCol>
              </a:tblGrid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základní formy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odvozené formy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pravidlo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-a,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-ou, 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p /_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085076"/>
                  </a:ext>
                </a:extLst>
              </a:tr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-a, so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žlu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so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žlu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f /_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6829280"/>
                  </a:ext>
                </a:extLst>
              </a:tr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kó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ám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kó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t /_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968440"/>
                  </a:ext>
                </a:extLst>
              </a:tr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aví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-o,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kau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aví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kau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s /_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362644"/>
                  </a:ext>
                </a:extLst>
              </a:tr>
              <a:tr h="5605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4626360"/>
                  </a:ext>
                </a:extLst>
              </a:tr>
              <a:tr h="5605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269462"/>
                  </a:ext>
                </a:extLst>
              </a:tr>
              <a:tr h="5605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96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12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Ztráta znělosti jako fonologický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437340"/>
              </p:ext>
            </p:extLst>
          </p:nvPr>
        </p:nvGraphicFramePr>
        <p:xfrm>
          <a:off x="921287" y="1825625"/>
          <a:ext cx="10706033" cy="6001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467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880009">
                  <a:extLst>
                    <a:ext uri="{9D8B030D-6E8A-4147-A177-3AD203B41FA5}">
                      <a16:colId xmlns:a16="http://schemas.microsoft.com/office/drawing/2014/main" val="4002089317"/>
                    </a:ext>
                  </a:extLst>
                </a:gridCol>
                <a:gridCol w="3561349">
                  <a:extLst>
                    <a:ext uri="{9D8B030D-6E8A-4147-A177-3AD203B41FA5}">
                      <a16:colId xmlns:a16="http://schemas.microsoft.com/office/drawing/2014/main" val="2297031064"/>
                    </a:ext>
                  </a:extLst>
                </a:gridCol>
              </a:tblGrid>
              <a:tr h="50858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/_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0858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1515460"/>
                  </a:ext>
                </a:extLst>
              </a:tr>
              <a:tr h="50858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C                                        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79057893"/>
                  </a:ext>
                </a:extLst>
              </a:tr>
              <a:tr h="55492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[</a:t>
                      </a:r>
                      <a:r>
                        <a:rPr lang="en-US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</a:t>
                      </a: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           </a:t>
                      </a: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obstruent</a:t>
                      </a: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</a:t>
                      </a: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 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086971"/>
                  </a:ext>
                </a:extLst>
              </a:tr>
              <a:tr h="550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laryngeal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laryngeal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      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01597"/>
                  </a:ext>
                </a:extLst>
              </a:tr>
              <a:tr h="550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en-US" sz="2800" b="0" i="0" strike="sngStrike" cap="small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strike="sngStrike" cap="none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strike="sngStrike" cap="small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strike="noStrike" cap="non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cs-CZ" sz="2800" b="0" i="0" strike="noStrike" cap="non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ztráta znělosti ve finální pozici</a:t>
                      </a:r>
                      <a:endParaRPr lang="cs-CZ" sz="2800" b="0" i="0" strike="noStrike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664437"/>
                  </a:ext>
                </a:extLst>
              </a:tr>
              <a:tr h="6007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772235"/>
                  </a:ext>
                </a:extLst>
              </a:tr>
              <a:tr h="508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endParaRPr lang="cs-CZ" sz="2800" b="1" i="0" strike="sng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184602"/>
                  </a:ext>
                </a:extLst>
              </a:tr>
              <a:tr h="50858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23789737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13AA77C9-F7E6-3EFC-8989-6DFAD37403B8}"/>
              </a:ext>
            </a:extLst>
          </p:cNvPr>
          <p:cNvCxnSpPr>
            <a:cxnSpLocks/>
          </p:cNvCxnSpPr>
          <p:nvPr/>
        </p:nvCxnSpPr>
        <p:spPr>
          <a:xfrm flipH="1" flipV="1">
            <a:off x="1414914" y="3291840"/>
            <a:ext cx="428716" cy="13716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71566BC8-C56E-EED5-56FB-8D4FF37CC417}"/>
              </a:ext>
            </a:extLst>
          </p:cNvPr>
          <p:cNvCxnSpPr>
            <a:cxnSpLocks/>
          </p:cNvCxnSpPr>
          <p:nvPr/>
        </p:nvCxnSpPr>
        <p:spPr>
          <a:xfrm flipV="1">
            <a:off x="1414914" y="4826398"/>
            <a:ext cx="0" cy="39727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FE8171F-1D46-447E-FD8D-68874D0E6777}"/>
              </a:ext>
            </a:extLst>
          </p:cNvPr>
          <p:cNvCxnSpPr>
            <a:cxnSpLocks/>
          </p:cNvCxnSpPr>
          <p:nvPr/>
        </p:nvCxnSpPr>
        <p:spPr>
          <a:xfrm flipV="1">
            <a:off x="1414914" y="3291840"/>
            <a:ext cx="0" cy="981777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98186E1A-319B-67E3-1C40-0F533639F3B0}"/>
              </a:ext>
            </a:extLst>
          </p:cNvPr>
          <p:cNvCxnSpPr>
            <a:cxnSpLocks/>
          </p:cNvCxnSpPr>
          <p:nvPr/>
        </p:nvCxnSpPr>
        <p:spPr>
          <a:xfrm flipV="1">
            <a:off x="4888030" y="4826398"/>
            <a:ext cx="0" cy="397274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17BDDF6E-180D-470D-3ADA-439A9FC6A7CB}"/>
              </a:ext>
            </a:extLst>
          </p:cNvPr>
          <p:cNvCxnSpPr>
            <a:cxnSpLocks/>
          </p:cNvCxnSpPr>
          <p:nvPr/>
        </p:nvCxnSpPr>
        <p:spPr>
          <a:xfrm flipH="1" flipV="1">
            <a:off x="4888030" y="3291840"/>
            <a:ext cx="428716" cy="13716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4CF47B4E-4E85-9EEC-E8E9-FE8A1E765BFC}"/>
              </a:ext>
            </a:extLst>
          </p:cNvPr>
          <p:cNvCxnSpPr>
            <a:cxnSpLocks/>
          </p:cNvCxnSpPr>
          <p:nvPr/>
        </p:nvCxnSpPr>
        <p:spPr>
          <a:xfrm flipV="1">
            <a:off x="4888030" y="3291839"/>
            <a:ext cx="0" cy="981777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102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1: správná predikce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985398"/>
              </p:ext>
            </p:extLst>
          </p:nvPr>
        </p:nvGraphicFramePr>
        <p:xfrm>
          <a:off x="760396" y="1823961"/>
          <a:ext cx="10753496" cy="428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418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3306896500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311058796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206814007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331175607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237319842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344913443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4097720633"/>
                    </a:ext>
                  </a:extLst>
                </a:gridCol>
              </a:tblGrid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Pokud by gramatika češtiny obsahovala pravidlo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/_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pak by v češtině neměla existovat slova končící na *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15460"/>
                  </a:ext>
                </a:extLst>
              </a:tr>
              <a:tr h="633589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086971"/>
                  </a:ext>
                </a:extLst>
              </a:tr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Realita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slova končící na znělý obstruent v češtině skutečně neexistují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052795"/>
                  </a:ext>
                </a:extLst>
              </a:tr>
              <a:tr h="531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5488454"/>
                  </a:ext>
                </a:extLst>
              </a:tr>
              <a:tr h="531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590806"/>
                  </a:ext>
                </a:extLst>
              </a:tr>
              <a:tr h="531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350915"/>
                  </a:ext>
                </a:extLst>
              </a:tr>
              <a:tr h="531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499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332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Fonologická pravidla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205717"/>
              </p:ext>
            </p:extLst>
          </p:nvPr>
        </p:nvGraphicFramePr>
        <p:xfrm>
          <a:off x="760396" y="1823961"/>
          <a:ext cx="10753496" cy="35877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418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3306896500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311058796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206814007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331175607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237319842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344913443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4097720633"/>
                    </a:ext>
                  </a:extLst>
                </a:gridCol>
              </a:tblGrid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Generativní gramatika: fonologické procesy jsou vyjádřeny pomocí 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(transformačních)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pravidel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15460"/>
                  </a:ext>
                </a:extLst>
              </a:tr>
              <a:tr h="5316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základní forma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/A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5488454"/>
                  </a:ext>
                </a:extLst>
              </a:tr>
              <a:tr h="5316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odvozená forma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590806"/>
                  </a:ext>
                </a:extLst>
              </a:tr>
              <a:tr h="531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350915"/>
                  </a:ext>
                </a:extLst>
              </a:tr>
              <a:tr h="5316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pravidlo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X /  A_C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499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471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5500"/>
            <a:ext cx="10515600" cy="1325563"/>
          </a:xfrm>
        </p:spPr>
        <p:txBody>
          <a:bodyPr/>
          <a:lstStyle/>
          <a:p>
            <a:r>
              <a:rPr lang="cs-CZ" dirty="0"/>
              <a:t>Základní typy fonologických procesů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405021"/>
              </p:ext>
            </p:extLst>
          </p:nvPr>
        </p:nvGraphicFramePr>
        <p:xfrm>
          <a:off x="760396" y="1823961"/>
          <a:ext cx="10753497" cy="428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954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929813">
                  <a:extLst>
                    <a:ext uri="{9D8B030D-6E8A-4147-A177-3AD203B41FA5}">
                      <a16:colId xmlns:a16="http://schemas.microsoft.com/office/drawing/2014/main" val="4137143696"/>
                    </a:ext>
                  </a:extLst>
                </a:gridCol>
                <a:gridCol w="2055303">
                  <a:extLst>
                    <a:ext uri="{9D8B030D-6E8A-4147-A177-3AD203B41FA5}">
                      <a16:colId xmlns:a16="http://schemas.microsoft.com/office/drawing/2014/main" val="4057873030"/>
                    </a:ext>
                  </a:extLst>
                </a:gridCol>
                <a:gridCol w="1958832">
                  <a:extLst>
                    <a:ext uri="{9D8B030D-6E8A-4147-A177-3AD203B41FA5}">
                      <a16:colId xmlns:a16="http://schemas.microsoft.com/office/drawing/2014/main" val="3651189472"/>
                    </a:ext>
                  </a:extLst>
                </a:gridCol>
              </a:tblGrid>
              <a:tr h="5357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změna struktury hlásky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změna lineárního řetězce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elize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35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485967"/>
                  </a:ext>
                </a:extLst>
              </a:tr>
              <a:tr h="535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3190416"/>
                  </a:ext>
                </a:extLst>
              </a:tr>
              <a:tr h="535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podtypy: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spouštěč změny (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trigger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):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y: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49911"/>
                  </a:ext>
                </a:extLst>
              </a:tr>
              <a:tr h="535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asimilace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kvalita okolních segmentů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770399"/>
                  </a:ext>
                </a:extLst>
              </a:tr>
              <a:tr h="535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disimilace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823567"/>
                  </a:ext>
                </a:extLst>
              </a:tr>
              <a:tr h="535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lenice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pozice ve slabičné struktuře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metateze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BC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CB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862131"/>
                  </a:ext>
                </a:extLst>
              </a:tr>
              <a:tr h="535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7833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183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Fonologické procesy: diachronie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344172"/>
              </p:ext>
            </p:extLst>
          </p:nvPr>
        </p:nvGraphicFramePr>
        <p:xfrm>
          <a:off x="721895" y="1823961"/>
          <a:ext cx="10982426" cy="4737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893218644"/>
                    </a:ext>
                  </a:extLst>
                </a:gridCol>
                <a:gridCol w="1905802">
                  <a:extLst>
                    <a:ext uri="{9D8B030D-6E8A-4147-A177-3AD203B41FA5}">
                      <a16:colId xmlns:a16="http://schemas.microsoft.com/office/drawing/2014/main" val="2829987997"/>
                    </a:ext>
                  </a:extLst>
                </a:gridCol>
                <a:gridCol w="750770">
                  <a:extLst>
                    <a:ext uri="{9D8B030D-6E8A-4147-A177-3AD203B41FA5}">
                      <a16:colId xmlns:a16="http://schemas.microsoft.com/office/drawing/2014/main" val="3347389375"/>
                    </a:ext>
                  </a:extLst>
                </a:gridCol>
                <a:gridCol w="2502569">
                  <a:extLst>
                    <a:ext uri="{9D8B030D-6E8A-4147-A177-3AD203B41FA5}">
                      <a16:colId xmlns:a16="http://schemas.microsoft.com/office/drawing/2014/main" val="4292334790"/>
                    </a:ext>
                  </a:extLst>
                </a:gridCol>
                <a:gridCol w="3445845">
                  <a:extLst>
                    <a:ext uri="{9D8B030D-6E8A-4147-A177-3AD203B41FA5}">
                      <a16:colId xmlns:a16="http://schemas.microsoft.com/office/drawing/2014/main" val="3174352516"/>
                    </a:ext>
                  </a:extLst>
                </a:gridCol>
              </a:tblGrid>
              <a:tr h="50858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změny zvukové struktury slov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0858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procesy můžeme snadno identifikovat v diachronní perspektivě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15460"/>
                  </a:ext>
                </a:extLst>
              </a:tr>
              <a:tr h="54477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např. staročeské přehlásky vokálů: u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y  ɪ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086971"/>
                  </a:ext>
                </a:extLst>
              </a:tr>
              <a:tr h="5881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st.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poč. 14. st.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pol. 14.st.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kontext změny: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636995"/>
                  </a:ext>
                </a:extLst>
              </a:tr>
              <a:tr h="544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tný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tný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tný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ʒ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068945"/>
                  </a:ext>
                </a:extLst>
              </a:tr>
              <a:tr h="544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Jež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Jež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Jež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ɪ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589263"/>
                  </a:ext>
                </a:extLst>
              </a:tr>
              <a:tr h="544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C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coronal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][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8522504"/>
                  </a:ext>
                </a:extLst>
              </a:tr>
              <a:tr h="544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5074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26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4400" b="0" i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cs-CZ" sz="4400" b="0" i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y  ɪ / C</a:t>
            </a:r>
            <a:r>
              <a:rPr lang="cs-CZ" sz="4400" b="0" i="0" baseline="-25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cs-CZ" sz="4400" b="0" i="0" baseline="-250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coronal</a:t>
            </a:r>
            <a:r>
              <a:rPr lang="cs-CZ" sz="4400" b="0" i="0" baseline="-25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][</a:t>
            </a:r>
            <a:r>
              <a:rPr lang="cs-CZ" sz="4400" b="0" i="0" baseline="-250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high</a:t>
            </a:r>
            <a:r>
              <a:rPr lang="cs-CZ" sz="4400" b="0" i="0" baseline="-25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cs-CZ" sz="4400" b="0" i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__</a:t>
            </a:r>
            <a:endParaRPr lang="cs-CZ" sz="4400" b="0" i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202797"/>
              </p:ext>
            </p:extLst>
          </p:nvPr>
        </p:nvGraphicFramePr>
        <p:xfrm>
          <a:off x="308008" y="1823961"/>
          <a:ext cx="11396313" cy="523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385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081112">
                  <a:extLst>
                    <a:ext uri="{9D8B030D-6E8A-4147-A177-3AD203B41FA5}">
                      <a16:colId xmlns:a16="http://schemas.microsoft.com/office/drawing/2014/main" val="318147014"/>
                    </a:ext>
                  </a:extLst>
                </a:gridCol>
                <a:gridCol w="3561348">
                  <a:extLst>
                    <a:ext uri="{9D8B030D-6E8A-4147-A177-3AD203B41FA5}">
                      <a16:colId xmlns:a16="http://schemas.microsoft.com/office/drawing/2014/main" val="3883272436"/>
                    </a:ext>
                  </a:extLst>
                </a:gridCol>
              </a:tblGrid>
              <a:tr h="5411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ʃu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ʃy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ʃɪ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ʃ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rysy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411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              V            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                V                   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C               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865834"/>
                  </a:ext>
                </a:extLst>
              </a:tr>
              <a:tr h="5411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975520"/>
                  </a:ext>
                </a:extLst>
              </a:tr>
              <a:tr h="541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6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       </a:t>
                      </a:r>
                      <a:r>
                        <a:rPr lang="cs-CZ" sz="26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</a:t>
                      </a:r>
                      <a:endParaRPr lang="cs-CZ" sz="26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6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        </a:t>
                      </a:r>
                      <a:r>
                        <a:rPr lang="cs-CZ" sz="26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</a:t>
                      </a:r>
                      <a:endParaRPr lang="cs-CZ" sz="26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6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        </a:t>
                      </a:r>
                      <a:r>
                        <a:rPr lang="cs-CZ" sz="26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</a:t>
                      </a:r>
                      <a:endParaRPr lang="cs-CZ" sz="26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169628"/>
                  </a:ext>
                </a:extLst>
              </a:tr>
              <a:tr h="541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4403343"/>
                  </a:ext>
                </a:extLst>
              </a:tr>
              <a:tr h="5411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600" b="0" i="0" strike="sng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600" b="0" i="0" strike="sng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1245594"/>
                  </a:ext>
                </a:extLst>
              </a:tr>
              <a:tr h="5411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coronal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][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dorsal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6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coronal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600" b="0" i="0" strike="sng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strike="sng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dorsal</a:t>
                      </a:r>
                      <a:r>
                        <a:rPr lang="en-US" sz="2600" b="0" i="0" strike="sng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600" b="0" i="0" strike="sng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coronal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coronal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600" b="0" i="0" strike="sngStrike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strike="sngStrike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600" b="0" i="0" strike="sngStrike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600" b="0" i="0" strike="sngStrike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837022"/>
                  </a:ext>
                </a:extLst>
              </a:tr>
              <a:tr h="5411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asimilace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V s předcházejícím 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delabializace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919484"/>
                  </a:ext>
                </a:extLst>
              </a:tr>
            </a:tbl>
          </a:graphicData>
        </a:graphic>
      </p:graphicFrame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3803D2F8-9201-54D7-0D99-4E5D15A6BC46}"/>
              </a:ext>
            </a:extLst>
          </p:cNvPr>
          <p:cNvCxnSpPr>
            <a:cxnSpLocks/>
          </p:cNvCxnSpPr>
          <p:nvPr/>
        </p:nvCxnSpPr>
        <p:spPr>
          <a:xfrm flipV="1">
            <a:off x="514416" y="2953492"/>
            <a:ext cx="0" cy="3710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2638F410-C07C-33AA-B30D-1F86B08BF536}"/>
              </a:ext>
            </a:extLst>
          </p:cNvPr>
          <p:cNvCxnSpPr>
            <a:cxnSpLocks/>
          </p:cNvCxnSpPr>
          <p:nvPr/>
        </p:nvCxnSpPr>
        <p:spPr>
          <a:xfrm flipV="1">
            <a:off x="1736825" y="2953492"/>
            <a:ext cx="0" cy="3710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EAE64835-D22E-E47D-B756-7A292CB2920E}"/>
              </a:ext>
            </a:extLst>
          </p:cNvPr>
          <p:cNvCxnSpPr>
            <a:cxnSpLocks/>
          </p:cNvCxnSpPr>
          <p:nvPr/>
        </p:nvCxnSpPr>
        <p:spPr>
          <a:xfrm flipV="1">
            <a:off x="514416" y="4050772"/>
            <a:ext cx="0" cy="10794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FA92BF75-028B-E367-EFD5-648C208AC299}"/>
              </a:ext>
            </a:extLst>
          </p:cNvPr>
          <p:cNvCxnSpPr>
            <a:cxnSpLocks/>
          </p:cNvCxnSpPr>
          <p:nvPr/>
        </p:nvCxnSpPr>
        <p:spPr>
          <a:xfrm flipV="1">
            <a:off x="1808479" y="4050772"/>
            <a:ext cx="0" cy="107290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86C10BE8-612E-346E-A3A2-CA8953A5BAF7}"/>
              </a:ext>
            </a:extLst>
          </p:cNvPr>
          <p:cNvCxnSpPr>
            <a:cxnSpLocks/>
          </p:cNvCxnSpPr>
          <p:nvPr/>
        </p:nvCxnSpPr>
        <p:spPr>
          <a:xfrm flipH="1" flipV="1">
            <a:off x="1808479" y="4066731"/>
            <a:ext cx="980039" cy="105511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B836F458-B7AA-2965-617C-59E50B585440}"/>
              </a:ext>
            </a:extLst>
          </p:cNvPr>
          <p:cNvCxnSpPr>
            <a:cxnSpLocks/>
          </p:cNvCxnSpPr>
          <p:nvPr/>
        </p:nvCxnSpPr>
        <p:spPr>
          <a:xfrm flipV="1">
            <a:off x="4287519" y="2964320"/>
            <a:ext cx="0" cy="3710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EED82DC1-956C-9AAC-4703-1701FB5F6653}"/>
              </a:ext>
            </a:extLst>
          </p:cNvPr>
          <p:cNvCxnSpPr>
            <a:cxnSpLocks/>
          </p:cNvCxnSpPr>
          <p:nvPr/>
        </p:nvCxnSpPr>
        <p:spPr>
          <a:xfrm flipV="1">
            <a:off x="5615806" y="2964320"/>
            <a:ext cx="0" cy="3710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085331B0-35FF-FE51-2C92-D0F1A03EFC0D}"/>
              </a:ext>
            </a:extLst>
          </p:cNvPr>
          <p:cNvCxnSpPr>
            <a:cxnSpLocks/>
          </p:cNvCxnSpPr>
          <p:nvPr/>
        </p:nvCxnSpPr>
        <p:spPr>
          <a:xfrm flipV="1">
            <a:off x="4320672" y="4066731"/>
            <a:ext cx="0" cy="105511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83D02B0D-1F2F-3DE5-DEE7-BC076218C83F}"/>
              </a:ext>
            </a:extLst>
          </p:cNvPr>
          <p:cNvCxnSpPr>
            <a:cxnSpLocks/>
          </p:cNvCxnSpPr>
          <p:nvPr/>
        </p:nvCxnSpPr>
        <p:spPr>
          <a:xfrm flipV="1">
            <a:off x="5694681" y="4076933"/>
            <a:ext cx="0" cy="105511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8862F11E-52DC-4685-887E-57D6D466D80E}"/>
              </a:ext>
            </a:extLst>
          </p:cNvPr>
          <p:cNvCxnSpPr>
            <a:cxnSpLocks/>
          </p:cNvCxnSpPr>
          <p:nvPr/>
        </p:nvCxnSpPr>
        <p:spPr>
          <a:xfrm flipV="1">
            <a:off x="4335434" y="4066731"/>
            <a:ext cx="1390153" cy="1046271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FB2A5A77-D700-C125-9E65-CEB51F27C98B}"/>
              </a:ext>
            </a:extLst>
          </p:cNvPr>
          <p:cNvCxnSpPr>
            <a:cxnSpLocks/>
          </p:cNvCxnSpPr>
          <p:nvPr/>
        </p:nvCxnSpPr>
        <p:spPr>
          <a:xfrm flipH="1" flipV="1">
            <a:off x="5748154" y="4090670"/>
            <a:ext cx="1155030" cy="1031177"/>
          </a:xfrm>
          <a:prstGeom prst="line">
            <a:avLst/>
          </a:prstGeom>
          <a:ln w="381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4333866A-A6EB-4A60-FB8D-359DF6C20DB3}"/>
              </a:ext>
            </a:extLst>
          </p:cNvPr>
          <p:cNvCxnSpPr>
            <a:cxnSpLocks/>
          </p:cNvCxnSpPr>
          <p:nvPr/>
        </p:nvCxnSpPr>
        <p:spPr>
          <a:xfrm flipV="1">
            <a:off x="8403924" y="2964319"/>
            <a:ext cx="0" cy="3710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FC54FA46-B73D-0550-BCB0-D75E88D4E3AB}"/>
              </a:ext>
            </a:extLst>
          </p:cNvPr>
          <p:cNvCxnSpPr>
            <a:cxnSpLocks/>
          </p:cNvCxnSpPr>
          <p:nvPr/>
        </p:nvCxnSpPr>
        <p:spPr>
          <a:xfrm flipV="1">
            <a:off x="9673390" y="2964319"/>
            <a:ext cx="0" cy="3710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47446AC2-8EB2-51D2-8F88-041AA882C54C}"/>
              </a:ext>
            </a:extLst>
          </p:cNvPr>
          <p:cNvCxnSpPr>
            <a:cxnSpLocks/>
          </p:cNvCxnSpPr>
          <p:nvPr/>
        </p:nvCxnSpPr>
        <p:spPr>
          <a:xfrm flipV="1">
            <a:off x="8403924" y="4090670"/>
            <a:ext cx="0" cy="1039595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36">
            <a:extLst>
              <a:ext uri="{FF2B5EF4-FFF2-40B4-BE49-F238E27FC236}">
                <a16:creationId xmlns:a16="http://schemas.microsoft.com/office/drawing/2014/main" id="{B09E1AAC-8368-25AB-7CC5-895216604513}"/>
              </a:ext>
            </a:extLst>
          </p:cNvPr>
          <p:cNvCxnSpPr>
            <a:cxnSpLocks/>
          </p:cNvCxnSpPr>
          <p:nvPr/>
        </p:nvCxnSpPr>
        <p:spPr>
          <a:xfrm flipV="1">
            <a:off x="9701730" y="4058751"/>
            <a:ext cx="0" cy="97526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FDA4D29C-1E70-7878-9817-3193356E5B76}"/>
              </a:ext>
            </a:extLst>
          </p:cNvPr>
          <p:cNvCxnSpPr>
            <a:cxnSpLocks/>
          </p:cNvCxnSpPr>
          <p:nvPr/>
        </p:nvCxnSpPr>
        <p:spPr>
          <a:xfrm flipH="1" flipV="1">
            <a:off x="9699593" y="4076933"/>
            <a:ext cx="1196205" cy="1044914"/>
          </a:xfrm>
          <a:prstGeom prst="line">
            <a:avLst/>
          </a:prstGeom>
          <a:ln w="38100">
            <a:solidFill>
              <a:srgbClr val="00B0F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B9F5E036-1FEF-427C-5DE5-9C656B7800A5}"/>
              </a:ext>
            </a:extLst>
          </p:cNvPr>
          <p:cNvCxnSpPr>
            <a:cxnSpLocks/>
          </p:cNvCxnSpPr>
          <p:nvPr/>
        </p:nvCxnSpPr>
        <p:spPr>
          <a:xfrm flipH="1" flipV="1">
            <a:off x="514416" y="4058751"/>
            <a:ext cx="431533" cy="10016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24F30AC3-E5DF-929C-C160-6FA93A4F23C4}"/>
              </a:ext>
            </a:extLst>
          </p:cNvPr>
          <p:cNvCxnSpPr>
            <a:cxnSpLocks/>
          </p:cNvCxnSpPr>
          <p:nvPr/>
        </p:nvCxnSpPr>
        <p:spPr>
          <a:xfrm flipH="1" flipV="1">
            <a:off x="1801795" y="4057886"/>
            <a:ext cx="431533" cy="10016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F9FCBD70-7CE1-25D0-2D82-1C9B6BD8E8A0}"/>
              </a:ext>
            </a:extLst>
          </p:cNvPr>
          <p:cNvCxnSpPr>
            <a:cxnSpLocks/>
          </p:cNvCxnSpPr>
          <p:nvPr/>
        </p:nvCxnSpPr>
        <p:spPr>
          <a:xfrm flipH="1" flipV="1">
            <a:off x="4314253" y="4056426"/>
            <a:ext cx="431533" cy="10016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B6453086-B63B-E0FC-4B2D-448F7212AFC6}"/>
              </a:ext>
            </a:extLst>
          </p:cNvPr>
          <p:cNvCxnSpPr>
            <a:cxnSpLocks/>
          </p:cNvCxnSpPr>
          <p:nvPr/>
        </p:nvCxnSpPr>
        <p:spPr>
          <a:xfrm flipH="1" flipV="1">
            <a:off x="5686126" y="4076933"/>
            <a:ext cx="490084" cy="79657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nice 44">
            <a:extLst>
              <a:ext uri="{FF2B5EF4-FFF2-40B4-BE49-F238E27FC236}">
                <a16:creationId xmlns:a16="http://schemas.microsoft.com/office/drawing/2014/main" id="{25F0A2D9-AAA1-1F98-161C-4AEF47563E77}"/>
              </a:ext>
            </a:extLst>
          </p:cNvPr>
          <p:cNvCxnSpPr>
            <a:cxnSpLocks/>
          </p:cNvCxnSpPr>
          <p:nvPr/>
        </p:nvCxnSpPr>
        <p:spPr>
          <a:xfrm flipH="1" flipV="1">
            <a:off x="8403924" y="4090670"/>
            <a:ext cx="431533" cy="10016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640B0D44-38D2-F027-5EC2-F1DF89ED7FAA}"/>
              </a:ext>
            </a:extLst>
          </p:cNvPr>
          <p:cNvCxnSpPr>
            <a:cxnSpLocks/>
          </p:cNvCxnSpPr>
          <p:nvPr/>
        </p:nvCxnSpPr>
        <p:spPr>
          <a:xfrm flipH="1" flipV="1">
            <a:off x="9709486" y="4076933"/>
            <a:ext cx="431533" cy="10016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861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Fonologické procesy: synchronie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499422"/>
              </p:ext>
            </p:extLst>
          </p:nvPr>
        </p:nvGraphicFramePr>
        <p:xfrm>
          <a:off x="625641" y="1823961"/>
          <a:ext cx="11030554" cy="42212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062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72665">
                  <a:extLst>
                    <a:ext uri="{9D8B030D-6E8A-4147-A177-3AD203B41FA5}">
                      <a16:colId xmlns:a16="http://schemas.microsoft.com/office/drawing/2014/main" val="335450598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4212415873"/>
                    </a:ext>
                  </a:extLst>
                </a:gridCol>
                <a:gridCol w="1328287">
                  <a:extLst>
                    <a:ext uri="{9D8B030D-6E8A-4147-A177-3AD203B41FA5}">
                      <a16:colId xmlns:a16="http://schemas.microsoft.com/office/drawing/2014/main" val="110290377"/>
                    </a:ext>
                  </a:extLst>
                </a:gridCol>
                <a:gridCol w="2675824">
                  <a:extLst>
                    <a:ext uri="{9D8B030D-6E8A-4147-A177-3AD203B41FA5}">
                      <a16:colId xmlns:a16="http://schemas.microsoft.com/office/drawing/2014/main" val="653191919"/>
                    </a:ext>
                  </a:extLst>
                </a:gridCol>
              </a:tblGrid>
              <a:tr h="5085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projevují se jako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hláskové alternace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tj. střídání hlásek v jednom kořeni/afixu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4477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086971"/>
                  </a:ext>
                </a:extLst>
              </a:tr>
              <a:tr h="544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kořen/afix s významem ‚X‘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výsledek fonologického procesu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636995"/>
                  </a:ext>
                </a:extLst>
              </a:tr>
              <a:tr h="544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logicky možné analýzy: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105128"/>
                  </a:ext>
                </a:extLst>
              </a:tr>
              <a:tr h="544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D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l-GR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D/E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6450933"/>
                  </a:ext>
                </a:extLst>
              </a:tr>
              <a:tr h="544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alternace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l-GR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základní forma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377223"/>
                  </a:ext>
                </a:extLst>
              </a:tr>
              <a:tr h="544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D/E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odvozená forma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549878"/>
                  </a:ext>
                </a:extLst>
              </a:tr>
            </a:tbl>
          </a:graphicData>
        </a:graphic>
      </p:graphicFrame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4A8D3043-9068-BC87-C3B0-069CC4A5FEE7}"/>
              </a:ext>
            </a:extLst>
          </p:cNvPr>
          <p:cNvCxnSpPr>
            <a:cxnSpLocks/>
          </p:cNvCxnSpPr>
          <p:nvPr/>
        </p:nvCxnSpPr>
        <p:spPr>
          <a:xfrm flipH="1">
            <a:off x="1232033" y="3934609"/>
            <a:ext cx="487583" cy="45645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6B97223E-8343-9ECF-67D2-2027A845BED3}"/>
              </a:ext>
            </a:extLst>
          </p:cNvPr>
          <p:cNvCxnSpPr>
            <a:cxnSpLocks/>
          </p:cNvCxnSpPr>
          <p:nvPr/>
        </p:nvCxnSpPr>
        <p:spPr>
          <a:xfrm flipH="1" flipV="1">
            <a:off x="1719616" y="3934609"/>
            <a:ext cx="513444" cy="45645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984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Čeština: </a:t>
            </a:r>
            <a:r>
              <a:rPr lang="cs-CZ" dirty="0" err="1"/>
              <a:t>T</a:t>
            </a:r>
            <a:r>
              <a:rPr lang="cs-CZ" baseline="-25000" dirty="0" err="1"/>
              <a:t>znělý</a:t>
            </a:r>
            <a:r>
              <a:rPr lang="cs-CZ" baseline="-25000" dirty="0"/>
              <a:t> </a:t>
            </a:r>
            <a:r>
              <a:rPr lang="en-US" dirty="0"/>
              <a:t>~</a:t>
            </a:r>
            <a:r>
              <a:rPr lang="cs-CZ" baseline="-25000" dirty="0"/>
              <a:t> </a:t>
            </a:r>
            <a:r>
              <a:rPr lang="cs-CZ" dirty="0" err="1"/>
              <a:t>T</a:t>
            </a:r>
            <a:r>
              <a:rPr lang="cs-CZ" baseline="-25000" dirty="0" err="1"/>
              <a:t>neznělý</a:t>
            </a:r>
            <a:r>
              <a:rPr lang="cs-CZ" baseline="-25000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84" y="1858441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999871"/>
              </p:ext>
            </p:extLst>
          </p:nvPr>
        </p:nvGraphicFramePr>
        <p:xfrm>
          <a:off x="899180" y="1892808"/>
          <a:ext cx="10515604" cy="4484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459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166711">
                  <a:extLst>
                    <a:ext uri="{9D8B030D-6E8A-4147-A177-3AD203B41FA5}">
                      <a16:colId xmlns:a16="http://schemas.microsoft.com/office/drawing/2014/main" val="416242425"/>
                    </a:ext>
                  </a:extLst>
                </a:gridCol>
                <a:gridCol w="65395">
                  <a:extLst>
                    <a:ext uri="{9D8B030D-6E8A-4147-A177-3AD203B41FA5}">
                      <a16:colId xmlns:a16="http://schemas.microsoft.com/office/drawing/2014/main" val="3442505351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4013835565"/>
                    </a:ext>
                  </a:extLst>
                </a:gridCol>
              </a:tblGrid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/_V (nominativ)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(genitiv)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…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…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085076"/>
                  </a:ext>
                </a:extLst>
              </a:tr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-a, so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žlu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…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so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žlu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…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6829280"/>
                  </a:ext>
                </a:extLst>
              </a:tr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kó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…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kó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…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968440"/>
                  </a:ext>
                </a:extLst>
              </a:tr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362644"/>
                  </a:ext>
                </a:extLst>
              </a:tr>
              <a:tr h="56059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systematické alternace: 1. zasahují přirozenou třídu (obstruenty)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4626360"/>
                  </a:ext>
                </a:extLst>
              </a:tr>
              <a:tr h="56059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                                 2. mají jasně definovaný kontext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269462"/>
                  </a:ext>
                </a:extLst>
              </a:tr>
              <a:tr h="56059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96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44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fonologického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068811"/>
              </p:ext>
            </p:extLst>
          </p:nvPr>
        </p:nvGraphicFramePr>
        <p:xfrm>
          <a:off x="921287" y="1825625"/>
          <a:ext cx="10860034" cy="4276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235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310063">
                  <a:extLst>
                    <a:ext uri="{9D8B030D-6E8A-4147-A177-3AD203B41FA5}">
                      <a16:colId xmlns:a16="http://schemas.microsoft.com/office/drawing/2014/main" val="4002089317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842687339"/>
                    </a:ext>
                  </a:extLst>
                </a:gridCol>
                <a:gridCol w="2454441">
                  <a:extLst>
                    <a:ext uri="{9D8B030D-6E8A-4147-A177-3AD203B41FA5}">
                      <a16:colId xmlns:a16="http://schemas.microsoft.com/office/drawing/2014/main" val="2297031064"/>
                    </a:ext>
                  </a:extLst>
                </a:gridCol>
              </a:tblGrid>
              <a:tr h="50858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1515460"/>
                  </a:ext>
                </a:extLst>
              </a:tr>
              <a:tr h="550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neznělý</a:t>
                      </a:r>
                      <a:endParaRPr lang="cs-CZ" sz="2800" b="1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znělý</a:t>
                      </a:r>
                      <a:endParaRPr lang="cs-CZ" sz="2800" b="1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086971"/>
                  </a:ext>
                </a:extLst>
              </a:tr>
              <a:tr h="550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základní forma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01597"/>
                  </a:ext>
                </a:extLst>
              </a:tr>
              <a:tr h="550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odvozená forma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664437"/>
                  </a:ext>
                </a:extLst>
              </a:tr>
              <a:tr h="6007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ztráta znělosti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nabytí znělosti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proces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772235"/>
                  </a:ext>
                </a:extLst>
              </a:tr>
              <a:tr h="508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40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</a:t>
                      </a:r>
                      <a:endParaRPr lang="cs-CZ" sz="40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40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</a:t>
                      </a:r>
                      <a:endParaRPr lang="cs-CZ" sz="40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40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184602"/>
                  </a:ext>
                </a:extLst>
              </a:tr>
              <a:tr h="50858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(tzv.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devoicing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23789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115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2: nabytí znělosti (</a:t>
            </a:r>
            <a:r>
              <a:rPr lang="cs-CZ" sz="4400" i="0" dirty="0" err="1">
                <a:effectLst/>
                <a:cs typeface="Times New Roman" panose="02020603050405020304" pitchFamily="18" charset="0"/>
              </a:rPr>
              <a:t>T</a:t>
            </a:r>
            <a:r>
              <a:rPr lang="cs-CZ" sz="4400" i="0" baseline="-25000" dirty="0" err="1">
                <a:effectLst/>
                <a:cs typeface="Times New Roman" panose="02020603050405020304" pitchFamily="18" charset="0"/>
              </a:rPr>
              <a:t>neznělý</a:t>
            </a:r>
            <a:r>
              <a:rPr lang="cs-CZ" sz="4400" i="0" baseline="-25000" dirty="0">
                <a:effectLst/>
                <a:cs typeface="Times New Roman" panose="02020603050405020304" pitchFamily="18" charset="0"/>
              </a:rPr>
              <a:t> </a:t>
            </a:r>
            <a:r>
              <a:rPr lang="cs-CZ" sz="4400" i="0" dirty="0"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cs-CZ" sz="4400" i="0" dirty="0" err="1">
                <a:effectLst/>
                <a:cs typeface="Times New Roman" panose="02020603050405020304" pitchFamily="18" charset="0"/>
              </a:rPr>
              <a:t>T</a:t>
            </a:r>
            <a:r>
              <a:rPr lang="cs-CZ" sz="4400" i="0" baseline="-25000" dirty="0" err="1">
                <a:effectLst/>
                <a:cs typeface="Times New Roman" panose="02020603050405020304" pitchFamily="18" charset="0"/>
              </a:rPr>
              <a:t>znělý</a:t>
            </a:r>
            <a:r>
              <a:rPr lang="cs-CZ" sz="4400" i="0" dirty="0">
                <a:effectLst/>
                <a:cs typeface="Times New Roman" panose="02020603050405020304" pitchFamily="18" charset="0"/>
              </a:rPr>
              <a:t>)</a:t>
            </a:r>
            <a:br>
              <a:rPr lang="cs-CZ" sz="4400" b="1" i="0" dirty="0"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baseline="-25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84" y="1858441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531197"/>
              </p:ext>
            </p:extLst>
          </p:nvPr>
        </p:nvGraphicFramePr>
        <p:xfrm>
          <a:off x="899180" y="1892808"/>
          <a:ext cx="10515604" cy="4876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118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716379">
                  <a:extLst>
                    <a:ext uri="{9D8B030D-6E8A-4147-A177-3AD203B41FA5}">
                      <a16:colId xmlns:a16="http://schemas.microsoft.com/office/drawing/2014/main" val="416242425"/>
                    </a:ext>
                  </a:extLst>
                </a:gridCol>
                <a:gridCol w="2598043">
                  <a:extLst>
                    <a:ext uri="{9D8B030D-6E8A-4147-A177-3AD203B41FA5}">
                      <a16:colId xmlns:a16="http://schemas.microsoft.com/office/drawing/2014/main" val="3442505351"/>
                    </a:ext>
                  </a:extLst>
                </a:gridCol>
              </a:tblGrid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základní formy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odvozené formy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pravidlo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-a,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-ou, 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 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b /_V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085076"/>
                  </a:ext>
                </a:extLst>
              </a:tr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so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žlu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-a, so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žlu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-ě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v /_V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6829280"/>
                  </a:ext>
                </a:extLst>
              </a:tr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kó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kó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ám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d /_V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968440"/>
                  </a:ext>
                </a:extLst>
              </a:tr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aví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kau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-y,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aví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-o,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kau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z /_V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362644"/>
                  </a:ext>
                </a:extLst>
              </a:tr>
              <a:tr h="5605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4626360"/>
                  </a:ext>
                </a:extLst>
              </a:tr>
              <a:tr h="5605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269462"/>
                  </a:ext>
                </a:extLst>
              </a:tr>
              <a:tr h="5605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96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81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Nabytí znělosti jako fonologický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605634"/>
              </p:ext>
            </p:extLst>
          </p:nvPr>
        </p:nvGraphicFramePr>
        <p:xfrm>
          <a:off x="921287" y="1825625"/>
          <a:ext cx="10706033" cy="4824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467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021305">
                  <a:extLst>
                    <a:ext uri="{9D8B030D-6E8A-4147-A177-3AD203B41FA5}">
                      <a16:colId xmlns:a16="http://schemas.microsoft.com/office/drawing/2014/main" val="4002089317"/>
                    </a:ext>
                  </a:extLst>
                </a:gridCol>
                <a:gridCol w="2858704">
                  <a:extLst>
                    <a:ext uri="{9D8B030D-6E8A-4147-A177-3AD203B41FA5}">
                      <a16:colId xmlns:a16="http://schemas.microsoft.com/office/drawing/2014/main" val="842687339"/>
                    </a:ext>
                  </a:extLst>
                </a:gridCol>
                <a:gridCol w="3561349">
                  <a:extLst>
                    <a:ext uri="{9D8B030D-6E8A-4147-A177-3AD203B41FA5}">
                      <a16:colId xmlns:a16="http://schemas.microsoft.com/office/drawing/2014/main" val="2297031064"/>
                    </a:ext>
                  </a:extLst>
                </a:gridCol>
              </a:tblGrid>
              <a:tr h="50858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/_V =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fonologicky smysluplný proces: V jsou znělé hlásky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3411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462365"/>
                  </a:ext>
                </a:extLst>
              </a:tr>
              <a:tr h="50858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                       V                               C                        V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1515460"/>
                  </a:ext>
                </a:extLst>
              </a:tr>
              <a:tr h="5549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</a:t>
                      </a: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1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</a:t>
                      </a:r>
                      <a:r>
                        <a:rPr lang="en-US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1" i="0" dirty="0">
                        <a:solidFill>
                          <a:srgbClr val="00B0F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V</a:t>
                      </a:r>
                      <a:endParaRPr lang="cs-CZ" sz="2800" b="1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086971"/>
                  </a:ext>
                </a:extLst>
              </a:tr>
              <a:tr h="550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01597"/>
                  </a:ext>
                </a:extLst>
              </a:tr>
              <a:tr h="55025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laryngeal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laryngeal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laryngeal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laryngeal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laryngeal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laryngeal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laryngeal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664437"/>
                  </a:ext>
                </a:extLst>
              </a:tr>
              <a:tr h="6007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772235"/>
                  </a:ext>
                </a:extLst>
              </a:tr>
              <a:tr h="508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[voice]</a:t>
                      </a:r>
                      <a:r>
                        <a:rPr lang="cs-CZ" sz="2800" b="0" i="0" cap="small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en-US" sz="2800" b="0" i="0" cap="small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cap="none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cap="small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1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184602"/>
                  </a:ext>
                </a:extLst>
              </a:tr>
              <a:tr h="50858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asimilace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 s následujícím V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23789737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13AA77C9-F7E6-3EFC-8989-6DFAD37403B8}"/>
              </a:ext>
            </a:extLst>
          </p:cNvPr>
          <p:cNvCxnSpPr>
            <a:cxnSpLocks/>
          </p:cNvCxnSpPr>
          <p:nvPr/>
        </p:nvCxnSpPr>
        <p:spPr>
          <a:xfrm flipV="1">
            <a:off x="1077626" y="3429000"/>
            <a:ext cx="0" cy="103070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71566BC8-C56E-EED5-56FB-8D4FF37CC417}"/>
              </a:ext>
            </a:extLst>
          </p:cNvPr>
          <p:cNvCxnSpPr>
            <a:cxnSpLocks/>
          </p:cNvCxnSpPr>
          <p:nvPr/>
        </p:nvCxnSpPr>
        <p:spPr>
          <a:xfrm flipV="1">
            <a:off x="5857498" y="3429000"/>
            <a:ext cx="0" cy="96757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C0789ED4-EAA8-134D-FEDB-1C8B70E0EDF5}"/>
              </a:ext>
            </a:extLst>
          </p:cNvPr>
          <p:cNvCxnSpPr>
            <a:cxnSpLocks/>
          </p:cNvCxnSpPr>
          <p:nvPr/>
        </p:nvCxnSpPr>
        <p:spPr>
          <a:xfrm flipV="1">
            <a:off x="8024261" y="3434598"/>
            <a:ext cx="0" cy="102510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F18390F6-7440-B324-AD82-1253E4DA5240}"/>
              </a:ext>
            </a:extLst>
          </p:cNvPr>
          <p:cNvCxnSpPr>
            <a:cxnSpLocks/>
          </p:cNvCxnSpPr>
          <p:nvPr/>
        </p:nvCxnSpPr>
        <p:spPr>
          <a:xfrm flipV="1">
            <a:off x="8024261" y="5163384"/>
            <a:ext cx="0" cy="39727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CE454705-DA81-5209-4BB6-6AAEB63C3D9E}"/>
              </a:ext>
            </a:extLst>
          </p:cNvPr>
          <p:cNvCxnSpPr>
            <a:cxnSpLocks/>
          </p:cNvCxnSpPr>
          <p:nvPr/>
        </p:nvCxnSpPr>
        <p:spPr>
          <a:xfrm flipH="1" flipV="1">
            <a:off x="5876586" y="4965039"/>
            <a:ext cx="2147675" cy="595619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C90ADBA1-A1E1-5522-B4CC-954B31DAD85A}"/>
              </a:ext>
            </a:extLst>
          </p:cNvPr>
          <p:cNvCxnSpPr>
            <a:cxnSpLocks/>
          </p:cNvCxnSpPr>
          <p:nvPr/>
        </p:nvCxnSpPr>
        <p:spPr>
          <a:xfrm flipH="1" flipV="1">
            <a:off x="5857497" y="3429000"/>
            <a:ext cx="477005" cy="132347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AB2BB98C-9FE5-2B56-E842-FA4E72AF2CB9}"/>
              </a:ext>
            </a:extLst>
          </p:cNvPr>
          <p:cNvCxnSpPr>
            <a:cxnSpLocks/>
          </p:cNvCxnSpPr>
          <p:nvPr/>
        </p:nvCxnSpPr>
        <p:spPr>
          <a:xfrm flipV="1">
            <a:off x="3171525" y="3495173"/>
            <a:ext cx="0" cy="102510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6E414446-AAD8-A42A-21C3-08EBBFEF4BBB}"/>
              </a:ext>
            </a:extLst>
          </p:cNvPr>
          <p:cNvCxnSpPr>
            <a:cxnSpLocks/>
          </p:cNvCxnSpPr>
          <p:nvPr/>
        </p:nvCxnSpPr>
        <p:spPr>
          <a:xfrm flipH="1" flipV="1">
            <a:off x="1077625" y="3428999"/>
            <a:ext cx="477005" cy="132347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E1606AC7-9355-1A1B-1FCD-52FB808FD3A4}"/>
              </a:ext>
            </a:extLst>
          </p:cNvPr>
          <p:cNvCxnSpPr>
            <a:cxnSpLocks/>
          </p:cNvCxnSpPr>
          <p:nvPr/>
        </p:nvCxnSpPr>
        <p:spPr>
          <a:xfrm flipV="1">
            <a:off x="3171525" y="5086756"/>
            <a:ext cx="0" cy="47390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242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2: nesprávná predikce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480062"/>
              </p:ext>
            </p:extLst>
          </p:nvPr>
        </p:nvGraphicFramePr>
        <p:xfrm>
          <a:off x="760396" y="1823961"/>
          <a:ext cx="10753496" cy="428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418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3306896500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311058796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206814007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331175607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237319842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3449134432"/>
                    </a:ext>
                  </a:extLst>
                </a:gridCol>
                <a:gridCol w="1344187">
                  <a:extLst>
                    <a:ext uri="{9D8B030D-6E8A-4147-A177-3AD203B41FA5}">
                      <a16:colId xmlns:a16="http://schemas.microsoft.com/office/drawing/2014/main" val="4097720633"/>
                    </a:ext>
                  </a:extLst>
                </a:gridCol>
              </a:tblGrid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Pokud by gramatika češtiny obsahovala pravidlo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znělý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/_V,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pak by v češtině neměla existovat slova obsahující řetězec *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neznělý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15460"/>
                  </a:ext>
                </a:extLst>
              </a:tr>
              <a:tr h="633589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086971"/>
                  </a:ext>
                </a:extLst>
              </a:tr>
              <a:tr h="50858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Realita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slova obsahující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neznělý</a:t>
                      </a:r>
                      <a:r>
                        <a:rPr lang="cs-CZ" sz="2800" b="0" i="0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jsou v češtině běžná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052795"/>
                  </a:ext>
                </a:extLst>
              </a:tr>
              <a:tr h="531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5488454"/>
                  </a:ext>
                </a:extLst>
              </a:tr>
              <a:tr h="531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slou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kno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590806"/>
                  </a:ext>
                </a:extLst>
              </a:tr>
              <a:tr h="531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pů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jde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hdy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peř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ká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chá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350915"/>
                  </a:ext>
                </a:extLst>
              </a:tr>
              <a:tr h="531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tka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499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5358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1151</Words>
  <Application>Microsoft Office PowerPoint</Application>
  <PresentationFormat>Širokoúhlá obrazovka</PresentationFormat>
  <Paragraphs>236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Přirozené třídy hlásek: shrnutí</vt:lpstr>
      <vt:lpstr>Fonologické procesy: diachronie</vt:lpstr>
      <vt:lpstr>u  y  ɪ / C[coronal][high]__</vt:lpstr>
      <vt:lpstr>Fonologické procesy: synchronie</vt:lpstr>
      <vt:lpstr>Čeština: Tznělý ~ Tneznělý </vt:lpstr>
      <vt:lpstr>Výsledek fonologického procesu</vt:lpstr>
      <vt:lpstr>Analýza 2: nabytí znělosti (Tneznělý  Tznělý) </vt:lpstr>
      <vt:lpstr>Nabytí znělosti jako fonologický proces</vt:lpstr>
      <vt:lpstr>Analýza 2: nesprávná predikce </vt:lpstr>
      <vt:lpstr>Analýza 1: ztráta znělosti (Tznělý  Tneznělý) </vt:lpstr>
      <vt:lpstr>Ztráta znělosti jako fonologický proces</vt:lpstr>
      <vt:lpstr>Analýza 1: správná predikce </vt:lpstr>
      <vt:lpstr>Fonologická pravidla</vt:lpstr>
      <vt:lpstr>Základní typy fonologických procesů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769</cp:revision>
  <cp:lastPrinted>2019-06-24T12:30:17Z</cp:lastPrinted>
  <dcterms:created xsi:type="dcterms:W3CDTF">2018-11-27T11:40:05Z</dcterms:created>
  <dcterms:modified xsi:type="dcterms:W3CDTF">2024-11-07T13:52:19Z</dcterms:modified>
</cp:coreProperties>
</file>