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2"/>
  </p:handoutMasterIdLst>
  <p:sldIdLst>
    <p:sldId id="538" r:id="rId2"/>
    <p:sldId id="497" r:id="rId3"/>
    <p:sldId id="560" r:id="rId4"/>
    <p:sldId id="556" r:id="rId5"/>
    <p:sldId id="561" r:id="rId6"/>
    <p:sldId id="498" r:id="rId7"/>
    <p:sldId id="600" r:id="rId8"/>
    <p:sldId id="598" r:id="rId9"/>
    <p:sldId id="593" r:id="rId10"/>
    <p:sldId id="594" r:id="rId11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ALTERNACE%20VOK%C3%81L%C5%AE%20S%20NULO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PROZODICK%C3%81%20HIERARCHI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Asimilace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79053"/>
              </p:ext>
            </p:extLst>
          </p:nvPr>
        </p:nvGraphicFramePr>
        <p:xfrm>
          <a:off x="998290" y="1823961"/>
          <a:ext cx="10706032" cy="4285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82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463607905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2246018764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3986941970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640009997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3951985606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2858235200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65561601"/>
                    </a:ext>
                  </a:extLst>
                </a:gridCol>
              </a:tblGrid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hláska X se co do kvality přizpůsobuje hlásce 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regresivní asimilace: </a:t>
                      </a:r>
                      <a:r>
                        <a:rPr lang="cs-CZ" sz="2800" b="0" i="0" cap="small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cíl</a:t>
                      </a:r>
                      <a:r>
                        <a:rPr lang="cs-CZ" sz="2800" b="0" i="0" cap="small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cap="small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cs-CZ" sz="2800" b="0" i="0" cap="small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cap="small" baseline="-25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progresivní asimilace: </a:t>
                      </a:r>
                      <a:r>
                        <a:rPr lang="cs-CZ" sz="2800" b="0" i="0" cap="small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cs-CZ" sz="2800" b="0" i="0" cap="small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cap="small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cíl</a:t>
                      </a:r>
                      <a:r>
                        <a:rPr lang="cs-CZ" sz="2800" b="0" i="0" cap="small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63358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základní typy asimilace: artikulačního místa, způsobu, znělosti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52795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formalizace: sdílení rysů/celých uzlů ve struktuře hlásek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488454"/>
                  </a:ext>
                </a:extLst>
              </a:tr>
              <a:tr h="600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C  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C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C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V C 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V C 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772235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184602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244180"/>
                  </a:ext>
                </a:extLst>
              </a:tr>
            </a:tbl>
          </a:graphicData>
        </a:graphic>
      </p:graphicFrame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9E0400D7-C8D1-1A82-14D1-C85E58FA480B}"/>
              </a:ext>
            </a:extLst>
          </p:cNvPr>
          <p:cNvCxnSpPr>
            <a:cxnSpLocks/>
          </p:cNvCxnSpPr>
          <p:nvPr/>
        </p:nvCxnSpPr>
        <p:spPr>
          <a:xfrm flipV="1">
            <a:off x="1812326" y="4916515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4584A48-12D0-18D8-FC45-1DE179C5C79E}"/>
              </a:ext>
            </a:extLst>
          </p:cNvPr>
          <p:cNvCxnSpPr>
            <a:cxnSpLocks/>
          </p:cNvCxnSpPr>
          <p:nvPr/>
        </p:nvCxnSpPr>
        <p:spPr>
          <a:xfrm flipH="1" flipV="1">
            <a:off x="1459684" y="4916515"/>
            <a:ext cx="352642" cy="3710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1EB3D49-9229-8CC5-8817-BD4E7F338285}"/>
              </a:ext>
            </a:extLst>
          </p:cNvPr>
          <p:cNvCxnSpPr>
            <a:cxnSpLocks/>
          </p:cNvCxnSpPr>
          <p:nvPr/>
        </p:nvCxnSpPr>
        <p:spPr>
          <a:xfrm flipV="1">
            <a:off x="2837181" y="4927857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CD8954B-EC79-106B-54F9-A38703B6954D}"/>
              </a:ext>
            </a:extLst>
          </p:cNvPr>
          <p:cNvCxnSpPr>
            <a:cxnSpLocks/>
          </p:cNvCxnSpPr>
          <p:nvPr/>
        </p:nvCxnSpPr>
        <p:spPr>
          <a:xfrm flipV="1">
            <a:off x="2836122" y="4927857"/>
            <a:ext cx="318139" cy="3710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61BFCE1E-B41F-531B-D412-99D3D5822E68}"/>
              </a:ext>
            </a:extLst>
          </p:cNvPr>
          <p:cNvCxnSpPr>
            <a:cxnSpLocks/>
          </p:cNvCxnSpPr>
          <p:nvPr/>
        </p:nvCxnSpPr>
        <p:spPr>
          <a:xfrm flipV="1">
            <a:off x="4490117" y="4916513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7E09E740-D026-E5A9-6672-843E7CE53475}"/>
              </a:ext>
            </a:extLst>
          </p:cNvPr>
          <p:cNvCxnSpPr>
            <a:cxnSpLocks/>
          </p:cNvCxnSpPr>
          <p:nvPr/>
        </p:nvCxnSpPr>
        <p:spPr>
          <a:xfrm flipV="1">
            <a:off x="5479713" y="4916514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A53D9BC4-04C5-A8D3-D926-F6863349D632}"/>
              </a:ext>
            </a:extLst>
          </p:cNvPr>
          <p:cNvCxnSpPr>
            <a:cxnSpLocks/>
          </p:cNvCxnSpPr>
          <p:nvPr/>
        </p:nvCxnSpPr>
        <p:spPr>
          <a:xfrm flipH="1" flipV="1">
            <a:off x="4137475" y="4916514"/>
            <a:ext cx="352642" cy="3710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096C0B60-BB39-1B54-C6FD-C5A4AF222A53}"/>
              </a:ext>
            </a:extLst>
          </p:cNvPr>
          <p:cNvCxnSpPr>
            <a:cxnSpLocks/>
          </p:cNvCxnSpPr>
          <p:nvPr/>
        </p:nvCxnSpPr>
        <p:spPr>
          <a:xfrm flipV="1">
            <a:off x="8737437" y="4927856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D52D1FA4-7880-46F9-BC8E-81E4D6A10499}"/>
              </a:ext>
            </a:extLst>
          </p:cNvPr>
          <p:cNvCxnSpPr>
            <a:cxnSpLocks/>
          </p:cNvCxnSpPr>
          <p:nvPr/>
        </p:nvCxnSpPr>
        <p:spPr>
          <a:xfrm flipV="1">
            <a:off x="9489346" y="4927856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E8E3012C-5820-7A39-7776-AB7FEC13A3E5}"/>
              </a:ext>
            </a:extLst>
          </p:cNvPr>
          <p:cNvCxnSpPr>
            <a:cxnSpLocks/>
          </p:cNvCxnSpPr>
          <p:nvPr/>
        </p:nvCxnSpPr>
        <p:spPr>
          <a:xfrm flipH="1" flipV="1">
            <a:off x="8164584" y="4913499"/>
            <a:ext cx="580238" cy="3741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4775F60A-2EF3-AA2B-4FA1-73479CCBD768}"/>
              </a:ext>
            </a:extLst>
          </p:cNvPr>
          <p:cNvCxnSpPr>
            <a:cxnSpLocks/>
          </p:cNvCxnSpPr>
          <p:nvPr/>
        </p:nvCxnSpPr>
        <p:spPr>
          <a:xfrm flipV="1">
            <a:off x="9481962" y="4927856"/>
            <a:ext cx="591331" cy="3710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54AF30A-2CAF-09E8-7787-59EC2EE4B17B}"/>
              </a:ext>
            </a:extLst>
          </p:cNvPr>
          <p:cNvCxnSpPr>
            <a:cxnSpLocks/>
          </p:cNvCxnSpPr>
          <p:nvPr/>
        </p:nvCxnSpPr>
        <p:spPr>
          <a:xfrm flipV="1">
            <a:off x="5486792" y="4913499"/>
            <a:ext cx="318139" cy="3710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62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skandování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639741"/>
              </p:ext>
            </p:extLst>
          </p:nvPr>
        </p:nvGraphicFramePr>
        <p:xfrm>
          <a:off x="996697" y="1892808"/>
          <a:ext cx="10357104" cy="4698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1011309388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38709815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2188026336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2418222947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1948446366"/>
                    </a:ext>
                  </a:extLst>
                </a:gridCol>
              </a:tblGrid>
              <a:tr h="535519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5hlásková jména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různé způsoby skandování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různá slabičná struktura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975972"/>
                  </a:ext>
                </a:extLst>
              </a:tr>
              <a:tr h="535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870640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 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 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 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464390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Lau-ra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Mar-ta!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-tra!  (?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Pet-ra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946253"/>
                  </a:ext>
                </a:extLst>
              </a:tr>
              <a:tr h="535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CVV.CV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CVC.CV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CV.CCV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167411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984805"/>
                  </a:ext>
                </a:extLst>
              </a:tr>
              <a:tr h="535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88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59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Vokalická harmonie: maďarština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932651"/>
              </p:ext>
            </p:extLst>
          </p:nvPr>
        </p:nvGraphicFramePr>
        <p:xfrm>
          <a:off x="1069848" y="1600199"/>
          <a:ext cx="10582458" cy="5233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408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2079">
                  <a:extLst>
                    <a:ext uri="{9D8B030D-6E8A-4147-A177-3AD203B41FA5}">
                      <a16:colId xmlns:a16="http://schemas.microsoft.com/office/drawing/2014/main" val="1262319351"/>
                    </a:ext>
                  </a:extLst>
                </a:gridCol>
                <a:gridCol w="631563">
                  <a:extLst>
                    <a:ext uri="{9D8B030D-6E8A-4147-A177-3AD203B41FA5}">
                      <a16:colId xmlns:a16="http://schemas.microsoft.com/office/drawing/2014/main" val="3147193357"/>
                    </a:ext>
                  </a:extLst>
                </a:gridCol>
                <a:gridCol w="1501918">
                  <a:extLst>
                    <a:ext uri="{9D8B030D-6E8A-4147-A177-3AD203B41FA5}">
                      <a16:colId xmlns:a16="http://schemas.microsoft.com/office/drawing/2014/main" val="3926385026"/>
                    </a:ext>
                  </a:extLst>
                </a:gridCol>
                <a:gridCol w="1691521">
                  <a:extLst>
                    <a:ext uri="{9D8B030D-6E8A-4147-A177-3AD203B41FA5}">
                      <a16:colId xmlns:a16="http://schemas.microsoft.com/office/drawing/2014/main" val="2046991809"/>
                    </a:ext>
                  </a:extLst>
                </a:gridCol>
                <a:gridCol w="422060">
                  <a:extLst>
                    <a:ext uri="{9D8B030D-6E8A-4147-A177-3AD203B41FA5}">
                      <a16:colId xmlns:a16="http://schemas.microsoft.com/office/drawing/2014/main" val="1232226080"/>
                    </a:ext>
                  </a:extLst>
                </a:gridCol>
                <a:gridCol w="648756">
                  <a:extLst>
                    <a:ext uri="{9D8B030D-6E8A-4147-A177-3AD203B41FA5}">
                      <a16:colId xmlns:a16="http://schemas.microsoft.com/office/drawing/2014/main" val="3028179908"/>
                    </a:ext>
                  </a:extLst>
                </a:gridCol>
                <a:gridCol w="648756">
                  <a:extLst>
                    <a:ext uri="{9D8B030D-6E8A-4147-A177-3AD203B41FA5}">
                      <a16:colId xmlns:a16="http://schemas.microsoft.com/office/drawing/2014/main" val="2779138360"/>
                    </a:ext>
                  </a:extLst>
                </a:gridCol>
                <a:gridCol w="651828">
                  <a:extLst>
                    <a:ext uri="{9D8B030D-6E8A-4147-A177-3AD203B41FA5}">
                      <a16:colId xmlns:a16="http://schemas.microsoft.com/office/drawing/2014/main" val="1420721466"/>
                    </a:ext>
                  </a:extLst>
                </a:gridCol>
                <a:gridCol w="648756">
                  <a:extLst>
                    <a:ext uri="{9D8B030D-6E8A-4147-A177-3AD203B41FA5}">
                      <a16:colId xmlns:a16="http://schemas.microsoft.com/office/drawing/2014/main" val="2075017732"/>
                    </a:ext>
                  </a:extLst>
                </a:gridCol>
                <a:gridCol w="673629">
                  <a:extLst>
                    <a:ext uri="{9D8B030D-6E8A-4147-A177-3AD203B41FA5}">
                      <a16:colId xmlns:a16="http://schemas.microsoft.com/office/drawing/2014/main" val="361398551"/>
                    </a:ext>
                  </a:extLst>
                </a:gridCol>
                <a:gridCol w="648756">
                  <a:extLst>
                    <a:ext uri="{9D8B030D-6E8A-4147-A177-3AD203B41FA5}">
                      <a16:colId xmlns:a16="http://schemas.microsoft.com/office/drawing/2014/main" val="4251019467"/>
                    </a:ext>
                  </a:extLst>
                </a:gridCol>
                <a:gridCol w="648756">
                  <a:extLst>
                    <a:ext uri="{9D8B030D-6E8A-4147-A177-3AD203B41FA5}">
                      <a16:colId xmlns:a16="http://schemas.microsoft.com/office/drawing/2014/main" val="4120822003"/>
                    </a:ext>
                  </a:extLst>
                </a:gridCol>
              </a:tblGrid>
              <a:tr h="61158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ablativ </a:t>
                      </a:r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61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město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deskripce: alternace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koncov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V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koncov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asimiluje 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953999"/>
                  </a:ext>
                </a:extLst>
              </a:tr>
              <a:tr h="611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veverka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GB" sz="2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ːkuʃ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</a:t>
                      </a:r>
                      <a:r>
                        <a:rPr lang="cs-CZ" sz="2800" b="0" i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interpretace: výsledek fonologického procesu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posledním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eni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627499"/>
                  </a:ext>
                </a:extLst>
              </a:tr>
              <a:tr h="61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radost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cs-CZ" sz="2800" dirty="0"/>
                        <a:t>=</a:t>
                      </a:r>
                      <a:r>
                        <a:rPr lang="en-GB" sz="2800" dirty="0"/>
                        <a:t>&gt;</a:t>
                      </a:r>
                      <a:r>
                        <a:rPr lang="cs-CZ" sz="2800" dirty="0"/>
                        <a:t> progresivní asimilace místa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cs-CZ" sz="2800" dirty="0"/>
                        <a:t>= progresivní asimilace místa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718390"/>
                  </a:ext>
                </a:extLst>
              </a:tr>
              <a:tr h="61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n-t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40204"/>
                  </a:ext>
                </a:extLst>
              </a:tr>
              <a:tr h="611585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6953"/>
                  </a:ext>
                </a:extLst>
              </a:tr>
              <a:tr h="61158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o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328464"/>
                  </a:ext>
                </a:extLst>
              </a:tr>
              <a:tr h="6115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dorsal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dorsal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520027"/>
                  </a:ext>
                </a:extLst>
              </a:tr>
            </a:tbl>
          </a:graphicData>
        </a:graphic>
      </p:graphicFrame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9EF53640-B6A7-D815-0584-CEE3FD42F168}"/>
              </a:ext>
            </a:extLst>
          </p:cNvPr>
          <p:cNvCxnSpPr>
            <a:cxnSpLocks/>
          </p:cNvCxnSpPr>
          <p:nvPr/>
        </p:nvCxnSpPr>
        <p:spPr>
          <a:xfrm flipV="1">
            <a:off x="1981504" y="5691723"/>
            <a:ext cx="737609" cy="2426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FA0314B6-F104-5C3D-33A9-2B0E759E51FD}"/>
              </a:ext>
            </a:extLst>
          </p:cNvPr>
          <p:cNvCxnSpPr>
            <a:cxnSpLocks/>
          </p:cNvCxnSpPr>
          <p:nvPr/>
        </p:nvCxnSpPr>
        <p:spPr>
          <a:xfrm flipV="1">
            <a:off x="1981504" y="5691723"/>
            <a:ext cx="0" cy="26123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08A966A9-E118-DA94-F0DD-FF0F77ADD40B}"/>
              </a:ext>
            </a:extLst>
          </p:cNvPr>
          <p:cNvCxnSpPr>
            <a:cxnSpLocks/>
          </p:cNvCxnSpPr>
          <p:nvPr/>
        </p:nvCxnSpPr>
        <p:spPr>
          <a:xfrm flipV="1">
            <a:off x="4507988" y="5691723"/>
            <a:ext cx="0" cy="26123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149018E0-174F-384B-CF69-5193D7E9BD58}"/>
              </a:ext>
            </a:extLst>
          </p:cNvPr>
          <p:cNvCxnSpPr>
            <a:cxnSpLocks/>
          </p:cNvCxnSpPr>
          <p:nvPr/>
        </p:nvCxnSpPr>
        <p:spPr>
          <a:xfrm flipV="1">
            <a:off x="4507988" y="5691723"/>
            <a:ext cx="737609" cy="2426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F13AD132-5DD6-A28F-D378-6C6EE666752C}"/>
              </a:ext>
            </a:extLst>
          </p:cNvPr>
          <p:cNvCxnSpPr>
            <a:cxnSpLocks/>
          </p:cNvCxnSpPr>
          <p:nvPr/>
        </p:nvCxnSpPr>
        <p:spPr>
          <a:xfrm flipV="1">
            <a:off x="7101584" y="5691723"/>
            <a:ext cx="0" cy="26123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DE5260C5-AEEA-434B-62F5-2747D3587087}"/>
              </a:ext>
            </a:extLst>
          </p:cNvPr>
          <p:cNvCxnSpPr>
            <a:cxnSpLocks/>
          </p:cNvCxnSpPr>
          <p:nvPr/>
        </p:nvCxnSpPr>
        <p:spPr>
          <a:xfrm flipV="1">
            <a:off x="7118766" y="5691723"/>
            <a:ext cx="737609" cy="233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B8F18D71-D03C-48BC-07E0-A5AB00F197B5}"/>
              </a:ext>
            </a:extLst>
          </p:cNvPr>
          <p:cNvCxnSpPr>
            <a:cxnSpLocks/>
          </p:cNvCxnSpPr>
          <p:nvPr/>
        </p:nvCxnSpPr>
        <p:spPr>
          <a:xfrm flipV="1">
            <a:off x="9292509" y="5691723"/>
            <a:ext cx="0" cy="26123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9C4C2BBA-8B5C-8094-A7C7-0FECA8BAB3AE}"/>
              </a:ext>
            </a:extLst>
          </p:cNvPr>
          <p:cNvCxnSpPr>
            <a:cxnSpLocks/>
          </p:cNvCxnSpPr>
          <p:nvPr/>
        </p:nvCxnSpPr>
        <p:spPr>
          <a:xfrm flipV="1">
            <a:off x="9293932" y="5701029"/>
            <a:ext cx="737609" cy="233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38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Epente</a:t>
            </a:r>
            <a:r>
              <a:rPr lang="cs-CZ" dirty="0"/>
              <a:t>z</a:t>
            </a:r>
            <a:r>
              <a:rPr lang="en-US" dirty="0"/>
              <a:t>e</a:t>
            </a:r>
            <a:r>
              <a:rPr lang="cs-CZ" dirty="0"/>
              <a:t>/elize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517392"/>
              </p:ext>
            </p:extLst>
          </p:nvPr>
        </p:nvGraphicFramePr>
        <p:xfrm>
          <a:off x="998290" y="1823961"/>
          <a:ext cx="10706032" cy="6030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82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463607905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2246018764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3986941970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640009997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3951985606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2858235200"/>
                    </a:ext>
                  </a:extLst>
                </a:gridCol>
                <a:gridCol w="1338254">
                  <a:extLst>
                    <a:ext uri="{9D8B030D-6E8A-4147-A177-3AD203B41FA5}">
                      <a16:colId xmlns:a16="http://schemas.microsoft.com/office/drawing/2014/main" val="65561601"/>
                    </a:ext>
                  </a:extLst>
                </a:gridCol>
              </a:tblGrid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vložení/vymazání hlásky do/z řetězce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výsledek: alternace vokálů/konsonantů s nulou: 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~Ø</a:t>
                      </a:r>
                      <a:endParaRPr lang="cs-CZ" sz="2800" b="0" i="0" cap="small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63358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podtypy: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apokopa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finální elize (_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proteze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iniciální epenteze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52795"/>
                  </a:ext>
                </a:extLst>
              </a:tr>
              <a:tr h="508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488454"/>
                  </a:ext>
                </a:extLst>
              </a:tr>
              <a:tr h="600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772235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184602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244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12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8807" y="365125"/>
            <a:ext cx="10674993" cy="1325563"/>
          </a:xfrm>
        </p:spPr>
        <p:txBody>
          <a:bodyPr/>
          <a:lstStyle/>
          <a:p>
            <a:r>
              <a:rPr lang="cs-CZ" dirty="0">
                <a:hlinkClick r:id="rId2"/>
              </a:rPr>
              <a:t>Epentetické </a:t>
            </a:r>
            <a:r>
              <a:rPr lang="cs-CZ" i="1" dirty="0">
                <a:hlinkClick r:id="rId2"/>
              </a:rPr>
              <a:t>e</a:t>
            </a:r>
            <a:r>
              <a:rPr lang="cs-CZ" dirty="0"/>
              <a:t>: čeština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519296"/>
              </p:ext>
            </p:extLst>
          </p:nvPr>
        </p:nvGraphicFramePr>
        <p:xfrm>
          <a:off x="838899" y="1823961"/>
          <a:ext cx="10674993" cy="4702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752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12022">
                  <a:extLst>
                    <a:ext uri="{9D8B030D-6E8A-4147-A177-3AD203B41FA5}">
                      <a16:colId xmlns:a16="http://schemas.microsoft.com/office/drawing/2014/main" val="1059993190"/>
                    </a:ext>
                  </a:extLst>
                </a:gridCol>
                <a:gridCol w="6975448">
                  <a:extLst>
                    <a:ext uri="{9D8B030D-6E8A-4147-A177-3AD203B41FA5}">
                      <a16:colId xmlns:a16="http://schemas.microsoft.com/office/drawing/2014/main" val="424212309"/>
                    </a:ext>
                  </a:extLst>
                </a:gridCol>
              </a:tblGrid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v-sypat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se-sypat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deskripce: alternace v prefixu: 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ve-vázat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s-vázat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408856"/>
                  </a:ext>
                </a:extLst>
              </a:tr>
              <a:tr h="5357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77801"/>
                  </a:ext>
                </a:extLst>
              </a:tr>
              <a:tr h="5357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interpretace: výsledek fonologického procesu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 vokálu motivace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eliminace gemináty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00999"/>
                  </a:ext>
                </a:extLst>
              </a:tr>
              <a:tr h="5357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gemináta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dvojice identických konsonantů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924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825560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249279"/>
                  </a:ext>
                </a:extLst>
              </a:tr>
              <a:tr h="5357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53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332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Protetické </a:t>
            </a:r>
            <a:r>
              <a:rPr lang="cs-CZ" i="1" dirty="0"/>
              <a:t>v</a:t>
            </a:r>
            <a:r>
              <a:rPr lang="cs-CZ" dirty="0"/>
              <a:t>: obecná čeština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31203"/>
              </p:ext>
            </p:extLst>
          </p:nvPr>
        </p:nvGraphicFramePr>
        <p:xfrm>
          <a:off x="838899" y="1823961"/>
          <a:ext cx="10674994" cy="4821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90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89901">
                  <a:extLst>
                    <a:ext uri="{9D8B030D-6E8A-4147-A177-3AD203B41FA5}">
                      <a16:colId xmlns:a16="http://schemas.microsoft.com/office/drawing/2014/main" val="1059993190"/>
                    </a:ext>
                  </a:extLst>
                </a:gridCol>
                <a:gridCol w="1466533">
                  <a:extLst>
                    <a:ext uri="{9D8B030D-6E8A-4147-A177-3AD203B41FA5}">
                      <a16:colId xmlns:a16="http://schemas.microsoft.com/office/drawing/2014/main" val="1000415912"/>
                    </a:ext>
                  </a:extLst>
                </a:gridCol>
                <a:gridCol w="1287155">
                  <a:extLst>
                    <a:ext uri="{9D8B030D-6E8A-4147-A177-3AD203B41FA5}">
                      <a16:colId xmlns:a16="http://schemas.microsoft.com/office/drawing/2014/main" val="2988503962"/>
                    </a:ext>
                  </a:extLst>
                </a:gridCol>
                <a:gridCol w="182460">
                  <a:extLst>
                    <a:ext uri="{9D8B030D-6E8A-4147-A177-3AD203B41FA5}">
                      <a16:colId xmlns:a16="http://schemas.microsoft.com/office/drawing/2014/main" val="2414129316"/>
                    </a:ext>
                  </a:extLst>
                </a:gridCol>
                <a:gridCol w="2097248">
                  <a:extLst>
                    <a:ext uri="{9D8B030D-6E8A-4147-A177-3AD203B41FA5}">
                      <a16:colId xmlns:a16="http://schemas.microsoft.com/office/drawing/2014/main" val="4230727264"/>
                    </a:ext>
                  </a:extLst>
                </a:gridCol>
                <a:gridCol w="1702965">
                  <a:extLst>
                    <a:ext uri="{9D8B030D-6E8A-4147-A177-3AD203B41FA5}">
                      <a16:colId xmlns:a16="http://schemas.microsoft.com/office/drawing/2014/main" val="455147163"/>
                    </a:ext>
                  </a:extLst>
                </a:gridCol>
                <a:gridCol w="1354824">
                  <a:extLst>
                    <a:ext uri="{9D8B030D-6E8A-4147-A177-3AD203B41FA5}">
                      <a16:colId xmlns:a16="http://schemas.microsoft.com/office/drawing/2014/main" val="2067357043"/>
                    </a:ext>
                  </a:extLst>
                </a:gridCol>
              </a:tblGrid>
              <a:tr h="5357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okno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opsat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odpojit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injekce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udělat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357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obecná 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vokno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vopsat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vodpojit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vinjekce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vudělat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408856"/>
                  </a:ext>
                </a:extLst>
              </a:tr>
              <a:tr h="53573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77801"/>
                  </a:ext>
                </a:extLst>
              </a:tr>
              <a:tr h="53573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 do iniciální pozice: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v 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_o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00999"/>
                  </a:ext>
                </a:extLst>
              </a:tr>
              <a:tr h="53573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"deskriptivní" analýza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interpretační analýza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924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#C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dirty="0"/>
                    </a:p>
                  </a:txBody>
                  <a:tcPr marL="17780" marR="17780" marT="0" marB="0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825560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o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</a:t>
                      </a:r>
                    </a:p>
                  </a:txBody>
                  <a:tcPr marL="17780" marR="17780" marT="0" marB="0" anchor="b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  <a:r>
                        <a:rPr lang="en-GB" sz="2800" dirty="0"/>
                        <a:t>[</a:t>
                      </a:r>
                      <a:r>
                        <a:rPr lang="cs-CZ" sz="2800" dirty="0" err="1"/>
                        <a:t>labial</a:t>
                      </a:r>
                      <a:r>
                        <a:rPr lang="en-GB" sz="2800" dirty="0"/>
                        <a:t>]</a:t>
                      </a:r>
                      <a:r>
                        <a:rPr lang="en-US" sz="2800" dirty="0"/>
                        <a:t>  [</a:t>
                      </a:r>
                      <a:r>
                        <a:rPr lang="cs-CZ" sz="2800"/>
                        <a:t>dorsal</a:t>
                      </a:r>
                      <a:r>
                        <a:rPr lang="en-US" sz="2800"/>
                        <a:t>]  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249279"/>
                  </a:ext>
                </a:extLst>
              </a:tr>
              <a:tr h="53573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ázdná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C-pozice je v obecné č. </a:t>
                      </a:r>
                    </a:p>
                  </a:txBody>
                  <a:tcPr marL="17780" marR="177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539780"/>
                  </a:ext>
                </a:extLst>
              </a:tr>
              <a:tr h="53573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zaplněna částí vokálu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30184"/>
                  </a:ext>
                </a:extLst>
              </a:tr>
            </a:tbl>
          </a:graphicData>
        </a:graphic>
      </p:graphicFrame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C813558F-C199-8EAC-B956-8154BE751941}"/>
              </a:ext>
            </a:extLst>
          </p:cNvPr>
          <p:cNvCxnSpPr>
            <a:cxnSpLocks/>
          </p:cNvCxnSpPr>
          <p:nvPr/>
        </p:nvCxnSpPr>
        <p:spPr>
          <a:xfrm flipV="1">
            <a:off x="1125827" y="4936687"/>
            <a:ext cx="0" cy="30595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AF56E1E5-4BB6-4926-0821-736BE36EF41A}"/>
              </a:ext>
            </a:extLst>
          </p:cNvPr>
          <p:cNvCxnSpPr>
            <a:cxnSpLocks/>
          </p:cNvCxnSpPr>
          <p:nvPr/>
        </p:nvCxnSpPr>
        <p:spPr>
          <a:xfrm flipV="1">
            <a:off x="2731789" y="4871552"/>
            <a:ext cx="0" cy="3710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AD55A2E7-6819-1E51-2944-A3D2FC1E0C37}"/>
              </a:ext>
            </a:extLst>
          </p:cNvPr>
          <p:cNvCxnSpPr>
            <a:cxnSpLocks/>
          </p:cNvCxnSpPr>
          <p:nvPr/>
        </p:nvCxnSpPr>
        <p:spPr>
          <a:xfrm flipV="1">
            <a:off x="3016146" y="4936687"/>
            <a:ext cx="0" cy="30595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FFDC330A-18F7-4EEE-BB83-55048EA06107}"/>
              </a:ext>
            </a:extLst>
          </p:cNvPr>
          <p:cNvCxnSpPr>
            <a:cxnSpLocks/>
          </p:cNvCxnSpPr>
          <p:nvPr/>
        </p:nvCxnSpPr>
        <p:spPr>
          <a:xfrm flipV="1">
            <a:off x="6842091" y="4897170"/>
            <a:ext cx="0" cy="30595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BA00F18C-364C-5618-3CD2-8952C0CACD7A}"/>
              </a:ext>
            </a:extLst>
          </p:cNvPr>
          <p:cNvCxnSpPr>
            <a:cxnSpLocks/>
          </p:cNvCxnSpPr>
          <p:nvPr/>
        </p:nvCxnSpPr>
        <p:spPr>
          <a:xfrm flipH="1" flipV="1">
            <a:off x="6487522" y="4908461"/>
            <a:ext cx="373311" cy="2946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9679072B-A993-7CD9-4FE5-6F8B323FA707}"/>
              </a:ext>
            </a:extLst>
          </p:cNvPr>
          <p:cNvCxnSpPr>
            <a:cxnSpLocks/>
          </p:cNvCxnSpPr>
          <p:nvPr/>
        </p:nvCxnSpPr>
        <p:spPr>
          <a:xfrm flipH="1" flipV="1">
            <a:off x="6823350" y="4882843"/>
            <a:ext cx="1202772" cy="29466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08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i="1" dirty="0" err="1"/>
              <a:t>Liaison</a:t>
            </a:r>
            <a:r>
              <a:rPr lang="cs-CZ" dirty="0"/>
              <a:t> ve francouzštině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863639"/>
              </p:ext>
            </p:extLst>
          </p:nvPr>
        </p:nvGraphicFramePr>
        <p:xfrm>
          <a:off x="1069848" y="1600200"/>
          <a:ext cx="10364506" cy="5032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8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1855">
                  <a:extLst>
                    <a:ext uri="{9D8B030D-6E8A-4147-A177-3AD203B41FA5}">
                      <a16:colId xmlns:a16="http://schemas.microsoft.com/office/drawing/2014/main" val="2950237196"/>
                    </a:ext>
                  </a:extLst>
                </a:gridCol>
                <a:gridCol w="431854">
                  <a:extLst>
                    <a:ext uri="{9D8B030D-6E8A-4147-A177-3AD203B41FA5}">
                      <a16:colId xmlns:a16="http://schemas.microsoft.com/office/drawing/2014/main" val="1400571298"/>
                    </a:ext>
                  </a:extLst>
                </a:gridCol>
                <a:gridCol w="431854">
                  <a:extLst>
                    <a:ext uri="{9D8B030D-6E8A-4147-A177-3AD203B41FA5}">
                      <a16:colId xmlns:a16="http://schemas.microsoft.com/office/drawing/2014/main" val="664886121"/>
                    </a:ext>
                  </a:extLst>
                </a:gridCol>
                <a:gridCol w="431855">
                  <a:extLst>
                    <a:ext uri="{9D8B030D-6E8A-4147-A177-3AD203B41FA5}">
                      <a16:colId xmlns:a16="http://schemas.microsoft.com/office/drawing/2014/main" val="2039783230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42304189"/>
                    </a:ext>
                  </a:extLst>
                </a:gridCol>
                <a:gridCol w="395858">
                  <a:extLst>
                    <a:ext uri="{9D8B030D-6E8A-4147-A177-3AD203B41FA5}">
                      <a16:colId xmlns:a16="http://schemas.microsoft.com/office/drawing/2014/main" val="4185196449"/>
                    </a:ext>
                  </a:extLst>
                </a:gridCol>
                <a:gridCol w="395859">
                  <a:extLst>
                    <a:ext uri="{9D8B030D-6E8A-4147-A177-3AD203B41FA5}">
                      <a16:colId xmlns:a16="http://schemas.microsoft.com/office/drawing/2014/main" val="2407199097"/>
                    </a:ext>
                  </a:extLst>
                </a:gridCol>
                <a:gridCol w="395858">
                  <a:extLst>
                    <a:ext uri="{9D8B030D-6E8A-4147-A177-3AD203B41FA5}">
                      <a16:colId xmlns:a16="http://schemas.microsoft.com/office/drawing/2014/main" val="2273527866"/>
                    </a:ext>
                  </a:extLst>
                </a:gridCol>
                <a:gridCol w="395859">
                  <a:extLst>
                    <a:ext uri="{9D8B030D-6E8A-4147-A177-3AD203B41FA5}">
                      <a16:colId xmlns:a16="http://schemas.microsoft.com/office/drawing/2014/main" val="2567362299"/>
                    </a:ext>
                  </a:extLst>
                </a:gridCol>
                <a:gridCol w="395859">
                  <a:extLst>
                    <a:ext uri="{9D8B030D-6E8A-4147-A177-3AD203B41FA5}">
                      <a16:colId xmlns:a16="http://schemas.microsoft.com/office/drawing/2014/main" val="3209322962"/>
                    </a:ext>
                  </a:extLst>
                </a:gridCol>
                <a:gridCol w="395858">
                  <a:extLst>
                    <a:ext uri="{9D8B030D-6E8A-4147-A177-3AD203B41FA5}">
                      <a16:colId xmlns:a16="http://schemas.microsoft.com/office/drawing/2014/main" val="4063345999"/>
                    </a:ext>
                  </a:extLst>
                </a:gridCol>
                <a:gridCol w="395859">
                  <a:extLst>
                    <a:ext uri="{9D8B030D-6E8A-4147-A177-3AD203B41FA5}">
                      <a16:colId xmlns:a16="http://schemas.microsoft.com/office/drawing/2014/main" val="2703412292"/>
                    </a:ext>
                  </a:extLst>
                </a:gridCol>
                <a:gridCol w="395858">
                  <a:extLst>
                    <a:ext uri="{9D8B030D-6E8A-4147-A177-3AD203B41FA5}">
                      <a16:colId xmlns:a16="http://schemas.microsoft.com/office/drawing/2014/main" val="46464430"/>
                    </a:ext>
                  </a:extLst>
                </a:gridCol>
                <a:gridCol w="385011">
                  <a:extLst>
                    <a:ext uri="{9D8B030D-6E8A-4147-A177-3AD203B41FA5}">
                      <a16:colId xmlns:a16="http://schemas.microsoft.com/office/drawing/2014/main" val="3630818047"/>
                    </a:ext>
                  </a:extLst>
                </a:gridCol>
                <a:gridCol w="385010">
                  <a:extLst>
                    <a:ext uri="{9D8B030D-6E8A-4147-A177-3AD203B41FA5}">
                      <a16:colId xmlns:a16="http://schemas.microsoft.com/office/drawing/2014/main" val="2796897710"/>
                    </a:ext>
                  </a:extLst>
                </a:gridCol>
                <a:gridCol w="385011">
                  <a:extLst>
                    <a:ext uri="{9D8B030D-6E8A-4147-A177-3AD203B41FA5}">
                      <a16:colId xmlns:a16="http://schemas.microsoft.com/office/drawing/2014/main" val="212750117"/>
                    </a:ext>
                  </a:extLst>
                </a:gridCol>
                <a:gridCol w="385011">
                  <a:extLst>
                    <a:ext uri="{9D8B030D-6E8A-4147-A177-3AD203B41FA5}">
                      <a16:colId xmlns:a16="http://schemas.microsoft.com/office/drawing/2014/main" val="1943426138"/>
                    </a:ext>
                  </a:extLst>
                </a:gridCol>
                <a:gridCol w="385010">
                  <a:extLst>
                    <a:ext uri="{9D8B030D-6E8A-4147-A177-3AD203B41FA5}">
                      <a16:colId xmlns:a16="http://schemas.microsoft.com/office/drawing/2014/main" val="3697948698"/>
                    </a:ext>
                  </a:extLst>
                </a:gridCol>
                <a:gridCol w="385011">
                  <a:extLst>
                    <a:ext uri="{9D8B030D-6E8A-4147-A177-3AD203B41FA5}">
                      <a16:colId xmlns:a16="http://schemas.microsoft.com/office/drawing/2014/main" val="401765155"/>
                    </a:ext>
                  </a:extLst>
                </a:gridCol>
                <a:gridCol w="333418">
                  <a:extLst>
                    <a:ext uri="{9D8B030D-6E8A-4147-A177-3AD203B41FA5}">
                      <a16:colId xmlns:a16="http://schemas.microsoft.com/office/drawing/2014/main" val="4249373039"/>
                    </a:ext>
                  </a:extLst>
                </a:gridCol>
                <a:gridCol w="333417">
                  <a:extLst>
                    <a:ext uri="{9D8B030D-6E8A-4147-A177-3AD203B41FA5}">
                      <a16:colId xmlns:a16="http://schemas.microsoft.com/office/drawing/2014/main" val="2540859864"/>
                    </a:ext>
                  </a:extLst>
                </a:gridCol>
                <a:gridCol w="333418">
                  <a:extLst>
                    <a:ext uri="{9D8B030D-6E8A-4147-A177-3AD203B41FA5}">
                      <a16:colId xmlns:a16="http://schemas.microsoft.com/office/drawing/2014/main" val="357468132"/>
                    </a:ext>
                  </a:extLst>
                </a:gridCol>
                <a:gridCol w="333418">
                  <a:extLst>
                    <a:ext uri="{9D8B030D-6E8A-4147-A177-3AD203B41FA5}">
                      <a16:colId xmlns:a16="http://schemas.microsoft.com/office/drawing/2014/main" val="3693536842"/>
                    </a:ext>
                  </a:extLst>
                </a:gridCol>
                <a:gridCol w="333418">
                  <a:extLst>
                    <a:ext uri="{9D8B030D-6E8A-4147-A177-3AD203B41FA5}">
                      <a16:colId xmlns:a16="http://schemas.microsoft.com/office/drawing/2014/main" val="1422649793"/>
                    </a:ext>
                  </a:extLst>
                </a:gridCol>
                <a:gridCol w="333418">
                  <a:extLst>
                    <a:ext uri="{9D8B030D-6E8A-4147-A177-3AD203B41FA5}">
                      <a16:colId xmlns:a16="http://schemas.microsoft.com/office/drawing/2014/main" val="538558504"/>
                    </a:ext>
                  </a:extLst>
                </a:gridCol>
                <a:gridCol w="333417">
                  <a:extLst>
                    <a:ext uri="{9D8B030D-6E8A-4147-A177-3AD203B41FA5}">
                      <a16:colId xmlns:a16="http://schemas.microsoft.com/office/drawing/2014/main" val="3484049540"/>
                    </a:ext>
                  </a:extLst>
                </a:gridCol>
                <a:gridCol w="333418">
                  <a:extLst>
                    <a:ext uri="{9D8B030D-6E8A-4147-A177-3AD203B41FA5}">
                      <a16:colId xmlns:a16="http://schemas.microsoft.com/office/drawing/2014/main" val="804459333"/>
                    </a:ext>
                  </a:extLst>
                </a:gridCol>
              </a:tblGrid>
              <a:tr h="558130"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stabilní C 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cs-CZ" sz="2800" b="1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ʿmilýʾ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alternace 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</a:t>
                      </a:r>
                      <a:r>
                        <a:rPr lang="cs-CZ" sz="2800" b="1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ʿkaždýʾ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cher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</a:t>
                      </a: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ʃe</a:t>
                      </a:r>
                      <a:r>
                        <a:rPr lang="en-US" sz="2800" b="1" i="0" u="non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en-US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ami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cher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</a:t>
                      </a:r>
                      <a:r>
                        <a:rPr lang="en-US" sz="2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</a:t>
                      </a:r>
                      <a:r>
                        <a:rPr lang="cs-CZ" sz="2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ʃe</a:t>
                      </a:r>
                      <a:r>
                        <a:rPr lang="en-US" sz="2800" b="1" i="0" u="non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sɔ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tout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</a:t>
                      </a: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cs-CZ" sz="2800" b="1" i="0" u="none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ami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tout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</a:t>
                      </a:r>
                      <a:r>
                        <a:rPr lang="en-US" sz="2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</a:t>
                      </a:r>
                      <a:r>
                        <a:rPr lang="cs-CZ" sz="2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GB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uga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sɔ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523786"/>
                  </a:ext>
                </a:extLst>
              </a:tr>
              <a:tr h="55813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036828"/>
                  </a:ext>
                </a:extLst>
              </a:tr>
              <a:tr h="55813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sandhi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proces přes hranici slova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sandhi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proces přes hranici slova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914123"/>
                  </a:ext>
                </a:extLst>
              </a:tr>
              <a:tr h="558130"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strukturní rozdíl: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r>
                        <a:rPr lang="cs-CZ" sz="2800" dirty="0"/>
                        <a:t>fonologie:</a:t>
                      </a:r>
                    </a:p>
                  </a:txBody>
                  <a:tcPr marL="17780" marR="177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cs-CZ" sz="2800" dirty="0"/>
                        <a:t>fonologie:</a:t>
                      </a:r>
                    </a:p>
                  </a:txBody>
                  <a:tcPr marL="17780" marR="177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33576"/>
                  </a:ext>
                </a:extLst>
              </a:tr>
              <a:tr h="41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075677"/>
                  </a:ext>
                </a:extLst>
              </a:tr>
              <a:tr h="41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784680"/>
                  </a:ext>
                </a:extLst>
              </a:tr>
              <a:tr h="41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</a:t>
                      </a:r>
                    </a:p>
                  </a:txBody>
                  <a:tcPr marL="17780" marR="17780" marT="0" marB="0"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sɔ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381354"/>
                  </a:ext>
                </a:extLst>
              </a:tr>
              <a:tr h="41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&lt;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558713"/>
                  </a:ext>
                </a:extLst>
              </a:tr>
            </a:tbl>
          </a:graphicData>
        </a:graphic>
      </p:graphicFrame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12EA0DB-BE24-4492-A866-0F65C65F7676}"/>
              </a:ext>
            </a:extLst>
          </p:cNvPr>
          <p:cNvCxnSpPr>
            <a:cxnSpLocks/>
          </p:cNvCxnSpPr>
          <p:nvPr/>
        </p:nvCxnSpPr>
        <p:spPr>
          <a:xfrm>
            <a:off x="1722072" y="5339975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9140076F-FDFA-4263-8B6A-337B644D31E9}"/>
              </a:ext>
            </a:extLst>
          </p:cNvPr>
          <p:cNvCxnSpPr>
            <a:cxnSpLocks/>
          </p:cNvCxnSpPr>
          <p:nvPr/>
        </p:nvCxnSpPr>
        <p:spPr>
          <a:xfrm>
            <a:off x="2572303" y="5335964"/>
            <a:ext cx="0" cy="37658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93495F4A-C40A-472F-95EC-0A518C46B80B}"/>
              </a:ext>
            </a:extLst>
          </p:cNvPr>
          <p:cNvCxnSpPr>
            <a:cxnSpLocks/>
          </p:cNvCxnSpPr>
          <p:nvPr/>
        </p:nvCxnSpPr>
        <p:spPr>
          <a:xfrm>
            <a:off x="2163230" y="5339975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00A34B8-380B-4D4A-9EEA-E0364537047C}"/>
              </a:ext>
            </a:extLst>
          </p:cNvPr>
          <p:cNvCxnSpPr>
            <a:cxnSpLocks/>
          </p:cNvCxnSpPr>
          <p:nvPr/>
        </p:nvCxnSpPr>
        <p:spPr>
          <a:xfrm>
            <a:off x="6621627" y="5335964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A8FB6F61-D442-4226-BBDD-D10780EDBBC7}"/>
              </a:ext>
            </a:extLst>
          </p:cNvPr>
          <p:cNvCxnSpPr>
            <a:cxnSpLocks/>
          </p:cNvCxnSpPr>
          <p:nvPr/>
        </p:nvCxnSpPr>
        <p:spPr>
          <a:xfrm>
            <a:off x="7050670" y="5335964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90019AE1-E309-4BBD-8FFA-965B1C1902F1}"/>
              </a:ext>
            </a:extLst>
          </p:cNvPr>
          <p:cNvCxnSpPr>
            <a:cxnSpLocks/>
          </p:cNvCxnSpPr>
          <p:nvPr/>
        </p:nvCxnSpPr>
        <p:spPr>
          <a:xfrm>
            <a:off x="3863693" y="5339975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3A9B41F4-2F64-4E0E-AB5C-1B5B1486EB25}"/>
              </a:ext>
            </a:extLst>
          </p:cNvPr>
          <p:cNvCxnSpPr>
            <a:cxnSpLocks/>
          </p:cNvCxnSpPr>
          <p:nvPr/>
        </p:nvCxnSpPr>
        <p:spPr>
          <a:xfrm>
            <a:off x="4283408" y="5335964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AE4F3C8C-61C1-46A0-98A4-C1203B8673C2}"/>
              </a:ext>
            </a:extLst>
          </p:cNvPr>
          <p:cNvCxnSpPr>
            <a:cxnSpLocks/>
          </p:cNvCxnSpPr>
          <p:nvPr/>
        </p:nvCxnSpPr>
        <p:spPr>
          <a:xfrm>
            <a:off x="8170999" y="5322787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D423DF5E-3857-4368-B4C1-59F605065C8F}"/>
              </a:ext>
            </a:extLst>
          </p:cNvPr>
          <p:cNvCxnSpPr>
            <a:cxnSpLocks/>
          </p:cNvCxnSpPr>
          <p:nvPr/>
        </p:nvCxnSpPr>
        <p:spPr>
          <a:xfrm flipV="1">
            <a:off x="7449105" y="5316566"/>
            <a:ext cx="336884" cy="437149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162AB66A-4E1B-4997-9CA1-63AEC4109AA9}"/>
              </a:ext>
            </a:extLst>
          </p:cNvPr>
          <p:cNvCxnSpPr>
            <a:cxnSpLocks/>
          </p:cNvCxnSpPr>
          <p:nvPr/>
        </p:nvCxnSpPr>
        <p:spPr>
          <a:xfrm>
            <a:off x="9277904" y="5381146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C94A0ECB-C6DA-47D8-9114-5D895F9DEC0A}"/>
              </a:ext>
            </a:extLst>
          </p:cNvPr>
          <p:cNvCxnSpPr>
            <a:cxnSpLocks/>
          </p:cNvCxnSpPr>
          <p:nvPr/>
        </p:nvCxnSpPr>
        <p:spPr>
          <a:xfrm>
            <a:off x="9634759" y="5348855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21BB2E2B-7995-44D4-B329-B74C90D4A7E4}"/>
              </a:ext>
            </a:extLst>
          </p:cNvPr>
          <p:cNvCxnSpPr>
            <a:cxnSpLocks/>
          </p:cNvCxnSpPr>
          <p:nvPr/>
        </p:nvCxnSpPr>
        <p:spPr>
          <a:xfrm>
            <a:off x="10261874" y="5390146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F2F9F256-1E3A-4511-8CA0-76FF8BD2E492}"/>
              </a:ext>
            </a:extLst>
          </p:cNvPr>
          <p:cNvCxnSpPr>
            <a:cxnSpLocks/>
          </p:cNvCxnSpPr>
          <p:nvPr/>
        </p:nvCxnSpPr>
        <p:spPr>
          <a:xfrm>
            <a:off x="10646722" y="5390146"/>
            <a:ext cx="0" cy="3725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27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377"/>
    </mc:Choice>
    <mc:Fallback xmlns="">
      <p:transition spd="slow" advTm="28537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Fonologie: segmentální vs. </a:t>
            </a:r>
            <a:r>
              <a:rPr lang="cs-CZ" dirty="0">
                <a:hlinkClick r:id="rId2"/>
              </a:rPr>
              <a:t>prozodická</a:t>
            </a:r>
            <a:r>
              <a:rPr lang="cs-CZ" dirty="0"/>
              <a:t>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736249"/>
              </p:ext>
            </p:extLst>
          </p:nvPr>
        </p:nvGraphicFramePr>
        <p:xfrm>
          <a:off x="1024112" y="1917522"/>
          <a:ext cx="10329692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719320193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3744857911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757410032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576369829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2954414152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646712356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4184469707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1959891601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2764919729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1678564905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874968553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4142369014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1074596670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2481933561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1490753745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2171768478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2275515185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857876330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2087754825"/>
                    </a:ext>
                  </a:extLst>
                </a:gridCol>
              </a:tblGrid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F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stopa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837019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slabika                  prozodická struktura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0516175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554607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skeleton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524559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192730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γ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δ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řetězec hlásek/segmentů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247657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053423"/>
                  </a:ext>
                </a:extLst>
              </a:tr>
              <a:tr h="4078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ys1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segmentální struktura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174637"/>
                  </a:ext>
                </a:extLst>
              </a:tr>
              <a:tr h="407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453556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1064283-BA47-470C-A9CE-40B62B351E58}"/>
              </a:ext>
            </a:extLst>
          </p:cNvPr>
          <p:cNvCxnSpPr>
            <a:cxnSpLocks/>
          </p:cNvCxnSpPr>
          <p:nvPr/>
        </p:nvCxnSpPr>
        <p:spPr>
          <a:xfrm>
            <a:off x="2318101" y="4285622"/>
            <a:ext cx="0" cy="351692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765C9E74-491E-9327-0E67-EF53AEEB826F}"/>
              </a:ext>
            </a:extLst>
          </p:cNvPr>
          <p:cNvCxnSpPr>
            <a:cxnSpLocks/>
          </p:cNvCxnSpPr>
          <p:nvPr/>
        </p:nvCxnSpPr>
        <p:spPr>
          <a:xfrm>
            <a:off x="2840616" y="4285622"/>
            <a:ext cx="0" cy="351692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6A52FB2-16A3-0751-8DDD-280F4B6B13B9}"/>
              </a:ext>
            </a:extLst>
          </p:cNvPr>
          <p:cNvCxnSpPr>
            <a:cxnSpLocks/>
          </p:cNvCxnSpPr>
          <p:nvPr/>
        </p:nvCxnSpPr>
        <p:spPr>
          <a:xfrm flipH="1">
            <a:off x="2840616" y="4285622"/>
            <a:ext cx="532563" cy="351692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FF93490F-62A6-55CC-B511-754320E4362E}"/>
              </a:ext>
            </a:extLst>
          </p:cNvPr>
          <p:cNvCxnSpPr>
            <a:cxnSpLocks/>
          </p:cNvCxnSpPr>
          <p:nvPr/>
        </p:nvCxnSpPr>
        <p:spPr>
          <a:xfrm>
            <a:off x="3867801" y="4285622"/>
            <a:ext cx="0" cy="351692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31C3BDE9-1FF6-9238-6030-0D1F3C6DE265}"/>
              </a:ext>
            </a:extLst>
          </p:cNvPr>
          <p:cNvCxnSpPr>
            <a:cxnSpLocks/>
          </p:cNvCxnSpPr>
          <p:nvPr/>
        </p:nvCxnSpPr>
        <p:spPr>
          <a:xfrm flipH="1">
            <a:off x="1804775" y="5279571"/>
            <a:ext cx="509976" cy="309824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C86FC949-FE59-805C-3C0F-DCBAA6B81EBA}"/>
              </a:ext>
            </a:extLst>
          </p:cNvPr>
          <p:cNvCxnSpPr>
            <a:cxnSpLocks/>
          </p:cNvCxnSpPr>
          <p:nvPr/>
        </p:nvCxnSpPr>
        <p:spPr>
          <a:xfrm>
            <a:off x="2314751" y="5279571"/>
            <a:ext cx="0" cy="719295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FE513502-16BC-F384-9355-B3124C2D5F14}"/>
              </a:ext>
            </a:extLst>
          </p:cNvPr>
          <p:cNvCxnSpPr>
            <a:cxnSpLocks/>
          </p:cNvCxnSpPr>
          <p:nvPr/>
        </p:nvCxnSpPr>
        <p:spPr>
          <a:xfrm>
            <a:off x="2831428" y="5279571"/>
            <a:ext cx="0" cy="351692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BAA35CB7-B03A-6BD0-F866-915331A115A0}"/>
              </a:ext>
            </a:extLst>
          </p:cNvPr>
          <p:cNvCxnSpPr>
            <a:cxnSpLocks/>
          </p:cNvCxnSpPr>
          <p:nvPr/>
        </p:nvCxnSpPr>
        <p:spPr>
          <a:xfrm>
            <a:off x="3867801" y="5237703"/>
            <a:ext cx="0" cy="351692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CF34A461-27E1-CCAF-1DB9-27622DB601E8}"/>
              </a:ext>
            </a:extLst>
          </p:cNvPr>
          <p:cNvCxnSpPr>
            <a:cxnSpLocks/>
          </p:cNvCxnSpPr>
          <p:nvPr/>
        </p:nvCxnSpPr>
        <p:spPr>
          <a:xfrm flipH="1">
            <a:off x="2314751" y="3366944"/>
            <a:ext cx="516654" cy="358771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2EAFCEE7-E099-16B1-18EE-18E1AEC5550B}"/>
              </a:ext>
            </a:extLst>
          </p:cNvPr>
          <p:cNvCxnSpPr>
            <a:cxnSpLocks/>
          </p:cNvCxnSpPr>
          <p:nvPr/>
        </p:nvCxnSpPr>
        <p:spPr>
          <a:xfrm>
            <a:off x="4381941" y="4285622"/>
            <a:ext cx="0" cy="351692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7A1F2A23-BC5E-64B5-4046-0BDB586B2AE8}"/>
              </a:ext>
            </a:extLst>
          </p:cNvPr>
          <p:cNvCxnSpPr>
            <a:cxnSpLocks/>
          </p:cNvCxnSpPr>
          <p:nvPr/>
        </p:nvCxnSpPr>
        <p:spPr>
          <a:xfrm>
            <a:off x="2831405" y="3366944"/>
            <a:ext cx="9211" cy="393651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12CF42A0-520E-0B53-8D46-0CC7F0A4B5B2}"/>
              </a:ext>
            </a:extLst>
          </p:cNvPr>
          <p:cNvCxnSpPr>
            <a:cxnSpLocks/>
          </p:cNvCxnSpPr>
          <p:nvPr/>
        </p:nvCxnSpPr>
        <p:spPr>
          <a:xfrm>
            <a:off x="2831401" y="3366944"/>
            <a:ext cx="538194" cy="360994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5DD8CE1D-550A-8F28-9809-DA2CFC79C4D0}"/>
              </a:ext>
            </a:extLst>
          </p:cNvPr>
          <p:cNvCxnSpPr>
            <a:cxnSpLocks/>
          </p:cNvCxnSpPr>
          <p:nvPr/>
        </p:nvCxnSpPr>
        <p:spPr>
          <a:xfrm>
            <a:off x="3886245" y="3364721"/>
            <a:ext cx="0" cy="360994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18B3D6BB-E9BA-123E-E82D-C9B6F32FF79D}"/>
              </a:ext>
            </a:extLst>
          </p:cNvPr>
          <p:cNvCxnSpPr>
            <a:cxnSpLocks/>
          </p:cNvCxnSpPr>
          <p:nvPr/>
        </p:nvCxnSpPr>
        <p:spPr>
          <a:xfrm>
            <a:off x="3886245" y="3366944"/>
            <a:ext cx="495696" cy="358771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DA320F02-B026-DEF1-2FD1-BA3B218E9085}"/>
              </a:ext>
            </a:extLst>
          </p:cNvPr>
          <p:cNvCxnSpPr>
            <a:cxnSpLocks/>
          </p:cNvCxnSpPr>
          <p:nvPr/>
        </p:nvCxnSpPr>
        <p:spPr>
          <a:xfrm flipH="1">
            <a:off x="2829163" y="2460625"/>
            <a:ext cx="516654" cy="489484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49">
            <a:extLst>
              <a:ext uri="{FF2B5EF4-FFF2-40B4-BE49-F238E27FC236}">
                <a16:creationId xmlns:a16="http://schemas.microsoft.com/office/drawing/2014/main" id="{FBF57E97-A51A-011E-5D6A-D5346B88F2B9}"/>
              </a:ext>
            </a:extLst>
          </p:cNvPr>
          <p:cNvCxnSpPr>
            <a:cxnSpLocks/>
          </p:cNvCxnSpPr>
          <p:nvPr/>
        </p:nvCxnSpPr>
        <p:spPr>
          <a:xfrm>
            <a:off x="3345817" y="2462848"/>
            <a:ext cx="495696" cy="503589"/>
          </a:xfrm>
          <a:prstGeom prst="line">
            <a:avLst/>
          </a:prstGeom>
          <a:ln w="3810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Pravá složená závorka 52">
            <a:extLst>
              <a:ext uri="{FF2B5EF4-FFF2-40B4-BE49-F238E27FC236}">
                <a16:creationId xmlns:a16="http://schemas.microsoft.com/office/drawing/2014/main" id="{2A486674-A4C4-8E6F-BDC6-E6E876361BFE}"/>
              </a:ext>
            </a:extLst>
          </p:cNvPr>
          <p:cNvSpPr/>
          <p:nvPr/>
        </p:nvSpPr>
        <p:spPr>
          <a:xfrm>
            <a:off x="6222827" y="2076671"/>
            <a:ext cx="669264" cy="2043154"/>
          </a:xfrm>
          <a:prstGeom prst="rightBrace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99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jejich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024112" y="1917522"/>
          <a:ext cx="10329691" cy="4078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9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09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Kde můžeme slabiky běžně potkat?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981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727091"/>
                  </a:ext>
                </a:extLst>
              </a:tr>
              <a:tr h="50981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 poezii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392746"/>
                  </a:ext>
                </a:extLst>
              </a:tr>
              <a:tr h="50981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při skandování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117690"/>
                  </a:ext>
                </a:extLst>
              </a:tr>
              <a:tr h="50981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 jazykových hrách (říkadla, rozpočítávadla, přesmyčky, …)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367542"/>
                  </a:ext>
                </a:extLst>
              </a:tr>
              <a:tr h="509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997049"/>
                  </a:ext>
                </a:extLst>
              </a:tr>
              <a:tr h="50981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194739"/>
                  </a:ext>
                </a:extLst>
              </a:tr>
              <a:tr h="50981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307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80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poezie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96697" y="1892808"/>
          <a:ext cx="10357106" cy="4709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027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79621">
                  <a:extLst>
                    <a:ext uri="{9D8B030D-6E8A-4147-A177-3AD203B41FA5}">
                      <a16:colId xmlns:a16="http://schemas.microsoft.com/office/drawing/2014/main" val="255455603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391256624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61617564"/>
                    </a:ext>
                  </a:extLst>
                </a:gridCol>
                <a:gridCol w="475451">
                  <a:extLst>
                    <a:ext uri="{9D8B030D-6E8A-4147-A177-3AD203B41FA5}">
                      <a16:colId xmlns:a16="http://schemas.microsoft.com/office/drawing/2014/main" val="2480287684"/>
                    </a:ext>
                  </a:extLst>
                </a:gridCol>
                <a:gridCol w="1031708">
                  <a:extLst>
                    <a:ext uri="{9D8B030D-6E8A-4147-A177-3AD203B41FA5}">
                      <a16:colId xmlns:a16="http://schemas.microsoft.com/office/drawing/2014/main" val="860749138"/>
                    </a:ext>
                  </a:extLst>
                </a:gridCol>
              </a:tblGrid>
              <a:tr h="535519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K. J. Erben: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Vodník, Svatební košile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(1853)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hlásky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848228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17 (18)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/>
                        <a:t>[</a:t>
                      </a:r>
                      <a:r>
                        <a:rPr lang="en-GB" sz="2400" dirty="0"/>
                        <a:t>o</a:t>
                      </a:r>
                      <a:r>
                        <a:rPr lang="en-US" sz="2400" dirty="0"/>
                        <a:t>]</a:t>
                      </a:r>
                      <a:r>
                        <a:rPr lang="cs-CZ" sz="2400" dirty="0"/>
                        <a:t>d</a:t>
                      </a:r>
                      <a:r>
                        <a:rPr lang="en-US" sz="2400" dirty="0"/>
                        <a:t> </a:t>
                      </a:r>
                      <a:r>
                        <a:rPr lang="cs-CZ" sz="2400" dirty="0"/>
                        <a:t>(</a:t>
                      </a:r>
                      <a:r>
                        <a:rPr lang="en-US" sz="2400" dirty="0"/>
                        <a:t>[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400" dirty="0"/>
                        <a:t>]</a:t>
                      </a:r>
                      <a:r>
                        <a:rPr lang="cs-CZ" sz="2400" dirty="0"/>
                        <a:t>d)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449061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lst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19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14235"/>
                  </a:ext>
                </a:extLst>
              </a:tr>
              <a:tr h="498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7670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hřm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21 (23)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/>
                        <a:t>[</a:t>
                      </a:r>
                      <a:r>
                        <a:rPr lang="cs-CZ" sz="2400" dirty="0"/>
                        <a:t>a</a:t>
                      </a:r>
                      <a:r>
                        <a:rPr lang="en-US" sz="2400" dirty="0"/>
                        <a:t>] </a:t>
                      </a:r>
                      <a:r>
                        <a:rPr lang="cs-CZ" sz="2400" dirty="0"/>
                        <a:t>(</a:t>
                      </a:r>
                      <a:r>
                        <a:rPr lang="en-US" sz="2400" dirty="0"/>
                        <a:t>[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400" dirty="0"/>
                        <a:t>]</a:t>
                      </a:r>
                      <a:r>
                        <a:rPr lang="cs-CZ" sz="2400" dirty="0"/>
                        <a:t>)</a:t>
                      </a:r>
                    </a:p>
                  </a:txBody>
                  <a:tcPr marL="17780" marR="17780" marT="0" marB="0"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3083116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zdv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 p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22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1364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488842"/>
                  </a:ext>
                </a:extLst>
              </a:tr>
              <a:tr h="535519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oktosylab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= pravidelný 8slabičný verš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244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2282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740</Words>
  <Application>Microsoft Office PowerPoint</Application>
  <PresentationFormat>Širokoúhlá obrazovka</PresentationFormat>
  <Paragraphs>223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Asimilace</vt:lpstr>
      <vt:lpstr>Vokalická harmonie: maďarština</vt:lpstr>
      <vt:lpstr>Epenteze/elize</vt:lpstr>
      <vt:lpstr>Epentetické e: čeština</vt:lpstr>
      <vt:lpstr>Protetické v: obecná čeština</vt:lpstr>
      <vt:lpstr>Liaison ve francouzštině </vt:lpstr>
      <vt:lpstr>Fonologie: segmentální vs. prozodická struktura</vt:lpstr>
      <vt:lpstr>Slabiky a jejich funkce</vt:lpstr>
      <vt:lpstr>Slabiky a poezie</vt:lpstr>
      <vt:lpstr>Slabiky a skandování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771</cp:revision>
  <cp:lastPrinted>2019-06-24T12:30:17Z</cp:lastPrinted>
  <dcterms:created xsi:type="dcterms:W3CDTF">2018-11-27T11:40:05Z</dcterms:created>
  <dcterms:modified xsi:type="dcterms:W3CDTF">2024-11-24T12:45:25Z</dcterms:modified>
</cp:coreProperties>
</file>