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4"/>
  </p:handoutMasterIdLst>
  <p:sldIdLst>
    <p:sldId id="631" r:id="rId2"/>
    <p:sldId id="601" r:id="rId3"/>
    <p:sldId id="636" r:id="rId4"/>
    <p:sldId id="632" r:id="rId5"/>
    <p:sldId id="637" r:id="rId6"/>
    <p:sldId id="640" r:id="rId7"/>
    <p:sldId id="633" r:id="rId8"/>
    <p:sldId id="621" r:id="rId9"/>
    <p:sldId id="634" r:id="rId10"/>
    <p:sldId id="628" r:id="rId11"/>
    <p:sldId id="635" r:id="rId12"/>
    <p:sldId id="629" r:id="rId13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5271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9" y="0"/>
            <a:ext cx="4435270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747218"/>
            <a:ext cx="4435271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9" y="6747218"/>
            <a:ext cx="4435270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V%C3%81HA%20SLABIKY#rhyme-weight%20languag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mají vliv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373896"/>
              </p:ext>
            </p:extLst>
          </p:nvPr>
        </p:nvGraphicFramePr>
        <p:xfrm>
          <a:off x="838200" y="1825625"/>
          <a:ext cx="10329673" cy="4256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7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608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141391"/>
                  </a:ext>
                </a:extLst>
              </a:tr>
              <a:tr h="6080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fonotaktiku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konsonantických skupin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9335939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kvalitu konsonantů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oslabování/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lenition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2117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alternace vokálů s nulou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05982"/>
                  </a:ext>
                </a:extLst>
              </a:tr>
              <a:tr h="6080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distribuci vokalické délky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194486"/>
                  </a:ext>
                </a:extLst>
              </a:tr>
              <a:tr h="6080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umístění přízvuku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373130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89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994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</a:t>
            </a:r>
            <a:r>
              <a:rPr lang="cs-CZ" b="1" dirty="0" err="1"/>
              <a:t>ber</a:t>
            </a:r>
            <a:r>
              <a:rPr lang="cs-CZ" dirty="0" err="1"/>
              <a:t>tas</a:t>
            </a:r>
            <a:r>
              <a:rPr lang="cs-CZ" dirty="0"/>
              <a:t> = </a:t>
            </a:r>
            <a:r>
              <a:rPr lang="cs-CZ" dirty="0" err="1"/>
              <a:t>di</a:t>
            </a:r>
            <a:r>
              <a:rPr lang="cs-CZ" b="1" dirty="0" err="1"/>
              <a:t>vi</a:t>
            </a:r>
            <a:r>
              <a:rPr lang="cs-CZ" b="1" dirty="0" err="1">
                <a:cs typeface="Calibri" panose="020F0502020204030204" pitchFamily="34" charset="0"/>
              </a:rPr>
              <a:t>ː</a:t>
            </a:r>
            <a:r>
              <a:rPr lang="cs-CZ" dirty="0" err="1">
                <a:cs typeface="Calibri" panose="020F0502020204030204" pitchFamily="34" charset="0"/>
              </a:rPr>
              <a:t>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96697" y="1892808"/>
          <a:ext cx="10357104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větvení v rýmu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= větvení v rýmu</a:t>
                      </a: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 = CVV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těžké slabiky</a:t>
                      </a: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312367" y="3516102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1782146" y="3516102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3834473" y="3429000"/>
            <a:ext cx="436433" cy="27212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2280373" y="3407523"/>
            <a:ext cx="491364" cy="27212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1782146" y="2496396"/>
            <a:ext cx="511078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321698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9025811" y="3516102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10097878" y="3451558"/>
            <a:ext cx="9331" cy="121451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10586129" y="3380038"/>
            <a:ext cx="436433" cy="27212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9575364" y="4404379"/>
            <a:ext cx="167350" cy="32624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391259" y="4404380"/>
            <a:ext cx="175728" cy="32624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035142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10058314" y="2496396"/>
            <a:ext cx="524620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9541947" y="5165739"/>
            <a:ext cx="158496" cy="35497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9406165" y="5198003"/>
            <a:ext cx="145915" cy="35497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154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Váha slabiky</a:t>
            </a:r>
            <a:r>
              <a:rPr lang="cs-CZ" dirty="0"/>
              <a:t>: těžké vs. lehké slabiky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96697" y="1892808"/>
          <a:ext cx="10357104" cy="4535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64321">
                  <a:extLst>
                    <a:ext uri="{9D8B030D-6E8A-4147-A177-3AD203B41FA5}">
                      <a16:colId xmlns:a16="http://schemas.microsoft.com/office/drawing/2014/main" val="2221666177"/>
                    </a:ext>
                  </a:extLst>
                </a:gridCol>
                <a:gridCol w="1156996">
                  <a:extLst>
                    <a:ext uri="{9D8B030D-6E8A-4147-A177-3AD203B41FA5}">
                      <a16:colId xmlns:a16="http://schemas.microsoft.com/office/drawing/2014/main" val="965770063"/>
                    </a:ext>
                  </a:extLst>
                </a:gridCol>
                <a:gridCol w="4346511">
                  <a:extLst>
                    <a:ext uri="{9D8B030D-6E8A-4147-A177-3AD203B41FA5}">
                      <a16:colId xmlns:a16="http://schemas.microsoft.com/office/drawing/2014/main" val="4191903350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im.pe.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.dae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061962"/>
                  </a:ext>
                </a:extLst>
              </a:tr>
              <a:tr h="71402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96233"/>
                  </a:ext>
                </a:extLst>
              </a:tr>
              <a:tr h="463885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 = CVC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těžké penultimy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přízvuk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lehká  penultima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přízvuk na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antepenultimě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98455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76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585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Moraická</a:t>
            </a:r>
            <a:r>
              <a:rPr lang="cs-CZ" dirty="0"/>
              <a:t>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96697" y="1892808"/>
          <a:ext cx="10357104" cy="4341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236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3374357379"/>
                    </a:ext>
                  </a:extLst>
                </a:gridCol>
                <a:gridCol w="1726184">
                  <a:extLst>
                    <a:ext uri="{9D8B030D-6E8A-4147-A177-3AD203B41FA5}">
                      <a16:colId xmlns:a16="http://schemas.microsoft.com/office/drawing/2014/main" val="725051102"/>
                    </a:ext>
                  </a:extLst>
                </a:gridCol>
                <a:gridCol w="3452368">
                  <a:extLst>
                    <a:ext uri="{9D8B030D-6E8A-4147-A177-3AD203B41FA5}">
                      <a16:colId xmlns:a16="http://schemas.microsoft.com/office/drawing/2014/main" val="4283669"/>
                    </a:ext>
                  </a:extLst>
                </a:gridCol>
              </a:tblGrid>
              <a:tr h="677806">
                <a:tc gridSpan="4">
                  <a:txBody>
                    <a:bodyPr/>
                    <a:lstStyle/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jednotka váhy slabiky = móra (</a:t>
                      </a:r>
                      <a:r>
                        <a:rPr lang="el-GR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677805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lehká slabika = </a:t>
                      </a:r>
                      <a:r>
                        <a:rPr lang="el-GR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těžká slabika = </a:t>
                      </a:r>
                      <a:r>
                        <a:rPr lang="el-GR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7410403"/>
                  </a:ext>
                </a:extLst>
              </a:tr>
              <a:tr h="67780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966439"/>
                  </a:ext>
                </a:extLst>
              </a:tr>
              <a:tr h="67780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x  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2800" b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x  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177088"/>
                  </a:ext>
                </a:extLst>
              </a:tr>
              <a:tr h="6778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l-GR" sz="2800" b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těžká slabika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váží móru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  <a:r>
                        <a:rPr lang="el-GR" sz="2800" b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cs-CZ" sz="2800" b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lehká slabika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neváží móru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136095"/>
                  </a:ext>
                </a:extLst>
              </a:tr>
              <a:tr h="677806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75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6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slabiky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822413"/>
              </p:ext>
            </p:extLst>
          </p:nvPr>
        </p:nvGraphicFramePr>
        <p:xfrm>
          <a:off x="996697" y="1892808"/>
          <a:ext cx="10357104" cy="4630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881730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centrum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slabiky = nukleus/jádro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periferie/svahy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slabiky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onset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/iniciála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2. pravá: coda/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79341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27362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495876"/>
                  </a:ext>
                </a:extLst>
              </a:tr>
            </a:tbl>
          </a:graphicData>
        </a:graphic>
      </p:graphicFrame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3457" y="2845205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3061" y="2846899"/>
            <a:ext cx="543718" cy="3830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049187" y="2845205"/>
            <a:ext cx="523844" cy="38473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42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slabiky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0037"/>
              </p:ext>
            </p:extLst>
          </p:nvPr>
        </p:nvGraphicFramePr>
        <p:xfrm>
          <a:off x="996697" y="1892808"/>
          <a:ext cx="10357104" cy="4630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881730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CV = otevřená slabika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2. pravá: coda/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CVC = zavřená slabika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79341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27362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495876"/>
                  </a:ext>
                </a:extLst>
              </a:tr>
            </a:tbl>
          </a:graphicData>
        </a:graphic>
      </p:graphicFrame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3457" y="2845205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93303" y="5194628"/>
            <a:ext cx="543718" cy="3830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049187" y="2845205"/>
            <a:ext cx="523844" cy="38473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4F3F790F-2E95-BD49-3A0B-05AC511E3D1F}"/>
              </a:ext>
            </a:extLst>
          </p:cNvPr>
          <p:cNvCxnSpPr>
            <a:cxnSpLocks/>
          </p:cNvCxnSpPr>
          <p:nvPr/>
        </p:nvCxnSpPr>
        <p:spPr>
          <a:xfrm>
            <a:off x="3586920" y="5194628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B72300B-4353-CB19-4B66-3D2A8A4B3624}"/>
              </a:ext>
            </a:extLst>
          </p:cNvPr>
          <p:cNvCxnSpPr>
            <a:cxnSpLocks/>
          </p:cNvCxnSpPr>
          <p:nvPr/>
        </p:nvCxnSpPr>
        <p:spPr>
          <a:xfrm flipH="1">
            <a:off x="3069458" y="5194628"/>
            <a:ext cx="523844" cy="38473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57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Slabiky a </a:t>
            </a:r>
            <a:r>
              <a:rPr lang="cs-CZ" dirty="0" err="1"/>
              <a:t>fonotaktika</a:t>
            </a:r>
            <a:r>
              <a:rPr lang="cs-CZ" dirty="0"/>
              <a:t> (praslovanština)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007928"/>
              </p:ext>
            </p:extLst>
          </p:nvPr>
        </p:nvGraphicFramePr>
        <p:xfrm>
          <a:off x="897622" y="1925053"/>
          <a:ext cx="10305084" cy="420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958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927108">
                  <a:extLst>
                    <a:ext uri="{9D8B030D-6E8A-4147-A177-3AD203B41FA5}">
                      <a16:colId xmlns:a16="http://schemas.microsoft.com/office/drawing/2014/main" val="372830542"/>
                    </a:ext>
                  </a:extLst>
                </a:gridCol>
                <a:gridCol w="1802123">
                  <a:extLst>
                    <a:ext uri="{9D8B030D-6E8A-4147-A177-3AD203B41FA5}">
                      <a16:colId xmlns:a16="http://schemas.microsoft.com/office/drawing/2014/main" val="1425636476"/>
                    </a:ext>
                  </a:extLst>
                </a:gridCol>
                <a:gridCol w="2576271">
                  <a:extLst>
                    <a:ext uri="{9D8B030D-6E8A-4147-A177-3AD203B41FA5}">
                      <a16:colId xmlns:a16="http://schemas.microsoft.com/office/drawing/2014/main" val="2174675258"/>
                    </a:ext>
                  </a:extLst>
                </a:gridCol>
              </a:tblGrid>
              <a:tr h="52556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tzv.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zákon otevřených slabik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2556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motivace pro různé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fonotaktické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změny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332959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raná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51951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403073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3449283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metateze (likvid)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epenteze V (= plnohlasí)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532385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→ C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→ 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686940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→ L = iniciála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→ L = iniciála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9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7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Slabiky a oslabování konsonantů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19324"/>
              </p:ext>
            </p:extLst>
          </p:nvPr>
        </p:nvGraphicFramePr>
        <p:xfrm>
          <a:off x="897622" y="1925053"/>
          <a:ext cx="10305084" cy="4380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56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4166921094"/>
                    </a:ext>
                  </a:extLst>
                </a:gridCol>
                <a:gridCol w="792496">
                  <a:extLst>
                    <a:ext uri="{9D8B030D-6E8A-4147-A177-3AD203B41FA5}">
                      <a16:colId xmlns:a16="http://schemas.microsoft.com/office/drawing/2014/main" val="864842036"/>
                    </a:ext>
                  </a:extLst>
                </a:gridCol>
                <a:gridCol w="1717514">
                  <a:extLst>
                    <a:ext uri="{9D8B030D-6E8A-4147-A177-3AD203B41FA5}">
                      <a16:colId xmlns:a16="http://schemas.microsoft.com/office/drawing/2014/main" val="4230440424"/>
                    </a:ext>
                  </a:extLst>
                </a:gridCol>
                <a:gridCol w="266746">
                  <a:extLst>
                    <a:ext uri="{9D8B030D-6E8A-4147-A177-3AD203B41FA5}">
                      <a16:colId xmlns:a16="http://schemas.microsoft.com/office/drawing/2014/main" val="2172549476"/>
                    </a:ext>
                  </a:extLst>
                </a:gridCol>
                <a:gridCol w="1450768">
                  <a:extLst>
                    <a:ext uri="{9D8B030D-6E8A-4147-A177-3AD203B41FA5}">
                      <a16:colId xmlns:a16="http://schemas.microsoft.com/office/drawing/2014/main" val="54925852"/>
                    </a:ext>
                  </a:extLst>
                </a:gridCol>
                <a:gridCol w="518408">
                  <a:extLst>
                    <a:ext uri="{9D8B030D-6E8A-4147-A177-3AD203B41FA5}">
                      <a16:colId xmlns:a16="http://schemas.microsoft.com/office/drawing/2014/main" val="196443285"/>
                    </a:ext>
                  </a:extLst>
                </a:gridCol>
                <a:gridCol w="528506">
                  <a:extLst>
                    <a:ext uri="{9D8B030D-6E8A-4147-A177-3AD203B41FA5}">
                      <a16:colId xmlns:a16="http://schemas.microsoft.com/office/drawing/2014/main" val="369233319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616900412"/>
                    </a:ext>
                  </a:extLst>
                </a:gridCol>
                <a:gridCol w="609640">
                  <a:extLst>
                    <a:ext uri="{9D8B030D-6E8A-4147-A177-3AD203B41FA5}">
                      <a16:colId xmlns:a16="http://schemas.microsoft.com/office/drawing/2014/main" val="2445213209"/>
                    </a:ext>
                  </a:extLst>
                </a:gridCol>
                <a:gridCol w="1717514">
                  <a:extLst>
                    <a:ext uri="{9D8B030D-6E8A-4147-A177-3AD203B41FA5}">
                      <a16:colId xmlns:a16="http://schemas.microsoft.com/office/drawing/2014/main" val="895139868"/>
                    </a:ext>
                  </a:extLst>
                </a:gridCol>
              </a:tblGrid>
              <a:tr h="52556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typický jev napříč jazyky: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konsonantičnost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oslabuje v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kódě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004569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standardní č.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standardní č.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svč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diale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816692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ʋ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ʋ.d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cs-CZ" dirty="0"/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83933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[ʋ]a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cs-CZ" sz="2800" dirty="0"/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320367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326673"/>
                  </a:ext>
                </a:extLst>
              </a:tr>
              <a:tr h="525567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z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460759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691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05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F82C8-6FEF-770F-E50D-F7ABCC61B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B69DE-527C-DB33-833F-1062353C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Slabiky a alternace vokálů s nulou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F3DDA-4584-2D48-C40F-5F8F01E0F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1331D1B2-D389-FAEB-1982-17FC97431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840577"/>
              </p:ext>
            </p:extLst>
          </p:nvPr>
        </p:nvGraphicFramePr>
        <p:xfrm>
          <a:off x="897622" y="1925053"/>
          <a:ext cx="10305084" cy="4730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163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08476">
                  <a:extLst>
                    <a:ext uri="{9D8B030D-6E8A-4147-A177-3AD203B41FA5}">
                      <a16:colId xmlns:a16="http://schemas.microsoft.com/office/drawing/2014/main" val="372830542"/>
                    </a:ext>
                  </a:extLst>
                </a:gridCol>
                <a:gridCol w="2468703">
                  <a:extLst>
                    <a:ext uri="{9D8B030D-6E8A-4147-A177-3AD203B41FA5}">
                      <a16:colId xmlns:a16="http://schemas.microsoft.com/office/drawing/2014/main" val="1425636476"/>
                    </a:ext>
                  </a:extLst>
                </a:gridCol>
                <a:gridCol w="2576271">
                  <a:extLst>
                    <a:ext uri="{9D8B030D-6E8A-4147-A177-3AD203B41FA5}">
                      <a16:colId xmlns:a16="http://schemas.microsoft.com/office/drawing/2014/main" val="2174675258"/>
                    </a:ext>
                  </a:extLst>
                </a:gridCol>
              </a:tblGrid>
              <a:tr h="52556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typický jev napříč jazyky: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alternující vokál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slyšet v zavřené slabice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2556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332959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VC.C-V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V.C</a:t>
                      </a:r>
                      <a:r>
                        <a:rPr lang="cs-CZ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6765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kar.t-a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ka.r</a:t>
                      </a:r>
                      <a:r>
                        <a:rPr lang="cs-CZ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51951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slovenština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rož.k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ro.ž</a:t>
                      </a:r>
                      <a:r>
                        <a:rPr lang="cs-CZ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růžek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403073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srbština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lak.t-a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la.k</a:t>
                      </a:r>
                      <a:r>
                        <a:rPr lang="cs-CZ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loket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13905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francouzština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a.pl-e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a.p</a:t>
                      </a:r>
                      <a:r>
                        <a:rPr lang="cs-CZ" sz="2800" b="1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volám, voláte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460087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770"/>
                  </a:ext>
                </a:extLst>
              </a:tr>
              <a:tr h="525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139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3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vokalická délka (turečtina)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43383"/>
              </p:ext>
            </p:extLst>
          </p:nvPr>
        </p:nvGraphicFramePr>
        <p:xfrm>
          <a:off x="838200" y="1825625"/>
          <a:ext cx="10329674" cy="4600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206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83719">
                  <a:extLst>
                    <a:ext uri="{9D8B030D-6E8A-4147-A177-3AD203B41FA5}">
                      <a16:colId xmlns:a16="http://schemas.microsoft.com/office/drawing/2014/main" val="3359309098"/>
                    </a:ext>
                  </a:extLst>
                </a:gridCol>
                <a:gridCol w="555220">
                  <a:extLst>
                    <a:ext uri="{9D8B030D-6E8A-4147-A177-3AD203B41FA5}">
                      <a16:colId xmlns:a16="http://schemas.microsoft.com/office/drawing/2014/main" val="2838283082"/>
                    </a:ext>
                  </a:extLst>
                </a:gridCol>
                <a:gridCol w="1833416">
                  <a:extLst>
                    <a:ext uri="{9D8B030D-6E8A-4147-A177-3AD203B41FA5}">
                      <a16:colId xmlns:a16="http://schemas.microsoft.com/office/drawing/2014/main" val="3204360173"/>
                    </a:ext>
                  </a:extLst>
                </a:gridCol>
                <a:gridCol w="1865254">
                  <a:extLst>
                    <a:ext uri="{9D8B030D-6E8A-4147-A177-3AD203B41FA5}">
                      <a16:colId xmlns:a16="http://schemas.microsoft.com/office/drawing/2014/main" val="3305429664"/>
                    </a:ext>
                  </a:extLst>
                </a:gridCol>
              </a:tblGrid>
              <a:tr h="60805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typický jev napříč jazyky: dlouhé VV jen v otevřených slabikách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608054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294028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posesiv /-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ɨ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 /_CV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blativ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/-dan/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/_CC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/_C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/_C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974822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ɨ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477097"/>
                  </a:ext>
                </a:extLst>
              </a:tr>
              <a:tr h="608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ɨ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</a:t>
                      </a:r>
                      <a:r>
                        <a:rPr lang="en-GB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‘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zájem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733343"/>
                  </a:ext>
                </a:extLst>
              </a:tr>
              <a:tr h="608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kořenový C =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iniciála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kořenový C =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269135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080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43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Slabik</a:t>
            </a:r>
            <a:r>
              <a:rPr lang="cs-CZ" dirty="0"/>
              <a:t>y</a:t>
            </a:r>
            <a:r>
              <a:rPr lang="en-US" dirty="0"/>
              <a:t> a </a:t>
            </a:r>
            <a:r>
              <a:rPr lang="cs-CZ" dirty="0"/>
              <a:t>přízvuk (latina)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96697" y="1892808"/>
          <a:ext cx="10357104" cy="4526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2221666177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965770063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4191903350"/>
                    </a:ext>
                  </a:extLst>
                </a:gridCol>
              </a:tblGrid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113871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ultima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im.pe.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cs-CZ" sz="2800" b="1" u="non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.tor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.tas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Ka.</a:t>
                      </a:r>
                      <a:r>
                        <a:rPr lang="cs-CZ" sz="2800" b="1" u="none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.dae</a:t>
                      </a:r>
                      <a:endParaRPr lang="cs-CZ" sz="2800" b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061962"/>
                  </a:ext>
                </a:extLst>
              </a:tr>
              <a:tr h="714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ultima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1" u="none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.lum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.dum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296233"/>
                  </a:ext>
                </a:extLst>
              </a:tr>
              <a:tr h="4638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998455"/>
                  </a:ext>
                </a:extLst>
              </a:tr>
              <a:tr h="714026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pro umístění přízvuku je relevantní konec slabiky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penultima: otevřená s dlouhým vokálem a zavřená s krátkým vokálem se chovají stejně </a:t>
                      </a:r>
                      <a:r>
                        <a:rPr lang="cs-CZ" sz="2800" dirty="0"/>
                        <a:t>VV = CVC vs. CV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76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49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Onset-Rhyme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662407"/>
              </p:ext>
            </p:extLst>
          </p:nvPr>
        </p:nvGraphicFramePr>
        <p:xfrm>
          <a:off x="996697" y="1892808"/>
          <a:ext cx="10357104" cy="4618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8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139229012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892843149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54162103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754495276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46472728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24862940"/>
                    </a:ext>
                  </a:extLst>
                </a:gridCol>
                <a:gridCol w="551896">
                  <a:extLst>
                    <a:ext uri="{9D8B030D-6E8A-4147-A177-3AD203B41FA5}">
                      <a16:colId xmlns:a16="http://schemas.microsoft.com/office/drawing/2014/main" val="3587833936"/>
                    </a:ext>
                  </a:extLst>
                </a:gridCol>
                <a:gridCol w="483815">
                  <a:extLst>
                    <a:ext uri="{9D8B030D-6E8A-4147-A177-3AD203B41FA5}">
                      <a16:colId xmlns:a16="http://schemas.microsoft.com/office/drawing/2014/main" val="3592017978"/>
                    </a:ext>
                  </a:extLst>
                </a:gridCol>
                <a:gridCol w="456895">
                  <a:extLst>
                    <a:ext uri="{9D8B030D-6E8A-4147-A177-3AD203B41FA5}">
                      <a16:colId xmlns:a16="http://schemas.microsoft.com/office/drawing/2014/main" val="424142551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8627763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24731391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75302402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1930034042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447915923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791210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89594957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3953064744"/>
                    </a:ext>
                  </a:extLst>
                </a:gridCol>
                <a:gridCol w="517856">
                  <a:extLst>
                    <a:ext uri="{9D8B030D-6E8A-4147-A177-3AD203B41FA5}">
                      <a16:colId xmlns:a16="http://schemas.microsoft.com/office/drawing/2014/main" val="2371538967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211042274"/>
                    </a:ext>
                  </a:extLst>
                </a:gridCol>
                <a:gridCol w="517855">
                  <a:extLst>
                    <a:ext uri="{9D8B030D-6E8A-4147-A177-3AD203B41FA5}">
                      <a16:colId xmlns:a16="http://schemas.microsoft.com/office/drawing/2014/main" val="1015664552"/>
                    </a:ext>
                  </a:extLst>
                </a:gridCol>
              </a:tblGrid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90382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=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rhyme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(rým) =&gt; konstituent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592238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538677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rým bez kódy = otevřená slabika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087509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452356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rým s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kódou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zavřená slabika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10574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926602"/>
                  </a:ext>
                </a:extLst>
              </a:tr>
              <a:tr h="335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8540"/>
                  </a:ext>
                </a:extLst>
              </a:tr>
              <a:tr h="33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344463"/>
                  </a:ext>
                </a:extLst>
              </a:tr>
            </a:tbl>
          </a:graphicData>
        </a:graphic>
      </p:graphicFrame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2293224" y="3429000"/>
            <a:ext cx="491364" cy="272127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1782146" y="2496396"/>
            <a:ext cx="511078" cy="30278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051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660</Words>
  <Application>Microsoft Office PowerPoint</Application>
  <PresentationFormat>Širokoúhlá obrazovka</PresentationFormat>
  <Paragraphs>243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Slabiky mají vliv na:</vt:lpstr>
      <vt:lpstr>Struktura slabiky</vt:lpstr>
      <vt:lpstr>Typologie slabiky</vt:lpstr>
      <vt:lpstr>Slabiky a fonotaktika (praslovanština) </vt:lpstr>
      <vt:lpstr>Slabiky a oslabování konsonantů </vt:lpstr>
      <vt:lpstr>Slabiky a alternace vokálů s nulou</vt:lpstr>
      <vt:lpstr>Slabiky a vokalická délka (turečtina)</vt:lpstr>
      <vt:lpstr>Slabiky a přízvuk (latina)</vt:lpstr>
      <vt:lpstr>Teorie Onset-Rhyme</vt:lpstr>
      <vt:lpstr>libertas = diviːnus</vt:lpstr>
      <vt:lpstr>Váha slabiky: těžké vs. lehké slabiky</vt:lpstr>
      <vt:lpstr>Moraická teorie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854</cp:revision>
  <cp:lastPrinted>2019-11-24T16:53:54Z</cp:lastPrinted>
  <dcterms:created xsi:type="dcterms:W3CDTF">2018-11-27T11:40:05Z</dcterms:created>
  <dcterms:modified xsi:type="dcterms:W3CDTF">2024-12-01T16:56:15Z</dcterms:modified>
</cp:coreProperties>
</file>