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14"/>
  </p:handoutMasterIdLst>
  <p:sldIdLst>
    <p:sldId id="631" r:id="rId2"/>
    <p:sldId id="601" r:id="rId3"/>
    <p:sldId id="636" r:id="rId4"/>
    <p:sldId id="632" r:id="rId5"/>
    <p:sldId id="637" r:id="rId6"/>
    <p:sldId id="640" r:id="rId7"/>
    <p:sldId id="633" r:id="rId8"/>
    <p:sldId id="621" r:id="rId9"/>
    <p:sldId id="634" r:id="rId10"/>
    <p:sldId id="628" r:id="rId11"/>
    <p:sldId id="635" r:id="rId12"/>
    <p:sldId id="629" r:id="rId13"/>
  </p:sldIdLst>
  <p:sldSz cx="12192000" cy="6858000"/>
  <p:notesSz cx="10234613" cy="71040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07" autoAdjust="0"/>
    <p:restoredTop sz="96265" autoAdjust="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435271" cy="356848"/>
          </a:xfrm>
          <a:prstGeom prst="rect">
            <a:avLst/>
          </a:prstGeom>
        </p:spPr>
        <p:txBody>
          <a:bodyPr vert="horz" lIns="94350" tIns="47175" rIns="94350" bIns="4717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797709" y="0"/>
            <a:ext cx="4435270" cy="356848"/>
          </a:xfrm>
          <a:prstGeom prst="rect">
            <a:avLst/>
          </a:prstGeom>
        </p:spPr>
        <p:txBody>
          <a:bodyPr vert="horz" lIns="94350" tIns="47175" rIns="94350" bIns="47175" rtlCol="0"/>
          <a:lstStyle>
            <a:lvl1pPr algn="r">
              <a:defRPr sz="1200"/>
            </a:lvl1pPr>
          </a:lstStyle>
          <a:p>
            <a:fld id="{6D79621B-5C3B-4CBE-AF40-16E6D0FE1354}" type="datetimeFigureOut">
              <a:rPr lang="cs-CZ" smtClean="0"/>
              <a:t>01.12.2024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3" y="6747218"/>
            <a:ext cx="4435271" cy="356847"/>
          </a:xfrm>
          <a:prstGeom prst="rect">
            <a:avLst/>
          </a:prstGeom>
        </p:spPr>
        <p:txBody>
          <a:bodyPr vert="horz" lIns="94350" tIns="47175" rIns="94350" bIns="4717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797709" y="6747218"/>
            <a:ext cx="4435270" cy="356847"/>
          </a:xfrm>
          <a:prstGeom prst="rect">
            <a:avLst/>
          </a:prstGeom>
        </p:spPr>
        <p:txBody>
          <a:bodyPr vert="horz" lIns="94350" tIns="47175" rIns="94350" bIns="47175" rtlCol="0" anchor="b"/>
          <a:lstStyle>
            <a:lvl1pPr algn="r">
              <a:defRPr sz="1200"/>
            </a:lvl1pPr>
          </a:lstStyle>
          <a:p>
            <a:fld id="{74930BA3-B7DB-4D4B-989E-E9E8FE91F0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566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01.12.2024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64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01.12.2024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57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01.12.2024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98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01.12.2024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0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01.12.2024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70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01.12.2024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04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01.12.2024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01.12.2024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7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01.12.2024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89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01.12.2024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01.12.2024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74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073B-61DF-41C1-9EE2-EDE773ACD42A}" type="datetimeFigureOut">
              <a:rPr lang="cs-CZ" smtClean="0"/>
              <a:t>01.12.2024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32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ency.org/slovnik/V%C3%81HA%20SLABIKY#rhyme-weight%20language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Slabiky mají vliv na: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373896"/>
              </p:ext>
            </p:extLst>
          </p:nvPr>
        </p:nvGraphicFramePr>
        <p:xfrm>
          <a:off x="838200" y="1825625"/>
          <a:ext cx="10329673" cy="4256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2967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</a:tblGrid>
              <a:tr h="6080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0141391"/>
                  </a:ext>
                </a:extLst>
              </a:tr>
              <a:tr h="608054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fonotaktiku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konsonantických skupin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9335939"/>
                  </a:ext>
                </a:extLst>
              </a:tr>
              <a:tr h="608053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kvalitu konsonantů 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oslabování/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lenition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132117"/>
                  </a:ext>
                </a:extLst>
              </a:tr>
              <a:tr h="608053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alternace vokálů s nulou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905982"/>
                  </a:ext>
                </a:extLst>
              </a:tr>
              <a:tr h="608054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distribuci vokalické délky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7194486"/>
                  </a:ext>
                </a:extLst>
              </a:tr>
              <a:tr h="608054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umístění přízvuku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8373130"/>
                  </a:ext>
                </a:extLst>
              </a:tr>
              <a:tr h="6080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3890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6994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li</a:t>
            </a:r>
            <a:r>
              <a:rPr lang="cs-CZ" b="1" dirty="0" err="1"/>
              <a:t>ber</a:t>
            </a:r>
            <a:r>
              <a:rPr lang="cs-CZ" dirty="0" err="1"/>
              <a:t>tas</a:t>
            </a:r>
            <a:r>
              <a:rPr lang="cs-CZ" dirty="0"/>
              <a:t> = </a:t>
            </a:r>
            <a:r>
              <a:rPr lang="cs-CZ" dirty="0" err="1"/>
              <a:t>di</a:t>
            </a:r>
            <a:r>
              <a:rPr lang="cs-CZ" b="1" dirty="0" err="1"/>
              <a:t>vi</a:t>
            </a:r>
            <a:r>
              <a:rPr lang="cs-CZ" b="1" dirty="0" err="1">
                <a:cs typeface="Calibri" panose="020F0502020204030204" pitchFamily="34" charset="0"/>
              </a:rPr>
              <a:t>ː</a:t>
            </a:r>
            <a:r>
              <a:rPr lang="cs-CZ" dirty="0" err="1">
                <a:cs typeface="Calibri" panose="020F0502020204030204" pitchFamily="34" charset="0"/>
              </a:rPr>
              <a:t>nus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996697" y="1892808"/>
          <a:ext cx="10357104" cy="46189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785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139229012"/>
                    </a:ext>
                  </a:extLst>
                </a:gridCol>
                <a:gridCol w="517856">
                  <a:extLst>
                    <a:ext uri="{9D8B030D-6E8A-4147-A177-3AD203B41FA5}">
                      <a16:colId xmlns:a16="http://schemas.microsoft.com/office/drawing/2014/main" val="1892843149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541621032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754495276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1464727284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824862940"/>
                    </a:ext>
                  </a:extLst>
                </a:gridCol>
                <a:gridCol w="517856">
                  <a:extLst>
                    <a:ext uri="{9D8B030D-6E8A-4147-A177-3AD203B41FA5}">
                      <a16:colId xmlns:a16="http://schemas.microsoft.com/office/drawing/2014/main" val="3587833936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592017978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4241425518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247313913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1753024024"/>
                    </a:ext>
                  </a:extLst>
                </a:gridCol>
                <a:gridCol w="517856">
                  <a:extLst>
                    <a:ext uri="{9D8B030D-6E8A-4147-A177-3AD203B41FA5}">
                      <a16:colId xmlns:a16="http://schemas.microsoft.com/office/drawing/2014/main" val="1930034042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447915923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79121077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895949577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953064744"/>
                    </a:ext>
                  </a:extLst>
                </a:gridCol>
                <a:gridCol w="517856">
                  <a:extLst>
                    <a:ext uri="{9D8B030D-6E8A-4147-A177-3AD203B41FA5}">
                      <a16:colId xmlns:a16="http://schemas.microsoft.com/office/drawing/2014/main" val="2371538967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211042274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1015664552"/>
                    </a:ext>
                  </a:extLst>
                </a:gridCol>
              </a:tblGrid>
              <a:tr h="335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335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9903826"/>
                  </a:ext>
                </a:extLst>
              </a:tr>
              <a:tr h="335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3592238"/>
                  </a:ext>
                </a:extLst>
              </a:tr>
              <a:tr h="335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4538677"/>
                  </a:ext>
                </a:extLst>
              </a:tr>
              <a:tr h="335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ber</a:t>
                      </a: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větvení v rýmu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6087509"/>
                  </a:ext>
                </a:extLst>
              </a:tr>
              <a:tr h="335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</a:t>
                      </a: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 = větvení v rýmu</a:t>
                      </a: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9452356"/>
                  </a:ext>
                </a:extLst>
              </a:tr>
              <a:tr h="335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CVC = CVV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710574"/>
                  </a:ext>
                </a:extLst>
              </a:tr>
              <a:tr h="335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cs-CZ" sz="24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těžké slabiky</a:t>
                      </a:r>
                      <a:endParaRPr lang="cs-CZ" sz="24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0926602"/>
                  </a:ext>
                </a:extLst>
              </a:tr>
              <a:tr h="335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9398540"/>
                  </a:ext>
                </a:extLst>
              </a:tr>
              <a:tr h="3352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5344463"/>
                  </a:ext>
                </a:extLst>
              </a:tr>
            </a:tbl>
          </a:graphicData>
        </a:graphic>
      </p:graphicFrame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3312367" y="3516102"/>
            <a:ext cx="9331" cy="121451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1782146" y="3516102"/>
            <a:ext cx="9331" cy="121451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 flipH="1" flipV="1">
            <a:off x="3834473" y="3429000"/>
            <a:ext cx="436433" cy="272127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2280373" y="3407523"/>
            <a:ext cx="491364" cy="272127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 flipH="1">
            <a:off x="1782146" y="2496396"/>
            <a:ext cx="511078" cy="30278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 flipH="1">
            <a:off x="3321698" y="2496396"/>
            <a:ext cx="524620" cy="30278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9025811" y="3516102"/>
            <a:ext cx="9331" cy="121451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10097878" y="3451558"/>
            <a:ext cx="9331" cy="121451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Přímá spojnice 22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 flipH="1" flipV="1">
            <a:off x="10586129" y="3380038"/>
            <a:ext cx="436433" cy="272127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Přímá spojnice 23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 flipH="1" flipV="1">
            <a:off x="9575364" y="4404379"/>
            <a:ext cx="167350" cy="326241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Přímá spojnice 25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 flipH="1">
            <a:off x="9391259" y="4404380"/>
            <a:ext cx="175728" cy="32624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Přímá spojnice 27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 flipH="1">
            <a:off x="9035142" y="2496396"/>
            <a:ext cx="524620" cy="30278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Přímá spojnice 28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 flipH="1">
            <a:off x="10058314" y="2496396"/>
            <a:ext cx="524620" cy="30278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Přímá spojnice 29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 flipH="1">
            <a:off x="9541947" y="5165739"/>
            <a:ext cx="158496" cy="35497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Přímá spojnice 31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9406165" y="5198003"/>
            <a:ext cx="145915" cy="35497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2154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Váha slabiky</a:t>
            </a:r>
            <a:r>
              <a:rPr lang="cs-CZ" dirty="0"/>
              <a:t>: těžké vs. lehké slabiky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996697" y="1892808"/>
          <a:ext cx="10357104" cy="45353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927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264321">
                  <a:extLst>
                    <a:ext uri="{9D8B030D-6E8A-4147-A177-3AD203B41FA5}">
                      <a16:colId xmlns:a16="http://schemas.microsoft.com/office/drawing/2014/main" val="2221666177"/>
                    </a:ext>
                  </a:extLst>
                </a:gridCol>
                <a:gridCol w="1156996">
                  <a:extLst>
                    <a:ext uri="{9D8B030D-6E8A-4147-A177-3AD203B41FA5}">
                      <a16:colId xmlns:a16="http://schemas.microsoft.com/office/drawing/2014/main" val="965770063"/>
                    </a:ext>
                  </a:extLst>
                </a:gridCol>
                <a:gridCol w="4346511">
                  <a:extLst>
                    <a:ext uri="{9D8B030D-6E8A-4147-A177-3AD203B41FA5}">
                      <a16:colId xmlns:a16="http://schemas.microsoft.com/office/drawing/2014/main" val="4191903350"/>
                    </a:ext>
                  </a:extLst>
                </a:gridCol>
              </a:tblGrid>
              <a:tr h="7140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2113871"/>
                  </a:ext>
                </a:extLst>
              </a:tr>
              <a:tr h="7140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di.</a:t>
                      </a:r>
                      <a:r>
                        <a:rPr lang="cs-CZ" sz="2800" b="1" u="none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</a:t>
                      </a:r>
                      <a:r>
                        <a:rPr lang="cs-CZ" sz="2800" b="1" u="non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nus</a:t>
                      </a:r>
                      <a:endParaRPr lang="cs-CZ" sz="2800" b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im.pe.</a:t>
                      </a:r>
                      <a:r>
                        <a:rPr lang="cs-CZ" sz="2800" b="1" u="none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cs-CZ" sz="2800" b="1" u="non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.tor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li.</a:t>
                      </a:r>
                      <a:r>
                        <a:rPr lang="cs-CZ" sz="2800" b="1" u="none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ber</a:t>
                      </a:r>
                      <a:r>
                        <a:rPr lang="cs-CZ" sz="28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.tas</a:t>
                      </a:r>
                      <a:endParaRPr lang="cs-CZ" sz="2800" b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Ka.</a:t>
                      </a:r>
                      <a:r>
                        <a:rPr lang="cs-CZ" sz="2800" b="1" u="none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len</a:t>
                      </a:r>
                      <a:r>
                        <a:rPr lang="cs-CZ" sz="28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.dae</a:t>
                      </a:r>
                      <a:endParaRPr lang="cs-CZ" sz="2800" b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</a:t>
                      </a:r>
                      <a:r>
                        <a:rPr lang="cs-CZ" sz="28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1" u="none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.lum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.dum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0061962"/>
                  </a:ext>
                </a:extLst>
              </a:tr>
              <a:tr h="714026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6296233"/>
                  </a:ext>
                </a:extLst>
              </a:tr>
              <a:tr h="463885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CVV = CVC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těžké penultimy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přízvuk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lehká  penultima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přízvuk na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antepenultimě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2998455"/>
                  </a:ext>
                </a:extLst>
              </a:tr>
              <a:tr h="714026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3764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3585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Moraická</a:t>
            </a:r>
            <a:r>
              <a:rPr lang="cs-CZ" dirty="0"/>
              <a:t> teorie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996697" y="1892808"/>
          <a:ext cx="10357104" cy="4341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2368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726184">
                  <a:extLst>
                    <a:ext uri="{9D8B030D-6E8A-4147-A177-3AD203B41FA5}">
                      <a16:colId xmlns:a16="http://schemas.microsoft.com/office/drawing/2014/main" val="3374357379"/>
                    </a:ext>
                  </a:extLst>
                </a:gridCol>
                <a:gridCol w="1726184">
                  <a:extLst>
                    <a:ext uri="{9D8B030D-6E8A-4147-A177-3AD203B41FA5}">
                      <a16:colId xmlns:a16="http://schemas.microsoft.com/office/drawing/2014/main" val="725051102"/>
                    </a:ext>
                  </a:extLst>
                </a:gridCol>
                <a:gridCol w="3452368">
                  <a:extLst>
                    <a:ext uri="{9D8B030D-6E8A-4147-A177-3AD203B41FA5}">
                      <a16:colId xmlns:a16="http://schemas.microsoft.com/office/drawing/2014/main" val="4283669"/>
                    </a:ext>
                  </a:extLst>
                </a:gridCol>
              </a:tblGrid>
              <a:tr h="677806">
                <a:tc gridSpan="4">
                  <a:txBody>
                    <a:bodyPr/>
                    <a:lstStyle/>
                    <a:p>
                      <a:pPr marL="457200" indent="-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jednotka váhy slabiky = móra (</a:t>
                      </a:r>
                      <a:r>
                        <a:rPr lang="el-GR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μ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113871"/>
                  </a:ext>
                </a:extLst>
              </a:tr>
              <a:tr h="677805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lehká slabika = </a:t>
                      </a:r>
                      <a:r>
                        <a:rPr lang="el-GR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μ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těžká slabika = </a:t>
                      </a:r>
                      <a:r>
                        <a:rPr lang="el-GR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μμ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7410403"/>
                  </a:ext>
                </a:extLst>
              </a:tr>
              <a:tr h="677806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966439"/>
                  </a:ext>
                </a:extLst>
              </a:tr>
              <a:tr h="677806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μ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x  CV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μ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μ</a:t>
                      </a:r>
                      <a:r>
                        <a:rPr lang="cs-CZ" sz="2800" b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CV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μ</a:t>
                      </a:r>
                      <a:r>
                        <a:rPr lang="cs-CZ" sz="2800" b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l-GR" sz="2800" b="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μ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μ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CV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μ</a:t>
                      </a:r>
                      <a:r>
                        <a:rPr lang="cs-CZ" sz="2800" b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x  CV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μ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μ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177088"/>
                  </a:ext>
                </a:extLst>
              </a:tr>
              <a:tr h="67780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μ</a:t>
                      </a:r>
                      <a:r>
                        <a:rPr lang="cs-CZ" sz="2800" b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l-GR" sz="2800" b="0" baseline="-25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μ</a:t>
                      </a:r>
                      <a:r>
                        <a:rPr lang="cs-CZ" sz="2800" b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těžká slabika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cs-CZ" sz="28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kóda</a:t>
                      </a:r>
                      <a:r>
                        <a:rPr lang="cs-CZ" sz="28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váží móru</a:t>
                      </a: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</a:t>
                      </a:r>
                      <a:r>
                        <a:rPr lang="el-GR" sz="2800" b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μ</a:t>
                      </a:r>
                      <a:r>
                        <a:rPr lang="cs-CZ" sz="2800" b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 </a:t>
                      </a:r>
                      <a:r>
                        <a:rPr lang="cs-CZ" sz="28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lehká slabika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cs-CZ" sz="2800" b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kóda</a:t>
                      </a:r>
                      <a:r>
                        <a:rPr lang="cs-CZ" sz="28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neváží móru</a:t>
                      </a: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5136095"/>
                  </a:ext>
                </a:extLst>
              </a:tr>
              <a:tr h="677806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750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469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slabiky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822413"/>
              </p:ext>
            </p:extLst>
          </p:nvPr>
        </p:nvGraphicFramePr>
        <p:xfrm>
          <a:off x="996697" y="1892808"/>
          <a:ext cx="10357104" cy="46309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618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32745535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3020488570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51597126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227290548"/>
                    </a:ext>
                  </a:extLst>
                </a:gridCol>
                <a:gridCol w="461940">
                  <a:extLst>
                    <a:ext uri="{9D8B030D-6E8A-4147-A177-3AD203B41FA5}">
                      <a16:colId xmlns:a16="http://schemas.microsoft.com/office/drawing/2014/main" val="2036403459"/>
                    </a:ext>
                  </a:extLst>
                </a:gridCol>
                <a:gridCol w="531845">
                  <a:extLst>
                    <a:ext uri="{9D8B030D-6E8A-4147-A177-3AD203B41FA5}">
                      <a16:colId xmlns:a16="http://schemas.microsoft.com/office/drawing/2014/main" val="2586776321"/>
                    </a:ext>
                  </a:extLst>
                </a:gridCol>
                <a:gridCol w="559837">
                  <a:extLst>
                    <a:ext uri="{9D8B030D-6E8A-4147-A177-3AD203B41FA5}">
                      <a16:colId xmlns:a16="http://schemas.microsoft.com/office/drawing/2014/main" val="123147001"/>
                    </a:ext>
                  </a:extLst>
                </a:gridCol>
                <a:gridCol w="466530">
                  <a:extLst>
                    <a:ext uri="{9D8B030D-6E8A-4147-A177-3AD203B41FA5}">
                      <a16:colId xmlns:a16="http://schemas.microsoft.com/office/drawing/2014/main" val="574434632"/>
                    </a:ext>
                  </a:extLst>
                </a:gridCol>
                <a:gridCol w="513656">
                  <a:extLst>
                    <a:ext uri="{9D8B030D-6E8A-4147-A177-3AD203B41FA5}">
                      <a16:colId xmlns:a16="http://schemas.microsoft.com/office/drawing/2014/main" val="2921702827"/>
                    </a:ext>
                  </a:extLst>
                </a:gridCol>
                <a:gridCol w="459280">
                  <a:extLst>
                    <a:ext uri="{9D8B030D-6E8A-4147-A177-3AD203B41FA5}">
                      <a16:colId xmlns:a16="http://schemas.microsoft.com/office/drawing/2014/main" val="3055590037"/>
                    </a:ext>
                  </a:extLst>
                </a:gridCol>
                <a:gridCol w="459280">
                  <a:extLst>
                    <a:ext uri="{9D8B030D-6E8A-4147-A177-3AD203B41FA5}">
                      <a16:colId xmlns:a16="http://schemas.microsoft.com/office/drawing/2014/main" val="2474106240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495217038"/>
                    </a:ext>
                  </a:extLst>
                </a:gridCol>
                <a:gridCol w="269060">
                  <a:extLst>
                    <a:ext uri="{9D8B030D-6E8A-4147-A177-3AD203B41FA5}">
                      <a16:colId xmlns:a16="http://schemas.microsoft.com/office/drawing/2014/main" val="2668091101"/>
                    </a:ext>
                  </a:extLst>
                </a:gridCol>
                <a:gridCol w="881730">
                  <a:extLst>
                    <a:ext uri="{9D8B030D-6E8A-4147-A177-3AD203B41FA5}">
                      <a16:colId xmlns:a16="http://schemas.microsoft.com/office/drawing/2014/main" val="1864791293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171355244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6293676"/>
                    </a:ext>
                  </a:extLst>
                </a:gridCol>
              </a:tblGrid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4422077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centrum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slabiky = nukleus/jádro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Centrum slabiky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798566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6854568"/>
                  </a:ext>
                </a:extLst>
              </a:tr>
              <a:tr h="4739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periferie/svahy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slabiky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152719"/>
                  </a:ext>
                </a:extLst>
              </a:tr>
              <a:tr h="3060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O =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onset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/iniciála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2. pravá: coda/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kóda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Co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5113431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 =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kóda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5207173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1696669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1793416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9273626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8495876"/>
                  </a:ext>
                </a:extLst>
              </a:tr>
            </a:tbl>
          </a:graphicData>
        </a:graphic>
      </p:graphicFrame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3563457" y="2845205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3563061" y="2846899"/>
            <a:ext cx="543718" cy="38304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 flipH="1">
            <a:off x="3049187" y="2845205"/>
            <a:ext cx="523844" cy="38473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5420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Typologie slabiky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90037"/>
              </p:ext>
            </p:extLst>
          </p:nvPr>
        </p:nvGraphicFramePr>
        <p:xfrm>
          <a:off x="996697" y="1892808"/>
          <a:ext cx="10357104" cy="46309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618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32745535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3020488570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251597126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227290548"/>
                    </a:ext>
                  </a:extLst>
                </a:gridCol>
                <a:gridCol w="461940">
                  <a:extLst>
                    <a:ext uri="{9D8B030D-6E8A-4147-A177-3AD203B41FA5}">
                      <a16:colId xmlns:a16="http://schemas.microsoft.com/office/drawing/2014/main" val="2036403459"/>
                    </a:ext>
                  </a:extLst>
                </a:gridCol>
                <a:gridCol w="531845">
                  <a:extLst>
                    <a:ext uri="{9D8B030D-6E8A-4147-A177-3AD203B41FA5}">
                      <a16:colId xmlns:a16="http://schemas.microsoft.com/office/drawing/2014/main" val="2586776321"/>
                    </a:ext>
                  </a:extLst>
                </a:gridCol>
                <a:gridCol w="559837">
                  <a:extLst>
                    <a:ext uri="{9D8B030D-6E8A-4147-A177-3AD203B41FA5}">
                      <a16:colId xmlns:a16="http://schemas.microsoft.com/office/drawing/2014/main" val="123147001"/>
                    </a:ext>
                  </a:extLst>
                </a:gridCol>
                <a:gridCol w="466530">
                  <a:extLst>
                    <a:ext uri="{9D8B030D-6E8A-4147-A177-3AD203B41FA5}">
                      <a16:colId xmlns:a16="http://schemas.microsoft.com/office/drawing/2014/main" val="574434632"/>
                    </a:ext>
                  </a:extLst>
                </a:gridCol>
                <a:gridCol w="513656">
                  <a:extLst>
                    <a:ext uri="{9D8B030D-6E8A-4147-A177-3AD203B41FA5}">
                      <a16:colId xmlns:a16="http://schemas.microsoft.com/office/drawing/2014/main" val="2921702827"/>
                    </a:ext>
                  </a:extLst>
                </a:gridCol>
                <a:gridCol w="459280">
                  <a:extLst>
                    <a:ext uri="{9D8B030D-6E8A-4147-A177-3AD203B41FA5}">
                      <a16:colId xmlns:a16="http://schemas.microsoft.com/office/drawing/2014/main" val="3055590037"/>
                    </a:ext>
                  </a:extLst>
                </a:gridCol>
                <a:gridCol w="459280">
                  <a:extLst>
                    <a:ext uri="{9D8B030D-6E8A-4147-A177-3AD203B41FA5}">
                      <a16:colId xmlns:a16="http://schemas.microsoft.com/office/drawing/2014/main" val="2474106240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495217038"/>
                    </a:ext>
                  </a:extLst>
                </a:gridCol>
                <a:gridCol w="269060">
                  <a:extLst>
                    <a:ext uri="{9D8B030D-6E8A-4147-A177-3AD203B41FA5}">
                      <a16:colId xmlns:a16="http://schemas.microsoft.com/office/drawing/2014/main" val="2668091101"/>
                    </a:ext>
                  </a:extLst>
                </a:gridCol>
                <a:gridCol w="881730">
                  <a:extLst>
                    <a:ext uri="{9D8B030D-6E8A-4147-A177-3AD203B41FA5}">
                      <a16:colId xmlns:a16="http://schemas.microsoft.com/office/drawing/2014/main" val="1864791293"/>
                    </a:ext>
                  </a:extLst>
                </a:gridCol>
                <a:gridCol w="575394">
                  <a:extLst>
                    <a:ext uri="{9D8B030D-6E8A-4147-A177-3AD203B41FA5}">
                      <a16:colId xmlns:a16="http://schemas.microsoft.com/office/drawing/2014/main" val="1713552446"/>
                    </a:ext>
                  </a:extLst>
                </a:gridCol>
                <a:gridCol w="575395">
                  <a:extLst>
                    <a:ext uri="{9D8B030D-6E8A-4147-A177-3AD203B41FA5}">
                      <a16:colId xmlns:a16="http://schemas.microsoft.com/office/drawing/2014/main" val="406293676"/>
                    </a:ext>
                  </a:extLst>
                </a:gridCol>
              </a:tblGrid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4422077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CV = otevřená slabika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Centrum slabiky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7798566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6854568"/>
                  </a:ext>
                </a:extLst>
              </a:tr>
              <a:tr h="4739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152719"/>
                  </a:ext>
                </a:extLst>
              </a:tr>
              <a:tr h="3060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2. pravá: coda/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kóda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Co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cs-CZ" sz="2800" dirty="0"/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5113431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5207173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CVC = zavřená slabika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1696669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1793416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>
                    <a:lnL>
                      <a:noFill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</a:t>
                      </a:r>
                    </a:p>
                  </a:txBody>
                  <a:tcPr marL="17780" marR="17780" marT="0" marB="0"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9273626"/>
                  </a:ext>
                </a:extLst>
              </a:tr>
              <a:tr h="306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8495876"/>
                  </a:ext>
                </a:extLst>
              </a:tr>
            </a:tbl>
          </a:graphicData>
        </a:graphic>
      </p:graphicFrame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3563457" y="2845205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3593303" y="5194628"/>
            <a:ext cx="543718" cy="38304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 flipH="1">
            <a:off x="3049187" y="2845205"/>
            <a:ext cx="523844" cy="38473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4F3F790F-2E95-BD49-3A0B-05AC511E3D1F}"/>
              </a:ext>
            </a:extLst>
          </p:cNvPr>
          <p:cNvCxnSpPr>
            <a:cxnSpLocks/>
          </p:cNvCxnSpPr>
          <p:nvPr/>
        </p:nvCxnSpPr>
        <p:spPr>
          <a:xfrm>
            <a:off x="3586920" y="5194628"/>
            <a:ext cx="6383" cy="392622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5B72300B-4353-CB19-4B66-3D2A8A4B3624}"/>
              </a:ext>
            </a:extLst>
          </p:cNvPr>
          <p:cNvCxnSpPr>
            <a:cxnSpLocks/>
          </p:cNvCxnSpPr>
          <p:nvPr/>
        </p:nvCxnSpPr>
        <p:spPr>
          <a:xfrm flipH="1">
            <a:off x="3069458" y="5194628"/>
            <a:ext cx="523844" cy="38473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5579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Slabiky a </a:t>
            </a:r>
            <a:r>
              <a:rPr lang="cs-CZ" dirty="0" err="1"/>
              <a:t>fonotaktika</a:t>
            </a:r>
            <a:r>
              <a:rPr lang="cs-CZ" dirty="0"/>
              <a:t> (praslovanština)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007928"/>
              </p:ext>
            </p:extLst>
          </p:nvPr>
        </p:nvGraphicFramePr>
        <p:xfrm>
          <a:off x="897622" y="1925053"/>
          <a:ext cx="10305084" cy="4204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958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927108">
                  <a:extLst>
                    <a:ext uri="{9D8B030D-6E8A-4147-A177-3AD203B41FA5}">
                      <a16:colId xmlns:a16="http://schemas.microsoft.com/office/drawing/2014/main" val="372830542"/>
                    </a:ext>
                  </a:extLst>
                </a:gridCol>
                <a:gridCol w="1802123">
                  <a:extLst>
                    <a:ext uri="{9D8B030D-6E8A-4147-A177-3AD203B41FA5}">
                      <a16:colId xmlns:a16="http://schemas.microsoft.com/office/drawing/2014/main" val="1425636476"/>
                    </a:ext>
                  </a:extLst>
                </a:gridCol>
                <a:gridCol w="2576271">
                  <a:extLst>
                    <a:ext uri="{9D8B030D-6E8A-4147-A177-3AD203B41FA5}">
                      <a16:colId xmlns:a16="http://schemas.microsoft.com/office/drawing/2014/main" val="2174675258"/>
                    </a:ext>
                  </a:extLst>
                </a:gridCol>
              </a:tblGrid>
              <a:tr h="52556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tzv. 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zákon otevřených slabik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2556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motivace pro různé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fonotaktické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změny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9332959"/>
                  </a:ext>
                </a:extLst>
              </a:tr>
              <a:tr h="525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raná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ruština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4551951"/>
                  </a:ext>
                </a:extLst>
              </a:tr>
              <a:tr h="525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800" b="0" i="0" dirty="0" err="1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9403073"/>
                  </a:ext>
                </a:extLst>
              </a:tr>
              <a:tr h="525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8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</a:t>
                      </a:r>
                      <a:r>
                        <a:rPr lang="cs-CZ" sz="28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800" b="0" i="0" dirty="0" err="1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3449283"/>
                  </a:ext>
                </a:extLst>
              </a:tr>
              <a:tr h="525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metateze (likvid)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epenteze V (= plnohlasí)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0532385"/>
                  </a:ext>
                </a:extLst>
              </a:tr>
              <a:tr h="525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 → C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 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 → C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8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 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2686940"/>
                  </a:ext>
                </a:extLst>
              </a:tr>
              <a:tr h="525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 =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kóda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→ L = iniciála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 =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kóda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→ L = iniciála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79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973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Slabiky a oslabování konsonantů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519324"/>
              </p:ext>
            </p:extLst>
          </p:nvPr>
        </p:nvGraphicFramePr>
        <p:xfrm>
          <a:off x="897622" y="1925053"/>
          <a:ext cx="10305084" cy="43800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563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36895">
                  <a:extLst>
                    <a:ext uri="{9D8B030D-6E8A-4147-A177-3AD203B41FA5}">
                      <a16:colId xmlns:a16="http://schemas.microsoft.com/office/drawing/2014/main" val="4166921094"/>
                    </a:ext>
                  </a:extLst>
                </a:gridCol>
                <a:gridCol w="792496">
                  <a:extLst>
                    <a:ext uri="{9D8B030D-6E8A-4147-A177-3AD203B41FA5}">
                      <a16:colId xmlns:a16="http://schemas.microsoft.com/office/drawing/2014/main" val="864842036"/>
                    </a:ext>
                  </a:extLst>
                </a:gridCol>
                <a:gridCol w="1717514">
                  <a:extLst>
                    <a:ext uri="{9D8B030D-6E8A-4147-A177-3AD203B41FA5}">
                      <a16:colId xmlns:a16="http://schemas.microsoft.com/office/drawing/2014/main" val="4230440424"/>
                    </a:ext>
                  </a:extLst>
                </a:gridCol>
                <a:gridCol w="266746">
                  <a:extLst>
                    <a:ext uri="{9D8B030D-6E8A-4147-A177-3AD203B41FA5}">
                      <a16:colId xmlns:a16="http://schemas.microsoft.com/office/drawing/2014/main" val="2172549476"/>
                    </a:ext>
                  </a:extLst>
                </a:gridCol>
                <a:gridCol w="1450768">
                  <a:extLst>
                    <a:ext uri="{9D8B030D-6E8A-4147-A177-3AD203B41FA5}">
                      <a16:colId xmlns:a16="http://schemas.microsoft.com/office/drawing/2014/main" val="54925852"/>
                    </a:ext>
                  </a:extLst>
                </a:gridCol>
                <a:gridCol w="518408">
                  <a:extLst>
                    <a:ext uri="{9D8B030D-6E8A-4147-A177-3AD203B41FA5}">
                      <a16:colId xmlns:a16="http://schemas.microsoft.com/office/drawing/2014/main" val="196443285"/>
                    </a:ext>
                  </a:extLst>
                </a:gridCol>
                <a:gridCol w="528506">
                  <a:extLst>
                    <a:ext uri="{9D8B030D-6E8A-4147-A177-3AD203B41FA5}">
                      <a16:colId xmlns:a16="http://schemas.microsoft.com/office/drawing/2014/main" val="369233319"/>
                    </a:ext>
                  </a:extLst>
                </a:gridCol>
                <a:gridCol w="60960">
                  <a:extLst>
                    <a:ext uri="{9D8B030D-6E8A-4147-A177-3AD203B41FA5}">
                      <a16:colId xmlns:a16="http://schemas.microsoft.com/office/drawing/2014/main" val="616900412"/>
                    </a:ext>
                  </a:extLst>
                </a:gridCol>
                <a:gridCol w="609640">
                  <a:extLst>
                    <a:ext uri="{9D8B030D-6E8A-4147-A177-3AD203B41FA5}">
                      <a16:colId xmlns:a16="http://schemas.microsoft.com/office/drawing/2014/main" val="2445213209"/>
                    </a:ext>
                  </a:extLst>
                </a:gridCol>
                <a:gridCol w="1717514">
                  <a:extLst>
                    <a:ext uri="{9D8B030D-6E8A-4147-A177-3AD203B41FA5}">
                      <a16:colId xmlns:a16="http://schemas.microsoft.com/office/drawing/2014/main" val="895139868"/>
                    </a:ext>
                  </a:extLst>
                </a:gridCol>
              </a:tblGrid>
              <a:tr h="525567">
                <a:tc gridSpan="1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typický jev napříč jazyky: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konsonantičnost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 oslabuje v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kódě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25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8004569"/>
                  </a:ext>
                </a:extLst>
              </a:tr>
              <a:tr h="525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standardní č.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svč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diale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diale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standardní č.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svč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diale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diale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6816692"/>
                  </a:ext>
                </a:extLst>
              </a:tr>
              <a:tr h="525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.d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ʋ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.d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ʋ.d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cs-CZ" dirty="0"/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6283933"/>
                  </a:ext>
                </a:extLst>
              </a:tr>
              <a:tr h="525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ʋ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[ʋ]a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  <a:endParaRPr lang="cs-CZ" sz="2800" dirty="0"/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7320367"/>
                  </a:ext>
                </a:extLst>
              </a:tr>
              <a:tr h="525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326673"/>
                  </a:ext>
                </a:extLst>
              </a:tr>
              <a:tr h="525567">
                <a:tc gridSpan="1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 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laben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 z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frikativy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na 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glidu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9460759"/>
                  </a:ext>
                </a:extLst>
              </a:tr>
              <a:tr h="525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691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0057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BF82C8-6FEF-770F-E50D-F7ABCC61B1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BB69DE-527C-DB33-833F-1062353C1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Slabiky a alternace vokálů s nulou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AF3DDA-4584-2D48-C40F-5F8F01E0F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1331D1B2-D389-FAEB-1982-17FC97431A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840577"/>
              </p:ext>
            </p:extLst>
          </p:nvPr>
        </p:nvGraphicFramePr>
        <p:xfrm>
          <a:off x="897622" y="1925053"/>
          <a:ext cx="10305084" cy="47301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163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708476">
                  <a:extLst>
                    <a:ext uri="{9D8B030D-6E8A-4147-A177-3AD203B41FA5}">
                      <a16:colId xmlns:a16="http://schemas.microsoft.com/office/drawing/2014/main" val="372830542"/>
                    </a:ext>
                  </a:extLst>
                </a:gridCol>
                <a:gridCol w="2468703">
                  <a:extLst>
                    <a:ext uri="{9D8B030D-6E8A-4147-A177-3AD203B41FA5}">
                      <a16:colId xmlns:a16="http://schemas.microsoft.com/office/drawing/2014/main" val="1425636476"/>
                    </a:ext>
                  </a:extLst>
                </a:gridCol>
                <a:gridCol w="2576271">
                  <a:extLst>
                    <a:ext uri="{9D8B030D-6E8A-4147-A177-3AD203B41FA5}">
                      <a16:colId xmlns:a16="http://schemas.microsoft.com/office/drawing/2014/main" val="2174675258"/>
                    </a:ext>
                  </a:extLst>
                </a:gridCol>
              </a:tblGrid>
              <a:tr h="52556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typický jev napříč jazyky: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alternující vokál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 slyšet v zavřené slabice 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2556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9332959"/>
                  </a:ext>
                </a:extLst>
              </a:tr>
              <a:tr h="525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VC.C-V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V.C</a:t>
                      </a:r>
                      <a:r>
                        <a:rPr lang="cs-CZ" sz="2800" b="1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86765"/>
                  </a:ext>
                </a:extLst>
              </a:tr>
              <a:tr h="525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kar.t-a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ka.r</a:t>
                      </a:r>
                      <a:r>
                        <a:rPr lang="cs-CZ" sz="2800" b="1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ɛ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4551951"/>
                  </a:ext>
                </a:extLst>
              </a:tr>
              <a:tr h="525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slovenština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rož.k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ro.ž</a:t>
                      </a:r>
                      <a:r>
                        <a:rPr lang="cs-CZ" sz="2800" b="1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růžek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9403073"/>
                  </a:ext>
                </a:extLst>
              </a:tr>
              <a:tr h="525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srbština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lak.t-a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la.k</a:t>
                      </a:r>
                      <a:r>
                        <a:rPr lang="cs-CZ" sz="2800" b="1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loket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3905"/>
                  </a:ext>
                </a:extLst>
              </a:tr>
              <a:tr h="525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francouzština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a.pl-e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a.p</a:t>
                      </a:r>
                      <a:r>
                        <a:rPr lang="cs-CZ" sz="2800" b="1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ɛ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volám, voláte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4460087"/>
                  </a:ext>
                </a:extLst>
              </a:tr>
              <a:tr h="525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887770"/>
                  </a:ext>
                </a:extLst>
              </a:tr>
              <a:tr h="525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5139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736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Slabiky a vokalická délka (turečtina)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943383"/>
              </p:ext>
            </p:extLst>
          </p:nvPr>
        </p:nvGraphicFramePr>
        <p:xfrm>
          <a:off x="838200" y="1825625"/>
          <a:ext cx="10329674" cy="46009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9206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783719">
                  <a:extLst>
                    <a:ext uri="{9D8B030D-6E8A-4147-A177-3AD203B41FA5}">
                      <a16:colId xmlns:a16="http://schemas.microsoft.com/office/drawing/2014/main" val="3359309098"/>
                    </a:ext>
                  </a:extLst>
                </a:gridCol>
                <a:gridCol w="555220">
                  <a:extLst>
                    <a:ext uri="{9D8B030D-6E8A-4147-A177-3AD203B41FA5}">
                      <a16:colId xmlns:a16="http://schemas.microsoft.com/office/drawing/2014/main" val="2838283082"/>
                    </a:ext>
                  </a:extLst>
                </a:gridCol>
                <a:gridCol w="1833416">
                  <a:extLst>
                    <a:ext uri="{9D8B030D-6E8A-4147-A177-3AD203B41FA5}">
                      <a16:colId xmlns:a16="http://schemas.microsoft.com/office/drawing/2014/main" val="3204360173"/>
                    </a:ext>
                  </a:extLst>
                </a:gridCol>
                <a:gridCol w="1865254">
                  <a:extLst>
                    <a:ext uri="{9D8B030D-6E8A-4147-A177-3AD203B41FA5}">
                      <a16:colId xmlns:a16="http://schemas.microsoft.com/office/drawing/2014/main" val="3305429664"/>
                    </a:ext>
                  </a:extLst>
                </a:gridCol>
              </a:tblGrid>
              <a:tr h="60805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typický jev napříč jazyky: dlouhé VV jen v otevřených slabikách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3504792"/>
                  </a:ext>
                </a:extLst>
              </a:tr>
              <a:tr h="608054">
                <a:tc gridSpan="5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8294028"/>
                  </a:ext>
                </a:extLst>
              </a:tr>
              <a:tr h="6080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posesiv /-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ɨ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endParaRPr lang="en-US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 /_CV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blativ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/-dan/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 /_CC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nominativ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 /_C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nominativ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 /_C</a:t>
                      </a:r>
                      <a:r>
                        <a:rPr lang="en-US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3974822"/>
                  </a:ext>
                </a:extLst>
              </a:tr>
              <a:tr h="6080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</a:t>
                      </a:r>
                      <a:r>
                        <a:rPr lang="en-GB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28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ɨ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</a:t>
                      </a:r>
                      <a:r>
                        <a:rPr lang="en-GB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</a:t>
                      </a:r>
                      <a:r>
                        <a:rPr lang="en-GB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</a:t>
                      </a: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</a:t>
                      </a:r>
                      <a:r>
                        <a:rPr lang="en-GB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‘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’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477097"/>
                  </a:ext>
                </a:extLst>
              </a:tr>
              <a:tr h="6080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mer</a:t>
                      </a:r>
                      <a:r>
                        <a:rPr lang="en-GB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28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ɨ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mer</a:t>
                      </a:r>
                      <a:r>
                        <a:rPr lang="en-GB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tan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mer</a:t>
                      </a:r>
                      <a:r>
                        <a:rPr lang="en-GB" sz="28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</a:t>
                      </a: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mer</a:t>
                      </a:r>
                      <a:r>
                        <a:rPr lang="en-GB" sz="28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‘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zájem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’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1733343"/>
                  </a:ext>
                </a:extLst>
              </a:tr>
              <a:tr h="6080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kořenový C =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iniciála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kořenový C = 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kóda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269135"/>
                  </a:ext>
                </a:extLst>
              </a:tr>
              <a:tr h="6080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3080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2430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Slabik</a:t>
            </a:r>
            <a:r>
              <a:rPr lang="cs-CZ" dirty="0"/>
              <a:t>y</a:t>
            </a:r>
            <a:r>
              <a:rPr lang="en-US" dirty="0"/>
              <a:t> a </a:t>
            </a:r>
            <a:r>
              <a:rPr lang="cs-CZ" dirty="0"/>
              <a:t>přízvuk (latina)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996697" y="1892808"/>
          <a:ext cx="10357104" cy="4526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927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589276">
                  <a:extLst>
                    <a:ext uri="{9D8B030D-6E8A-4147-A177-3AD203B41FA5}">
                      <a16:colId xmlns:a16="http://schemas.microsoft.com/office/drawing/2014/main" val="2221666177"/>
                    </a:ext>
                  </a:extLst>
                </a:gridCol>
                <a:gridCol w="2589276">
                  <a:extLst>
                    <a:ext uri="{9D8B030D-6E8A-4147-A177-3AD203B41FA5}">
                      <a16:colId xmlns:a16="http://schemas.microsoft.com/office/drawing/2014/main" val="965770063"/>
                    </a:ext>
                  </a:extLst>
                </a:gridCol>
                <a:gridCol w="2589276">
                  <a:extLst>
                    <a:ext uri="{9D8B030D-6E8A-4147-A177-3AD203B41FA5}">
                      <a16:colId xmlns:a16="http://schemas.microsoft.com/office/drawing/2014/main" val="4191903350"/>
                    </a:ext>
                  </a:extLst>
                </a:gridCol>
              </a:tblGrid>
              <a:tr h="7140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2113871"/>
                  </a:ext>
                </a:extLst>
              </a:tr>
              <a:tr h="7140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u="non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ultima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di.</a:t>
                      </a:r>
                      <a:r>
                        <a:rPr lang="cs-CZ" sz="2800" b="1" u="none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</a:t>
                      </a:r>
                      <a:r>
                        <a:rPr lang="cs-CZ" sz="2800" b="1" u="non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nus</a:t>
                      </a:r>
                      <a:endParaRPr lang="cs-CZ" sz="2800" b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im.pe.</a:t>
                      </a:r>
                      <a:r>
                        <a:rPr lang="cs-CZ" sz="2800" b="1" u="none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cs-CZ" sz="2800" b="1" u="non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8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.tor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li.</a:t>
                      </a:r>
                      <a:r>
                        <a:rPr lang="cs-CZ" sz="2800" b="1" u="none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ber</a:t>
                      </a:r>
                      <a:r>
                        <a:rPr lang="cs-CZ" sz="28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.tas</a:t>
                      </a:r>
                      <a:endParaRPr lang="cs-CZ" sz="2800" b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Ka.</a:t>
                      </a:r>
                      <a:r>
                        <a:rPr lang="cs-CZ" sz="2800" b="1" u="none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len</a:t>
                      </a:r>
                      <a:r>
                        <a:rPr lang="cs-CZ" sz="28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.dae</a:t>
                      </a:r>
                      <a:endParaRPr lang="cs-CZ" sz="2800" b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0061962"/>
                  </a:ext>
                </a:extLst>
              </a:tr>
              <a:tr h="7140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u="none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ante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ultima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</a:t>
                      </a:r>
                      <a:r>
                        <a:rPr lang="cs-CZ" sz="28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1" u="none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.lum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2800" b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.dum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6296233"/>
                  </a:ext>
                </a:extLst>
              </a:tr>
              <a:tr h="4638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2998455"/>
                  </a:ext>
                </a:extLst>
              </a:tr>
              <a:tr h="714026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pro umístění přízvuku je relevantní konec slabiky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penultima: otevřená s dlouhým vokálem a zavřená s krátkým vokálem se chovají stejně </a:t>
                      </a:r>
                      <a:r>
                        <a:rPr lang="cs-CZ" sz="2800" dirty="0"/>
                        <a:t>VV = CVC vs. CV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3764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4498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</a:t>
            </a:r>
            <a:r>
              <a:rPr lang="cs-CZ" dirty="0" err="1"/>
              <a:t>Onset-Rhyme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662407"/>
              </p:ext>
            </p:extLst>
          </p:nvPr>
        </p:nvGraphicFramePr>
        <p:xfrm>
          <a:off x="996697" y="1892808"/>
          <a:ext cx="10357104" cy="46189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785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139229012"/>
                    </a:ext>
                  </a:extLst>
                </a:gridCol>
                <a:gridCol w="517856">
                  <a:extLst>
                    <a:ext uri="{9D8B030D-6E8A-4147-A177-3AD203B41FA5}">
                      <a16:colId xmlns:a16="http://schemas.microsoft.com/office/drawing/2014/main" val="1892843149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541621032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754495276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1464727284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824862940"/>
                    </a:ext>
                  </a:extLst>
                </a:gridCol>
                <a:gridCol w="551896">
                  <a:extLst>
                    <a:ext uri="{9D8B030D-6E8A-4147-A177-3AD203B41FA5}">
                      <a16:colId xmlns:a16="http://schemas.microsoft.com/office/drawing/2014/main" val="3587833936"/>
                    </a:ext>
                  </a:extLst>
                </a:gridCol>
                <a:gridCol w="483815">
                  <a:extLst>
                    <a:ext uri="{9D8B030D-6E8A-4147-A177-3AD203B41FA5}">
                      <a16:colId xmlns:a16="http://schemas.microsoft.com/office/drawing/2014/main" val="3592017978"/>
                    </a:ext>
                  </a:extLst>
                </a:gridCol>
                <a:gridCol w="456895">
                  <a:extLst>
                    <a:ext uri="{9D8B030D-6E8A-4147-A177-3AD203B41FA5}">
                      <a16:colId xmlns:a16="http://schemas.microsoft.com/office/drawing/2014/main" val="4241425518"/>
                    </a:ext>
                  </a:extLst>
                </a:gridCol>
                <a:gridCol w="60960">
                  <a:extLst>
                    <a:ext uri="{9D8B030D-6E8A-4147-A177-3AD203B41FA5}">
                      <a16:colId xmlns:a16="http://schemas.microsoft.com/office/drawing/2014/main" val="3862776367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247313913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1753024024"/>
                    </a:ext>
                  </a:extLst>
                </a:gridCol>
                <a:gridCol w="517856">
                  <a:extLst>
                    <a:ext uri="{9D8B030D-6E8A-4147-A177-3AD203B41FA5}">
                      <a16:colId xmlns:a16="http://schemas.microsoft.com/office/drawing/2014/main" val="1930034042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447915923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79121077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895949577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3953064744"/>
                    </a:ext>
                  </a:extLst>
                </a:gridCol>
                <a:gridCol w="517856">
                  <a:extLst>
                    <a:ext uri="{9D8B030D-6E8A-4147-A177-3AD203B41FA5}">
                      <a16:colId xmlns:a16="http://schemas.microsoft.com/office/drawing/2014/main" val="2371538967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211042274"/>
                    </a:ext>
                  </a:extLst>
                </a:gridCol>
                <a:gridCol w="517855">
                  <a:extLst>
                    <a:ext uri="{9D8B030D-6E8A-4147-A177-3AD203B41FA5}">
                      <a16:colId xmlns:a16="http://schemas.microsoft.com/office/drawing/2014/main" val="1015664552"/>
                    </a:ext>
                  </a:extLst>
                </a:gridCol>
              </a:tblGrid>
              <a:tr h="335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335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9903826"/>
                  </a:ext>
                </a:extLst>
              </a:tr>
              <a:tr h="335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 =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rhyme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(rým) =&gt; konstituent slabiky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3592238"/>
                  </a:ext>
                </a:extLst>
              </a:tr>
              <a:tr h="335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4538677"/>
                  </a:ext>
                </a:extLst>
              </a:tr>
              <a:tr h="335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rým bez kódy = otevřená slabika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6087509"/>
                  </a:ext>
                </a:extLst>
              </a:tr>
              <a:tr h="335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9452356"/>
                  </a:ext>
                </a:extLst>
              </a:tr>
              <a:tr h="335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rým s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kódou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zavřená slabika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710574"/>
                  </a:ext>
                </a:extLst>
              </a:tr>
              <a:tr h="335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0926602"/>
                  </a:ext>
                </a:extLst>
              </a:tr>
              <a:tr h="335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9398540"/>
                  </a:ext>
                </a:extLst>
              </a:tr>
              <a:tr h="3352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5344463"/>
                  </a:ext>
                </a:extLst>
              </a:tr>
            </a:tbl>
          </a:graphicData>
        </a:graphic>
      </p:graphicFrame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>
            <a:off x="2293224" y="3429000"/>
            <a:ext cx="491364" cy="272127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47E578D2-5246-427E-8941-D236A547FB1F}"/>
              </a:ext>
            </a:extLst>
          </p:cNvPr>
          <p:cNvCxnSpPr>
            <a:cxnSpLocks/>
          </p:cNvCxnSpPr>
          <p:nvPr/>
        </p:nvCxnSpPr>
        <p:spPr>
          <a:xfrm flipH="1">
            <a:off x="1782146" y="2496396"/>
            <a:ext cx="511078" cy="302788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20512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8100">
          <a:headEnd type="none" w="med" len="med"/>
          <a:tailEnd type="none" w="med" len="med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660</Words>
  <Application>Microsoft Office PowerPoint</Application>
  <PresentationFormat>Širokoúhlá obrazovka</PresentationFormat>
  <Paragraphs>243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Slabiky mají vliv na:</vt:lpstr>
      <vt:lpstr>Struktura slabiky</vt:lpstr>
      <vt:lpstr>Typologie slabiky</vt:lpstr>
      <vt:lpstr>Slabiky a fonotaktika (praslovanština) </vt:lpstr>
      <vt:lpstr>Slabiky a oslabování konsonantů </vt:lpstr>
      <vt:lpstr>Slabiky a alternace vokálů s nulou</vt:lpstr>
      <vt:lpstr>Slabiky a vokalická délka (turečtina)</vt:lpstr>
      <vt:lpstr>Slabiky a přízvuk (latina)</vt:lpstr>
      <vt:lpstr>Teorie Onset-Rhyme</vt:lpstr>
      <vt:lpstr>libertas = diviːnus</vt:lpstr>
      <vt:lpstr>Váha slabiky: těžké vs. lehké slabiky</vt:lpstr>
      <vt:lpstr>Moraická teorie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Morfologická délka</dc:title>
  <dc:creator>Markéta Ziková</dc:creator>
  <cp:lastModifiedBy>Markéta Ziková</cp:lastModifiedBy>
  <cp:revision>854</cp:revision>
  <cp:lastPrinted>2019-11-24T16:53:54Z</cp:lastPrinted>
  <dcterms:created xsi:type="dcterms:W3CDTF">2018-11-27T11:40:05Z</dcterms:created>
  <dcterms:modified xsi:type="dcterms:W3CDTF">2024-12-01T16:56:15Z</dcterms:modified>
</cp:coreProperties>
</file>