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27"/>
  </p:handoutMasterIdLst>
  <p:sldIdLst>
    <p:sldId id="515" r:id="rId2"/>
    <p:sldId id="505" r:id="rId3"/>
    <p:sldId id="504" r:id="rId4"/>
    <p:sldId id="494" r:id="rId5"/>
    <p:sldId id="262" r:id="rId6"/>
    <p:sldId id="516" r:id="rId7"/>
    <p:sldId id="503" r:id="rId8"/>
    <p:sldId id="256" r:id="rId9"/>
    <p:sldId id="507" r:id="rId10"/>
    <p:sldId id="506" r:id="rId11"/>
    <p:sldId id="490" r:id="rId12"/>
    <p:sldId id="493" r:id="rId13"/>
    <p:sldId id="508" r:id="rId14"/>
    <p:sldId id="461" r:id="rId15"/>
    <p:sldId id="509" r:id="rId16"/>
    <p:sldId id="499" r:id="rId17"/>
    <p:sldId id="513" r:id="rId18"/>
    <p:sldId id="514" r:id="rId19"/>
    <p:sldId id="510" r:id="rId20"/>
    <p:sldId id="511" r:id="rId21"/>
    <p:sldId id="512" r:id="rId22"/>
    <p:sldId id="501" r:id="rId23"/>
    <p:sldId id="484" r:id="rId24"/>
    <p:sldId id="502" r:id="rId25"/>
    <p:sldId id="500" r:id="rId26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82" d="100"/>
          <a:sy n="82" d="100"/>
        </p:scale>
        <p:origin x="4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2:10.4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415 218,'-6'0,"1"1,0 0,-1 0,1 0,0 1,0-1,0 1,0 0,0 1,-8 5,-46 38,22-16,-31 8,56-33,-1 1,1 1,1 0,-1 0,1 1,-18 17,26-20,-1 0,1 1,0-1,1 1,-1 0,1 0,0 0,1 0,-1 0,1 0,1 0,-1 13,6 76,-4-89,0 0,0 0,0 1,1-1,0 0,0 0,1 0,0 0,0 0,0 0,1-1,-1 0,1 1,1-1,-1-1,1 1,-1-1,1 0,1 0,-1 0,0 0,1-1,0 0,0-1,0 1,0-1,0 0,9 1,17 4,-1-2,1-2,0 0,42-4,-44 1,61-1,-90 1,-1 0,1 0,-1 0,1-1,-1 1,1 0,-1 0,1-1,-1 1,1-1,-1 1,1 0,-1-1,0 1,1-1,-1 1,0-1,1 1,-1 0,0-1,0 0,0 1,1-1,-1 1,0-1,0 1,0-1,0 1,0-1,0 1,0-1,0 0,0 1,0-1,-3-29,2 15,1 15,-1-14,0 0,2 0,-1 1,2-1,0 0,0 1,1-1,1 1,1 0,5-14,-3 15,-2-1,1-1,-2 1,0-1,0 0,-1 0,1-28,-5-107,-2 69,4 76,-1 0,0 0,-1 0,1 0,-1 0,0 0,0 0,0 0,0 0,0 1,-1-1,0 0,0 1,0-1,-5-5,2 4,0 1,-1 0,1 1,-1-1,0 1,0 0,0 1,0 0,-8-3,-31-10,-1 3,-1 1,0 2,0 2,-90-1,119 8,3 0,0 0,0 2,-20 3,14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36.4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730 142,'0'-3,"-1"0,1 0,-1 1,0-1,0 0,-1 1,1-1,0 1,-1-1,1 1,-1 0,0-1,0 1,0 0,0 0,0 0,0 1,-4-3,-45-25,17 16,-1 1,-1 1,1 2,-2 2,-53-5,69 11,0 0,0 1,0 2,0 0,0 1,1 1,-1 0,1 2,0 1,0 0,-21 12,33-14,0 1,0-1,1 1,0 1,0-1,0 1,1 0,0 1,1-1,0 1,0 0,0 1,1-1,0 1,1 0,0 0,0 0,1 0,-1 12,-1 14,2 0,2 1,6 64,-5-92,0 0,0 0,1-1,0 1,0 0,0-1,1 0,0 1,1-1,5 8,-6-11,1 1,0-1,0 0,0-1,1 1,-1-1,1 1,-1-1,1-1,0 1,1-1,-1 0,0 0,0 0,7 0,44 7,0-4,0-1,0-3,68-8,8 2,3 6,81-3,-215 1,0 1,0-1,0 1,0-1,0 1,0-1,0 1,0-1,0 0,0 1,0-1,0 0,-1 0,1 0,0 0,-1 0,1 0,0 0,-1 0,1 0,-1 0,1 0,-1 0,0 0,0-1,1 1,-1 0,0 0,0 0,0 0,0-1,0 1,0 0,-1 0,1-1,-10-56,5 36,0-35,4-63,-2-12,3 122,-2 1,1 0,-2 0,1 0,-1 1,0-1,-1 1,0-1,0 1,-10-14,-1 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41.4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410 69,'-4'-4,"-1"1,-1 0,1 0,0 0,-1 1,1 0,-1 0,0 0,0 1,1-1,-1 2,0-1,-9 0,-4 1,-1 0,-34 5,44-3,-10 0,0 2,1 0,-1 1,1 1,-25 11,39-14,0 0,0 0,0 1,0-1,1 1,-1 0,1 1,0-1,0 1,1 0,-1 0,1 0,0 0,0 1,1-1,0 1,0-1,0 1,1 0,-1 0,1 0,0 7,-2 48,2-1,10 84,-7-125,1-1,0 1,1-1,1 0,10 25,-13-40,1 1,-1-1,1 1,0-1,0 0,0 0,0 0,1-1,-1 1,1-1,-1 0,1 0,0 0,0 0,0-1,0 1,0-1,0 0,1 0,4 0,10 0,0 0,0-1,24-4,-18 2,342-34,-350 34,-7 2,-1 0,1-1,-1-1,0 1,0-2,0 1,0-1,0-1,0 1,-1-1,10-6,-17 8,1 0,-1 1,0-1,0 0,0 0,0 0,0 0,0 1,-1-1,1 0,0-1,-1 1,0 0,1 0,-1 0,0 0,0 0,-1-3,-6-43,3 30,-15-203,15 201,0 1,-12-29,10 31,0-1,1 0,-4-28,7 14,1 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5:07.91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301 223,'1'-2,"-1"1,1 0,0 0,-1-1,1 1,0 0,0 0,0 0,0 0,0 0,0 0,0 0,0 0,0 0,1 0,-1 0,0 1,0-1,1 1,-1-1,1 1,-1-1,0 1,1 0,-1 0,1 0,1 0,41-4,-37 5,0-1,-1 2,1-1,0 1,-1 0,1 1,-1-1,0 1,9 6,53 40,-20-13,-41-31,0 0,0 1,-1 0,0 0,0 0,-1 1,0 0,0 0,-1 0,1 1,-1-1,-1 1,0 0,0 0,0 0,-1 1,-1-1,2 9,-1 11,0 1,-2-1,-1 0,-6 33,7-60,0 0,0 0,0 0,0 0,-1 0,1 0,0 0,0 0,-1 0,1 0,-1 0,1 0,-1-1,1 1,-1 0,1 0,-1 0,0-1,0 1,1 0,-1-1,0 1,0-1,0 1,0-1,0 1,1-1,-1 1,0-1,0 0,0 1,0-1,0 0,0 0,0 0,0 0,0 0,0 0,0 0,0 0,0-1,0 1,0 0,0 0,0-1,0 1,0-1,0 1,0-1,0 1,0-1,1 0,-2 0,-10-6,0-1,1-1,-13-10,11 7,4 5,0-1,-1 1,1 0,-1 1,-1 0,1 1,-1 0,0 1,0 0,0 0,-1 2,1-1,-1 1,0 1,-12 0,-3 1,13 1,0-1,0 0,0-1,0-1,-14-3,24 4,0 0,1-1,0 1,-1-1,1 1,0-1,0 0,0-1,0 1,0 0,0-1,1 0,-1 1,1-1,0 0,0 0,0 0,0-1,0 1,1 0,-1-1,1 1,0-1,-1-3,-2-24,2 0,0 0,2 1,8-56,-6 63,-1 2,2 1,0 0,1 0,9-22,-12 37,1 1,-1-1,1 1,0-1,1 1,-1 0,1 0,0 0,0 1,0-1,0 1,1-1,0 1,-1 0,1 0,0 1,0-1,1 1,-1 0,0 0,1 0,-1 1,6-2,30-1,0 2,72 6,-19 0,-85-4,0 0,1 1,-1 0,0 0,0 0,0 1,0 0,0 1,-1 0,1 0,-1 1,1 0,-1 0,0 0,-1 1,1 0,-1 1,0-1,0 1,-1 0,0 1,0-1,0 1,-1 0,0 0,0 1,-1-1,1 1,-2-1,1 1,-1 0,-1 0,1 0,-1 16,1 1,-1 0,-2 0,-1 0,-8 45,-37 95,33-117,9-29,0 0,-2 0,0-1,-17 32,22-46,-1 0,0 0,0-1,0 1,0-1,0 1,-1-1,0 0,1 0,-1-1,0 1,-1-1,1 0,0 0,0 0,-1-1,1 0,-1 0,0 0,1 0,-1 0,0-1,1 0,-1 0,-5-1,-49-8,1-2,-64-22,65 17,36 11,0 1,0 2,0 0,-1 1,1 1,0 0,0 2,-22 5,21-1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5:16.875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1:29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1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5.6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22.1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1:29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4:52.08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1,'5'0,"5"0,7 0,8 0,10 0,3 0,0 0,-7 9,-3 3,-3 4,-6 0,-5-4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1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5.6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22.1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1:29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1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5.6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22.1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1:29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3.48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85,'38'-15,"0"2,1 1,0 2,51-7,-68 13,16-1,1 0,0 3,0 1,50 5,-86-3,-1-1,0 1,1-1,-1 1,0 0,1 0,-1 0,0 0,0 0,0 1,0-1,0 1,0-1,0 1,0 0,-1-1,1 1,0 0,-1 0,0 0,0 0,1 1,-1-1,0 0,-1 0,1 1,1 3,0 9,1 0,-2 0,0 27,-1-31,0-1,0 1,1-1,5 22,-4-28,0 0,-1 0,1 1,-1-1,0 1,0-1,-1 1,1-1,-1 9,-1-11,0 0,0 0,1 0,-1-1,0 1,0 0,0-1,-1 1,1-1,0 1,-1-1,1 0,-1 1,1-1,-1 0,1 0,-1 0,0 0,0 0,0-1,1 1,-1 0,0-1,0 1,-4-1,-3 2,0 0,-1-1,1-1,0 0,-1 0,1 0,-1-1,-15-4,-73-27,38 10,-42-16,80 31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1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5.6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22.1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1:29.6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1.5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5.6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16.5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9T11:44:22.1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6.757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1,'0'4,"5"2,6 5,5-1,5 4,-1 3,5 0,3 0,1-2,13-4,10-3,5-4,-4-2,-5 3,-12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7:15:09.032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0,'5'0,"5"0,7 5,3 1,5 4,1 1,2-2,-5 2,-1 0,0-3,5-3,12-1,9-2,0-2,-4 0,-4 0,-9-1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06.82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11.66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351 383,'-18'-2,"0"0,0-1,1-1,-1-1,1 0,0-2,1 0,-25-14,25 12,-1 1,0 1,0 0,0 1,-1 1,0 0,-33-3,51 13,13 8,26 20,-24-20,8 8,-2 2,0 1,28 42,-29-37,1-1,38 38,-49-57,1 0,0 0,0-1,1-1,0 0,0 0,1-2,-1 1,1-2,1 1,-1-2,1 0,-1 0,1-2,0 1,0-2,27-2,-38 2,0 0,0-1,-1 1,1-1,0 0,0 0,-1 0,1 0,-1 0,1-1,-1 1,1-1,-1 0,0 0,0 1,0-1,0-1,0 1,0 0,0 0,-1-1,1 1,-1-1,0 1,0-1,0 0,0 1,0-1,-1 0,2-5,-1-9,1 1,-2-1,0 0,-4-21,2 4,1 4,1 1,1-1,2 1,1-1,12-46,-14 72,-1-1,0 0,0 0,-1-1,0 1,1 0,-2 0,1 0,0 0,-1 0,0 0,0 0,-1 0,1 0,-1 0,0 1,-1-1,1 1,-1-1,0 1,0 0,0 0,0 0,-6-4,-7-6,0 2,-1 0,-1 0,-32-14,3 1,35 19,0 1,-1 1,1-1,-1 2,0 0,0 0,0 2,-1-1,-24 2,18 1,0 0,0 1,0 1,0 2,-35 11,29-5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25.55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5T09:44:30.9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666 331,'-30'-2,"-1"-2,1 0,0-3,-51-17,51 14,-1 2,1 0,-2 3,-46-4,15 11,46 0,0-1,0-1,-1 0,1-2,0 0,-19-4,32 4,1 0,-1 0,0 0,0-1,1 0,0 1,-1-1,1 0,0 0,0-1,1 1,-1-1,1 1,0-1,0 0,0 0,0 0,1 0,-1 0,1 0,0-1,0 1,1 0,-1-1,1-4,-1 3,1 0,0 0,0 0,1 0,-1 0,1 0,1 0,-1 0,1 0,0 0,0 1,1-1,-1 1,1-1,1 1,-1 0,6-7,-3 8,1-1,-1 1,1 0,-1 1,1 0,0 0,1 0,-1 1,0 0,1 0,-1 1,10-1,16 0,49 3,-56-1,230 29,-251-29,24 5,-11-4,0 2,0 1,0 0,-1 1,1 0,-1 2,21 11,-32-15,-1 0,0 0,0 0,0 1,-1 0,1 0,-1 0,0 1,0-1,0 1,-1 0,6 10,-6-6,0 0,-1 0,0 0,0 0,-1 0,0 0,-1 17,1 14,-2 54,1-85,-1 0,0 0,-1 0,0-1,-1 1,1-1,-8 15,7-19,1-1,-2 1,1 0,0-1,-1 0,1 0,-1 0,0 0,0-1,0 1,-1-1,1 0,0 0,-1-1,1 1,-1-1,0 0,1 0,-1-1,-5 1,-16 0,1 0,-42-6,22 1,41 4,-14 0,1 0,-1-1,1-2,-1 1,1-2,0 0,-24-10,17 6,0 1,0 2,-1 0,0 1,0 2,-1 1,1 0,-32 5,-2-2,35-2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06.10.2024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26" Type="http://schemas.openxmlformats.org/officeDocument/2006/relationships/customXml" Target="../ink/ink4.xml"/><Relationship Id="rId39" Type="http://schemas.openxmlformats.org/officeDocument/2006/relationships/customXml" Target="../ink/ink11.xml"/><Relationship Id="rId3" Type="http://schemas.openxmlformats.org/officeDocument/2006/relationships/customXml" Target="../ink/ink1.xml"/><Relationship Id="rId34" Type="http://schemas.openxmlformats.org/officeDocument/2006/relationships/customXml" Target="../ink/ink8.xml"/><Relationship Id="rId42" Type="http://schemas.openxmlformats.org/officeDocument/2006/relationships/image" Target="../media/image10.png"/><Relationship Id="rId7" Type="http://schemas.openxmlformats.org/officeDocument/2006/relationships/image" Target="../media/image4.png"/><Relationship Id="rId25" Type="http://schemas.openxmlformats.org/officeDocument/2006/relationships/image" Target="../media/image13.png"/><Relationship Id="rId33" Type="http://schemas.openxmlformats.org/officeDocument/2006/relationships/image" Target="../media/image6.png"/><Relationship Id="rId38" Type="http://schemas.openxmlformats.org/officeDocument/2006/relationships/image" Target="../media/image8.png"/><Relationship Id="rId2" Type="http://schemas.openxmlformats.org/officeDocument/2006/relationships/image" Target="../media/image3.png"/><Relationship Id="rId29" Type="http://schemas.openxmlformats.org/officeDocument/2006/relationships/image" Target="../media/image15.png"/><Relationship Id="rId41" Type="http://schemas.openxmlformats.org/officeDocument/2006/relationships/customXml" Target="../ink/ink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24" Type="http://schemas.openxmlformats.org/officeDocument/2006/relationships/customXml" Target="../ink/ink3.xml"/><Relationship Id="rId32" Type="http://schemas.openxmlformats.org/officeDocument/2006/relationships/customXml" Target="../ink/ink7.xml"/><Relationship Id="rId37" Type="http://schemas.openxmlformats.org/officeDocument/2006/relationships/customXml" Target="../ink/ink10.xml"/><Relationship Id="rId40" Type="http://schemas.openxmlformats.org/officeDocument/2006/relationships/image" Target="../media/image9.png"/><Relationship Id="rId23" Type="http://schemas.openxmlformats.org/officeDocument/2006/relationships/image" Target="../media/image12.png"/><Relationship Id="rId28" Type="http://schemas.openxmlformats.org/officeDocument/2006/relationships/customXml" Target="../ink/ink5.xml"/><Relationship Id="rId36" Type="http://schemas.openxmlformats.org/officeDocument/2006/relationships/image" Target="../media/image7.png"/><Relationship Id="rId31" Type="http://schemas.openxmlformats.org/officeDocument/2006/relationships/image" Target="../media/image50.png"/><Relationship Id="rId44" Type="http://schemas.openxmlformats.org/officeDocument/2006/relationships/image" Target="../media/image11.png"/><Relationship Id="rId27" Type="http://schemas.openxmlformats.org/officeDocument/2006/relationships/image" Target="../media/image14.png"/><Relationship Id="rId30" Type="http://schemas.openxmlformats.org/officeDocument/2006/relationships/customXml" Target="../ink/ink6.xml"/><Relationship Id="rId35" Type="http://schemas.openxmlformats.org/officeDocument/2006/relationships/customXml" Target="../ink/ink9.xml"/><Relationship Id="rId43" Type="http://schemas.openxmlformats.org/officeDocument/2006/relationships/customXml" Target="../ink/ink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eingspeech.ac.uk/ipa-charts/?chart=4#location=618" TargetMode="External"/><Relationship Id="rId2" Type="http://schemas.openxmlformats.org/officeDocument/2006/relationships/hyperlink" Target="https://www.seeingspeech.ac.uk/ipa-charts/?chart=4#location=105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eingspeech.ac.uk/ipa-charts/?chart=4#location=618" TargetMode="External"/><Relationship Id="rId2" Type="http://schemas.openxmlformats.org/officeDocument/2006/relationships/hyperlink" Target="https://www.seeingspeech.ac.uk/ipa-charts/?chart=4#location=10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seeingspeech.ac.uk/ipa-charts/?chart=4" TargetMode="External"/><Relationship Id="rId4" Type="http://schemas.openxmlformats.org/officeDocument/2006/relationships/hyperlink" Target="https://www.seeingspeech.ac.uk/ipa-charts/?chart=4#location=60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eingspeech.ac.uk/ipa-charts/?chart=4#location=618" TargetMode="External"/><Relationship Id="rId2" Type="http://schemas.openxmlformats.org/officeDocument/2006/relationships/hyperlink" Target="https://www.seeingspeech.ac.uk/ipa-charts/?chart=4#location=10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eingspeech.ac.uk/ipa-charts/?chart=4" TargetMode="External"/><Relationship Id="rId4" Type="http://schemas.openxmlformats.org/officeDocument/2006/relationships/hyperlink" Target="https://www.seeingspeech.ac.uk/ipa-charts/?chart=4#location=603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png"/><Relationship Id="rId7" Type="http://schemas.openxmlformats.org/officeDocument/2006/relationships/customXml" Target="../ink/ink18.xml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5" Type="http://schemas.openxmlformats.org/officeDocument/2006/relationships/customXml" Target="../ink/ink16.xml"/><Relationship Id="rId4" Type="http://schemas.openxmlformats.org/officeDocument/2006/relationships/customXml" Target="../ink/ink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png"/><Relationship Id="rId7" Type="http://schemas.openxmlformats.org/officeDocument/2006/relationships/customXml" Target="../ink/ink23.xml"/><Relationship Id="rId2" Type="http://schemas.openxmlformats.org/officeDocument/2006/relationships/customXml" Target="../ink/ink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.xml"/><Relationship Id="rId5" Type="http://schemas.openxmlformats.org/officeDocument/2006/relationships/customXml" Target="../ink/ink21.xml"/><Relationship Id="rId4" Type="http://schemas.openxmlformats.org/officeDocument/2006/relationships/customXml" Target="../ink/ink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png"/><Relationship Id="rId7" Type="http://schemas.openxmlformats.org/officeDocument/2006/relationships/customXml" Target="../ink/ink28.xml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7.xml"/><Relationship Id="rId5" Type="http://schemas.openxmlformats.org/officeDocument/2006/relationships/customXml" Target="../ink/ink26.xml"/><Relationship Id="rId4" Type="http://schemas.openxmlformats.org/officeDocument/2006/relationships/customXml" Target="../ink/ink2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png"/><Relationship Id="rId7" Type="http://schemas.openxmlformats.org/officeDocument/2006/relationships/customXml" Target="../ink/ink33.xml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2.xml"/><Relationship Id="rId5" Type="http://schemas.openxmlformats.org/officeDocument/2006/relationships/customXml" Target="../ink/ink31.xml"/><Relationship Id="rId4" Type="http://schemas.openxmlformats.org/officeDocument/2006/relationships/customXml" Target="../ink/ink30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eeingspeech.ac.uk/ipa-charts/?chart=1&amp;datatype=3&amp;speaker=1#location=107" TargetMode="External"/><Relationship Id="rId13" Type="http://schemas.openxmlformats.org/officeDocument/2006/relationships/hyperlink" Target="https://www.seeingspeech.ac.uk/ipa-charts/?chart=1&amp;datatype=3&amp;speaker=1#location=115" TargetMode="External"/><Relationship Id="rId18" Type="http://schemas.openxmlformats.org/officeDocument/2006/relationships/hyperlink" Target="https://www.seeingspeech.ac.uk/ipa-charts/?chart=1&amp;datatype=3&amp;speaker=1#location=611" TargetMode="External"/><Relationship Id="rId26" Type="http://schemas.openxmlformats.org/officeDocument/2006/relationships/hyperlink" Target="https://www.seeingspeech.ac.uk/ipa-charts/?chart=1&amp;datatype=3&amp;speaker=1#location=114" TargetMode="External"/><Relationship Id="rId3" Type="http://schemas.openxmlformats.org/officeDocument/2006/relationships/hyperlink" Target="https://www.seeingspeech.ac.uk/ipa-charts/?chart=1&amp;datatype=3&amp;speaker=1#location=98" TargetMode="External"/><Relationship Id="rId21" Type="http://schemas.openxmlformats.org/officeDocument/2006/relationships/hyperlink" Target="https://www.seeingspeech.ac.uk/ipa-charts/?chart=1&amp;datatype=3&amp;speaker=1#location=625" TargetMode="External"/><Relationship Id="rId7" Type="http://schemas.openxmlformats.org/officeDocument/2006/relationships/hyperlink" Target="https://www.seeingspeech.ac.uk/ipa-charts/?chart=1&amp;datatype=3&amp;speaker=1#location=607" TargetMode="External"/><Relationship Id="rId12" Type="http://schemas.openxmlformats.org/officeDocument/2006/relationships/hyperlink" Target="https://www.seeingspeech.ac.uk/ipa-charts/?chart=1&amp;datatype=3&amp;speaker=1#location=118" TargetMode="External"/><Relationship Id="rId17" Type="http://schemas.openxmlformats.org/officeDocument/2006/relationships/hyperlink" Target="https://www.seeingspeech.ac.uk/ipa-charts/?chart=1&amp;datatype=3&amp;speaker=1#location=120" TargetMode="External"/><Relationship Id="rId25" Type="http://schemas.openxmlformats.org/officeDocument/2006/relationships/hyperlink" Target="https://www.seeingspeech.ac.uk/ipa-charts/?chart=1&amp;datatype=3&amp;speaker=1#location=108" TargetMode="External"/><Relationship Id="rId2" Type="http://schemas.openxmlformats.org/officeDocument/2006/relationships/hyperlink" Target="https://www.seeingspeech.ac.uk/ipa-charts/?chart=1&amp;datatype=3&amp;speaker=1#location=112" TargetMode="External"/><Relationship Id="rId16" Type="http://schemas.openxmlformats.org/officeDocument/2006/relationships/hyperlink" Target="https://www.seeingspeech.ac.uk/ipa-charts/?chart=1&amp;datatype=3&amp;speaker=1#location=658" TargetMode="External"/><Relationship Id="rId20" Type="http://schemas.openxmlformats.org/officeDocument/2006/relationships/hyperlink" Target="https://www.seeingspeech.ac.uk/ipa-charts/?chart=1&amp;datatype=3&amp;speaker=1#location=10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eingspeech.ac.uk/ipa-charts/?chart=1&amp;datatype=3&amp;speaker=1#location=99" TargetMode="External"/><Relationship Id="rId11" Type="http://schemas.openxmlformats.org/officeDocument/2006/relationships/hyperlink" Target="https://www.seeingspeech.ac.uk/ipa-charts/?chart=1&amp;datatype=3&amp;speaker=1#location=102" TargetMode="External"/><Relationship Id="rId24" Type="http://schemas.openxmlformats.org/officeDocument/2006/relationships/hyperlink" Target="https://www.seeingspeech.ac.uk/ipa-charts/?chart=1&amp;datatype=3&amp;speaker=1#location=331" TargetMode="External"/><Relationship Id="rId5" Type="http://schemas.openxmlformats.org/officeDocument/2006/relationships/hyperlink" Target="https://www.seeingspeech.ac.uk/ipa-charts/?chart=1&amp;datatype=3&amp;speaker=1#location=100" TargetMode="External"/><Relationship Id="rId15" Type="http://schemas.openxmlformats.org/officeDocument/2006/relationships/hyperlink" Target="https://www.seeingspeech.ac.uk/ipa-charts/?chart=1&amp;datatype=3&amp;speaker=1#location=643" TargetMode="External"/><Relationship Id="rId23" Type="http://schemas.openxmlformats.org/officeDocument/2006/relationships/hyperlink" Target="https://www.seeingspeech.ac.uk/ipa-charts/?chart=1&amp;datatype=3&amp;speaker=1#location=626" TargetMode="External"/><Relationship Id="rId10" Type="http://schemas.openxmlformats.org/officeDocument/2006/relationships/hyperlink" Target="https://www.seeingspeech.ac.uk/ipa-charts/?chart=1&amp;datatype=3&amp;speaker=1#location=660" TargetMode="External"/><Relationship Id="rId19" Type="http://schemas.openxmlformats.org/officeDocument/2006/relationships/hyperlink" Target="https://www.seeingspeech.ac.uk/ipa-charts/?chart=1&amp;datatype=3&amp;speaker=1#location=614" TargetMode="External"/><Relationship Id="rId4" Type="http://schemas.openxmlformats.org/officeDocument/2006/relationships/hyperlink" Target="https://www.seeingspeech.ac.uk/ipa-charts/?chart=1&amp;datatype=3&amp;speaker=1#location=116" TargetMode="External"/><Relationship Id="rId9" Type="http://schemas.openxmlformats.org/officeDocument/2006/relationships/hyperlink" Target="https://www.seeingspeech.ac.uk/ipa-charts/?chart=1&amp;datatype=3&amp;speaker=1#location=609" TargetMode="External"/><Relationship Id="rId14" Type="http://schemas.openxmlformats.org/officeDocument/2006/relationships/hyperlink" Target="https://www.seeingspeech.ac.uk/ipa-charts/?chart=1&amp;datatype=3&amp;speaker=1#location=122" TargetMode="External"/><Relationship Id="rId22" Type="http://schemas.openxmlformats.org/officeDocument/2006/relationships/hyperlink" Target="https://www.seeingspeech.ac.uk/ipa-charts/?chart=1&amp;datatype=3&amp;speaker=1#location=110" TargetMode="External"/><Relationship Id="rId27" Type="http://schemas.openxmlformats.org/officeDocument/2006/relationships/hyperlink" Target="https://www.seeingspeech.ac.uk/ipa-charts/?chart=1&amp;datatype=3&amp;speaker=1#location=106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png"/><Relationship Id="rId7" Type="http://schemas.openxmlformats.org/officeDocument/2006/relationships/customXml" Target="../ink/ink38.xml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7.xml"/><Relationship Id="rId5" Type="http://schemas.openxmlformats.org/officeDocument/2006/relationships/customXml" Target="../ink/ink36.xml"/><Relationship Id="rId4" Type="http://schemas.openxmlformats.org/officeDocument/2006/relationships/customXml" Target="../ink/ink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elportal/estud/ff/ps09/fonetika/tisk_2009/ch06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elportal/estud/ff/ps09/fonetika/tisk_2009/ch06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3A881-F327-D041-33F3-0ECF6F8B5C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Klasifikace hlásek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2954B86-36B1-01FD-32F8-CF65B6FDB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62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hlásek: </a:t>
            </a:r>
            <a:r>
              <a:rPr lang="cs-CZ" dirty="0">
                <a:solidFill>
                  <a:srgbClr val="00B0F0"/>
                </a:solidFill>
              </a:rPr>
              <a:t>akustika </a:t>
            </a:r>
            <a:r>
              <a:rPr lang="cs-CZ" dirty="0"/>
              <a:t>/ </a:t>
            </a:r>
            <a:r>
              <a:rPr lang="cs-CZ" dirty="0">
                <a:solidFill>
                  <a:srgbClr val="FF0000"/>
                </a:solidFill>
              </a:rPr>
              <a:t>artikulace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024128" y="1892808"/>
          <a:ext cx="10329675" cy="4785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194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2503406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3272793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7818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(V)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tóny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(→pohyb</a:t>
                      </a:r>
                      <a:r>
                        <a:rPr lang="cs-CZ" sz="26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jazyka, zapojení rtů)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663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939982"/>
                  </a:ext>
                </a:extLst>
              </a:tr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(C)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striktura </a:t>
                      </a:r>
                      <a:r>
                        <a:rPr lang="cs-CZ" sz="2600" dirty="0">
                          <a:solidFill>
                            <a:schemeClr val="tx1"/>
                          </a:solidFill>
                        </a:rPr>
                        <a:t>(→místo a způsob tvoření)</a:t>
                      </a:r>
                      <a:r>
                        <a:rPr lang="cs-CZ" sz="2600" dirty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(T)    sonory (R)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d 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3396234" y="3741199"/>
            <a:ext cx="46486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61094" y="3741199"/>
            <a:ext cx="54098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765548" y="4795993"/>
            <a:ext cx="577596" cy="50807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343147" y="4795993"/>
            <a:ext cx="583692" cy="5311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28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Artikulace vokálů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78395"/>
              </p:ext>
            </p:extLst>
          </p:nvPr>
        </p:nvGraphicFramePr>
        <p:xfrm>
          <a:off x="583660" y="1539874"/>
          <a:ext cx="10770148" cy="5217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507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385074">
                  <a:extLst>
                    <a:ext uri="{9D8B030D-6E8A-4147-A177-3AD203B41FA5}">
                      <a16:colId xmlns:a16="http://schemas.microsoft.com/office/drawing/2014/main" val="4032586110"/>
                    </a:ext>
                  </a:extLst>
                </a:gridCol>
              </a:tblGrid>
              <a:tr h="7907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vertikální ↕ a horizontální ↔ pozice jazyka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009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270086"/>
                  </a:ext>
                </a:extLst>
              </a:tr>
            </a:tbl>
          </a:graphicData>
        </a:graphic>
      </p:graphicFrame>
      <p:pic>
        <p:nvPicPr>
          <p:cNvPr id="8" name="Obrázek 7">
            <a:extLst>
              <a:ext uri="{FF2B5EF4-FFF2-40B4-BE49-F238E27FC236}">
                <a16:creationId xmlns:a16="http://schemas.microsoft.com/office/drawing/2014/main" id="{C5AC4676-1592-46BA-A1EF-46C4E6806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4804" y="1050265"/>
            <a:ext cx="3429000" cy="554624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AF28D579-CD19-4592-981F-F952C730C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2" y="2180297"/>
            <a:ext cx="5101282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0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Vokály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839379"/>
              </p:ext>
            </p:extLst>
          </p:nvPr>
        </p:nvGraphicFramePr>
        <p:xfrm>
          <a:off x="953708" y="1825625"/>
          <a:ext cx="10515600" cy="4667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28951147"/>
                    </a:ext>
                  </a:extLst>
                </a:gridCol>
              </a:tblGrid>
              <a:tr h="6944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LIT.: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Skarnitzl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et al. (2016:47−53)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7612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krátké 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dlouhé VV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6092071"/>
                  </a:ext>
                </a:extLst>
              </a:tr>
              <a:tr h="32115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723746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44CAED2-6D4D-EE31-FA95-E4C9975400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660" y="3429001"/>
            <a:ext cx="3978234" cy="3063874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Rukopis 7">
                <a:extLst>
                  <a:ext uri="{FF2B5EF4-FFF2-40B4-BE49-F238E27FC236}">
                    <a16:creationId xmlns:a16="http://schemas.microsoft.com/office/drawing/2014/main" id="{D3537EE9-DF30-C9CD-7A1E-2C8926704C5B}"/>
                  </a:ext>
                </a:extLst>
              </p14:cNvPr>
              <p14:cNvContentPartPr/>
              <p14:nvPr/>
            </p14:nvContentPartPr>
            <p14:xfrm>
              <a:off x="2459046" y="3877484"/>
              <a:ext cx="208800" cy="271800"/>
            </p14:xfrm>
          </p:contentPart>
        </mc:Choice>
        <mc:Fallback xmlns="">
          <p:pic>
            <p:nvPicPr>
              <p:cNvPr id="8" name="Rukopis 7">
                <a:extLst>
                  <a:ext uri="{FF2B5EF4-FFF2-40B4-BE49-F238E27FC236}">
                    <a16:creationId xmlns:a16="http://schemas.microsoft.com/office/drawing/2014/main" id="{D3537EE9-DF30-C9CD-7A1E-2C8926704C5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405406" y="3769844"/>
                <a:ext cx="316440" cy="487440"/>
              </a:xfrm>
              <a:prstGeom prst="rect">
                <a:avLst/>
              </a:prstGeom>
            </p:spPr>
          </p:pic>
        </mc:Fallback>
      </mc:AlternateContent>
      <p:pic>
        <p:nvPicPr>
          <p:cNvPr id="20" name="Obrázek 19">
            <a:extLst>
              <a:ext uri="{FF2B5EF4-FFF2-40B4-BE49-F238E27FC236}">
                <a16:creationId xmlns:a16="http://schemas.microsoft.com/office/drawing/2014/main" id="{75E8B7D6-A207-0553-6644-B07C7444D8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0494" y="3432418"/>
            <a:ext cx="3981033" cy="306045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3395BB7D-B948-EEAC-48B2-AE93153787C9}"/>
                  </a:ext>
                </a:extLst>
              </p14:cNvPr>
              <p14:cNvContentPartPr/>
              <p14:nvPr/>
            </p14:nvContentPartPr>
            <p14:xfrm>
              <a:off x="10741566" y="3878564"/>
              <a:ext cx="102960" cy="237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3395BB7D-B948-EEAC-48B2-AE93153787C9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0687566" y="3770924"/>
                <a:ext cx="21060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DA2C2BB7-6976-D68E-2CFD-24B825FABB38}"/>
                  </a:ext>
                </a:extLst>
              </p14:cNvPr>
              <p14:cNvContentPartPr/>
              <p14:nvPr/>
            </p14:nvContentPartPr>
            <p14:xfrm>
              <a:off x="8778126" y="5869364"/>
              <a:ext cx="210600" cy="10908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DA2C2BB7-6976-D68E-2CFD-24B825FABB3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724126" y="5761724"/>
                <a:ext cx="318240" cy="32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2198D8D5-5B16-1352-376E-8652FD9F8F14}"/>
                  </a:ext>
                </a:extLst>
              </p14:cNvPr>
              <p14:cNvContentPartPr/>
              <p14:nvPr/>
            </p14:nvContentPartPr>
            <p14:xfrm>
              <a:off x="10722126" y="4465724"/>
              <a:ext cx="159840" cy="5328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2198D8D5-5B16-1352-376E-8652FD9F8F1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668126" y="4358084"/>
                <a:ext cx="267480" cy="2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B0A30EF-E98B-B649-05F9-D8D416F30BBF}"/>
                  </a:ext>
                </a:extLst>
              </p14:cNvPr>
              <p14:cNvContentPartPr/>
              <p14:nvPr/>
            </p14:nvContentPartPr>
            <p14:xfrm>
              <a:off x="8335326" y="5216684"/>
              <a:ext cx="171000" cy="2988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B0A30EF-E98B-B649-05F9-D8D416F30BBF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281326" y="5108684"/>
                <a:ext cx="278640" cy="24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A3FD0EAA-8FDD-3FD1-59AC-0B08770DE555}"/>
                  </a:ext>
                </a:extLst>
              </p14:cNvPr>
              <p14:cNvContentPartPr/>
              <p14:nvPr/>
            </p14:nvContentPartPr>
            <p14:xfrm>
              <a:off x="2858286" y="5129924"/>
              <a:ext cx="360" cy="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A3FD0EAA-8FDD-3FD1-59AC-0B08770DE555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804646" y="5022284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6" name="Rukopis 5">
                <a:extLst>
                  <a:ext uri="{FF2B5EF4-FFF2-40B4-BE49-F238E27FC236}">
                    <a16:creationId xmlns:a16="http://schemas.microsoft.com/office/drawing/2014/main" id="{BC5BF92E-48AF-1710-CC81-89FF5A8B0C36}"/>
                  </a:ext>
                </a:extLst>
              </p14:cNvPr>
              <p14:cNvContentPartPr/>
              <p14:nvPr/>
            </p14:nvContentPartPr>
            <p14:xfrm>
              <a:off x="2655246" y="5030924"/>
              <a:ext cx="224280" cy="245160"/>
            </p14:xfrm>
          </p:contentPart>
        </mc:Choice>
        <mc:Fallback xmlns="">
          <p:pic>
            <p:nvPicPr>
              <p:cNvPr id="6" name="Rukopis 5">
                <a:extLst>
                  <a:ext uri="{FF2B5EF4-FFF2-40B4-BE49-F238E27FC236}">
                    <a16:creationId xmlns:a16="http://schemas.microsoft.com/office/drawing/2014/main" id="{BC5BF92E-48AF-1710-CC81-89FF5A8B0C3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601246" y="4923284"/>
                <a:ext cx="33192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80A7E279-36CC-47A9-AC7E-37F3A1D6B21E}"/>
                  </a:ext>
                </a:extLst>
              </p14:cNvPr>
              <p14:cNvContentPartPr/>
              <p14:nvPr/>
            </p14:nvContentPartPr>
            <p14:xfrm>
              <a:off x="5351286" y="3772724"/>
              <a:ext cx="360" cy="36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80A7E279-36CC-47A9-AC7E-37F3A1D6B21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97286" y="3665084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A6BCA0B8-A972-9EFD-143E-504B301083D7}"/>
                  </a:ext>
                </a:extLst>
              </p14:cNvPr>
              <p14:cNvContentPartPr/>
              <p14:nvPr/>
            </p14:nvContentPartPr>
            <p14:xfrm>
              <a:off x="5044206" y="3701804"/>
              <a:ext cx="290520" cy="18072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A6BCA0B8-A972-9EFD-143E-504B301083D7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4990206" y="3594164"/>
                <a:ext cx="398160" cy="3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4D12B6E0-5151-9A95-3474-423BDA80B4F5}"/>
                  </a:ext>
                </a:extLst>
              </p14:cNvPr>
              <p14:cNvContentPartPr/>
              <p14:nvPr/>
            </p14:nvContentPartPr>
            <p14:xfrm>
              <a:off x="4992366" y="4386164"/>
              <a:ext cx="348480" cy="20988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4D12B6E0-5151-9A95-3474-423BDA80B4F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938726" y="4278164"/>
                <a:ext cx="456120" cy="42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7CC5B43D-ED0E-31E7-A903-D48DDCF8829B}"/>
                  </a:ext>
                </a:extLst>
              </p14:cNvPr>
              <p14:cNvContentPartPr/>
              <p14:nvPr/>
            </p14:nvContentPartPr>
            <p14:xfrm>
              <a:off x="3211446" y="5759924"/>
              <a:ext cx="273600" cy="23472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7CC5B43D-ED0E-31E7-A903-D48DDCF8829B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3157446" y="5652284"/>
                <a:ext cx="381240" cy="4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8" name="Rukopis 27">
                <a:extLst>
                  <a:ext uri="{FF2B5EF4-FFF2-40B4-BE49-F238E27FC236}">
                    <a16:creationId xmlns:a16="http://schemas.microsoft.com/office/drawing/2014/main" id="{3E14F3EC-E13B-65F1-4BF9-B520E7FCE041}"/>
                  </a:ext>
                </a:extLst>
              </p14:cNvPr>
              <p14:cNvContentPartPr/>
              <p14:nvPr/>
            </p14:nvContentPartPr>
            <p14:xfrm>
              <a:off x="7321926" y="3702524"/>
              <a:ext cx="273960" cy="272520"/>
            </p14:xfrm>
          </p:contentPart>
        </mc:Choice>
        <mc:Fallback xmlns="">
          <p:pic>
            <p:nvPicPr>
              <p:cNvPr id="28" name="Rukopis 27">
                <a:extLst>
                  <a:ext uri="{FF2B5EF4-FFF2-40B4-BE49-F238E27FC236}">
                    <a16:creationId xmlns:a16="http://schemas.microsoft.com/office/drawing/2014/main" id="{3E14F3EC-E13B-65F1-4BF9-B520E7FCE041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7268286" y="3594524"/>
                <a:ext cx="38160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31" name="Rukopis 30">
                <a:extLst>
                  <a:ext uri="{FF2B5EF4-FFF2-40B4-BE49-F238E27FC236}">
                    <a16:creationId xmlns:a16="http://schemas.microsoft.com/office/drawing/2014/main" id="{E8920B82-ADBD-03FB-F622-402A212F6FAC}"/>
                  </a:ext>
                </a:extLst>
              </p14:cNvPr>
              <p14:cNvContentPartPr/>
              <p14:nvPr/>
            </p14:nvContentPartPr>
            <p14:xfrm>
              <a:off x="1289406" y="-154516"/>
              <a:ext cx="360" cy="360"/>
            </p14:xfrm>
          </p:contentPart>
        </mc:Choice>
        <mc:Fallback xmlns="">
          <p:pic>
            <p:nvPicPr>
              <p:cNvPr id="31" name="Rukopis 30">
                <a:extLst>
                  <a:ext uri="{FF2B5EF4-FFF2-40B4-BE49-F238E27FC236}">
                    <a16:creationId xmlns:a16="http://schemas.microsoft.com/office/drawing/2014/main" id="{E8920B82-ADBD-03FB-F622-402A212F6FA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235766" y="-262156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4066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Krátké V – dlouhé VV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015440"/>
              </p:ext>
            </p:extLst>
          </p:nvPr>
        </p:nvGraphicFramePr>
        <p:xfrm>
          <a:off x="1024128" y="1400432"/>
          <a:ext cx="10329682" cy="5042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36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003460874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1584718074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2682827516"/>
                    </a:ext>
                  </a:extLst>
                </a:gridCol>
                <a:gridCol w="644893">
                  <a:extLst>
                    <a:ext uri="{9D8B030D-6E8A-4147-A177-3AD203B41FA5}">
                      <a16:colId xmlns:a16="http://schemas.microsoft.com/office/drawing/2014/main" val="216101975"/>
                    </a:ext>
                  </a:extLst>
                </a:gridCol>
                <a:gridCol w="416877">
                  <a:extLst>
                    <a:ext uri="{9D8B030D-6E8A-4147-A177-3AD203B41FA5}">
                      <a16:colId xmlns:a16="http://schemas.microsoft.com/office/drawing/2014/main" val="131535077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94888390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1826586997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860835338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2914473456"/>
                    </a:ext>
                  </a:extLst>
                </a:gridCol>
              </a:tblGrid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centrální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ɪ-iː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683112"/>
                  </a:ext>
                </a:extLst>
              </a:tr>
              <a:tr h="6356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ɛ-ɛː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o-oː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809551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a-aː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266689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7186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asymetrie: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244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vysoké přední V: dlouhé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zavřenější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než krátké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00553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484928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943266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707915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112A4664-619D-5D10-81C4-E66E7B36A8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6169" y="889077"/>
            <a:ext cx="3759426" cy="3206749"/>
          </a:xfrm>
          <a:prstGeom prst="rect">
            <a:avLst/>
          </a:prstGeom>
        </p:spPr>
      </p:pic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54458343-A6A0-07FB-A425-67B2C73B0B93}"/>
              </a:ext>
            </a:extLst>
          </p:cNvPr>
          <p:cNvSpPr/>
          <p:nvPr/>
        </p:nvSpPr>
        <p:spPr>
          <a:xfrm>
            <a:off x="7967514" y="1400432"/>
            <a:ext cx="243425" cy="48442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AC7B404-75AD-49CC-D4F7-415F60701166}"/>
              </a:ext>
            </a:extLst>
          </p:cNvPr>
          <p:cNvSpPr/>
          <p:nvPr/>
        </p:nvSpPr>
        <p:spPr>
          <a:xfrm>
            <a:off x="8782387" y="1730211"/>
            <a:ext cx="243425" cy="48442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94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Krátké V – dlouhé VV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484608"/>
              </p:ext>
            </p:extLst>
          </p:nvPr>
        </p:nvGraphicFramePr>
        <p:xfrm>
          <a:off x="1024128" y="1400432"/>
          <a:ext cx="10329682" cy="5042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36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003460874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1584718074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2682827516"/>
                    </a:ext>
                  </a:extLst>
                </a:gridCol>
                <a:gridCol w="644893">
                  <a:extLst>
                    <a:ext uri="{9D8B030D-6E8A-4147-A177-3AD203B41FA5}">
                      <a16:colId xmlns:a16="http://schemas.microsoft.com/office/drawing/2014/main" val="216101975"/>
                    </a:ext>
                  </a:extLst>
                </a:gridCol>
                <a:gridCol w="416877">
                  <a:extLst>
                    <a:ext uri="{9D8B030D-6E8A-4147-A177-3AD203B41FA5}">
                      <a16:colId xmlns:a16="http://schemas.microsoft.com/office/drawing/2014/main" val="131535077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94888390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1826586997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860835338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2914473456"/>
                    </a:ext>
                  </a:extLst>
                </a:gridCol>
              </a:tblGrid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centrální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ɪ-iː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683112"/>
                  </a:ext>
                </a:extLst>
              </a:tr>
              <a:tr h="6356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ɛ-ɛː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o-oː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809551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a-aː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266689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7186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asymetrie: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244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vysoké přední V: dlouhé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zavřenější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než krátké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00553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střední V: přední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jsou otevřenější než zadní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484928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943266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707915"/>
                  </a:ext>
                </a:extLst>
              </a:tr>
            </a:tbl>
          </a:graphicData>
        </a:graphic>
      </p:graphicFrame>
      <p:pic>
        <p:nvPicPr>
          <p:cNvPr id="4" name="Obrázek 3">
            <a:extLst>
              <a:ext uri="{FF2B5EF4-FFF2-40B4-BE49-F238E27FC236}">
                <a16:creationId xmlns:a16="http://schemas.microsoft.com/office/drawing/2014/main" id="{112A4664-619D-5D10-81C4-E66E7B36A8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06169" y="889077"/>
            <a:ext cx="3759426" cy="3206749"/>
          </a:xfrm>
          <a:prstGeom prst="rect">
            <a:avLst/>
          </a:prstGeom>
        </p:spPr>
      </p:pic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54458343-A6A0-07FB-A425-67B2C73B0B93}"/>
              </a:ext>
            </a:extLst>
          </p:cNvPr>
          <p:cNvSpPr/>
          <p:nvPr/>
        </p:nvSpPr>
        <p:spPr>
          <a:xfrm>
            <a:off x="8782387" y="2738592"/>
            <a:ext cx="365137" cy="48442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AC7B404-75AD-49CC-D4F7-415F60701166}"/>
              </a:ext>
            </a:extLst>
          </p:cNvPr>
          <p:cNvSpPr/>
          <p:nvPr/>
        </p:nvSpPr>
        <p:spPr>
          <a:xfrm>
            <a:off x="10988663" y="2084774"/>
            <a:ext cx="365137" cy="48442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431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Krátké V – dlouhé VV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510520"/>
              </p:ext>
            </p:extLst>
          </p:nvPr>
        </p:nvGraphicFramePr>
        <p:xfrm>
          <a:off x="1024128" y="1400432"/>
          <a:ext cx="10329682" cy="5042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368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106905">
                  <a:extLst>
                    <a:ext uri="{9D8B030D-6E8A-4147-A177-3AD203B41FA5}">
                      <a16:colId xmlns:a16="http://schemas.microsoft.com/office/drawing/2014/main" val="2003460874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1584718074"/>
                    </a:ext>
                  </a:extLst>
                </a:gridCol>
                <a:gridCol w="1241659">
                  <a:extLst>
                    <a:ext uri="{9D8B030D-6E8A-4147-A177-3AD203B41FA5}">
                      <a16:colId xmlns:a16="http://schemas.microsoft.com/office/drawing/2014/main" val="2682827516"/>
                    </a:ext>
                  </a:extLst>
                </a:gridCol>
                <a:gridCol w="644893">
                  <a:extLst>
                    <a:ext uri="{9D8B030D-6E8A-4147-A177-3AD203B41FA5}">
                      <a16:colId xmlns:a16="http://schemas.microsoft.com/office/drawing/2014/main" val="216101975"/>
                    </a:ext>
                  </a:extLst>
                </a:gridCol>
                <a:gridCol w="416877">
                  <a:extLst>
                    <a:ext uri="{9D8B030D-6E8A-4147-A177-3AD203B41FA5}">
                      <a16:colId xmlns:a16="http://schemas.microsoft.com/office/drawing/2014/main" val="131535077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948883905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1826586997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860835338"/>
                    </a:ext>
                  </a:extLst>
                </a:gridCol>
                <a:gridCol w="1032968">
                  <a:extLst>
                    <a:ext uri="{9D8B030D-6E8A-4147-A177-3AD203B41FA5}">
                      <a16:colId xmlns:a16="http://schemas.microsoft.com/office/drawing/2014/main" val="2914473456"/>
                    </a:ext>
                  </a:extLst>
                </a:gridCol>
              </a:tblGrid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centrální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zadní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vysoký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ɪ-iː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u-uː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683112"/>
                  </a:ext>
                </a:extLst>
              </a:tr>
              <a:tr h="6356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ɛ-ɛː</a:t>
                      </a:r>
                    </a:p>
                  </a:txBody>
                  <a:tcPr marL="17780" marR="177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o-oː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8809551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a-aː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266689"/>
                  </a:ext>
                </a:extLst>
              </a:tr>
              <a:tr h="4786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7186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asymetrie: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2446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vysoké přední V: dlouhé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je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zavřenější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než krátké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005535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střední V: přední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ɛ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ɛː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jsou otevřenější než zadní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484928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poměry V-VV nejsou stejné: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trvá o 30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déle než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ɪ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943266"/>
                  </a:ext>
                </a:extLst>
              </a:tr>
              <a:tr h="478663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aː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trvá o 75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déle než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70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72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987349"/>
              </p:ext>
            </p:extLst>
          </p:nvPr>
        </p:nvGraphicFramePr>
        <p:xfrm>
          <a:off x="288758" y="1650676"/>
          <a:ext cx="11065056" cy="6511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238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2673">
                  <a:extLst>
                    <a:ext uri="{9D8B030D-6E8A-4147-A177-3AD203B41FA5}">
                      <a16:colId xmlns:a16="http://schemas.microsoft.com/office/drawing/2014/main" val="2037306369"/>
                    </a:ext>
                  </a:extLst>
                </a:gridCol>
              </a:tblGrid>
              <a:tr h="423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281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 artikulace (proudění vzduchu mluvním ústrojím)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3453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14:cNvPr>
              <p14:cNvContentPartPr/>
              <p14:nvPr/>
            </p14:nvContentPartPr>
            <p14:xfrm>
              <a:off x="1655166" y="5206964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166" y="51979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14:cNvPr>
              <p14:cNvContentPartPr/>
              <p14:nvPr/>
            </p14:nvContentPartPr>
            <p14:xfrm>
              <a:off x="913926" y="6054044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926" y="6045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14:cNvPr>
              <p14:cNvContentPartPr/>
              <p14:nvPr/>
            </p14:nvContentPartPr>
            <p14:xfrm>
              <a:off x="1443486" y="5919044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486" y="5910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14:cNvPr>
              <p14:cNvContentPartPr/>
              <p14:nvPr/>
            </p14:nvContentPartPr>
            <p14:xfrm>
              <a:off x="1501086" y="4966484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086" y="49574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14:cNvPr>
              <p14:cNvContentPartPr/>
              <p14:nvPr/>
            </p14:nvContentPartPr>
            <p14:xfrm>
              <a:off x="1414686" y="5909684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686" y="590068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dpis 4">
            <a:extLst>
              <a:ext uri="{FF2B5EF4-FFF2-40B4-BE49-F238E27FC236}">
                <a16:creationId xmlns:a16="http://schemas.microsoft.com/office/drawing/2014/main" id="{C031D262-058A-FBB6-4994-384CFF5C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Konsonanty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7CEAF-3D43-07C1-AB79-9CB3A62EF4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877" y="1794463"/>
            <a:ext cx="8980010" cy="3906498"/>
          </a:xfrm>
          <a:prstGeom prst="rect">
            <a:avLst/>
          </a:prstGeom>
        </p:spPr>
      </p:pic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D42E7885-D5D1-86E0-2906-7366923A1181}"/>
              </a:ext>
            </a:extLst>
          </p:cNvPr>
          <p:cNvSpPr/>
          <p:nvPr/>
        </p:nvSpPr>
        <p:spPr>
          <a:xfrm>
            <a:off x="9347935" y="1973179"/>
            <a:ext cx="978408" cy="250257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nahoru 19">
            <a:extLst>
              <a:ext uri="{FF2B5EF4-FFF2-40B4-BE49-F238E27FC236}">
                <a16:creationId xmlns:a16="http://schemas.microsoft.com/office/drawing/2014/main" id="{E176F4BE-BC17-AF54-E3B3-08957BE931BA}"/>
              </a:ext>
            </a:extLst>
          </p:cNvPr>
          <p:cNvSpPr/>
          <p:nvPr/>
        </p:nvSpPr>
        <p:spPr>
          <a:xfrm flipH="1">
            <a:off x="491179" y="5578015"/>
            <a:ext cx="240208" cy="721895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964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E1D2E-49DA-AB0B-E56B-3493C8ED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 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9B22E-009C-D3E7-7DE5-F7415913D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512580D-9BA9-8749-43AC-836FB06F4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228" y="1915761"/>
            <a:ext cx="8980010" cy="3906498"/>
          </a:xfrm>
          <a:prstGeom prst="rect">
            <a:avLst/>
          </a:prstGeom>
        </p:spPr>
      </p:pic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5F201B6A-B9F2-1ABA-A495-0CC932403475}"/>
              </a:ext>
            </a:extLst>
          </p:cNvPr>
          <p:cNvSpPr/>
          <p:nvPr/>
        </p:nvSpPr>
        <p:spPr>
          <a:xfrm>
            <a:off x="2127656" y="2103568"/>
            <a:ext cx="8253581" cy="2941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eva 5">
            <a:extLst>
              <a:ext uri="{FF2B5EF4-FFF2-40B4-BE49-F238E27FC236}">
                <a16:creationId xmlns:a16="http://schemas.microsoft.com/office/drawing/2014/main" id="{FD02FD00-DCC3-5607-1900-B82182EBB20A}"/>
              </a:ext>
            </a:extLst>
          </p:cNvPr>
          <p:cNvSpPr/>
          <p:nvPr/>
        </p:nvSpPr>
        <p:spPr>
          <a:xfrm>
            <a:off x="10455062" y="2125535"/>
            <a:ext cx="978408" cy="250257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805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E1D2E-49DA-AB0B-E56B-3493C8EDE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artikulace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99B22E-009C-D3E7-7DE5-F7415913D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512580D-9BA9-8749-43AC-836FB06F4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1228" y="1915761"/>
            <a:ext cx="8980010" cy="3906498"/>
          </a:xfrm>
          <a:prstGeom prst="rect">
            <a:avLst/>
          </a:prstGeom>
        </p:spPr>
      </p:pic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5F201B6A-B9F2-1ABA-A495-0CC932403475}"/>
              </a:ext>
            </a:extLst>
          </p:cNvPr>
          <p:cNvSpPr/>
          <p:nvPr/>
        </p:nvSpPr>
        <p:spPr>
          <a:xfrm>
            <a:off x="1401228" y="2383485"/>
            <a:ext cx="903433" cy="3205551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nahoru 5">
            <a:extLst>
              <a:ext uri="{FF2B5EF4-FFF2-40B4-BE49-F238E27FC236}">
                <a16:creationId xmlns:a16="http://schemas.microsoft.com/office/drawing/2014/main" id="{FEBC1BC2-9C60-F78D-6269-4C58FC34654C}"/>
              </a:ext>
            </a:extLst>
          </p:cNvPr>
          <p:cNvSpPr/>
          <p:nvPr/>
        </p:nvSpPr>
        <p:spPr>
          <a:xfrm flipH="1">
            <a:off x="1612736" y="5695812"/>
            <a:ext cx="240208" cy="721895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808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88758" y="1650676"/>
          <a:ext cx="11065056" cy="6511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238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2673">
                  <a:extLst>
                    <a:ext uri="{9D8B030D-6E8A-4147-A177-3AD203B41FA5}">
                      <a16:colId xmlns:a16="http://schemas.microsoft.com/office/drawing/2014/main" val="2037306369"/>
                    </a:ext>
                  </a:extLst>
                </a:gridCol>
              </a:tblGrid>
              <a:tr h="423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281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 artikulace (proudění vzduchu mluvním ústrojím)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3453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14:cNvPr>
              <p14:cNvContentPartPr/>
              <p14:nvPr/>
            </p14:nvContentPartPr>
            <p14:xfrm>
              <a:off x="1655166" y="5206964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166" y="51979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14:cNvPr>
              <p14:cNvContentPartPr/>
              <p14:nvPr/>
            </p14:nvContentPartPr>
            <p14:xfrm>
              <a:off x="913926" y="6054044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926" y="6045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14:cNvPr>
              <p14:cNvContentPartPr/>
              <p14:nvPr/>
            </p14:nvContentPartPr>
            <p14:xfrm>
              <a:off x="1443486" y="5919044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486" y="5910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14:cNvPr>
              <p14:cNvContentPartPr/>
              <p14:nvPr/>
            </p14:nvContentPartPr>
            <p14:xfrm>
              <a:off x="1501086" y="4966484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086" y="49574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14:cNvPr>
              <p14:cNvContentPartPr/>
              <p14:nvPr/>
            </p14:nvContentPartPr>
            <p14:xfrm>
              <a:off x="1414686" y="5909684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686" y="590068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dpis 4">
            <a:extLst>
              <a:ext uri="{FF2B5EF4-FFF2-40B4-BE49-F238E27FC236}">
                <a16:creationId xmlns:a16="http://schemas.microsoft.com/office/drawing/2014/main" id="{C031D262-058A-FBB6-4994-384CFF5C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konsonanty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7CEAF-3D43-07C1-AB79-9CB3A62EF4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877" y="1794463"/>
            <a:ext cx="8980010" cy="3906498"/>
          </a:xfrm>
          <a:prstGeom prst="rect">
            <a:avLst/>
          </a:prstGeom>
        </p:spPr>
      </p:pic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D42E7885-D5D1-86E0-2906-7366923A1181}"/>
              </a:ext>
            </a:extLst>
          </p:cNvPr>
          <p:cNvSpPr/>
          <p:nvPr/>
        </p:nvSpPr>
        <p:spPr>
          <a:xfrm>
            <a:off x="9347935" y="1973179"/>
            <a:ext cx="978408" cy="250257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nahoru 19">
            <a:extLst>
              <a:ext uri="{FF2B5EF4-FFF2-40B4-BE49-F238E27FC236}">
                <a16:creationId xmlns:a16="http://schemas.microsoft.com/office/drawing/2014/main" id="{E176F4BE-BC17-AF54-E3B3-08957BE931BA}"/>
              </a:ext>
            </a:extLst>
          </p:cNvPr>
          <p:cNvSpPr/>
          <p:nvPr/>
        </p:nvSpPr>
        <p:spPr>
          <a:xfrm flipH="1">
            <a:off x="491179" y="5578015"/>
            <a:ext cx="240208" cy="721895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EC329D96-9EFF-05A3-6A03-8E6E998979DD}"/>
              </a:ext>
            </a:extLst>
          </p:cNvPr>
          <p:cNvSpPr/>
          <p:nvPr/>
        </p:nvSpPr>
        <p:spPr>
          <a:xfrm>
            <a:off x="1135949" y="2223436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C832F1F-A999-91C8-5762-F3FDFD8B5143}"/>
              </a:ext>
            </a:extLst>
          </p:cNvPr>
          <p:cNvSpPr/>
          <p:nvPr/>
        </p:nvSpPr>
        <p:spPr>
          <a:xfrm>
            <a:off x="1863497" y="2631888"/>
            <a:ext cx="727548" cy="43961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BF96E7A-1684-9CA2-7F32-51FB69565D5A}"/>
              </a:ext>
            </a:extLst>
          </p:cNvPr>
          <p:cNvSpPr/>
          <p:nvPr/>
        </p:nvSpPr>
        <p:spPr>
          <a:xfrm>
            <a:off x="3318593" y="2241796"/>
            <a:ext cx="727548" cy="1187203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23DA381-E5B2-7ED0-1C91-5A659F653066}"/>
              </a:ext>
            </a:extLst>
          </p:cNvPr>
          <p:cNvSpPr/>
          <p:nvPr/>
        </p:nvSpPr>
        <p:spPr>
          <a:xfrm>
            <a:off x="1863497" y="3846245"/>
            <a:ext cx="727548" cy="43961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974EFF7A-5AFD-AF9D-649F-FC88A75A6CDA}"/>
              </a:ext>
            </a:extLst>
          </p:cNvPr>
          <p:cNvSpPr/>
          <p:nvPr/>
        </p:nvSpPr>
        <p:spPr>
          <a:xfrm>
            <a:off x="3318592" y="3845171"/>
            <a:ext cx="1523995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7678A53-BAED-98C1-EB43-F66FAEFE660D}"/>
              </a:ext>
            </a:extLst>
          </p:cNvPr>
          <p:cNvSpPr/>
          <p:nvPr/>
        </p:nvSpPr>
        <p:spPr>
          <a:xfrm>
            <a:off x="3650789" y="5057603"/>
            <a:ext cx="3942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E978CDBB-7FB1-AA06-63BC-8E8FC91DB2BC}"/>
              </a:ext>
            </a:extLst>
          </p:cNvPr>
          <p:cNvSpPr/>
          <p:nvPr/>
        </p:nvSpPr>
        <p:spPr>
          <a:xfrm>
            <a:off x="5589042" y="2219251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40782655-5F79-1081-F78F-C187F151E3E3}"/>
              </a:ext>
            </a:extLst>
          </p:cNvPr>
          <p:cNvSpPr/>
          <p:nvPr/>
        </p:nvSpPr>
        <p:spPr>
          <a:xfrm>
            <a:off x="6283743" y="2219250"/>
            <a:ext cx="727549" cy="82108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1FB87F75-F7C1-A84F-85D5-821982189EBA}"/>
              </a:ext>
            </a:extLst>
          </p:cNvPr>
          <p:cNvSpPr/>
          <p:nvPr/>
        </p:nvSpPr>
        <p:spPr>
          <a:xfrm>
            <a:off x="6316590" y="3850362"/>
            <a:ext cx="727549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2B25453-E512-A7DE-98AC-0D756A375BF6}"/>
              </a:ext>
            </a:extLst>
          </p:cNvPr>
          <p:cNvSpPr/>
          <p:nvPr/>
        </p:nvSpPr>
        <p:spPr>
          <a:xfrm>
            <a:off x="8936714" y="3867901"/>
            <a:ext cx="3621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A6BD23C4-6133-9AC6-FD20-3C2CD0A777B5}"/>
              </a:ext>
            </a:extLst>
          </p:cNvPr>
          <p:cNvSpPr/>
          <p:nvPr/>
        </p:nvSpPr>
        <p:spPr>
          <a:xfrm>
            <a:off x="8526027" y="2219250"/>
            <a:ext cx="410687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9E619721-3DCE-504F-FE27-A942CDA3BA5C}"/>
              </a:ext>
            </a:extLst>
          </p:cNvPr>
          <p:cNvSpPr/>
          <p:nvPr/>
        </p:nvSpPr>
        <p:spPr>
          <a:xfrm>
            <a:off x="2111734" y="4637916"/>
            <a:ext cx="478231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AF217F4E-CABA-E6F2-5FBF-8C3C7005CFC3}"/>
              </a:ext>
            </a:extLst>
          </p:cNvPr>
          <p:cNvSpPr/>
          <p:nvPr/>
        </p:nvSpPr>
        <p:spPr>
          <a:xfrm>
            <a:off x="5887867" y="4660385"/>
            <a:ext cx="394274" cy="39721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53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fonetika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183310"/>
              </p:ext>
            </p:extLst>
          </p:nvPr>
        </p:nvGraphicFramePr>
        <p:xfrm>
          <a:off x="1024128" y="1892808"/>
          <a:ext cx="1032967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hlavní podmnožiny: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189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88758" y="1650676"/>
          <a:ext cx="11065056" cy="6511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238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2673">
                  <a:extLst>
                    <a:ext uri="{9D8B030D-6E8A-4147-A177-3AD203B41FA5}">
                      <a16:colId xmlns:a16="http://schemas.microsoft.com/office/drawing/2014/main" val="2037306369"/>
                    </a:ext>
                  </a:extLst>
                </a:gridCol>
              </a:tblGrid>
              <a:tr h="423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281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 artikulace (proudění vzduchu mluvním ústrojím)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3453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14:cNvPr>
              <p14:cNvContentPartPr/>
              <p14:nvPr/>
            </p14:nvContentPartPr>
            <p14:xfrm>
              <a:off x="1655166" y="5206964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166" y="51979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14:cNvPr>
              <p14:cNvContentPartPr/>
              <p14:nvPr/>
            </p14:nvContentPartPr>
            <p14:xfrm>
              <a:off x="913926" y="6054044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926" y="6045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14:cNvPr>
              <p14:cNvContentPartPr/>
              <p14:nvPr/>
            </p14:nvContentPartPr>
            <p14:xfrm>
              <a:off x="1443486" y="5919044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486" y="5910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14:cNvPr>
              <p14:cNvContentPartPr/>
              <p14:nvPr/>
            </p14:nvContentPartPr>
            <p14:xfrm>
              <a:off x="1501086" y="4966484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086" y="49574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14:cNvPr>
              <p14:cNvContentPartPr/>
              <p14:nvPr/>
            </p14:nvContentPartPr>
            <p14:xfrm>
              <a:off x="1414686" y="5909684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686" y="590068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dpis 4">
            <a:extLst>
              <a:ext uri="{FF2B5EF4-FFF2-40B4-BE49-F238E27FC236}">
                <a16:creationId xmlns:a16="http://schemas.microsoft.com/office/drawing/2014/main" id="{C031D262-058A-FBB6-4994-384CFF5C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konsonanty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7CEAF-3D43-07C1-AB79-9CB3A62EF4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877" y="1794463"/>
            <a:ext cx="8980010" cy="3906498"/>
          </a:xfrm>
          <a:prstGeom prst="rect">
            <a:avLst/>
          </a:prstGeom>
        </p:spPr>
      </p:pic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D42E7885-D5D1-86E0-2906-7366923A1181}"/>
              </a:ext>
            </a:extLst>
          </p:cNvPr>
          <p:cNvSpPr/>
          <p:nvPr/>
        </p:nvSpPr>
        <p:spPr>
          <a:xfrm>
            <a:off x="9347935" y="1973179"/>
            <a:ext cx="978408" cy="250257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nahoru 19">
            <a:extLst>
              <a:ext uri="{FF2B5EF4-FFF2-40B4-BE49-F238E27FC236}">
                <a16:creationId xmlns:a16="http://schemas.microsoft.com/office/drawing/2014/main" id="{E176F4BE-BC17-AF54-E3B3-08957BE931BA}"/>
              </a:ext>
            </a:extLst>
          </p:cNvPr>
          <p:cNvSpPr/>
          <p:nvPr/>
        </p:nvSpPr>
        <p:spPr>
          <a:xfrm flipH="1">
            <a:off x="491179" y="5578015"/>
            <a:ext cx="240208" cy="721895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EC329D96-9EFF-05A3-6A03-8E6E998979DD}"/>
              </a:ext>
            </a:extLst>
          </p:cNvPr>
          <p:cNvSpPr/>
          <p:nvPr/>
        </p:nvSpPr>
        <p:spPr>
          <a:xfrm>
            <a:off x="1135949" y="2223436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C832F1F-A999-91C8-5762-F3FDFD8B5143}"/>
              </a:ext>
            </a:extLst>
          </p:cNvPr>
          <p:cNvSpPr/>
          <p:nvPr/>
        </p:nvSpPr>
        <p:spPr>
          <a:xfrm>
            <a:off x="1863497" y="2631888"/>
            <a:ext cx="727548" cy="43961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BF96E7A-1684-9CA2-7F32-51FB69565D5A}"/>
              </a:ext>
            </a:extLst>
          </p:cNvPr>
          <p:cNvSpPr/>
          <p:nvPr/>
        </p:nvSpPr>
        <p:spPr>
          <a:xfrm>
            <a:off x="3318593" y="2241796"/>
            <a:ext cx="727548" cy="1187203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23DA381-E5B2-7ED0-1C91-5A659F653066}"/>
              </a:ext>
            </a:extLst>
          </p:cNvPr>
          <p:cNvSpPr/>
          <p:nvPr/>
        </p:nvSpPr>
        <p:spPr>
          <a:xfrm>
            <a:off x="1863497" y="3846245"/>
            <a:ext cx="727548" cy="43961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974EFF7A-5AFD-AF9D-649F-FC88A75A6CDA}"/>
              </a:ext>
            </a:extLst>
          </p:cNvPr>
          <p:cNvSpPr/>
          <p:nvPr/>
        </p:nvSpPr>
        <p:spPr>
          <a:xfrm>
            <a:off x="3318592" y="3845171"/>
            <a:ext cx="1523995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7678A53-BAED-98C1-EB43-F66FAEFE660D}"/>
              </a:ext>
            </a:extLst>
          </p:cNvPr>
          <p:cNvSpPr/>
          <p:nvPr/>
        </p:nvSpPr>
        <p:spPr>
          <a:xfrm>
            <a:off x="3650789" y="5057603"/>
            <a:ext cx="3942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E978CDBB-7FB1-AA06-63BC-8E8FC91DB2BC}"/>
              </a:ext>
            </a:extLst>
          </p:cNvPr>
          <p:cNvSpPr/>
          <p:nvPr/>
        </p:nvSpPr>
        <p:spPr>
          <a:xfrm>
            <a:off x="5589042" y="2219251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40782655-5F79-1081-F78F-C187F151E3E3}"/>
              </a:ext>
            </a:extLst>
          </p:cNvPr>
          <p:cNvSpPr/>
          <p:nvPr/>
        </p:nvSpPr>
        <p:spPr>
          <a:xfrm>
            <a:off x="6283743" y="2219250"/>
            <a:ext cx="727549" cy="82108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1FB87F75-F7C1-A84F-85D5-821982189EBA}"/>
              </a:ext>
            </a:extLst>
          </p:cNvPr>
          <p:cNvSpPr/>
          <p:nvPr/>
        </p:nvSpPr>
        <p:spPr>
          <a:xfrm>
            <a:off x="6316590" y="3850362"/>
            <a:ext cx="727549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2B25453-E512-A7DE-98AC-0D756A375BF6}"/>
              </a:ext>
            </a:extLst>
          </p:cNvPr>
          <p:cNvSpPr/>
          <p:nvPr/>
        </p:nvSpPr>
        <p:spPr>
          <a:xfrm>
            <a:off x="8936714" y="3867901"/>
            <a:ext cx="3621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A6BD23C4-6133-9AC6-FD20-3C2CD0A777B5}"/>
              </a:ext>
            </a:extLst>
          </p:cNvPr>
          <p:cNvSpPr/>
          <p:nvPr/>
        </p:nvSpPr>
        <p:spPr>
          <a:xfrm>
            <a:off x="8526027" y="2219250"/>
            <a:ext cx="410687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9E619721-3DCE-504F-FE27-A942CDA3BA5C}"/>
              </a:ext>
            </a:extLst>
          </p:cNvPr>
          <p:cNvSpPr/>
          <p:nvPr/>
        </p:nvSpPr>
        <p:spPr>
          <a:xfrm>
            <a:off x="2111734" y="4637916"/>
            <a:ext cx="478231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AF217F4E-CABA-E6F2-5FBF-8C3C7005CFC3}"/>
              </a:ext>
            </a:extLst>
          </p:cNvPr>
          <p:cNvSpPr/>
          <p:nvPr/>
        </p:nvSpPr>
        <p:spPr>
          <a:xfrm>
            <a:off x="5887867" y="4660385"/>
            <a:ext cx="394274" cy="39721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EC9CB077-7787-88E8-9CB4-529FEF891E54}"/>
              </a:ext>
            </a:extLst>
          </p:cNvPr>
          <p:cNvCxnSpPr>
            <a:cxnSpLocks/>
          </p:cNvCxnSpPr>
          <p:nvPr/>
        </p:nvCxnSpPr>
        <p:spPr>
          <a:xfrm>
            <a:off x="4860410" y="2010528"/>
            <a:ext cx="728632" cy="3486691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4316D019-4546-067A-6C0E-8A7E2B196CBF}"/>
              </a:ext>
            </a:extLst>
          </p:cNvPr>
          <p:cNvCxnSpPr>
            <a:cxnSpLocks/>
          </p:cNvCxnSpPr>
          <p:nvPr/>
        </p:nvCxnSpPr>
        <p:spPr>
          <a:xfrm>
            <a:off x="7071492" y="2005596"/>
            <a:ext cx="750185" cy="3525007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8B67A7D4-9AB0-6BA5-C37F-B1D7AE8F7320}"/>
              </a:ext>
            </a:extLst>
          </p:cNvPr>
          <p:cNvCxnSpPr>
            <a:cxnSpLocks/>
          </p:cNvCxnSpPr>
          <p:nvPr/>
        </p:nvCxnSpPr>
        <p:spPr>
          <a:xfrm>
            <a:off x="7818356" y="2010527"/>
            <a:ext cx="759424" cy="3520309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38197B44-8195-58BB-5139-07CECFEC840A}"/>
              </a:ext>
            </a:extLst>
          </p:cNvPr>
          <p:cNvCxnSpPr>
            <a:cxnSpLocks/>
          </p:cNvCxnSpPr>
          <p:nvPr/>
        </p:nvCxnSpPr>
        <p:spPr>
          <a:xfrm flipH="1">
            <a:off x="4852235" y="2010528"/>
            <a:ext cx="671421" cy="3460567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F22FCA35-D52D-1A1E-13B0-32DC8EE618E1}"/>
              </a:ext>
            </a:extLst>
          </p:cNvPr>
          <p:cNvCxnSpPr>
            <a:cxnSpLocks/>
          </p:cNvCxnSpPr>
          <p:nvPr/>
        </p:nvCxnSpPr>
        <p:spPr>
          <a:xfrm flipH="1">
            <a:off x="7065057" y="2005596"/>
            <a:ext cx="699534" cy="3456913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Přímá spojnice 40">
            <a:extLst>
              <a:ext uri="{FF2B5EF4-FFF2-40B4-BE49-F238E27FC236}">
                <a16:creationId xmlns:a16="http://schemas.microsoft.com/office/drawing/2014/main" id="{1D109FF6-4FF5-E4C6-7B84-D6146938D260}"/>
              </a:ext>
            </a:extLst>
          </p:cNvPr>
          <p:cNvCxnSpPr>
            <a:cxnSpLocks/>
          </p:cNvCxnSpPr>
          <p:nvPr/>
        </p:nvCxnSpPr>
        <p:spPr>
          <a:xfrm flipH="1">
            <a:off x="7851796" y="2005363"/>
            <a:ext cx="655937" cy="3457146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24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88758" y="1650676"/>
          <a:ext cx="11065056" cy="6511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238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2673">
                  <a:extLst>
                    <a:ext uri="{9D8B030D-6E8A-4147-A177-3AD203B41FA5}">
                      <a16:colId xmlns:a16="http://schemas.microsoft.com/office/drawing/2014/main" val="2037306369"/>
                    </a:ext>
                  </a:extLst>
                </a:gridCol>
              </a:tblGrid>
              <a:tr h="423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281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 artikulace (proudění vzduchu mluvním ústrojím)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3453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14:cNvPr>
              <p14:cNvContentPartPr/>
              <p14:nvPr/>
            </p14:nvContentPartPr>
            <p14:xfrm>
              <a:off x="1655166" y="5206964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166" y="51979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14:cNvPr>
              <p14:cNvContentPartPr/>
              <p14:nvPr/>
            </p14:nvContentPartPr>
            <p14:xfrm>
              <a:off x="913926" y="6054044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926" y="6045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14:cNvPr>
              <p14:cNvContentPartPr/>
              <p14:nvPr/>
            </p14:nvContentPartPr>
            <p14:xfrm>
              <a:off x="1443486" y="5919044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486" y="5910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14:cNvPr>
              <p14:cNvContentPartPr/>
              <p14:nvPr/>
            </p14:nvContentPartPr>
            <p14:xfrm>
              <a:off x="1501086" y="4966484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086" y="49574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14:cNvPr>
              <p14:cNvContentPartPr/>
              <p14:nvPr/>
            </p14:nvContentPartPr>
            <p14:xfrm>
              <a:off x="1414686" y="5909684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686" y="590068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dpis 4">
            <a:extLst>
              <a:ext uri="{FF2B5EF4-FFF2-40B4-BE49-F238E27FC236}">
                <a16:creationId xmlns:a16="http://schemas.microsoft.com/office/drawing/2014/main" id="{C031D262-058A-FBB6-4994-384CFF5C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konsonanty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7CEAF-3D43-07C1-AB79-9CB3A62EF4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877" y="1794463"/>
            <a:ext cx="8980010" cy="3906498"/>
          </a:xfrm>
          <a:prstGeom prst="rect">
            <a:avLst/>
          </a:prstGeom>
        </p:spPr>
      </p:pic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D42E7885-D5D1-86E0-2906-7366923A1181}"/>
              </a:ext>
            </a:extLst>
          </p:cNvPr>
          <p:cNvSpPr/>
          <p:nvPr/>
        </p:nvSpPr>
        <p:spPr>
          <a:xfrm>
            <a:off x="9347935" y="1973179"/>
            <a:ext cx="978408" cy="250257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: nahoru 19">
            <a:extLst>
              <a:ext uri="{FF2B5EF4-FFF2-40B4-BE49-F238E27FC236}">
                <a16:creationId xmlns:a16="http://schemas.microsoft.com/office/drawing/2014/main" id="{E176F4BE-BC17-AF54-E3B3-08957BE931BA}"/>
              </a:ext>
            </a:extLst>
          </p:cNvPr>
          <p:cNvSpPr/>
          <p:nvPr/>
        </p:nvSpPr>
        <p:spPr>
          <a:xfrm flipH="1">
            <a:off x="491179" y="5578015"/>
            <a:ext cx="240208" cy="721895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EC329D96-9EFF-05A3-6A03-8E6E998979DD}"/>
              </a:ext>
            </a:extLst>
          </p:cNvPr>
          <p:cNvSpPr/>
          <p:nvPr/>
        </p:nvSpPr>
        <p:spPr>
          <a:xfrm>
            <a:off x="1135949" y="2223436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5C832F1F-A999-91C8-5762-F3FDFD8B5143}"/>
              </a:ext>
            </a:extLst>
          </p:cNvPr>
          <p:cNvSpPr/>
          <p:nvPr/>
        </p:nvSpPr>
        <p:spPr>
          <a:xfrm>
            <a:off x="1863497" y="2631888"/>
            <a:ext cx="727548" cy="43961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ABF96E7A-1684-9CA2-7F32-51FB69565D5A}"/>
              </a:ext>
            </a:extLst>
          </p:cNvPr>
          <p:cNvSpPr/>
          <p:nvPr/>
        </p:nvSpPr>
        <p:spPr>
          <a:xfrm>
            <a:off x="3318593" y="2241796"/>
            <a:ext cx="727548" cy="1187203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323DA381-E5B2-7ED0-1C91-5A659F653066}"/>
              </a:ext>
            </a:extLst>
          </p:cNvPr>
          <p:cNvSpPr/>
          <p:nvPr/>
        </p:nvSpPr>
        <p:spPr>
          <a:xfrm>
            <a:off x="1863497" y="3846245"/>
            <a:ext cx="727548" cy="439615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: se zakulacenými rohy 9">
            <a:extLst>
              <a:ext uri="{FF2B5EF4-FFF2-40B4-BE49-F238E27FC236}">
                <a16:creationId xmlns:a16="http://schemas.microsoft.com/office/drawing/2014/main" id="{974EFF7A-5AFD-AF9D-649F-FC88A75A6CDA}"/>
              </a:ext>
            </a:extLst>
          </p:cNvPr>
          <p:cNvSpPr/>
          <p:nvPr/>
        </p:nvSpPr>
        <p:spPr>
          <a:xfrm>
            <a:off x="3318592" y="3845171"/>
            <a:ext cx="1523995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07678A53-BAED-98C1-EB43-F66FAEFE660D}"/>
              </a:ext>
            </a:extLst>
          </p:cNvPr>
          <p:cNvSpPr/>
          <p:nvPr/>
        </p:nvSpPr>
        <p:spPr>
          <a:xfrm>
            <a:off x="3650789" y="5057603"/>
            <a:ext cx="3942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: se zakulacenými rohy 11">
            <a:extLst>
              <a:ext uri="{FF2B5EF4-FFF2-40B4-BE49-F238E27FC236}">
                <a16:creationId xmlns:a16="http://schemas.microsoft.com/office/drawing/2014/main" id="{E978CDBB-7FB1-AA06-63BC-8E8FC91DB2BC}"/>
              </a:ext>
            </a:extLst>
          </p:cNvPr>
          <p:cNvSpPr/>
          <p:nvPr/>
        </p:nvSpPr>
        <p:spPr>
          <a:xfrm>
            <a:off x="5589042" y="2219251"/>
            <a:ext cx="727548" cy="816904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: se zakulacenými rohy 12">
            <a:extLst>
              <a:ext uri="{FF2B5EF4-FFF2-40B4-BE49-F238E27FC236}">
                <a16:creationId xmlns:a16="http://schemas.microsoft.com/office/drawing/2014/main" id="{40782655-5F79-1081-F78F-C187F151E3E3}"/>
              </a:ext>
            </a:extLst>
          </p:cNvPr>
          <p:cNvSpPr/>
          <p:nvPr/>
        </p:nvSpPr>
        <p:spPr>
          <a:xfrm>
            <a:off x="6283743" y="2219250"/>
            <a:ext cx="727549" cy="82108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: se zakulacenými rohy 15">
            <a:extLst>
              <a:ext uri="{FF2B5EF4-FFF2-40B4-BE49-F238E27FC236}">
                <a16:creationId xmlns:a16="http://schemas.microsoft.com/office/drawing/2014/main" id="{1FB87F75-F7C1-A84F-85D5-821982189EBA}"/>
              </a:ext>
            </a:extLst>
          </p:cNvPr>
          <p:cNvSpPr/>
          <p:nvPr/>
        </p:nvSpPr>
        <p:spPr>
          <a:xfrm>
            <a:off x="6316590" y="3850362"/>
            <a:ext cx="727549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: se zakulacenými rohy 16">
            <a:extLst>
              <a:ext uri="{FF2B5EF4-FFF2-40B4-BE49-F238E27FC236}">
                <a16:creationId xmlns:a16="http://schemas.microsoft.com/office/drawing/2014/main" id="{92B25453-E512-A7DE-98AC-0D756A375BF6}"/>
              </a:ext>
            </a:extLst>
          </p:cNvPr>
          <p:cNvSpPr/>
          <p:nvPr/>
        </p:nvSpPr>
        <p:spPr>
          <a:xfrm>
            <a:off x="8936714" y="3867901"/>
            <a:ext cx="362173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: se zakulacenými rohy 17">
            <a:extLst>
              <a:ext uri="{FF2B5EF4-FFF2-40B4-BE49-F238E27FC236}">
                <a16:creationId xmlns:a16="http://schemas.microsoft.com/office/drawing/2014/main" id="{A6BD23C4-6133-9AC6-FD20-3C2CD0A777B5}"/>
              </a:ext>
            </a:extLst>
          </p:cNvPr>
          <p:cNvSpPr/>
          <p:nvPr/>
        </p:nvSpPr>
        <p:spPr>
          <a:xfrm>
            <a:off x="8526027" y="2219250"/>
            <a:ext cx="410687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: se zakulacenými rohy 18">
            <a:extLst>
              <a:ext uri="{FF2B5EF4-FFF2-40B4-BE49-F238E27FC236}">
                <a16:creationId xmlns:a16="http://schemas.microsoft.com/office/drawing/2014/main" id="{9E619721-3DCE-504F-FE27-A942CDA3BA5C}"/>
              </a:ext>
            </a:extLst>
          </p:cNvPr>
          <p:cNvSpPr/>
          <p:nvPr/>
        </p:nvSpPr>
        <p:spPr>
          <a:xfrm>
            <a:off x="2111734" y="4637916"/>
            <a:ext cx="478231" cy="439616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: se zakulacenými rohy 20">
            <a:extLst>
              <a:ext uri="{FF2B5EF4-FFF2-40B4-BE49-F238E27FC236}">
                <a16:creationId xmlns:a16="http://schemas.microsoft.com/office/drawing/2014/main" id="{AF217F4E-CABA-E6F2-5FBF-8C3C7005CFC3}"/>
              </a:ext>
            </a:extLst>
          </p:cNvPr>
          <p:cNvSpPr/>
          <p:nvPr/>
        </p:nvSpPr>
        <p:spPr>
          <a:xfrm>
            <a:off x="5887867" y="4660385"/>
            <a:ext cx="394274" cy="39721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>
            <a:extLst>
              <a:ext uri="{FF2B5EF4-FFF2-40B4-BE49-F238E27FC236}">
                <a16:creationId xmlns:a16="http://schemas.microsoft.com/office/drawing/2014/main" id="{EC9CB077-7787-88E8-9CB4-529FEF891E54}"/>
              </a:ext>
            </a:extLst>
          </p:cNvPr>
          <p:cNvCxnSpPr>
            <a:cxnSpLocks/>
          </p:cNvCxnSpPr>
          <p:nvPr/>
        </p:nvCxnSpPr>
        <p:spPr>
          <a:xfrm>
            <a:off x="285519" y="4267574"/>
            <a:ext cx="9034286" cy="342585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4316D019-4546-067A-6C0E-8A7E2B196CBF}"/>
              </a:ext>
            </a:extLst>
          </p:cNvPr>
          <p:cNvCxnSpPr>
            <a:cxnSpLocks/>
          </p:cNvCxnSpPr>
          <p:nvPr/>
        </p:nvCxnSpPr>
        <p:spPr>
          <a:xfrm>
            <a:off x="369399" y="3428999"/>
            <a:ext cx="8950406" cy="388662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38197B44-8195-58BB-5139-07CECFEC840A}"/>
              </a:ext>
            </a:extLst>
          </p:cNvPr>
          <p:cNvCxnSpPr>
            <a:cxnSpLocks/>
          </p:cNvCxnSpPr>
          <p:nvPr/>
        </p:nvCxnSpPr>
        <p:spPr>
          <a:xfrm flipH="1">
            <a:off x="318849" y="4319652"/>
            <a:ext cx="8976799" cy="303569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Přímá spojnice 34">
            <a:extLst>
              <a:ext uri="{FF2B5EF4-FFF2-40B4-BE49-F238E27FC236}">
                <a16:creationId xmlns:a16="http://schemas.microsoft.com/office/drawing/2014/main" id="{F22FCA35-D52D-1A1E-13B0-32DC8EE618E1}"/>
              </a:ext>
            </a:extLst>
          </p:cNvPr>
          <p:cNvCxnSpPr>
            <a:cxnSpLocks/>
          </p:cNvCxnSpPr>
          <p:nvPr/>
        </p:nvCxnSpPr>
        <p:spPr>
          <a:xfrm flipH="1">
            <a:off x="342823" y="3428999"/>
            <a:ext cx="8929550" cy="438902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30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konsonantů v češtině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580735"/>
              </p:ext>
            </p:extLst>
          </p:nvPr>
        </p:nvGraphicFramePr>
        <p:xfrm>
          <a:off x="1024128" y="1892808"/>
          <a:ext cx="10329690" cy="4419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8558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11205">
                  <a:extLst>
                    <a:ext uri="{9D8B030D-6E8A-4147-A177-3AD203B41FA5}">
                      <a16:colId xmlns:a16="http://schemas.microsoft.com/office/drawing/2014/main" val="2111399187"/>
                    </a:ext>
                  </a:extLst>
                </a:gridCol>
                <a:gridCol w="611205">
                  <a:extLst>
                    <a:ext uri="{9D8B030D-6E8A-4147-A177-3AD203B41FA5}">
                      <a16:colId xmlns:a16="http://schemas.microsoft.com/office/drawing/2014/main" val="2926157512"/>
                    </a:ext>
                  </a:extLst>
                </a:gridCol>
                <a:gridCol w="871086">
                  <a:extLst>
                    <a:ext uri="{9D8B030D-6E8A-4147-A177-3AD203B41FA5}">
                      <a16:colId xmlns:a16="http://schemas.microsoft.com/office/drawing/2014/main" val="4023818795"/>
                    </a:ext>
                  </a:extLst>
                </a:gridCol>
                <a:gridCol w="871086">
                  <a:extLst>
                    <a:ext uri="{9D8B030D-6E8A-4147-A177-3AD203B41FA5}">
                      <a16:colId xmlns:a16="http://schemas.microsoft.com/office/drawing/2014/main" val="66939111"/>
                    </a:ext>
                  </a:extLst>
                </a:gridCol>
                <a:gridCol w="688206">
                  <a:extLst>
                    <a:ext uri="{9D8B030D-6E8A-4147-A177-3AD203B41FA5}">
                      <a16:colId xmlns:a16="http://schemas.microsoft.com/office/drawing/2014/main" val="1885020412"/>
                    </a:ext>
                  </a:extLst>
                </a:gridCol>
                <a:gridCol w="688206">
                  <a:extLst>
                    <a:ext uri="{9D8B030D-6E8A-4147-A177-3AD203B41FA5}">
                      <a16:colId xmlns:a16="http://schemas.microsoft.com/office/drawing/2014/main" val="872359693"/>
                    </a:ext>
                  </a:extLst>
                </a:gridCol>
                <a:gridCol w="678581">
                  <a:extLst>
                    <a:ext uri="{9D8B030D-6E8A-4147-A177-3AD203B41FA5}">
                      <a16:colId xmlns:a16="http://schemas.microsoft.com/office/drawing/2014/main" val="1255003933"/>
                    </a:ext>
                  </a:extLst>
                </a:gridCol>
                <a:gridCol w="678581">
                  <a:extLst>
                    <a:ext uri="{9D8B030D-6E8A-4147-A177-3AD203B41FA5}">
                      <a16:colId xmlns:a16="http://schemas.microsoft.com/office/drawing/2014/main" val="1882025846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2634487405"/>
                    </a:ext>
                  </a:extLst>
                </a:gridCol>
                <a:gridCol w="587141">
                  <a:extLst>
                    <a:ext uri="{9D8B030D-6E8A-4147-A177-3AD203B41FA5}">
                      <a16:colId xmlns:a16="http://schemas.microsoft.com/office/drawing/2014/main" val="462038751"/>
                    </a:ext>
                  </a:extLst>
                </a:gridCol>
                <a:gridCol w="473741">
                  <a:extLst>
                    <a:ext uri="{9D8B030D-6E8A-4147-A177-3AD203B41FA5}">
                      <a16:colId xmlns:a16="http://schemas.microsoft.com/office/drawing/2014/main" val="2710255321"/>
                    </a:ext>
                  </a:extLst>
                </a:gridCol>
                <a:gridCol w="473741">
                  <a:extLst>
                    <a:ext uri="{9D8B030D-6E8A-4147-A177-3AD203B41FA5}">
                      <a16:colId xmlns:a16="http://schemas.microsoft.com/office/drawing/2014/main" val="3734224007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3437990266"/>
                    </a:ext>
                  </a:extLst>
                </a:gridCol>
                <a:gridCol w="645606">
                  <a:extLst>
                    <a:ext uri="{9D8B030D-6E8A-4147-A177-3AD203B41FA5}">
                      <a16:colId xmlns:a16="http://schemas.microsoft.com/office/drawing/2014/main" val="1625173670"/>
                    </a:ext>
                  </a:extLst>
                </a:gridCol>
              </a:tblGrid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bilabiály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ladiodentály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alveoláry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postalv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palatály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glotály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plozivy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p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b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d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c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Ɉ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k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g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ʔ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863673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frikativy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f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v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s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z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ʃ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6"/>
                        </a:rPr>
                        <a:t>ʒ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7"/>
                        </a:rPr>
                        <a:t>x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8"/>
                        </a:rPr>
                        <a:t>ɣ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9"/>
                        </a:rPr>
                        <a:t>ɦ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3916980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r̝̊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r̝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379736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afrikáty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t͡s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d͡z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t͡ʃ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d͡ʒ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261374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0"/>
                        </a:rPr>
                        <a:t>m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1"/>
                        </a:rPr>
                        <a:t>ɱ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2"/>
                        </a:rPr>
                        <a:t>n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3"/>
                        </a:rPr>
                        <a:t>ɲ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4"/>
                        </a:rPr>
                        <a:t>ŋ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845933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laterály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5"/>
                        </a:rPr>
                        <a:t>l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342945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vibranty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6"/>
                        </a:rPr>
                        <a:t>r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218934"/>
                  </a:ext>
                </a:extLst>
              </a:tr>
              <a:tr h="441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glidy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7"/>
                        </a:rPr>
                        <a:t>j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526076"/>
                  </a:ext>
                </a:extLst>
              </a:tr>
              <a:tr h="4419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24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61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Artikulace konsonantů (způsob tvoření)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91151"/>
              </p:ext>
            </p:extLst>
          </p:nvPr>
        </p:nvGraphicFramePr>
        <p:xfrm>
          <a:off x="1024128" y="1892808"/>
          <a:ext cx="10329686" cy="48168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2968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</a:tblGrid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LIT.: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Skarnitzl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et al. (2016:53−65)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okluzivy/závěrové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(ex)</a:t>
                      </a:r>
                      <a:r>
                        <a:rPr lang="cs-CZ" sz="26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plozivy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/ražené: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 b t d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ɟ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 g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187462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úplná překážka (okluze) v proudění vzduchu, po odstranění vzniká exploze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2360189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onstriktiv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y/úžinové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frikativy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/třené: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ȝ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ɦ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neúplná překážka, tj. úžina (konstrikce), vzniká tření (frikce)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semiokluzivy/polozávěrové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afrikáty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͡s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z 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t͡ʃ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͡ȝ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]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2374091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nazály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/nosové: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ɱ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 </a:t>
                      </a:r>
                      <a:r>
                        <a:rPr lang="cs-CZ" sz="2600" b="0" dirty="0">
                          <a:solidFill>
                            <a:schemeClr val="tx1"/>
                          </a:solidFill>
                          <a:latin typeface="+mn-lt"/>
                        </a:rPr>
                        <a:t>ŋ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duch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proudí nosní dutinou)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8338014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vibranty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/kmitavé: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(proud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duch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je přerušován kmity jazyka)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6305279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laterály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/bokové: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ʎ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vz</a:t>
                      </a:r>
                      <a:r>
                        <a:rPr lang="en-GB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duch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proudí kolem boků jazyka)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5819533"/>
                  </a:ext>
                </a:extLst>
              </a:tr>
              <a:tr h="496654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6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aproximanty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6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glidy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/klouzavé: 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[j </a:t>
                      </a:r>
                      <a:r>
                        <a:rPr lang="en-GB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ʋ</a:t>
                      </a:r>
                      <a:r>
                        <a:rPr lang="en-US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(přibližná překážka, vzduch "klouže")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194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113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27D803C-C757-4DF4-A309-9F0E6D67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659" y="457200"/>
            <a:ext cx="8669973" cy="765208"/>
          </a:xfrm>
        </p:spPr>
        <p:txBody>
          <a:bodyPr/>
          <a:lstStyle/>
          <a:p>
            <a:r>
              <a:rPr lang="cs-CZ" dirty="0"/>
              <a:t>Artikulace konsonantů (místo tvoření)</a:t>
            </a:r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449906A4-69F9-4997-8A60-E1613B163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234102"/>
              </p:ext>
            </p:extLst>
          </p:nvPr>
        </p:nvGraphicFramePr>
        <p:xfrm>
          <a:off x="5299787" y="1450501"/>
          <a:ext cx="6759216" cy="4838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219">
                  <a:extLst>
                    <a:ext uri="{9D8B030D-6E8A-4147-A177-3AD203B41FA5}">
                      <a16:colId xmlns:a16="http://schemas.microsoft.com/office/drawing/2014/main" val="1953660213"/>
                    </a:ext>
                  </a:extLst>
                </a:gridCol>
                <a:gridCol w="2208521">
                  <a:extLst>
                    <a:ext uri="{9D8B030D-6E8A-4147-A177-3AD203B41FA5}">
                      <a16:colId xmlns:a16="http://schemas.microsoft.com/office/drawing/2014/main" val="1095730633"/>
                    </a:ext>
                  </a:extLst>
                </a:gridCol>
                <a:gridCol w="253476">
                  <a:extLst>
                    <a:ext uri="{9D8B030D-6E8A-4147-A177-3AD203B41FA5}">
                      <a16:colId xmlns:a16="http://schemas.microsoft.com/office/drawing/2014/main" val="1727848890"/>
                    </a:ext>
                  </a:extLst>
                </a:gridCol>
              </a:tblGrid>
              <a:tr h="556212"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češ</a:t>
                      </a:r>
                      <a:r>
                        <a:rPr lang="en-GB" sz="2800" b="0" dirty="0">
                          <a:solidFill>
                            <a:schemeClr val="tx1"/>
                          </a:solidFill>
                        </a:rPr>
                        <a:t>tina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35044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labiály/obouretné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p b m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885177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labiodentály/retozubné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</a:rPr>
                        <a:t> v </a:t>
                      </a:r>
                      <a:r>
                        <a:rPr lang="en-GB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ɱ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98967"/>
                  </a:ext>
                </a:extLst>
              </a:tr>
              <a:tr h="919688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alveoláry/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předodásňové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 d s 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z r̝ 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͡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z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r l 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842699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postalveoláry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zadodásňové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ʃ ȝ 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͡ʃ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d͡ȝ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355733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palatály/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předopatrové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ɟ ɲ j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330154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veláry/zadopatrové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k g x ɣ </a:t>
                      </a:r>
                      <a:r>
                        <a:rPr lang="cs-CZ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ŋ 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054033"/>
                  </a:ext>
                </a:extLst>
              </a:tr>
              <a:tr h="556212"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glotály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/laryngály/hlasivkové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ʔ ɦ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146536"/>
                  </a:ext>
                </a:extLst>
              </a:tr>
            </a:tbl>
          </a:graphicData>
        </a:graphic>
      </p:graphicFrame>
      <p:sp>
        <p:nvSpPr>
          <p:cNvPr id="7" name="Zástupný text 6">
            <a:extLst>
              <a:ext uri="{FF2B5EF4-FFF2-40B4-BE49-F238E27FC236}">
                <a16:creationId xmlns:a16="http://schemas.microsoft.com/office/drawing/2014/main" id="{B134B103-BC4D-4006-8504-FFB121276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8" name="Picture 2" descr="Place of Articulation | FREE Pronunciation E-Course | The Mimic Method">
            <a:extLst>
              <a:ext uri="{FF2B5EF4-FFF2-40B4-BE49-F238E27FC236}">
                <a16:creationId xmlns:a16="http://schemas.microsoft.com/office/drawing/2014/main" id="{77CCE951-67FE-4A4A-9227-FC7500E2AA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97" y="1685485"/>
            <a:ext cx="5091289" cy="455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719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88377"/>
              </p:ext>
            </p:extLst>
          </p:nvPr>
        </p:nvGraphicFramePr>
        <p:xfrm>
          <a:off x="288744" y="1794463"/>
          <a:ext cx="11065056" cy="6511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4238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22673">
                  <a:extLst>
                    <a:ext uri="{9D8B030D-6E8A-4147-A177-3AD203B41FA5}">
                      <a16:colId xmlns:a16="http://schemas.microsoft.com/office/drawing/2014/main" val="2037306369"/>
                    </a:ext>
                  </a:extLst>
                </a:gridCol>
              </a:tblGrid>
              <a:tr h="423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22811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 = párové hlásky (neznělé – znělé) x R = jedinečné hlásky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134535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14:cNvPr>
              <p14:cNvContentPartPr/>
              <p14:nvPr/>
            </p14:nvContentPartPr>
            <p14:xfrm>
              <a:off x="1655166" y="5206964"/>
              <a:ext cx="360" cy="360"/>
            </p14:xfrm>
          </p:contentPart>
        </mc:Choice>
        <mc:Fallback xmlns="">
          <p:pic>
            <p:nvPicPr>
              <p:cNvPr id="15" name="Rukopis 14">
                <a:extLst>
                  <a:ext uri="{FF2B5EF4-FFF2-40B4-BE49-F238E27FC236}">
                    <a16:creationId xmlns:a16="http://schemas.microsoft.com/office/drawing/2014/main" id="{79D8F50F-B85E-7A57-7E38-179F907A42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46166" y="519796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14:cNvPr>
              <p14:cNvContentPartPr/>
              <p14:nvPr/>
            </p14:nvContentPartPr>
            <p14:xfrm>
              <a:off x="913926" y="6054044"/>
              <a:ext cx="360" cy="36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AC1B9C20-A6CD-84B2-0B87-0BB79ADF2E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4926" y="6045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14:cNvPr>
              <p14:cNvContentPartPr/>
              <p14:nvPr/>
            </p14:nvContentPartPr>
            <p14:xfrm>
              <a:off x="1443486" y="5919044"/>
              <a:ext cx="360" cy="36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8F25ACBA-89D0-8BF4-0CC3-D001743482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34486" y="591004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14:cNvPr>
              <p14:cNvContentPartPr/>
              <p14:nvPr/>
            </p14:nvContentPartPr>
            <p14:xfrm>
              <a:off x="1501086" y="4966484"/>
              <a:ext cx="360" cy="36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D6B5055C-B10A-4F64-1B77-4CB894DD813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2086" y="4957484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14:cNvPr>
              <p14:cNvContentPartPr/>
              <p14:nvPr/>
            </p14:nvContentPartPr>
            <p14:xfrm>
              <a:off x="1414686" y="5909684"/>
              <a:ext cx="360" cy="360"/>
            </p14:xfrm>
          </p:contentPart>
        </mc:Choice>
        <mc:Fallback xmlns="">
          <p:pic>
            <p:nvPicPr>
              <p:cNvPr id="27" name="Rukopis 26">
                <a:extLst>
                  <a:ext uri="{FF2B5EF4-FFF2-40B4-BE49-F238E27FC236}">
                    <a16:creationId xmlns:a16="http://schemas.microsoft.com/office/drawing/2014/main" id="{06A6162C-5811-4540-10CE-E658CFE588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686" y="5900684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Nadpis 4">
            <a:extLst>
              <a:ext uri="{FF2B5EF4-FFF2-40B4-BE49-F238E27FC236}">
                <a16:creationId xmlns:a16="http://schemas.microsoft.com/office/drawing/2014/main" id="{C031D262-058A-FBB6-4994-384CFF5C0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Obstruenty (T) vs. sonory (R)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B7CEAF-3D43-07C1-AB79-9CB3A62EF41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877" y="1794463"/>
            <a:ext cx="8980010" cy="3906498"/>
          </a:xfrm>
          <a:prstGeom prst="rect">
            <a:avLst/>
          </a:prstGeom>
        </p:spPr>
      </p:pic>
      <p:sp>
        <p:nvSpPr>
          <p:cNvPr id="14" name="Šipka: doleva 13">
            <a:extLst>
              <a:ext uri="{FF2B5EF4-FFF2-40B4-BE49-F238E27FC236}">
                <a16:creationId xmlns:a16="http://schemas.microsoft.com/office/drawing/2014/main" id="{D42E7885-D5D1-86E0-2906-7366923A1181}"/>
              </a:ext>
            </a:extLst>
          </p:cNvPr>
          <p:cNvSpPr/>
          <p:nvPr/>
        </p:nvSpPr>
        <p:spPr>
          <a:xfrm>
            <a:off x="9347474" y="2293194"/>
            <a:ext cx="941471" cy="308008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Šipka: doleva 1">
            <a:extLst>
              <a:ext uri="{FF2B5EF4-FFF2-40B4-BE49-F238E27FC236}">
                <a16:creationId xmlns:a16="http://schemas.microsoft.com/office/drawing/2014/main" id="{B3A67173-9959-81E1-8EB4-631FEA81BCFD}"/>
              </a:ext>
            </a:extLst>
          </p:cNvPr>
          <p:cNvSpPr/>
          <p:nvPr/>
        </p:nvSpPr>
        <p:spPr>
          <a:xfrm>
            <a:off x="9347474" y="3883795"/>
            <a:ext cx="941471" cy="308008"/>
          </a:xfrm>
          <a:prstGeom prst="lef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51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fonetika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712171"/>
              </p:ext>
            </p:extLst>
          </p:nvPr>
        </p:nvGraphicFramePr>
        <p:xfrm>
          <a:off x="1024128" y="1892808"/>
          <a:ext cx="1032967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hlavní podmnožiny: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CCCVCVC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48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fonetika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757312"/>
              </p:ext>
            </p:extLst>
          </p:nvPr>
        </p:nvGraphicFramePr>
        <p:xfrm>
          <a:off x="1024128" y="1892808"/>
          <a:ext cx="1032967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hlavní podmnožiny: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CCCVCVC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klasifikace na základě: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akustiky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šumový C, sonorní C, ...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 fonetika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0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Akustické vlastnosti hlásek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706105"/>
              </p:ext>
            </p:extLst>
          </p:nvPr>
        </p:nvGraphicFramePr>
        <p:xfrm>
          <a:off x="771787" y="1628067"/>
          <a:ext cx="10695963" cy="3412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1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3519995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5202318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7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(vzduch proudí nepravidelně)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b="1" dirty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sz="2800" b="1" dirty="0">
                          <a:solidFill>
                            <a:srgbClr val="00B050"/>
                          </a:solidFill>
                        </a:rPr>
                        <a:t>            tóny </a:t>
                      </a:r>
                      <a:r>
                        <a:rPr lang="cs-CZ" sz="1700" b="0" dirty="0">
                          <a:solidFill>
                            <a:srgbClr val="00B050"/>
                          </a:solidFill>
                        </a:rPr>
                        <a:t>(vzduch proudí pravidelně)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pauzy</a:t>
                      </a:r>
                      <a:r>
                        <a:rPr lang="cs-CZ" sz="1800" b="1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1700" b="0" dirty="0">
                          <a:solidFill>
                            <a:srgbClr val="00B0F0"/>
                          </a:solidFill>
                        </a:rPr>
                        <a:t>(přerušení proudění vzduchu)</a:t>
                      </a:r>
                      <a:endParaRPr lang="cs-CZ" sz="17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Krčmová (2009): </a:t>
                      </a: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https://is.muni.cz/elportal/estud/ff/ps09/fonetika/tisk_2009/ch06.html</a:t>
                      </a: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33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Akustické vlastnosti hlásek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771787" y="1628067"/>
          <a:ext cx="10695963" cy="39844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1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3519995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5202318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(C)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7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(vzduch proudí nepravidelně)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Vokály (V)   </a:t>
                      </a:r>
                    </a:p>
                    <a:p>
                      <a:r>
                        <a:rPr lang="cs-CZ" sz="2800" b="1" dirty="0">
                          <a:solidFill>
                            <a:srgbClr val="00B050"/>
                          </a:solidFill>
                        </a:rPr>
                        <a:t>                  tóny </a:t>
                      </a:r>
                      <a:r>
                        <a:rPr lang="cs-CZ" sz="1700" b="0" dirty="0">
                          <a:solidFill>
                            <a:srgbClr val="00B050"/>
                          </a:solidFill>
                        </a:rPr>
                        <a:t>(vzduch proudí pravidelně)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    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1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(T)    sonory (R)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     znělé        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cs-CZ" sz="28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!!!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cs-CZ" sz="2800" b="1" dirty="0">
                          <a:solidFill>
                            <a:srgbClr val="00B0F0"/>
                          </a:solidFill>
                        </a:rPr>
                        <a:t>pauzy</a:t>
                      </a:r>
                      <a:r>
                        <a:rPr lang="cs-CZ" sz="1800" b="1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cs-CZ" sz="1700" b="0" dirty="0">
                          <a:solidFill>
                            <a:srgbClr val="00B0F0"/>
                          </a:solidFill>
                        </a:rPr>
                        <a:t>(přerušení proudění vzduchu)</a:t>
                      </a:r>
                      <a:endParaRPr lang="cs-CZ" sz="17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 s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4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d z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Krčmová (2009): </a:t>
                      </a: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https://is.muni.cz/elportal/estud/ff/ps09/fonetika/tisk_2009/ch06.html</a:t>
                      </a:r>
                      <a:r>
                        <a:rPr lang="cs-CZ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2837033" y="2612418"/>
            <a:ext cx="464860" cy="520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301893" y="2612670"/>
            <a:ext cx="540980" cy="52018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359320" y="3493220"/>
            <a:ext cx="577596" cy="5080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36916" y="3500574"/>
            <a:ext cx="583692" cy="531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49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hlásek: fonetika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803141"/>
              </p:ext>
            </p:extLst>
          </p:nvPr>
        </p:nvGraphicFramePr>
        <p:xfrm>
          <a:off x="1024128" y="1892808"/>
          <a:ext cx="10329674" cy="4612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6483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4837">
                  <a:extLst>
                    <a:ext uri="{9D8B030D-6E8A-4147-A177-3AD203B41FA5}">
                      <a16:colId xmlns:a16="http://schemas.microsoft.com/office/drawing/2014/main" val="19308835"/>
                    </a:ext>
                  </a:extLst>
                </a:gridCol>
              </a:tblGrid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hlavní podmnožiny: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</a:p>
                  </a:txBody>
                  <a:tcPr marL="17780" marR="17780" marT="0" marB="0"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307612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stromek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strukturu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CCCVCVC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601165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750733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klasifikace na základě: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7809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a) akustiky: šumový C, sonorní C, ...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akustick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á fonetika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202250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artikulace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labiála, velára, neznělá hláska, ... 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 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rtikulační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fonetika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22437"/>
                  </a:ext>
                </a:extLst>
              </a:tr>
              <a:tr h="5765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321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577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hlásek: </a:t>
            </a:r>
            <a:r>
              <a:rPr lang="cs-CZ" dirty="0">
                <a:solidFill>
                  <a:srgbClr val="00B0F0"/>
                </a:solidFill>
              </a:rPr>
              <a:t>akustika </a:t>
            </a:r>
            <a:r>
              <a:rPr lang="cs-CZ" dirty="0"/>
              <a:t>/ </a:t>
            </a:r>
            <a:r>
              <a:rPr lang="cs-CZ" dirty="0">
                <a:solidFill>
                  <a:srgbClr val="FF0000"/>
                </a:solidFill>
              </a:rPr>
              <a:t>artikulace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146000"/>
              </p:ext>
            </p:extLst>
          </p:nvPr>
        </p:nvGraphicFramePr>
        <p:xfrm>
          <a:off x="1024128" y="1892808"/>
          <a:ext cx="10329675" cy="4785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194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2503406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3272793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7818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(V)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tóny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6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jak/kde vznikají?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663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939982"/>
                  </a:ext>
                </a:extLst>
              </a:tr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(C)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(T)    sonory (R)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d 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3396234" y="3741199"/>
            <a:ext cx="46486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61094" y="3741199"/>
            <a:ext cx="54098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765548" y="4795993"/>
            <a:ext cx="577596" cy="50807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343147" y="4795993"/>
            <a:ext cx="583692" cy="5311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32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Inventář hlásek: </a:t>
            </a:r>
            <a:r>
              <a:rPr lang="cs-CZ" dirty="0">
                <a:solidFill>
                  <a:srgbClr val="00B0F0"/>
                </a:solidFill>
              </a:rPr>
              <a:t>akustika </a:t>
            </a:r>
            <a:r>
              <a:rPr lang="cs-CZ" dirty="0"/>
              <a:t>/ </a:t>
            </a:r>
            <a:r>
              <a:rPr lang="cs-CZ" dirty="0">
                <a:solidFill>
                  <a:srgbClr val="FF0000"/>
                </a:solidFill>
              </a:rPr>
              <a:t>artikulace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093628"/>
              </p:ext>
            </p:extLst>
          </p:nvPr>
        </p:nvGraphicFramePr>
        <p:xfrm>
          <a:off x="1024128" y="1892808"/>
          <a:ext cx="10329675" cy="4785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7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931944">
                  <a:extLst>
                    <a:ext uri="{9D8B030D-6E8A-4147-A177-3AD203B41FA5}">
                      <a16:colId xmlns:a16="http://schemas.microsoft.com/office/drawing/2014/main" val="2292151294"/>
                    </a:ext>
                  </a:extLst>
                </a:gridCol>
                <a:gridCol w="2503406">
                  <a:extLst>
                    <a:ext uri="{9D8B030D-6E8A-4147-A177-3AD203B41FA5}">
                      <a16:colId xmlns:a16="http://schemas.microsoft.com/office/drawing/2014/main" val="3296746940"/>
                    </a:ext>
                  </a:extLst>
                </a:gridCol>
                <a:gridCol w="2080260">
                  <a:extLst>
                    <a:ext uri="{9D8B030D-6E8A-4147-A177-3AD203B41FA5}">
                      <a16:colId xmlns:a16="http://schemas.microsoft.com/office/drawing/2014/main" val="3508347475"/>
                    </a:ext>
                  </a:extLst>
                </a:gridCol>
                <a:gridCol w="3272793">
                  <a:extLst>
                    <a:ext uri="{9D8B030D-6E8A-4147-A177-3AD203B41FA5}">
                      <a16:colId xmlns:a16="http://schemas.microsoft.com/office/drawing/2014/main" val="1099110891"/>
                    </a:ext>
                  </a:extLst>
                </a:gridCol>
              </a:tblGrid>
              <a:tr h="7818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Vokály (V)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tóny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apertura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6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(→pohyb</a:t>
                      </a:r>
                      <a:r>
                        <a:rPr lang="cs-CZ" sz="26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jazyka, zapojení rtů)</a:t>
                      </a:r>
                      <a:endParaRPr lang="cs-CZ" sz="26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3663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7939982"/>
                  </a:ext>
                </a:extLst>
              </a:tr>
              <a:tr h="6588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 (C)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šumy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60217"/>
                  </a:ext>
                </a:extLst>
              </a:tr>
              <a:tr h="47954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4437347"/>
                  </a:ext>
                </a:extLst>
              </a:tr>
              <a:tr h="65888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obstruenty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(T)    sonory (R)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 l n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4432181"/>
                  </a:ext>
                </a:extLst>
              </a:tr>
              <a:tr h="49859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znělé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≤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 </a:t>
                      </a: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971812"/>
                  </a:ext>
                </a:extLst>
              </a:tr>
              <a:tr h="6588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t s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šum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d 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838931"/>
                  </a:ext>
                </a:extLst>
              </a:tr>
            </a:tbl>
          </a:graphicData>
        </a:graphic>
      </p:graphicFrame>
      <p:cxnSp>
        <p:nvCxnSpPr>
          <p:cNvPr id="5" name="Přímá spojnice 4"/>
          <p:cNvCxnSpPr/>
          <p:nvPr/>
        </p:nvCxnSpPr>
        <p:spPr>
          <a:xfrm flipH="1">
            <a:off x="3396234" y="3741199"/>
            <a:ext cx="46486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861094" y="3741199"/>
            <a:ext cx="540980" cy="520189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765548" y="4795993"/>
            <a:ext cx="577596" cy="508074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2343147" y="4795993"/>
            <a:ext cx="583692" cy="53117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3356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1113</Words>
  <Application>Microsoft Office PowerPoint</Application>
  <PresentationFormat>Širokoúhlá obrazovka</PresentationFormat>
  <Paragraphs>294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Klasifikace hlásek</vt:lpstr>
      <vt:lpstr>Klasifikace hlásek: fonetika</vt:lpstr>
      <vt:lpstr>Klasifikace hlásek: fonetika</vt:lpstr>
      <vt:lpstr>Klasifikace hlásek: fonetika</vt:lpstr>
      <vt:lpstr>Akustické vlastnosti hlásek</vt:lpstr>
      <vt:lpstr>Akustické vlastnosti hlásek</vt:lpstr>
      <vt:lpstr>Klasifikace hlásek: fonetika</vt:lpstr>
      <vt:lpstr>Inventář hlásek: akustika / artikulace </vt:lpstr>
      <vt:lpstr>Inventář hlásek: akustika / artikulace </vt:lpstr>
      <vt:lpstr>Inventář hlásek: akustika / artikulace </vt:lpstr>
      <vt:lpstr>Artikulace vokálů</vt:lpstr>
      <vt:lpstr>Vokály v češtině</vt:lpstr>
      <vt:lpstr>Krátké V – dlouhé VV  </vt:lpstr>
      <vt:lpstr>Krátké V – dlouhé VV  </vt:lpstr>
      <vt:lpstr>Krátké V – dlouhé VV  </vt:lpstr>
      <vt:lpstr>Konsonanty</vt:lpstr>
      <vt:lpstr>Místo artikulace</vt:lpstr>
      <vt:lpstr>Způsob artikulace</vt:lpstr>
      <vt:lpstr>České konsonanty</vt:lpstr>
      <vt:lpstr>České konsonanty</vt:lpstr>
      <vt:lpstr>České konsonanty</vt:lpstr>
      <vt:lpstr>Inventář konsonantů v češtině</vt:lpstr>
      <vt:lpstr>Artikulace konsonantů (způsob tvoření)</vt:lpstr>
      <vt:lpstr>Artikulace konsonantů (místo tvoření)</vt:lpstr>
      <vt:lpstr>Obstruenty (T) vs. sonory (R)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Anna Poĺomská</cp:lastModifiedBy>
  <cp:revision>756</cp:revision>
  <cp:lastPrinted>2019-06-24T12:30:17Z</cp:lastPrinted>
  <dcterms:created xsi:type="dcterms:W3CDTF">2018-11-27T11:40:05Z</dcterms:created>
  <dcterms:modified xsi:type="dcterms:W3CDTF">2024-10-06T19:20:47Z</dcterms:modified>
</cp:coreProperties>
</file>