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5"/>
  </p:notesMasterIdLst>
  <p:handoutMasterIdLst>
    <p:handoutMasterId r:id="rId36"/>
  </p:handoutMasterIdLst>
  <p:sldIdLst>
    <p:sldId id="256" r:id="rId2"/>
    <p:sldId id="282" r:id="rId3"/>
    <p:sldId id="283" r:id="rId4"/>
    <p:sldId id="258" r:id="rId5"/>
    <p:sldId id="263" r:id="rId6"/>
    <p:sldId id="265" r:id="rId7"/>
    <p:sldId id="284" r:id="rId8"/>
    <p:sldId id="267" r:id="rId9"/>
    <p:sldId id="268" r:id="rId10"/>
    <p:sldId id="269" r:id="rId11"/>
    <p:sldId id="285" r:id="rId12"/>
    <p:sldId id="259" r:id="rId13"/>
    <p:sldId id="271" r:id="rId14"/>
    <p:sldId id="272" r:id="rId15"/>
    <p:sldId id="260" r:id="rId16"/>
    <p:sldId id="273" r:id="rId17"/>
    <p:sldId id="274" r:id="rId18"/>
    <p:sldId id="286" r:id="rId19"/>
    <p:sldId id="278" r:id="rId20"/>
    <p:sldId id="279" r:id="rId21"/>
    <p:sldId id="281" r:id="rId22"/>
    <p:sldId id="291" r:id="rId23"/>
    <p:sldId id="292" r:id="rId24"/>
    <p:sldId id="288" r:id="rId25"/>
    <p:sldId id="287" r:id="rId26"/>
    <p:sldId id="257" r:id="rId27"/>
    <p:sldId id="290" r:id="rId28"/>
    <p:sldId id="295" r:id="rId29"/>
    <p:sldId id="296" r:id="rId30"/>
    <p:sldId id="293" r:id="rId31"/>
    <p:sldId id="294" r:id="rId32"/>
    <p:sldId id="276" r:id="rId33"/>
    <p:sldId id="277" r:id="rId3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C8FF"/>
    <a:srgbClr val="0000DC"/>
    <a:srgbClr val="91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04754C-3D5B-44C8-8A6F-E7E980A53163}" v="75" dt="2023-10-03T22:54:36.2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9" autoAdjust="0"/>
    <p:restoredTop sz="95768" autoAdjust="0"/>
  </p:normalViewPr>
  <p:slideViewPr>
    <p:cSldViewPr snapToGrid="0">
      <p:cViewPr varScale="1">
        <p:scale>
          <a:sx n="89" d="100"/>
          <a:sy n="89" d="100"/>
        </p:scale>
        <p:origin x="461" y="77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Kalhous" userId="18d65195-6ab2-42ea-8e6c-1dcbe4bb1935" providerId="ADAL" clId="{5304754C-3D5B-44C8-8A6F-E7E980A53163}"/>
    <pc:docChg chg="undo custSel addSld modSld sldOrd">
      <pc:chgData name="David Kalhous" userId="18d65195-6ab2-42ea-8e6c-1dcbe4bb1935" providerId="ADAL" clId="{5304754C-3D5B-44C8-8A6F-E7E980A53163}" dt="2023-10-03T22:58:40.589" v="1299"/>
      <pc:docMkLst>
        <pc:docMk/>
      </pc:docMkLst>
      <pc:sldChg chg="modSp mod">
        <pc:chgData name="David Kalhous" userId="18d65195-6ab2-42ea-8e6c-1dcbe4bb1935" providerId="ADAL" clId="{5304754C-3D5B-44C8-8A6F-E7E980A53163}" dt="2023-10-03T21:18:50.037" v="337" actId="20577"/>
        <pc:sldMkLst>
          <pc:docMk/>
          <pc:sldMk cId="2497794679" sldId="271"/>
        </pc:sldMkLst>
        <pc:spChg chg="mod">
          <ac:chgData name="David Kalhous" userId="18d65195-6ab2-42ea-8e6c-1dcbe4bb1935" providerId="ADAL" clId="{5304754C-3D5B-44C8-8A6F-E7E980A53163}" dt="2023-10-03T21:18:12.097" v="335" actId="20577"/>
          <ac:spMkLst>
            <pc:docMk/>
            <pc:sldMk cId="2497794679" sldId="271"/>
            <ac:spMk id="6" creationId="{7AE057E0-1E21-01E8-158A-0BC56C1F39B4}"/>
          </ac:spMkLst>
        </pc:spChg>
        <pc:spChg chg="mod">
          <ac:chgData name="David Kalhous" userId="18d65195-6ab2-42ea-8e6c-1dcbe4bb1935" providerId="ADAL" clId="{5304754C-3D5B-44C8-8A6F-E7E980A53163}" dt="2023-10-03T21:18:28.652" v="336" actId="113"/>
          <ac:spMkLst>
            <pc:docMk/>
            <pc:sldMk cId="2497794679" sldId="271"/>
            <ac:spMk id="9" creationId="{3636D7DA-27FF-D5E9-D0DB-5D8A19823089}"/>
          </ac:spMkLst>
        </pc:spChg>
        <pc:spChg chg="mod">
          <ac:chgData name="David Kalhous" userId="18d65195-6ab2-42ea-8e6c-1dcbe4bb1935" providerId="ADAL" clId="{5304754C-3D5B-44C8-8A6F-E7E980A53163}" dt="2023-10-03T21:18:50.037" v="337" actId="20577"/>
          <ac:spMkLst>
            <pc:docMk/>
            <pc:sldMk cId="2497794679" sldId="271"/>
            <ac:spMk id="26" creationId="{F3119CE8-4EC8-1A7D-72CA-468281527620}"/>
          </ac:spMkLst>
        </pc:spChg>
      </pc:sldChg>
      <pc:sldChg chg="addSp delSp modSp mod ord delAnim modAnim">
        <pc:chgData name="David Kalhous" userId="18d65195-6ab2-42ea-8e6c-1dcbe4bb1935" providerId="ADAL" clId="{5304754C-3D5B-44C8-8A6F-E7E980A53163}" dt="2023-10-03T22:43:15.972" v="1084" actId="27636"/>
        <pc:sldMkLst>
          <pc:docMk/>
          <pc:sldMk cId="1641175572" sldId="276"/>
        </pc:sldMkLst>
        <pc:spChg chg="mod">
          <ac:chgData name="David Kalhous" userId="18d65195-6ab2-42ea-8e6c-1dcbe4bb1935" providerId="ADAL" clId="{5304754C-3D5B-44C8-8A6F-E7E980A53163}" dt="2023-10-03T22:31:47.632" v="1018" actId="20577"/>
          <ac:spMkLst>
            <pc:docMk/>
            <pc:sldMk cId="1641175572" sldId="276"/>
            <ac:spMk id="4" creationId="{41D8574A-8B25-1210-70D6-CD8EA0C8927F}"/>
          </ac:spMkLst>
        </pc:spChg>
        <pc:spChg chg="mod">
          <ac:chgData name="David Kalhous" userId="18d65195-6ab2-42ea-8e6c-1dcbe4bb1935" providerId="ADAL" clId="{5304754C-3D5B-44C8-8A6F-E7E980A53163}" dt="2023-10-03T22:43:15.972" v="1084" actId="27636"/>
          <ac:spMkLst>
            <pc:docMk/>
            <pc:sldMk cId="1641175572" sldId="276"/>
            <ac:spMk id="5" creationId="{D5AA1D43-0BFC-1182-8817-011913E9D648}"/>
          </ac:spMkLst>
        </pc:spChg>
        <pc:spChg chg="mod">
          <ac:chgData name="David Kalhous" userId="18d65195-6ab2-42ea-8e6c-1dcbe4bb1935" providerId="ADAL" clId="{5304754C-3D5B-44C8-8A6F-E7E980A53163}" dt="2023-10-03T22:35:01.735" v="1077" actId="14100"/>
          <ac:spMkLst>
            <pc:docMk/>
            <pc:sldMk cId="1641175572" sldId="276"/>
            <ac:spMk id="6" creationId="{0B0D7DB3-78E3-3AB7-C8E7-6BFC6C3CA654}"/>
          </ac:spMkLst>
        </pc:spChg>
        <pc:spChg chg="add del">
          <ac:chgData name="David Kalhous" userId="18d65195-6ab2-42ea-8e6c-1dcbe4bb1935" providerId="ADAL" clId="{5304754C-3D5B-44C8-8A6F-E7E980A53163}" dt="2023-10-03T22:06:31.208" v="764" actId="21"/>
          <ac:spMkLst>
            <pc:docMk/>
            <pc:sldMk cId="1641175572" sldId="276"/>
            <ac:spMk id="16" creationId="{64ACADA2-67E7-D1A7-5C77-7AD050AA5E01}"/>
          </ac:spMkLst>
        </pc:spChg>
        <pc:picChg chg="add del">
          <ac:chgData name="David Kalhous" userId="18d65195-6ab2-42ea-8e6c-1dcbe4bb1935" providerId="ADAL" clId="{5304754C-3D5B-44C8-8A6F-E7E980A53163}" dt="2023-10-03T21:49:30.750" v="712" actId="21"/>
          <ac:picMkLst>
            <pc:docMk/>
            <pc:sldMk cId="1641175572" sldId="276"/>
            <ac:picMk id="7" creationId="{A3F947AA-1E9E-E0B5-75F7-08DD12AB7804}"/>
          </ac:picMkLst>
        </pc:picChg>
        <pc:picChg chg="add del mod modCrop">
          <ac:chgData name="David Kalhous" userId="18d65195-6ab2-42ea-8e6c-1dcbe4bb1935" providerId="ADAL" clId="{5304754C-3D5B-44C8-8A6F-E7E980A53163}" dt="2023-10-03T22:05:06.464" v="749" actId="21"/>
          <ac:picMkLst>
            <pc:docMk/>
            <pc:sldMk cId="1641175572" sldId="276"/>
            <ac:picMk id="8" creationId="{E101EF96-B3FD-DCDF-E526-00AF6C403E66}"/>
          </ac:picMkLst>
        </pc:picChg>
        <pc:picChg chg="add del mod">
          <ac:chgData name="David Kalhous" userId="18d65195-6ab2-42ea-8e6c-1dcbe4bb1935" providerId="ADAL" clId="{5304754C-3D5B-44C8-8A6F-E7E980A53163}" dt="2023-10-03T22:11:12.495" v="779" actId="21"/>
          <ac:picMkLst>
            <pc:docMk/>
            <pc:sldMk cId="1641175572" sldId="276"/>
            <ac:picMk id="9" creationId="{8B120C4C-355D-B277-0626-63F2F2C42EFA}"/>
          </ac:picMkLst>
        </pc:picChg>
        <pc:picChg chg="add del mod">
          <ac:chgData name="David Kalhous" userId="18d65195-6ab2-42ea-8e6c-1dcbe4bb1935" providerId="ADAL" clId="{5304754C-3D5B-44C8-8A6F-E7E980A53163}" dt="2023-10-03T22:11:23.171" v="782" actId="21"/>
          <ac:picMkLst>
            <pc:docMk/>
            <pc:sldMk cId="1641175572" sldId="276"/>
            <ac:picMk id="10" creationId="{14674A1B-792B-006E-AB4B-02CA86E2ACA5}"/>
          </ac:picMkLst>
        </pc:picChg>
        <pc:picChg chg="add del mod">
          <ac:chgData name="David Kalhous" userId="18d65195-6ab2-42ea-8e6c-1dcbe4bb1935" providerId="ADAL" clId="{5304754C-3D5B-44C8-8A6F-E7E980A53163}" dt="2023-10-03T22:05:22.475" v="752" actId="21"/>
          <ac:picMkLst>
            <pc:docMk/>
            <pc:sldMk cId="1641175572" sldId="276"/>
            <ac:picMk id="11" creationId="{EF20D75D-25D7-3AA3-1539-F261A6A69509}"/>
          </ac:picMkLst>
        </pc:picChg>
        <pc:picChg chg="add del mod">
          <ac:chgData name="David Kalhous" userId="18d65195-6ab2-42ea-8e6c-1dcbe4bb1935" providerId="ADAL" clId="{5304754C-3D5B-44C8-8A6F-E7E980A53163}" dt="2023-10-03T22:04:53.308" v="746" actId="21"/>
          <ac:picMkLst>
            <pc:docMk/>
            <pc:sldMk cId="1641175572" sldId="276"/>
            <ac:picMk id="12" creationId="{399C2E5F-D81A-C7F8-C400-4EEA560F5DC7}"/>
          </ac:picMkLst>
        </pc:picChg>
        <pc:picChg chg="add del mod">
          <ac:chgData name="David Kalhous" userId="18d65195-6ab2-42ea-8e6c-1dcbe4bb1935" providerId="ADAL" clId="{5304754C-3D5B-44C8-8A6F-E7E980A53163}" dt="2023-10-03T22:11:33.929" v="785" actId="21"/>
          <ac:picMkLst>
            <pc:docMk/>
            <pc:sldMk cId="1641175572" sldId="276"/>
            <ac:picMk id="13" creationId="{B1D0C2CA-9E04-4025-08DD-7A8846FFF55A}"/>
          </ac:picMkLst>
        </pc:picChg>
        <pc:picChg chg="add del mod">
          <ac:chgData name="David Kalhous" userId="18d65195-6ab2-42ea-8e6c-1dcbe4bb1935" providerId="ADAL" clId="{5304754C-3D5B-44C8-8A6F-E7E980A53163}" dt="2023-10-03T22:11:05.019" v="777" actId="21"/>
          <ac:picMkLst>
            <pc:docMk/>
            <pc:sldMk cId="1641175572" sldId="276"/>
            <ac:picMk id="14" creationId="{82D73165-DB92-4F86-7BFD-6DBAA7AFDD2B}"/>
          </ac:picMkLst>
        </pc:picChg>
        <pc:picChg chg="add del mod">
          <ac:chgData name="David Kalhous" userId="18d65195-6ab2-42ea-8e6c-1dcbe4bb1935" providerId="ADAL" clId="{5304754C-3D5B-44C8-8A6F-E7E980A53163}" dt="2023-10-03T22:11:45.859" v="788" actId="21"/>
          <ac:picMkLst>
            <pc:docMk/>
            <pc:sldMk cId="1641175572" sldId="276"/>
            <ac:picMk id="17" creationId="{CF5CA8E5-5054-E465-3402-B4D3619F348D}"/>
          </ac:picMkLst>
        </pc:picChg>
      </pc:sldChg>
      <pc:sldChg chg="modSp mod">
        <pc:chgData name="David Kalhous" userId="18d65195-6ab2-42ea-8e6c-1dcbe4bb1935" providerId="ADAL" clId="{5304754C-3D5B-44C8-8A6F-E7E980A53163}" dt="2023-10-03T21:13:17.682" v="292" actId="14100"/>
        <pc:sldMkLst>
          <pc:docMk/>
          <pc:sldMk cId="2087960317" sldId="279"/>
        </pc:sldMkLst>
        <pc:spChg chg="mod">
          <ac:chgData name="David Kalhous" userId="18d65195-6ab2-42ea-8e6c-1dcbe4bb1935" providerId="ADAL" clId="{5304754C-3D5B-44C8-8A6F-E7E980A53163}" dt="2023-10-03T21:13:17.682" v="292" actId="14100"/>
          <ac:spMkLst>
            <pc:docMk/>
            <pc:sldMk cId="2087960317" sldId="279"/>
            <ac:spMk id="8" creationId="{98453A60-FF8A-A13F-AA4E-2A2FC81A1B6C}"/>
          </ac:spMkLst>
        </pc:spChg>
      </pc:sldChg>
      <pc:sldChg chg="modSp">
        <pc:chgData name="David Kalhous" userId="18d65195-6ab2-42ea-8e6c-1dcbe4bb1935" providerId="ADAL" clId="{5304754C-3D5B-44C8-8A6F-E7E980A53163}" dt="2023-10-03T20:51:39.663" v="18" actId="20577"/>
        <pc:sldMkLst>
          <pc:docMk/>
          <pc:sldMk cId="1049306276" sldId="281"/>
        </pc:sldMkLst>
        <pc:spChg chg="mod">
          <ac:chgData name="David Kalhous" userId="18d65195-6ab2-42ea-8e6c-1dcbe4bb1935" providerId="ADAL" clId="{5304754C-3D5B-44C8-8A6F-E7E980A53163}" dt="2023-10-03T20:51:24.599" v="10" actId="20577"/>
          <ac:spMkLst>
            <pc:docMk/>
            <pc:sldMk cId="1049306276" sldId="281"/>
            <ac:spMk id="24" creationId="{00000000-0000-0000-0000-000000000000}"/>
          </ac:spMkLst>
        </pc:spChg>
        <pc:spChg chg="mod">
          <ac:chgData name="David Kalhous" userId="18d65195-6ab2-42ea-8e6c-1dcbe4bb1935" providerId="ADAL" clId="{5304754C-3D5B-44C8-8A6F-E7E980A53163}" dt="2023-10-03T20:43:17.129" v="0" actId="20577"/>
          <ac:spMkLst>
            <pc:docMk/>
            <pc:sldMk cId="1049306276" sldId="281"/>
            <ac:spMk id="27" creationId="{00000000-0000-0000-0000-000000000000}"/>
          </ac:spMkLst>
        </pc:spChg>
        <pc:spChg chg="mod">
          <ac:chgData name="David Kalhous" userId="18d65195-6ab2-42ea-8e6c-1dcbe4bb1935" providerId="ADAL" clId="{5304754C-3D5B-44C8-8A6F-E7E980A53163}" dt="2023-10-03T20:43:20.616" v="1" actId="20577"/>
          <ac:spMkLst>
            <pc:docMk/>
            <pc:sldMk cId="1049306276" sldId="281"/>
            <ac:spMk id="29" creationId="{00000000-0000-0000-0000-000000000000}"/>
          </ac:spMkLst>
        </pc:spChg>
        <pc:spChg chg="mod">
          <ac:chgData name="David Kalhous" userId="18d65195-6ab2-42ea-8e6c-1dcbe4bb1935" providerId="ADAL" clId="{5304754C-3D5B-44C8-8A6F-E7E980A53163}" dt="2023-10-03T20:43:24.242" v="2" actId="20577"/>
          <ac:spMkLst>
            <pc:docMk/>
            <pc:sldMk cId="1049306276" sldId="281"/>
            <ac:spMk id="30" creationId="{00000000-0000-0000-0000-000000000000}"/>
          </ac:spMkLst>
        </pc:spChg>
        <pc:spChg chg="mod">
          <ac:chgData name="David Kalhous" userId="18d65195-6ab2-42ea-8e6c-1dcbe4bb1935" providerId="ADAL" clId="{5304754C-3D5B-44C8-8A6F-E7E980A53163}" dt="2023-10-03T20:51:39.663" v="18" actId="20577"/>
          <ac:spMkLst>
            <pc:docMk/>
            <pc:sldMk cId="1049306276" sldId="281"/>
            <ac:spMk id="32" creationId="{00000000-0000-0000-0000-000000000000}"/>
          </ac:spMkLst>
        </pc:spChg>
      </pc:sldChg>
      <pc:sldChg chg="modSp mod">
        <pc:chgData name="David Kalhous" userId="18d65195-6ab2-42ea-8e6c-1dcbe4bb1935" providerId="ADAL" clId="{5304754C-3D5B-44C8-8A6F-E7E980A53163}" dt="2023-10-03T20:44:54.079" v="8" actId="20577"/>
        <pc:sldMkLst>
          <pc:docMk/>
          <pc:sldMk cId="247418614" sldId="288"/>
        </pc:sldMkLst>
        <pc:spChg chg="mod">
          <ac:chgData name="David Kalhous" userId="18d65195-6ab2-42ea-8e6c-1dcbe4bb1935" providerId="ADAL" clId="{5304754C-3D5B-44C8-8A6F-E7E980A53163}" dt="2023-10-03T20:44:44.873" v="4" actId="20577"/>
          <ac:spMkLst>
            <pc:docMk/>
            <pc:sldMk cId="247418614" sldId="288"/>
            <ac:spMk id="17" creationId="{00000000-0000-0000-0000-000000000000}"/>
          </ac:spMkLst>
        </pc:spChg>
        <pc:spChg chg="mod">
          <ac:chgData name="David Kalhous" userId="18d65195-6ab2-42ea-8e6c-1dcbe4bb1935" providerId="ADAL" clId="{5304754C-3D5B-44C8-8A6F-E7E980A53163}" dt="2023-10-03T20:44:36.946" v="3" actId="20577"/>
          <ac:spMkLst>
            <pc:docMk/>
            <pc:sldMk cId="247418614" sldId="288"/>
            <ac:spMk id="27" creationId="{00000000-0000-0000-0000-000000000000}"/>
          </ac:spMkLst>
        </pc:spChg>
        <pc:spChg chg="mod">
          <ac:chgData name="David Kalhous" userId="18d65195-6ab2-42ea-8e6c-1dcbe4bb1935" providerId="ADAL" clId="{5304754C-3D5B-44C8-8A6F-E7E980A53163}" dt="2023-10-03T20:44:50.675" v="7" actId="20577"/>
          <ac:spMkLst>
            <pc:docMk/>
            <pc:sldMk cId="247418614" sldId="288"/>
            <ac:spMk id="29" creationId="{00000000-0000-0000-0000-000000000000}"/>
          </ac:spMkLst>
        </pc:spChg>
        <pc:spChg chg="mod">
          <ac:chgData name="David Kalhous" userId="18d65195-6ab2-42ea-8e6c-1dcbe4bb1935" providerId="ADAL" clId="{5304754C-3D5B-44C8-8A6F-E7E980A53163}" dt="2023-10-03T20:44:54.079" v="8" actId="20577"/>
          <ac:spMkLst>
            <pc:docMk/>
            <pc:sldMk cId="247418614" sldId="288"/>
            <ac:spMk id="30" creationId="{00000000-0000-0000-0000-000000000000}"/>
          </ac:spMkLst>
        </pc:spChg>
      </pc:sldChg>
      <pc:sldChg chg="addSp modSp mod">
        <pc:chgData name="David Kalhous" userId="18d65195-6ab2-42ea-8e6c-1dcbe4bb1935" providerId="ADAL" clId="{5304754C-3D5B-44C8-8A6F-E7E980A53163}" dt="2023-10-03T22:10:09.468" v="773" actId="20577"/>
        <pc:sldMkLst>
          <pc:docMk/>
          <pc:sldMk cId="84871131" sldId="290"/>
        </pc:sldMkLst>
        <pc:spChg chg="mod">
          <ac:chgData name="David Kalhous" userId="18d65195-6ab2-42ea-8e6c-1dcbe4bb1935" providerId="ADAL" clId="{5304754C-3D5B-44C8-8A6F-E7E980A53163}" dt="2023-10-03T21:33:08.838" v="685" actId="14100"/>
          <ac:spMkLst>
            <pc:docMk/>
            <pc:sldMk cId="84871131" sldId="290"/>
            <ac:spMk id="2" creationId="{D5AA1D43-0BFC-1182-8817-011913E9D648}"/>
          </ac:spMkLst>
        </pc:spChg>
        <pc:spChg chg="mod">
          <ac:chgData name="David Kalhous" userId="18d65195-6ab2-42ea-8e6c-1dcbe4bb1935" providerId="ADAL" clId="{5304754C-3D5B-44C8-8A6F-E7E980A53163}" dt="2023-10-03T22:10:09.468" v="773" actId="20577"/>
          <ac:spMkLst>
            <pc:docMk/>
            <pc:sldMk cId="84871131" sldId="290"/>
            <ac:spMk id="4" creationId="{41D8574A-8B25-1210-70D6-CD8EA0C8927F}"/>
          </ac:spMkLst>
        </pc:spChg>
        <pc:spChg chg="add mod">
          <ac:chgData name="David Kalhous" userId="18d65195-6ab2-42ea-8e6c-1dcbe4bb1935" providerId="ADAL" clId="{5304754C-3D5B-44C8-8A6F-E7E980A53163}" dt="2023-10-03T21:33:34.601" v="704" actId="113"/>
          <ac:spMkLst>
            <pc:docMk/>
            <pc:sldMk cId="84871131" sldId="290"/>
            <ac:spMk id="8" creationId="{F2B01433-D420-FDA2-EA19-D231C9826AE7}"/>
          </ac:spMkLst>
        </pc:spChg>
        <pc:picChg chg="add mod">
          <ac:chgData name="David Kalhous" userId="18d65195-6ab2-42ea-8e6c-1dcbe4bb1935" providerId="ADAL" clId="{5304754C-3D5B-44C8-8A6F-E7E980A53163}" dt="2023-10-03T21:32:07.511" v="678" actId="14100"/>
          <ac:picMkLst>
            <pc:docMk/>
            <pc:sldMk cId="84871131" sldId="290"/>
            <ac:picMk id="5" creationId="{4E045E59-7508-396D-5BEE-7F657F96744D}"/>
          </ac:picMkLst>
        </pc:picChg>
        <pc:picChg chg="add mod modCrop">
          <ac:chgData name="David Kalhous" userId="18d65195-6ab2-42ea-8e6c-1dcbe4bb1935" providerId="ADAL" clId="{5304754C-3D5B-44C8-8A6F-E7E980A53163}" dt="2023-10-03T21:32:20.695" v="682" actId="1076"/>
          <ac:picMkLst>
            <pc:docMk/>
            <pc:sldMk cId="84871131" sldId="290"/>
            <ac:picMk id="6" creationId="{F17417E4-4F54-2443-0682-056C799ADF81}"/>
          </ac:picMkLst>
        </pc:picChg>
        <pc:picChg chg="add mod">
          <ac:chgData name="David Kalhous" userId="18d65195-6ab2-42ea-8e6c-1dcbe4bb1935" providerId="ADAL" clId="{5304754C-3D5B-44C8-8A6F-E7E980A53163}" dt="2023-10-03T21:32:03.888" v="677" actId="14100"/>
          <ac:picMkLst>
            <pc:docMk/>
            <pc:sldMk cId="84871131" sldId="290"/>
            <ac:picMk id="7" creationId="{93F60130-7733-F405-CBBC-BB8B06FCA77D}"/>
          </ac:picMkLst>
        </pc:picChg>
      </pc:sldChg>
      <pc:sldChg chg="addSp modSp new mod ord modClrScheme chgLayout">
        <pc:chgData name="David Kalhous" userId="18d65195-6ab2-42ea-8e6c-1dcbe4bb1935" providerId="ADAL" clId="{5304754C-3D5B-44C8-8A6F-E7E980A53163}" dt="2023-10-03T22:44:05.621" v="1086"/>
        <pc:sldMkLst>
          <pc:docMk/>
          <pc:sldMk cId="1753677101" sldId="293"/>
        </pc:sldMkLst>
        <pc:spChg chg="mod">
          <ac:chgData name="David Kalhous" userId="18d65195-6ab2-42ea-8e6c-1dcbe4bb1935" providerId="ADAL" clId="{5304754C-3D5B-44C8-8A6F-E7E980A53163}" dt="2023-10-03T20:55:39.832" v="287" actId="26606"/>
          <ac:spMkLst>
            <pc:docMk/>
            <pc:sldMk cId="1753677101" sldId="293"/>
            <ac:spMk id="2" creationId="{3EC9A9F8-ED18-C44C-1DB0-EA6205D5C33A}"/>
          </ac:spMkLst>
        </pc:spChg>
        <pc:spChg chg="mod">
          <ac:chgData name="David Kalhous" userId="18d65195-6ab2-42ea-8e6c-1dcbe4bb1935" providerId="ADAL" clId="{5304754C-3D5B-44C8-8A6F-E7E980A53163}" dt="2023-10-03T20:55:39.832" v="287" actId="26606"/>
          <ac:spMkLst>
            <pc:docMk/>
            <pc:sldMk cId="1753677101" sldId="293"/>
            <ac:spMk id="3" creationId="{86F0A640-4DF9-0270-C61F-ED9F1227DE33}"/>
          </ac:spMkLst>
        </pc:spChg>
        <pc:spChg chg="mod">
          <ac:chgData name="David Kalhous" userId="18d65195-6ab2-42ea-8e6c-1dcbe4bb1935" providerId="ADAL" clId="{5304754C-3D5B-44C8-8A6F-E7E980A53163}" dt="2023-10-03T20:55:39.832" v="287" actId="26606"/>
          <ac:spMkLst>
            <pc:docMk/>
            <pc:sldMk cId="1753677101" sldId="293"/>
            <ac:spMk id="4" creationId="{EF1595B4-D68D-0FCE-912D-4CF7612B4364}"/>
          </ac:spMkLst>
        </pc:spChg>
        <pc:spChg chg="add mod">
          <ac:chgData name="David Kalhous" userId="18d65195-6ab2-42ea-8e6c-1dcbe4bb1935" providerId="ADAL" clId="{5304754C-3D5B-44C8-8A6F-E7E980A53163}" dt="2023-10-03T21:13:35.695" v="312" actId="20577"/>
          <ac:spMkLst>
            <pc:docMk/>
            <pc:sldMk cId="1753677101" sldId="293"/>
            <ac:spMk id="8" creationId="{2FEC0C6A-7000-8E96-C19D-AEDAF8F45B9C}"/>
          </ac:spMkLst>
        </pc:spChg>
        <pc:spChg chg="add mod">
          <ac:chgData name="David Kalhous" userId="18d65195-6ab2-42ea-8e6c-1dcbe4bb1935" providerId="ADAL" clId="{5304754C-3D5B-44C8-8A6F-E7E980A53163}" dt="2023-10-03T20:55:49.229" v="289" actId="14100"/>
          <ac:spMkLst>
            <pc:docMk/>
            <pc:sldMk cId="1753677101" sldId="293"/>
            <ac:spMk id="11" creationId="{575981B5-62C9-B823-72D3-3DCE9ABD1001}"/>
          </ac:spMkLst>
        </pc:spChg>
        <pc:picChg chg="add mod">
          <ac:chgData name="David Kalhous" userId="18d65195-6ab2-42ea-8e6c-1dcbe4bb1935" providerId="ADAL" clId="{5304754C-3D5B-44C8-8A6F-E7E980A53163}" dt="2023-10-03T21:16:07.737" v="316" actId="14100"/>
          <ac:picMkLst>
            <pc:docMk/>
            <pc:sldMk cId="1753677101" sldId="293"/>
            <ac:picMk id="6" creationId="{60087607-049E-C76C-E0B8-EBFCA9FFE79D}"/>
          </ac:picMkLst>
        </pc:picChg>
        <pc:picChg chg="add mod">
          <ac:chgData name="David Kalhous" userId="18d65195-6ab2-42ea-8e6c-1dcbe4bb1935" providerId="ADAL" clId="{5304754C-3D5B-44C8-8A6F-E7E980A53163}" dt="2023-10-03T21:13:42.169" v="314" actId="1076"/>
          <ac:picMkLst>
            <pc:docMk/>
            <pc:sldMk cId="1753677101" sldId="293"/>
            <ac:picMk id="7" creationId="{936734A2-9E78-E169-2053-2C4225A31049}"/>
          </ac:picMkLst>
        </pc:picChg>
        <pc:picChg chg="add mod">
          <ac:chgData name="David Kalhous" userId="18d65195-6ab2-42ea-8e6c-1dcbe4bb1935" providerId="ADAL" clId="{5304754C-3D5B-44C8-8A6F-E7E980A53163}" dt="2023-10-03T21:16:12.018" v="318" actId="1076"/>
          <ac:picMkLst>
            <pc:docMk/>
            <pc:sldMk cId="1753677101" sldId="293"/>
            <ac:picMk id="9" creationId="{7D74F4B0-1A05-7D99-EE2A-E52358E59011}"/>
          </ac:picMkLst>
        </pc:picChg>
      </pc:sldChg>
      <pc:sldChg chg="addSp delSp modSp new mod ord modClrScheme chgLayout">
        <pc:chgData name="David Kalhous" userId="18d65195-6ab2-42ea-8e6c-1dcbe4bb1935" providerId="ADAL" clId="{5304754C-3D5B-44C8-8A6F-E7E980A53163}" dt="2023-10-03T22:58:40.589" v="1299"/>
        <pc:sldMkLst>
          <pc:docMk/>
          <pc:sldMk cId="1712570600" sldId="294"/>
        </pc:sldMkLst>
        <pc:spChg chg="mod ord">
          <ac:chgData name="David Kalhous" userId="18d65195-6ab2-42ea-8e6c-1dcbe4bb1935" providerId="ADAL" clId="{5304754C-3D5B-44C8-8A6F-E7E980A53163}" dt="2023-10-03T22:46:38.453" v="1089" actId="26606"/>
          <ac:spMkLst>
            <pc:docMk/>
            <pc:sldMk cId="1712570600" sldId="294"/>
            <ac:spMk id="2" creationId="{CC39863D-DA0A-402B-2BCA-0A6C1F0C581C}"/>
          </ac:spMkLst>
        </pc:spChg>
        <pc:spChg chg="mod ord">
          <ac:chgData name="David Kalhous" userId="18d65195-6ab2-42ea-8e6c-1dcbe4bb1935" providerId="ADAL" clId="{5304754C-3D5B-44C8-8A6F-E7E980A53163}" dt="2023-10-03T22:46:38.453" v="1089" actId="26606"/>
          <ac:spMkLst>
            <pc:docMk/>
            <pc:sldMk cId="1712570600" sldId="294"/>
            <ac:spMk id="3" creationId="{A3E3E2B2-69C7-37CB-E70C-836E39E182DF}"/>
          </ac:spMkLst>
        </pc:spChg>
        <pc:spChg chg="del mod ord">
          <ac:chgData name="David Kalhous" userId="18d65195-6ab2-42ea-8e6c-1dcbe4bb1935" providerId="ADAL" clId="{5304754C-3D5B-44C8-8A6F-E7E980A53163}" dt="2023-10-03T21:19:29.215" v="339" actId="700"/>
          <ac:spMkLst>
            <pc:docMk/>
            <pc:sldMk cId="1712570600" sldId="294"/>
            <ac:spMk id="4" creationId="{D167BC4D-ADF2-353F-DBE9-4BE6F970C7DE}"/>
          </ac:spMkLst>
        </pc:spChg>
        <pc:spChg chg="del mod ord">
          <ac:chgData name="David Kalhous" userId="18d65195-6ab2-42ea-8e6c-1dcbe4bb1935" providerId="ADAL" clId="{5304754C-3D5B-44C8-8A6F-E7E980A53163}" dt="2023-10-03T21:19:29.215" v="339" actId="700"/>
          <ac:spMkLst>
            <pc:docMk/>
            <pc:sldMk cId="1712570600" sldId="294"/>
            <ac:spMk id="5" creationId="{7CBFC7A7-BB79-523A-B001-5BF728CC6077}"/>
          </ac:spMkLst>
        </pc:spChg>
        <pc:spChg chg="del">
          <ac:chgData name="David Kalhous" userId="18d65195-6ab2-42ea-8e6c-1dcbe4bb1935" providerId="ADAL" clId="{5304754C-3D5B-44C8-8A6F-E7E980A53163}" dt="2023-10-03T21:19:29.215" v="339" actId="700"/>
          <ac:spMkLst>
            <pc:docMk/>
            <pc:sldMk cId="1712570600" sldId="294"/>
            <ac:spMk id="6" creationId="{9E255EB6-4E51-DFF7-E4C4-CF0CDCAD4FCB}"/>
          </ac:spMkLst>
        </pc:spChg>
        <pc:spChg chg="add mod ord">
          <ac:chgData name="David Kalhous" userId="18d65195-6ab2-42ea-8e6c-1dcbe4bb1935" providerId="ADAL" clId="{5304754C-3D5B-44C8-8A6F-E7E980A53163}" dt="2023-10-03T22:54:58.140" v="1235" actId="14100"/>
          <ac:spMkLst>
            <pc:docMk/>
            <pc:sldMk cId="1712570600" sldId="294"/>
            <ac:spMk id="7" creationId="{4B4755FD-37A4-1431-5EDC-052D445CB4BF}"/>
          </ac:spMkLst>
        </pc:spChg>
        <pc:spChg chg="add mod ord">
          <ac:chgData name="David Kalhous" userId="18d65195-6ab2-42ea-8e6c-1dcbe4bb1935" providerId="ADAL" clId="{5304754C-3D5B-44C8-8A6F-E7E980A53163}" dt="2023-10-03T22:58:07.566" v="1295" actId="27636"/>
          <ac:spMkLst>
            <pc:docMk/>
            <pc:sldMk cId="1712570600" sldId="294"/>
            <ac:spMk id="8" creationId="{3BB51BBA-8183-C530-F779-C6DC341F90C5}"/>
          </ac:spMkLst>
        </pc:spChg>
        <pc:spChg chg="add mod">
          <ac:chgData name="David Kalhous" userId="18d65195-6ab2-42ea-8e6c-1dcbe4bb1935" providerId="ADAL" clId="{5304754C-3D5B-44C8-8A6F-E7E980A53163}" dt="2023-10-03T22:57:46.582" v="1293" actId="20577"/>
          <ac:spMkLst>
            <pc:docMk/>
            <pc:sldMk cId="1712570600" sldId="294"/>
            <ac:spMk id="11" creationId="{D91B91C9-E1C5-0D8F-A560-65C3CA35B33A}"/>
          </ac:spMkLst>
        </pc:spChg>
        <pc:spChg chg="add del mod">
          <ac:chgData name="David Kalhous" userId="18d65195-6ab2-42ea-8e6c-1dcbe4bb1935" providerId="ADAL" clId="{5304754C-3D5B-44C8-8A6F-E7E980A53163}" dt="2023-10-03T22:46:48.982" v="1090" actId="21"/>
          <ac:spMkLst>
            <pc:docMk/>
            <pc:sldMk cId="1712570600" sldId="294"/>
            <ac:spMk id="13" creationId="{98058347-0F08-0AAE-018E-61D0F1D3C2BE}"/>
          </ac:spMkLst>
        </pc:spChg>
        <pc:picChg chg="add mod">
          <ac:chgData name="David Kalhous" userId="18d65195-6ab2-42ea-8e6c-1dcbe4bb1935" providerId="ADAL" clId="{5304754C-3D5B-44C8-8A6F-E7E980A53163}" dt="2023-10-03T22:55:00.787" v="1236" actId="1076"/>
          <ac:picMkLst>
            <pc:docMk/>
            <pc:sldMk cId="1712570600" sldId="294"/>
            <ac:picMk id="4" creationId="{3A959099-1F61-E7A3-75D2-FA83C1D78357}"/>
          </ac:picMkLst>
        </pc:picChg>
        <pc:picChg chg="add mod modCrop">
          <ac:chgData name="David Kalhous" userId="18d65195-6ab2-42ea-8e6c-1dcbe4bb1935" providerId="ADAL" clId="{5304754C-3D5B-44C8-8A6F-E7E980A53163}" dt="2023-10-03T22:48:54.067" v="1097" actId="1076"/>
          <ac:picMkLst>
            <pc:docMk/>
            <pc:sldMk cId="1712570600" sldId="294"/>
            <ac:picMk id="5" creationId="{E7A9D2E0-C0B5-DC67-7625-D25492506ACC}"/>
          </ac:picMkLst>
        </pc:picChg>
        <pc:picChg chg="add del mod">
          <ac:chgData name="David Kalhous" userId="18d65195-6ab2-42ea-8e6c-1dcbe4bb1935" providerId="ADAL" clId="{5304754C-3D5B-44C8-8A6F-E7E980A53163}" dt="2023-10-03T22:54:44.012" v="1232" actId="21"/>
          <ac:picMkLst>
            <pc:docMk/>
            <pc:sldMk cId="1712570600" sldId="294"/>
            <ac:picMk id="6" creationId="{DAADA9D7-6AA1-5AFD-0B35-361F4886F387}"/>
          </ac:picMkLst>
        </pc:picChg>
        <pc:picChg chg="add mod">
          <ac:chgData name="David Kalhous" userId="18d65195-6ab2-42ea-8e6c-1dcbe4bb1935" providerId="ADAL" clId="{5304754C-3D5B-44C8-8A6F-E7E980A53163}" dt="2023-10-03T22:55:12.315" v="1238" actId="1076"/>
          <ac:picMkLst>
            <pc:docMk/>
            <pc:sldMk cId="1712570600" sldId="294"/>
            <ac:picMk id="9" creationId="{23AFD7A5-5929-A79C-DC3F-517D9E0385FA}"/>
          </ac:picMkLst>
        </pc:picChg>
      </pc:sldChg>
      <pc:sldChg chg="addSp delSp modSp new mod modAnim">
        <pc:chgData name="David Kalhous" userId="18d65195-6ab2-42ea-8e6c-1dcbe4bb1935" providerId="ADAL" clId="{5304754C-3D5B-44C8-8A6F-E7E980A53163}" dt="2023-10-03T22:17:07.421" v="808" actId="21"/>
        <pc:sldMkLst>
          <pc:docMk/>
          <pc:sldMk cId="3166403721" sldId="295"/>
        </pc:sldMkLst>
        <pc:spChg chg="del">
          <ac:chgData name="David Kalhous" userId="18d65195-6ab2-42ea-8e6c-1dcbe4bb1935" providerId="ADAL" clId="{5304754C-3D5B-44C8-8A6F-E7E980A53163}" dt="2023-10-03T22:04:49.550" v="745"/>
          <ac:spMkLst>
            <pc:docMk/>
            <pc:sldMk cId="3166403721" sldId="295"/>
            <ac:spMk id="4" creationId="{3011B543-6147-9344-C195-AE87FE96EA38}"/>
          </ac:spMkLst>
        </pc:spChg>
        <pc:spChg chg="add del mod">
          <ac:chgData name="David Kalhous" userId="18d65195-6ab2-42ea-8e6c-1dcbe4bb1935" providerId="ADAL" clId="{5304754C-3D5B-44C8-8A6F-E7E980A53163}" dt="2023-10-03T22:17:07.421" v="808" actId="21"/>
          <ac:spMkLst>
            <pc:docMk/>
            <pc:sldMk cId="3166403721" sldId="295"/>
            <ac:spMk id="13" creationId="{E8A5486B-C585-8BF9-F881-13C4966AB2CD}"/>
          </ac:spMkLst>
        </pc:spChg>
        <pc:picChg chg="add del mod">
          <ac:chgData name="David Kalhous" userId="18d65195-6ab2-42ea-8e6c-1dcbe4bb1935" providerId="ADAL" clId="{5304754C-3D5B-44C8-8A6F-E7E980A53163}" dt="2023-10-03T22:16:41.066" v="804" actId="21"/>
          <ac:picMkLst>
            <pc:docMk/>
            <pc:sldMk cId="3166403721" sldId="295"/>
            <ac:picMk id="5" creationId="{4D256669-B771-A434-11C0-18AAE343427C}"/>
          </ac:picMkLst>
        </pc:picChg>
        <pc:picChg chg="add mod">
          <ac:chgData name="David Kalhous" userId="18d65195-6ab2-42ea-8e6c-1dcbe4bb1935" providerId="ADAL" clId="{5304754C-3D5B-44C8-8A6F-E7E980A53163}" dt="2023-10-03T22:05:01.785" v="748" actId="1076"/>
          <ac:picMkLst>
            <pc:docMk/>
            <pc:sldMk cId="3166403721" sldId="295"/>
            <ac:picMk id="6" creationId="{3745E083-4A02-64A0-3D92-AA40FBB1284D}"/>
          </ac:picMkLst>
        </pc:picChg>
        <pc:picChg chg="add mod">
          <ac:chgData name="David Kalhous" userId="18d65195-6ab2-42ea-8e6c-1dcbe4bb1935" providerId="ADAL" clId="{5304754C-3D5B-44C8-8A6F-E7E980A53163}" dt="2023-10-03T22:05:10.194" v="750"/>
          <ac:picMkLst>
            <pc:docMk/>
            <pc:sldMk cId="3166403721" sldId="295"/>
            <ac:picMk id="7" creationId="{CD4BF2B8-C4B8-5E31-85AB-02A6371C6B0B}"/>
          </ac:picMkLst>
        </pc:picChg>
        <pc:picChg chg="add mod">
          <ac:chgData name="David Kalhous" userId="18d65195-6ab2-42ea-8e6c-1dcbe4bb1935" providerId="ADAL" clId="{5304754C-3D5B-44C8-8A6F-E7E980A53163}" dt="2023-10-03T22:05:28.218" v="754" actId="1076"/>
          <ac:picMkLst>
            <pc:docMk/>
            <pc:sldMk cId="3166403721" sldId="295"/>
            <ac:picMk id="8" creationId="{AE757A8E-EA4C-841F-B871-9D83FD72AA86}"/>
          </ac:picMkLst>
        </pc:picChg>
        <pc:picChg chg="add mod">
          <ac:chgData name="David Kalhous" userId="18d65195-6ab2-42ea-8e6c-1dcbe4bb1935" providerId="ADAL" clId="{5304754C-3D5B-44C8-8A6F-E7E980A53163}" dt="2023-10-03T22:15:12.425" v="799" actId="1076"/>
          <ac:picMkLst>
            <pc:docMk/>
            <pc:sldMk cId="3166403721" sldId="295"/>
            <ac:picMk id="9" creationId="{08F7CA8A-962A-A831-2129-57FF0780BD98}"/>
          </ac:picMkLst>
        </pc:picChg>
        <pc:picChg chg="add mod modCrop">
          <ac:chgData name="David Kalhous" userId="18d65195-6ab2-42ea-8e6c-1dcbe4bb1935" providerId="ADAL" clId="{5304754C-3D5B-44C8-8A6F-E7E980A53163}" dt="2023-10-03T22:15:21.251" v="801" actId="1076"/>
          <ac:picMkLst>
            <pc:docMk/>
            <pc:sldMk cId="3166403721" sldId="295"/>
            <ac:picMk id="10" creationId="{24D5C466-EC4E-2A39-DFF0-B6607E504D4C}"/>
          </ac:picMkLst>
        </pc:picChg>
        <pc:picChg chg="add mod">
          <ac:chgData name="David Kalhous" userId="18d65195-6ab2-42ea-8e6c-1dcbe4bb1935" providerId="ADAL" clId="{5304754C-3D5B-44C8-8A6F-E7E980A53163}" dt="2023-10-03T22:17:03.969" v="807" actId="1076"/>
          <ac:picMkLst>
            <pc:docMk/>
            <pc:sldMk cId="3166403721" sldId="295"/>
            <ac:picMk id="11" creationId="{0C5B9351-8DF8-1A57-C1A0-C91223486066}"/>
          </ac:picMkLst>
        </pc:picChg>
      </pc:sldChg>
      <pc:sldChg chg="addSp delSp modSp new mod">
        <pc:chgData name="David Kalhous" userId="18d65195-6ab2-42ea-8e6c-1dcbe4bb1935" providerId="ADAL" clId="{5304754C-3D5B-44C8-8A6F-E7E980A53163}" dt="2023-10-03T22:11:39.282" v="787" actId="1076"/>
        <pc:sldMkLst>
          <pc:docMk/>
          <pc:sldMk cId="3808393090" sldId="296"/>
        </pc:sldMkLst>
        <pc:spChg chg="del">
          <ac:chgData name="David Kalhous" userId="18d65195-6ab2-42ea-8e6c-1dcbe4bb1935" providerId="ADAL" clId="{5304754C-3D5B-44C8-8A6F-E7E980A53163}" dt="2023-10-03T22:11:07.351" v="778"/>
          <ac:spMkLst>
            <pc:docMk/>
            <pc:sldMk cId="3808393090" sldId="296"/>
            <ac:spMk id="4" creationId="{92EFCD6F-61FF-A344-1E21-4CB5641772F1}"/>
          </ac:spMkLst>
        </pc:spChg>
        <pc:picChg chg="add mod">
          <ac:chgData name="David Kalhous" userId="18d65195-6ab2-42ea-8e6c-1dcbe4bb1935" providerId="ADAL" clId="{5304754C-3D5B-44C8-8A6F-E7E980A53163}" dt="2023-10-03T22:11:15.609" v="780" actId="1076"/>
          <ac:picMkLst>
            <pc:docMk/>
            <pc:sldMk cId="3808393090" sldId="296"/>
            <ac:picMk id="5" creationId="{48841DCB-ADB7-3B51-5896-12FA2F07B3EF}"/>
          </ac:picMkLst>
        </pc:picChg>
        <pc:picChg chg="add mod">
          <ac:chgData name="David Kalhous" userId="18d65195-6ab2-42ea-8e6c-1dcbe4bb1935" providerId="ADAL" clId="{5304754C-3D5B-44C8-8A6F-E7E980A53163}" dt="2023-10-03T22:11:39.282" v="787" actId="1076"/>
          <ac:picMkLst>
            <pc:docMk/>
            <pc:sldMk cId="3808393090" sldId="296"/>
            <ac:picMk id="6" creationId="{00F0C55C-BBF2-639B-63C0-EAD9BBCDBF86}"/>
          </ac:picMkLst>
        </pc:picChg>
        <pc:picChg chg="add mod">
          <ac:chgData name="David Kalhous" userId="18d65195-6ab2-42ea-8e6c-1dcbe4bb1935" providerId="ADAL" clId="{5304754C-3D5B-44C8-8A6F-E7E980A53163}" dt="2023-10-03T22:11:28.804" v="784" actId="1076"/>
          <ac:picMkLst>
            <pc:docMk/>
            <pc:sldMk cId="3808393090" sldId="296"/>
            <ac:picMk id="7" creationId="{433F958C-FF36-AE80-8771-4ADB71A78A7A}"/>
          </ac:picMkLst>
        </pc:picChg>
        <pc:picChg chg="add mod">
          <ac:chgData name="David Kalhous" userId="18d65195-6ab2-42ea-8e6c-1dcbe4bb1935" providerId="ADAL" clId="{5304754C-3D5B-44C8-8A6F-E7E980A53163}" dt="2023-10-03T22:11:37.101" v="786"/>
          <ac:picMkLst>
            <pc:docMk/>
            <pc:sldMk cId="3808393090" sldId="296"/>
            <ac:picMk id="8" creationId="{DA5FD4BB-0B31-4A5A-11C8-EB316D3A5A51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xmlns="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1D911E5E-6197-7848-99A5-8C8627D11E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xmlns="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xmlns="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xmlns="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xmlns="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xmlns="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xmlns="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8">
            <a:extLst>
              <a:ext uri="{FF2B5EF4-FFF2-40B4-BE49-F238E27FC236}">
                <a16:creationId xmlns:a16="http://schemas.microsoft.com/office/drawing/2014/main" xmlns="" id="{FE8B4362-9944-7342-B28B-E931E1E862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xmlns="" id="{E49E2218-4CCF-BC44-930E-B31D9BFD8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xmlns="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xmlns="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xmlns="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xmlns="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xmlns="" id="{95976C0B-67C9-FE4D-861B-FEF2C4BECD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xmlns="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F6E56905-98EB-4E4B-BB7F-7609236513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xmlns="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xmlns="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xmlns="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1" name="Obrázek 8">
            <a:extLst>
              <a:ext uri="{FF2B5EF4-FFF2-40B4-BE49-F238E27FC236}">
                <a16:creationId xmlns:a16="http://schemas.microsoft.com/office/drawing/2014/main" xmlns="" id="{7CFE304C-B4EC-AE41-83D6-DFCA8039AA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2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xmlns="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ARTS slide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xmlns="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872" y="2021800"/>
            <a:ext cx="4106254" cy="28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xmlns="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xmlns="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7" name="Obrázek 8">
            <a:extLst>
              <a:ext uri="{FF2B5EF4-FFF2-40B4-BE49-F238E27FC236}">
                <a16:creationId xmlns:a16="http://schemas.microsoft.com/office/drawing/2014/main" xmlns="" id="{98FE51A2-DFE6-8C4C-AE3B-7EEE5FB3D6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xmlns="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xmlns="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xmlns="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xmlns="" id="{EE10F69E-5BDF-EB4D-A549-99C3B52C04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xmlns="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xmlns="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xmlns="" id="{57CE533F-B2A8-0141-B7C6-76DE53BCD8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xmlns="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xmlns="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xmlns="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xmlns="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xmlns="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xmlns="" id="{45470077-C754-D94D-8876-CD951865E4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xmlns="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xmlns="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xmlns="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xmlns="" id="{2BA8601A-2E5F-F046-8BEE-D6DFB9D512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xmlns="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xmlns="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xmlns="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xmlns="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xmlns="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xmlns="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xmlns="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xmlns="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xmlns="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xmlns="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xmlns="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8">
            <a:extLst>
              <a:ext uri="{FF2B5EF4-FFF2-40B4-BE49-F238E27FC236}">
                <a16:creationId xmlns:a16="http://schemas.microsoft.com/office/drawing/2014/main" xmlns="" id="{2CA3E3DA-40C1-DE49-9B26-0B773DA09A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xmlns="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CDE6E024-A30E-2949-8B4D-FC6A4F774D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xmlns="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xmlns="" id="{52CFA366-9799-3646-8C42-F75DED40DF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xmlns="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xmlns="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-bzWSJG93P8?feature=oembed" TargetMode="Externa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xmlns="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Padesát odstínů pravdy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xmlns="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Od vytváření historického image ke konstrukci moderní propagandy</a:t>
            </a:r>
          </a:p>
        </p:txBody>
      </p:sp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13F41415-D1DC-AF0E-2854-7BE69013A6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z="2000" smtClean="0">
                <a:latin typeface="+mn-lt"/>
              </a:rPr>
              <a:pPr/>
              <a:t>10</a:t>
            </a:fld>
            <a:endParaRPr lang="cs-CZ" altLang="cs-CZ" sz="2000" dirty="0">
              <a:latin typeface="+mn-lt"/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xmlns="" id="{951E6798-0B5F-C0A4-0FB4-3B590E051ADC}"/>
              </a:ext>
            </a:extLst>
          </p:cNvPr>
          <p:cNvSpPr/>
          <p:nvPr/>
        </p:nvSpPr>
        <p:spPr>
          <a:xfrm>
            <a:off x="413999" y="1145825"/>
            <a:ext cx="11322198" cy="70788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chemeClr val="bg1"/>
                </a:solidFill>
                <a:latin typeface="+mn-lt"/>
              </a:rPr>
              <a:t>Propaganda</a:t>
            </a:r>
            <a:endParaRPr lang="en-US" sz="2000" b="1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+mn-lt"/>
              </a:rPr>
              <a:t>S</a:t>
            </a:r>
            <a:r>
              <a:rPr lang="cs-CZ" sz="2000" b="1" dirty="0">
                <a:solidFill>
                  <a:schemeClr val="bg1"/>
                </a:solidFill>
                <a:latin typeface="+mn-lt"/>
              </a:rPr>
              <a:t>louží k ovlivňování nebo přesvědčování cílové skupiny</a:t>
            </a:r>
            <a:endParaRPr lang="en-US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xmlns="" id="{098AB46E-3369-9931-C7BE-EEFEEA9D9717}"/>
              </a:ext>
            </a:extLst>
          </p:cNvPr>
          <p:cNvSpPr/>
          <p:nvPr/>
        </p:nvSpPr>
        <p:spPr>
          <a:xfrm>
            <a:off x="413999" y="2988158"/>
            <a:ext cx="11322199" cy="707886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cs-CZ" sz="2000" b="1" dirty="0">
                <a:latin typeface="+mn-lt"/>
              </a:rPr>
              <a:t>Cíl </a:t>
            </a:r>
            <a:endParaRPr lang="en-US" sz="2000" b="1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</a:rPr>
              <a:t>B</a:t>
            </a:r>
            <a:r>
              <a:rPr lang="cs-CZ" sz="2000" b="1" dirty="0" err="1">
                <a:latin typeface="+mn-lt"/>
              </a:rPr>
              <a:t>udov</a:t>
            </a:r>
            <a:r>
              <a:rPr lang="en-US" sz="2000" b="1" dirty="0" err="1">
                <a:latin typeface="+mn-lt"/>
              </a:rPr>
              <a:t>ání</a:t>
            </a:r>
            <a:r>
              <a:rPr lang="cs-CZ" sz="2000" b="1" dirty="0">
                <a:latin typeface="+mn-lt"/>
              </a:rPr>
              <a:t>/podpora </a:t>
            </a:r>
            <a:r>
              <a:rPr lang="cs-CZ" sz="2000" b="1" dirty="0" err="1">
                <a:latin typeface="+mn-lt"/>
              </a:rPr>
              <a:t>společensk</a:t>
            </a:r>
            <a:r>
              <a:rPr lang="en-US" sz="2000" b="1" dirty="0" err="1">
                <a:latin typeface="+mn-lt"/>
              </a:rPr>
              <a:t>ého</a:t>
            </a:r>
            <a:r>
              <a:rPr lang="cs-CZ" sz="2000" b="1" dirty="0">
                <a:latin typeface="+mn-lt"/>
              </a:rPr>
              <a:t> konsens</a:t>
            </a:r>
            <a:r>
              <a:rPr lang="en-US" sz="2000" b="1" dirty="0">
                <a:latin typeface="+mn-lt"/>
              </a:rPr>
              <a:t>u</a:t>
            </a:r>
            <a:r>
              <a:rPr lang="cs-CZ" sz="2000" b="1" dirty="0">
                <a:latin typeface="+mn-lt"/>
              </a:rPr>
              <a:t> </a:t>
            </a:r>
            <a:endParaRPr lang="en-US" sz="2000" b="1" dirty="0">
              <a:latin typeface="+mn-lt"/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xmlns="" id="{6D84D620-31EF-99BC-48CA-2FE4C6E9F468}"/>
              </a:ext>
            </a:extLst>
          </p:cNvPr>
          <p:cNvSpPr/>
          <p:nvPr/>
        </p:nvSpPr>
        <p:spPr>
          <a:xfrm>
            <a:off x="3861862" y="3842721"/>
            <a:ext cx="7874335" cy="255454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  <a:latin typeface="+mn-lt"/>
              </a:rPr>
              <a:t>Moderní působiště propagandy</a:t>
            </a:r>
            <a:endParaRPr lang="en-US" sz="2000" b="1" dirty="0">
              <a:solidFill>
                <a:srgbClr val="FF0000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latin typeface="+mn-lt"/>
              </a:rPr>
              <a:t>Zpravodajství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 – </a:t>
            </a:r>
            <a:r>
              <a:rPr lang="cs-CZ" sz="2000" b="1" dirty="0">
                <a:latin typeface="+mn-lt"/>
              </a:rPr>
              <a:t>Publicistika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– </a:t>
            </a:r>
            <a:r>
              <a:rPr lang="en-US" sz="2000" b="1" dirty="0">
                <a:latin typeface="+mn-lt"/>
              </a:rPr>
              <a:t>R</a:t>
            </a:r>
            <a:r>
              <a:rPr lang="cs-CZ" sz="2000" b="1" dirty="0" err="1">
                <a:latin typeface="+mn-lt"/>
              </a:rPr>
              <a:t>eklama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– </a:t>
            </a:r>
            <a:r>
              <a:rPr lang="en-US" sz="2000" b="1" dirty="0">
                <a:latin typeface="+mn-lt"/>
              </a:rPr>
              <a:t>V</a:t>
            </a:r>
            <a:r>
              <a:rPr lang="cs-CZ" sz="2000" b="1" dirty="0">
                <a:latin typeface="+mn-lt"/>
              </a:rPr>
              <a:t>zdělávání </a:t>
            </a:r>
            <a:endParaRPr lang="en-US" sz="2000" b="1" dirty="0">
              <a:latin typeface="+mn-lt"/>
            </a:endParaRPr>
          </a:p>
          <a:p>
            <a:r>
              <a:rPr lang="en-US" sz="2000" b="1" dirty="0" err="1">
                <a:solidFill>
                  <a:srgbClr val="FF0000"/>
                </a:solidFill>
                <a:latin typeface="+mn-lt"/>
              </a:rPr>
              <a:t>Zadavatelé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n-lt"/>
              </a:rPr>
              <a:t>propagandy</a:t>
            </a:r>
            <a:endParaRPr lang="en-US" sz="2000" b="1" dirty="0">
              <a:solidFill>
                <a:srgbClr val="FF0000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</a:rPr>
              <a:t>S</a:t>
            </a:r>
            <a:r>
              <a:rPr lang="cs-CZ" sz="2000" b="1" dirty="0" err="1">
                <a:latin typeface="+mn-lt"/>
              </a:rPr>
              <a:t>tátní</a:t>
            </a:r>
            <a:r>
              <a:rPr lang="cs-CZ" sz="2000" b="1" dirty="0">
                <a:latin typeface="+mn-lt"/>
              </a:rPr>
              <a:t> správa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–</a:t>
            </a:r>
            <a:r>
              <a:rPr lang="en-US" sz="2000" b="1" dirty="0">
                <a:latin typeface="+mn-lt"/>
              </a:rPr>
              <a:t> A</a:t>
            </a:r>
            <a:r>
              <a:rPr lang="cs-CZ" sz="2000" b="1" dirty="0" err="1">
                <a:latin typeface="+mn-lt"/>
              </a:rPr>
              <a:t>ktivismus</a:t>
            </a:r>
            <a:r>
              <a:rPr lang="en-US" sz="2000" b="1" dirty="0">
                <a:latin typeface="+mn-lt"/>
              </a:rPr>
              <a:t> – </a:t>
            </a:r>
            <a:r>
              <a:rPr lang="en-US" sz="2000" b="1" dirty="0" err="1">
                <a:latin typeface="+mn-lt"/>
              </a:rPr>
              <a:t>Korporace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– </a:t>
            </a:r>
            <a:r>
              <a:rPr lang="en-US" sz="2000" b="1" dirty="0" err="1">
                <a:latin typeface="+mn-lt"/>
              </a:rPr>
              <a:t>Politické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strany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– </a:t>
            </a:r>
            <a:r>
              <a:rPr lang="en-US" sz="2000" b="1" dirty="0" err="1">
                <a:latin typeface="+mn-lt"/>
              </a:rPr>
              <a:t>Církve</a:t>
            </a:r>
            <a:endParaRPr lang="en-US" sz="2000" b="1" dirty="0">
              <a:latin typeface="+mn-lt"/>
            </a:endParaRPr>
          </a:p>
          <a:p>
            <a:r>
              <a:rPr lang="en-US" sz="2000" b="1" dirty="0">
                <a:solidFill>
                  <a:srgbClr val="FF0000"/>
                </a:solidFill>
                <a:latin typeface="+mn-lt"/>
              </a:rPr>
              <a:t>V</a:t>
            </a:r>
            <a:r>
              <a:rPr lang="cs-CZ" sz="2000" b="1" dirty="0">
                <a:solidFill>
                  <a:srgbClr val="FF0000"/>
                </a:solidFill>
                <a:latin typeface="+mn-lt"/>
              </a:rPr>
              <a:t> rámci</a:t>
            </a:r>
            <a:endParaRPr lang="en-US" sz="2000" b="1" dirty="0">
              <a:solidFill>
                <a:srgbClr val="FF0000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</a:rPr>
              <a:t>V</a:t>
            </a:r>
            <a:r>
              <a:rPr lang="cs-CZ" sz="2000" b="1" dirty="0" err="1">
                <a:latin typeface="+mn-lt"/>
              </a:rPr>
              <a:t>álečných</a:t>
            </a:r>
            <a:r>
              <a:rPr lang="cs-CZ" sz="2000" b="1" dirty="0">
                <a:latin typeface="+mn-lt"/>
              </a:rPr>
              <a:t> snah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– </a:t>
            </a:r>
            <a:r>
              <a:rPr lang="en-US" sz="2000" b="1" dirty="0">
                <a:latin typeface="+mn-lt"/>
              </a:rPr>
              <a:t>P</a:t>
            </a:r>
            <a:r>
              <a:rPr lang="cs-CZ" sz="2000" b="1" dirty="0" err="1">
                <a:latin typeface="+mn-lt"/>
              </a:rPr>
              <a:t>olitických</a:t>
            </a:r>
            <a:r>
              <a:rPr lang="cs-CZ" sz="2000" b="1" dirty="0">
                <a:latin typeface="+mn-lt"/>
              </a:rPr>
              <a:t> kampaní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– </a:t>
            </a:r>
            <a:r>
              <a:rPr lang="en-US" sz="2000" b="1" dirty="0">
                <a:latin typeface="+mn-lt"/>
              </a:rPr>
              <a:t>Z</a:t>
            </a:r>
            <a:r>
              <a:rPr lang="cs-CZ" sz="2000" b="1" dirty="0" err="1">
                <a:latin typeface="+mn-lt"/>
              </a:rPr>
              <a:t>dravotnických</a:t>
            </a:r>
            <a:r>
              <a:rPr lang="cs-CZ" sz="2000" b="1" dirty="0">
                <a:latin typeface="+mn-lt"/>
              </a:rPr>
              <a:t> kampaní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– </a:t>
            </a:r>
            <a:r>
              <a:rPr lang="en-US" sz="2000" b="1" dirty="0">
                <a:latin typeface="+mn-lt"/>
              </a:rPr>
              <a:t>R</a:t>
            </a:r>
            <a:r>
              <a:rPr lang="cs-CZ" sz="2000" b="1" dirty="0">
                <a:latin typeface="+mn-lt"/>
              </a:rPr>
              <a:t>evolučních převratů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– </a:t>
            </a:r>
            <a:r>
              <a:rPr lang="en-US" sz="2000" b="1" dirty="0" err="1">
                <a:latin typeface="+mn-lt"/>
              </a:rPr>
              <a:t>Reklamních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kampaní</a:t>
            </a:r>
            <a:endParaRPr lang="cs-CZ" sz="2000" b="1" dirty="0">
              <a:latin typeface="+mn-lt"/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xmlns="" id="{628EE54B-4FBD-C922-A9F6-8D9A278CB107}"/>
              </a:ext>
            </a:extLst>
          </p:cNvPr>
          <p:cNvSpPr/>
          <p:nvPr/>
        </p:nvSpPr>
        <p:spPr bwMode="auto">
          <a:xfrm>
            <a:off x="211342" y="796258"/>
            <a:ext cx="5431535" cy="667797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cs-CZ" altLang="cs-CZ" sz="2000" b="1" dirty="0">
                <a:solidFill>
                  <a:srgbClr val="3333CC"/>
                </a:solidFill>
                <a:latin typeface="+mn-lt"/>
              </a:rPr>
              <a:t>III. Pracovní definice:</a:t>
            </a:r>
            <a:endParaRPr lang="cs-CZ" sz="2000" b="1" dirty="0">
              <a:solidFill>
                <a:srgbClr val="3333CC"/>
              </a:solidFill>
              <a:latin typeface="+mn-lt"/>
            </a:endParaRP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xmlns="" id="{F5103014-70D3-2DE4-3389-7684261E0CE1}"/>
              </a:ext>
            </a:extLst>
          </p:cNvPr>
          <p:cNvSpPr/>
          <p:nvPr/>
        </p:nvSpPr>
        <p:spPr>
          <a:xfrm>
            <a:off x="414001" y="1922538"/>
            <a:ext cx="11322198" cy="10156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kern="1200" dirty="0" err="1">
                <a:latin typeface="+mn-lt"/>
              </a:rPr>
              <a:t>Prostředek</a:t>
            </a:r>
            <a:r>
              <a:rPr lang="cs-CZ" sz="2000" b="1" dirty="0">
                <a:latin typeface="+mn-lt"/>
              </a:rPr>
              <a:t> </a:t>
            </a:r>
            <a:endParaRPr lang="en-US" sz="2000" b="1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kern="1200" dirty="0" err="1">
                <a:latin typeface="+mn-lt"/>
              </a:rPr>
              <a:t>Manipulace</a:t>
            </a:r>
            <a:r>
              <a:rPr lang="en-US" sz="2000" b="1" kern="1200" dirty="0">
                <a:latin typeface="+mn-lt"/>
              </a:rPr>
              <a:t> s </a:t>
            </a:r>
            <a:r>
              <a:rPr lang="en-US" sz="2000" b="1" kern="1200" dirty="0" err="1">
                <a:latin typeface="+mn-lt"/>
              </a:rPr>
              <a:t>využitím</a:t>
            </a:r>
            <a:r>
              <a:rPr lang="en-US" sz="2000" b="1" kern="1200" dirty="0">
                <a:latin typeface="+mn-lt"/>
              </a:rPr>
              <a:t> </a:t>
            </a:r>
            <a:r>
              <a:rPr lang="en-US" sz="2000" b="1" kern="1200" dirty="0" err="1">
                <a:latin typeface="+mn-lt"/>
              </a:rPr>
              <a:t>persuasivního</a:t>
            </a:r>
            <a:r>
              <a:rPr lang="en-US" sz="2000" b="1" kern="1200" dirty="0">
                <a:latin typeface="+mn-lt"/>
              </a:rPr>
              <a:t> </a:t>
            </a:r>
            <a:r>
              <a:rPr lang="en-US" sz="2000" b="1" kern="1200" dirty="0" err="1">
                <a:latin typeface="+mn-lt"/>
              </a:rPr>
              <a:t>jazyka</a:t>
            </a:r>
            <a:r>
              <a:rPr lang="en-US" sz="2000" b="1" kern="1200" dirty="0">
                <a:latin typeface="+mn-lt"/>
              </a:rPr>
              <a:t> a </a:t>
            </a:r>
            <a:r>
              <a:rPr lang="en-US" sz="2000" b="1" kern="1200" dirty="0" err="1">
                <a:latin typeface="+mn-lt"/>
              </a:rPr>
              <a:t>psychologických</a:t>
            </a:r>
            <a:r>
              <a:rPr lang="en-US" sz="2000" b="1" kern="1200" dirty="0">
                <a:latin typeface="+mn-lt"/>
              </a:rPr>
              <a:t> </a:t>
            </a:r>
            <a:r>
              <a:rPr lang="en-US" sz="2000" b="1" kern="1200" dirty="0" err="1">
                <a:latin typeface="+mn-lt"/>
              </a:rPr>
              <a:t>strategií</a:t>
            </a:r>
            <a:r>
              <a:rPr lang="en-US" sz="2000" b="1" kern="1200" dirty="0">
                <a:latin typeface="+mn-lt"/>
              </a:rPr>
              <a:t> </a:t>
            </a:r>
            <a:r>
              <a:rPr lang="en-US" sz="2000" b="1" kern="1200" dirty="0" err="1">
                <a:latin typeface="+mn-lt"/>
              </a:rPr>
              <a:t>prostřednictvím</a:t>
            </a:r>
            <a:r>
              <a:rPr lang="en-US" sz="2000" b="1" kern="1200" dirty="0">
                <a:latin typeface="+mn-lt"/>
              </a:rPr>
              <a:t> </a:t>
            </a:r>
            <a:r>
              <a:rPr lang="en-US" sz="2000" b="1" kern="1200" dirty="0" err="1">
                <a:latin typeface="+mn-lt"/>
              </a:rPr>
              <a:t>masových</a:t>
            </a:r>
            <a:r>
              <a:rPr lang="en-US" sz="2000" b="1" kern="1200" dirty="0">
                <a:latin typeface="+mn-lt"/>
              </a:rPr>
              <a:t> </a:t>
            </a:r>
            <a:r>
              <a:rPr lang="en-US" sz="2000" b="1" kern="1200" dirty="0" err="1">
                <a:latin typeface="+mn-lt"/>
              </a:rPr>
              <a:t>médií</a:t>
            </a:r>
            <a:r>
              <a:rPr lang="en-US" sz="2000" b="1" kern="1200" dirty="0">
                <a:latin typeface="+mn-lt"/>
              </a:rPr>
              <a:t> → </a:t>
            </a:r>
            <a:r>
              <a:rPr lang="en-US" sz="2000" b="1" kern="1200" dirty="0" err="1">
                <a:latin typeface="+mn-lt"/>
              </a:rPr>
              <a:t>emocionální</a:t>
            </a:r>
            <a:r>
              <a:rPr lang="en-US" sz="2000" b="1" kern="1200" dirty="0">
                <a:latin typeface="+mn-lt"/>
              </a:rPr>
              <a:t> </a:t>
            </a:r>
            <a:r>
              <a:rPr lang="en-US" sz="2000" b="1" kern="1200" dirty="0" err="1">
                <a:latin typeface="+mn-lt"/>
              </a:rPr>
              <a:t>reakce</a:t>
            </a:r>
            <a:endParaRPr lang="cs-CZ" sz="2000" b="1" dirty="0">
              <a:latin typeface="+mn-lt"/>
            </a:endParaRPr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xmlns="" id="{1821A50F-C7E4-A924-4719-27B9EBFD97C9}"/>
              </a:ext>
            </a:extLst>
          </p:cNvPr>
          <p:cNvSpPr/>
          <p:nvPr/>
        </p:nvSpPr>
        <p:spPr bwMode="auto">
          <a:xfrm>
            <a:off x="528769" y="96412"/>
            <a:ext cx="6020356" cy="667327"/>
          </a:xfrm>
          <a:prstGeom prst="ellipse">
            <a:avLst/>
          </a:prstGeom>
          <a:solidFill>
            <a:srgbClr val="3333C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2400" b="1" dirty="0">
                <a:solidFill>
                  <a:schemeClr val="bg1"/>
                </a:solidFill>
                <a:latin typeface="+mn-lt"/>
              </a:rPr>
              <a:t>Propaganda dnes a dříve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DCEA8BF8-57F9-CC09-5FF4-790410CEB4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9" y="4493461"/>
            <a:ext cx="1871931" cy="1403948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xmlns="" id="{358709E6-4A53-5616-5404-CB3CE4DABAC4}"/>
              </a:ext>
            </a:extLst>
          </p:cNvPr>
          <p:cNvSpPr/>
          <p:nvPr/>
        </p:nvSpPr>
        <p:spPr>
          <a:xfrm>
            <a:off x="1847331" y="3842721"/>
            <a:ext cx="1871931" cy="1631216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chemeClr val="bg1"/>
                </a:solidFill>
                <a:latin typeface="+mn-lt"/>
              </a:rPr>
              <a:t>Propaganda není jenom negativní, je spřízněna s PR</a:t>
            </a:r>
            <a:r>
              <a:rPr lang="en-US" sz="2000" b="1" dirty="0">
                <a:solidFill>
                  <a:schemeClr val="bg1"/>
                </a:solidFill>
                <a:latin typeface="+mn-lt"/>
              </a:rPr>
              <a:t>!</a:t>
            </a:r>
            <a:endParaRPr lang="cs-CZ" sz="20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2765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808" y="0"/>
            <a:ext cx="3774192" cy="4837177"/>
          </a:xfrm>
          <a:prstGeom prst="rect">
            <a:avLst/>
          </a:prstGeom>
        </p:spPr>
      </p:pic>
      <p:sp>
        <p:nvSpPr>
          <p:cNvPr id="7" name="Oválný bublinový popisek 6"/>
          <p:cNvSpPr/>
          <p:nvPr/>
        </p:nvSpPr>
        <p:spPr bwMode="auto">
          <a:xfrm>
            <a:off x="517584" y="2583179"/>
            <a:ext cx="4029249" cy="1112348"/>
          </a:xfrm>
          <a:prstGeom prst="wedgeEllipseCallout">
            <a:avLst>
              <a:gd name="adj1" fmla="val 179972"/>
              <a:gd name="adj2" fmla="val -192979"/>
            </a:avLst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2000" b="1" dirty="0">
                <a:latin typeface="+mn-lt"/>
              </a:rPr>
              <a:t>2. Propaganda dnes </a:t>
            </a:r>
          </a:p>
          <a:p>
            <a:pPr algn="ctr"/>
            <a:r>
              <a:rPr lang="cs-CZ" sz="2000" b="1" dirty="0">
                <a:latin typeface="+mn-lt"/>
              </a:rPr>
              <a:t>a dříve</a:t>
            </a:r>
          </a:p>
        </p:txBody>
      </p:sp>
      <p:sp>
        <p:nvSpPr>
          <p:cNvPr id="8" name="Oválný bublinový popisek 7"/>
          <p:cNvSpPr/>
          <p:nvPr/>
        </p:nvSpPr>
        <p:spPr bwMode="auto">
          <a:xfrm>
            <a:off x="846615" y="3844057"/>
            <a:ext cx="4228723" cy="932688"/>
          </a:xfrm>
          <a:prstGeom prst="wedgeEllipseCallout">
            <a:avLst>
              <a:gd name="adj1" fmla="val 161010"/>
              <a:gd name="adj2" fmla="val -351127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cs-CZ" sz="2000" b="1" dirty="0">
                <a:latin typeface="+mn-lt"/>
              </a:rPr>
              <a:t>3. Komunikační proces </a:t>
            </a:r>
          </a:p>
          <a:p>
            <a:r>
              <a:rPr lang="cs-CZ" sz="2000" b="1" dirty="0">
                <a:latin typeface="+mn-lt"/>
              </a:rPr>
              <a:t>a elementy propagandy</a:t>
            </a:r>
          </a:p>
          <a:p>
            <a:r>
              <a:rPr lang="cs-CZ" sz="2000" b="1" dirty="0">
                <a:latin typeface="+mn-lt"/>
              </a:rPr>
              <a:t>   </a:t>
            </a:r>
          </a:p>
        </p:txBody>
      </p:sp>
      <p:sp>
        <p:nvSpPr>
          <p:cNvPr id="11" name="Oválný bublinový popisek 10"/>
          <p:cNvSpPr/>
          <p:nvPr/>
        </p:nvSpPr>
        <p:spPr bwMode="auto">
          <a:xfrm>
            <a:off x="5280271" y="6116927"/>
            <a:ext cx="3137537" cy="631313"/>
          </a:xfrm>
          <a:prstGeom prst="wedgeEllipseCallout">
            <a:avLst>
              <a:gd name="adj1" fmla="val 98381"/>
              <a:gd name="adj2" fmla="val -846295"/>
            </a:avLst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2000" b="1" dirty="0">
                <a:solidFill>
                  <a:schemeClr val="bg1"/>
                </a:solidFill>
                <a:latin typeface="+mn-lt"/>
              </a:rPr>
              <a:t>5. Několik příkladů…</a:t>
            </a:r>
          </a:p>
        </p:txBody>
      </p:sp>
      <p:sp>
        <p:nvSpPr>
          <p:cNvPr id="12" name="Ovál 11"/>
          <p:cNvSpPr/>
          <p:nvPr/>
        </p:nvSpPr>
        <p:spPr bwMode="auto">
          <a:xfrm>
            <a:off x="3105745" y="132789"/>
            <a:ext cx="4665243" cy="693964"/>
          </a:xfrm>
          <a:prstGeom prst="ellipse">
            <a:avLst/>
          </a:prstGeom>
          <a:solidFill>
            <a:srgbClr val="3333C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400" b="1" dirty="0">
                <a:solidFill>
                  <a:schemeClr val="bg1"/>
                </a:solidFill>
              </a:rPr>
              <a:t>ú</a:t>
            </a:r>
            <a:r>
              <a:rPr kumimoji="0" lang="cs-CZ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vod</a:t>
            </a:r>
            <a:r>
              <a:rPr kumimoji="0" lang="cs-CZ" sz="24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</a:rPr>
              <a:t> do propagandy</a:t>
            </a:r>
            <a:endParaRPr kumimoji="0" lang="cs-CZ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3" name="Oválný bublinový popisek 12"/>
          <p:cNvSpPr/>
          <p:nvPr/>
        </p:nvSpPr>
        <p:spPr bwMode="auto">
          <a:xfrm>
            <a:off x="1055183" y="1667113"/>
            <a:ext cx="3249860" cy="541676"/>
          </a:xfrm>
          <a:prstGeom prst="wedgeEllipseCallout">
            <a:avLst>
              <a:gd name="adj1" fmla="val 216167"/>
              <a:gd name="adj2" fmla="val -183804"/>
            </a:avLst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cs-CZ" sz="2000" b="1" dirty="0">
                <a:latin typeface="+mn-lt"/>
              </a:rPr>
              <a:t>1. Technický úvod</a:t>
            </a:r>
          </a:p>
        </p:txBody>
      </p:sp>
      <p:sp>
        <p:nvSpPr>
          <p:cNvPr id="10" name="Oválný bublinový popisek 9"/>
          <p:cNvSpPr/>
          <p:nvPr/>
        </p:nvSpPr>
        <p:spPr bwMode="auto">
          <a:xfrm>
            <a:off x="2218772" y="4837177"/>
            <a:ext cx="3517909" cy="1725691"/>
          </a:xfrm>
          <a:prstGeom prst="wedgeEllipseCallout">
            <a:avLst>
              <a:gd name="adj1" fmla="val 166693"/>
              <a:gd name="adj2" fmla="val -268997"/>
            </a:avLst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2000" b="1" dirty="0">
                <a:latin typeface="+mn-lt"/>
              </a:rPr>
              <a:t>4. Předpoklady </a:t>
            </a:r>
          </a:p>
          <a:p>
            <a:pPr algn="ctr"/>
            <a:r>
              <a:rPr lang="cs-CZ" sz="2000" b="1" dirty="0">
                <a:latin typeface="+mn-lt"/>
              </a:rPr>
              <a:t>a problémy </a:t>
            </a:r>
          </a:p>
          <a:p>
            <a:pPr algn="ctr"/>
            <a:r>
              <a:rPr lang="cs-CZ" sz="2000" b="1" dirty="0">
                <a:latin typeface="+mn-lt"/>
              </a:rPr>
              <a:t>předmoderní </a:t>
            </a:r>
          </a:p>
          <a:p>
            <a:pPr algn="ctr"/>
            <a:r>
              <a:rPr lang="cs-CZ" sz="2000" b="1" dirty="0">
                <a:latin typeface="+mn-lt"/>
              </a:rPr>
              <a:t>propagandy</a:t>
            </a:r>
          </a:p>
        </p:txBody>
      </p:sp>
    </p:spTree>
    <p:extLst>
      <p:ext uri="{BB962C8B-B14F-4D97-AF65-F5344CB8AC3E}">
        <p14:creationId xmlns:p14="http://schemas.microsoft.com/office/powerpoint/2010/main" val="2267463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A2393A96-F9CF-6CC9-F1AF-B71E4D9922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96A16D4D-48B8-EE8C-723C-4E2CD7F13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Padesát odstínů pravdy - úvod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xmlns="" id="{8C1B0808-7051-D329-4A26-66BE4AA2B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506071"/>
            <a:ext cx="10753200" cy="4325929"/>
          </a:xfrm>
        </p:spPr>
        <p:txBody>
          <a:bodyPr/>
          <a:lstStyle/>
          <a:p>
            <a:r>
              <a:rPr lang="cs-CZ" sz="2400" strike="sngStrike" dirty="0"/>
              <a:t>Komunikační schémata/sémiotika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cs-CZ" sz="1400" strike="sngStrike" dirty="0"/>
              <a:t>Sv. Augustin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cs-CZ" sz="1400" strike="sngStrike" dirty="0"/>
              <a:t>Ch. Sanders </a:t>
            </a:r>
            <a:r>
              <a:rPr lang="cs-CZ" sz="1400" strike="sngStrike" dirty="0" err="1"/>
              <a:t>Peirce</a:t>
            </a:r>
            <a:r>
              <a:rPr lang="cs-CZ" sz="1400" strike="sngStrike" dirty="0"/>
              <a:t>, U. </a:t>
            </a:r>
            <a:r>
              <a:rPr lang="cs-CZ" sz="1400" strike="sngStrike" dirty="0" err="1"/>
              <a:t>Eco</a:t>
            </a:r>
            <a:endParaRPr lang="cs-CZ" sz="1400" strike="sngStrike" dirty="0"/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cs-CZ" sz="1400" strike="sngStrike" dirty="0"/>
              <a:t>Fenomény (či podle </a:t>
            </a:r>
            <a:r>
              <a:rPr lang="cs-CZ" sz="1400" strike="sngStrike" dirty="0" err="1"/>
              <a:t>Peirce</a:t>
            </a:r>
            <a:r>
              <a:rPr lang="cs-CZ" sz="1400" strike="sngStrike" dirty="0"/>
              <a:t> </a:t>
            </a:r>
            <a:r>
              <a:rPr lang="cs-CZ" sz="1400" strike="sngStrike" dirty="0" err="1"/>
              <a:t>fanera</a:t>
            </a:r>
            <a:r>
              <a:rPr lang="cs-CZ" sz="1400" strike="sngStrike" dirty="0"/>
              <a:t>), tj. souhrny toho, co se člověku ve zkušenosti jakkoli dává, řadí do tří kategorií:</a:t>
            </a:r>
          </a:p>
          <a:p>
            <a:pPr lvl="2"/>
            <a:endParaRPr lang="cs-CZ" sz="1400" strike="sngStrike" dirty="0"/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cs-CZ" sz="1300" strike="sngStrike" dirty="0"/>
              <a:t>primární jsou ty, jež se dávají bezprostředně a beze vztahu k jiným, například smyslové nebo citové kvality;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cs-CZ" sz="1300" strike="sngStrike" dirty="0"/>
              <a:t>sekundární jsou ty, jež lze uchopit jen ve vztahu k jiným, jako například síla, jež vystupuje jen v protikladu k odporu;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cs-CZ" sz="1300" strike="sngStrike" dirty="0"/>
              <a:t>terciární fenomény vstupují do vztahu, zprostředkovaného třetím – například myšlenky nebo znaky, jejichž zprostředkování nelze vyložit jen dvojicí typu označující - označované.</a:t>
            </a:r>
          </a:p>
          <a:p>
            <a:pPr lvl="2"/>
            <a:endParaRPr lang="cs-CZ" sz="1400" strike="sngStrike" dirty="0"/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cs-CZ" sz="1400" strike="sngStrike" dirty="0"/>
              <a:t>Tak ve vztahu znaku a jeho předmětu nutně vystupuje i interpretace, jež je do tohoto vztahu uvádí. Znak a jeho interpretace vydělují předmět ze souvislosti světa a umožňují tak jeho poznání. V této souvislosti zavádí </a:t>
            </a:r>
            <a:r>
              <a:rPr lang="cs-CZ" sz="1400" strike="sngStrike" dirty="0" err="1"/>
              <a:t>Peirce</a:t>
            </a:r>
            <a:r>
              <a:rPr lang="cs-CZ" sz="1400" strike="sngStrike" dirty="0"/>
              <a:t> známé rozlišení podle toho, zda znak a předmět spolu souvisí: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1400" strike="sngStrike" dirty="0"/>
              <a:t>    	přirozeně (index – například oheň a kouř),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1400" strike="sngStrike" dirty="0"/>
              <a:t>    	na základě analogie (ikon – například obraz),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1400" strike="sngStrike" dirty="0"/>
              <a:t>    	anebo pouze konvencí (symbol – například slovo)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cs-CZ" sz="1400" strike="sngStrike" dirty="0"/>
              <a:t>Abdukce = tvořivá činnost, vytvářející hypotézy a pravidla, jež dedukce i indukce potřebují. Zde se uplatňuje lidský vhled do souvislostí světa.</a:t>
            </a:r>
          </a:p>
          <a:p>
            <a:pPr lvl="2"/>
            <a:r>
              <a:rPr lang="cs-CZ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9666419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xmlns="" id="{5166398A-16C4-CE80-0FB1-C3F7382939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144A1A9F-1820-DF95-3BCB-B7B0BB5D6D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xmlns="" id="{7AE057E0-1E21-01E8-158A-0BC56C1F39B4}"/>
              </a:ext>
            </a:extLst>
          </p:cNvPr>
          <p:cNvSpPr/>
          <p:nvPr/>
        </p:nvSpPr>
        <p:spPr bwMode="auto">
          <a:xfrm>
            <a:off x="3525149" y="379087"/>
            <a:ext cx="4902994" cy="1035029"/>
          </a:xfrm>
          <a:prstGeom prst="ellipse">
            <a:avLst/>
          </a:prstGeom>
          <a:solidFill>
            <a:srgbClr val="3333C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000" b="1" dirty="0">
                <a:solidFill>
                  <a:schemeClr val="bg1"/>
                </a:solidFill>
                <a:latin typeface="+mn-lt"/>
              </a:rPr>
              <a:t>Propaganda =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000" b="1" dirty="0">
                <a:solidFill>
                  <a:schemeClr val="bg1"/>
                </a:solidFill>
                <a:latin typeface="+mn-lt"/>
              </a:rPr>
              <a:t>komunikační</a:t>
            </a:r>
            <a:r>
              <a:rPr kumimoji="0" lang="cs-CZ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 proces</a:t>
            </a:r>
            <a:r>
              <a:rPr lang="en-US" sz="20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2000" b="1" dirty="0">
                <a:solidFill>
                  <a:schemeClr val="bg1"/>
                </a:solidFill>
                <a:latin typeface="+mn-lt"/>
              </a:rPr>
              <a:t>→</a:t>
            </a:r>
            <a:r>
              <a:rPr lang="en-US" sz="20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n-lt"/>
              </a:rPr>
              <a:t>semiotika</a:t>
            </a:r>
            <a:endParaRPr kumimoji="0" lang="cs-CZ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xmlns="" id="{3C75D05D-01EE-C646-6AC0-126ACCFD99C1}"/>
              </a:ext>
            </a:extLst>
          </p:cNvPr>
          <p:cNvSpPr/>
          <p:nvPr/>
        </p:nvSpPr>
        <p:spPr>
          <a:xfrm>
            <a:off x="3232148" y="1491834"/>
            <a:ext cx="1659593" cy="830997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cs-CZ" sz="1600" b="1" dirty="0">
                <a:solidFill>
                  <a:schemeClr val="bg1"/>
                </a:solidFill>
                <a:latin typeface="+mn-lt"/>
              </a:rPr>
              <a:t>Základ:</a:t>
            </a:r>
          </a:p>
          <a:p>
            <a:r>
              <a:rPr lang="cs-CZ" sz="1600" b="1" dirty="0">
                <a:solidFill>
                  <a:schemeClr val="bg1"/>
                </a:solidFill>
                <a:latin typeface="+mn-lt"/>
              </a:rPr>
              <a:t>Komunikační řetězec</a:t>
            </a:r>
            <a:r>
              <a:rPr lang="cs-CZ" sz="1400" b="1" dirty="0">
                <a:solidFill>
                  <a:schemeClr val="bg1"/>
                </a:solidFill>
                <a:latin typeface="+mn-lt"/>
              </a:rPr>
              <a:t>: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FA31A64A-B209-BC9E-EF5E-14917AA6AC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53"/>
          <a:stretch/>
        </p:blipFill>
        <p:spPr>
          <a:xfrm>
            <a:off x="0" y="0"/>
            <a:ext cx="1841144" cy="2332796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xmlns="" id="{3636D7DA-27FF-D5E9-D0DB-5D8A19823089}"/>
              </a:ext>
            </a:extLst>
          </p:cNvPr>
          <p:cNvSpPr/>
          <p:nvPr/>
        </p:nvSpPr>
        <p:spPr>
          <a:xfrm>
            <a:off x="12814" y="2332199"/>
            <a:ext cx="165959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1" dirty="0">
                <a:latin typeface="+mn-lt"/>
              </a:rPr>
              <a:t>Umberto </a:t>
            </a:r>
            <a:r>
              <a:rPr lang="cs-CZ" sz="1600" b="1" dirty="0" err="1">
                <a:latin typeface="+mn-lt"/>
              </a:rPr>
              <a:t>Eco</a:t>
            </a:r>
            <a:endParaRPr lang="cs-CZ" sz="1600" b="1" dirty="0">
              <a:latin typeface="+mn-lt"/>
            </a:endParaRPr>
          </a:p>
          <a:p>
            <a:r>
              <a:rPr lang="cs-CZ" sz="1200" b="1" dirty="0">
                <a:latin typeface="+mn-lt"/>
              </a:rPr>
              <a:t>1932–2016</a:t>
            </a:r>
          </a:p>
          <a:p>
            <a:endParaRPr lang="cs-CZ" sz="1200" b="1" dirty="0"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400" b="1" dirty="0" err="1">
                <a:latin typeface="+mn-lt"/>
              </a:rPr>
              <a:t>Semiotik</a:t>
            </a:r>
            <a:endParaRPr lang="cs-CZ" sz="1400" b="1" dirty="0"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400" dirty="0">
                <a:latin typeface="+mn-lt"/>
              </a:rPr>
              <a:t>Esejista</a:t>
            </a:r>
            <a:endParaRPr lang="en-US" sz="1400" dirty="0"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400" dirty="0" err="1">
                <a:latin typeface="+mn-lt"/>
              </a:rPr>
              <a:t>Medievista</a:t>
            </a:r>
            <a:endParaRPr lang="cs-CZ" sz="1400" dirty="0"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400" dirty="0">
                <a:latin typeface="+mn-lt"/>
              </a:rPr>
              <a:t>Spisovatel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91560BF0-B332-F115-55FE-FF110BF60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169" y="3817242"/>
            <a:ext cx="1197257" cy="119725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55BA3BC1-F0FD-FAA2-75D8-8C728DD150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988" y="3863421"/>
            <a:ext cx="1094232" cy="109423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287AAACE-16A1-1D37-6986-9DB65AEE9E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2" t="6292" r="5627" b="7094"/>
          <a:stretch/>
        </p:blipFill>
        <p:spPr>
          <a:xfrm>
            <a:off x="9177298" y="3817242"/>
            <a:ext cx="1179575" cy="1140257"/>
          </a:xfrm>
          <a:prstGeom prst="rect">
            <a:avLst/>
          </a:prstGeom>
        </p:spPr>
      </p:pic>
      <p:sp>
        <p:nvSpPr>
          <p:cNvPr id="13" name="Šipka doprava 15">
            <a:extLst>
              <a:ext uri="{FF2B5EF4-FFF2-40B4-BE49-F238E27FC236}">
                <a16:creationId xmlns:a16="http://schemas.microsoft.com/office/drawing/2014/main" xmlns="" id="{E09BC801-46B0-E775-2C1F-F423D4895E64}"/>
              </a:ext>
            </a:extLst>
          </p:cNvPr>
          <p:cNvSpPr/>
          <p:nvPr/>
        </p:nvSpPr>
        <p:spPr bwMode="auto">
          <a:xfrm>
            <a:off x="7979434" y="4223226"/>
            <a:ext cx="1197864" cy="414745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4" name="Šipka doprava 16">
            <a:extLst>
              <a:ext uri="{FF2B5EF4-FFF2-40B4-BE49-F238E27FC236}">
                <a16:creationId xmlns:a16="http://schemas.microsoft.com/office/drawing/2014/main" xmlns="" id="{EBAD5DB5-0776-EE80-CA09-6BF80382ED69}"/>
              </a:ext>
            </a:extLst>
          </p:cNvPr>
          <p:cNvSpPr/>
          <p:nvPr/>
        </p:nvSpPr>
        <p:spPr bwMode="auto">
          <a:xfrm>
            <a:off x="3145811" y="4246430"/>
            <a:ext cx="1499115" cy="414745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xmlns="" id="{8AE00BC4-3404-F5E3-ED30-CD38A5BC304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913" r="7276"/>
          <a:stretch/>
        </p:blipFill>
        <p:spPr>
          <a:xfrm>
            <a:off x="4748559" y="3846698"/>
            <a:ext cx="1236388" cy="1167800"/>
          </a:xfrm>
          <a:prstGeom prst="rect">
            <a:avLst/>
          </a:prstGeom>
        </p:spPr>
      </p:pic>
      <p:sp>
        <p:nvSpPr>
          <p:cNvPr id="16" name="Šipka doprava 18">
            <a:extLst>
              <a:ext uri="{FF2B5EF4-FFF2-40B4-BE49-F238E27FC236}">
                <a16:creationId xmlns:a16="http://schemas.microsoft.com/office/drawing/2014/main" xmlns="" id="{9ABC8AC5-86D5-0880-4899-F0F2D3713767}"/>
              </a:ext>
            </a:extLst>
          </p:cNvPr>
          <p:cNvSpPr/>
          <p:nvPr/>
        </p:nvSpPr>
        <p:spPr bwMode="auto">
          <a:xfrm>
            <a:off x="6123202" y="4246430"/>
            <a:ext cx="515154" cy="414745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xmlns="" id="{331174A0-C771-50CF-8B26-A98D7831E3EB}"/>
              </a:ext>
            </a:extLst>
          </p:cNvPr>
          <p:cNvSpPr/>
          <p:nvPr/>
        </p:nvSpPr>
        <p:spPr>
          <a:xfrm>
            <a:off x="1839169" y="3451460"/>
            <a:ext cx="920211" cy="338554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latin typeface="+mn-lt"/>
              </a:rPr>
              <a:t>V</a:t>
            </a:r>
            <a:r>
              <a:rPr lang="cs-CZ" sz="1600" b="1" dirty="0" err="1">
                <a:latin typeface="+mn-lt"/>
              </a:rPr>
              <a:t>ysílač</a:t>
            </a:r>
            <a:r>
              <a:rPr lang="cs-CZ" sz="1200" b="1" dirty="0">
                <a:latin typeface="+mn-lt"/>
              </a:rPr>
              <a:t> 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xmlns="" id="{2D6F7DCA-1BD6-8E3C-B1F5-2DD4F0A9CAC0}"/>
              </a:ext>
            </a:extLst>
          </p:cNvPr>
          <p:cNvSpPr/>
          <p:nvPr/>
        </p:nvSpPr>
        <p:spPr>
          <a:xfrm>
            <a:off x="9353189" y="3451460"/>
            <a:ext cx="1119073" cy="338554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latin typeface="+mn-lt"/>
              </a:rPr>
              <a:t>P</a:t>
            </a:r>
            <a:r>
              <a:rPr lang="cs-CZ" sz="1600" b="1" dirty="0" err="1">
                <a:latin typeface="+mn-lt"/>
              </a:rPr>
              <a:t>řijímač</a:t>
            </a:r>
            <a:r>
              <a:rPr lang="cs-CZ" sz="1200" b="1" dirty="0">
                <a:latin typeface="+mn-lt"/>
              </a:rPr>
              <a:t> </a:t>
            </a: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xmlns="" id="{9FA098C9-556E-EEF0-5DB4-EB816FC36C86}"/>
              </a:ext>
            </a:extLst>
          </p:cNvPr>
          <p:cNvSpPr/>
          <p:nvPr/>
        </p:nvSpPr>
        <p:spPr>
          <a:xfrm>
            <a:off x="4632421" y="3646643"/>
            <a:ext cx="1167466" cy="338554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n-US" sz="1600" b="1" dirty="0" err="1">
                <a:latin typeface="+mn-lt"/>
              </a:rPr>
              <a:t>Mé</a:t>
            </a:r>
            <a:r>
              <a:rPr lang="cs-CZ" sz="1600" b="1" dirty="0" err="1">
                <a:latin typeface="+mn-lt"/>
              </a:rPr>
              <a:t>dium</a:t>
            </a:r>
            <a:r>
              <a:rPr lang="cs-CZ" sz="1200" b="1" dirty="0">
                <a:latin typeface="+mn-lt"/>
              </a:rPr>
              <a:t> </a:t>
            </a:r>
          </a:p>
        </p:txBody>
      </p: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xmlns="" id="{247BEE59-DDEF-7D97-E133-8D8ADB98D1EF}"/>
              </a:ext>
            </a:extLst>
          </p:cNvPr>
          <p:cNvCxnSpPr>
            <a:cxnSpLocks/>
            <a:stCxn id="30" idx="2"/>
            <a:endCxn id="18" idx="1"/>
          </p:cNvCxnSpPr>
          <p:nvPr/>
        </p:nvCxnSpPr>
        <p:spPr bwMode="auto">
          <a:xfrm>
            <a:off x="7979434" y="2360168"/>
            <a:ext cx="1373755" cy="126056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xmlns="" id="{06CA6712-3EAE-3E8C-2C95-25731630E1C6}"/>
              </a:ext>
            </a:extLst>
          </p:cNvPr>
          <p:cNvCxnSpPr>
            <a:cxnSpLocks/>
            <a:stCxn id="30" idx="2"/>
            <a:endCxn id="17" idx="3"/>
          </p:cNvCxnSpPr>
          <p:nvPr/>
        </p:nvCxnSpPr>
        <p:spPr bwMode="auto">
          <a:xfrm flipH="1">
            <a:off x="2759380" y="2360168"/>
            <a:ext cx="5220054" cy="126056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xmlns="" id="{9C49726A-5DE8-8842-5589-ACEE29ABD633}"/>
              </a:ext>
            </a:extLst>
          </p:cNvPr>
          <p:cNvCxnSpPr/>
          <p:nvPr/>
        </p:nvCxnSpPr>
        <p:spPr bwMode="auto">
          <a:xfrm>
            <a:off x="7727463" y="4914305"/>
            <a:ext cx="1558592" cy="51383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Obdélník 22">
            <a:extLst>
              <a:ext uri="{FF2B5EF4-FFF2-40B4-BE49-F238E27FC236}">
                <a16:creationId xmlns:a16="http://schemas.microsoft.com/office/drawing/2014/main" xmlns="" id="{09C08A74-BA62-5F52-9353-13E9245BB2E0}"/>
              </a:ext>
            </a:extLst>
          </p:cNvPr>
          <p:cNvSpPr/>
          <p:nvPr/>
        </p:nvSpPr>
        <p:spPr>
          <a:xfrm>
            <a:off x="3375394" y="5433589"/>
            <a:ext cx="2424493" cy="1077218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+mn-lt"/>
              </a:rPr>
              <a:t>M</a:t>
            </a:r>
            <a:r>
              <a:rPr lang="cs-CZ" sz="1600" b="1" dirty="0" err="1">
                <a:solidFill>
                  <a:schemeClr val="bg1"/>
                </a:solidFill>
                <a:latin typeface="+mn-lt"/>
              </a:rPr>
              <a:t>nohovýznamnost</a:t>
            </a:r>
            <a:r>
              <a:rPr lang="cs-CZ" sz="1600" b="1" dirty="0">
                <a:solidFill>
                  <a:schemeClr val="bg1"/>
                </a:solidFill>
                <a:latin typeface="+mn-lt"/>
              </a:rPr>
              <a:t> kódů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+mn-lt"/>
              </a:rPr>
              <a:t>Z</a:t>
            </a:r>
            <a:r>
              <a:rPr lang="cs-CZ" sz="1600" b="1" dirty="0" err="1">
                <a:solidFill>
                  <a:schemeClr val="bg1"/>
                </a:solidFill>
                <a:latin typeface="+mn-lt"/>
              </a:rPr>
              <a:t>těžuje</a:t>
            </a:r>
            <a:r>
              <a:rPr lang="cs-CZ" sz="1600" b="1" dirty="0">
                <a:solidFill>
                  <a:schemeClr val="bg1"/>
                </a:solidFill>
                <a:latin typeface="+mn-lt"/>
              </a:rPr>
              <a:t> komunikaci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bg1"/>
                </a:solidFill>
                <a:latin typeface="+mn-lt"/>
              </a:rPr>
              <a:t>Může být záměrem</a:t>
            </a:r>
          </a:p>
        </p:txBody>
      </p:sp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xmlns="" id="{45195107-7539-046B-4BC6-7398FFD73F76}"/>
              </a:ext>
            </a:extLst>
          </p:cNvPr>
          <p:cNvCxnSpPr>
            <a:cxnSpLocks/>
            <a:endCxn id="23" idx="1"/>
          </p:cNvCxnSpPr>
          <p:nvPr/>
        </p:nvCxnSpPr>
        <p:spPr bwMode="auto">
          <a:xfrm>
            <a:off x="2371599" y="4914305"/>
            <a:ext cx="1003795" cy="105789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xmlns="" id="{8B473763-D2ED-FC75-39B1-C2D93464A012}"/>
              </a:ext>
            </a:extLst>
          </p:cNvPr>
          <p:cNvCxnSpPr>
            <a:cxnSpLocks/>
            <a:stCxn id="23" idx="3"/>
          </p:cNvCxnSpPr>
          <p:nvPr/>
        </p:nvCxnSpPr>
        <p:spPr bwMode="auto">
          <a:xfrm flipV="1">
            <a:off x="5799887" y="4666350"/>
            <a:ext cx="3499979" cy="130584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Čárový bublinový popisek 1 33">
            <a:extLst>
              <a:ext uri="{FF2B5EF4-FFF2-40B4-BE49-F238E27FC236}">
                <a16:creationId xmlns:a16="http://schemas.microsoft.com/office/drawing/2014/main" xmlns="" id="{F3119CE8-4EC8-1A7D-72CA-468281527620}"/>
              </a:ext>
            </a:extLst>
          </p:cNvPr>
          <p:cNvSpPr/>
          <p:nvPr/>
        </p:nvSpPr>
        <p:spPr bwMode="auto">
          <a:xfrm>
            <a:off x="6638356" y="5421298"/>
            <a:ext cx="5317855" cy="1184568"/>
          </a:xfrm>
          <a:prstGeom prst="borderCallout1">
            <a:avLst>
              <a:gd name="adj1" fmla="val 1913"/>
              <a:gd name="adj2" fmla="val 48139"/>
              <a:gd name="adj3" fmla="val -41257"/>
              <a:gd name="adj4" fmla="val 58932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bg1"/>
                </a:solidFill>
                <a:latin typeface="+mn-lt"/>
              </a:rPr>
              <a:t>V</a:t>
            </a:r>
            <a:r>
              <a:rPr lang="cs-CZ" sz="1600" b="1" dirty="0" err="1">
                <a:solidFill>
                  <a:schemeClr val="bg1"/>
                </a:solidFill>
                <a:latin typeface="+mn-lt"/>
              </a:rPr>
              <a:t>ysílač</a:t>
            </a:r>
            <a:r>
              <a:rPr lang="cs-CZ" sz="1600" b="1" dirty="0">
                <a:solidFill>
                  <a:schemeClr val="bg1"/>
                </a:solidFill>
                <a:latin typeface="+mn-lt"/>
              </a:rPr>
              <a:t> dělá ze signálu sdělení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600" b="1" dirty="0">
              <a:solidFill>
                <a:schemeClr val="bg1"/>
              </a:solidFill>
              <a:latin typeface="+mn-lt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S</a:t>
            </a:r>
            <a:r>
              <a:rPr kumimoji="0" lang="cs-CZ" sz="16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dělení je zatím </a:t>
            </a:r>
            <a:r>
              <a:rPr kumimoji="0" lang="cs-CZ" sz="1600" b="1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+mn-lt"/>
              </a:rPr>
              <a:t>bez interpretačního rámce,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="1" dirty="0">
                <a:solidFill>
                  <a:schemeClr val="bg1"/>
                </a:solidFill>
                <a:latin typeface="+mn-lt"/>
              </a:rPr>
              <a:t>ten</a:t>
            </a:r>
            <a:r>
              <a:rPr kumimoji="0" lang="cs-CZ" sz="16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 se </a:t>
            </a:r>
            <a:r>
              <a:rPr kumimoji="0" lang="en-US" sz="1600" b="1" i="0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+mn-lt"/>
              </a:rPr>
              <a:t>vytvoří</a:t>
            </a:r>
            <a:r>
              <a:rPr kumimoji="0" lang="cs-CZ" sz="1600" b="1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+mn-lt"/>
              </a:rPr>
              <a:t> až s pomocí různých (kulturních) kódů </a:t>
            </a:r>
            <a:endParaRPr kumimoji="0" lang="cs-CZ" sz="16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+mn-lt"/>
            </a:endParaRPr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xmlns="" id="{121D4B4E-1C8A-E7D1-3A68-905DE6C54DF0}"/>
              </a:ext>
            </a:extLst>
          </p:cNvPr>
          <p:cNvSpPr/>
          <p:nvPr/>
        </p:nvSpPr>
        <p:spPr>
          <a:xfrm>
            <a:off x="5976646" y="3757661"/>
            <a:ext cx="765342" cy="307777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n-US" sz="1400" b="1" dirty="0">
                <a:latin typeface="+mn-lt"/>
              </a:rPr>
              <a:t>K</a:t>
            </a:r>
            <a:r>
              <a:rPr lang="cs-CZ" sz="1400" b="1" dirty="0" err="1">
                <a:latin typeface="+mn-lt"/>
              </a:rPr>
              <a:t>anál</a:t>
            </a:r>
            <a:r>
              <a:rPr lang="cs-CZ" sz="1200" b="1" dirty="0">
                <a:latin typeface="+mn-lt"/>
              </a:rPr>
              <a:t> </a:t>
            </a:r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xmlns="" id="{D021D1DE-6E3E-42EB-6A8C-C9C766599F9B}"/>
              </a:ext>
            </a:extLst>
          </p:cNvPr>
          <p:cNvSpPr/>
          <p:nvPr/>
        </p:nvSpPr>
        <p:spPr>
          <a:xfrm>
            <a:off x="2708763" y="4769073"/>
            <a:ext cx="666631" cy="338554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+mn-lt"/>
              </a:rPr>
              <a:t>K</a:t>
            </a:r>
            <a:r>
              <a:rPr lang="cs-CZ" sz="1600" b="1" dirty="0">
                <a:solidFill>
                  <a:schemeClr val="bg1"/>
                </a:solidFill>
                <a:latin typeface="+mn-lt"/>
              </a:rPr>
              <a:t>ód</a:t>
            </a:r>
          </a:p>
        </p:txBody>
      </p:sp>
      <p:sp>
        <p:nvSpPr>
          <p:cNvPr id="29" name="Obdélník 28">
            <a:extLst>
              <a:ext uri="{FF2B5EF4-FFF2-40B4-BE49-F238E27FC236}">
                <a16:creationId xmlns:a16="http://schemas.microsoft.com/office/drawing/2014/main" xmlns="" id="{37D65A26-5E60-4283-17E7-9634BDFBC949}"/>
              </a:ext>
            </a:extLst>
          </p:cNvPr>
          <p:cNvSpPr/>
          <p:nvPr/>
        </p:nvSpPr>
        <p:spPr>
          <a:xfrm>
            <a:off x="9898798" y="4795763"/>
            <a:ext cx="598932" cy="338554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+mn-lt"/>
              </a:rPr>
              <a:t>K</a:t>
            </a:r>
            <a:r>
              <a:rPr lang="cs-CZ" sz="1600" b="1" dirty="0">
                <a:solidFill>
                  <a:schemeClr val="bg1"/>
                </a:solidFill>
                <a:latin typeface="+mn-lt"/>
              </a:rPr>
              <a:t>ód</a:t>
            </a:r>
          </a:p>
        </p:txBody>
      </p:sp>
      <p:sp>
        <p:nvSpPr>
          <p:cNvPr id="30" name="Čárový bublinový popisek 1 23">
            <a:extLst>
              <a:ext uri="{FF2B5EF4-FFF2-40B4-BE49-F238E27FC236}">
                <a16:creationId xmlns:a16="http://schemas.microsoft.com/office/drawing/2014/main" xmlns="" id="{463A1CD9-0A41-DCA9-F097-BA2E0D43A4F3}"/>
              </a:ext>
            </a:extLst>
          </p:cNvPr>
          <p:cNvSpPr/>
          <p:nvPr/>
        </p:nvSpPr>
        <p:spPr bwMode="auto">
          <a:xfrm>
            <a:off x="7979434" y="1877881"/>
            <a:ext cx="2632640" cy="964573"/>
          </a:xfrm>
          <a:prstGeom prst="borderCallout1">
            <a:avLst>
              <a:gd name="adj1" fmla="val 48985"/>
              <a:gd name="adj2" fmla="val -13"/>
              <a:gd name="adj3" fmla="val 201423"/>
              <a:gd name="adj4" fmla="val -15451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Vysílač musí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 používat 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n-lt"/>
              </a:rPr>
              <a:t>stejný kód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chemeClr val="bg1"/>
                </a:solidFill>
                <a:latin typeface="+mn-lt"/>
              </a:rPr>
              <a:t>j</a:t>
            </a:r>
            <a:r>
              <a:rPr lang="cs-CZ" sz="2000" b="1" dirty="0" err="1">
                <a:solidFill>
                  <a:schemeClr val="bg1"/>
                </a:solidFill>
                <a:latin typeface="+mn-lt"/>
              </a:rPr>
              <a:t>ako</a:t>
            </a:r>
            <a:r>
              <a:rPr lang="cs-CZ" sz="2000" b="1" dirty="0">
                <a:solidFill>
                  <a:schemeClr val="bg1"/>
                </a:solidFill>
                <a:latin typeface="+mn-lt"/>
              </a:rPr>
              <a:t> přijímač </a:t>
            </a:r>
            <a:endParaRPr kumimoji="0" lang="cs-CZ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1" name="Obdélník 30">
            <a:extLst>
              <a:ext uri="{FF2B5EF4-FFF2-40B4-BE49-F238E27FC236}">
                <a16:creationId xmlns:a16="http://schemas.microsoft.com/office/drawing/2014/main" xmlns="" id="{EA88536B-76CF-04A8-1A66-FAA6FAB61565}"/>
              </a:ext>
            </a:extLst>
          </p:cNvPr>
          <p:cNvSpPr/>
          <p:nvPr/>
        </p:nvSpPr>
        <p:spPr>
          <a:xfrm>
            <a:off x="6741988" y="3462495"/>
            <a:ext cx="1377484" cy="338554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latin typeface="+mn-lt"/>
              </a:rPr>
              <a:t>I</a:t>
            </a:r>
            <a:r>
              <a:rPr lang="cs-CZ" sz="1600" b="1" dirty="0" err="1">
                <a:latin typeface="+mn-lt"/>
              </a:rPr>
              <a:t>nformace</a:t>
            </a:r>
            <a:endParaRPr lang="cs-CZ" sz="1600" b="1" dirty="0">
              <a:latin typeface="+mn-lt"/>
            </a:endParaRPr>
          </a:p>
        </p:txBody>
      </p:sp>
      <p:sp>
        <p:nvSpPr>
          <p:cNvPr id="32" name="Obdélník 31">
            <a:extLst>
              <a:ext uri="{FF2B5EF4-FFF2-40B4-BE49-F238E27FC236}">
                <a16:creationId xmlns:a16="http://schemas.microsoft.com/office/drawing/2014/main" xmlns="" id="{946C7F8E-11C0-390A-29F9-BB859992D2E2}"/>
              </a:ext>
            </a:extLst>
          </p:cNvPr>
          <p:cNvSpPr/>
          <p:nvPr/>
        </p:nvSpPr>
        <p:spPr>
          <a:xfrm>
            <a:off x="305437" y="5653189"/>
            <a:ext cx="2586697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cs-CZ" sz="1600" b="1" dirty="0">
                <a:solidFill>
                  <a:schemeClr val="bg1"/>
                </a:solidFill>
                <a:latin typeface="+mn-lt"/>
              </a:rPr>
              <a:t>Interpretační rastr, výsledek dohody mezi vysílačem a přijímačem</a:t>
            </a:r>
            <a:endParaRPr lang="cs-CZ" sz="1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3" name="Obdélník 32">
            <a:extLst>
              <a:ext uri="{FF2B5EF4-FFF2-40B4-BE49-F238E27FC236}">
                <a16:creationId xmlns:a16="http://schemas.microsoft.com/office/drawing/2014/main" xmlns="" id="{C22C692D-AE45-0710-5753-8A6EA5282B54}"/>
              </a:ext>
            </a:extLst>
          </p:cNvPr>
          <p:cNvSpPr/>
          <p:nvPr/>
        </p:nvSpPr>
        <p:spPr>
          <a:xfrm>
            <a:off x="305437" y="5258858"/>
            <a:ext cx="768814" cy="338554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cs-CZ" sz="1600" b="1" dirty="0">
                <a:solidFill>
                  <a:schemeClr val="bg1"/>
                </a:solidFill>
                <a:latin typeface="+mn-lt"/>
              </a:rPr>
              <a:t>Kód:</a:t>
            </a:r>
          </a:p>
        </p:txBody>
      </p:sp>
      <p:pic>
        <p:nvPicPr>
          <p:cNvPr id="41" name="Obrázek 40">
            <a:extLst>
              <a:ext uri="{FF2B5EF4-FFF2-40B4-BE49-F238E27FC236}">
                <a16:creationId xmlns:a16="http://schemas.microsoft.com/office/drawing/2014/main" xmlns="" id="{C8EE186A-59E1-47F5-91E2-FB39661EFC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69377" y="0"/>
            <a:ext cx="1337944" cy="1858776"/>
          </a:xfrm>
          <a:prstGeom prst="rect">
            <a:avLst/>
          </a:prstGeom>
        </p:spPr>
      </p:pic>
      <p:pic>
        <p:nvPicPr>
          <p:cNvPr id="42" name="Obrázek 41">
            <a:extLst>
              <a:ext uri="{FF2B5EF4-FFF2-40B4-BE49-F238E27FC236}">
                <a16:creationId xmlns:a16="http://schemas.microsoft.com/office/drawing/2014/main" xmlns="" id="{A645A541-0EF4-8078-7C03-832621373C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31433" y="-3223"/>
            <a:ext cx="1337944" cy="1881104"/>
          </a:xfrm>
          <a:prstGeom prst="rect">
            <a:avLst/>
          </a:prstGeom>
        </p:spPr>
      </p:pic>
      <p:pic>
        <p:nvPicPr>
          <p:cNvPr id="43" name="Obrázek 42">
            <a:extLst>
              <a:ext uri="{FF2B5EF4-FFF2-40B4-BE49-F238E27FC236}">
                <a16:creationId xmlns:a16="http://schemas.microsoft.com/office/drawing/2014/main" xmlns="" id="{A90AB0DA-B134-30E0-739C-BBE98F7CD2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65863" y="1490310"/>
            <a:ext cx="1808976" cy="1849018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xmlns="" id="{74771F52-3D4F-B97A-1A74-476BD6CF98DD}"/>
              </a:ext>
            </a:extLst>
          </p:cNvPr>
          <p:cNvSpPr/>
          <p:nvPr/>
        </p:nvSpPr>
        <p:spPr>
          <a:xfrm>
            <a:off x="2988149" y="2503900"/>
            <a:ext cx="18089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+mn-lt"/>
              </a:rPr>
              <a:t>Claude Shannon</a:t>
            </a:r>
            <a:endParaRPr lang="cs-CZ" sz="1200" b="1" dirty="0">
              <a:latin typeface="+mn-lt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xmlns="" id="{40264A80-9256-BC18-0123-ECD824588BB4}"/>
              </a:ext>
            </a:extLst>
          </p:cNvPr>
          <p:cNvSpPr/>
          <p:nvPr/>
        </p:nvSpPr>
        <p:spPr>
          <a:xfrm>
            <a:off x="8323183" y="6818"/>
            <a:ext cx="14151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+mn-lt"/>
              </a:rPr>
              <a:t>C. S. Peirce</a:t>
            </a:r>
            <a:endParaRPr lang="cs-CZ" sz="1200" b="1" dirty="0">
              <a:latin typeface="+mn-lt"/>
            </a:endParaRPr>
          </a:p>
        </p:txBody>
      </p:sp>
      <p:sp>
        <p:nvSpPr>
          <p:cNvPr id="34" name="Obdélník 33">
            <a:extLst>
              <a:ext uri="{FF2B5EF4-FFF2-40B4-BE49-F238E27FC236}">
                <a16:creationId xmlns:a16="http://schemas.microsoft.com/office/drawing/2014/main" xmlns="" id="{62C62E03-3A3B-3CA1-5ABA-76BD1196709F}"/>
              </a:ext>
            </a:extLst>
          </p:cNvPr>
          <p:cNvSpPr/>
          <p:nvPr/>
        </p:nvSpPr>
        <p:spPr>
          <a:xfrm>
            <a:off x="10806213" y="1846136"/>
            <a:ext cx="14151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 err="1">
                <a:latin typeface="+mn-lt"/>
              </a:rPr>
              <a:t>Sv</a:t>
            </a:r>
            <a:r>
              <a:rPr lang="en-US" sz="1600" b="1" dirty="0">
                <a:latin typeface="+mn-lt"/>
              </a:rPr>
              <a:t>. Augustin</a:t>
            </a:r>
            <a:endParaRPr lang="cs-CZ" sz="1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779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animBg="1"/>
      <p:bldP spid="28" grpId="0" animBg="1"/>
      <p:bldP spid="29" grpId="0" animBg="1"/>
      <p:bldP spid="30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14C02110-3FAA-A2C6-4C68-EA69438FAC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>
                <a:latin typeface="+mn-lt"/>
              </a:rPr>
              <a:pPr/>
              <a:t>14</a:t>
            </a:fld>
            <a:endParaRPr lang="cs-CZ" altLang="cs-CZ" dirty="0">
              <a:latin typeface="+mn-lt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59AB10D6-E26F-3962-5A21-1B40DCBD38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53"/>
          <a:stretch/>
        </p:blipFill>
        <p:spPr>
          <a:xfrm>
            <a:off x="0" y="0"/>
            <a:ext cx="1841144" cy="2332796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xmlns="" id="{D54DCD89-6850-B5A0-2896-DBBA7989F53E}"/>
              </a:ext>
            </a:extLst>
          </p:cNvPr>
          <p:cNvSpPr/>
          <p:nvPr/>
        </p:nvSpPr>
        <p:spPr>
          <a:xfrm>
            <a:off x="12814" y="2332199"/>
            <a:ext cx="16595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1" dirty="0">
                <a:latin typeface="+mn-lt"/>
              </a:rPr>
              <a:t>Umberto </a:t>
            </a:r>
            <a:r>
              <a:rPr lang="cs-CZ" sz="1600" b="1" dirty="0" err="1">
                <a:latin typeface="+mn-lt"/>
              </a:rPr>
              <a:t>Eco</a:t>
            </a:r>
            <a:endParaRPr lang="cs-CZ" sz="1600" b="1" dirty="0">
              <a:latin typeface="+mn-lt"/>
            </a:endParaRPr>
          </a:p>
          <a:p>
            <a:r>
              <a:rPr lang="cs-CZ" sz="1200" b="1" dirty="0">
                <a:latin typeface="+mn-lt"/>
              </a:rPr>
              <a:t>1932 – 2016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9A1090CB-CE81-E1A5-710C-A172E69F8D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179" y="1605798"/>
            <a:ext cx="1197257" cy="119725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6038F36B-9E21-9714-0BA8-C432CFE4D6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13" r="7276"/>
          <a:stretch/>
        </p:blipFill>
        <p:spPr>
          <a:xfrm>
            <a:off x="3841926" y="2489451"/>
            <a:ext cx="1236388" cy="1167800"/>
          </a:xfrm>
          <a:prstGeom prst="rect">
            <a:avLst/>
          </a:prstGeom>
        </p:spPr>
      </p:pic>
      <p:sp>
        <p:nvSpPr>
          <p:cNvPr id="10" name="Šipka doprava 41">
            <a:extLst>
              <a:ext uri="{FF2B5EF4-FFF2-40B4-BE49-F238E27FC236}">
                <a16:creationId xmlns:a16="http://schemas.microsoft.com/office/drawing/2014/main" xmlns="" id="{ED9C87F4-76FE-B5D6-6032-87A24950D145}"/>
              </a:ext>
            </a:extLst>
          </p:cNvPr>
          <p:cNvSpPr/>
          <p:nvPr/>
        </p:nvSpPr>
        <p:spPr bwMode="auto">
          <a:xfrm rot="2087995">
            <a:off x="3291597" y="2607559"/>
            <a:ext cx="699187" cy="414745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xmlns="" id="{60FB5E2F-65D2-368D-E717-E044EADD39BA}"/>
              </a:ext>
            </a:extLst>
          </p:cNvPr>
          <p:cNvSpPr/>
          <p:nvPr/>
        </p:nvSpPr>
        <p:spPr>
          <a:xfrm>
            <a:off x="1779031" y="2713498"/>
            <a:ext cx="901663" cy="338554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latin typeface="+mn-lt"/>
              </a:rPr>
              <a:t>V</a:t>
            </a:r>
            <a:r>
              <a:rPr lang="cs-CZ" sz="1600" b="1" dirty="0" err="1">
                <a:latin typeface="+mn-lt"/>
              </a:rPr>
              <a:t>ysílač</a:t>
            </a:r>
            <a:r>
              <a:rPr lang="cs-CZ" sz="1200" b="1" dirty="0">
                <a:latin typeface="+mn-lt"/>
              </a:rPr>
              <a:t> 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xmlns="" id="{B29E981B-9DBA-835B-0CFF-3C06C6AD4482}"/>
              </a:ext>
            </a:extLst>
          </p:cNvPr>
          <p:cNvSpPr/>
          <p:nvPr/>
        </p:nvSpPr>
        <p:spPr>
          <a:xfrm>
            <a:off x="6660859" y="3617175"/>
            <a:ext cx="1068409" cy="338554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latin typeface="+mn-lt"/>
              </a:rPr>
              <a:t>P</a:t>
            </a:r>
            <a:r>
              <a:rPr lang="cs-CZ" sz="1600" b="1" dirty="0" err="1">
                <a:latin typeface="+mn-lt"/>
              </a:rPr>
              <a:t>řijímač</a:t>
            </a:r>
            <a:r>
              <a:rPr lang="cs-CZ" sz="1200" b="1" dirty="0">
                <a:latin typeface="+mn-lt"/>
              </a:rPr>
              <a:t> 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xmlns="" id="{6F8EB5D2-E753-004F-59DB-F55A7CAD1B43}"/>
              </a:ext>
            </a:extLst>
          </p:cNvPr>
          <p:cNvSpPr/>
          <p:nvPr/>
        </p:nvSpPr>
        <p:spPr>
          <a:xfrm>
            <a:off x="3825395" y="1636293"/>
            <a:ext cx="1474134" cy="830997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cs-CZ" sz="1600" b="1" dirty="0">
                <a:latin typeface="+mn-lt"/>
              </a:rPr>
              <a:t>Technické medium =</a:t>
            </a:r>
          </a:p>
          <a:p>
            <a:r>
              <a:rPr lang="cs-CZ" sz="1600" b="1" dirty="0">
                <a:latin typeface="+mn-lt"/>
              </a:rPr>
              <a:t>kanál</a:t>
            </a:r>
          </a:p>
        </p:txBody>
      </p:sp>
      <p:sp>
        <p:nvSpPr>
          <p:cNvPr id="14" name="Čárový bublinový popisek 1 45">
            <a:extLst>
              <a:ext uri="{FF2B5EF4-FFF2-40B4-BE49-F238E27FC236}">
                <a16:creationId xmlns:a16="http://schemas.microsoft.com/office/drawing/2014/main" xmlns="" id="{0254E773-1DF8-B857-D8A7-F86899D145FB}"/>
              </a:ext>
            </a:extLst>
          </p:cNvPr>
          <p:cNvSpPr/>
          <p:nvPr/>
        </p:nvSpPr>
        <p:spPr bwMode="auto">
          <a:xfrm>
            <a:off x="7729268" y="2027208"/>
            <a:ext cx="3303474" cy="1163663"/>
          </a:xfrm>
          <a:prstGeom prst="borderCallout1">
            <a:avLst>
              <a:gd name="adj1" fmla="val 97862"/>
              <a:gd name="adj2" fmla="val 53001"/>
              <a:gd name="adj3" fmla="val 158679"/>
              <a:gd name="adj4" fmla="val 41300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Moderní společnost s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variancí</a:t>
            </a:r>
            <a:r>
              <a:rPr kumimoji="0" lang="cs-CZ" sz="16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názorů a přesvědčení</a:t>
            </a:r>
            <a:r>
              <a:rPr lang="cs-CZ" sz="1600" b="1" dirty="0">
                <a:solidFill>
                  <a:srgbClr val="C00000"/>
                </a:solidFill>
                <a:latin typeface="+mn-lt"/>
              </a:rPr>
              <a:t>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="1" dirty="0">
                <a:solidFill>
                  <a:schemeClr val="bg1"/>
                </a:solidFill>
                <a:latin typeface="+mn-lt"/>
              </a:rPr>
              <a:t>= </a:t>
            </a:r>
            <a:r>
              <a:rPr lang="cs-CZ" sz="1600" b="1" baseline="0" dirty="0">
                <a:solidFill>
                  <a:schemeClr val="bg1"/>
                </a:solidFill>
                <a:latin typeface="+mn-lt"/>
              </a:rPr>
              <a:t>každý interpretuje kód podle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="1" dirty="0">
                <a:solidFill>
                  <a:schemeClr val="bg1"/>
                </a:solidFill>
                <a:latin typeface="+mn-lt"/>
              </a:rPr>
              <a:t>   </a:t>
            </a:r>
            <a:r>
              <a:rPr lang="cs-CZ" sz="1600" b="1" baseline="0" dirty="0">
                <a:solidFill>
                  <a:schemeClr val="bg1"/>
                </a:solidFill>
                <a:latin typeface="+mn-lt"/>
              </a:rPr>
              <a:t>vlastních potřeb</a:t>
            </a:r>
            <a:endParaRPr kumimoji="0" lang="cs-CZ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FFABE973-573F-6525-68AB-4F0FC3CF58A6}"/>
              </a:ext>
            </a:extLst>
          </p:cNvPr>
          <p:cNvSpPr/>
          <p:nvPr/>
        </p:nvSpPr>
        <p:spPr>
          <a:xfrm>
            <a:off x="1935623" y="3153747"/>
            <a:ext cx="1920705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b="1" dirty="0" err="1">
                <a:solidFill>
                  <a:schemeClr val="bg1"/>
                </a:solidFill>
                <a:latin typeface="+mn-lt"/>
              </a:rPr>
              <a:t>Obecně</a:t>
            </a:r>
            <a:r>
              <a:rPr lang="en-US" sz="16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+mn-lt"/>
              </a:rPr>
              <a:t>srozumitelný</a:t>
            </a:r>
            <a:r>
              <a:rPr lang="en-US" sz="16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+mn-lt"/>
              </a:rPr>
              <a:t>kód</a:t>
            </a:r>
            <a:endParaRPr lang="cs-CZ" sz="16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xmlns="" id="{0CFBA215-DBD6-3018-0381-919D14536E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577" y="3604340"/>
            <a:ext cx="491737" cy="478672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xmlns="" id="{C6148D56-81E2-A824-7A06-FA1792F766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768" y="3984744"/>
            <a:ext cx="3701143" cy="2659583"/>
          </a:xfrm>
          <a:prstGeom prst="rect">
            <a:avLst/>
          </a:prstGeom>
        </p:spPr>
      </p:pic>
      <p:sp>
        <p:nvSpPr>
          <p:cNvPr id="18" name="Šipka doprava 49">
            <a:extLst>
              <a:ext uri="{FF2B5EF4-FFF2-40B4-BE49-F238E27FC236}">
                <a16:creationId xmlns:a16="http://schemas.microsoft.com/office/drawing/2014/main" xmlns="" id="{6C776E20-6730-23DB-C08D-CFEC8A68F217}"/>
              </a:ext>
            </a:extLst>
          </p:cNvPr>
          <p:cNvSpPr/>
          <p:nvPr/>
        </p:nvSpPr>
        <p:spPr bwMode="auto">
          <a:xfrm rot="1972892">
            <a:off x="4899297" y="3951941"/>
            <a:ext cx="2173677" cy="414745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xmlns="" id="{6BB0C4BF-9C80-A2E7-E0C4-416E0F0FDCAE}"/>
              </a:ext>
            </a:extLst>
          </p:cNvPr>
          <p:cNvSpPr/>
          <p:nvPr/>
        </p:nvSpPr>
        <p:spPr bwMode="auto">
          <a:xfrm>
            <a:off x="6587526" y="396598"/>
            <a:ext cx="4902994" cy="1163663"/>
          </a:xfrm>
          <a:prstGeom prst="ellipse">
            <a:avLst/>
          </a:prstGeom>
          <a:solidFill>
            <a:srgbClr val="3333C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400" b="1" dirty="0">
                <a:solidFill>
                  <a:schemeClr val="bg1"/>
                </a:solidFill>
                <a:latin typeface="+mn-lt"/>
              </a:rPr>
              <a:t>Propaganda =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400" b="1" dirty="0">
                <a:solidFill>
                  <a:schemeClr val="bg1"/>
                </a:solidFill>
                <a:latin typeface="+mn-lt"/>
              </a:rPr>
              <a:t>komunikační</a:t>
            </a:r>
            <a:r>
              <a:rPr kumimoji="0" lang="cs-CZ" sz="24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 proces</a:t>
            </a:r>
            <a:endParaRPr kumimoji="0" lang="cs-CZ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xmlns="" id="{350D31E9-23B3-B2A6-1EE5-E4877AD90A62}"/>
              </a:ext>
            </a:extLst>
          </p:cNvPr>
          <p:cNvSpPr/>
          <p:nvPr/>
        </p:nvSpPr>
        <p:spPr>
          <a:xfrm>
            <a:off x="1946247" y="591336"/>
            <a:ext cx="2541778" cy="830997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bg1"/>
                </a:solidFill>
                <a:latin typeface="+mn-lt"/>
              </a:rPr>
              <a:t>Masová komunikace:</a:t>
            </a: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xmlns="" id="{DEDB4893-FDEE-FE1F-0EAF-99BECD14903D}"/>
              </a:ext>
            </a:extLst>
          </p:cNvPr>
          <p:cNvSpPr/>
          <p:nvPr/>
        </p:nvSpPr>
        <p:spPr>
          <a:xfrm>
            <a:off x="5091246" y="1805557"/>
            <a:ext cx="1272106" cy="1077218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cs-CZ" sz="1600" b="1" dirty="0">
                <a:solidFill>
                  <a:schemeClr val="bg1"/>
                </a:solidFill>
                <a:latin typeface="+mn-lt"/>
              </a:rPr>
              <a:t>Televize</a:t>
            </a:r>
          </a:p>
          <a:p>
            <a:r>
              <a:rPr lang="cs-CZ" sz="1600" b="1" dirty="0">
                <a:solidFill>
                  <a:schemeClr val="bg1"/>
                </a:solidFill>
                <a:latin typeface="+mn-lt"/>
              </a:rPr>
              <a:t>Internet</a:t>
            </a:r>
          </a:p>
          <a:p>
            <a:r>
              <a:rPr lang="cs-CZ" sz="1600" b="1" dirty="0">
                <a:solidFill>
                  <a:schemeClr val="bg1"/>
                </a:solidFill>
                <a:latin typeface="+mn-lt"/>
              </a:rPr>
              <a:t>R</a:t>
            </a:r>
            <a:r>
              <a:rPr lang="en-US" sz="1600" b="1" dirty="0">
                <a:solidFill>
                  <a:schemeClr val="bg1"/>
                </a:solidFill>
                <a:latin typeface="+mn-lt"/>
              </a:rPr>
              <a:t>á</a:t>
            </a:r>
            <a:r>
              <a:rPr lang="cs-CZ" sz="1600" b="1" dirty="0" err="1">
                <a:solidFill>
                  <a:schemeClr val="bg1"/>
                </a:solidFill>
                <a:latin typeface="+mn-lt"/>
              </a:rPr>
              <a:t>dio</a:t>
            </a:r>
            <a:endParaRPr lang="cs-CZ" sz="1600" b="1" dirty="0">
              <a:solidFill>
                <a:schemeClr val="bg1"/>
              </a:solidFill>
              <a:latin typeface="+mn-lt"/>
            </a:endParaRPr>
          </a:p>
          <a:p>
            <a:r>
              <a:rPr lang="cs-CZ" sz="1600" b="1" dirty="0">
                <a:solidFill>
                  <a:schemeClr val="bg1"/>
                </a:solidFill>
                <a:latin typeface="+mn-lt"/>
              </a:rPr>
              <a:t>Kino</a:t>
            </a:r>
            <a:r>
              <a:rPr lang="cs-CZ" sz="1200" b="1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xmlns="" id="{538F90D4-481E-7272-5440-3F9CEF672E84}"/>
              </a:ext>
            </a:extLst>
          </p:cNvPr>
          <p:cNvSpPr/>
          <p:nvPr/>
        </p:nvSpPr>
        <p:spPr>
          <a:xfrm>
            <a:off x="509909" y="4121988"/>
            <a:ext cx="4636543" cy="156966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cs-CZ" sz="1600" b="1" dirty="0">
                <a:solidFill>
                  <a:schemeClr val="bg1"/>
                </a:solidFill>
                <a:latin typeface="+mn-lt"/>
              </a:rPr>
              <a:t>Rozmanitosti kódů: Kdo vám řekne, co je správné?</a:t>
            </a:r>
          </a:p>
          <a:p>
            <a:r>
              <a:rPr lang="cs-CZ" sz="1600" b="1" dirty="0">
                <a:solidFill>
                  <a:schemeClr val="bg1"/>
                </a:solidFill>
                <a:latin typeface="+mn-lt"/>
              </a:rPr>
              <a:t> = Kontrola kódů je moc</a:t>
            </a:r>
          </a:p>
          <a:p>
            <a:endParaRPr lang="cs-CZ" sz="800" b="1" dirty="0">
              <a:solidFill>
                <a:srgbClr val="800000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+mn-lt"/>
              </a:rPr>
              <a:t>P</a:t>
            </a:r>
            <a:r>
              <a:rPr lang="cs-CZ" sz="1600" b="1" dirty="0" err="1">
                <a:latin typeface="+mn-lt"/>
              </a:rPr>
              <a:t>olitici</a:t>
            </a:r>
            <a:r>
              <a:rPr lang="cs-CZ" sz="1600" b="1" dirty="0">
                <a:latin typeface="+mn-lt"/>
              </a:rPr>
              <a:t>, pedagozi, vědci komunikace: Moc medií se kontroluje skrze vysílače a kanály</a:t>
            </a:r>
          </a:p>
          <a:p>
            <a:endParaRPr lang="cs-CZ" sz="800" b="1" dirty="0">
              <a:latin typeface="+mn-lt"/>
            </a:endParaRPr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xmlns="" id="{78CC6E35-8518-5843-B152-DF2E07C797DB}"/>
              </a:ext>
            </a:extLst>
          </p:cNvPr>
          <p:cNvSpPr/>
          <p:nvPr/>
        </p:nvSpPr>
        <p:spPr>
          <a:xfrm>
            <a:off x="812251" y="5730625"/>
            <a:ext cx="4487278" cy="307777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cs-CZ" sz="1400" b="1" dirty="0">
                <a:latin typeface="+mn-lt"/>
              </a:rPr>
              <a:t>Opravdová moc je v kontrole přijímače!</a:t>
            </a:r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xmlns="" id="{AB8DE13D-8736-4FF6-F48F-2BE22A592248}"/>
              </a:ext>
            </a:extLst>
          </p:cNvPr>
          <p:cNvSpPr/>
          <p:nvPr/>
        </p:nvSpPr>
        <p:spPr>
          <a:xfrm>
            <a:off x="3289221" y="6064710"/>
            <a:ext cx="2208640" cy="738664"/>
          </a:xfrm>
          <a:prstGeom prst="rect">
            <a:avLst/>
          </a:prstGeom>
          <a:solidFill>
            <a:srgbClr val="FF5050"/>
          </a:solidFill>
        </p:spPr>
        <p:txBody>
          <a:bodyPr wrap="square">
            <a:spAutoFit/>
          </a:bodyPr>
          <a:lstStyle/>
          <a:p>
            <a:r>
              <a:rPr lang="cs-CZ" sz="1400" b="1" dirty="0">
                <a:latin typeface="+mn-lt"/>
              </a:rPr>
              <a:t>Boj o pozornost veřejnosti</a:t>
            </a:r>
          </a:p>
          <a:p>
            <a:r>
              <a:rPr lang="cs-CZ" sz="1400" b="1" dirty="0">
                <a:latin typeface="+mn-lt"/>
              </a:rPr>
              <a:t>(viz: sociální sítě) </a:t>
            </a:r>
          </a:p>
        </p:txBody>
      </p:sp>
      <p:sp>
        <p:nvSpPr>
          <p:cNvPr id="25" name="Ovál 24">
            <a:extLst>
              <a:ext uri="{FF2B5EF4-FFF2-40B4-BE49-F238E27FC236}">
                <a16:creationId xmlns:a16="http://schemas.microsoft.com/office/drawing/2014/main" xmlns="" id="{A3E8EC16-3BB8-3BCB-3C97-54C719CB1AB6}"/>
              </a:ext>
            </a:extLst>
          </p:cNvPr>
          <p:cNvSpPr/>
          <p:nvPr/>
        </p:nvSpPr>
        <p:spPr bwMode="auto">
          <a:xfrm>
            <a:off x="5620624" y="5753722"/>
            <a:ext cx="3074025" cy="606416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000" b="1" dirty="0">
                <a:solidFill>
                  <a:schemeClr val="bg1"/>
                </a:solidFill>
                <a:latin typeface="+mn-lt"/>
              </a:rPr>
              <a:t>Sem míří propaganda!</a:t>
            </a:r>
            <a:endParaRPr kumimoji="0" lang="cs-CZ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88171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E3216980-4B99-3A0D-182D-41DA89ACB3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B55D2FA2-547F-E670-B428-E1DAAB89C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Padesát odstínů pravdy - úvod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xmlns="" id="{8B70EC8C-74F6-5F17-09FD-9F0985C94D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trike="sngStrike" dirty="0"/>
              <a:t>Komunikace jako mocenský diskurs</a:t>
            </a:r>
          </a:p>
          <a:p>
            <a:r>
              <a:rPr lang="cs-CZ" strike="sngStrike" dirty="0"/>
              <a:t>Komunikační proces v konkrétním rámci</a:t>
            </a:r>
          </a:p>
          <a:p>
            <a:r>
              <a:rPr lang="cs-CZ" strike="sngStrike" dirty="0"/>
              <a:t>Různé typy komunikace (vizuální, orální a písemná) a proměny jejich historických rolí</a:t>
            </a:r>
          </a:p>
          <a:p>
            <a:r>
              <a:rPr lang="cs-CZ" strike="sngStrike" dirty="0"/>
              <a:t>Limity různých typů komunikace</a:t>
            </a:r>
          </a:p>
          <a:p>
            <a:pPr lvl="1"/>
            <a:r>
              <a:rPr lang="cs-CZ" strike="sngStrike" dirty="0"/>
              <a:t>Problém ambivalence a chybějících kódů</a:t>
            </a:r>
          </a:p>
          <a:p>
            <a:pPr lvl="1"/>
            <a:r>
              <a:rPr lang="cs-CZ" strike="sngStrike" dirty="0"/>
              <a:t>Šíření/rychlost komunikace</a:t>
            </a:r>
          </a:p>
          <a:p>
            <a:pPr lvl="1"/>
            <a:r>
              <a:rPr lang="cs-CZ" strike="sngStrike" dirty="0"/>
              <a:t>Pomluvy</a:t>
            </a:r>
          </a:p>
          <a:p>
            <a:pPr lvl="1"/>
            <a:r>
              <a:rPr lang="cs-CZ" strike="sngStrike" dirty="0" err="1"/>
              <a:t>Narativita</a:t>
            </a:r>
            <a:endParaRPr lang="cs-CZ" strike="sngStrike" dirty="0"/>
          </a:p>
        </p:txBody>
      </p:sp>
    </p:spTree>
    <p:extLst>
      <p:ext uri="{BB962C8B-B14F-4D97-AF65-F5344CB8AC3E}">
        <p14:creationId xmlns:p14="http://schemas.microsoft.com/office/powerpoint/2010/main" val="1798361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xmlns="" id="{CEA7F52C-5FB6-9D53-1DF4-449D6F4E9C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>
                <a:latin typeface="+mn-lt"/>
              </a:rPr>
              <a:t>Zápatí prezentace</a:t>
            </a:r>
            <a:endParaRPr lang="cs-CZ" dirty="0">
              <a:latin typeface="+mn-lt"/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C8BC737C-A3BD-E52C-B30A-11A3128F40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>
                <a:latin typeface="+mn-lt"/>
              </a:rPr>
              <a:pPr/>
              <a:t>16</a:t>
            </a:fld>
            <a:endParaRPr lang="cs-CZ" altLang="cs-CZ" dirty="0">
              <a:latin typeface="+mn-lt"/>
            </a:endParaRPr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xmlns="" id="{00DE47A9-D7CE-0AD1-6319-157A78AE4795}"/>
              </a:ext>
            </a:extLst>
          </p:cNvPr>
          <p:cNvSpPr/>
          <p:nvPr/>
        </p:nvSpPr>
        <p:spPr bwMode="auto">
          <a:xfrm>
            <a:off x="671531" y="457323"/>
            <a:ext cx="6738560" cy="673078"/>
          </a:xfrm>
          <a:prstGeom prst="ellipse">
            <a:avLst/>
          </a:prstGeom>
          <a:solidFill>
            <a:srgbClr val="3333C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400" b="1" dirty="0">
                <a:solidFill>
                  <a:schemeClr val="bg1"/>
                </a:solidFill>
                <a:latin typeface="+mn-lt"/>
              </a:rPr>
              <a:t>Elementy propagandy: </a:t>
            </a:r>
            <a:r>
              <a:rPr lang="cs-CZ" sz="2400" b="1" dirty="0" err="1">
                <a:solidFill>
                  <a:schemeClr val="bg1"/>
                </a:solidFill>
                <a:latin typeface="+mn-lt"/>
              </a:rPr>
              <a:t>narativ</a:t>
            </a:r>
            <a:r>
              <a:rPr lang="cs-CZ" sz="2400" b="1" dirty="0">
                <a:solidFill>
                  <a:schemeClr val="bg1"/>
                </a:solidFill>
                <a:latin typeface="+mn-lt"/>
              </a:rPr>
              <a:t> a diskurz</a:t>
            </a:r>
            <a:endParaRPr kumimoji="0" lang="cs-CZ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xmlns="" id="{1194FED1-670D-1217-6C62-42C7F39E163B}"/>
              </a:ext>
            </a:extLst>
          </p:cNvPr>
          <p:cNvSpPr/>
          <p:nvPr/>
        </p:nvSpPr>
        <p:spPr>
          <a:xfrm>
            <a:off x="507204" y="1570355"/>
            <a:ext cx="7733756" cy="707886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chemeClr val="bg1"/>
                </a:solidFill>
                <a:latin typeface="+mn-lt"/>
              </a:rPr>
              <a:t>Narace/Vyprávění (</a:t>
            </a:r>
            <a:r>
              <a:rPr lang="cs-CZ" sz="2000" b="1" dirty="0" err="1">
                <a:solidFill>
                  <a:schemeClr val="bg1"/>
                </a:solidFill>
                <a:latin typeface="+mn-lt"/>
              </a:rPr>
              <a:t>narratio</a:t>
            </a:r>
            <a:r>
              <a:rPr lang="cs-CZ" sz="2000" b="1" dirty="0">
                <a:solidFill>
                  <a:schemeClr val="bg1"/>
                </a:solidFill>
                <a:latin typeface="+mn-lt"/>
              </a:rPr>
              <a:t>) </a:t>
            </a:r>
            <a:r>
              <a:rPr lang="cs-CZ" sz="2000" dirty="0">
                <a:solidFill>
                  <a:schemeClr val="bg1"/>
                </a:solidFill>
                <a:latin typeface="+mn-lt"/>
              </a:rPr>
              <a:t>je reprodukce události v ústní, malované nebo písemné podobě (</a:t>
            </a:r>
            <a:r>
              <a:rPr lang="cs-CZ" sz="2000" b="1" dirty="0">
                <a:solidFill>
                  <a:schemeClr val="bg1"/>
                </a:solidFill>
                <a:latin typeface="+mn-lt"/>
              </a:rPr>
              <a:t>narativ</a:t>
            </a:r>
            <a:r>
              <a:rPr lang="cs-CZ" sz="2000" dirty="0">
                <a:solidFill>
                  <a:schemeClr val="bg1"/>
                </a:solidFill>
                <a:latin typeface="+mn-lt"/>
              </a:rPr>
              <a:t> = 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(</a:t>
            </a:r>
            <a:r>
              <a:rPr lang="en-US" sz="2000" dirty="0" err="1">
                <a:solidFill>
                  <a:schemeClr val="bg1"/>
                </a:solidFill>
                <a:latin typeface="+mn-lt"/>
              </a:rPr>
              <a:t>ustálený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) </a:t>
            </a:r>
            <a:r>
              <a:rPr lang="en-US" sz="2000" dirty="0" err="1">
                <a:solidFill>
                  <a:schemeClr val="bg1"/>
                </a:solidFill>
                <a:latin typeface="+mn-lt"/>
              </a:rPr>
              <a:t>popis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+mn-lt"/>
              </a:rPr>
              <a:t>děje</a:t>
            </a:r>
            <a:r>
              <a:rPr lang="cs-CZ" sz="2000" dirty="0">
                <a:solidFill>
                  <a:schemeClr val="bg1"/>
                </a:solidFill>
                <a:latin typeface="+mn-lt"/>
              </a:rPr>
              <a:t>)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xmlns="" id="{EB0FD48F-4516-F9EC-FB69-E2EDC1294347}"/>
              </a:ext>
            </a:extLst>
          </p:cNvPr>
          <p:cNvSpPr/>
          <p:nvPr/>
        </p:nvSpPr>
        <p:spPr>
          <a:xfrm>
            <a:off x="2570062" y="2349901"/>
            <a:ext cx="5670898" cy="1292662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cs-CZ" sz="1800" b="1" dirty="0">
                <a:solidFill>
                  <a:srgbClr val="FF0000"/>
                </a:solidFill>
                <a:latin typeface="+mn-lt"/>
              </a:rPr>
              <a:t>Využití v propagandě: </a:t>
            </a:r>
            <a:r>
              <a:rPr lang="cs-CZ" sz="1800" dirty="0">
                <a:latin typeface="+mn-lt"/>
              </a:rPr>
              <a:t>skutečnému ději/ fikčnímu ději je připsán</a:t>
            </a:r>
            <a:r>
              <a:rPr lang="en-US" sz="1800" dirty="0">
                <a:latin typeface="+mn-lt"/>
              </a:rPr>
              <a:t> </a:t>
            </a:r>
            <a:r>
              <a:rPr lang="cs-CZ" sz="1800" dirty="0">
                <a:latin typeface="+mn-lt"/>
              </a:rPr>
              <a:t>hlubší význam (‚morálka‘) </a:t>
            </a:r>
            <a:endParaRPr lang="en-US" sz="1800" dirty="0">
              <a:latin typeface="+mn-lt"/>
            </a:endParaRPr>
          </a:p>
          <a:p>
            <a:r>
              <a:rPr lang="cs-CZ" sz="1800" dirty="0">
                <a:latin typeface="+mn-lt"/>
              </a:rPr>
              <a:t>→</a:t>
            </a:r>
            <a:r>
              <a:rPr lang="en-US" sz="1800" dirty="0">
                <a:latin typeface="+mn-lt"/>
              </a:rPr>
              <a:t> D</a:t>
            </a:r>
            <a:r>
              <a:rPr lang="cs-CZ" sz="1800" dirty="0">
                <a:latin typeface="+mn-lt"/>
              </a:rPr>
              <a:t>á </a:t>
            </a:r>
            <a:r>
              <a:rPr lang="en-US" sz="1800" dirty="0">
                <a:latin typeface="+mn-lt"/>
              </a:rPr>
              <a:t>se </a:t>
            </a:r>
            <a:r>
              <a:rPr lang="cs-CZ" sz="1800" dirty="0" err="1">
                <a:latin typeface="+mn-lt"/>
              </a:rPr>
              <a:t>instrumentalizovat</a:t>
            </a:r>
            <a:endParaRPr lang="cs-CZ" sz="1800" dirty="0">
              <a:latin typeface="+mn-lt"/>
            </a:endParaRPr>
          </a:p>
          <a:p>
            <a:r>
              <a:rPr lang="cs-CZ" sz="1800" dirty="0">
                <a:latin typeface="+mn-lt"/>
              </a:rPr>
              <a:t>→</a:t>
            </a:r>
            <a:r>
              <a:rPr lang="en-US" sz="1800" dirty="0">
                <a:latin typeface="+mn-lt"/>
              </a:rPr>
              <a:t> </a:t>
            </a:r>
            <a:r>
              <a:rPr lang="cs-CZ" sz="1800" dirty="0">
                <a:latin typeface="+mn-lt"/>
              </a:rPr>
              <a:t>Je propojen se známými </a:t>
            </a:r>
            <a:r>
              <a:rPr lang="cs-CZ" sz="1800" b="1" dirty="0">
                <a:solidFill>
                  <a:srgbClr val="FF0000"/>
                </a:solidFill>
                <a:latin typeface="+mn-lt"/>
              </a:rPr>
              <a:t>diskurzy</a:t>
            </a:r>
            <a:r>
              <a:rPr lang="cs-CZ" b="1" dirty="0">
                <a:solidFill>
                  <a:srgbClr val="FF0000"/>
                </a:solidFill>
                <a:latin typeface="+mn-lt"/>
              </a:rPr>
              <a:t> </a:t>
            </a:r>
          </a:p>
        </p:txBody>
      </p:sp>
      <p:pic>
        <p:nvPicPr>
          <p:cNvPr id="9" name="Bild 2" descr="https://upload.wikimedia.org/wikipedia/commons/thumb/a/af/Freytags_pyramid.svg/265px-Freytags_pyramid.svg.png">
            <a:extLst>
              <a:ext uri="{FF2B5EF4-FFF2-40B4-BE49-F238E27FC236}">
                <a16:creationId xmlns:a16="http://schemas.microsoft.com/office/drawing/2014/main" xmlns="" id="{D3E24B27-0C51-C99D-1B06-CD0B63906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346" y="3253"/>
            <a:ext cx="3739654" cy="2490432"/>
          </a:xfrm>
          <a:prstGeom prst="rect">
            <a:avLst/>
          </a:prstGeom>
          <a:solidFill>
            <a:srgbClr val="EAEAEA"/>
          </a:solidFill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xmlns="" id="{30428631-FCF5-31DA-A9B2-FA7DB2E3AD79}"/>
              </a:ext>
            </a:extLst>
          </p:cNvPr>
          <p:cNvSpPr/>
          <p:nvPr/>
        </p:nvSpPr>
        <p:spPr>
          <a:xfrm>
            <a:off x="2475101" y="5100751"/>
            <a:ext cx="9716899" cy="156966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cs-CZ" sz="1600" b="1" dirty="0">
                <a:solidFill>
                  <a:schemeClr val="bg1"/>
                </a:solidFill>
                <a:latin typeface="+mn-lt"/>
              </a:rPr>
              <a:t>Diskurz</a:t>
            </a:r>
            <a:r>
              <a:rPr lang="cs-CZ" sz="1600" dirty="0">
                <a:solidFill>
                  <a:schemeClr val="bg1"/>
                </a:solidFill>
                <a:latin typeface="+mn-lt"/>
              </a:rPr>
              <a:t> (z fr. </a:t>
            </a:r>
            <a:r>
              <a:rPr lang="cs-CZ" sz="1600" i="1" dirty="0" err="1">
                <a:solidFill>
                  <a:schemeClr val="bg1"/>
                </a:solidFill>
                <a:latin typeface="+mn-lt"/>
              </a:rPr>
              <a:t>discours</a:t>
            </a:r>
            <a:r>
              <a:rPr lang="cs-CZ" sz="1600" dirty="0">
                <a:solidFill>
                  <a:schemeClr val="bg1"/>
                </a:solidFill>
                <a:latin typeface="+mn-lt"/>
              </a:rPr>
              <a:t>, rozprava, přednáška, od lat. dis-</a:t>
            </a:r>
            <a:r>
              <a:rPr lang="cs-CZ" sz="1600" dirty="0" err="1">
                <a:solidFill>
                  <a:schemeClr val="bg1"/>
                </a:solidFill>
                <a:latin typeface="+mn-lt"/>
              </a:rPr>
              <a:t>currere</a:t>
            </a:r>
            <a:r>
              <a:rPr lang="cs-CZ" sz="1600" dirty="0">
                <a:solidFill>
                  <a:schemeClr val="bg1"/>
                </a:solidFill>
                <a:latin typeface="+mn-lt"/>
              </a:rPr>
              <a:t>, </a:t>
            </a:r>
          </a:p>
          <a:p>
            <a:r>
              <a:rPr lang="cs-CZ" sz="1600" dirty="0">
                <a:solidFill>
                  <a:schemeClr val="bg1"/>
                </a:solidFill>
                <a:latin typeface="+mn-lt"/>
              </a:rPr>
              <a:t>pobíhat sem a tam, rozebírat v řeči) má několik významů: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bg1"/>
                </a:solidFill>
                <a:latin typeface="+mn-lt"/>
              </a:rPr>
              <a:t>Pojednání nebo výklad o určitém tématu, specifický pro jisté období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+mn-lt"/>
              </a:rPr>
              <a:t>S</a:t>
            </a:r>
            <a:r>
              <a:rPr lang="cs-CZ" sz="1600" dirty="0" err="1">
                <a:solidFill>
                  <a:schemeClr val="bg1"/>
                </a:solidFill>
                <a:latin typeface="+mn-lt"/>
              </a:rPr>
              <a:t>pecifický</a:t>
            </a:r>
            <a:r>
              <a:rPr lang="cs-CZ" sz="1600" dirty="0">
                <a:solidFill>
                  <a:schemeClr val="bg1"/>
                </a:solidFill>
                <a:latin typeface="+mn-lt"/>
              </a:rPr>
              <a:t> jazyk</a:t>
            </a:r>
            <a:r>
              <a:rPr lang="en-US" sz="1600" dirty="0">
                <a:solidFill>
                  <a:schemeClr val="bg1"/>
                </a:solidFill>
                <a:latin typeface="+mn-lt"/>
              </a:rPr>
              <a:t> pro </a:t>
            </a:r>
            <a:r>
              <a:rPr lang="en-US" sz="1600" dirty="0" err="1">
                <a:solidFill>
                  <a:schemeClr val="bg1"/>
                </a:solidFill>
                <a:latin typeface="+mn-lt"/>
              </a:rPr>
              <a:t>určitou</a:t>
            </a:r>
            <a:r>
              <a:rPr lang="en-US" sz="1600" dirty="0">
                <a:solidFill>
                  <a:schemeClr val="bg1"/>
                </a:solidFill>
                <a:latin typeface="+mn-lt"/>
              </a:rPr>
              <a:t> oblast </a:t>
            </a:r>
            <a:r>
              <a:rPr lang="en-US" sz="1600" dirty="0" err="1">
                <a:solidFill>
                  <a:schemeClr val="bg1"/>
                </a:solidFill>
                <a:latin typeface="+mn-lt"/>
              </a:rPr>
              <a:t>myšlení</a:t>
            </a:r>
            <a:r>
              <a:rPr lang="cs-CZ" sz="1600" dirty="0">
                <a:solidFill>
                  <a:schemeClr val="bg1"/>
                </a:solidFill>
                <a:latin typeface="+mn-lt"/>
              </a:rPr>
              <a:t> (o čem hovoří a o čem se nesmí hovořit; co se o věcech dá a nedá říci)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+mn-lt"/>
              </a:rPr>
              <a:t>→ N</a:t>
            </a:r>
            <a:r>
              <a:rPr lang="cs-CZ" sz="1600" dirty="0" err="1">
                <a:solidFill>
                  <a:schemeClr val="bg1"/>
                </a:solidFill>
                <a:latin typeface="+mn-lt"/>
              </a:rPr>
              <a:t>ástroj</a:t>
            </a:r>
            <a:r>
              <a:rPr lang="cs-CZ" sz="1600" dirty="0">
                <a:solidFill>
                  <a:schemeClr val="bg1"/>
                </a:solidFill>
                <a:latin typeface="+mn-lt"/>
              </a:rPr>
              <a:t> a výraz mocenských vztahů</a:t>
            </a:r>
          </a:p>
        </p:txBody>
      </p:sp>
      <p:sp>
        <p:nvSpPr>
          <p:cNvPr id="11" name="TextovéPole 1">
            <a:extLst>
              <a:ext uri="{FF2B5EF4-FFF2-40B4-BE49-F238E27FC236}">
                <a16:creationId xmlns:a16="http://schemas.microsoft.com/office/drawing/2014/main" xmlns="" id="{958D5BCB-0620-4F6B-BB4A-75FE3FFC7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1866" y="2615478"/>
            <a:ext cx="2361204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de-CH" altLang="cs-CZ" sz="1600" b="1" dirty="0">
                <a:latin typeface="+mn-lt"/>
                <a:cs typeface="Times New Roman" panose="02020603050405020304" pitchFamily="18" charset="0"/>
              </a:rPr>
              <a:t>Gustav Freytag (1863)</a:t>
            </a:r>
          </a:p>
          <a:p>
            <a:pPr eaLnBrk="1" hangingPunct="1"/>
            <a:r>
              <a:rPr lang="cs-CZ" altLang="cs-CZ" sz="1600" dirty="0">
                <a:latin typeface="+mn-lt"/>
                <a:cs typeface="Times New Roman" panose="02020603050405020304" pitchFamily="18" charset="0"/>
              </a:rPr>
              <a:t>Schéma narativní struktury převažující v</a:t>
            </a:r>
          </a:p>
          <a:p>
            <a:pPr eaLnBrk="1" hangingPunct="1"/>
            <a:r>
              <a:rPr lang="cs-CZ" altLang="cs-CZ" sz="1600" dirty="0">
                <a:latin typeface="+mn-lt"/>
                <a:cs typeface="Times New Roman" panose="02020603050405020304" pitchFamily="18" charset="0"/>
              </a:rPr>
              <a:t>západní kultuře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xmlns="" id="{39BA62BF-5E25-6E2A-3B1C-DB1BA0EC4E4A}"/>
              </a:ext>
            </a:extLst>
          </p:cNvPr>
          <p:cNvSpPr/>
          <p:nvPr/>
        </p:nvSpPr>
        <p:spPr>
          <a:xfrm>
            <a:off x="8977905" y="3866404"/>
            <a:ext cx="3223403" cy="1200329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cs-CZ" sz="1800" b="1" dirty="0">
                <a:solidFill>
                  <a:srgbClr val="FF0000"/>
                </a:solidFill>
                <a:latin typeface="+mn-lt"/>
              </a:rPr>
              <a:t>Využití v propagandě: </a:t>
            </a:r>
            <a:r>
              <a:rPr lang="cs-CZ" sz="1800" dirty="0">
                <a:latin typeface="+mn-lt"/>
              </a:rPr>
              <a:t>indikátor pro legitimitu mocenských vztahů v určitém období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xmlns="" id="{AAEAAE52-ABC0-8B44-C124-8669617EA6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823"/>
          <a:stretch/>
        </p:blipFill>
        <p:spPr>
          <a:xfrm>
            <a:off x="0" y="3714223"/>
            <a:ext cx="2484409" cy="3146844"/>
          </a:xfrm>
          <a:prstGeom prst="rect">
            <a:avLst/>
          </a:prstGeom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xmlns="" id="{D75FD929-1722-B271-0921-F6A4DAC877D3}"/>
              </a:ext>
            </a:extLst>
          </p:cNvPr>
          <p:cNvSpPr/>
          <p:nvPr/>
        </p:nvSpPr>
        <p:spPr>
          <a:xfrm>
            <a:off x="2509576" y="4147101"/>
            <a:ext cx="339339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latin typeface="+mn-lt"/>
              </a:rPr>
              <a:t>Michel </a:t>
            </a:r>
            <a:r>
              <a:rPr lang="cs-CZ" sz="2000" b="1" dirty="0" err="1">
                <a:latin typeface="+mn-lt"/>
              </a:rPr>
              <a:t>Foucault</a:t>
            </a:r>
            <a:endParaRPr lang="cs-CZ" sz="2000" b="1" dirty="0">
              <a:latin typeface="+mn-lt"/>
            </a:endParaRPr>
          </a:p>
          <a:p>
            <a:r>
              <a:rPr lang="cs-CZ" sz="1600" dirty="0">
                <a:latin typeface="+mn-lt"/>
              </a:rPr>
              <a:t>(1926 – 1984)</a:t>
            </a:r>
          </a:p>
          <a:p>
            <a:r>
              <a:rPr lang="cs-CZ" sz="1600" dirty="0">
                <a:latin typeface="+mn-lt"/>
              </a:rPr>
              <a:t>Psycholog, sociolog, historik, filozof</a:t>
            </a:r>
          </a:p>
        </p:txBody>
      </p:sp>
    </p:spTree>
    <p:extLst>
      <p:ext uri="{BB962C8B-B14F-4D97-AF65-F5344CB8AC3E}">
        <p14:creationId xmlns:p14="http://schemas.microsoft.com/office/powerpoint/2010/main" val="15264919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F28E0FEC-C7D3-8E46-D10D-60C8F0B8FC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>
                <a:latin typeface="+mn-lt"/>
              </a:rPr>
              <a:pPr/>
              <a:t>17</a:t>
            </a:fld>
            <a:endParaRPr lang="cs-CZ" altLang="cs-CZ" dirty="0">
              <a:latin typeface="+mn-lt"/>
            </a:endParaRPr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xmlns="" id="{398C1778-7869-4C01-E822-98CF5942ECC0}"/>
              </a:ext>
            </a:extLst>
          </p:cNvPr>
          <p:cNvSpPr/>
          <p:nvPr/>
        </p:nvSpPr>
        <p:spPr bwMode="auto">
          <a:xfrm>
            <a:off x="671531" y="457323"/>
            <a:ext cx="6738560" cy="673078"/>
          </a:xfrm>
          <a:prstGeom prst="ellipse">
            <a:avLst/>
          </a:prstGeom>
          <a:solidFill>
            <a:srgbClr val="3333C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sz="2400" b="1" dirty="0">
                <a:solidFill>
                  <a:schemeClr val="bg1"/>
                </a:solidFill>
                <a:latin typeface="+mn-lt"/>
              </a:rPr>
              <a:t>Elementy propagandy: stereotyp a motiv</a:t>
            </a:r>
            <a:endParaRPr kumimoji="0" lang="cs-CZ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xmlns="" id="{D25B9771-C56C-318F-4695-CE66AADFD3E8}"/>
              </a:ext>
            </a:extLst>
          </p:cNvPr>
          <p:cNvSpPr/>
          <p:nvPr/>
        </p:nvSpPr>
        <p:spPr>
          <a:xfrm>
            <a:off x="370487" y="1361471"/>
            <a:ext cx="8959122" cy="1938992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chemeClr val="bg1"/>
                </a:solidFill>
                <a:latin typeface="+mn-lt"/>
              </a:rPr>
              <a:t>Stereotyp: </a:t>
            </a:r>
            <a:r>
              <a:rPr lang="cs-CZ" sz="2000" dirty="0">
                <a:solidFill>
                  <a:schemeClr val="bg1"/>
                </a:solidFill>
                <a:latin typeface="+mn-lt"/>
              </a:rPr>
              <a:t>typický obraz, který člověku vyvstane ve vědomí, když přemýšlí o určité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m </a:t>
            </a:r>
            <a:r>
              <a:rPr lang="en-US" sz="2000" dirty="0" err="1">
                <a:solidFill>
                  <a:schemeClr val="bg1"/>
                </a:solidFill>
                <a:latin typeface="+mn-lt"/>
              </a:rPr>
              <a:t>jevu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+mn-lt"/>
              </a:rPr>
              <a:t>např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.</a:t>
            </a:r>
            <a:r>
              <a:rPr lang="cs-CZ" sz="2000" dirty="0">
                <a:solidFill>
                  <a:schemeClr val="bg1"/>
                </a:solidFill>
                <a:latin typeface="+mn-lt"/>
              </a:rPr>
              <a:t> sociální skupině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bg1"/>
                </a:solidFill>
                <a:latin typeface="+mn-lt"/>
              </a:rPr>
              <a:t>Zjednodušuje vnímání organizace světa (kategorizace)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bg1"/>
                </a:solidFill>
                <a:latin typeface="+mn-lt"/>
              </a:rPr>
              <a:t>Individuální vylučující pohled na současnost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bg1"/>
                </a:solidFill>
                <a:latin typeface="+mn-lt"/>
              </a:rPr>
              <a:t>Závislý na kulturním okruhu, období, sociální příslušnosti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bg1"/>
                </a:solidFill>
                <a:latin typeface="+mn-lt"/>
              </a:rPr>
              <a:t>Z</a:t>
            </a:r>
            <a:r>
              <a:rPr lang="en-US" sz="2000" dirty="0" err="1">
                <a:solidFill>
                  <a:schemeClr val="bg1"/>
                </a:solidFill>
                <a:latin typeface="+mn-lt"/>
              </a:rPr>
              <a:t>přítomňu</a:t>
            </a:r>
            <a:r>
              <a:rPr lang="cs-CZ" sz="2000" dirty="0">
                <a:solidFill>
                  <a:schemeClr val="bg1"/>
                </a:solidFill>
                <a:latin typeface="+mn-lt"/>
              </a:rPr>
              <a:t>je dobové diskurzy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xmlns="" id="{CADD08BD-550A-B2E9-1CA7-E085A0ECF34C}"/>
              </a:ext>
            </a:extLst>
          </p:cNvPr>
          <p:cNvSpPr/>
          <p:nvPr/>
        </p:nvSpPr>
        <p:spPr>
          <a:xfrm>
            <a:off x="720000" y="3425403"/>
            <a:ext cx="8609609" cy="193899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chemeClr val="bg1"/>
                </a:solidFill>
                <a:latin typeface="+mn-lt"/>
              </a:rPr>
              <a:t>Motiv</a:t>
            </a:r>
            <a:r>
              <a:rPr lang="cs-CZ" sz="2000" dirty="0">
                <a:solidFill>
                  <a:schemeClr val="bg1"/>
                </a:solidFill>
                <a:latin typeface="+mn-lt"/>
              </a:rPr>
              <a:t> (francouzsky </a:t>
            </a:r>
            <a:r>
              <a:rPr lang="cs-CZ" sz="2000" dirty="0" err="1">
                <a:solidFill>
                  <a:schemeClr val="bg1"/>
                </a:solidFill>
                <a:latin typeface="+mn-lt"/>
              </a:rPr>
              <a:t>motif</a:t>
            </a:r>
            <a:r>
              <a:rPr lang="cs-CZ" sz="2000" dirty="0">
                <a:solidFill>
                  <a:schemeClr val="bg1"/>
                </a:solidFill>
                <a:latin typeface="+mn-lt"/>
              </a:rPr>
              <a:t> "motiv, podnět"; </a:t>
            </a:r>
            <a:r>
              <a:rPr lang="cs-CZ" sz="2000" dirty="0" err="1">
                <a:solidFill>
                  <a:schemeClr val="bg1"/>
                </a:solidFill>
                <a:latin typeface="+mn-lt"/>
              </a:rPr>
              <a:t>středolatinsky</a:t>
            </a:r>
            <a:r>
              <a:rPr lang="cs-CZ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2000" dirty="0" err="1">
                <a:solidFill>
                  <a:schemeClr val="bg1"/>
                </a:solidFill>
                <a:latin typeface="+mn-lt"/>
              </a:rPr>
              <a:t>motivum</a:t>
            </a:r>
            <a:r>
              <a:rPr lang="cs-CZ" sz="2000" dirty="0">
                <a:solidFill>
                  <a:schemeClr val="bg1"/>
                </a:solidFill>
                <a:latin typeface="+mn-lt"/>
              </a:rPr>
              <a:t> z latinského </a:t>
            </a:r>
            <a:r>
              <a:rPr lang="cs-CZ" sz="2000" dirty="0" err="1">
                <a:solidFill>
                  <a:schemeClr val="bg1"/>
                </a:solidFill>
                <a:latin typeface="+mn-lt"/>
              </a:rPr>
              <a:t>movere</a:t>
            </a:r>
            <a:r>
              <a:rPr lang="cs-CZ" sz="2000" dirty="0">
                <a:solidFill>
                  <a:schemeClr val="bg1"/>
                </a:solidFill>
                <a:latin typeface="+mn-lt"/>
              </a:rPr>
              <a:t> "pohybovat se", </a:t>
            </a:r>
            <a:r>
              <a:rPr lang="cs-CZ" sz="2000" dirty="0" err="1">
                <a:solidFill>
                  <a:schemeClr val="bg1"/>
                </a:solidFill>
                <a:latin typeface="+mn-lt"/>
              </a:rPr>
              <a:t>motus</a:t>
            </a:r>
            <a:r>
              <a:rPr lang="cs-CZ" sz="2000" dirty="0">
                <a:solidFill>
                  <a:schemeClr val="bg1"/>
                </a:solidFill>
                <a:latin typeface="+mn-lt"/>
              </a:rPr>
              <a:t> "pohyb")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bg1"/>
                </a:solidFill>
                <a:latin typeface="+mn-lt"/>
              </a:rPr>
              <a:t>Součást literatury, malířství a hudby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+mn-lt"/>
              </a:rPr>
              <a:t>S</a:t>
            </a:r>
            <a:r>
              <a:rPr lang="cs-CZ" sz="2000" dirty="0">
                <a:solidFill>
                  <a:schemeClr val="bg1"/>
                </a:solidFill>
                <a:latin typeface="+mn-lt"/>
              </a:rPr>
              <a:t>tavební prvek vyprávění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 (</a:t>
            </a:r>
            <a:r>
              <a:rPr lang="en-US" sz="2000" dirty="0" err="1">
                <a:solidFill>
                  <a:schemeClr val="bg1"/>
                </a:solidFill>
                <a:latin typeface="+mn-lt"/>
              </a:rPr>
              <a:t>zápletka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)</a:t>
            </a:r>
            <a:r>
              <a:rPr lang="cs-CZ" sz="2000" dirty="0">
                <a:solidFill>
                  <a:schemeClr val="bg1"/>
                </a:solidFill>
                <a:latin typeface="+mn-lt"/>
              </a:rPr>
              <a:t>, </a:t>
            </a:r>
            <a:r>
              <a:rPr lang="cs-CZ" sz="2000" dirty="0" err="1">
                <a:solidFill>
                  <a:schemeClr val="bg1"/>
                </a:solidFill>
                <a:latin typeface="+mn-lt"/>
              </a:rPr>
              <a:t>kter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ý</a:t>
            </a:r>
            <a:r>
              <a:rPr lang="cs-CZ" sz="2000" dirty="0">
                <a:solidFill>
                  <a:schemeClr val="bg1"/>
                </a:solidFill>
                <a:latin typeface="+mn-lt"/>
              </a:rPr>
              <a:t> sice ještě netvoří celou naraci (vyprávění), nicméně již představuje prvek z hlediska obsahu, situace</a:t>
            </a:r>
            <a:endParaRPr lang="cs-CZ" sz="2000" dirty="0">
              <a:latin typeface="+mn-lt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3F5A2EC3-B3E5-519E-3268-EB1F21AE34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049" y="-1"/>
            <a:ext cx="1986951" cy="3028889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xmlns="" id="{5E77994A-6A5F-FC09-CF25-EDA82F4B9985}"/>
              </a:ext>
            </a:extLst>
          </p:cNvPr>
          <p:cNvSpPr/>
          <p:nvPr/>
        </p:nvSpPr>
        <p:spPr>
          <a:xfrm>
            <a:off x="9221638" y="2992279"/>
            <a:ext cx="297036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2000" b="1" dirty="0">
                <a:latin typeface="+mn-lt"/>
              </a:rPr>
              <a:t>Walter </a:t>
            </a:r>
            <a:r>
              <a:rPr lang="cs-CZ" sz="2000" b="1" dirty="0" err="1">
                <a:latin typeface="+mn-lt"/>
              </a:rPr>
              <a:t>Lippman</a:t>
            </a:r>
            <a:endParaRPr lang="cs-CZ" sz="2000" b="1" dirty="0">
              <a:latin typeface="+mn-lt"/>
            </a:endParaRPr>
          </a:p>
          <a:p>
            <a:pPr algn="r"/>
            <a:r>
              <a:rPr lang="cs-CZ" sz="1600" dirty="0">
                <a:latin typeface="+mn-lt"/>
              </a:rPr>
              <a:t>(1889 – 1974)</a:t>
            </a:r>
          </a:p>
          <a:p>
            <a:pPr algn="r"/>
            <a:endParaRPr lang="cs-CZ" sz="1600" dirty="0">
              <a:latin typeface="+mn-lt"/>
            </a:endParaRPr>
          </a:p>
          <a:p>
            <a:pPr algn="r"/>
            <a:r>
              <a:rPr lang="cs-CZ" sz="1600" dirty="0">
                <a:latin typeface="+mn-lt"/>
              </a:rPr>
              <a:t>Americký novinář, filozof, zakladatel oboru studií stereotypů propojením politologie, mediálních </a:t>
            </a:r>
          </a:p>
          <a:p>
            <a:pPr algn="r"/>
            <a:r>
              <a:rPr lang="cs-CZ" sz="1600" dirty="0">
                <a:latin typeface="+mn-lt"/>
              </a:rPr>
              <a:t>studií a sociální psychologie</a:t>
            </a:r>
          </a:p>
        </p:txBody>
      </p:sp>
    </p:spTree>
    <p:extLst>
      <p:ext uri="{BB962C8B-B14F-4D97-AF65-F5344CB8AC3E}">
        <p14:creationId xmlns:p14="http://schemas.microsoft.com/office/powerpoint/2010/main" val="42459479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808" y="0"/>
            <a:ext cx="3774192" cy="4837177"/>
          </a:xfrm>
          <a:prstGeom prst="rect">
            <a:avLst/>
          </a:prstGeom>
        </p:spPr>
      </p:pic>
      <p:sp>
        <p:nvSpPr>
          <p:cNvPr id="7" name="Oválný bublinový popisek 6"/>
          <p:cNvSpPr/>
          <p:nvPr/>
        </p:nvSpPr>
        <p:spPr bwMode="auto">
          <a:xfrm>
            <a:off x="517584" y="2583179"/>
            <a:ext cx="4029249" cy="1112348"/>
          </a:xfrm>
          <a:prstGeom prst="wedgeEllipseCallout">
            <a:avLst>
              <a:gd name="adj1" fmla="val 179972"/>
              <a:gd name="adj2" fmla="val -192979"/>
            </a:avLst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2000" b="1" dirty="0">
                <a:latin typeface="+mn-lt"/>
              </a:rPr>
              <a:t>2. Propaganda dnes </a:t>
            </a:r>
          </a:p>
          <a:p>
            <a:pPr algn="ctr"/>
            <a:r>
              <a:rPr lang="cs-CZ" sz="2000" b="1" dirty="0">
                <a:latin typeface="+mn-lt"/>
              </a:rPr>
              <a:t>a dříve</a:t>
            </a:r>
          </a:p>
        </p:txBody>
      </p:sp>
      <p:sp>
        <p:nvSpPr>
          <p:cNvPr id="8" name="Oválný bublinový popisek 7"/>
          <p:cNvSpPr/>
          <p:nvPr/>
        </p:nvSpPr>
        <p:spPr bwMode="auto">
          <a:xfrm>
            <a:off x="846615" y="3844057"/>
            <a:ext cx="4228723" cy="932688"/>
          </a:xfrm>
          <a:prstGeom prst="wedgeEllipseCallout">
            <a:avLst>
              <a:gd name="adj1" fmla="val 161010"/>
              <a:gd name="adj2" fmla="val -351127"/>
            </a:avLst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cs-CZ" sz="2000" b="1" dirty="0">
                <a:latin typeface="+mn-lt"/>
              </a:rPr>
              <a:t>3. Komunikační proces </a:t>
            </a:r>
          </a:p>
          <a:p>
            <a:r>
              <a:rPr lang="cs-CZ" sz="2000" b="1" dirty="0">
                <a:latin typeface="+mn-lt"/>
              </a:rPr>
              <a:t>a elementy propagandy</a:t>
            </a:r>
          </a:p>
          <a:p>
            <a:r>
              <a:rPr lang="cs-CZ" sz="2000" b="1" dirty="0">
                <a:latin typeface="+mn-lt"/>
              </a:rPr>
              <a:t>   </a:t>
            </a:r>
          </a:p>
        </p:txBody>
      </p:sp>
      <p:sp>
        <p:nvSpPr>
          <p:cNvPr id="9" name="Oválný bublinový popisek 8"/>
          <p:cNvSpPr/>
          <p:nvPr/>
        </p:nvSpPr>
        <p:spPr bwMode="auto">
          <a:xfrm>
            <a:off x="2253278" y="4925274"/>
            <a:ext cx="3517909" cy="1725691"/>
          </a:xfrm>
          <a:prstGeom prst="wedgeEllipseCallout">
            <a:avLst>
              <a:gd name="adj1" fmla="val 164976"/>
              <a:gd name="adj2" fmla="val -272496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2000" b="1" dirty="0">
                <a:latin typeface="+mn-lt"/>
              </a:rPr>
              <a:t>4. Předpoklady </a:t>
            </a:r>
          </a:p>
          <a:p>
            <a:pPr algn="ctr"/>
            <a:r>
              <a:rPr lang="cs-CZ" sz="2000" b="1" dirty="0">
                <a:latin typeface="+mn-lt"/>
              </a:rPr>
              <a:t>a problémy </a:t>
            </a:r>
          </a:p>
          <a:p>
            <a:pPr algn="ctr"/>
            <a:r>
              <a:rPr lang="cs-CZ" sz="2000" b="1" dirty="0">
                <a:latin typeface="+mn-lt"/>
              </a:rPr>
              <a:t>předmoderní </a:t>
            </a:r>
          </a:p>
          <a:p>
            <a:pPr algn="ctr"/>
            <a:r>
              <a:rPr lang="cs-CZ" sz="2000" b="1" dirty="0">
                <a:latin typeface="+mn-lt"/>
              </a:rPr>
              <a:t>propagandy</a:t>
            </a:r>
          </a:p>
        </p:txBody>
      </p:sp>
      <p:sp>
        <p:nvSpPr>
          <p:cNvPr id="11" name="Oválný bublinový popisek 10"/>
          <p:cNvSpPr/>
          <p:nvPr/>
        </p:nvSpPr>
        <p:spPr bwMode="auto">
          <a:xfrm>
            <a:off x="5438366" y="6091048"/>
            <a:ext cx="3137537" cy="631313"/>
          </a:xfrm>
          <a:prstGeom prst="wedgeEllipseCallout">
            <a:avLst>
              <a:gd name="adj1" fmla="val 94257"/>
              <a:gd name="adj2" fmla="val -847661"/>
            </a:avLst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2000" b="1" dirty="0">
                <a:solidFill>
                  <a:schemeClr val="bg1"/>
                </a:solidFill>
                <a:latin typeface="+mn-lt"/>
              </a:rPr>
              <a:t>5. Několik příkladů…</a:t>
            </a:r>
          </a:p>
        </p:txBody>
      </p:sp>
      <p:sp>
        <p:nvSpPr>
          <p:cNvPr id="12" name="Ovál 11"/>
          <p:cNvSpPr/>
          <p:nvPr/>
        </p:nvSpPr>
        <p:spPr bwMode="auto">
          <a:xfrm>
            <a:off x="3105745" y="132789"/>
            <a:ext cx="4665243" cy="693964"/>
          </a:xfrm>
          <a:prstGeom prst="ellipse">
            <a:avLst/>
          </a:prstGeom>
          <a:solidFill>
            <a:srgbClr val="3333C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400" b="1" dirty="0">
                <a:solidFill>
                  <a:schemeClr val="bg1"/>
                </a:solidFill>
              </a:rPr>
              <a:t>ú</a:t>
            </a:r>
            <a:r>
              <a:rPr kumimoji="0" lang="cs-CZ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vod</a:t>
            </a:r>
            <a:r>
              <a:rPr kumimoji="0" lang="cs-CZ" sz="24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</a:rPr>
              <a:t> do propagandy</a:t>
            </a:r>
            <a:endParaRPr kumimoji="0" lang="cs-CZ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3" name="Oválný bublinový popisek 12"/>
          <p:cNvSpPr/>
          <p:nvPr/>
        </p:nvSpPr>
        <p:spPr bwMode="auto">
          <a:xfrm>
            <a:off x="1055183" y="1667113"/>
            <a:ext cx="3249860" cy="541676"/>
          </a:xfrm>
          <a:prstGeom prst="wedgeEllipseCallout">
            <a:avLst>
              <a:gd name="adj1" fmla="val 216167"/>
              <a:gd name="adj2" fmla="val -183804"/>
            </a:avLst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cs-CZ" sz="2000" b="1" dirty="0">
                <a:latin typeface="+mn-lt"/>
              </a:rPr>
              <a:t>1. Technický úvod</a:t>
            </a:r>
          </a:p>
        </p:txBody>
      </p:sp>
    </p:spTree>
    <p:extLst>
      <p:ext uri="{BB962C8B-B14F-4D97-AF65-F5344CB8AC3E}">
        <p14:creationId xmlns:p14="http://schemas.microsoft.com/office/powerpoint/2010/main" val="14176690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8EE10C18-E757-6DBE-69A8-B15E21B606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19</a:t>
            </a:fld>
            <a:endParaRPr lang="cs-CZ" alt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xmlns="" id="{4C9B51DB-0A4C-0A2C-F52F-AC28A6852CD8}"/>
              </a:ext>
            </a:extLst>
          </p:cNvPr>
          <p:cNvSpPr/>
          <p:nvPr/>
        </p:nvSpPr>
        <p:spPr bwMode="auto">
          <a:xfrm>
            <a:off x="0" y="928838"/>
            <a:ext cx="8875881" cy="140194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cs-CZ" sz="1600" b="1" dirty="0">
                <a:solidFill>
                  <a:schemeClr val="bg1"/>
                </a:solidFill>
                <a:latin typeface="+mj-lt"/>
              </a:rPr>
              <a:t>- </a:t>
            </a:r>
            <a:r>
              <a:rPr lang="cs-CZ" sz="1800" b="1" dirty="0">
                <a:solidFill>
                  <a:schemeClr val="bg1"/>
                </a:solidFill>
                <a:latin typeface="+mj-lt"/>
              </a:rPr>
              <a:t>Neexistují masová média</a:t>
            </a:r>
          </a:p>
          <a:p>
            <a:r>
              <a:rPr lang="cs-CZ" sz="1800" b="1" dirty="0">
                <a:solidFill>
                  <a:schemeClr val="bg1"/>
                </a:solidFill>
                <a:latin typeface="+mj-lt"/>
              </a:rPr>
              <a:t>- Společnost analfabetů (důležitost obrázků)</a:t>
            </a:r>
          </a:p>
          <a:p>
            <a:r>
              <a:rPr lang="cs-CZ" sz="1800" b="1" dirty="0">
                <a:solidFill>
                  <a:schemeClr val="bg1"/>
                </a:solidFill>
                <a:latin typeface="+mj-lt"/>
              </a:rPr>
              <a:t>- Písmo je určeno elitám (potvrzuje převládající názory)</a:t>
            </a:r>
          </a:p>
          <a:p>
            <a:r>
              <a:rPr lang="cs-CZ" sz="1800" b="1" dirty="0">
                <a:solidFill>
                  <a:schemeClr val="bg1"/>
                </a:solidFill>
                <a:latin typeface="+mj-lt"/>
              </a:rPr>
              <a:t>- Mluvené slovo, obrázky mají přednost</a:t>
            </a:r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xmlns="" id="{D0AB7784-E2C6-3A01-440B-877C7EE0C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22497"/>
            <a:ext cx="3997917" cy="4005503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xmlns="" id="{675F54D0-AF7D-C153-36D6-156931C4CC0C}"/>
              </a:ext>
            </a:extLst>
          </p:cNvPr>
          <p:cNvSpPr/>
          <p:nvPr/>
        </p:nvSpPr>
        <p:spPr bwMode="auto">
          <a:xfrm>
            <a:off x="3984182" y="2211542"/>
            <a:ext cx="8207818" cy="2003569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cs-CZ" sz="1800" b="1" dirty="0">
                <a:solidFill>
                  <a:schemeClr val="bg1"/>
                </a:solidFill>
                <a:latin typeface="+mj-lt"/>
              </a:rPr>
              <a:t>- zájmové/cílové skupiny jsou menší a specifické</a:t>
            </a:r>
          </a:p>
          <a:p>
            <a:r>
              <a:rPr lang="cs-CZ" sz="1800" b="1" dirty="0">
                <a:solidFill>
                  <a:schemeClr val="bg1"/>
                </a:solidFill>
                <a:latin typeface="+mj-lt"/>
              </a:rPr>
              <a:t>- Veřejnost se rozpadá se na dílčí vymezené sociální příslušností</a:t>
            </a:r>
          </a:p>
          <a:p>
            <a:r>
              <a:rPr lang="cs-CZ" sz="1800" b="1" dirty="0">
                <a:solidFill>
                  <a:schemeClr val="bg1"/>
                </a:solidFill>
                <a:latin typeface="+mj-lt"/>
              </a:rPr>
              <a:t>- Sociální sféry se protínají ve veřejných </a:t>
            </a:r>
          </a:p>
          <a:p>
            <a:r>
              <a:rPr lang="cs-CZ" sz="1800" b="1" dirty="0">
                <a:solidFill>
                  <a:schemeClr val="bg1"/>
                </a:solidFill>
                <a:latin typeface="+mj-lt"/>
              </a:rPr>
              <a:t>  prostorách (trzích, hospodách, kostelích apod.)</a:t>
            </a:r>
          </a:p>
          <a:p>
            <a:r>
              <a:rPr lang="cs-CZ" sz="1800" b="1" dirty="0">
                <a:solidFill>
                  <a:schemeClr val="bg1"/>
                </a:solidFill>
                <a:latin typeface="+mj-lt"/>
              </a:rPr>
              <a:t>- Zde se vyskytují různá média, zde vznikají názorové skupiny, </a:t>
            </a:r>
          </a:p>
          <a:p>
            <a:r>
              <a:rPr lang="cs-CZ" sz="1800" b="1" dirty="0">
                <a:solidFill>
                  <a:schemeClr val="bg1"/>
                </a:solidFill>
                <a:latin typeface="+mj-lt"/>
              </a:rPr>
              <a:t> které s mohou posléze radikalizovat</a:t>
            </a:r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xmlns="" id="{967D8BEE-E8D7-3042-7AA3-2983745F3C6C}"/>
              </a:ext>
            </a:extLst>
          </p:cNvPr>
          <p:cNvSpPr/>
          <p:nvPr/>
        </p:nvSpPr>
        <p:spPr bwMode="auto">
          <a:xfrm>
            <a:off x="4173855" y="4542325"/>
            <a:ext cx="3185480" cy="46717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b="1" dirty="0">
                <a:latin typeface="+mj-lt"/>
              </a:rPr>
              <a:t>Převažující témata: </a:t>
            </a:r>
            <a:endParaRPr kumimoji="0" lang="cs-CZ" sz="1800" b="1" i="0" u="none" strike="noStrike" cap="none" normalizeH="0" baseline="0" dirty="0">
              <a:ln>
                <a:noFill/>
              </a:ln>
              <a:effectLst/>
              <a:latin typeface="+mj-lt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xmlns="" id="{6F672784-690D-89D6-32DC-728F412CECDE}"/>
              </a:ext>
            </a:extLst>
          </p:cNvPr>
          <p:cNvSpPr/>
          <p:nvPr/>
        </p:nvSpPr>
        <p:spPr bwMode="auto">
          <a:xfrm>
            <a:off x="4101434" y="5160601"/>
            <a:ext cx="4877965" cy="106739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cs-CZ" sz="2000" b="1" dirty="0">
                <a:solidFill>
                  <a:schemeClr val="bg1"/>
                </a:solidFill>
                <a:latin typeface="+mj-lt"/>
              </a:rPr>
              <a:t>- Otázky morálky a správného řádu</a:t>
            </a:r>
          </a:p>
          <a:p>
            <a:r>
              <a:rPr lang="cs-CZ" sz="2000" b="1" dirty="0">
                <a:solidFill>
                  <a:schemeClr val="bg1"/>
                </a:solidFill>
                <a:latin typeface="+mj-lt"/>
              </a:rPr>
              <a:t>  (častokrát: osobní, církevní nebo</a:t>
            </a:r>
          </a:p>
          <a:p>
            <a:r>
              <a:rPr lang="cs-CZ" sz="2000" b="1" dirty="0">
                <a:solidFill>
                  <a:schemeClr val="bg1"/>
                </a:solidFill>
                <a:latin typeface="+mj-lt"/>
              </a:rPr>
              <a:t>   kritika panovníka) </a:t>
            </a:r>
          </a:p>
        </p:txBody>
      </p:sp>
      <p:pic>
        <p:nvPicPr>
          <p:cNvPr id="24" name="Obrázek 23">
            <a:extLst>
              <a:ext uri="{FF2B5EF4-FFF2-40B4-BE49-F238E27FC236}">
                <a16:creationId xmlns:a16="http://schemas.microsoft.com/office/drawing/2014/main" xmlns="" id="{F7498586-3E2A-AD07-1F23-EBAC497B5C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328"/>
          <a:stretch/>
        </p:blipFill>
        <p:spPr>
          <a:xfrm>
            <a:off x="8875880" y="0"/>
            <a:ext cx="3316120" cy="2214141"/>
          </a:xfrm>
          <a:prstGeom prst="rect">
            <a:avLst/>
          </a:prstGeom>
        </p:spPr>
      </p:pic>
      <p:sp>
        <p:nvSpPr>
          <p:cNvPr id="4" name="Ovál 3">
            <a:extLst>
              <a:ext uri="{FF2B5EF4-FFF2-40B4-BE49-F238E27FC236}">
                <a16:creationId xmlns:a16="http://schemas.microsoft.com/office/drawing/2014/main" xmlns="" id="{41D8574A-8B25-1210-70D6-CD8EA0C8927F}"/>
              </a:ext>
            </a:extLst>
          </p:cNvPr>
          <p:cNvSpPr/>
          <p:nvPr/>
        </p:nvSpPr>
        <p:spPr bwMode="auto">
          <a:xfrm>
            <a:off x="414000" y="195482"/>
            <a:ext cx="8327328" cy="673078"/>
          </a:xfrm>
          <a:prstGeom prst="ellipse">
            <a:avLst/>
          </a:prstGeom>
          <a:solidFill>
            <a:srgbClr val="3333C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Předpoklady předmoderní propagandy</a:t>
            </a:r>
          </a:p>
        </p:txBody>
      </p:sp>
    </p:spTree>
    <p:extLst>
      <p:ext uri="{BB962C8B-B14F-4D97-AF65-F5344CB8AC3E}">
        <p14:creationId xmlns:p14="http://schemas.microsoft.com/office/powerpoint/2010/main" val="3944447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808" y="0"/>
            <a:ext cx="3774192" cy="4837177"/>
          </a:xfrm>
          <a:prstGeom prst="rect">
            <a:avLst/>
          </a:prstGeom>
        </p:spPr>
      </p:pic>
      <p:sp>
        <p:nvSpPr>
          <p:cNvPr id="7" name="Oválný bublinový popisek 6"/>
          <p:cNvSpPr/>
          <p:nvPr/>
        </p:nvSpPr>
        <p:spPr bwMode="auto">
          <a:xfrm>
            <a:off x="517584" y="2583179"/>
            <a:ext cx="4029249" cy="1112348"/>
          </a:xfrm>
          <a:prstGeom prst="wedgeEllipseCallout">
            <a:avLst>
              <a:gd name="adj1" fmla="val 179972"/>
              <a:gd name="adj2" fmla="val -192979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2000" b="1" dirty="0">
                <a:latin typeface="+mn-lt"/>
              </a:rPr>
              <a:t>2. Propaganda dnes </a:t>
            </a:r>
          </a:p>
          <a:p>
            <a:pPr algn="ctr"/>
            <a:r>
              <a:rPr lang="cs-CZ" sz="2000" b="1" dirty="0">
                <a:latin typeface="+mn-lt"/>
              </a:rPr>
              <a:t>a dříve</a:t>
            </a:r>
          </a:p>
        </p:txBody>
      </p:sp>
      <p:sp>
        <p:nvSpPr>
          <p:cNvPr id="8" name="Oválný bublinový popisek 7"/>
          <p:cNvSpPr/>
          <p:nvPr/>
        </p:nvSpPr>
        <p:spPr bwMode="auto">
          <a:xfrm>
            <a:off x="846615" y="3844057"/>
            <a:ext cx="4228723" cy="932688"/>
          </a:xfrm>
          <a:prstGeom prst="wedgeEllipseCallout">
            <a:avLst>
              <a:gd name="adj1" fmla="val 161010"/>
              <a:gd name="adj2" fmla="val -351127"/>
            </a:avLst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cs-CZ" sz="2000" b="1" dirty="0">
                <a:latin typeface="+mn-lt"/>
              </a:rPr>
              <a:t>3. Komunikační proces </a:t>
            </a:r>
          </a:p>
          <a:p>
            <a:r>
              <a:rPr lang="cs-CZ" sz="2000" b="1" dirty="0">
                <a:latin typeface="+mn-lt"/>
              </a:rPr>
              <a:t>a elementy propagandy</a:t>
            </a:r>
          </a:p>
          <a:p>
            <a:r>
              <a:rPr lang="cs-CZ" sz="2000" b="1" dirty="0">
                <a:latin typeface="+mn-lt"/>
              </a:rPr>
              <a:t>   </a:t>
            </a:r>
          </a:p>
        </p:txBody>
      </p:sp>
      <p:sp>
        <p:nvSpPr>
          <p:cNvPr id="11" name="Oválný bublinový popisek 10"/>
          <p:cNvSpPr/>
          <p:nvPr/>
        </p:nvSpPr>
        <p:spPr bwMode="auto">
          <a:xfrm>
            <a:off x="5280271" y="6116927"/>
            <a:ext cx="3137537" cy="631313"/>
          </a:xfrm>
          <a:prstGeom prst="wedgeEllipseCallout">
            <a:avLst>
              <a:gd name="adj1" fmla="val 98381"/>
              <a:gd name="adj2" fmla="val -846295"/>
            </a:avLst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2000" b="1" dirty="0">
                <a:solidFill>
                  <a:schemeClr val="bg1"/>
                </a:solidFill>
                <a:latin typeface="+mn-lt"/>
              </a:rPr>
              <a:t>5. Několik příkladů…</a:t>
            </a:r>
          </a:p>
        </p:txBody>
      </p:sp>
      <p:sp>
        <p:nvSpPr>
          <p:cNvPr id="12" name="Ovál 11"/>
          <p:cNvSpPr/>
          <p:nvPr/>
        </p:nvSpPr>
        <p:spPr bwMode="auto">
          <a:xfrm>
            <a:off x="3105745" y="132789"/>
            <a:ext cx="4665243" cy="693964"/>
          </a:xfrm>
          <a:prstGeom prst="ellipse">
            <a:avLst/>
          </a:prstGeom>
          <a:solidFill>
            <a:srgbClr val="3333C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400" b="1" dirty="0">
                <a:solidFill>
                  <a:schemeClr val="bg1"/>
                </a:solidFill>
              </a:rPr>
              <a:t>ú</a:t>
            </a:r>
            <a:r>
              <a:rPr kumimoji="0" lang="cs-CZ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vod</a:t>
            </a:r>
            <a:r>
              <a:rPr kumimoji="0" lang="cs-CZ" sz="24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</a:rPr>
              <a:t> do propagandy</a:t>
            </a:r>
            <a:endParaRPr kumimoji="0" lang="cs-CZ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3" name="Oválný bublinový popisek 12"/>
          <p:cNvSpPr/>
          <p:nvPr/>
        </p:nvSpPr>
        <p:spPr bwMode="auto">
          <a:xfrm>
            <a:off x="1055183" y="1667113"/>
            <a:ext cx="3249860" cy="541676"/>
          </a:xfrm>
          <a:prstGeom prst="wedgeEllipseCallout">
            <a:avLst>
              <a:gd name="adj1" fmla="val 216167"/>
              <a:gd name="adj2" fmla="val -183804"/>
            </a:avLst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cs-CZ" sz="2000" b="1" dirty="0">
                <a:latin typeface="+mn-lt"/>
              </a:rPr>
              <a:t>1. Technický úvod</a:t>
            </a:r>
          </a:p>
        </p:txBody>
      </p:sp>
      <p:sp>
        <p:nvSpPr>
          <p:cNvPr id="10" name="Oválný bublinový popisek 9"/>
          <p:cNvSpPr/>
          <p:nvPr/>
        </p:nvSpPr>
        <p:spPr bwMode="auto">
          <a:xfrm>
            <a:off x="2218772" y="4837177"/>
            <a:ext cx="3517909" cy="1725691"/>
          </a:xfrm>
          <a:prstGeom prst="wedgeEllipseCallout">
            <a:avLst>
              <a:gd name="adj1" fmla="val 166693"/>
              <a:gd name="adj2" fmla="val -268997"/>
            </a:avLst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2000" b="1" dirty="0">
                <a:latin typeface="+mn-lt"/>
              </a:rPr>
              <a:t>4. Předpoklady </a:t>
            </a:r>
          </a:p>
          <a:p>
            <a:pPr algn="ctr"/>
            <a:r>
              <a:rPr lang="cs-CZ" sz="2000" b="1" dirty="0">
                <a:latin typeface="+mn-lt"/>
              </a:rPr>
              <a:t>a problémy </a:t>
            </a:r>
          </a:p>
          <a:p>
            <a:pPr algn="ctr"/>
            <a:r>
              <a:rPr lang="cs-CZ" sz="2000" b="1" dirty="0">
                <a:latin typeface="+mn-lt"/>
              </a:rPr>
              <a:t>předmoderní </a:t>
            </a:r>
          </a:p>
          <a:p>
            <a:pPr algn="ctr"/>
            <a:r>
              <a:rPr lang="cs-CZ" sz="2000" b="1" dirty="0">
                <a:latin typeface="+mn-lt"/>
              </a:rPr>
              <a:t>propagandy</a:t>
            </a:r>
          </a:p>
        </p:txBody>
      </p:sp>
    </p:spTree>
    <p:extLst>
      <p:ext uri="{BB962C8B-B14F-4D97-AF65-F5344CB8AC3E}">
        <p14:creationId xmlns:p14="http://schemas.microsoft.com/office/powerpoint/2010/main" val="16374047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xmlns="" id="{98453A60-FF8A-A13F-AA4E-2A2FC81A1B6C}"/>
              </a:ext>
            </a:extLst>
          </p:cNvPr>
          <p:cNvSpPr/>
          <p:nvPr/>
        </p:nvSpPr>
        <p:spPr bwMode="auto">
          <a:xfrm>
            <a:off x="9957733" y="2550427"/>
            <a:ext cx="2145944" cy="87857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cs-CZ" sz="1600" b="1" dirty="0">
                <a:latin typeface="+mn-lt"/>
              </a:rPr>
              <a:t>Karel Hrůza </a:t>
            </a:r>
            <a:r>
              <a:rPr lang="en-US" sz="1600" b="1" dirty="0">
                <a:latin typeface="+mn-lt"/>
              </a:rPr>
              <a:t>(</a:t>
            </a:r>
            <a:r>
              <a:rPr lang="cs-CZ" sz="1600" b="1" dirty="0">
                <a:latin typeface="+mn-lt"/>
              </a:rPr>
              <a:t>*</a:t>
            </a:r>
            <a:r>
              <a:rPr lang="en-US" sz="1600" b="1" dirty="0">
                <a:latin typeface="+mn-lt"/>
              </a:rPr>
              <a:t>1</a:t>
            </a:r>
            <a:r>
              <a:rPr lang="cs-CZ" sz="1600" b="1" dirty="0">
                <a:latin typeface="+mn-lt"/>
              </a:rPr>
              <a:t>961</a:t>
            </a:r>
            <a:r>
              <a:rPr lang="en-US" sz="1600" b="1" dirty="0">
                <a:latin typeface="+mn-lt"/>
              </a:rPr>
              <a:t> )</a:t>
            </a:r>
            <a:r>
              <a:rPr lang="cs-CZ" sz="1600" b="1" dirty="0">
                <a:latin typeface="+mn-lt"/>
              </a:rPr>
              <a:t> </a:t>
            </a:r>
          </a:p>
          <a:p>
            <a:pPr algn="r"/>
            <a:r>
              <a:rPr lang="cs-CZ" sz="1200" b="1" dirty="0">
                <a:latin typeface="+mn-lt"/>
              </a:rPr>
              <a:t>historik </a:t>
            </a:r>
          </a:p>
          <a:p>
            <a:pPr algn="r"/>
            <a:r>
              <a:rPr lang="cs-CZ" sz="1200" b="1" dirty="0">
                <a:latin typeface="+mn-lt"/>
              </a:rPr>
              <a:t>IMAFO (Vídeň)/ FF MU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xmlns="" id="{DBD03055-6B10-C8D2-C4A2-1D425B6DFDD5}"/>
              </a:ext>
            </a:extLst>
          </p:cNvPr>
          <p:cNvSpPr/>
          <p:nvPr/>
        </p:nvSpPr>
        <p:spPr>
          <a:xfrm>
            <a:off x="1534690" y="2730843"/>
            <a:ext cx="8271808" cy="16312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cs-CZ" sz="2000" b="1" i="1" dirty="0">
                <a:latin typeface="+mn-lt"/>
              </a:rPr>
              <a:t>„Propaganda je propojena s komunikací, publicitou a veřejným míněním v určitém kontextu. Historikovi se jeví v rámci dějin komunikace, tedy jako proces. Ten začíná okolnostmi vzniku obsahu, týká se transportu, distribuce a publika, a sahá až po druhý život propagandy v historiografií“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8EE10C18-E757-6DBE-69A8-B15E21B606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20</a:t>
            </a:fld>
            <a:endParaRPr lang="cs-CZ" altLang="cs-CZ"/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xmlns="" id="{41D8574A-8B25-1210-70D6-CD8EA0C8927F}"/>
              </a:ext>
            </a:extLst>
          </p:cNvPr>
          <p:cNvSpPr/>
          <p:nvPr/>
        </p:nvSpPr>
        <p:spPr bwMode="auto">
          <a:xfrm>
            <a:off x="414000" y="195482"/>
            <a:ext cx="8469777" cy="673078"/>
          </a:xfrm>
          <a:prstGeom prst="ellipse">
            <a:avLst/>
          </a:prstGeom>
          <a:solidFill>
            <a:srgbClr val="3333C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Předpoklady předmoderní propagandy</a:t>
            </a: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xmlns="" id="{D9EB66FB-DF25-2F6A-4805-DDAFA9E44E93}"/>
              </a:ext>
            </a:extLst>
          </p:cNvPr>
          <p:cNvSpPr/>
          <p:nvPr/>
        </p:nvSpPr>
        <p:spPr bwMode="auto">
          <a:xfrm>
            <a:off x="3550156" y="1964002"/>
            <a:ext cx="6256340" cy="584542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000" b="1" dirty="0">
                <a:solidFill>
                  <a:schemeClr val="bg1"/>
                </a:solidFill>
                <a:latin typeface="+mj-lt"/>
              </a:rPr>
              <a:t>Pracovní definice pro předmoderní propagandu</a:t>
            </a:r>
            <a:endParaRPr kumimoji="0" lang="cs-CZ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FA00567B-1825-EC32-B086-A1C825C5E4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591" y="-1"/>
            <a:ext cx="1911409" cy="2548545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xmlns="" id="{CEDFC669-F6E5-2987-EB54-A55659B4B347}"/>
              </a:ext>
            </a:extLst>
          </p:cNvPr>
          <p:cNvSpPr/>
          <p:nvPr/>
        </p:nvSpPr>
        <p:spPr bwMode="auto">
          <a:xfrm>
            <a:off x="1534690" y="4442867"/>
            <a:ext cx="8271808" cy="455103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cs-CZ" sz="2000" b="1" dirty="0">
                <a:solidFill>
                  <a:srgbClr val="FFFF00"/>
                </a:solidFill>
                <a:latin typeface="+mj-lt"/>
              </a:rPr>
              <a:t>Ne všechno, se dnes jeví jako propaganda, taky propagandou je!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xmlns="" id="{3491111E-97E6-7CA7-5C7A-F5D96636C71B}"/>
              </a:ext>
            </a:extLst>
          </p:cNvPr>
          <p:cNvSpPr/>
          <p:nvPr/>
        </p:nvSpPr>
        <p:spPr bwMode="auto">
          <a:xfrm>
            <a:off x="1534689" y="5003945"/>
            <a:ext cx="8271807" cy="1161674"/>
          </a:xfrm>
          <a:prstGeom prst="rect">
            <a:avLst/>
          </a:prstGeom>
          <a:solidFill>
            <a:srgbClr val="0000D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cs-CZ" sz="2000" b="1" dirty="0">
                <a:solidFill>
                  <a:schemeClr val="bg1"/>
                </a:solidFill>
                <a:latin typeface="+mj-lt"/>
              </a:rPr>
              <a:t>Jedním z hlavních rysů propagandy je </a:t>
            </a:r>
            <a:r>
              <a:rPr lang="cs-CZ" sz="2000" b="1" u="sng" dirty="0" err="1">
                <a:solidFill>
                  <a:srgbClr val="FFFF00"/>
                </a:solidFill>
                <a:latin typeface="+mj-lt"/>
              </a:rPr>
              <a:t>persuasivita</a:t>
            </a:r>
            <a:r>
              <a:rPr lang="cs-CZ" sz="2000" b="1" u="sng" dirty="0">
                <a:solidFill>
                  <a:srgbClr val="FFFF00"/>
                </a:solidFill>
                <a:latin typeface="+mj-lt"/>
              </a:rPr>
              <a:t>:</a:t>
            </a:r>
          </a:p>
          <a:p>
            <a:r>
              <a:rPr lang="cs-CZ" sz="2000" b="1" dirty="0">
                <a:solidFill>
                  <a:schemeClr val="bg1"/>
                </a:solidFill>
                <a:latin typeface="+mj-lt"/>
              </a:rPr>
              <a:t> - způsob, jakým nás autor propagandy che přesvědčit o jeho</a:t>
            </a:r>
          </a:p>
          <a:p>
            <a:r>
              <a:rPr lang="cs-CZ" sz="2000" b="1" dirty="0">
                <a:solidFill>
                  <a:schemeClr val="bg1"/>
                </a:solidFill>
                <a:latin typeface="+mj-lt"/>
              </a:rPr>
              <a:t>   pravdě</a:t>
            </a:r>
          </a:p>
        </p:txBody>
      </p:sp>
    </p:spTree>
    <p:extLst>
      <p:ext uri="{BB962C8B-B14F-4D97-AF65-F5344CB8AC3E}">
        <p14:creationId xmlns:p14="http://schemas.microsoft.com/office/powerpoint/2010/main" val="2087960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8EE10C18-E757-6DBE-69A8-B15E21B606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151008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21</a:t>
            </a:fld>
            <a:endParaRPr lang="cs-CZ" altLang="cs-CZ" dirty="0"/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xmlns="" id="{41D8574A-8B25-1210-70D6-CD8EA0C8927F}"/>
              </a:ext>
            </a:extLst>
          </p:cNvPr>
          <p:cNvSpPr/>
          <p:nvPr/>
        </p:nvSpPr>
        <p:spPr bwMode="auto">
          <a:xfrm>
            <a:off x="414000" y="195482"/>
            <a:ext cx="8469777" cy="673078"/>
          </a:xfrm>
          <a:prstGeom prst="ellipse">
            <a:avLst/>
          </a:prstGeom>
          <a:solidFill>
            <a:srgbClr val="3333C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Předpoklady předmoderní propagandy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9DE68ED6-D1FE-BE73-9050-2EF7CEC39C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24" y="3432390"/>
            <a:ext cx="1197257" cy="119725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97D8AA0B-5232-5815-1B46-E48C01D206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026" y="3589083"/>
            <a:ext cx="986361" cy="98636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90B12C25-FAD8-2E5F-D015-3D547D4771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2" t="6292" r="5627" b="7094"/>
          <a:stretch/>
        </p:blipFill>
        <p:spPr>
          <a:xfrm>
            <a:off x="7741449" y="3432390"/>
            <a:ext cx="1179575" cy="1140257"/>
          </a:xfrm>
          <a:prstGeom prst="rect">
            <a:avLst/>
          </a:prstGeom>
        </p:spPr>
      </p:pic>
      <p:sp>
        <p:nvSpPr>
          <p:cNvPr id="9" name="Šipka doprava 15">
            <a:extLst>
              <a:ext uri="{FF2B5EF4-FFF2-40B4-BE49-F238E27FC236}">
                <a16:creationId xmlns:a16="http://schemas.microsoft.com/office/drawing/2014/main" xmlns="" id="{45CB705D-649B-A83E-B29C-71D99A3BCE3B}"/>
              </a:ext>
            </a:extLst>
          </p:cNvPr>
          <p:cNvSpPr/>
          <p:nvPr/>
        </p:nvSpPr>
        <p:spPr bwMode="auto">
          <a:xfrm>
            <a:off x="6355644" y="3838373"/>
            <a:ext cx="1407855" cy="414745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F6137C12-7BE8-2DA6-C82E-484EBA918F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913" r="7276"/>
          <a:stretch/>
        </p:blipFill>
        <p:spPr>
          <a:xfrm>
            <a:off x="3419966" y="3461846"/>
            <a:ext cx="1236388" cy="1167800"/>
          </a:xfrm>
          <a:prstGeom prst="rect">
            <a:avLst/>
          </a:prstGeom>
        </p:spPr>
      </p:pic>
      <p:sp>
        <p:nvSpPr>
          <p:cNvPr id="12" name="Šipka doprava 18">
            <a:extLst>
              <a:ext uri="{FF2B5EF4-FFF2-40B4-BE49-F238E27FC236}">
                <a16:creationId xmlns:a16="http://schemas.microsoft.com/office/drawing/2014/main" xmlns="" id="{505A5C04-D94C-50B6-495A-2D34190A5870}"/>
              </a:ext>
            </a:extLst>
          </p:cNvPr>
          <p:cNvSpPr/>
          <p:nvPr/>
        </p:nvSpPr>
        <p:spPr bwMode="auto">
          <a:xfrm>
            <a:off x="4596008" y="3861577"/>
            <a:ext cx="629933" cy="414745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xmlns="" id="{A1B7D929-C9FF-D35D-B46A-E766A951AEEE}"/>
              </a:ext>
            </a:extLst>
          </p:cNvPr>
          <p:cNvSpPr/>
          <p:nvPr/>
        </p:nvSpPr>
        <p:spPr>
          <a:xfrm>
            <a:off x="747738" y="3076864"/>
            <a:ext cx="920211" cy="338554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latin typeface="+mn-lt"/>
              </a:rPr>
              <a:t>V</a:t>
            </a:r>
            <a:r>
              <a:rPr lang="cs-CZ" sz="1600" b="1" dirty="0" err="1">
                <a:latin typeface="+mn-lt"/>
              </a:rPr>
              <a:t>ysílač</a:t>
            </a:r>
            <a:r>
              <a:rPr lang="cs-CZ" sz="1200" b="1" dirty="0">
                <a:latin typeface="+mn-lt"/>
              </a:rPr>
              <a:t> 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xmlns="" id="{8DE26AE6-D11B-4AA7-17C6-45CBA6758F91}"/>
              </a:ext>
            </a:extLst>
          </p:cNvPr>
          <p:cNvSpPr/>
          <p:nvPr/>
        </p:nvSpPr>
        <p:spPr>
          <a:xfrm>
            <a:off x="7800032" y="3057521"/>
            <a:ext cx="1009992" cy="338554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latin typeface="+mn-lt"/>
              </a:rPr>
              <a:t>P</a:t>
            </a:r>
            <a:r>
              <a:rPr lang="cs-CZ" sz="1600" b="1" dirty="0" err="1">
                <a:latin typeface="+mn-lt"/>
              </a:rPr>
              <a:t>řijímač</a:t>
            </a:r>
            <a:r>
              <a:rPr lang="cs-CZ" sz="1200" b="1" dirty="0">
                <a:latin typeface="+mn-lt"/>
              </a:rPr>
              <a:t> 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C34F3B87-D731-43F3-4DD5-0FA441B35B28}"/>
              </a:ext>
            </a:extLst>
          </p:cNvPr>
          <p:cNvSpPr/>
          <p:nvPr/>
        </p:nvSpPr>
        <p:spPr>
          <a:xfrm>
            <a:off x="3343908" y="3246141"/>
            <a:ext cx="1167466" cy="338554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n-US" sz="1600" b="1" dirty="0" err="1">
                <a:latin typeface="+mn-lt"/>
              </a:rPr>
              <a:t>Mé</a:t>
            </a:r>
            <a:r>
              <a:rPr lang="cs-CZ" sz="1600" b="1" dirty="0" err="1">
                <a:latin typeface="+mn-lt"/>
              </a:rPr>
              <a:t>dium</a:t>
            </a:r>
            <a:r>
              <a:rPr lang="cs-CZ" sz="1200" b="1" dirty="0">
                <a:latin typeface="+mn-lt"/>
              </a:rPr>
              <a:t> 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xmlns="" id="{8D468B73-75C2-6CC6-87E0-7C78B63D916D}"/>
              </a:ext>
            </a:extLst>
          </p:cNvPr>
          <p:cNvSpPr/>
          <p:nvPr/>
        </p:nvSpPr>
        <p:spPr>
          <a:xfrm>
            <a:off x="4570130" y="3246141"/>
            <a:ext cx="765342" cy="338554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latin typeface="+mn-lt"/>
              </a:rPr>
              <a:t>K</a:t>
            </a:r>
            <a:r>
              <a:rPr lang="cs-CZ" sz="1600" b="1" dirty="0" err="1">
                <a:latin typeface="+mn-lt"/>
              </a:rPr>
              <a:t>anál</a:t>
            </a:r>
            <a:r>
              <a:rPr lang="cs-CZ" sz="1600" b="1" dirty="0">
                <a:latin typeface="+mn-lt"/>
              </a:rPr>
              <a:t> </a:t>
            </a: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xmlns="" id="{4C4365D1-775E-F177-88D0-D3864DF11833}"/>
              </a:ext>
            </a:extLst>
          </p:cNvPr>
          <p:cNvSpPr/>
          <p:nvPr/>
        </p:nvSpPr>
        <p:spPr>
          <a:xfrm>
            <a:off x="1509849" y="4382184"/>
            <a:ext cx="666631" cy="338554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+mn-lt"/>
              </a:rPr>
              <a:t>K</a:t>
            </a:r>
            <a:r>
              <a:rPr lang="cs-CZ" sz="1600" b="1" dirty="0">
                <a:solidFill>
                  <a:schemeClr val="bg1"/>
                </a:solidFill>
                <a:latin typeface="+mn-lt"/>
              </a:rPr>
              <a:t>ód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xmlns="" id="{FBDD3BED-B541-B21F-4B80-8B54AD4FC048}"/>
              </a:ext>
            </a:extLst>
          </p:cNvPr>
          <p:cNvSpPr/>
          <p:nvPr/>
        </p:nvSpPr>
        <p:spPr>
          <a:xfrm>
            <a:off x="8584311" y="4403370"/>
            <a:ext cx="598932" cy="338554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+mn-lt"/>
              </a:rPr>
              <a:t>K</a:t>
            </a:r>
            <a:r>
              <a:rPr lang="cs-CZ" sz="1600" b="1" dirty="0">
                <a:solidFill>
                  <a:schemeClr val="bg1"/>
                </a:solidFill>
                <a:latin typeface="+mn-lt"/>
              </a:rPr>
              <a:t>ód</a:t>
            </a: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xmlns="" id="{C7F978BE-A60A-D7C6-DEFB-6CD5348F42D2}"/>
              </a:ext>
            </a:extLst>
          </p:cNvPr>
          <p:cNvSpPr/>
          <p:nvPr/>
        </p:nvSpPr>
        <p:spPr>
          <a:xfrm>
            <a:off x="3894239" y="2805746"/>
            <a:ext cx="1234270" cy="338554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+mn-lt"/>
              </a:rPr>
              <a:t>I</a:t>
            </a:r>
            <a:r>
              <a:rPr lang="cs-CZ" sz="1600" b="1" dirty="0" err="1">
                <a:latin typeface="+mn-lt"/>
              </a:rPr>
              <a:t>nformace</a:t>
            </a:r>
            <a:endParaRPr lang="cs-CZ" sz="1600" b="1" dirty="0">
              <a:latin typeface="+mn-lt"/>
            </a:endParaRPr>
          </a:p>
        </p:txBody>
      </p:sp>
      <p:sp>
        <p:nvSpPr>
          <p:cNvPr id="20" name="Obdélník 19"/>
          <p:cNvSpPr/>
          <p:nvPr/>
        </p:nvSpPr>
        <p:spPr bwMode="auto">
          <a:xfrm>
            <a:off x="198087" y="1782191"/>
            <a:ext cx="2018578" cy="37275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1800" b="1" dirty="0">
                <a:solidFill>
                  <a:schemeClr val="bg1"/>
                </a:solidFill>
                <a:latin typeface="+mj-lt"/>
              </a:rPr>
              <a:t>Vrchnosti</a:t>
            </a:r>
          </a:p>
        </p:txBody>
      </p:sp>
      <p:sp>
        <p:nvSpPr>
          <p:cNvPr id="21" name="Obdélník 20"/>
          <p:cNvSpPr/>
          <p:nvPr/>
        </p:nvSpPr>
        <p:spPr bwMode="auto">
          <a:xfrm>
            <a:off x="454042" y="2215032"/>
            <a:ext cx="2018578" cy="365782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1800" b="1" dirty="0">
                <a:solidFill>
                  <a:schemeClr val="bg1"/>
                </a:solidFill>
                <a:latin typeface="+mj-lt"/>
              </a:rPr>
              <a:t>Intelektuální elity</a:t>
            </a:r>
          </a:p>
        </p:txBody>
      </p:sp>
      <p:sp>
        <p:nvSpPr>
          <p:cNvPr id="22" name="Obdélník 21"/>
          <p:cNvSpPr/>
          <p:nvPr/>
        </p:nvSpPr>
        <p:spPr bwMode="auto">
          <a:xfrm>
            <a:off x="267355" y="2640898"/>
            <a:ext cx="2018578" cy="377181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1800" b="1" dirty="0">
                <a:solidFill>
                  <a:schemeClr val="bg1"/>
                </a:solidFill>
                <a:latin typeface="+mj-lt"/>
              </a:rPr>
              <a:t>Církevní kruhy</a:t>
            </a:r>
          </a:p>
        </p:txBody>
      </p:sp>
      <p:sp>
        <p:nvSpPr>
          <p:cNvPr id="24" name="Obdélník 23"/>
          <p:cNvSpPr/>
          <p:nvPr/>
        </p:nvSpPr>
        <p:spPr bwMode="auto">
          <a:xfrm>
            <a:off x="2725198" y="1112501"/>
            <a:ext cx="1264932" cy="358863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b="1" dirty="0">
                <a:latin typeface="+mj-lt"/>
              </a:rPr>
              <a:t>T</a:t>
            </a:r>
            <a:r>
              <a:rPr lang="cs-CZ" sz="1800" b="1" dirty="0" err="1">
                <a:latin typeface="+mj-lt"/>
              </a:rPr>
              <a:t>ransport</a:t>
            </a:r>
            <a:endParaRPr lang="cs-CZ" sz="1800" b="1" dirty="0">
              <a:latin typeface="+mj-lt"/>
            </a:endParaRPr>
          </a:p>
        </p:txBody>
      </p:sp>
      <p:sp>
        <p:nvSpPr>
          <p:cNvPr id="25" name="Obdélník 24"/>
          <p:cNvSpPr/>
          <p:nvPr/>
        </p:nvSpPr>
        <p:spPr bwMode="auto">
          <a:xfrm>
            <a:off x="4036493" y="1116322"/>
            <a:ext cx="3500487" cy="929980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cs-CZ" sz="1800" b="1" dirty="0">
                <a:solidFill>
                  <a:schemeClr val="bg1"/>
                </a:solidFill>
                <a:latin typeface="+mj-lt"/>
              </a:rPr>
              <a:t>Plánovaně (písemnosti): </a:t>
            </a:r>
          </a:p>
          <a:p>
            <a:r>
              <a:rPr lang="cs-CZ" sz="1800" b="1" dirty="0">
                <a:solidFill>
                  <a:schemeClr val="bg1"/>
                </a:solidFill>
                <a:latin typeface="+mj-lt"/>
              </a:rPr>
              <a:t>poslové, diplomati, klienti,</a:t>
            </a:r>
          </a:p>
          <a:p>
            <a:r>
              <a:rPr lang="cs-CZ" sz="1800" b="1" dirty="0">
                <a:solidFill>
                  <a:schemeClr val="bg1"/>
                </a:solidFill>
                <a:latin typeface="+mj-lt"/>
              </a:rPr>
              <a:t>poddaní </a:t>
            </a:r>
          </a:p>
        </p:txBody>
      </p:sp>
      <p:sp>
        <p:nvSpPr>
          <p:cNvPr id="26" name="Obdélník 25"/>
          <p:cNvSpPr/>
          <p:nvPr/>
        </p:nvSpPr>
        <p:spPr bwMode="auto">
          <a:xfrm>
            <a:off x="4038160" y="2081132"/>
            <a:ext cx="3498820" cy="68947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cs-CZ" sz="1800" b="1" dirty="0">
                <a:solidFill>
                  <a:schemeClr val="bg1"/>
                </a:solidFill>
                <a:latin typeface="+mj-lt"/>
              </a:rPr>
              <a:t>Neplánovaně (</a:t>
            </a:r>
            <a:r>
              <a:rPr lang="cs-CZ" sz="1800" b="1" dirty="0" err="1">
                <a:solidFill>
                  <a:schemeClr val="bg1"/>
                </a:solidFill>
                <a:latin typeface="+mj-lt"/>
              </a:rPr>
              <a:t>oralita</a:t>
            </a:r>
            <a:r>
              <a:rPr lang="cs-CZ" sz="1800" b="1" dirty="0">
                <a:solidFill>
                  <a:schemeClr val="bg1"/>
                </a:solidFill>
                <a:latin typeface="+mj-lt"/>
              </a:rPr>
              <a:t>): Písně,</a:t>
            </a:r>
          </a:p>
          <a:p>
            <a:r>
              <a:rPr lang="cs-CZ" sz="1800" b="1" dirty="0">
                <a:solidFill>
                  <a:schemeClr val="bg1"/>
                </a:solidFill>
                <a:latin typeface="+mj-lt"/>
              </a:rPr>
              <a:t> básničky, letáky, říkanky</a:t>
            </a:r>
          </a:p>
        </p:txBody>
      </p:sp>
      <p:sp>
        <p:nvSpPr>
          <p:cNvPr id="27" name="Obdélník 26"/>
          <p:cNvSpPr/>
          <p:nvPr/>
        </p:nvSpPr>
        <p:spPr bwMode="auto">
          <a:xfrm>
            <a:off x="3047602" y="4619352"/>
            <a:ext cx="2602700" cy="53464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600" b="1" u="sng" dirty="0">
                <a:solidFill>
                  <a:srgbClr val="FFFF00"/>
                </a:solidFill>
                <a:latin typeface="+mj-lt"/>
              </a:rPr>
              <a:t>P</a:t>
            </a:r>
            <a:r>
              <a:rPr lang="cs-CZ" sz="1600" b="1" u="sng" dirty="0" err="1">
                <a:solidFill>
                  <a:srgbClr val="FFFF00"/>
                </a:solidFill>
                <a:latin typeface="+mj-lt"/>
              </a:rPr>
              <a:t>ísemnosti</a:t>
            </a:r>
            <a:r>
              <a:rPr lang="cs-CZ" sz="1600" b="1" u="sng" dirty="0">
                <a:solidFill>
                  <a:srgbClr val="FFFF00"/>
                </a:solidFill>
                <a:latin typeface="+mj-lt"/>
              </a:rPr>
              <a:t>:</a:t>
            </a:r>
          </a:p>
          <a:p>
            <a:r>
              <a:rPr lang="cs-CZ" sz="1600" b="1" dirty="0">
                <a:solidFill>
                  <a:schemeClr val="bg1"/>
                </a:solidFill>
                <a:latin typeface="+mj-lt"/>
              </a:rPr>
              <a:t>Pamflety, básně, kroniky </a:t>
            </a:r>
          </a:p>
        </p:txBody>
      </p:sp>
      <p:sp>
        <p:nvSpPr>
          <p:cNvPr id="10" name="Šipka doprava 16">
            <a:extLst>
              <a:ext uri="{FF2B5EF4-FFF2-40B4-BE49-F238E27FC236}">
                <a16:creationId xmlns:a16="http://schemas.microsoft.com/office/drawing/2014/main" xmlns="" id="{1CEA79B5-DC96-5B9C-8494-10460C7F444D}"/>
              </a:ext>
            </a:extLst>
          </p:cNvPr>
          <p:cNvSpPr/>
          <p:nvPr/>
        </p:nvSpPr>
        <p:spPr bwMode="auto">
          <a:xfrm>
            <a:off x="1852981" y="3861578"/>
            <a:ext cx="1636389" cy="414745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9" name="Obdélník 28"/>
          <p:cNvSpPr/>
          <p:nvPr/>
        </p:nvSpPr>
        <p:spPr bwMode="auto">
          <a:xfrm>
            <a:off x="3047602" y="5182103"/>
            <a:ext cx="3810398" cy="603196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800" b="1" u="sng" dirty="0">
                <a:solidFill>
                  <a:srgbClr val="FFFF00"/>
                </a:solidFill>
                <a:latin typeface="+mj-lt"/>
              </a:rPr>
              <a:t>Ú</a:t>
            </a:r>
            <a:r>
              <a:rPr lang="cs-CZ" sz="1800" b="1" u="sng" dirty="0" err="1">
                <a:solidFill>
                  <a:srgbClr val="FFFF00"/>
                </a:solidFill>
                <a:latin typeface="+mj-lt"/>
              </a:rPr>
              <a:t>stní</a:t>
            </a:r>
            <a:r>
              <a:rPr lang="cs-CZ" sz="1800" b="1" u="sng" dirty="0">
                <a:solidFill>
                  <a:srgbClr val="FFFF00"/>
                </a:solidFill>
                <a:latin typeface="+mj-lt"/>
              </a:rPr>
              <a:t> kultura:</a:t>
            </a:r>
          </a:p>
          <a:p>
            <a:r>
              <a:rPr lang="cs-CZ" sz="1600" b="1" dirty="0">
                <a:solidFill>
                  <a:schemeClr val="bg1"/>
                </a:solidFill>
                <a:latin typeface="+mj-lt"/>
              </a:rPr>
              <a:t>Písně, </a:t>
            </a:r>
            <a:r>
              <a:rPr lang="cs-CZ" sz="1600" b="1" dirty="0" err="1">
                <a:solidFill>
                  <a:schemeClr val="bg1"/>
                </a:solidFill>
                <a:latin typeface="+mj-lt"/>
              </a:rPr>
              <a:t>básníčky</a:t>
            </a:r>
            <a:r>
              <a:rPr lang="cs-CZ" sz="1600" b="1" dirty="0">
                <a:solidFill>
                  <a:schemeClr val="bg1"/>
                </a:solidFill>
                <a:latin typeface="+mj-lt"/>
              </a:rPr>
              <a:t>, říkanky</a:t>
            </a:r>
          </a:p>
        </p:txBody>
      </p:sp>
      <p:sp>
        <p:nvSpPr>
          <p:cNvPr id="30" name="Obdélník 29"/>
          <p:cNvSpPr/>
          <p:nvPr/>
        </p:nvSpPr>
        <p:spPr bwMode="auto">
          <a:xfrm>
            <a:off x="3044762" y="5821648"/>
            <a:ext cx="5503541" cy="91072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800" b="1" u="sng" dirty="0">
                <a:solidFill>
                  <a:srgbClr val="FFFF00"/>
                </a:solidFill>
                <a:latin typeface="+mj-lt"/>
              </a:rPr>
              <a:t>V</a:t>
            </a:r>
            <a:r>
              <a:rPr lang="cs-CZ" sz="1800" b="1" u="sng" dirty="0" err="1">
                <a:solidFill>
                  <a:srgbClr val="FFFF00"/>
                </a:solidFill>
                <a:latin typeface="+mj-lt"/>
              </a:rPr>
              <a:t>izuální</a:t>
            </a:r>
            <a:r>
              <a:rPr lang="cs-CZ" sz="1800" b="1" u="sng" dirty="0">
                <a:solidFill>
                  <a:srgbClr val="FFFF00"/>
                </a:solidFill>
                <a:latin typeface="+mj-lt"/>
              </a:rPr>
              <a:t> kultura:</a:t>
            </a:r>
          </a:p>
          <a:p>
            <a:r>
              <a:rPr lang="cs-CZ" sz="1800" b="1" dirty="0">
                <a:solidFill>
                  <a:schemeClr val="bg1"/>
                </a:solidFill>
                <a:latin typeface="+mj-lt"/>
              </a:rPr>
              <a:t>letáky, obrázky, sochy, symboly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9775" y="3274098"/>
            <a:ext cx="2389654" cy="1546022"/>
          </a:xfrm>
          <a:prstGeom prst="rect">
            <a:avLst/>
          </a:prstGeom>
        </p:spPr>
      </p:pic>
      <p:sp>
        <p:nvSpPr>
          <p:cNvPr id="28" name="Šipka doprava 15">
            <a:extLst>
              <a:ext uri="{FF2B5EF4-FFF2-40B4-BE49-F238E27FC236}">
                <a16:creationId xmlns:a16="http://schemas.microsoft.com/office/drawing/2014/main" xmlns="" id="{45CB705D-649B-A83E-B29C-71D99A3BCE3B}"/>
              </a:ext>
            </a:extLst>
          </p:cNvPr>
          <p:cNvSpPr/>
          <p:nvPr/>
        </p:nvSpPr>
        <p:spPr bwMode="auto">
          <a:xfrm>
            <a:off x="8914456" y="3838275"/>
            <a:ext cx="814254" cy="414745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31" name="Obdélník 30">
            <a:extLst>
              <a:ext uri="{FF2B5EF4-FFF2-40B4-BE49-F238E27FC236}">
                <a16:creationId xmlns:a16="http://schemas.microsoft.com/office/drawing/2014/main" xmlns="" id="{8DE26AE6-D11B-4AA7-17C6-45CBA6758F91}"/>
              </a:ext>
            </a:extLst>
          </p:cNvPr>
          <p:cNvSpPr/>
          <p:nvPr/>
        </p:nvSpPr>
        <p:spPr>
          <a:xfrm>
            <a:off x="9659776" y="2875496"/>
            <a:ext cx="1575580" cy="338554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cs-CZ" sz="1600" b="1" dirty="0">
                <a:latin typeface="+mn-lt"/>
              </a:rPr>
              <a:t>Historiografie</a:t>
            </a:r>
            <a:endParaRPr lang="cs-CZ" sz="1200" b="1" dirty="0">
              <a:latin typeface="+mn-lt"/>
            </a:endParaRPr>
          </a:p>
        </p:txBody>
      </p:sp>
      <p:sp>
        <p:nvSpPr>
          <p:cNvPr id="32" name="Obdélník 31"/>
          <p:cNvSpPr/>
          <p:nvPr/>
        </p:nvSpPr>
        <p:spPr bwMode="auto">
          <a:xfrm>
            <a:off x="7800032" y="2589828"/>
            <a:ext cx="1741532" cy="38519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b="1" dirty="0" err="1">
                <a:solidFill>
                  <a:schemeClr val="bg1"/>
                </a:solidFill>
                <a:latin typeface="+mj-lt"/>
              </a:rPr>
              <a:t>Rolníci</a:t>
            </a:r>
            <a:endParaRPr lang="cs-CZ" sz="1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3" name="Obdélník 32"/>
          <p:cNvSpPr/>
          <p:nvPr/>
        </p:nvSpPr>
        <p:spPr bwMode="auto">
          <a:xfrm>
            <a:off x="8331236" y="1525379"/>
            <a:ext cx="1515998" cy="32830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1800" b="1" dirty="0">
                <a:solidFill>
                  <a:schemeClr val="bg1"/>
                </a:solidFill>
                <a:latin typeface="+mj-lt"/>
              </a:rPr>
              <a:t>Vrchnosti</a:t>
            </a:r>
          </a:p>
        </p:txBody>
      </p:sp>
      <p:sp>
        <p:nvSpPr>
          <p:cNvPr id="34" name="Obdélník 33"/>
          <p:cNvSpPr/>
          <p:nvPr/>
        </p:nvSpPr>
        <p:spPr bwMode="auto">
          <a:xfrm>
            <a:off x="7987178" y="1910691"/>
            <a:ext cx="1741532" cy="62030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1800" b="1" dirty="0">
                <a:solidFill>
                  <a:schemeClr val="bg1"/>
                </a:solidFill>
                <a:latin typeface="+mj-lt"/>
              </a:rPr>
              <a:t>Intelektuální</a:t>
            </a:r>
          </a:p>
          <a:p>
            <a:pPr algn="ctr"/>
            <a:r>
              <a:rPr lang="cs-CZ" sz="1800" b="1" dirty="0">
                <a:solidFill>
                  <a:schemeClr val="bg1"/>
                </a:solidFill>
                <a:latin typeface="+mj-lt"/>
              </a:rPr>
              <a:t>elity</a:t>
            </a:r>
          </a:p>
        </p:txBody>
      </p:sp>
    </p:spTree>
    <p:extLst>
      <p:ext uri="{BB962C8B-B14F-4D97-AF65-F5344CB8AC3E}">
        <p14:creationId xmlns:p14="http://schemas.microsoft.com/office/powerpoint/2010/main" val="104930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30" grpId="0" animBg="1"/>
      <p:bldP spid="28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8EE10C18-E757-6DBE-69A8-B15E21B606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22</a:t>
            </a:fld>
            <a:endParaRPr lang="cs-CZ" altLang="cs-CZ"/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xmlns="" id="{41D8574A-8B25-1210-70D6-CD8EA0C8927F}"/>
              </a:ext>
            </a:extLst>
          </p:cNvPr>
          <p:cNvSpPr/>
          <p:nvPr/>
        </p:nvSpPr>
        <p:spPr bwMode="auto">
          <a:xfrm>
            <a:off x="414000" y="195482"/>
            <a:ext cx="8469777" cy="673078"/>
          </a:xfrm>
          <a:prstGeom prst="ellipse">
            <a:avLst/>
          </a:prstGeom>
          <a:solidFill>
            <a:srgbClr val="3333C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Předpoklady předmoderní propagandy</a:t>
            </a:r>
          </a:p>
        </p:txBody>
      </p:sp>
      <p:sp>
        <p:nvSpPr>
          <p:cNvPr id="13" name="Obdélník 12"/>
          <p:cNvSpPr/>
          <p:nvPr/>
        </p:nvSpPr>
        <p:spPr bwMode="auto">
          <a:xfrm>
            <a:off x="320407" y="1832238"/>
            <a:ext cx="758952" cy="40645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cs-CZ" sz="1600" b="1" dirty="0">
                <a:solidFill>
                  <a:srgbClr val="800000"/>
                </a:solidFill>
                <a:latin typeface="+mj-lt"/>
              </a:rPr>
              <a:t>Leták:</a:t>
            </a: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222" y="868560"/>
            <a:ext cx="4510883" cy="584610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5" name="Obdélník 14"/>
          <p:cNvSpPr/>
          <p:nvPr/>
        </p:nvSpPr>
        <p:spPr>
          <a:xfrm>
            <a:off x="1741773" y="1832238"/>
            <a:ext cx="3856769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i="1" dirty="0">
                <a:latin typeface="+mn-lt"/>
              </a:rPr>
              <a:t>„</a:t>
            </a:r>
            <a:r>
              <a:rPr lang="de-DE" sz="2000" b="1" i="1" dirty="0">
                <a:latin typeface="+mn-lt"/>
              </a:rPr>
              <a:t>Nicht </a:t>
            </a:r>
            <a:r>
              <a:rPr lang="de-DE" sz="2000" b="1" i="1" dirty="0" err="1">
                <a:latin typeface="+mn-lt"/>
              </a:rPr>
              <a:t>Bapst</a:t>
            </a:r>
            <a:r>
              <a:rPr lang="de-DE" sz="2000" b="1" i="1" dirty="0">
                <a:latin typeface="+mn-lt"/>
              </a:rPr>
              <a:t>: nicht schreck uns mit </a:t>
            </a:r>
            <a:r>
              <a:rPr lang="de-DE" sz="2000" b="1" i="1" dirty="0" err="1">
                <a:latin typeface="+mn-lt"/>
              </a:rPr>
              <a:t>deim</a:t>
            </a:r>
            <a:r>
              <a:rPr lang="de-DE" sz="2000" b="1" i="1" dirty="0">
                <a:latin typeface="+mn-lt"/>
              </a:rPr>
              <a:t> </a:t>
            </a:r>
            <a:r>
              <a:rPr lang="de-DE" sz="2000" b="1" i="1" dirty="0" err="1">
                <a:latin typeface="+mn-lt"/>
              </a:rPr>
              <a:t>ban</a:t>
            </a:r>
            <a:r>
              <a:rPr lang="de-DE" sz="2000" b="1" i="1" dirty="0">
                <a:latin typeface="+mn-lt"/>
              </a:rPr>
              <a:t>, Und </a:t>
            </a:r>
            <a:r>
              <a:rPr lang="de-DE" sz="2000" b="1" i="1" dirty="0" err="1">
                <a:latin typeface="+mn-lt"/>
              </a:rPr>
              <a:t>sey</a:t>
            </a:r>
            <a:r>
              <a:rPr lang="de-DE" sz="2000" b="1" i="1" dirty="0">
                <a:latin typeface="+mn-lt"/>
              </a:rPr>
              <a:t> nicht so zorniger man. Wir </a:t>
            </a:r>
            <a:r>
              <a:rPr lang="de-DE" sz="2000" b="1" i="1" dirty="0" err="1">
                <a:latin typeface="+mn-lt"/>
              </a:rPr>
              <a:t>thun</a:t>
            </a:r>
            <a:r>
              <a:rPr lang="de-DE" sz="2000" b="1" i="1" dirty="0">
                <a:latin typeface="+mn-lt"/>
              </a:rPr>
              <a:t> sonst ein gegen wehre, Und zeigen </a:t>
            </a:r>
            <a:r>
              <a:rPr lang="de-DE" sz="2000" b="1" i="1" dirty="0" err="1">
                <a:latin typeface="+mn-lt"/>
              </a:rPr>
              <a:t>dirs</a:t>
            </a:r>
            <a:r>
              <a:rPr lang="de-DE" sz="2000" b="1" i="1" dirty="0">
                <a:latin typeface="+mn-lt"/>
              </a:rPr>
              <a:t> Bel </a:t>
            </a:r>
            <a:r>
              <a:rPr lang="de-DE" sz="2000" b="1" i="1" dirty="0" err="1">
                <a:latin typeface="+mn-lt"/>
              </a:rPr>
              <a:t>vedere</a:t>
            </a:r>
            <a:r>
              <a:rPr lang="de-DE" sz="2000" b="1" dirty="0">
                <a:latin typeface="+mn-lt"/>
              </a:rPr>
              <a:t>„</a:t>
            </a:r>
            <a:endParaRPr lang="cs-CZ" sz="2000" b="1" dirty="0">
              <a:latin typeface="+mn-lt"/>
            </a:endParaRPr>
          </a:p>
          <a:p>
            <a:endParaRPr lang="cs-CZ" sz="800" dirty="0">
              <a:latin typeface="+mn-lt"/>
            </a:endParaRPr>
          </a:p>
          <a:p>
            <a:r>
              <a:rPr lang="cs-CZ" sz="1400" dirty="0">
                <a:latin typeface="+mn-lt"/>
              </a:rPr>
              <a:t>(</a:t>
            </a:r>
            <a:r>
              <a:rPr lang="cs-CZ" sz="1600" dirty="0" err="1">
                <a:latin typeface="+mn-lt"/>
              </a:rPr>
              <a:t>Papstspottbilder</a:t>
            </a:r>
            <a:r>
              <a:rPr lang="cs-CZ" sz="1600" dirty="0">
                <a:latin typeface="+mn-lt"/>
              </a:rPr>
              <a:t>, Lucas </a:t>
            </a:r>
            <a:r>
              <a:rPr lang="cs-CZ" sz="1600" dirty="0" err="1">
                <a:latin typeface="+mn-lt"/>
              </a:rPr>
              <a:t>Cranach</a:t>
            </a:r>
            <a:r>
              <a:rPr lang="cs-CZ" sz="1600" dirty="0">
                <a:latin typeface="+mn-lt"/>
              </a:rPr>
              <a:t> 1545</a:t>
            </a:r>
          </a:p>
          <a:p>
            <a:r>
              <a:rPr lang="cs-CZ" sz="1600" b="1" dirty="0">
                <a:latin typeface="+mn-lt"/>
              </a:rPr>
              <a:t>Vyrobené na zakázku Martina </a:t>
            </a:r>
          </a:p>
          <a:p>
            <a:r>
              <a:rPr lang="cs-CZ" sz="1600" b="1" dirty="0">
                <a:latin typeface="+mn-lt"/>
              </a:rPr>
              <a:t>Luthera – proti </a:t>
            </a:r>
            <a:r>
              <a:rPr lang="cs-CZ" sz="1600" dirty="0">
                <a:latin typeface="+mn-lt"/>
              </a:rPr>
              <a:t>)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1769523" y="4544592"/>
            <a:ext cx="3699623" cy="13234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b="1" dirty="0">
                <a:latin typeface="+mn-lt"/>
              </a:rPr>
              <a:t>Neděste nás, papeži, vaším zákazem a nebuďte tak vzteklý; jinak se otočíme a ukážeme vám naše zadnice</a:t>
            </a:r>
          </a:p>
        </p:txBody>
      </p:sp>
      <p:sp>
        <p:nvSpPr>
          <p:cNvPr id="17" name="Obdélník 16"/>
          <p:cNvSpPr/>
          <p:nvPr/>
        </p:nvSpPr>
        <p:spPr>
          <a:xfrm>
            <a:off x="320407" y="1069339"/>
            <a:ext cx="2353207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cs-CZ" sz="1800" b="1" dirty="0">
                <a:solidFill>
                  <a:schemeClr val="bg1"/>
                </a:solidFill>
                <a:latin typeface="+mn-lt"/>
              </a:rPr>
              <a:t>Propaganda? </a:t>
            </a:r>
          </a:p>
          <a:p>
            <a:r>
              <a:rPr lang="cs-CZ" sz="1800" b="1" dirty="0">
                <a:solidFill>
                  <a:schemeClr val="bg1"/>
                </a:solidFill>
                <a:latin typeface="+mn-lt"/>
              </a:rPr>
              <a:t>Ano či ne…</a:t>
            </a:r>
            <a:endParaRPr lang="cs-CZ" sz="18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957079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ázek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310" y="82236"/>
            <a:ext cx="2587924" cy="3722674"/>
          </a:xfrm>
          <a:prstGeom prst="rect">
            <a:avLst/>
          </a:prstGeo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8EE10C18-E757-6DBE-69A8-B15E21B606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23</a:t>
            </a:fld>
            <a:endParaRPr lang="cs-CZ" altLang="cs-CZ"/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xmlns="" id="{41D8574A-8B25-1210-70D6-CD8EA0C8927F}"/>
              </a:ext>
            </a:extLst>
          </p:cNvPr>
          <p:cNvSpPr/>
          <p:nvPr/>
        </p:nvSpPr>
        <p:spPr bwMode="auto">
          <a:xfrm>
            <a:off x="414000" y="195482"/>
            <a:ext cx="8469777" cy="673078"/>
          </a:xfrm>
          <a:prstGeom prst="ellipse">
            <a:avLst/>
          </a:prstGeom>
          <a:solidFill>
            <a:srgbClr val="3333C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Předpoklady předmoderní propagandy</a:t>
            </a:r>
          </a:p>
        </p:txBody>
      </p:sp>
      <p:sp>
        <p:nvSpPr>
          <p:cNvPr id="17" name="Obdélník 16"/>
          <p:cNvSpPr/>
          <p:nvPr/>
        </p:nvSpPr>
        <p:spPr>
          <a:xfrm>
            <a:off x="320407" y="1069339"/>
            <a:ext cx="2353207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cs-CZ" sz="1800" b="1" dirty="0">
                <a:solidFill>
                  <a:schemeClr val="bg1"/>
                </a:solidFill>
                <a:latin typeface="+mn-lt"/>
              </a:rPr>
              <a:t>Propaganda? </a:t>
            </a:r>
          </a:p>
          <a:p>
            <a:r>
              <a:rPr lang="cs-CZ" sz="1800" b="1" dirty="0">
                <a:solidFill>
                  <a:schemeClr val="bg1"/>
                </a:solidFill>
                <a:latin typeface="+mn-lt"/>
              </a:rPr>
              <a:t>Ano či ne…</a:t>
            </a:r>
            <a:endParaRPr lang="cs-CZ" sz="1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Obdélník 8"/>
          <p:cNvSpPr/>
          <p:nvPr/>
        </p:nvSpPr>
        <p:spPr bwMode="auto">
          <a:xfrm>
            <a:off x="320407" y="2062574"/>
            <a:ext cx="1434034" cy="40645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cs-CZ" sz="1600" b="1" dirty="0">
                <a:solidFill>
                  <a:srgbClr val="800000"/>
                </a:solidFill>
                <a:latin typeface="+mj-lt"/>
              </a:rPr>
              <a:t>Kronikářství:</a:t>
            </a:r>
          </a:p>
        </p:txBody>
      </p:sp>
      <p:sp>
        <p:nvSpPr>
          <p:cNvPr id="10" name="Obdélník 9"/>
          <p:cNvSpPr/>
          <p:nvPr/>
        </p:nvSpPr>
        <p:spPr>
          <a:xfrm>
            <a:off x="320407" y="2566743"/>
            <a:ext cx="5797965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cs-CZ" sz="1800" b="1" dirty="0">
                <a:latin typeface="+mn-lt"/>
              </a:rPr>
              <a:t>Petr Žitavský – Zbraslavská </a:t>
            </a:r>
            <a:r>
              <a:rPr lang="cs-CZ" sz="1800" b="1" i="1" dirty="0">
                <a:latin typeface="+mn-lt"/>
              </a:rPr>
              <a:t>kronika (</a:t>
            </a:r>
            <a:r>
              <a:rPr lang="de-DE" sz="1800" b="1" i="1" dirty="0">
                <a:latin typeface="+mn-lt"/>
              </a:rPr>
              <a:t>1309-1339</a:t>
            </a:r>
            <a:r>
              <a:rPr lang="cs-CZ" sz="1800" b="1" i="1" dirty="0">
                <a:latin typeface="+mn-lt"/>
              </a:rPr>
              <a:t>)</a:t>
            </a:r>
          </a:p>
          <a:p>
            <a:r>
              <a:rPr lang="cs-CZ" sz="1800" b="1" dirty="0">
                <a:latin typeface="+mn-lt"/>
              </a:rPr>
              <a:t>Charakteristika Jana Lucemburského</a:t>
            </a:r>
          </a:p>
        </p:txBody>
      </p:sp>
      <p:pic>
        <p:nvPicPr>
          <p:cNvPr id="11" name="Obrázek 10"/>
          <p:cNvPicPr/>
          <p:nvPr/>
        </p:nvPicPr>
        <p:blipFill>
          <a:blip r:embed="rId3"/>
          <a:stretch>
            <a:fillRect/>
          </a:stretch>
        </p:blipFill>
        <p:spPr>
          <a:xfrm>
            <a:off x="317119" y="3320098"/>
            <a:ext cx="10626514" cy="2813994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0798315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8EE10C18-E757-6DBE-69A8-B15E21B606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151008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24</a:t>
            </a:fld>
            <a:endParaRPr lang="cs-CZ" altLang="cs-CZ" dirty="0"/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xmlns="" id="{41D8574A-8B25-1210-70D6-CD8EA0C8927F}"/>
              </a:ext>
            </a:extLst>
          </p:cNvPr>
          <p:cNvSpPr/>
          <p:nvPr/>
        </p:nvSpPr>
        <p:spPr bwMode="auto">
          <a:xfrm>
            <a:off x="414000" y="195482"/>
            <a:ext cx="8469777" cy="673078"/>
          </a:xfrm>
          <a:prstGeom prst="ellipse">
            <a:avLst/>
          </a:prstGeom>
          <a:solidFill>
            <a:srgbClr val="3333C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Předpoklady předmoderní propagandy</a:t>
            </a:r>
          </a:p>
        </p:txBody>
      </p:sp>
      <p:sp>
        <p:nvSpPr>
          <p:cNvPr id="27" name="Obdélník 26"/>
          <p:cNvSpPr/>
          <p:nvPr/>
        </p:nvSpPr>
        <p:spPr bwMode="auto">
          <a:xfrm>
            <a:off x="803984" y="1708115"/>
            <a:ext cx="2602700" cy="53464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600" b="1" u="sng" dirty="0">
                <a:solidFill>
                  <a:srgbClr val="FFFF00"/>
                </a:solidFill>
                <a:latin typeface="+mj-lt"/>
              </a:rPr>
              <a:t>P</a:t>
            </a:r>
            <a:r>
              <a:rPr lang="cs-CZ" sz="1600" b="1" u="sng" dirty="0" err="1">
                <a:solidFill>
                  <a:srgbClr val="FFFF00"/>
                </a:solidFill>
                <a:latin typeface="+mj-lt"/>
              </a:rPr>
              <a:t>ísemnosti</a:t>
            </a:r>
            <a:r>
              <a:rPr lang="cs-CZ" sz="1600" b="1" u="sng" dirty="0">
                <a:solidFill>
                  <a:srgbClr val="FFFF00"/>
                </a:solidFill>
                <a:latin typeface="+mj-lt"/>
              </a:rPr>
              <a:t>:</a:t>
            </a:r>
          </a:p>
          <a:p>
            <a:r>
              <a:rPr lang="cs-CZ" sz="1600" b="1" dirty="0">
                <a:solidFill>
                  <a:schemeClr val="bg1"/>
                </a:solidFill>
                <a:latin typeface="+mj-lt"/>
              </a:rPr>
              <a:t>Pamflety, básně, kroniky </a:t>
            </a:r>
          </a:p>
        </p:txBody>
      </p:sp>
      <p:sp>
        <p:nvSpPr>
          <p:cNvPr id="29" name="Obdélník 28"/>
          <p:cNvSpPr/>
          <p:nvPr/>
        </p:nvSpPr>
        <p:spPr bwMode="auto">
          <a:xfrm>
            <a:off x="803983" y="2304721"/>
            <a:ext cx="4035435" cy="1198383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800" b="1" u="sng" dirty="0">
                <a:solidFill>
                  <a:srgbClr val="FFFF00"/>
                </a:solidFill>
                <a:latin typeface="+mj-lt"/>
              </a:rPr>
              <a:t>Ú</a:t>
            </a:r>
            <a:r>
              <a:rPr lang="cs-CZ" sz="1800" b="1" u="sng" dirty="0" err="1">
                <a:solidFill>
                  <a:srgbClr val="FFFF00"/>
                </a:solidFill>
                <a:latin typeface="+mj-lt"/>
              </a:rPr>
              <a:t>stní</a:t>
            </a:r>
            <a:r>
              <a:rPr lang="cs-CZ" sz="1800" b="1" u="sng" dirty="0">
                <a:solidFill>
                  <a:srgbClr val="FFFF00"/>
                </a:solidFill>
                <a:latin typeface="+mj-lt"/>
              </a:rPr>
              <a:t> kultura:</a:t>
            </a:r>
          </a:p>
          <a:p>
            <a:r>
              <a:rPr lang="cs-CZ" sz="1600" b="1" dirty="0">
                <a:solidFill>
                  <a:schemeClr val="bg1"/>
                </a:solidFill>
                <a:latin typeface="+mj-lt"/>
              </a:rPr>
              <a:t>Písně, </a:t>
            </a:r>
            <a:r>
              <a:rPr lang="cs-CZ" sz="1600" b="1" dirty="0" err="1">
                <a:solidFill>
                  <a:schemeClr val="bg1"/>
                </a:solidFill>
                <a:latin typeface="+mj-lt"/>
              </a:rPr>
              <a:t>básníčky</a:t>
            </a:r>
            <a:r>
              <a:rPr lang="cs-CZ" sz="1600" b="1" dirty="0">
                <a:solidFill>
                  <a:schemeClr val="bg1"/>
                </a:solidFill>
                <a:latin typeface="+mj-lt"/>
              </a:rPr>
              <a:t>, říkanky</a:t>
            </a:r>
          </a:p>
        </p:txBody>
      </p:sp>
      <p:sp>
        <p:nvSpPr>
          <p:cNvPr id="30" name="Obdélník 29"/>
          <p:cNvSpPr/>
          <p:nvPr/>
        </p:nvSpPr>
        <p:spPr bwMode="auto">
          <a:xfrm>
            <a:off x="803983" y="3565070"/>
            <a:ext cx="5260387" cy="1629771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800" b="1" u="sng" dirty="0">
                <a:solidFill>
                  <a:srgbClr val="FFFF00"/>
                </a:solidFill>
                <a:latin typeface="+mj-lt"/>
              </a:rPr>
              <a:t>V</a:t>
            </a:r>
            <a:r>
              <a:rPr lang="cs-CZ" sz="1800" b="1" u="sng" dirty="0" err="1">
                <a:solidFill>
                  <a:srgbClr val="FFFF00"/>
                </a:solidFill>
                <a:latin typeface="+mj-lt"/>
              </a:rPr>
              <a:t>izuální</a:t>
            </a:r>
            <a:r>
              <a:rPr lang="cs-CZ" sz="1800" b="1" u="sng" dirty="0">
                <a:solidFill>
                  <a:srgbClr val="FFFF00"/>
                </a:solidFill>
                <a:latin typeface="+mj-lt"/>
              </a:rPr>
              <a:t> kultura:</a:t>
            </a:r>
          </a:p>
          <a:p>
            <a:r>
              <a:rPr lang="cs-CZ" sz="1800" b="1" dirty="0">
                <a:solidFill>
                  <a:schemeClr val="bg1"/>
                </a:solidFill>
                <a:latin typeface="+mj-lt"/>
              </a:rPr>
              <a:t>letáky, sochy, obrázky, symboly</a:t>
            </a:r>
          </a:p>
        </p:txBody>
      </p:sp>
      <p:sp>
        <p:nvSpPr>
          <p:cNvPr id="35" name="Obdélník 34">
            <a:extLst>
              <a:ext uri="{FF2B5EF4-FFF2-40B4-BE49-F238E27FC236}">
                <a16:creationId xmlns:a16="http://schemas.microsoft.com/office/drawing/2014/main" xmlns="" id="{3C5E3981-93E3-E9A0-826D-0136A577D24F}"/>
              </a:ext>
            </a:extLst>
          </p:cNvPr>
          <p:cNvSpPr/>
          <p:nvPr/>
        </p:nvSpPr>
        <p:spPr bwMode="auto">
          <a:xfrm>
            <a:off x="3950231" y="5561069"/>
            <a:ext cx="3535632" cy="37006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cs-CZ" sz="1800" b="1" dirty="0">
                <a:solidFill>
                  <a:schemeClr val="bg1"/>
                </a:solidFill>
                <a:latin typeface="+mj-lt"/>
              </a:rPr>
              <a:t>Interpretace emocí?</a:t>
            </a:r>
          </a:p>
        </p:txBody>
      </p:sp>
      <p:sp>
        <p:nvSpPr>
          <p:cNvPr id="36" name="Obdélník 35">
            <a:extLst>
              <a:ext uri="{FF2B5EF4-FFF2-40B4-BE49-F238E27FC236}">
                <a16:creationId xmlns:a16="http://schemas.microsoft.com/office/drawing/2014/main" xmlns="" id="{0B0D7DB3-78E3-3AB7-C8E7-6BFC6C3CA654}"/>
              </a:ext>
            </a:extLst>
          </p:cNvPr>
          <p:cNvSpPr/>
          <p:nvPr/>
        </p:nvSpPr>
        <p:spPr bwMode="auto">
          <a:xfrm>
            <a:off x="4648888" y="963484"/>
            <a:ext cx="2138318" cy="409687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cs-CZ" sz="1800" b="1" dirty="0">
                <a:solidFill>
                  <a:srgbClr val="FFFF00"/>
                </a:solidFill>
                <a:latin typeface="+mn-lt"/>
              </a:rPr>
              <a:t>Badatelské výzvy:</a:t>
            </a:r>
          </a:p>
        </p:txBody>
      </p:sp>
      <p:sp>
        <p:nvSpPr>
          <p:cNvPr id="37" name="Obdélník 36">
            <a:extLst>
              <a:ext uri="{FF2B5EF4-FFF2-40B4-BE49-F238E27FC236}">
                <a16:creationId xmlns:a16="http://schemas.microsoft.com/office/drawing/2014/main" xmlns="" id="{5301EBC7-105C-54FB-39E8-03F35CD101E3}"/>
              </a:ext>
            </a:extLst>
          </p:cNvPr>
          <p:cNvSpPr/>
          <p:nvPr/>
        </p:nvSpPr>
        <p:spPr bwMode="auto">
          <a:xfrm>
            <a:off x="3950231" y="4778965"/>
            <a:ext cx="3535632" cy="7269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cs-CZ" sz="1800" b="1" dirty="0">
                <a:solidFill>
                  <a:schemeClr val="bg1"/>
                </a:solidFill>
                <a:latin typeface="+mj-lt"/>
              </a:rPr>
              <a:t>Psychologie předmoderních </a:t>
            </a:r>
          </a:p>
          <a:p>
            <a:r>
              <a:rPr lang="cs-CZ" sz="1800" b="1" dirty="0">
                <a:solidFill>
                  <a:schemeClr val="bg1"/>
                </a:solidFill>
                <a:latin typeface="+mj-lt"/>
              </a:rPr>
              <a:t>aktérů?</a:t>
            </a:r>
          </a:p>
        </p:txBody>
      </p:sp>
      <p:sp>
        <p:nvSpPr>
          <p:cNvPr id="38" name="Obdélník 37">
            <a:extLst>
              <a:ext uri="{FF2B5EF4-FFF2-40B4-BE49-F238E27FC236}">
                <a16:creationId xmlns:a16="http://schemas.microsoft.com/office/drawing/2014/main" xmlns="" id="{18390B53-8FEC-DE31-FB71-7A0B227165D3}"/>
              </a:ext>
            </a:extLst>
          </p:cNvPr>
          <p:cNvSpPr/>
          <p:nvPr/>
        </p:nvSpPr>
        <p:spPr bwMode="auto">
          <a:xfrm>
            <a:off x="3950231" y="5977656"/>
            <a:ext cx="3535632" cy="7864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cs-CZ" sz="1800" b="1" dirty="0">
                <a:solidFill>
                  <a:schemeClr val="bg1"/>
                </a:solidFill>
                <a:latin typeface="+mj-lt"/>
              </a:rPr>
              <a:t>Odhad úspěchu a dosahu</a:t>
            </a:r>
          </a:p>
          <a:p>
            <a:r>
              <a:rPr lang="cs-CZ" sz="1800" b="1" dirty="0">
                <a:solidFill>
                  <a:schemeClr val="bg1"/>
                </a:solidFill>
                <a:latin typeface="+mj-lt"/>
              </a:rPr>
              <a:t>propagandy?</a:t>
            </a:r>
          </a:p>
        </p:txBody>
      </p:sp>
      <p:sp>
        <p:nvSpPr>
          <p:cNvPr id="39" name="Ovál 38">
            <a:extLst>
              <a:ext uri="{FF2B5EF4-FFF2-40B4-BE49-F238E27FC236}">
                <a16:creationId xmlns:a16="http://schemas.microsoft.com/office/drawing/2014/main" xmlns="" id="{41D8574A-8B25-1210-70D6-CD8EA0C8927F}"/>
              </a:ext>
            </a:extLst>
          </p:cNvPr>
          <p:cNvSpPr/>
          <p:nvPr/>
        </p:nvSpPr>
        <p:spPr bwMode="auto">
          <a:xfrm>
            <a:off x="871200" y="1050787"/>
            <a:ext cx="2083179" cy="59536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sz="2000" b="1" dirty="0">
                <a:solidFill>
                  <a:schemeClr val="bg1"/>
                </a:solidFill>
                <a:latin typeface="+mn-lt"/>
              </a:rPr>
              <a:t>Médie</a:t>
            </a:r>
            <a:endParaRPr kumimoji="0" lang="cs-CZ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5" name="Šipka doprava 4"/>
          <p:cNvSpPr/>
          <p:nvPr/>
        </p:nvSpPr>
        <p:spPr bwMode="auto">
          <a:xfrm>
            <a:off x="3406684" y="1778925"/>
            <a:ext cx="3106259" cy="39301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40" name="Obdélník 39"/>
          <p:cNvSpPr/>
          <p:nvPr/>
        </p:nvSpPr>
        <p:spPr bwMode="auto">
          <a:xfrm>
            <a:off x="6574374" y="1694942"/>
            <a:ext cx="4156885" cy="53464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cs-CZ" sz="1600" b="1" dirty="0">
                <a:solidFill>
                  <a:schemeClr val="bg1"/>
                </a:solidFill>
                <a:latin typeface="+mj-lt"/>
              </a:rPr>
              <a:t>Medium elit, velká váha v historiografii</a:t>
            </a:r>
          </a:p>
        </p:txBody>
      </p:sp>
      <p:sp>
        <p:nvSpPr>
          <p:cNvPr id="14" name="Šipka doprava 13"/>
          <p:cNvSpPr/>
          <p:nvPr/>
        </p:nvSpPr>
        <p:spPr bwMode="auto">
          <a:xfrm>
            <a:off x="4839418" y="2663354"/>
            <a:ext cx="1673525" cy="39301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5" name="Obdélník 14"/>
          <p:cNvSpPr/>
          <p:nvPr/>
        </p:nvSpPr>
        <p:spPr bwMode="auto">
          <a:xfrm>
            <a:off x="6574373" y="2619734"/>
            <a:ext cx="4156885" cy="66693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cs-CZ" sz="1600" b="1" dirty="0">
                <a:solidFill>
                  <a:schemeClr val="bg1"/>
                </a:solidFill>
                <a:latin typeface="+mj-lt"/>
              </a:rPr>
              <a:t>Sekundární tradice, obtížná rekonstrukce</a:t>
            </a:r>
          </a:p>
          <a:p>
            <a:r>
              <a:rPr lang="cs-CZ" sz="1600" b="1" dirty="0">
                <a:solidFill>
                  <a:schemeClr val="bg1"/>
                </a:solidFill>
                <a:latin typeface="+mj-lt"/>
              </a:rPr>
              <a:t>kontextu, chybějící kódy</a:t>
            </a:r>
          </a:p>
        </p:txBody>
      </p:sp>
      <p:sp>
        <p:nvSpPr>
          <p:cNvPr id="16" name="Šipka doprava 15"/>
          <p:cNvSpPr/>
          <p:nvPr/>
        </p:nvSpPr>
        <p:spPr bwMode="auto">
          <a:xfrm>
            <a:off x="6064370" y="4011801"/>
            <a:ext cx="448572" cy="39301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7" name="Obdélník 16"/>
          <p:cNvSpPr/>
          <p:nvPr/>
        </p:nvSpPr>
        <p:spPr bwMode="auto">
          <a:xfrm>
            <a:off x="6574373" y="3995026"/>
            <a:ext cx="4156885" cy="65461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+mj-lt"/>
              </a:rPr>
              <a:t>O</a:t>
            </a:r>
            <a:r>
              <a:rPr lang="cs-CZ" sz="1600" b="1" dirty="0" err="1">
                <a:solidFill>
                  <a:schemeClr val="bg1"/>
                </a:solidFill>
                <a:latin typeface="+mj-lt"/>
              </a:rPr>
              <a:t>btížná</a:t>
            </a:r>
            <a:r>
              <a:rPr lang="cs-CZ" sz="1600" b="1" dirty="0">
                <a:solidFill>
                  <a:schemeClr val="bg1"/>
                </a:solidFill>
                <a:latin typeface="+mj-lt"/>
              </a:rPr>
              <a:t> rekonstrukce</a:t>
            </a:r>
          </a:p>
          <a:p>
            <a:r>
              <a:rPr lang="cs-CZ" sz="1600" b="1" dirty="0">
                <a:solidFill>
                  <a:schemeClr val="bg1"/>
                </a:solidFill>
                <a:latin typeface="+mj-lt"/>
              </a:rPr>
              <a:t>Kontextu, </a:t>
            </a:r>
            <a:r>
              <a:rPr lang="cs-CZ" sz="1600" b="1" dirty="0">
                <a:solidFill>
                  <a:schemeClr val="bg1"/>
                </a:solidFill>
              </a:rPr>
              <a:t>chybějící kódy</a:t>
            </a:r>
          </a:p>
          <a:p>
            <a:endParaRPr lang="cs-CZ" sz="1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41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  <p:bldP spid="38" grpId="0" animBg="1"/>
      <p:bldP spid="5" grpId="0" animBg="1"/>
      <p:bldP spid="40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808" y="0"/>
            <a:ext cx="3774192" cy="4837177"/>
          </a:xfrm>
          <a:prstGeom prst="rect">
            <a:avLst/>
          </a:prstGeom>
        </p:spPr>
      </p:pic>
      <p:sp>
        <p:nvSpPr>
          <p:cNvPr id="7" name="Oválný bublinový popisek 6"/>
          <p:cNvSpPr/>
          <p:nvPr/>
        </p:nvSpPr>
        <p:spPr bwMode="auto">
          <a:xfrm>
            <a:off x="517584" y="2583179"/>
            <a:ext cx="4029249" cy="1112348"/>
          </a:xfrm>
          <a:prstGeom prst="wedgeEllipseCallout">
            <a:avLst>
              <a:gd name="adj1" fmla="val 179972"/>
              <a:gd name="adj2" fmla="val -192979"/>
            </a:avLst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2000" b="1" dirty="0">
                <a:latin typeface="+mn-lt"/>
              </a:rPr>
              <a:t>2. Propaganda dnes </a:t>
            </a:r>
          </a:p>
          <a:p>
            <a:pPr algn="ctr"/>
            <a:r>
              <a:rPr lang="cs-CZ" sz="2000" b="1" dirty="0">
                <a:latin typeface="+mn-lt"/>
              </a:rPr>
              <a:t>a dříve</a:t>
            </a:r>
          </a:p>
        </p:txBody>
      </p:sp>
      <p:sp>
        <p:nvSpPr>
          <p:cNvPr id="8" name="Oválný bublinový popisek 7"/>
          <p:cNvSpPr/>
          <p:nvPr/>
        </p:nvSpPr>
        <p:spPr bwMode="auto">
          <a:xfrm>
            <a:off x="846615" y="3844057"/>
            <a:ext cx="4228723" cy="932688"/>
          </a:xfrm>
          <a:prstGeom prst="wedgeEllipseCallout">
            <a:avLst>
              <a:gd name="adj1" fmla="val 161010"/>
              <a:gd name="adj2" fmla="val -351127"/>
            </a:avLst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cs-CZ" sz="2000" b="1" dirty="0">
                <a:latin typeface="+mn-lt"/>
              </a:rPr>
              <a:t>3. Komunikační proces </a:t>
            </a:r>
          </a:p>
          <a:p>
            <a:r>
              <a:rPr lang="cs-CZ" sz="2000" b="1" dirty="0">
                <a:latin typeface="+mn-lt"/>
              </a:rPr>
              <a:t>a elementy propagandy</a:t>
            </a:r>
          </a:p>
          <a:p>
            <a:r>
              <a:rPr lang="cs-CZ" sz="2000" b="1" dirty="0">
                <a:latin typeface="+mn-lt"/>
              </a:rPr>
              <a:t>   </a:t>
            </a:r>
          </a:p>
        </p:txBody>
      </p:sp>
      <p:sp>
        <p:nvSpPr>
          <p:cNvPr id="11" name="Oválný bublinový popisek 10"/>
          <p:cNvSpPr/>
          <p:nvPr/>
        </p:nvSpPr>
        <p:spPr bwMode="auto">
          <a:xfrm>
            <a:off x="5280271" y="6116927"/>
            <a:ext cx="3137537" cy="631313"/>
          </a:xfrm>
          <a:prstGeom prst="wedgeEllipseCallout">
            <a:avLst>
              <a:gd name="adj1" fmla="val 98381"/>
              <a:gd name="adj2" fmla="val -846295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2000" b="1" dirty="0">
                <a:latin typeface="+mn-lt"/>
              </a:rPr>
              <a:t>5. Několik příkladů…</a:t>
            </a:r>
          </a:p>
        </p:txBody>
      </p:sp>
      <p:sp>
        <p:nvSpPr>
          <p:cNvPr id="12" name="Ovál 11"/>
          <p:cNvSpPr/>
          <p:nvPr/>
        </p:nvSpPr>
        <p:spPr bwMode="auto">
          <a:xfrm>
            <a:off x="3105745" y="132789"/>
            <a:ext cx="4665243" cy="693964"/>
          </a:xfrm>
          <a:prstGeom prst="ellipse">
            <a:avLst/>
          </a:prstGeom>
          <a:solidFill>
            <a:srgbClr val="3333C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400" b="1" dirty="0">
                <a:solidFill>
                  <a:schemeClr val="bg1"/>
                </a:solidFill>
              </a:rPr>
              <a:t>ú</a:t>
            </a:r>
            <a:r>
              <a:rPr kumimoji="0" lang="cs-CZ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vod</a:t>
            </a:r>
            <a:r>
              <a:rPr kumimoji="0" lang="cs-CZ" sz="24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</a:rPr>
              <a:t> do propagandy</a:t>
            </a:r>
            <a:endParaRPr kumimoji="0" lang="cs-CZ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3" name="Oválný bublinový popisek 12"/>
          <p:cNvSpPr/>
          <p:nvPr/>
        </p:nvSpPr>
        <p:spPr bwMode="auto">
          <a:xfrm>
            <a:off x="1055183" y="1667113"/>
            <a:ext cx="3249860" cy="541676"/>
          </a:xfrm>
          <a:prstGeom prst="wedgeEllipseCallout">
            <a:avLst>
              <a:gd name="adj1" fmla="val 216167"/>
              <a:gd name="adj2" fmla="val -183804"/>
            </a:avLst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cs-CZ" sz="2000" b="1" dirty="0">
                <a:latin typeface="+mn-lt"/>
              </a:rPr>
              <a:t>1. Technický úvod</a:t>
            </a:r>
          </a:p>
        </p:txBody>
      </p:sp>
      <p:sp>
        <p:nvSpPr>
          <p:cNvPr id="10" name="Oválný bublinový popisek 9"/>
          <p:cNvSpPr/>
          <p:nvPr/>
        </p:nvSpPr>
        <p:spPr bwMode="auto">
          <a:xfrm>
            <a:off x="2218772" y="4837177"/>
            <a:ext cx="3517909" cy="1725691"/>
          </a:xfrm>
          <a:prstGeom prst="wedgeEllipseCallout">
            <a:avLst>
              <a:gd name="adj1" fmla="val 166693"/>
              <a:gd name="adj2" fmla="val -268997"/>
            </a:avLst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2000" b="1" dirty="0">
                <a:latin typeface="+mn-lt"/>
              </a:rPr>
              <a:t>4. Předpoklady </a:t>
            </a:r>
          </a:p>
          <a:p>
            <a:pPr algn="ctr"/>
            <a:r>
              <a:rPr lang="cs-CZ" sz="2000" b="1" dirty="0">
                <a:latin typeface="+mn-lt"/>
              </a:rPr>
              <a:t>a problémy </a:t>
            </a:r>
          </a:p>
          <a:p>
            <a:pPr algn="ctr"/>
            <a:r>
              <a:rPr lang="cs-CZ" sz="2000" b="1" dirty="0">
                <a:latin typeface="+mn-lt"/>
              </a:rPr>
              <a:t>předmoderní </a:t>
            </a:r>
          </a:p>
          <a:p>
            <a:pPr algn="ctr"/>
            <a:r>
              <a:rPr lang="cs-CZ" sz="2000" b="1" dirty="0">
                <a:latin typeface="+mn-lt"/>
              </a:rPr>
              <a:t>propagandy</a:t>
            </a:r>
          </a:p>
        </p:txBody>
      </p:sp>
    </p:spTree>
    <p:extLst>
      <p:ext uri="{BB962C8B-B14F-4D97-AF65-F5344CB8AC3E}">
        <p14:creationId xmlns:p14="http://schemas.microsoft.com/office/powerpoint/2010/main" val="6950797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xmlns="" id="{D5AA1D43-0BFC-1182-8817-011913E9D64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8EE10C18-E757-6DBE-69A8-B15E21B606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26</a:t>
            </a:fld>
            <a:endParaRPr lang="cs-CZ" alt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54AFFE28-D7A2-F5FB-9545-F4E47F55E3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36"/>
          <a:stretch/>
        </p:blipFill>
        <p:spPr>
          <a:xfrm>
            <a:off x="720000" y="969228"/>
            <a:ext cx="10753200" cy="5139850"/>
          </a:xfrm>
          <a:prstGeom prst="rect">
            <a:avLst/>
          </a:prstGeom>
          <a:noFill/>
        </p:spPr>
      </p:pic>
      <p:sp>
        <p:nvSpPr>
          <p:cNvPr id="4" name="Ovál 3">
            <a:extLst>
              <a:ext uri="{FF2B5EF4-FFF2-40B4-BE49-F238E27FC236}">
                <a16:creationId xmlns:a16="http://schemas.microsoft.com/office/drawing/2014/main" xmlns="" id="{41D8574A-8B25-1210-70D6-CD8EA0C8927F}"/>
              </a:ext>
            </a:extLst>
          </p:cNvPr>
          <p:cNvSpPr/>
          <p:nvPr/>
        </p:nvSpPr>
        <p:spPr bwMode="auto">
          <a:xfrm>
            <a:off x="540000" y="254944"/>
            <a:ext cx="3707522" cy="673078"/>
          </a:xfrm>
          <a:prstGeom prst="ellipse">
            <a:avLst/>
          </a:prstGeom>
          <a:solidFill>
            <a:srgbClr val="3333C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sz="2400" b="1" dirty="0">
                <a:solidFill>
                  <a:schemeClr val="bg1"/>
                </a:solidFill>
                <a:latin typeface="+mn-lt"/>
              </a:rPr>
              <a:t>Médie: </a:t>
            </a:r>
            <a:r>
              <a:rPr lang="cs-CZ" sz="2400" b="1" dirty="0" err="1">
                <a:solidFill>
                  <a:schemeClr val="bg1"/>
                </a:solidFill>
                <a:latin typeface="+mn-lt"/>
              </a:rPr>
              <a:t>vizual</a:t>
            </a:r>
            <a:endParaRPr kumimoji="0" lang="cs-CZ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xmlns="" id="{0B0D7DB3-78E3-3AB7-C8E7-6BFC6C3CA654}"/>
              </a:ext>
            </a:extLst>
          </p:cNvPr>
          <p:cNvSpPr/>
          <p:nvPr/>
        </p:nvSpPr>
        <p:spPr bwMode="auto">
          <a:xfrm>
            <a:off x="8329560" y="440619"/>
            <a:ext cx="3143640" cy="40968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cs-CZ" sz="1800" b="1" dirty="0">
                <a:solidFill>
                  <a:schemeClr val="bg1"/>
                </a:solidFill>
                <a:latin typeface="+mn-lt"/>
              </a:rPr>
              <a:t>Problémy vizuálních medií</a:t>
            </a:r>
          </a:p>
        </p:txBody>
      </p:sp>
    </p:spTree>
    <p:extLst>
      <p:ext uri="{BB962C8B-B14F-4D97-AF65-F5344CB8AC3E}">
        <p14:creationId xmlns:p14="http://schemas.microsoft.com/office/powerpoint/2010/main" val="5812829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xmlns="" id="{D5AA1D43-0BFC-1182-8817-011913E9D64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60174" y="5090257"/>
            <a:ext cx="3187348" cy="927408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Otto, </a:t>
            </a:r>
            <a:r>
              <a:rPr lang="en-US" dirty="0" err="1"/>
              <a:t>divina</a:t>
            </a:r>
            <a:r>
              <a:rPr lang="en-US" dirty="0"/>
              <a:t> </a:t>
            </a:r>
            <a:r>
              <a:rPr lang="en-US" dirty="0" err="1"/>
              <a:t>favente</a:t>
            </a:r>
            <a:r>
              <a:rPr lang="en-US" dirty="0"/>
              <a:t> </a:t>
            </a:r>
            <a:r>
              <a:rPr lang="en-US" dirty="0" err="1"/>
              <a:t>clementia</a:t>
            </a:r>
            <a:r>
              <a:rPr lang="en-US" dirty="0"/>
              <a:t> rex</a:t>
            </a:r>
          </a:p>
          <a:p>
            <a:pPr>
              <a:spcAft>
                <a:spcPts val="600"/>
              </a:spcAft>
            </a:pPr>
            <a:r>
              <a:rPr lang="en-US" dirty="0"/>
              <a:t>Signum </a:t>
            </a:r>
            <a:r>
              <a:rPr lang="en-US" dirty="0" err="1"/>
              <a:t>domni</a:t>
            </a:r>
            <a:r>
              <a:rPr lang="en-US" dirty="0"/>
              <a:t> </a:t>
            </a:r>
            <a:r>
              <a:rPr lang="en-US" dirty="0" err="1"/>
              <a:t>Ottonis</a:t>
            </a:r>
            <a:r>
              <a:rPr lang="en-US" dirty="0"/>
              <a:t> </a:t>
            </a:r>
            <a:r>
              <a:rPr lang="en-US" dirty="0" err="1"/>
              <a:t>serenissimi</a:t>
            </a:r>
            <a:r>
              <a:rPr lang="en-US" dirty="0"/>
              <a:t> </a:t>
            </a:r>
            <a:r>
              <a:rPr lang="en-US" dirty="0" err="1"/>
              <a:t>regis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…anno </a:t>
            </a:r>
            <a:r>
              <a:rPr lang="en-US" dirty="0" err="1"/>
              <a:t>vero</a:t>
            </a:r>
            <a:r>
              <a:rPr lang="en-US" dirty="0"/>
              <a:t> regni </a:t>
            </a:r>
            <a:r>
              <a:rPr lang="en-US" dirty="0" err="1"/>
              <a:t>gloriossimi</a:t>
            </a:r>
            <a:r>
              <a:rPr lang="en-US" dirty="0"/>
              <a:t> </a:t>
            </a:r>
            <a:r>
              <a:rPr lang="en-US" dirty="0" err="1"/>
              <a:t>regis</a:t>
            </a:r>
            <a:r>
              <a:rPr lang="en-US" dirty="0"/>
              <a:t> </a:t>
            </a:r>
            <a:r>
              <a:rPr lang="en-US" dirty="0" err="1"/>
              <a:t>Ottonis</a:t>
            </a:r>
            <a:endParaRPr lang="en-US" dirty="0"/>
          </a:p>
          <a:p>
            <a:pPr>
              <a:spcAft>
                <a:spcPts val="600"/>
              </a:spcAft>
            </a:pP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8EE10C18-E757-6DBE-69A8-B15E21B606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27</a:t>
            </a:fld>
            <a:endParaRPr lang="cs-CZ" altLang="cs-CZ"/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xmlns="" id="{41D8574A-8B25-1210-70D6-CD8EA0C8927F}"/>
              </a:ext>
            </a:extLst>
          </p:cNvPr>
          <p:cNvSpPr/>
          <p:nvPr/>
        </p:nvSpPr>
        <p:spPr bwMode="auto">
          <a:xfrm>
            <a:off x="540000" y="254944"/>
            <a:ext cx="3707522" cy="673078"/>
          </a:xfrm>
          <a:prstGeom prst="ellipse">
            <a:avLst/>
          </a:prstGeom>
          <a:solidFill>
            <a:srgbClr val="3333C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sz="2400" b="1" dirty="0">
                <a:solidFill>
                  <a:schemeClr val="bg1"/>
                </a:solidFill>
                <a:latin typeface="+mn-lt"/>
              </a:rPr>
              <a:t>Médi</a:t>
            </a:r>
            <a:r>
              <a:rPr lang="en-US" sz="2400" b="1" dirty="0">
                <a:solidFill>
                  <a:schemeClr val="bg1"/>
                </a:solidFill>
                <a:latin typeface="+mn-lt"/>
              </a:rPr>
              <a:t>a</a:t>
            </a:r>
            <a:r>
              <a:rPr lang="cs-CZ" sz="2400" b="1" dirty="0">
                <a:solidFill>
                  <a:schemeClr val="bg1"/>
                </a:solidFill>
                <a:latin typeface="+mn-lt"/>
              </a:rPr>
              <a:t>: </a:t>
            </a:r>
            <a:r>
              <a:rPr lang="cs-CZ" sz="2400" b="1" dirty="0" err="1">
                <a:solidFill>
                  <a:schemeClr val="bg1"/>
                </a:solidFill>
                <a:latin typeface="+mn-lt"/>
              </a:rPr>
              <a:t>vizu</a:t>
            </a:r>
            <a:r>
              <a:rPr lang="en-US" sz="2400" b="1" dirty="0">
                <a:solidFill>
                  <a:schemeClr val="bg1"/>
                </a:solidFill>
                <a:latin typeface="+mn-lt"/>
              </a:rPr>
              <a:t>á</a:t>
            </a:r>
            <a:r>
              <a:rPr lang="cs-CZ" sz="2400" b="1" dirty="0">
                <a:solidFill>
                  <a:schemeClr val="bg1"/>
                </a:solidFill>
                <a:latin typeface="+mn-lt"/>
              </a:rPr>
              <a:t>l</a:t>
            </a:r>
            <a:endParaRPr kumimoji="0" lang="cs-CZ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xmlns="" id="{0B0D7DB3-78E3-3AB7-C8E7-6BFC6C3CA654}"/>
              </a:ext>
            </a:extLst>
          </p:cNvPr>
          <p:cNvSpPr/>
          <p:nvPr/>
        </p:nvSpPr>
        <p:spPr bwMode="auto">
          <a:xfrm>
            <a:off x="8329560" y="440619"/>
            <a:ext cx="3143640" cy="40968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cs-CZ" sz="1800" b="1" dirty="0">
                <a:solidFill>
                  <a:schemeClr val="bg1"/>
                </a:solidFill>
                <a:latin typeface="+mn-lt"/>
              </a:rPr>
              <a:t>Problémy vizuálních medií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4E045E59-7508-396D-5BEE-7F657F967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1277" y="2637183"/>
            <a:ext cx="5070723" cy="338048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F17417E4-4F54-2443-0682-056C799ADF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90" r="20584"/>
          <a:stretch/>
        </p:blipFill>
        <p:spPr>
          <a:xfrm>
            <a:off x="4294088" y="645462"/>
            <a:ext cx="3988906" cy="375285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93F60130-7733-F405-CBBC-BB8B06FCA7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37" y="942852"/>
            <a:ext cx="4462659" cy="3839456"/>
          </a:xfrm>
          <a:prstGeom prst="rect">
            <a:avLst/>
          </a:prstGeom>
        </p:spPr>
      </p:pic>
      <p:sp>
        <p:nvSpPr>
          <p:cNvPr id="8" name="Zástupný symbol pro zápatí 1">
            <a:extLst>
              <a:ext uri="{FF2B5EF4-FFF2-40B4-BE49-F238E27FC236}">
                <a16:creationId xmlns:a16="http://schemas.microsoft.com/office/drawing/2014/main" xmlns="" id="{F2B01433-D420-FDA2-EA19-D231C9826AE7}"/>
              </a:ext>
            </a:extLst>
          </p:cNvPr>
          <p:cNvSpPr txBox="1">
            <a:spLocks/>
          </p:cNvSpPr>
          <p:nvPr/>
        </p:nvSpPr>
        <p:spPr bwMode="auto">
          <a:xfrm>
            <a:off x="4081670" y="5098305"/>
            <a:ext cx="2741634" cy="927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1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it-IT" b="1" dirty="0"/>
              <a:t>CURSUS HONORUM</a:t>
            </a:r>
          </a:p>
          <a:p>
            <a:pPr>
              <a:spcAft>
                <a:spcPts val="600"/>
              </a:spcAft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48711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FA0368DA-F312-A8ED-D3E6-3DA0AFF914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3745E083-4A02-64A0-3D92-AA40FBB12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750" y="378000"/>
            <a:ext cx="2444708" cy="323116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CD4BF2B8-C4B8-5E31-85AB-02A6371C6B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62" t="12399" r="7892" b="20193"/>
          <a:stretch/>
        </p:blipFill>
        <p:spPr>
          <a:xfrm>
            <a:off x="6007326" y="3577145"/>
            <a:ext cx="6066313" cy="328085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AE757A8E-EA4C-841F-B871-9D83FD72AA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9974" y="77247"/>
            <a:ext cx="3554276" cy="3475021"/>
          </a:xfrm>
          <a:prstGeom prst="rect">
            <a:avLst/>
          </a:prstGeom>
        </p:spPr>
      </p:pic>
      <p:pic>
        <p:nvPicPr>
          <p:cNvPr id="9" name="Online médium 16" title="Star Wars- The Imperial March (Darth Vader's Theme)">
            <a:hlinkClick r:id="" action="ppaction://media"/>
            <a:extLst>
              <a:ext uri="{FF2B5EF4-FFF2-40B4-BE49-F238E27FC236}">
                <a16:creationId xmlns:a16="http://schemas.microsoft.com/office/drawing/2014/main" xmlns="" id="{08F7CA8A-962A-A831-2129-57FF0780BD9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162451" y="77247"/>
            <a:ext cx="1672241" cy="125418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24D5C466-EC4E-2A39-DFF0-B6607E504D4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6458" b="5512"/>
          <a:stretch/>
        </p:blipFill>
        <p:spPr>
          <a:xfrm>
            <a:off x="1368679" y="2398800"/>
            <a:ext cx="3311321" cy="445972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0C5B9351-8DF8-1A57-C1A0-C912234860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5161" y="-95213"/>
            <a:ext cx="3304330" cy="445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40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CCE52E54-4299-041B-E414-9F9CBF92A0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xmlns="" id="{48841DCB-ADB7-3B51-5896-12FA2F07B3EF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>
          <a:blip r:embed="rId2"/>
          <a:stretch>
            <a:fillRect/>
          </a:stretch>
        </p:blipFill>
        <p:spPr>
          <a:xfrm>
            <a:off x="264193" y="241576"/>
            <a:ext cx="4562038" cy="514032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00F0C55C-BBF2-639B-63C0-EAD9BBCDB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9214" y="0"/>
            <a:ext cx="2896557" cy="385242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433F958C-FF36-AE80-8771-4ADB71A78A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5771" y="0"/>
            <a:ext cx="3549152" cy="462219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DA5FD4BB-0B31-4A5A-11C8-EB316D3A5A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063" y="3675065"/>
            <a:ext cx="3868359" cy="270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393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808" y="0"/>
            <a:ext cx="3774192" cy="4837177"/>
          </a:xfrm>
          <a:prstGeom prst="rect">
            <a:avLst/>
          </a:prstGeom>
        </p:spPr>
      </p:pic>
      <p:sp>
        <p:nvSpPr>
          <p:cNvPr id="7" name="Oválný bublinový popisek 6"/>
          <p:cNvSpPr/>
          <p:nvPr/>
        </p:nvSpPr>
        <p:spPr bwMode="auto">
          <a:xfrm>
            <a:off x="517584" y="2583179"/>
            <a:ext cx="4029249" cy="1112348"/>
          </a:xfrm>
          <a:prstGeom prst="wedgeEllipseCallout">
            <a:avLst>
              <a:gd name="adj1" fmla="val 179972"/>
              <a:gd name="adj2" fmla="val -192979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2000" b="1" dirty="0">
                <a:latin typeface="+mn-lt"/>
              </a:rPr>
              <a:t>2. Propaganda dnes </a:t>
            </a:r>
          </a:p>
          <a:p>
            <a:pPr algn="ctr"/>
            <a:r>
              <a:rPr lang="cs-CZ" sz="2000" b="1" dirty="0">
                <a:latin typeface="+mn-lt"/>
              </a:rPr>
              <a:t>a dříve</a:t>
            </a:r>
          </a:p>
        </p:txBody>
      </p:sp>
      <p:sp>
        <p:nvSpPr>
          <p:cNvPr id="8" name="Oválný bublinový popisek 7"/>
          <p:cNvSpPr/>
          <p:nvPr/>
        </p:nvSpPr>
        <p:spPr bwMode="auto">
          <a:xfrm>
            <a:off x="846615" y="3844057"/>
            <a:ext cx="4228723" cy="932688"/>
          </a:xfrm>
          <a:prstGeom prst="wedgeEllipseCallout">
            <a:avLst>
              <a:gd name="adj1" fmla="val 161010"/>
              <a:gd name="adj2" fmla="val -351127"/>
            </a:avLst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cs-CZ" sz="2000" b="1" dirty="0">
                <a:latin typeface="+mn-lt"/>
              </a:rPr>
              <a:t>3. Komunikační proces </a:t>
            </a:r>
          </a:p>
          <a:p>
            <a:r>
              <a:rPr lang="cs-CZ" sz="2000" b="1" dirty="0">
                <a:latin typeface="+mn-lt"/>
              </a:rPr>
              <a:t>a elementy propagandy</a:t>
            </a:r>
          </a:p>
          <a:p>
            <a:r>
              <a:rPr lang="cs-CZ" sz="2000" b="1" dirty="0">
                <a:latin typeface="+mn-lt"/>
              </a:rPr>
              <a:t>   </a:t>
            </a:r>
          </a:p>
        </p:txBody>
      </p:sp>
      <p:sp>
        <p:nvSpPr>
          <p:cNvPr id="11" name="Oválný bublinový popisek 10"/>
          <p:cNvSpPr/>
          <p:nvPr/>
        </p:nvSpPr>
        <p:spPr bwMode="auto">
          <a:xfrm>
            <a:off x="5280271" y="6116927"/>
            <a:ext cx="3137537" cy="631313"/>
          </a:xfrm>
          <a:prstGeom prst="wedgeEllipseCallout">
            <a:avLst>
              <a:gd name="adj1" fmla="val 98381"/>
              <a:gd name="adj2" fmla="val -846295"/>
            </a:avLst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2000" b="1" dirty="0">
                <a:solidFill>
                  <a:schemeClr val="bg1"/>
                </a:solidFill>
                <a:latin typeface="+mn-lt"/>
              </a:rPr>
              <a:t>5. Několik příkladů…</a:t>
            </a:r>
          </a:p>
        </p:txBody>
      </p:sp>
      <p:sp>
        <p:nvSpPr>
          <p:cNvPr id="12" name="Ovál 11"/>
          <p:cNvSpPr/>
          <p:nvPr/>
        </p:nvSpPr>
        <p:spPr bwMode="auto">
          <a:xfrm>
            <a:off x="3105745" y="132789"/>
            <a:ext cx="4665243" cy="693964"/>
          </a:xfrm>
          <a:prstGeom prst="ellipse">
            <a:avLst/>
          </a:prstGeom>
          <a:solidFill>
            <a:srgbClr val="3333C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400" b="1" dirty="0">
                <a:solidFill>
                  <a:schemeClr val="bg1"/>
                </a:solidFill>
              </a:rPr>
              <a:t>ú</a:t>
            </a:r>
            <a:r>
              <a:rPr kumimoji="0" lang="cs-CZ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vod</a:t>
            </a:r>
            <a:r>
              <a:rPr kumimoji="0" lang="cs-CZ" sz="24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</a:rPr>
              <a:t> do propagandy</a:t>
            </a:r>
            <a:endParaRPr kumimoji="0" lang="cs-CZ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3" name="Oválný bublinový popisek 12"/>
          <p:cNvSpPr/>
          <p:nvPr/>
        </p:nvSpPr>
        <p:spPr bwMode="auto">
          <a:xfrm>
            <a:off x="1055183" y="1667113"/>
            <a:ext cx="3249860" cy="541676"/>
          </a:xfrm>
          <a:prstGeom prst="wedgeEllipseCallout">
            <a:avLst>
              <a:gd name="adj1" fmla="val 216167"/>
              <a:gd name="adj2" fmla="val -183804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cs-CZ" sz="2000" b="1" dirty="0">
                <a:latin typeface="+mn-lt"/>
              </a:rPr>
              <a:t>1. Technický úvod</a:t>
            </a:r>
          </a:p>
        </p:txBody>
      </p:sp>
      <p:sp>
        <p:nvSpPr>
          <p:cNvPr id="10" name="Oválný bublinový popisek 9"/>
          <p:cNvSpPr/>
          <p:nvPr/>
        </p:nvSpPr>
        <p:spPr bwMode="auto">
          <a:xfrm>
            <a:off x="2218772" y="4837177"/>
            <a:ext cx="3517909" cy="1725691"/>
          </a:xfrm>
          <a:prstGeom prst="wedgeEllipseCallout">
            <a:avLst>
              <a:gd name="adj1" fmla="val 166693"/>
              <a:gd name="adj2" fmla="val -268997"/>
            </a:avLst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2000" b="1" dirty="0">
                <a:latin typeface="+mn-lt"/>
              </a:rPr>
              <a:t>4. Předpoklady </a:t>
            </a:r>
          </a:p>
          <a:p>
            <a:pPr algn="ctr"/>
            <a:r>
              <a:rPr lang="cs-CZ" sz="2000" b="1" dirty="0">
                <a:latin typeface="+mn-lt"/>
              </a:rPr>
              <a:t>a problémy </a:t>
            </a:r>
          </a:p>
          <a:p>
            <a:pPr algn="ctr"/>
            <a:r>
              <a:rPr lang="cs-CZ" sz="2000" b="1" dirty="0">
                <a:latin typeface="+mn-lt"/>
              </a:rPr>
              <a:t>předmoderní </a:t>
            </a:r>
          </a:p>
          <a:p>
            <a:pPr algn="ctr"/>
            <a:r>
              <a:rPr lang="cs-CZ" sz="2000" b="1" dirty="0">
                <a:latin typeface="+mn-lt"/>
              </a:rPr>
              <a:t>propagandy</a:t>
            </a:r>
          </a:p>
        </p:txBody>
      </p:sp>
    </p:spTree>
    <p:extLst>
      <p:ext uri="{BB962C8B-B14F-4D97-AF65-F5344CB8AC3E}">
        <p14:creationId xmlns:p14="http://schemas.microsoft.com/office/powerpoint/2010/main" val="20445576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86F0A640-4DF9-0270-C61F-ED9F1227DE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 smtClean="0"/>
              <a:pPr>
                <a:spcAft>
                  <a:spcPts val="600"/>
                </a:spcAft>
              </a:pPr>
              <a:t>30</a:t>
            </a:fld>
            <a:endParaRPr lang="cs-CZ" altLang="cs-CZ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xmlns="" id="{575981B5-62C9-B823-72D3-3DCE9ABD1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84558"/>
            <a:ext cx="10753200" cy="987018"/>
          </a:xfrm>
        </p:spPr>
        <p:txBody>
          <a:bodyPr/>
          <a:lstStyle/>
          <a:p>
            <a:r>
              <a:rPr lang="en-US" i="1" dirty="0"/>
              <a:t>Biblia pauperum </a:t>
            </a:r>
            <a:r>
              <a:rPr lang="en-US" dirty="0"/>
              <a:t>a </a:t>
            </a:r>
            <a:r>
              <a:rPr lang="en-US" dirty="0" err="1"/>
              <a:t>problém</a:t>
            </a:r>
            <a:r>
              <a:rPr lang="en-US" dirty="0"/>
              <a:t> </a:t>
            </a:r>
            <a:r>
              <a:rPr lang="en-US" dirty="0" err="1"/>
              <a:t>vizuální</a:t>
            </a:r>
            <a:r>
              <a:rPr lang="en-US" dirty="0"/>
              <a:t> kultury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média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EF1595B4-D68D-0FCE-912D-4CF7612B4364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701505"/>
            <a:ext cx="5219998" cy="413999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400" dirty="0" err="1"/>
              <a:t>Řehoř</a:t>
            </a:r>
            <a:r>
              <a:rPr lang="en-US" sz="2400" dirty="0"/>
              <a:t> </a:t>
            </a:r>
            <a:r>
              <a:rPr lang="en-US" sz="2400" dirty="0" err="1"/>
              <a:t>Veliký</a:t>
            </a:r>
            <a:r>
              <a:rPr lang="en-US" sz="2400" dirty="0"/>
              <a:t> (590-604) v </a:t>
            </a:r>
            <a:r>
              <a:rPr lang="en-US" sz="2400" dirty="0" err="1"/>
              <a:t>listu</a:t>
            </a:r>
            <a:r>
              <a:rPr lang="en-US" sz="2400" dirty="0"/>
              <a:t> </a:t>
            </a:r>
            <a:r>
              <a:rPr lang="en-US" sz="2400" dirty="0" err="1"/>
              <a:t>marseilleskému</a:t>
            </a:r>
            <a:r>
              <a:rPr lang="en-US" sz="2400" dirty="0"/>
              <a:t> </a:t>
            </a:r>
            <a:r>
              <a:rPr lang="en-US" sz="2400" dirty="0" err="1"/>
              <a:t>biskupu</a:t>
            </a:r>
            <a:r>
              <a:rPr lang="en-US" sz="2400" dirty="0"/>
              <a:t> </a:t>
            </a:r>
            <a:r>
              <a:rPr lang="en-US" sz="2400" dirty="0" err="1"/>
              <a:t>Serenovi</a:t>
            </a:r>
            <a:r>
              <a:rPr lang="en-US" sz="2400" dirty="0"/>
              <a:t>: </a:t>
            </a:r>
            <a:r>
              <a:rPr lang="en-US" sz="2400" i="1" dirty="0"/>
              <a:t>“Co je </a:t>
            </a:r>
            <a:r>
              <a:rPr lang="en-US" sz="2400" i="1" dirty="0" err="1"/>
              <a:t>písmo</a:t>
            </a:r>
            <a:r>
              <a:rPr lang="en-US" sz="2400" i="1" dirty="0"/>
              <a:t> pro </a:t>
            </a:r>
            <a:r>
              <a:rPr lang="en-US" sz="2400" i="1" dirty="0" err="1"/>
              <a:t>vzdělané</a:t>
            </a:r>
            <a:r>
              <a:rPr lang="en-US" sz="2400" i="1" dirty="0"/>
              <a:t>, to </a:t>
            </a:r>
            <a:r>
              <a:rPr lang="en-US" sz="2400" i="1" dirty="0" err="1"/>
              <a:t>jsou</a:t>
            </a:r>
            <a:r>
              <a:rPr lang="en-US" sz="2400" i="1" dirty="0"/>
              <a:t> </a:t>
            </a:r>
            <a:r>
              <a:rPr lang="en-US" sz="2400" i="1" dirty="0" err="1"/>
              <a:t>obrazy</a:t>
            </a:r>
            <a:r>
              <a:rPr lang="en-US" sz="2400" i="1" dirty="0"/>
              <a:t> pro </a:t>
            </a:r>
            <a:r>
              <a:rPr lang="en-US" sz="2400" i="1" dirty="0" err="1"/>
              <a:t>neznalé</a:t>
            </a:r>
            <a:r>
              <a:rPr lang="en-US" sz="2400" i="1" dirty="0"/>
              <a:t>, </a:t>
            </a:r>
            <a:r>
              <a:rPr lang="en-US" sz="2400" i="1" dirty="0" err="1"/>
              <a:t>kteří</a:t>
            </a:r>
            <a:r>
              <a:rPr lang="en-US" sz="2400" i="1" dirty="0"/>
              <a:t> </a:t>
            </a:r>
            <a:r>
              <a:rPr lang="en-US" sz="2400" i="1" dirty="0" err="1"/>
              <a:t>díky</a:t>
            </a:r>
            <a:r>
              <a:rPr lang="en-US" sz="2400" i="1" dirty="0"/>
              <a:t> </a:t>
            </a:r>
            <a:r>
              <a:rPr lang="en-US" sz="2400" i="1" dirty="0" err="1"/>
              <a:t>nim</a:t>
            </a:r>
            <a:r>
              <a:rPr lang="en-US" sz="2400" i="1" dirty="0"/>
              <a:t> </a:t>
            </a:r>
            <a:r>
              <a:rPr lang="en-US" sz="2400" i="1" dirty="0" err="1"/>
              <a:t>vidí</a:t>
            </a:r>
            <a:r>
              <a:rPr lang="en-US" sz="2400" i="1" dirty="0"/>
              <a:t>, v co </a:t>
            </a:r>
            <a:r>
              <a:rPr lang="en-US" sz="2400" i="1" dirty="0" err="1"/>
              <a:t>mají</a:t>
            </a:r>
            <a:r>
              <a:rPr lang="en-US" sz="2400" i="1" dirty="0"/>
              <a:t> </a:t>
            </a:r>
            <a:r>
              <a:rPr lang="en-US" sz="2400" i="1" dirty="0" err="1"/>
              <a:t>věřit</a:t>
            </a:r>
            <a:r>
              <a:rPr lang="en-US" sz="2400" i="1" dirty="0"/>
              <a:t>; </a:t>
            </a:r>
            <a:r>
              <a:rPr lang="en-US" sz="2400" i="1" dirty="0" err="1"/>
              <a:t>čtou</a:t>
            </a:r>
            <a:r>
              <a:rPr lang="en-US" sz="2400" i="1" dirty="0"/>
              <a:t> v </a:t>
            </a:r>
            <a:r>
              <a:rPr lang="en-US" sz="2400" i="1" dirty="0" err="1"/>
              <a:t>nich</a:t>
            </a:r>
            <a:r>
              <a:rPr lang="en-US" sz="2400" i="1" dirty="0"/>
              <a:t> to, co </a:t>
            </a:r>
            <a:r>
              <a:rPr lang="en-US" sz="2400" i="1" dirty="0" err="1"/>
              <a:t>nemohou</a:t>
            </a:r>
            <a:r>
              <a:rPr lang="en-US" sz="2400" i="1" dirty="0"/>
              <a:t> v </a:t>
            </a:r>
            <a:r>
              <a:rPr lang="en-US" sz="2400" i="1" dirty="0" err="1"/>
              <a:t>knihách</a:t>
            </a:r>
            <a:r>
              <a:rPr lang="en-US" sz="2400" i="1" dirty="0"/>
              <a:t>.”</a:t>
            </a:r>
          </a:p>
        </p:txBody>
      </p:sp>
      <p:pic>
        <p:nvPicPr>
          <p:cNvPr id="6" name="Obrázek 5" descr="Obsah obrázku text, obraz, umění, kresba&#10;&#10;Popis byl vytvořen automaticky">
            <a:extLst>
              <a:ext uri="{FF2B5EF4-FFF2-40B4-BE49-F238E27FC236}">
                <a16:creationId xmlns:a16="http://schemas.microsoft.com/office/drawing/2014/main" xmlns="" id="{60087607-049E-C76C-E0B8-EBFCA9FFE7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5" r="-1" b="29753"/>
          <a:stretch/>
        </p:blipFill>
        <p:spPr>
          <a:xfrm>
            <a:off x="5806663" y="678067"/>
            <a:ext cx="3661606" cy="2904032"/>
          </a:xfrm>
          <a:prstGeom prst="rect">
            <a:avLst/>
          </a:prstGeom>
          <a:noFill/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936734A2-9E78-E169-2053-2C4225A310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421" y="4630804"/>
            <a:ext cx="1871931" cy="1403948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xmlns="" id="{2FEC0C6A-7000-8E96-C19D-AEDAF8F45B9C}"/>
              </a:ext>
            </a:extLst>
          </p:cNvPr>
          <p:cNvSpPr/>
          <p:nvPr/>
        </p:nvSpPr>
        <p:spPr bwMode="auto">
          <a:xfrm>
            <a:off x="3867326" y="4815455"/>
            <a:ext cx="2145944" cy="87857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en-US" sz="1600" b="1" dirty="0" err="1">
                <a:latin typeface="+mn-lt"/>
              </a:rPr>
              <a:t>Kdo</a:t>
            </a:r>
            <a:r>
              <a:rPr lang="en-US" sz="1600" b="1" dirty="0">
                <a:latin typeface="+mn-lt"/>
              </a:rPr>
              <a:t> je </a:t>
            </a:r>
            <a:r>
              <a:rPr lang="en-US" sz="1600" b="1" dirty="0" err="1">
                <a:latin typeface="+mn-lt"/>
              </a:rPr>
              <a:t>na</a:t>
            </a:r>
            <a:r>
              <a:rPr lang="en-US" sz="1600" b="1" dirty="0">
                <a:latin typeface="+mn-lt"/>
              </a:rPr>
              <a:t> </a:t>
            </a:r>
            <a:r>
              <a:rPr lang="en-US" sz="1600" b="1" dirty="0" err="1">
                <a:latin typeface="+mn-lt"/>
              </a:rPr>
              <a:t>obrázku</a:t>
            </a:r>
            <a:r>
              <a:rPr lang="en-US" sz="1600" b="1" dirty="0">
                <a:latin typeface="+mn-lt"/>
              </a:rPr>
              <a:t>?</a:t>
            </a:r>
            <a:endParaRPr lang="cs-CZ" sz="1200" b="1" dirty="0">
              <a:latin typeface="+mn-lt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7D74F4B0-1A05-7D99-EE2A-E52358E590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6131" y="3907665"/>
            <a:ext cx="25527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771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xmlns="" id="{4B4755FD-37A4-1431-5EDC-052D445CB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00" y="198306"/>
            <a:ext cx="7192748" cy="517499"/>
          </a:xfrm>
        </p:spPr>
        <p:txBody>
          <a:bodyPr anchor="t">
            <a:normAutofit/>
          </a:bodyPr>
          <a:lstStyle/>
          <a:p>
            <a:r>
              <a:rPr lang="en-US" sz="2200" dirty="0" err="1"/>
              <a:t>Veřejný</a:t>
            </a:r>
            <a:r>
              <a:rPr lang="en-US" sz="2200" dirty="0"/>
              <a:t> </a:t>
            </a:r>
            <a:r>
              <a:rPr lang="en-US" sz="2200" dirty="0" err="1"/>
              <a:t>prostor</a:t>
            </a:r>
            <a:endParaRPr lang="en-US" sz="2200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A3E3E2B2-69C7-37CB-E70C-836E39E182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 smtClean="0"/>
              <a:pPr>
                <a:spcAft>
                  <a:spcPts val="600"/>
                </a:spcAft>
              </a:pPr>
              <a:t>31</a:t>
            </a:fld>
            <a:endParaRPr lang="cs-CZ" altLang="cs-CZ"/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xmlns="" id="{3BB51BBA-8183-C530-F779-C6DC341F9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4103" y="1398635"/>
            <a:ext cx="4360384" cy="545936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Brian Stock</a:t>
            </a:r>
          </a:p>
          <a:p>
            <a:pPr lv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Textové</a:t>
            </a:r>
            <a:r>
              <a:rPr lang="en-US" dirty="0"/>
              <a:t> </a:t>
            </a:r>
            <a:r>
              <a:rPr lang="en-US" dirty="0" err="1"/>
              <a:t>komunity</a:t>
            </a:r>
            <a:endParaRPr lang="en-US" dirty="0"/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Leidulf</a:t>
            </a:r>
            <a:r>
              <a:rPr lang="en-US" dirty="0"/>
              <a:t> </a:t>
            </a:r>
            <a:r>
              <a:rPr lang="en-US" dirty="0" err="1"/>
              <a:t>Melve</a:t>
            </a:r>
            <a:endParaRPr lang="en-US" dirty="0"/>
          </a:p>
          <a:p>
            <a:pPr lv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Problém</a:t>
            </a:r>
            <a:r>
              <a:rPr lang="en-US" dirty="0"/>
              <a:t> </a:t>
            </a:r>
            <a:r>
              <a:rPr lang="en-US" dirty="0" err="1"/>
              <a:t>veřejného</a:t>
            </a:r>
            <a:r>
              <a:rPr lang="en-US" dirty="0"/>
              <a:t> </a:t>
            </a:r>
            <a:r>
              <a:rPr lang="en-US" dirty="0" err="1"/>
              <a:t>prostoru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středověku</a:t>
            </a:r>
            <a:endParaRPr lang="en-US" dirty="0"/>
          </a:p>
          <a:p>
            <a:pPr marL="414900" lvl="1" indent="-342900">
              <a:lnSpc>
                <a:spcPts val="36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ea typeface="+mn-ea"/>
                <a:cs typeface="+mn-cs"/>
              </a:rPr>
              <a:t>Marcus Bull</a:t>
            </a:r>
          </a:p>
          <a:p>
            <a:pPr lv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Vztah</a:t>
            </a:r>
            <a:r>
              <a:rPr lang="en-US" dirty="0"/>
              <a:t> písemné a </a:t>
            </a:r>
            <a:r>
              <a:rPr lang="en-US" dirty="0" err="1"/>
              <a:t>orální</a:t>
            </a:r>
            <a:r>
              <a:rPr lang="en-US" dirty="0"/>
              <a:t> kultury</a:t>
            </a: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 </a:t>
            </a:r>
            <a:r>
              <a:rPr lang="en-US" sz="2000" dirty="0" err="1"/>
              <a:t>negramotní</a:t>
            </a:r>
            <a:r>
              <a:rPr lang="en-US" sz="2000" dirty="0"/>
              <a:t> k </a:t>
            </a:r>
            <a:r>
              <a:rPr lang="en-US" sz="2000" dirty="0" err="1"/>
              <a:t>ní</a:t>
            </a:r>
            <a:r>
              <a:rPr lang="en-US" sz="2000" dirty="0"/>
              <a:t> </a:t>
            </a:r>
            <a:r>
              <a:rPr lang="en-US" sz="2000" dirty="0" err="1"/>
              <a:t>mají</a:t>
            </a:r>
            <a:r>
              <a:rPr lang="en-US" sz="2000" dirty="0"/>
              <a:t> </a:t>
            </a:r>
            <a:r>
              <a:rPr lang="en-US" sz="2000" dirty="0" err="1"/>
              <a:t>zprostředkovaný</a:t>
            </a:r>
            <a:r>
              <a:rPr lang="en-US" sz="2000" dirty="0"/>
              <a:t> </a:t>
            </a:r>
            <a:r>
              <a:rPr lang="en-US" sz="2000" dirty="0" err="1"/>
              <a:t>přístup</a:t>
            </a:r>
            <a:endParaRPr lang="en-US" sz="2000" dirty="0"/>
          </a:p>
          <a:p>
            <a:pPr marL="1714500" lvl="3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Kázání</a:t>
            </a:r>
            <a:r>
              <a:rPr lang="en-US" sz="2000" dirty="0"/>
              <a:t>!</a:t>
            </a:r>
          </a:p>
          <a:p>
            <a:pPr marL="1714500" lvl="3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Předčítání</a:t>
            </a:r>
            <a:r>
              <a:rPr lang="en-US" sz="2000" dirty="0"/>
              <a:t>!</a:t>
            </a:r>
          </a:p>
          <a:p>
            <a:pPr marL="1714500" lvl="3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Listiny</a:t>
            </a:r>
            <a:r>
              <a:rPr lang="en-US" sz="2000" dirty="0"/>
              <a:t>!</a:t>
            </a:r>
          </a:p>
          <a:p>
            <a:pPr marL="1714500" lvl="3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→ </a:t>
            </a:r>
            <a:r>
              <a:rPr lang="en-US" sz="2000" dirty="0" err="1"/>
              <a:t>neostrá</a:t>
            </a:r>
            <a:r>
              <a:rPr lang="en-US" sz="2000" dirty="0"/>
              <a:t> </a:t>
            </a:r>
            <a:r>
              <a:rPr lang="en-US" sz="2000" dirty="0" err="1"/>
              <a:t>hranice</a:t>
            </a:r>
            <a:r>
              <a:rPr lang="en-US" sz="2000" dirty="0"/>
              <a:t> </a:t>
            </a:r>
            <a:r>
              <a:rPr lang="en-US" sz="2000" dirty="0" err="1"/>
              <a:t>mezi</a:t>
            </a:r>
            <a:r>
              <a:rPr lang="en-US" sz="2000" dirty="0"/>
              <a:t> </a:t>
            </a:r>
            <a:r>
              <a:rPr lang="en-US" sz="2000" dirty="0" err="1"/>
              <a:t>literární</a:t>
            </a:r>
            <a:r>
              <a:rPr lang="en-US" sz="2000" dirty="0"/>
              <a:t>, </a:t>
            </a:r>
            <a:r>
              <a:rPr lang="en-US" sz="2000" dirty="0" err="1"/>
              <a:t>orální</a:t>
            </a:r>
            <a:r>
              <a:rPr lang="en-US" sz="2000" dirty="0"/>
              <a:t> a </a:t>
            </a:r>
            <a:r>
              <a:rPr lang="en-US" sz="2000" dirty="0" err="1"/>
              <a:t>vizuální</a:t>
            </a:r>
            <a:r>
              <a:rPr lang="en-US" sz="2000" dirty="0"/>
              <a:t> </a:t>
            </a:r>
            <a:r>
              <a:rPr lang="en-US" sz="2000" dirty="0" err="1"/>
              <a:t>komunikací</a:t>
            </a:r>
            <a:endParaRPr lang="en-US" sz="2000" dirty="0"/>
          </a:p>
        </p:txBody>
      </p:sp>
      <p:pic>
        <p:nvPicPr>
          <p:cNvPr id="4" name="Obrázek 3" descr="Obsah obrázku Lidská tvář, osoba, oblečení, muž&#10;&#10;Popis byl vytvořen automaticky">
            <a:extLst>
              <a:ext uri="{FF2B5EF4-FFF2-40B4-BE49-F238E27FC236}">
                <a16:creationId xmlns:a16="http://schemas.microsoft.com/office/drawing/2014/main" xmlns="" id="{3A959099-1F61-E7A3-75D2-FA83C1D783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449" r="-2" b="33198"/>
          <a:stretch/>
        </p:blipFill>
        <p:spPr>
          <a:xfrm>
            <a:off x="228120" y="736693"/>
            <a:ext cx="3782254" cy="2522399"/>
          </a:xfrm>
          <a:prstGeom prst="rect">
            <a:avLst/>
          </a:prstGeom>
          <a:noFill/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E7A9D2E0-C0B5-DC67-7625-D25492506A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64" r="8423"/>
          <a:stretch/>
        </p:blipFill>
        <p:spPr>
          <a:xfrm>
            <a:off x="9064487" y="115957"/>
            <a:ext cx="2902226" cy="3429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23AFD7A5-5929-A79C-DC3F-517D9E0385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6886" y="3279980"/>
            <a:ext cx="2553114" cy="3404152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xmlns="" id="{D91B91C9-E1C5-0D8F-A560-65C3CA35B33A}"/>
              </a:ext>
            </a:extLst>
          </p:cNvPr>
          <p:cNvSpPr txBox="1"/>
          <p:nvPr/>
        </p:nvSpPr>
        <p:spPr>
          <a:xfrm>
            <a:off x="4034477" y="173868"/>
            <a:ext cx="41471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CDB 1, č. 130, s. 124: </a:t>
            </a:r>
            <a:r>
              <a:rPr lang="en-US" dirty="0" err="1"/>
              <a:t>kanovník</a:t>
            </a:r>
            <a:r>
              <a:rPr lang="en-US" dirty="0"/>
              <a:t> Zbyhněv „…ubi </a:t>
            </a:r>
            <a:r>
              <a:rPr lang="en-US" dirty="0" err="1"/>
              <a:t>christianitas</a:t>
            </a:r>
            <a:r>
              <a:rPr lang="en-US" dirty="0"/>
              <a:t> </a:t>
            </a:r>
            <a:r>
              <a:rPr lang="en-US" dirty="0" err="1"/>
              <a:t>incepta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…“</a:t>
            </a:r>
          </a:p>
        </p:txBody>
      </p:sp>
    </p:spTree>
    <p:extLst>
      <p:ext uri="{BB962C8B-B14F-4D97-AF65-F5344CB8AC3E}">
        <p14:creationId xmlns:p14="http://schemas.microsoft.com/office/powerpoint/2010/main" val="17125706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xmlns="" id="{D5AA1D43-0BFC-1182-8817-011913E9D64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8EE10C18-E757-6DBE-69A8-B15E21B606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32</a:t>
            </a:fld>
            <a:endParaRPr lang="cs-CZ" altLang="cs-CZ"/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xmlns="" id="{41D8574A-8B25-1210-70D6-CD8EA0C8927F}"/>
              </a:ext>
            </a:extLst>
          </p:cNvPr>
          <p:cNvSpPr/>
          <p:nvPr/>
        </p:nvSpPr>
        <p:spPr bwMode="auto">
          <a:xfrm>
            <a:off x="0" y="125334"/>
            <a:ext cx="5038104" cy="1239639"/>
          </a:xfrm>
          <a:prstGeom prst="ellipse">
            <a:avLst/>
          </a:prstGeom>
          <a:solidFill>
            <a:srgbClr val="3333C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sz="2400" b="1" dirty="0">
                <a:solidFill>
                  <a:schemeClr val="bg1"/>
                </a:solidFill>
              </a:rPr>
              <a:t>Médi</a:t>
            </a:r>
            <a:r>
              <a:rPr lang="en-US" sz="2400" b="1" dirty="0">
                <a:solidFill>
                  <a:schemeClr val="bg1"/>
                </a:solidFill>
              </a:rPr>
              <a:t>a</a:t>
            </a:r>
            <a:r>
              <a:rPr lang="cs-CZ" sz="2400" b="1" dirty="0">
                <a:solidFill>
                  <a:schemeClr val="bg1"/>
                </a:solidFill>
              </a:rPr>
              <a:t>: mluvené slovo</a:t>
            </a:r>
            <a:endParaRPr lang="en-US" sz="2400" b="1" dirty="0">
              <a:solidFill>
                <a:schemeClr val="bg1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A </a:t>
            </a:r>
            <a:r>
              <a:rPr kumimoji="0" lang="en-US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</a:rPr>
              <a:t>gesto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!</a:t>
            </a:r>
            <a:endParaRPr kumimoji="0" lang="cs-CZ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5" name="Zástupný symbol pro zápatí 1">
            <a:extLst>
              <a:ext uri="{FF2B5EF4-FFF2-40B4-BE49-F238E27FC236}">
                <a16:creationId xmlns:a16="http://schemas.microsoft.com/office/drawing/2014/main" xmlns="" id="{D5AA1D43-0BFC-1182-8817-011913E9D648}"/>
              </a:ext>
            </a:extLst>
          </p:cNvPr>
          <p:cNvSpPr txBox="1">
            <a:spLocks/>
          </p:cNvSpPr>
          <p:nvPr/>
        </p:nvSpPr>
        <p:spPr bwMode="auto">
          <a:xfrm>
            <a:off x="185530" y="1524000"/>
            <a:ext cx="11608905" cy="4373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1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400" dirty="0"/>
              <a:t>Kosmas, prolog: “</a:t>
            </a:r>
            <a:r>
              <a:rPr lang="cs-CZ" sz="1400" dirty="0"/>
              <a:t>A tak jsem počal své vypravování od prvních obyvatelů země</a:t>
            </a:r>
            <a:r>
              <a:rPr lang="en-US" sz="1400" dirty="0"/>
              <a:t> </a:t>
            </a:r>
            <a:r>
              <a:rPr lang="cs-CZ" sz="1400" dirty="0"/>
              <a:t>české a jen </a:t>
            </a:r>
            <a:r>
              <a:rPr lang="cs-CZ" sz="1400" b="1" dirty="0">
                <a:solidFill>
                  <a:srgbClr val="FF0000"/>
                </a:solidFill>
              </a:rPr>
              <a:t>něco málo, co jsem poznal z bájného podání starců</a:t>
            </a:r>
            <a:r>
              <a:rPr lang="cs-CZ" sz="1400" dirty="0"/>
              <a:t>,</a:t>
            </a:r>
            <a:r>
              <a:rPr lang="en-US" sz="1400" dirty="0"/>
              <a:t> </a:t>
            </a:r>
            <a:r>
              <a:rPr lang="cs-CZ" sz="1400" dirty="0"/>
              <a:t>vykládám, ne z touhy po lidské chvále, nýbrž aby pověsti neupadly</a:t>
            </a:r>
            <a:r>
              <a:rPr lang="en-US" sz="1400" dirty="0"/>
              <a:t> </a:t>
            </a:r>
            <a:r>
              <a:rPr lang="cs-CZ" sz="1400" dirty="0"/>
              <a:t>vůbec v zapomenutí, podle toho, jak umím a vím, lásce všech</a:t>
            </a:r>
            <a:r>
              <a:rPr lang="en-US" sz="1400" dirty="0"/>
              <a:t> </a:t>
            </a:r>
            <a:r>
              <a:rPr lang="cs-CZ" sz="1400" dirty="0"/>
              <a:t>dobrých lidí.</a:t>
            </a:r>
            <a:r>
              <a:rPr lang="en-US" sz="1400" dirty="0"/>
              <a:t>”</a:t>
            </a:r>
          </a:p>
          <a:p>
            <a:pPr>
              <a:spcAft>
                <a:spcPts val="600"/>
              </a:spcAft>
            </a:pPr>
            <a:r>
              <a:rPr lang="en-US" sz="1400" dirty="0"/>
              <a:t>Kosmas, I. 10: “</a:t>
            </a:r>
            <a:r>
              <a:rPr lang="en-US" sz="1400" dirty="0" err="1"/>
              <a:t>Ihned</a:t>
            </a:r>
            <a:r>
              <a:rPr lang="en-US" sz="1400" dirty="0"/>
              <a:t> se </a:t>
            </a:r>
            <a:r>
              <a:rPr lang="en-US" sz="1400" b="1" dirty="0" err="1">
                <a:solidFill>
                  <a:srgbClr val="FF0000"/>
                </a:solidFill>
              </a:rPr>
              <a:t>nadme</a:t>
            </a:r>
            <a:r>
              <a:rPr lang="en-US" sz="1400" b="1" dirty="0">
                <a:solidFill>
                  <a:srgbClr val="FF0000"/>
                </a:solidFill>
              </a:rPr>
              <a:t> </a:t>
            </a:r>
            <a:r>
              <a:rPr lang="en-US" sz="1400" b="1" dirty="0" err="1">
                <a:solidFill>
                  <a:srgbClr val="FF0000"/>
                </a:solidFill>
              </a:rPr>
              <a:t>domýšlivou</a:t>
            </a:r>
            <a:r>
              <a:rPr lang="en-US" sz="1400" b="1" dirty="0">
                <a:solidFill>
                  <a:srgbClr val="FF0000"/>
                </a:solidFill>
              </a:rPr>
              <a:t> </a:t>
            </a:r>
            <a:r>
              <a:rPr lang="en-US" sz="1400" b="1" dirty="0" err="1">
                <a:solidFill>
                  <a:srgbClr val="FF0000"/>
                </a:solidFill>
              </a:rPr>
              <a:t>pýchou</a:t>
            </a:r>
            <a:r>
              <a:rPr lang="en-US" sz="1400" b="1" dirty="0">
                <a:solidFill>
                  <a:srgbClr val="FF0000"/>
                </a:solidFill>
              </a:rPr>
              <a:t> a </a:t>
            </a:r>
            <a:r>
              <a:rPr lang="en-US" sz="1400" b="1" dirty="0" err="1">
                <a:solidFill>
                  <a:srgbClr val="FF0000"/>
                </a:solidFill>
              </a:rPr>
              <a:t>chtě</a:t>
            </a:r>
            <a:r>
              <a:rPr lang="en-US" sz="1400" b="1" dirty="0">
                <a:solidFill>
                  <a:srgbClr val="FF0000"/>
                </a:solidFill>
              </a:rPr>
              <a:t> </a:t>
            </a:r>
            <a:r>
              <a:rPr lang="en-US" sz="1400" b="1" dirty="0" err="1">
                <a:solidFill>
                  <a:srgbClr val="FF0000"/>
                </a:solidFill>
              </a:rPr>
              <a:t>zvěděti</a:t>
            </a:r>
            <a:r>
              <a:rPr lang="en-US" sz="1400" b="1" dirty="0">
                <a:solidFill>
                  <a:srgbClr val="FF0000"/>
                </a:solidFill>
              </a:rPr>
              <a:t>, </a:t>
            </a:r>
            <a:r>
              <a:rPr lang="en-US" sz="1400" b="1" dirty="0" err="1">
                <a:solidFill>
                  <a:srgbClr val="FF0000"/>
                </a:solidFill>
              </a:rPr>
              <a:t>jakou</a:t>
            </a:r>
            <a:r>
              <a:rPr lang="en-US" sz="1400" b="1" dirty="0">
                <a:solidFill>
                  <a:srgbClr val="FF0000"/>
                </a:solidFill>
              </a:rPr>
              <a:t> </a:t>
            </a:r>
            <a:r>
              <a:rPr lang="en-US" sz="1400" b="1" dirty="0" err="1">
                <a:solidFill>
                  <a:srgbClr val="FF0000"/>
                </a:solidFill>
              </a:rPr>
              <a:t>vládne</a:t>
            </a:r>
            <a:r>
              <a:rPr lang="en-US" sz="1400" b="1" dirty="0">
                <a:solidFill>
                  <a:srgbClr val="FF0000"/>
                </a:solidFill>
              </a:rPr>
              <a:t> </a:t>
            </a:r>
            <a:r>
              <a:rPr lang="en-US" sz="1400" b="1" dirty="0" err="1">
                <a:solidFill>
                  <a:srgbClr val="FF0000"/>
                </a:solidFill>
              </a:rPr>
              <a:t>mocí</a:t>
            </a:r>
            <a:r>
              <a:rPr lang="en-US" sz="1400" b="1" dirty="0">
                <a:solidFill>
                  <a:srgbClr val="FF0000"/>
                </a:solidFill>
              </a:rPr>
              <a:t>, </a:t>
            </a:r>
            <a:r>
              <a:rPr lang="en-US" sz="1400" b="1" dirty="0" err="1">
                <a:solidFill>
                  <a:srgbClr val="FF0000"/>
                </a:solidFill>
              </a:rPr>
              <a:t>dá</a:t>
            </a:r>
            <a:r>
              <a:rPr lang="en-US" sz="1400" b="1" dirty="0">
                <a:solidFill>
                  <a:srgbClr val="FF0000"/>
                </a:solidFill>
              </a:rPr>
              <a:t> </a:t>
            </a:r>
            <a:r>
              <a:rPr lang="en-US" sz="1400" b="1" dirty="0" err="1">
                <a:solidFill>
                  <a:srgbClr val="FF0000"/>
                </a:solidFill>
              </a:rPr>
              <a:t>nositi</a:t>
            </a:r>
            <a:r>
              <a:rPr lang="en-US" sz="1400" b="1" dirty="0">
                <a:solidFill>
                  <a:srgbClr val="FF0000"/>
                </a:solidFill>
              </a:rPr>
              <a:t> </a:t>
            </a:r>
            <a:r>
              <a:rPr lang="en-US" sz="1400" b="1" dirty="0" err="1">
                <a:solidFill>
                  <a:srgbClr val="FF0000"/>
                </a:solidFill>
              </a:rPr>
              <a:t>meč</a:t>
            </a:r>
            <a:r>
              <a:rPr lang="en-US" sz="1400" b="1" dirty="0">
                <a:solidFill>
                  <a:srgbClr val="FF0000"/>
                </a:solidFill>
              </a:rPr>
              <a:t> po </a:t>
            </a:r>
            <a:r>
              <a:rPr lang="en-US" sz="1400" b="1" dirty="0" err="1">
                <a:solidFill>
                  <a:srgbClr val="FF0000"/>
                </a:solidFill>
              </a:rPr>
              <a:t>všech</a:t>
            </a:r>
            <a:r>
              <a:rPr lang="en-US" sz="1400" b="1" dirty="0">
                <a:solidFill>
                  <a:srgbClr val="FF0000"/>
                </a:solidFill>
              </a:rPr>
              <a:t> </a:t>
            </a:r>
            <a:r>
              <a:rPr lang="en-US" sz="1400" b="1" dirty="0" err="1">
                <a:solidFill>
                  <a:srgbClr val="FF0000"/>
                </a:solidFill>
              </a:rPr>
              <a:t>krajích</a:t>
            </a:r>
            <a:r>
              <a:rPr lang="en-US" sz="1400" b="1" dirty="0">
                <a:solidFill>
                  <a:srgbClr val="FF0000"/>
                </a:solidFill>
              </a:rPr>
              <a:t> </a:t>
            </a:r>
            <a:r>
              <a:rPr lang="en-US" sz="1400" dirty="0" err="1"/>
              <a:t>celé</a:t>
            </a:r>
            <a:r>
              <a:rPr lang="en-US" sz="1400" dirty="0"/>
              <a:t> </a:t>
            </a:r>
            <a:r>
              <a:rPr lang="en-US" sz="1400" dirty="0" err="1"/>
              <a:t>své</a:t>
            </a:r>
            <a:r>
              <a:rPr lang="en-US" sz="1400" dirty="0"/>
              <a:t> </a:t>
            </a:r>
            <a:r>
              <a:rPr lang="en-US" sz="1400" dirty="0" err="1"/>
              <a:t>země</a:t>
            </a:r>
            <a:r>
              <a:rPr lang="en-US" sz="1400" dirty="0"/>
              <a:t> a </a:t>
            </a:r>
            <a:r>
              <a:rPr lang="en-US" sz="1400" dirty="0" err="1"/>
              <a:t>oznámiti</a:t>
            </a:r>
            <a:r>
              <a:rPr lang="en-US" sz="1400" dirty="0"/>
              <a:t> </a:t>
            </a:r>
            <a:r>
              <a:rPr lang="en-US" sz="1400" b="1" dirty="0" err="1">
                <a:solidFill>
                  <a:srgbClr val="FF0000"/>
                </a:solidFill>
              </a:rPr>
              <a:t>knížecí</a:t>
            </a:r>
            <a:r>
              <a:rPr lang="en-US" sz="1400" b="1" dirty="0">
                <a:solidFill>
                  <a:srgbClr val="FF0000"/>
                </a:solidFill>
              </a:rPr>
              <a:t> </a:t>
            </a:r>
            <a:r>
              <a:rPr lang="en-US" sz="1400" b="1" dirty="0" err="1">
                <a:solidFill>
                  <a:srgbClr val="FF0000"/>
                </a:solidFill>
              </a:rPr>
              <a:t>rozkaz</a:t>
            </a:r>
            <a:r>
              <a:rPr lang="en-US" sz="1400" dirty="0"/>
              <a:t>, </a:t>
            </a:r>
            <a:r>
              <a:rPr lang="en-US" sz="1400" dirty="0" err="1"/>
              <a:t>že</a:t>
            </a:r>
            <a:r>
              <a:rPr lang="en-US" sz="1400" dirty="0"/>
              <a:t> </a:t>
            </a:r>
            <a:r>
              <a:rPr lang="en-US" sz="1400" dirty="0" err="1"/>
              <a:t>každý</a:t>
            </a:r>
            <a:r>
              <a:rPr lang="en-US" sz="1400" dirty="0"/>
              <a:t>, </a:t>
            </a:r>
            <a:r>
              <a:rPr lang="en-US" sz="1400" dirty="0" err="1"/>
              <a:t>kdo</a:t>
            </a:r>
            <a:r>
              <a:rPr lang="en-US" sz="1400" dirty="0"/>
              <a:t> </a:t>
            </a:r>
            <a:r>
              <a:rPr lang="en-US" sz="1400" dirty="0" err="1"/>
              <a:t>výškou</a:t>
            </a:r>
            <a:r>
              <a:rPr lang="en-US" sz="1400" dirty="0"/>
              <a:t> </a:t>
            </a:r>
            <a:r>
              <a:rPr lang="en-US" sz="1400" dirty="0" err="1"/>
              <a:t>těla</a:t>
            </a:r>
            <a:r>
              <a:rPr lang="en-US" sz="1400" dirty="0"/>
              <a:t> </a:t>
            </a:r>
            <a:r>
              <a:rPr lang="en-US" sz="1400" dirty="0" err="1"/>
              <a:t>přesahuje</a:t>
            </a:r>
            <a:r>
              <a:rPr lang="en-US" sz="1400" dirty="0"/>
              <a:t> </a:t>
            </a:r>
            <a:r>
              <a:rPr lang="en-US" sz="1400" dirty="0" err="1"/>
              <a:t>míru</a:t>
            </a:r>
            <a:r>
              <a:rPr lang="en-US" sz="1400" dirty="0"/>
              <a:t> </a:t>
            </a:r>
            <a:r>
              <a:rPr lang="en-US" sz="1400" dirty="0" err="1"/>
              <a:t>meče</a:t>
            </a:r>
            <a:r>
              <a:rPr lang="en-US" sz="1400" dirty="0"/>
              <a:t>, </a:t>
            </a:r>
            <a:r>
              <a:rPr lang="en-US" sz="1400" dirty="0" err="1"/>
              <a:t>nepůjde</a:t>
            </a:r>
            <a:r>
              <a:rPr lang="en-US" sz="1400" dirty="0"/>
              <a:t>-li </a:t>
            </a:r>
            <a:r>
              <a:rPr lang="en-US" sz="1400" dirty="0" err="1"/>
              <a:t>na</a:t>
            </a:r>
            <a:r>
              <a:rPr lang="en-US" sz="1400" dirty="0"/>
              <a:t> </a:t>
            </a:r>
            <a:r>
              <a:rPr lang="en-US" sz="1400" dirty="0" err="1"/>
              <a:t>vojnu</a:t>
            </a:r>
            <a:r>
              <a:rPr lang="en-US" sz="1400" dirty="0"/>
              <a:t> </a:t>
            </a:r>
            <a:r>
              <a:rPr lang="en-US" sz="1400" dirty="0" err="1"/>
              <a:t>tak</a:t>
            </a:r>
            <a:r>
              <a:rPr lang="en-US" sz="1400" dirty="0"/>
              <a:t> </a:t>
            </a:r>
            <a:r>
              <a:rPr lang="en-US" sz="1400" dirty="0" err="1"/>
              <a:t>rychle</a:t>
            </a:r>
            <a:r>
              <a:rPr lang="en-US" sz="1400" dirty="0"/>
              <a:t>, jak </a:t>
            </a:r>
            <a:r>
              <a:rPr lang="en-US" sz="1400" dirty="0" err="1"/>
              <a:t>bylo</a:t>
            </a:r>
            <a:r>
              <a:rPr lang="en-US" sz="1400" dirty="0"/>
              <a:t> </a:t>
            </a:r>
            <a:r>
              <a:rPr lang="en-US" sz="1400" dirty="0" err="1"/>
              <a:t>rozkázáno</a:t>
            </a:r>
            <a:r>
              <a:rPr lang="en-US" sz="1400" dirty="0"/>
              <a:t>, </a:t>
            </a:r>
            <a:r>
              <a:rPr lang="en-US" sz="1400" dirty="0" err="1"/>
              <a:t>má</a:t>
            </a:r>
            <a:r>
              <a:rPr lang="en-US" sz="1400" dirty="0"/>
              <a:t> </a:t>
            </a:r>
            <a:r>
              <a:rPr lang="en-US" sz="1400" dirty="0" err="1"/>
              <a:t>býti</a:t>
            </a:r>
            <a:r>
              <a:rPr lang="en-US" sz="1400" dirty="0"/>
              <a:t> bez </a:t>
            </a:r>
            <a:r>
              <a:rPr lang="en-US" sz="1400" dirty="0" err="1"/>
              <a:t>milosti</a:t>
            </a:r>
            <a:r>
              <a:rPr lang="en-US" sz="1400" dirty="0"/>
              <a:t> </a:t>
            </a:r>
            <a:r>
              <a:rPr lang="en-US" sz="1400" dirty="0" err="1"/>
              <a:t>mečem</a:t>
            </a:r>
            <a:r>
              <a:rPr lang="en-US" sz="1400" dirty="0"/>
              <a:t> </a:t>
            </a:r>
            <a:r>
              <a:rPr lang="en-US" sz="1400" dirty="0" err="1"/>
              <a:t>pokutován</a:t>
            </a:r>
            <a:r>
              <a:rPr lang="en-US" sz="1400" dirty="0"/>
              <a:t>. </a:t>
            </a:r>
            <a:r>
              <a:rPr lang="en-US" sz="1400" dirty="0" err="1"/>
              <a:t>Seznav</a:t>
            </a:r>
            <a:r>
              <a:rPr lang="en-US" sz="1400" dirty="0"/>
              <a:t>, </a:t>
            </a:r>
            <a:r>
              <a:rPr lang="en-US" sz="1400" dirty="0" err="1"/>
              <a:t>že</a:t>
            </a:r>
            <a:r>
              <a:rPr lang="en-US" sz="1400" dirty="0"/>
              <a:t> se </a:t>
            </a:r>
            <a:r>
              <a:rPr lang="en-US" sz="1400" dirty="0" err="1"/>
              <a:t>nad</a:t>
            </a:r>
            <a:r>
              <a:rPr lang="en-US" sz="1400" dirty="0"/>
              <a:t> </a:t>
            </a:r>
            <a:r>
              <a:rPr lang="en-US" sz="1400" dirty="0" err="1"/>
              <a:t>vyřčené</a:t>
            </a:r>
            <a:r>
              <a:rPr lang="en-US" sz="1400" dirty="0"/>
              <a:t> </a:t>
            </a:r>
            <a:r>
              <a:rPr lang="en-US" sz="1400" dirty="0" err="1"/>
              <a:t>slovo</a:t>
            </a:r>
            <a:r>
              <a:rPr lang="en-US" sz="1400" dirty="0"/>
              <a:t> </a:t>
            </a:r>
            <a:r>
              <a:rPr lang="en-US" sz="1400" dirty="0" err="1"/>
              <a:t>rychleji</a:t>
            </a:r>
            <a:r>
              <a:rPr lang="en-US" sz="1400" dirty="0"/>
              <a:t> </a:t>
            </a:r>
            <a:r>
              <a:rPr lang="en-US" sz="1400" dirty="0" err="1"/>
              <a:t>shromáždili</a:t>
            </a:r>
            <a:r>
              <a:rPr lang="en-US" sz="1400" dirty="0"/>
              <a:t> </a:t>
            </a:r>
            <a:r>
              <a:rPr lang="en-US" sz="1400" dirty="0" err="1"/>
              <a:t>na</a:t>
            </a:r>
            <a:r>
              <a:rPr lang="en-US" sz="1400" dirty="0"/>
              <a:t> </a:t>
            </a:r>
            <a:r>
              <a:rPr lang="en-US" sz="1400" dirty="0" err="1"/>
              <a:t>ustanoveném</a:t>
            </a:r>
            <a:r>
              <a:rPr lang="en-US" sz="1400" dirty="0"/>
              <a:t> </a:t>
            </a:r>
            <a:r>
              <a:rPr lang="en-US" sz="1400" dirty="0" err="1"/>
              <a:t>místě</a:t>
            </a:r>
            <a:r>
              <a:rPr lang="en-US" sz="1400" dirty="0"/>
              <a:t>, </a:t>
            </a:r>
            <a:r>
              <a:rPr lang="en-US" sz="1400" b="1" dirty="0" err="1"/>
              <a:t>postavil</a:t>
            </a:r>
            <a:r>
              <a:rPr lang="en-US" sz="1400" b="1" dirty="0"/>
              <a:t> se </a:t>
            </a:r>
            <a:r>
              <a:rPr lang="en-US" sz="1400" b="1" dirty="0" err="1"/>
              <a:t>uprostřed</a:t>
            </a:r>
            <a:r>
              <a:rPr lang="en-US" sz="1400" b="1" dirty="0"/>
              <a:t> </a:t>
            </a:r>
            <a:r>
              <a:rPr lang="en-US" sz="1400" b="1" dirty="0" err="1"/>
              <a:t>na</a:t>
            </a:r>
            <a:r>
              <a:rPr lang="en-US" sz="1400" b="1" dirty="0"/>
              <a:t> </a:t>
            </a:r>
            <a:r>
              <a:rPr lang="en-US" sz="1400" b="1" dirty="0" err="1"/>
              <a:t>náspu</a:t>
            </a:r>
            <a:r>
              <a:rPr lang="en-US" sz="1400" b="1" dirty="0"/>
              <a:t>, a </a:t>
            </a:r>
            <a:r>
              <a:rPr lang="en-US" sz="1400" b="1" dirty="0" err="1"/>
              <a:t>obklopen</a:t>
            </a:r>
            <a:r>
              <a:rPr lang="en-US" sz="1400" b="1" dirty="0"/>
              <a:t> </a:t>
            </a:r>
            <a:r>
              <a:rPr lang="en-US" sz="1400" b="1" dirty="0" err="1"/>
              <a:t>jsa</a:t>
            </a:r>
            <a:r>
              <a:rPr lang="en-US" sz="1400" b="1" dirty="0"/>
              <a:t> </a:t>
            </a:r>
            <a:r>
              <a:rPr lang="en-US" sz="1400" b="1" dirty="0" err="1"/>
              <a:t>dokola</a:t>
            </a:r>
            <a:r>
              <a:rPr lang="en-US" sz="1400" b="1" dirty="0"/>
              <a:t> </a:t>
            </a:r>
            <a:r>
              <a:rPr lang="en-US" sz="1400" b="1" dirty="0" err="1"/>
              <a:t>lidem</a:t>
            </a:r>
            <a:r>
              <a:rPr lang="en-US" sz="1400" b="1" dirty="0"/>
              <a:t>, </a:t>
            </a:r>
            <a:r>
              <a:rPr lang="en-US" sz="1400" b="1" dirty="0" err="1"/>
              <a:t>opřen</a:t>
            </a:r>
            <a:r>
              <a:rPr lang="en-US" sz="1400" b="1" dirty="0"/>
              <a:t> o </a:t>
            </a:r>
            <a:r>
              <a:rPr lang="en-US" sz="1400" b="1" dirty="0" err="1"/>
              <a:t>štít</a:t>
            </a:r>
            <a:r>
              <a:rPr lang="en-US" sz="1400" b="1" dirty="0"/>
              <a:t> a </a:t>
            </a:r>
            <a:r>
              <a:rPr lang="en-US" sz="1400" b="1" dirty="0" err="1"/>
              <a:t>mávaje</a:t>
            </a:r>
            <a:r>
              <a:rPr lang="en-US" sz="1400" b="1" dirty="0"/>
              <a:t> v </a:t>
            </a:r>
            <a:r>
              <a:rPr lang="en-US" sz="1400" b="1" dirty="0" err="1"/>
              <a:t>ruce</a:t>
            </a:r>
            <a:r>
              <a:rPr lang="en-US" sz="1400" b="1" dirty="0"/>
              <a:t> </a:t>
            </a:r>
            <a:r>
              <a:rPr lang="en-US" sz="1400" b="1" dirty="0" err="1"/>
              <a:t>mečem</a:t>
            </a:r>
            <a:r>
              <a:rPr lang="en-US" sz="1400" b="1" dirty="0"/>
              <a:t>, </a:t>
            </a:r>
            <a:r>
              <a:rPr lang="en-US" sz="1400" b="1" dirty="0" err="1"/>
              <a:t>jal</a:t>
            </a:r>
            <a:r>
              <a:rPr lang="en-US" sz="1400" b="1" dirty="0"/>
              <a:t> se </a:t>
            </a:r>
            <a:r>
              <a:rPr lang="en-US" sz="1400" b="1" dirty="0" err="1"/>
              <a:t>mluviti</a:t>
            </a:r>
            <a:r>
              <a:rPr lang="en-US" sz="1400" dirty="0"/>
              <a:t>: „</a:t>
            </a:r>
            <a:r>
              <a:rPr lang="en-US" sz="1400" dirty="0" err="1"/>
              <a:t>Bojovníci</a:t>
            </a:r>
            <a:r>
              <a:rPr lang="en-US" sz="1400" dirty="0"/>
              <a:t>, </a:t>
            </a:r>
            <a:r>
              <a:rPr lang="en-US" sz="1400" dirty="0" err="1"/>
              <a:t>ve</a:t>
            </a:r>
            <a:r>
              <a:rPr lang="en-US" sz="1400" dirty="0"/>
              <a:t> </a:t>
            </a:r>
            <a:r>
              <a:rPr lang="en-US" sz="1400" dirty="0" err="1"/>
              <a:t>vašich</a:t>
            </a:r>
            <a:r>
              <a:rPr lang="en-US" sz="1400" dirty="0"/>
              <a:t> </a:t>
            </a:r>
            <a:r>
              <a:rPr lang="en-US" sz="1400" dirty="0" err="1"/>
              <a:t>rukou</a:t>
            </a:r>
            <a:r>
              <a:rPr lang="en-US" sz="1400" dirty="0"/>
              <a:t> jest </a:t>
            </a:r>
            <a:r>
              <a:rPr lang="en-US" sz="1400" dirty="0" err="1"/>
              <a:t>již</a:t>
            </a:r>
            <a:r>
              <a:rPr lang="en-US" sz="1400" dirty="0"/>
              <a:t> </a:t>
            </a:r>
            <a:r>
              <a:rPr lang="en-US" sz="1400" dirty="0" err="1"/>
              <a:t>poslední</a:t>
            </a:r>
            <a:r>
              <a:rPr lang="en-US" sz="1400" dirty="0"/>
              <a:t> </a:t>
            </a:r>
            <a:r>
              <a:rPr lang="en-US" sz="1400" dirty="0" err="1"/>
              <a:t>vítězství</a:t>
            </a:r>
            <a:r>
              <a:rPr lang="en-US" sz="1400" dirty="0"/>
              <a:t>, </a:t>
            </a:r>
            <a:r>
              <a:rPr lang="en-US" sz="1400" dirty="0" err="1"/>
              <a:t>jindy</a:t>
            </a:r>
            <a:r>
              <a:rPr lang="en-US" sz="1400" dirty="0"/>
              <a:t> </a:t>
            </a:r>
            <a:r>
              <a:rPr lang="en-US" sz="1400" dirty="0" err="1"/>
              <a:t>jste</a:t>
            </a:r>
            <a:r>
              <a:rPr lang="en-US" sz="1400" dirty="0"/>
              <a:t> </a:t>
            </a:r>
            <a:r>
              <a:rPr lang="en-US" sz="1400" dirty="0" err="1"/>
              <a:t>nejednou</a:t>
            </a:r>
            <a:r>
              <a:rPr lang="en-US" sz="1400" dirty="0"/>
              <a:t> </a:t>
            </a:r>
            <a:r>
              <a:rPr lang="en-US" sz="1400" dirty="0" err="1"/>
              <a:t>zvítězili</a:t>
            </a:r>
            <a:r>
              <a:rPr lang="en-US" sz="1400" dirty="0"/>
              <a:t>, </a:t>
            </a:r>
            <a:r>
              <a:rPr lang="en-US" sz="1400" dirty="0" err="1"/>
              <a:t>nyní</a:t>
            </a:r>
            <a:r>
              <a:rPr lang="en-US" sz="1400" dirty="0"/>
              <a:t> k </a:t>
            </a:r>
            <a:r>
              <a:rPr lang="en-US" sz="1400" dirty="0" err="1"/>
              <a:t>hotové</a:t>
            </a:r>
            <a:r>
              <a:rPr lang="en-US" sz="1400" dirty="0"/>
              <a:t> </a:t>
            </a:r>
            <a:r>
              <a:rPr lang="en-US" sz="1400" dirty="0" err="1"/>
              <a:t>věci</a:t>
            </a:r>
            <a:r>
              <a:rPr lang="en-US" sz="1400" dirty="0"/>
              <a:t> se </a:t>
            </a:r>
            <a:r>
              <a:rPr lang="en-US" sz="1400" dirty="0" err="1"/>
              <a:t>hotovíte</a:t>
            </a:r>
            <a:r>
              <a:rPr lang="en-US" sz="1400" dirty="0"/>
              <a:t>.”</a:t>
            </a:r>
          </a:p>
          <a:p>
            <a:pPr>
              <a:spcAft>
                <a:spcPts val="600"/>
              </a:spcAft>
            </a:pPr>
            <a:r>
              <a:rPr lang="en-US" sz="1400" dirty="0"/>
              <a:t>Kosmas, II. 2: “A </a:t>
            </a:r>
            <a:r>
              <a:rPr lang="en-US" sz="1400" dirty="0" err="1"/>
              <a:t>hned</a:t>
            </a:r>
            <a:r>
              <a:rPr lang="en-US" sz="1400" dirty="0"/>
              <a:t> </a:t>
            </a:r>
            <a:r>
              <a:rPr lang="en-US" sz="1400" dirty="0" err="1"/>
              <a:t>vyhlásil</a:t>
            </a:r>
            <a:r>
              <a:rPr lang="en-US" sz="1400" dirty="0"/>
              <a:t> </a:t>
            </a:r>
            <a:r>
              <a:rPr lang="en-US" sz="1400" dirty="0" err="1"/>
              <a:t>přísné</a:t>
            </a:r>
            <a:r>
              <a:rPr lang="en-US" sz="1400" dirty="0"/>
              <a:t> </a:t>
            </a:r>
            <a:r>
              <a:rPr lang="en-US" sz="1400" dirty="0" err="1"/>
              <a:t>nařízení</a:t>
            </a:r>
            <a:r>
              <a:rPr lang="en-US" sz="1400" dirty="0"/>
              <a:t> a </a:t>
            </a:r>
            <a:r>
              <a:rPr lang="en-US" sz="1400" b="1" dirty="0"/>
              <a:t>dal </a:t>
            </a:r>
            <a:r>
              <a:rPr lang="en-US" sz="1400" b="1" dirty="0" err="1">
                <a:solidFill>
                  <a:srgbClr val="FF0000"/>
                </a:solidFill>
              </a:rPr>
              <a:t>na</a:t>
            </a:r>
            <a:r>
              <a:rPr lang="en-US" sz="1400" b="1" dirty="0">
                <a:solidFill>
                  <a:srgbClr val="FF0000"/>
                </a:solidFill>
              </a:rPr>
              <a:t> </a:t>
            </a:r>
            <a:r>
              <a:rPr lang="en-US" sz="1400" b="1" dirty="0" err="1">
                <a:solidFill>
                  <a:srgbClr val="FF0000"/>
                </a:solidFill>
              </a:rPr>
              <a:t>znamení</a:t>
            </a:r>
            <a:r>
              <a:rPr lang="en-US" sz="1400" b="1" dirty="0">
                <a:solidFill>
                  <a:srgbClr val="FF0000"/>
                </a:solidFill>
              </a:rPr>
              <a:t> </a:t>
            </a:r>
            <a:r>
              <a:rPr lang="en-US" sz="1400" b="1" dirty="0" err="1">
                <a:solidFill>
                  <a:srgbClr val="FF0000"/>
                </a:solidFill>
              </a:rPr>
              <a:t>svého</a:t>
            </a:r>
            <a:r>
              <a:rPr lang="en-US" sz="1400" b="1" dirty="0">
                <a:solidFill>
                  <a:srgbClr val="FF0000"/>
                </a:solidFill>
              </a:rPr>
              <a:t> </a:t>
            </a:r>
            <a:r>
              <a:rPr lang="en-US" sz="1400" b="1" dirty="0" err="1">
                <a:solidFill>
                  <a:srgbClr val="FF0000"/>
                </a:solidFill>
              </a:rPr>
              <a:t>rozkazu</a:t>
            </a:r>
            <a:r>
              <a:rPr lang="en-US" sz="1400" b="1" dirty="0">
                <a:solidFill>
                  <a:srgbClr val="FF0000"/>
                </a:solidFill>
              </a:rPr>
              <a:t> po </a:t>
            </a:r>
            <a:r>
              <a:rPr lang="en-US" sz="1400" b="1" dirty="0" err="1">
                <a:solidFill>
                  <a:srgbClr val="FF0000"/>
                </a:solidFill>
              </a:rPr>
              <a:t>celé</a:t>
            </a:r>
            <a:r>
              <a:rPr lang="en-US" sz="1400" b="1" dirty="0">
                <a:solidFill>
                  <a:srgbClr val="FF0000"/>
                </a:solidFill>
              </a:rPr>
              <a:t> zemi </a:t>
            </a:r>
            <a:r>
              <a:rPr lang="en-US" sz="1400" b="1" dirty="0" err="1">
                <a:solidFill>
                  <a:srgbClr val="FF0000"/>
                </a:solidFill>
              </a:rPr>
              <a:t>české</a:t>
            </a:r>
            <a:r>
              <a:rPr lang="en-US" sz="1400" b="1" dirty="0">
                <a:solidFill>
                  <a:srgbClr val="FF0000"/>
                </a:solidFill>
              </a:rPr>
              <a:t> </a:t>
            </a:r>
            <a:r>
              <a:rPr lang="en-US" sz="1400" b="1" dirty="0" err="1">
                <a:solidFill>
                  <a:srgbClr val="FF0000"/>
                </a:solidFill>
              </a:rPr>
              <a:t>nositi</a:t>
            </a:r>
            <a:r>
              <a:rPr lang="en-US" sz="1400" b="1" dirty="0">
                <a:solidFill>
                  <a:srgbClr val="FF0000"/>
                </a:solidFill>
              </a:rPr>
              <a:t> </a:t>
            </a:r>
            <a:r>
              <a:rPr lang="en-US" sz="1400" b="1" dirty="0" err="1">
                <a:solidFill>
                  <a:srgbClr val="FF0000"/>
                </a:solidFill>
              </a:rPr>
              <a:t>provaz</a:t>
            </a:r>
            <a:r>
              <a:rPr lang="en-US" sz="1400" b="1" dirty="0">
                <a:solidFill>
                  <a:srgbClr val="FF0000"/>
                </a:solidFill>
              </a:rPr>
              <a:t> </a:t>
            </a:r>
            <a:r>
              <a:rPr lang="en-US" sz="1400" b="1" dirty="0" err="1"/>
              <a:t>upletený</a:t>
            </a:r>
            <a:r>
              <a:rPr lang="en-US" sz="1400" b="1" dirty="0"/>
              <a:t> z </a:t>
            </a:r>
            <a:r>
              <a:rPr lang="en-US" sz="1400" b="1" dirty="0" err="1"/>
              <a:t>lýčí</a:t>
            </a:r>
            <a:r>
              <a:rPr lang="en-US" sz="1400" dirty="0"/>
              <a:t>, </a:t>
            </a:r>
            <a:r>
              <a:rPr lang="en-US" sz="1400" dirty="0" err="1"/>
              <a:t>na</a:t>
            </a:r>
            <a:r>
              <a:rPr lang="en-US" sz="1400" dirty="0"/>
              <a:t> </a:t>
            </a:r>
            <a:r>
              <a:rPr lang="en-US" sz="1400" dirty="0" err="1"/>
              <a:t>výstrahu</a:t>
            </a:r>
            <a:r>
              <a:rPr lang="en-US" sz="1400" dirty="0"/>
              <a:t>, </a:t>
            </a:r>
            <a:r>
              <a:rPr lang="en-US" sz="1400" b="1" dirty="0"/>
              <a:t>aby </a:t>
            </a:r>
            <a:r>
              <a:rPr lang="en-US" sz="1400" b="1" dirty="0" err="1"/>
              <a:t>každý</a:t>
            </a:r>
            <a:r>
              <a:rPr lang="en-US" sz="1400" b="1" dirty="0"/>
              <a:t> </a:t>
            </a:r>
            <a:r>
              <a:rPr lang="en-US" sz="1400" b="1" dirty="0" err="1"/>
              <a:t>opozdilec</a:t>
            </a:r>
            <a:r>
              <a:rPr lang="en-US" sz="1400" b="1" dirty="0"/>
              <a:t>, </a:t>
            </a:r>
            <a:r>
              <a:rPr lang="en-US" sz="1400" b="1" dirty="0" err="1"/>
              <a:t>který</a:t>
            </a:r>
            <a:r>
              <a:rPr lang="en-US" sz="1400" b="1" dirty="0"/>
              <a:t> by </a:t>
            </a:r>
            <a:r>
              <a:rPr lang="en-US" sz="1400" b="1" dirty="0" err="1"/>
              <a:t>přišel</a:t>
            </a:r>
            <a:r>
              <a:rPr lang="en-US" sz="1400" b="1" dirty="0"/>
              <a:t> do </a:t>
            </a:r>
            <a:r>
              <a:rPr lang="en-US" sz="1400" b="1" dirty="0" err="1"/>
              <a:t>tábora</a:t>
            </a:r>
            <a:r>
              <a:rPr lang="en-US" sz="1400" b="1" dirty="0"/>
              <a:t> po </a:t>
            </a:r>
            <a:r>
              <a:rPr lang="en-US" sz="1400" b="1" dirty="0" err="1"/>
              <a:t>daném</a:t>
            </a:r>
            <a:r>
              <a:rPr lang="en-US" sz="1400" b="1" dirty="0"/>
              <a:t> </a:t>
            </a:r>
            <a:r>
              <a:rPr lang="en-US" sz="1400" b="1" dirty="0" err="1"/>
              <a:t>hesle</a:t>
            </a:r>
            <a:r>
              <a:rPr lang="en-US" sz="1400" b="1" dirty="0"/>
              <a:t>, </a:t>
            </a:r>
            <a:r>
              <a:rPr lang="en-US" sz="1400" b="1" dirty="0" err="1"/>
              <a:t>věděl</a:t>
            </a:r>
            <a:r>
              <a:rPr lang="en-US" sz="1400" b="1" dirty="0"/>
              <a:t> </a:t>
            </a:r>
            <a:r>
              <a:rPr lang="en-US" sz="1400" b="1" dirty="0" err="1"/>
              <a:t>zcela</a:t>
            </a:r>
            <a:r>
              <a:rPr lang="en-US" sz="1400" b="1" dirty="0"/>
              <a:t> </a:t>
            </a:r>
            <a:r>
              <a:rPr lang="en-US" sz="1400" b="1" dirty="0" err="1"/>
              <a:t>jistě</a:t>
            </a:r>
            <a:r>
              <a:rPr lang="en-US" sz="1400" b="1" dirty="0"/>
              <a:t>, </a:t>
            </a:r>
            <a:r>
              <a:rPr lang="en-US" sz="1400" b="1" dirty="0" err="1"/>
              <a:t>že</a:t>
            </a:r>
            <a:r>
              <a:rPr lang="en-US" sz="1400" b="1" dirty="0"/>
              <a:t> </a:t>
            </a:r>
            <a:r>
              <a:rPr lang="en-US" sz="1400" b="1" dirty="0" err="1"/>
              <a:t>bude</a:t>
            </a:r>
            <a:r>
              <a:rPr lang="en-US" sz="1400" b="1" dirty="0"/>
              <a:t> </a:t>
            </a:r>
            <a:r>
              <a:rPr lang="en-US" sz="1400" b="1" dirty="0" err="1"/>
              <a:t>takovým</a:t>
            </a:r>
            <a:r>
              <a:rPr lang="en-US" sz="1400" b="1" dirty="0"/>
              <a:t> </a:t>
            </a:r>
            <a:r>
              <a:rPr lang="en-US" sz="1400" b="1" dirty="0" err="1"/>
              <a:t>provazem</a:t>
            </a:r>
            <a:r>
              <a:rPr lang="en-US" sz="1400" b="1" dirty="0"/>
              <a:t> </a:t>
            </a:r>
            <a:r>
              <a:rPr lang="en-US" sz="1400" b="1" dirty="0" err="1"/>
              <a:t>oběšen</a:t>
            </a:r>
            <a:r>
              <a:rPr lang="en-US" sz="1400" b="1" dirty="0"/>
              <a:t> </a:t>
            </a:r>
            <a:r>
              <a:rPr lang="en-US" sz="1400" b="1" dirty="0" err="1"/>
              <a:t>na</a:t>
            </a:r>
            <a:r>
              <a:rPr lang="en-US" sz="1400" b="1" dirty="0"/>
              <a:t> </a:t>
            </a:r>
            <a:r>
              <a:rPr lang="en-US" sz="1400" b="1" dirty="0" err="1"/>
              <a:t>šibenici</a:t>
            </a:r>
            <a:r>
              <a:rPr lang="en-US" sz="1400" dirty="0"/>
              <a:t>. </a:t>
            </a:r>
            <a:r>
              <a:rPr lang="en-US" sz="1400" dirty="0" err="1"/>
              <a:t>Když</a:t>
            </a:r>
            <a:r>
              <a:rPr lang="en-US" sz="1400" dirty="0"/>
              <a:t> se </a:t>
            </a:r>
            <a:r>
              <a:rPr lang="en-US" sz="1400" dirty="0" err="1"/>
              <a:t>pojednou</a:t>
            </a:r>
            <a:r>
              <a:rPr lang="en-US" sz="1400" dirty="0"/>
              <a:t>, v </a:t>
            </a:r>
            <a:r>
              <a:rPr lang="en-US" sz="1400" dirty="0" err="1"/>
              <a:t>okamžení</a:t>
            </a:r>
            <a:r>
              <a:rPr lang="en-US" sz="1400" dirty="0"/>
              <a:t>, </a:t>
            </a:r>
            <a:r>
              <a:rPr lang="en-US" sz="1400" b="1" dirty="0" err="1"/>
              <a:t>shromáždili</a:t>
            </a:r>
            <a:r>
              <a:rPr lang="en-US" sz="1400" b="1" dirty="0"/>
              <a:t> </a:t>
            </a:r>
            <a:r>
              <a:rPr lang="en-US" sz="1400" b="1" dirty="0" err="1"/>
              <a:t>na</a:t>
            </a:r>
            <a:r>
              <a:rPr lang="en-US" sz="1400" b="1" dirty="0"/>
              <a:t> </a:t>
            </a:r>
            <a:r>
              <a:rPr lang="en-US" sz="1400" b="1" dirty="0" err="1"/>
              <a:t>jedno</a:t>
            </a:r>
            <a:r>
              <a:rPr lang="en-US" sz="1400" b="1" dirty="0"/>
              <a:t> </a:t>
            </a:r>
            <a:r>
              <a:rPr lang="en-US" sz="1400" b="1" dirty="0" err="1"/>
              <a:t>místo</a:t>
            </a:r>
            <a:r>
              <a:rPr lang="en-US" sz="1400" b="1" dirty="0"/>
              <a:t> a do </a:t>
            </a:r>
            <a:r>
              <a:rPr lang="en-US" sz="1400" b="1" dirty="0" err="1"/>
              <a:t>jednoho</a:t>
            </a:r>
            <a:r>
              <a:rPr lang="en-US" sz="1400" b="1" dirty="0"/>
              <a:t>, </a:t>
            </a:r>
            <a:r>
              <a:rPr lang="en-US" sz="1400" b="1" dirty="0" err="1"/>
              <a:t>táhl</a:t>
            </a:r>
            <a:r>
              <a:rPr lang="en-US" sz="1400" b="1" dirty="0"/>
              <a:t> do </a:t>
            </a:r>
            <a:r>
              <a:rPr lang="en-US" sz="1400" b="1" dirty="0" err="1"/>
              <a:t>země</a:t>
            </a:r>
            <a:r>
              <a:rPr lang="en-US" sz="1400" b="1" dirty="0"/>
              <a:t> </a:t>
            </a:r>
            <a:r>
              <a:rPr lang="en-US" sz="1400" b="1" dirty="0" err="1"/>
              <a:t>polské</a:t>
            </a:r>
            <a:r>
              <a:rPr lang="en-US" sz="1400" dirty="0"/>
              <a:t>, </a:t>
            </a:r>
            <a:r>
              <a:rPr lang="en-US" sz="1400" dirty="0" err="1"/>
              <a:t>zbavené</a:t>
            </a:r>
            <a:r>
              <a:rPr lang="en-US" sz="1400" dirty="0"/>
              <a:t> </a:t>
            </a:r>
            <a:r>
              <a:rPr lang="en-US" sz="1400" dirty="0" err="1"/>
              <a:t>svého</a:t>
            </a:r>
            <a:r>
              <a:rPr lang="en-US" sz="1400" dirty="0"/>
              <a:t> </a:t>
            </a:r>
            <a:r>
              <a:rPr lang="en-US" sz="1400" dirty="0" err="1"/>
              <a:t>knížete</a:t>
            </a:r>
            <a:r>
              <a:rPr lang="en-US" sz="1400" dirty="0"/>
              <a:t>, </a:t>
            </a:r>
            <a:r>
              <a:rPr lang="en-US" sz="1400" dirty="0" err="1"/>
              <a:t>nepřátelsky</a:t>
            </a:r>
            <a:r>
              <a:rPr lang="en-US" sz="1400" dirty="0"/>
              <a:t> </a:t>
            </a:r>
            <a:r>
              <a:rPr lang="en-US" sz="1400" dirty="0" err="1"/>
              <a:t>na</a:t>
            </a:r>
            <a:r>
              <a:rPr lang="en-US" sz="1400" dirty="0"/>
              <a:t> </a:t>
            </a:r>
            <a:r>
              <a:rPr lang="en-US" sz="1400" dirty="0" err="1"/>
              <a:t>ni</a:t>
            </a:r>
            <a:r>
              <a:rPr lang="en-US" sz="1400" dirty="0"/>
              <a:t> </a:t>
            </a:r>
            <a:r>
              <a:rPr lang="en-US" sz="1400" dirty="0" err="1"/>
              <a:t>udeřil</a:t>
            </a:r>
            <a:r>
              <a:rPr lang="en-US" sz="1400" dirty="0"/>
              <a:t>, ….”</a:t>
            </a:r>
          </a:p>
          <a:p>
            <a:pPr>
              <a:spcAft>
                <a:spcPts val="600"/>
              </a:spcAft>
            </a:pPr>
            <a:r>
              <a:rPr lang="en-US" sz="1400" dirty="0"/>
              <a:t>Kosmas, II. 4: “Tu </a:t>
            </a:r>
            <a:r>
              <a:rPr lang="en-US" sz="1400" dirty="0" err="1"/>
              <a:t>kníže</a:t>
            </a:r>
            <a:r>
              <a:rPr lang="en-US" sz="1400" dirty="0"/>
              <a:t>, </a:t>
            </a:r>
            <a:r>
              <a:rPr lang="en-US" sz="1400" b="1" dirty="0" err="1"/>
              <a:t>pozdvihnuv</a:t>
            </a:r>
            <a:r>
              <a:rPr lang="en-US" sz="1400" b="1" dirty="0"/>
              <a:t> </a:t>
            </a:r>
            <a:r>
              <a:rPr lang="en-US" sz="1400" b="1" dirty="0" err="1"/>
              <a:t>ruku</a:t>
            </a:r>
            <a:r>
              <a:rPr lang="en-US" sz="1400" b="1" dirty="0"/>
              <a:t> </a:t>
            </a:r>
            <a:r>
              <a:rPr lang="en-US" sz="1400" dirty="0" err="1"/>
              <a:t>nad</a:t>
            </a:r>
            <a:r>
              <a:rPr lang="en-US" sz="1400" dirty="0"/>
              <a:t> </a:t>
            </a:r>
            <a:r>
              <a:rPr lang="en-US" sz="1400" dirty="0" err="1"/>
              <a:t>svatým</a:t>
            </a:r>
            <a:r>
              <a:rPr lang="en-US" sz="1400" dirty="0"/>
              <a:t> </a:t>
            </a:r>
            <a:r>
              <a:rPr lang="en-US" sz="1400" dirty="0" err="1"/>
              <a:t>hrobem</a:t>
            </a:r>
            <a:r>
              <a:rPr lang="en-US" sz="1400" dirty="0"/>
              <a:t>, </a:t>
            </a:r>
            <a:r>
              <a:rPr lang="en-US" sz="1400" dirty="0" err="1"/>
              <a:t>takto</a:t>
            </a:r>
            <a:r>
              <a:rPr lang="en-US" sz="1400" dirty="0"/>
              <a:t> </a:t>
            </a:r>
            <a:r>
              <a:rPr lang="en-US" sz="1400" dirty="0" err="1"/>
              <a:t>počal</a:t>
            </a:r>
            <a:r>
              <a:rPr lang="en-US" sz="1400" dirty="0"/>
              <a:t> </a:t>
            </a:r>
            <a:r>
              <a:rPr lang="en-US" sz="1400" dirty="0" err="1"/>
              <a:t>mluviti</a:t>
            </a:r>
            <a:r>
              <a:rPr lang="en-US" sz="1400" dirty="0"/>
              <a:t> </a:t>
            </a:r>
            <a:r>
              <a:rPr lang="en-US" sz="1400" dirty="0" err="1"/>
              <a:t>ke</a:t>
            </a:r>
            <a:r>
              <a:rPr lang="en-US" sz="1400" dirty="0"/>
              <a:t> </a:t>
            </a:r>
            <a:r>
              <a:rPr lang="en-US" sz="1400" dirty="0" err="1"/>
              <a:t>shromáždění</a:t>
            </a:r>
            <a:r>
              <a:rPr lang="en-US" sz="1400" dirty="0"/>
              <a:t> </a:t>
            </a:r>
            <a:r>
              <a:rPr lang="en-US" sz="1400" dirty="0" err="1"/>
              <a:t>lidu</a:t>
            </a:r>
            <a:r>
              <a:rPr lang="en-US" sz="1400" dirty="0"/>
              <a:t>: „</a:t>
            </a:r>
            <a:r>
              <a:rPr lang="en-US" sz="1400" b="1" dirty="0" err="1"/>
              <a:t>Bratří</a:t>
            </a:r>
            <a:r>
              <a:rPr lang="en-US" sz="1400" b="1" dirty="0"/>
              <a:t>, </a:t>
            </a:r>
            <a:r>
              <a:rPr lang="en-US" sz="1400" b="1" dirty="0" err="1"/>
              <a:t>pozdvihněte</a:t>
            </a:r>
            <a:r>
              <a:rPr lang="en-US" sz="1400" b="1" dirty="0"/>
              <a:t> </a:t>
            </a:r>
            <a:r>
              <a:rPr lang="en-US" sz="1400" b="1" dirty="0" err="1"/>
              <a:t>společně</a:t>
            </a:r>
            <a:r>
              <a:rPr lang="en-US" sz="1400" b="1" dirty="0"/>
              <a:t> </a:t>
            </a:r>
            <a:r>
              <a:rPr lang="en-US" sz="1400" b="1" dirty="0" err="1"/>
              <a:t>své</a:t>
            </a:r>
            <a:r>
              <a:rPr lang="en-US" sz="1400" b="1" dirty="0"/>
              <a:t> </a:t>
            </a:r>
            <a:r>
              <a:rPr lang="en-US" sz="1400" b="1" dirty="0" err="1">
                <a:solidFill>
                  <a:srgbClr val="FF0000"/>
                </a:solidFill>
              </a:rPr>
              <a:t>pravice</a:t>
            </a:r>
            <a:r>
              <a:rPr lang="en-US" sz="1400" b="1" dirty="0">
                <a:solidFill>
                  <a:srgbClr val="FF0000"/>
                </a:solidFill>
              </a:rPr>
              <a:t> k </a:t>
            </a:r>
            <a:r>
              <a:rPr lang="en-US" sz="1400" b="1" dirty="0" err="1">
                <a:solidFill>
                  <a:srgbClr val="FF0000"/>
                </a:solidFill>
              </a:rPr>
              <a:t>Hospodinu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/>
              <a:t>a </a:t>
            </a:r>
            <a:r>
              <a:rPr lang="en-US" sz="1400" dirty="0" err="1"/>
              <a:t>mějte</a:t>
            </a:r>
            <a:r>
              <a:rPr lang="en-US" sz="1400" dirty="0"/>
              <a:t> </a:t>
            </a:r>
            <a:r>
              <a:rPr lang="en-US" sz="1400" dirty="0" err="1"/>
              <a:t>pozor</a:t>
            </a:r>
            <a:r>
              <a:rPr lang="en-US" sz="1400" dirty="0"/>
              <a:t> </a:t>
            </a:r>
            <a:r>
              <a:rPr lang="en-US" sz="1400" dirty="0" err="1"/>
              <a:t>na</a:t>
            </a:r>
            <a:r>
              <a:rPr lang="en-US" sz="1400" dirty="0"/>
              <a:t> </a:t>
            </a:r>
            <a:r>
              <a:rPr lang="en-US" sz="1400" dirty="0" err="1"/>
              <a:t>mé</a:t>
            </a:r>
            <a:r>
              <a:rPr lang="en-US" sz="1400" dirty="0"/>
              <a:t> </a:t>
            </a:r>
            <a:r>
              <a:rPr lang="en-US" sz="1400" dirty="0" err="1"/>
              <a:t>řeči</a:t>
            </a:r>
            <a:r>
              <a:rPr lang="en-US" sz="1400" dirty="0"/>
              <a:t>; </a:t>
            </a:r>
            <a:r>
              <a:rPr lang="en-US" sz="1400" dirty="0" err="1"/>
              <a:t>chci</a:t>
            </a:r>
            <a:r>
              <a:rPr lang="en-US" sz="1400" dirty="0"/>
              <a:t>, </a:t>
            </a:r>
            <a:r>
              <a:rPr lang="en-US" sz="1400" dirty="0" err="1"/>
              <a:t>abyste</a:t>
            </a:r>
            <a:r>
              <a:rPr lang="en-US" sz="1400" dirty="0"/>
              <a:t> je </a:t>
            </a:r>
            <a:r>
              <a:rPr lang="en-US" sz="1400" b="1" dirty="0" err="1">
                <a:solidFill>
                  <a:srgbClr val="FF0000"/>
                </a:solidFill>
              </a:rPr>
              <a:t>přísahou</a:t>
            </a:r>
            <a:r>
              <a:rPr lang="en-US" sz="1400" b="1" dirty="0"/>
              <a:t> </a:t>
            </a:r>
            <a:r>
              <a:rPr lang="en-US" sz="1400" b="1" dirty="0" err="1"/>
              <a:t>na</a:t>
            </a:r>
            <a:r>
              <a:rPr lang="en-US" sz="1400" b="1" dirty="0"/>
              <a:t> </a:t>
            </a:r>
            <a:r>
              <a:rPr lang="en-US" sz="1400" b="1" dirty="0" err="1"/>
              <a:t>svou</a:t>
            </a:r>
            <a:r>
              <a:rPr lang="en-US" sz="1400" b="1" dirty="0"/>
              <a:t> </a:t>
            </a:r>
            <a:r>
              <a:rPr lang="en-US" sz="1400" b="1" dirty="0" err="1"/>
              <a:t>víru</a:t>
            </a:r>
            <a:r>
              <a:rPr lang="en-US" sz="1400" b="1" dirty="0"/>
              <a:t> </a:t>
            </a:r>
            <a:r>
              <a:rPr lang="en-US" sz="1400" b="1" dirty="0" err="1"/>
              <a:t>potvrdili</a:t>
            </a:r>
            <a:r>
              <a:rPr lang="en-US" sz="1400" dirty="0"/>
              <a:t>.”</a:t>
            </a:r>
          </a:p>
          <a:p>
            <a:pPr>
              <a:spcAft>
                <a:spcPts val="600"/>
              </a:spcAft>
            </a:pPr>
            <a:r>
              <a:rPr lang="en-US" sz="1400" dirty="0"/>
              <a:t>Kosmas II. 40: “… </a:t>
            </a:r>
            <a:r>
              <a:rPr lang="en-US" sz="1400" dirty="0" err="1"/>
              <a:t>pak</a:t>
            </a:r>
            <a:r>
              <a:rPr lang="en-US" sz="1400" dirty="0"/>
              <a:t> ho </a:t>
            </a:r>
            <a:r>
              <a:rPr lang="en-US" sz="1400" dirty="0" err="1"/>
              <a:t>král</a:t>
            </a:r>
            <a:r>
              <a:rPr lang="en-US" sz="1400" dirty="0"/>
              <a:t> (</a:t>
            </a:r>
            <a:r>
              <a:rPr lang="en-US" sz="1400" dirty="0" err="1"/>
              <a:t>Vratislav</a:t>
            </a:r>
            <a:r>
              <a:rPr lang="en-US" sz="1400" dirty="0"/>
              <a:t>) </a:t>
            </a:r>
            <a:r>
              <a:rPr lang="en-US" sz="1400" b="1" dirty="0" err="1">
                <a:solidFill>
                  <a:srgbClr val="FF0000"/>
                </a:solidFill>
              </a:rPr>
              <a:t>vzal</a:t>
            </a:r>
            <a:r>
              <a:rPr lang="en-US" sz="1400" b="1" dirty="0">
                <a:solidFill>
                  <a:srgbClr val="FF0000"/>
                </a:solidFill>
              </a:rPr>
              <a:t> </a:t>
            </a:r>
            <a:r>
              <a:rPr lang="en-US" sz="1400" b="1" dirty="0" err="1">
                <a:solidFill>
                  <a:srgbClr val="FF0000"/>
                </a:solidFill>
              </a:rPr>
              <a:t>úskočně</a:t>
            </a:r>
            <a:r>
              <a:rPr lang="en-US" sz="1400" b="1" dirty="0">
                <a:solidFill>
                  <a:srgbClr val="FF0000"/>
                </a:solidFill>
              </a:rPr>
              <a:t> za </a:t>
            </a:r>
            <a:r>
              <a:rPr lang="en-US" sz="1400" b="1" dirty="0" err="1">
                <a:solidFill>
                  <a:srgbClr val="FF0000"/>
                </a:solidFill>
              </a:rPr>
              <a:t>pravou</a:t>
            </a:r>
            <a:r>
              <a:rPr lang="en-US" sz="1400" b="1" dirty="0">
                <a:solidFill>
                  <a:srgbClr val="FF0000"/>
                </a:solidFill>
              </a:rPr>
              <a:t> </a:t>
            </a:r>
            <a:r>
              <a:rPr lang="en-US" sz="1400" b="1" dirty="0" err="1">
                <a:solidFill>
                  <a:srgbClr val="FF0000"/>
                </a:solidFill>
              </a:rPr>
              <a:t>ruku</a:t>
            </a:r>
            <a:r>
              <a:rPr lang="en-US" sz="1400" b="1" dirty="0">
                <a:solidFill>
                  <a:srgbClr val="FF0000"/>
                </a:solidFill>
              </a:rPr>
              <a:t> </a:t>
            </a:r>
            <a:r>
              <a:rPr lang="en-US" sz="1400" dirty="0"/>
              <a:t>a </a:t>
            </a:r>
            <a:r>
              <a:rPr lang="en-US" sz="1400" dirty="0" err="1"/>
              <a:t>vedl</a:t>
            </a:r>
            <a:r>
              <a:rPr lang="en-US" sz="1400" dirty="0"/>
              <a:t> </a:t>
            </a:r>
            <a:r>
              <a:rPr lang="en-US" sz="1400" dirty="0" err="1"/>
              <a:t>ven</a:t>
            </a:r>
            <a:r>
              <a:rPr lang="en-US" sz="1400" dirty="0"/>
              <a:t> z </a:t>
            </a:r>
            <a:r>
              <a:rPr lang="en-US" sz="1400" dirty="0" err="1"/>
              <a:t>tábora</a:t>
            </a:r>
            <a:r>
              <a:rPr lang="en-US" sz="1400" dirty="0"/>
              <a:t>, </a:t>
            </a:r>
            <a:r>
              <a:rPr lang="en-US" sz="1400" dirty="0" err="1"/>
              <a:t>jako</a:t>
            </a:r>
            <a:r>
              <a:rPr lang="en-US" sz="1400" dirty="0"/>
              <a:t> by </a:t>
            </a:r>
            <a:r>
              <a:rPr lang="en-US" sz="1400" dirty="0" err="1"/>
              <a:t>chtěl</a:t>
            </a:r>
            <a:r>
              <a:rPr lang="en-US" sz="1400" dirty="0"/>
              <a:t> tam s </a:t>
            </a:r>
            <a:r>
              <a:rPr lang="en-US" sz="1400" dirty="0" err="1"/>
              <a:t>ním</a:t>
            </a:r>
            <a:r>
              <a:rPr lang="en-US" sz="1400" dirty="0"/>
              <a:t> v </a:t>
            </a:r>
            <a:r>
              <a:rPr lang="en-US" sz="1400" dirty="0" err="1"/>
              <a:t>soukromí</a:t>
            </a:r>
            <a:r>
              <a:rPr lang="en-US" sz="1400" dirty="0"/>
              <a:t> </a:t>
            </a:r>
            <a:r>
              <a:rPr lang="en-US" sz="1400" dirty="0" err="1"/>
              <a:t>mluviti</a:t>
            </a:r>
            <a:r>
              <a:rPr lang="en-US" sz="1400" dirty="0"/>
              <a:t>. </a:t>
            </a:r>
            <a:r>
              <a:rPr lang="en-US" sz="1400" dirty="0" err="1"/>
              <a:t>Vtom</a:t>
            </a:r>
            <a:r>
              <a:rPr lang="en-US" sz="1400" dirty="0"/>
              <a:t> </a:t>
            </a:r>
            <a:r>
              <a:rPr lang="en-US" sz="1400" dirty="0" err="1"/>
              <a:t>vida</a:t>
            </a:r>
            <a:r>
              <a:rPr lang="en-US" sz="1400" dirty="0"/>
              <a:t> </a:t>
            </a:r>
            <a:r>
              <a:rPr lang="en-US" sz="1400" b="1" dirty="0" err="1"/>
              <a:t>rukověť</a:t>
            </a:r>
            <a:r>
              <a:rPr lang="en-US" sz="1400" b="1" dirty="0"/>
              <a:t> a </a:t>
            </a:r>
            <a:r>
              <a:rPr lang="en-US" sz="1400" b="1" dirty="0" err="1"/>
              <a:t>zlatý</a:t>
            </a:r>
            <a:r>
              <a:rPr lang="en-US" sz="1400" b="1" dirty="0"/>
              <a:t> </a:t>
            </a:r>
            <a:r>
              <a:rPr lang="en-US" sz="1400" b="1" dirty="0" err="1"/>
              <a:t>jílec</a:t>
            </a:r>
            <a:r>
              <a:rPr lang="en-US" sz="1400" b="1" dirty="0"/>
              <a:t> </a:t>
            </a:r>
            <a:r>
              <a:rPr lang="en-US" sz="1400" b="1" dirty="0" err="1"/>
              <a:t>meče</a:t>
            </a:r>
            <a:r>
              <a:rPr lang="en-US" sz="1400" b="1" dirty="0"/>
              <a:t>, </a:t>
            </a:r>
            <a:r>
              <a:rPr lang="en-US" sz="1400" b="1" dirty="0" err="1"/>
              <a:t>jejž</a:t>
            </a:r>
            <a:r>
              <a:rPr lang="en-US" sz="1400" b="1" dirty="0"/>
              <a:t> </a:t>
            </a:r>
            <a:r>
              <a:rPr lang="en-US" sz="1400" b="1" dirty="0" err="1"/>
              <a:t>měl</a:t>
            </a:r>
            <a:r>
              <a:rPr lang="en-US" sz="1400" b="1" dirty="0"/>
              <a:t> ten </a:t>
            </a:r>
            <a:r>
              <a:rPr lang="en-US" sz="1400" b="1" dirty="0" err="1"/>
              <a:t>bojovník</a:t>
            </a:r>
            <a:r>
              <a:rPr lang="en-US" sz="1400" b="1" dirty="0"/>
              <a:t> za </a:t>
            </a:r>
            <a:r>
              <a:rPr lang="en-US" sz="1400" b="1" dirty="0" err="1"/>
              <a:t>pasem</a:t>
            </a:r>
            <a:r>
              <a:rPr lang="en-US" sz="1400" dirty="0"/>
              <a:t>, </a:t>
            </a:r>
            <a:r>
              <a:rPr lang="en-US" sz="1400" dirty="0" err="1"/>
              <a:t>mezi</a:t>
            </a:r>
            <a:r>
              <a:rPr lang="en-US" sz="1400" dirty="0"/>
              <a:t> </a:t>
            </a:r>
            <a:r>
              <a:rPr lang="en-US" sz="1400" dirty="0" err="1"/>
              <a:t>jiným</a:t>
            </a:r>
            <a:r>
              <a:rPr lang="en-US" sz="1400" dirty="0"/>
              <a:t> se ho </a:t>
            </a:r>
            <a:r>
              <a:rPr lang="en-US" sz="1400" dirty="0" err="1"/>
              <a:t>ptal</a:t>
            </a:r>
            <a:r>
              <a:rPr lang="en-US" sz="1400" dirty="0"/>
              <a:t>, co </a:t>
            </a:r>
            <a:r>
              <a:rPr lang="en-US" sz="1400" dirty="0" err="1"/>
              <a:t>svým</a:t>
            </a:r>
            <a:r>
              <a:rPr lang="en-US" sz="1400" dirty="0"/>
              <a:t> </a:t>
            </a:r>
            <a:r>
              <a:rPr lang="en-US" sz="1400" dirty="0" err="1"/>
              <a:t>mečem</a:t>
            </a:r>
            <a:r>
              <a:rPr lang="en-US" sz="1400" dirty="0"/>
              <a:t> </a:t>
            </a:r>
            <a:r>
              <a:rPr lang="en-US" sz="1400" dirty="0" err="1"/>
              <a:t>dovede</a:t>
            </a:r>
            <a:r>
              <a:rPr lang="en-US" sz="1400" dirty="0"/>
              <a:t>. </a:t>
            </a:r>
            <a:r>
              <a:rPr lang="en-US" sz="1400" b="1" dirty="0"/>
              <a:t>On </a:t>
            </a:r>
            <a:r>
              <a:rPr lang="en-US" sz="1400" b="1" dirty="0" err="1"/>
              <a:t>odpoví</a:t>
            </a:r>
            <a:r>
              <a:rPr lang="en-US" sz="1400" b="1" dirty="0"/>
              <a:t>: „I </a:t>
            </a:r>
            <a:r>
              <a:rPr lang="en-US" sz="1400" b="1" dirty="0" err="1"/>
              <a:t>kdybys</a:t>
            </a:r>
            <a:r>
              <a:rPr lang="en-US" sz="1400" b="1" dirty="0"/>
              <a:t> </a:t>
            </a:r>
            <a:r>
              <a:rPr lang="en-US" sz="1400" b="1" dirty="0" err="1"/>
              <a:t>položil</a:t>
            </a:r>
            <a:r>
              <a:rPr lang="en-US" sz="1400" b="1" dirty="0"/>
              <a:t> </a:t>
            </a:r>
            <a:r>
              <a:rPr lang="en-US" sz="1400" b="1" dirty="0" err="1"/>
              <a:t>mlýnský</a:t>
            </a:r>
            <a:r>
              <a:rPr lang="en-US" sz="1400" b="1" dirty="0"/>
              <a:t> </a:t>
            </a:r>
            <a:r>
              <a:rPr lang="en-US" sz="1400" b="1" dirty="0" err="1"/>
              <a:t>kámen</a:t>
            </a:r>
            <a:r>
              <a:rPr lang="en-US" sz="1400" b="1" dirty="0"/>
              <a:t> </a:t>
            </a:r>
            <a:r>
              <a:rPr lang="en-US" sz="1400" b="1" dirty="0" err="1"/>
              <a:t>na</a:t>
            </a:r>
            <a:r>
              <a:rPr lang="en-US" sz="1400" b="1" dirty="0"/>
              <a:t> </a:t>
            </a:r>
            <a:r>
              <a:rPr lang="en-US" sz="1400" b="1" dirty="0" err="1"/>
              <a:t>přílbu</a:t>
            </a:r>
            <a:r>
              <a:rPr lang="en-US" sz="1400" b="1" dirty="0"/>
              <a:t>, </a:t>
            </a:r>
            <a:r>
              <a:rPr lang="en-US" sz="1400" b="1" dirty="0" err="1"/>
              <a:t>obojí</a:t>
            </a:r>
            <a:r>
              <a:rPr lang="en-US" sz="1400" b="1" dirty="0"/>
              <a:t> </a:t>
            </a:r>
            <a:r>
              <a:rPr lang="en-US" sz="1400" b="1" dirty="0" err="1"/>
              <a:t>spolu</a:t>
            </a:r>
            <a:r>
              <a:rPr lang="en-US" sz="1400" b="1" dirty="0"/>
              <a:t> </a:t>
            </a:r>
            <a:r>
              <a:rPr lang="en-US" sz="1400" b="1" dirty="0" err="1"/>
              <a:t>i</a:t>
            </a:r>
            <a:r>
              <a:rPr lang="en-US" sz="1400" b="1" dirty="0"/>
              <a:t> </a:t>
            </a:r>
            <a:r>
              <a:rPr lang="en-US" sz="1400" b="1" dirty="0" err="1"/>
              <a:t>hlavu</a:t>
            </a:r>
            <a:r>
              <a:rPr lang="en-US" sz="1400" b="1" dirty="0"/>
              <a:t> a </a:t>
            </a:r>
            <a:r>
              <a:rPr lang="en-US" sz="1400" b="1" dirty="0" err="1"/>
              <a:t>tělo</a:t>
            </a:r>
            <a:r>
              <a:rPr lang="en-US" sz="1400" b="1" dirty="0"/>
              <a:t> </a:t>
            </a:r>
            <a:r>
              <a:rPr lang="en-US" sz="1400" b="1" dirty="0" err="1"/>
              <a:t>až</a:t>
            </a:r>
            <a:r>
              <a:rPr lang="en-US" sz="1400" b="1" dirty="0"/>
              <a:t> k </a:t>
            </a:r>
            <a:r>
              <a:rPr lang="en-US" sz="1400" b="1" dirty="0" err="1"/>
              <a:t>boku</a:t>
            </a:r>
            <a:r>
              <a:rPr lang="en-US" sz="1400" b="1" dirty="0"/>
              <a:t> </a:t>
            </a:r>
            <a:r>
              <a:rPr lang="en-US" sz="1400" b="1" dirty="0" err="1"/>
              <a:t>jednou</a:t>
            </a:r>
            <a:r>
              <a:rPr lang="en-US" sz="1400" b="1" dirty="0"/>
              <a:t> </a:t>
            </a:r>
            <a:r>
              <a:rPr lang="en-US" sz="1400" b="1" dirty="0" err="1"/>
              <a:t>ranou</a:t>
            </a:r>
            <a:r>
              <a:rPr lang="en-US" sz="1400" b="1" dirty="0"/>
              <a:t> </a:t>
            </a:r>
            <a:r>
              <a:rPr lang="en-US" sz="1400" b="1" dirty="0" err="1"/>
              <a:t>tímto</a:t>
            </a:r>
            <a:r>
              <a:rPr lang="en-US" sz="1400" b="1" dirty="0"/>
              <a:t> </a:t>
            </a:r>
            <a:r>
              <a:rPr lang="en-US" sz="1400" b="1" dirty="0" err="1"/>
              <a:t>mečem</a:t>
            </a:r>
            <a:r>
              <a:rPr lang="en-US" sz="1400" b="1" dirty="0"/>
              <a:t> </a:t>
            </a:r>
            <a:r>
              <a:rPr lang="en-US" sz="1400" b="1" dirty="0" err="1"/>
              <a:t>přetnu</a:t>
            </a:r>
            <a:r>
              <a:rPr lang="en-US" sz="1400" b="1" dirty="0"/>
              <a:t>.“ </a:t>
            </a:r>
            <a:r>
              <a:rPr lang="en-US" sz="1400" dirty="0" err="1"/>
              <a:t>Divil</a:t>
            </a:r>
            <a:r>
              <a:rPr lang="en-US" sz="1400" dirty="0"/>
              <a:t> se </a:t>
            </a:r>
            <a:r>
              <a:rPr lang="en-US" sz="1400" dirty="0" err="1"/>
              <a:t>král</a:t>
            </a:r>
            <a:r>
              <a:rPr lang="en-US" sz="1400" dirty="0"/>
              <a:t> </a:t>
            </a:r>
            <a:r>
              <a:rPr lang="en-US" sz="1400" dirty="0" err="1"/>
              <a:t>na</a:t>
            </a:r>
            <a:r>
              <a:rPr lang="en-US" sz="1400" dirty="0"/>
              <a:t> </a:t>
            </a:r>
            <a:r>
              <a:rPr lang="en-US" sz="1400" dirty="0" err="1"/>
              <a:t>oko</a:t>
            </a:r>
            <a:r>
              <a:rPr lang="en-US" sz="1400" dirty="0"/>
              <a:t>, </a:t>
            </a:r>
            <a:r>
              <a:rPr lang="en-US" sz="1400" dirty="0" err="1"/>
              <a:t>pochvaloval</a:t>
            </a:r>
            <a:r>
              <a:rPr lang="en-US" sz="1400" dirty="0"/>
              <a:t> </a:t>
            </a:r>
            <a:r>
              <a:rPr lang="en-US" sz="1400" dirty="0" err="1"/>
              <a:t>meč</a:t>
            </a:r>
            <a:r>
              <a:rPr lang="en-US" sz="1400" dirty="0"/>
              <a:t> a </a:t>
            </a:r>
            <a:r>
              <a:rPr lang="en-US" sz="1400" dirty="0" err="1"/>
              <a:t>žádal</a:t>
            </a:r>
            <a:r>
              <a:rPr lang="en-US" sz="1400" dirty="0"/>
              <a:t>, aby mu </a:t>
            </a:r>
            <a:r>
              <a:rPr lang="en-US" sz="1400" dirty="0" err="1"/>
              <a:t>jej</a:t>
            </a:r>
            <a:r>
              <a:rPr lang="en-US" sz="1400" dirty="0"/>
              <a:t> </a:t>
            </a:r>
            <a:r>
              <a:rPr lang="en-US" sz="1400" dirty="0" err="1"/>
              <a:t>ukázal</a:t>
            </a:r>
            <a:r>
              <a:rPr lang="en-US" sz="1400" dirty="0"/>
              <a:t>. On, </a:t>
            </a:r>
            <a:r>
              <a:rPr lang="en-US" sz="1400" dirty="0" err="1"/>
              <a:t>nic</a:t>
            </a:r>
            <a:r>
              <a:rPr lang="en-US" sz="1400" dirty="0"/>
              <a:t> </a:t>
            </a:r>
            <a:r>
              <a:rPr lang="en-US" sz="1400" dirty="0" err="1"/>
              <a:t>zlého</a:t>
            </a:r>
            <a:r>
              <a:rPr lang="en-US" sz="1400" dirty="0"/>
              <a:t> </a:t>
            </a:r>
            <a:r>
              <a:rPr lang="en-US" sz="1400" dirty="0" err="1"/>
              <a:t>netuše</a:t>
            </a:r>
            <a:r>
              <a:rPr lang="en-US" sz="1400" dirty="0"/>
              <a:t>, </a:t>
            </a:r>
            <a:r>
              <a:rPr lang="en-US" sz="1400" dirty="0" err="1"/>
              <a:t>vytáhl</a:t>
            </a:r>
            <a:r>
              <a:rPr lang="en-US" sz="1400" dirty="0"/>
              <a:t> </a:t>
            </a:r>
            <a:r>
              <a:rPr lang="en-US" sz="1400" dirty="0" err="1"/>
              <a:t>meč</a:t>
            </a:r>
            <a:r>
              <a:rPr lang="en-US" sz="1400" dirty="0"/>
              <a:t> z </a:t>
            </a:r>
            <a:r>
              <a:rPr lang="en-US" sz="1400" dirty="0" err="1"/>
              <a:t>pochvy</a:t>
            </a:r>
            <a:r>
              <a:rPr lang="en-US" sz="1400" dirty="0"/>
              <a:t> a </a:t>
            </a:r>
            <a:r>
              <a:rPr lang="en-US" sz="1400" dirty="0" err="1"/>
              <a:t>vložil</a:t>
            </a:r>
            <a:r>
              <a:rPr lang="en-US" sz="1400" dirty="0"/>
              <a:t> </a:t>
            </a:r>
            <a:r>
              <a:rPr lang="en-US" sz="1400" dirty="0" err="1"/>
              <a:t>jej</a:t>
            </a:r>
            <a:r>
              <a:rPr lang="en-US" sz="1400" dirty="0"/>
              <a:t> </a:t>
            </a:r>
            <a:r>
              <a:rPr lang="en-US" sz="1400" dirty="0" err="1"/>
              <a:t>králi</a:t>
            </a:r>
            <a:r>
              <a:rPr lang="en-US" sz="1400" dirty="0"/>
              <a:t> do </a:t>
            </a:r>
            <a:r>
              <a:rPr lang="en-US" sz="1400" dirty="0" err="1"/>
              <a:t>ruky</a:t>
            </a:r>
            <a:r>
              <a:rPr lang="en-US" sz="1400" dirty="0"/>
              <a:t>. </a:t>
            </a:r>
            <a:r>
              <a:rPr lang="en-US" sz="1400" dirty="0" err="1"/>
              <a:t>Král</a:t>
            </a:r>
            <a:r>
              <a:rPr lang="en-US" sz="1400" dirty="0"/>
              <a:t> se ho </a:t>
            </a:r>
            <a:r>
              <a:rPr lang="en-US" sz="1400" dirty="0" err="1"/>
              <a:t>chopil</a:t>
            </a:r>
            <a:r>
              <a:rPr lang="en-US" sz="1400" dirty="0"/>
              <a:t>, </a:t>
            </a:r>
            <a:r>
              <a:rPr lang="en-US" sz="1400" dirty="0" err="1"/>
              <a:t>potřásl</a:t>
            </a:r>
            <a:r>
              <a:rPr lang="en-US" sz="1400" dirty="0"/>
              <a:t> </a:t>
            </a:r>
            <a:r>
              <a:rPr lang="en-US" sz="1400" dirty="0" err="1"/>
              <a:t>jím</a:t>
            </a:r>
            <a:r>
              <a:rPr lang="en-US" sz="1400" dirty="0"/>
              <a:t> a </a:t>
            </a:r>
            <a:r>
              <a:rPr lang="en-US" sz="1400" dirty="0" err="1"/>
              <a:t>pravil</a:t>
            </a:r>
            <a:r>
              <a:rPr lang="en-US" sz="1400" dirty="0"/>
              <a:t>: „Co </a:t>
            </a:r>
            <a:r>
              <a:rPr lang="en-US" sz="1400" dirty="0" err="1"/>
              <a:t>chceš</a:t>
            </a:r>
            <a:r>
              <a:rPr lang="en-US" sz="1400" dirty="0"/>
              <a:t> </a:t>
            </a:r>
            <a:r>
              <a:rPr lang="en-US" sz="1400" dirty="0" err="1"/>
              <a:t>nyní</a:t>
            </a:r>
            <a:r>
              <a:rPr lang="en-US" sz="1400" dirty="0"/>
              <a:t> </a:t>
            </a:r>
            <a:r>
              <a:rPr lang="en-US" sz="1400" dirty="0" err="1"/>
              <a:t>dělat</a:t>
            </a:r>
            <a:r>
              <a:rPr lang="en-US" sz="1400" dirty="0"/>
              <a:t>, </a:t>
            </a:r>
            <a:r>
              <a:rPr lang="en-US" sz="1400" dirty="0" err="1"/>
              <a:t>kurví</a:t>
            </a:r>
            <a:r>
              <a:rPr lang="en-US" sz="1400" dirty="0"/>
              <a:t> </a:t>
            </a:r>
            <a:r>
              <a:rPr lang="en-US" sz="1400" dirty="0" err="1"/>
              <a:t>synu</a:t>
            </a:r>
            <a:r>
              <a:rPr lang="en-US" sz="1400" dirty="0"/>
              <a:t>?“ a k </a:t>
            </a:r>
            <a:r>
              <a:rPr lang="en-US" sz="1400" dirty="0" err="1"/>
              <a:t>přítomnému</a:t>
            </a:r>
            <a:r>
              <a:rPr lang="en-US" sz="1400" dirty="0"/>
              <a:t> </a:t>
            </a:r>
            <a:r>
              <a:rPr lang="en-US" sz="1400" dirty="0" err="1"/>
              <a:t>komorníkovi</a:t>
            </a:r>
            <a:r>
              <a:rPr lang="en-US" sz="1400" dirty="0"/>
              <a:t> </a:t>
            </a:r>
            <a:r>
              <a:rPr lang="en-US" sz="1400" dirty="0" err="1"/>
              <a:t>Vítu</a:t>
            </a:r>
            <a:r>
              <a:rPr lang="en-US" sz="1400" dirty="0"/>
              <a:t> </a:t>
            </a:r>
            <a:r>
              <a:rPr lang="en-US" sz="1400" dirty="0" err="1"/>
              <a:t>Zelibořici</a:t>
            </a:r>
            <a:r>
              <a:rPr lang="en-US" sz="1400" dirty="0"/>
              <a:t>, </a:t>
            </a:r>
            <a:r>
              <a:rPr lang="en-US" sz="1400" dirty="0" err="1"/>
              <a:t>jenž</a:t>
            </a:r>
            <a:r>
              <a:rPr lang="en-US" sz="1400" dirty="0"/>
              <a:t> </a:t>
            </a:r>
            <a:r>
              <a:rPr lang="en-US" sz="1400" dirty="0" err="1"/>
              <a:t>jediný</a:t>
            </a:r>
            <a:r>
              <a:rPr lang="en-US" sz="1400" dirty="0"/>
              <a:t> s </a:t>
            </a:r>
            <a:r>
              <a:rPr lang="en-US" sz="1400" dirty="0" err="1"/>
              <a:t>ním</a:t>
            </a:r>
            <a:r>
              <a:rPr lang="en-US" sz="1400" dirty="0"/>
              <a:t> </a:t>
            </a:r>
            <a:r>
              <a:rPr lang="en-US" sz="1400" dirty="0" err="1"/>
              <a:t>byl</a:t>
            </a:r>
            <a:r>
              <a:rPr lang="en-US" sz="1400" dirty="0"/>
              <a:t>, </a:t>
            </a:r>
            <a:r>
              <a:rPr lang="en-US" sz="1400" dirty="0" err="1"/>
              <a:t>člověk</a:t>
            </a:r>
            <a:r>
              <a:rPr lang="en-US" sz="1400" dirty="0"/>
              <a:t> </a:t>
            </a:r>
            <a:r>
              <a:rPr lang="en-US" sz="1400" dirty="0" err="1"/>
              <a:t>horší</a:t>
            </a:r>
            <a:r>
              <a:rPr lang="en-US" sz="1400" dirty="0"/>
              <a:t> </a:t>
            </a:r>
            <a:r>
              <a:rPr lang="en-US" sz="1400" dirty="0" err="1"/>
              <a:t>nad</a:t>
            </a:r>
            <a:r>
              <a:rPr lang="en-US" sz="1400" dirty="0"/>
              <a:t> </a:t>
            </a:r>
            <a:r>
              <a:rPr lang="en-US" sz="1400" dirty="0" err="1"/>
              <a:t>nejhoršího</a:t>
            </a:r>
            <a:r>
              <a:rPr lang="en-US" sz="1400" dirty="0"/>
              <a:t>: „</a:t>
            </a:r>
            <a:r>
              <a:rPr lang="en-US" sz="1400" dirty="0" err="1"/>
              <a:t>Chyť</a:t>
            </a:r>
            <a:r>
              <a:rPr lang="en-US" sz="1400" dirty="0"/>
              <a:t> ho, </a:t>
            </a:r>
            <a:r>
              <a:rPr lang="en-US" sz="1400" dirty="0" err="1"/>
              <a:t>chyť</a:t>
            </a:r>
            <a:r>
              <a:rPr lang="en-US" sz="1400" dirty="0"/>
              <a:t>, </a:t>
            </a:r>
            <a:r>
              <a:rPr lang="en-US" sz="1400" dirty="0" err="1"/>
              <a:t>zvedni</a:t>
            </a:r>
            <a:r>
              <a:rPr lang="en-US" sz="1400" dirty="0"/>
              <a:t> a </a:t>
            </a:r>
            <a:r>
              <a:rPr lang="en-US" sz="1400" dirty="0" err="1"/>
              <a:t>svaž</a:t>
            </a:r>
            <a:r>
              <a:rPr lang="en-US" sz="1400" dirty="0"/>
              <a:t> do </a:t>
            </a:r>
            <a:r>
              <a:rPr lang="en-US" sz="1400" dirty="0" err="1"/>
              <a:t>kozelce</a:t>
            </a:r>
            <a:r>
              <a:rPr lang="en-US" sz="1400" dirty="0"/>
              <a:t>!“”</a:t>
            </a:r>
          </a:p>
          <a:p>
            <a:pPr>
              <a:spcAft>
                <a:spcPts val="600"/>
              </a:spcAft>
            </a:pPr>
            <a:endParaRPr lang="cs-CZ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xmlns="" id="{0B0D7DB3-78E3-3AB7-C8E7-6BFC6C3CA654}"/>
              </a:ext>
            </a:extLst>
          </p:cNvPr>
          <p:cNvSpPr/>
          <p:nvPr/>
        </p:nvSpPr>
        <p:spPr bwMode="auto">
          <a:xfrm>
            <a:off x="7153896" y="265128"/>
            <a:ext cx="3076781" cy="35772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cs-CZ" sz="1800" b="1" dirty="0">
                <a:solidFill>
                  <a:schemeClr val="bg1"/>
                </a:solidFill>
                <a:latin typeface="+mn-lt"/>
              </a:rPr>
              <a:t>Problémy </a:t>
            </a:r>
            <a:r>
              <a:rPr lang="cs-CZ" sz="1800" b="1" dirty="0" err="1">
                <a:solidFill>
                  <a:schemeClr val="bg1"/>
                </a:solidFill>
                <a:latin typeface="+mn-lt"/>
              </a:rPr>
              <a:t>orality</a:t>
            </a:r>
            <a:r>
              <a:rPr lang="en-US" sz="1800" b="1" dirty="0">
                <a:solidFill>
                  <a:schemeClr val="bg1"/>
                </a:solidFill>
                <a:latin typeface="+mn-lt"/>
              </a:rPr>
              <a:t> a </a:t>
            </a:r>
            <a:r>
              <a:rPr lang="en-US" sz="1800" b="1" dirty="0" err="1">
                <a:solidFill>
                  <a:schemeClr val="bg1"/>
                </a:solidFill>
                <a:latin typeface="+mn-lt"/>
              </a:rPr>
              <a:t>paměti</a:t>
            </a:r>
            <a:endParaRPr lang="cs-CZ" sz="18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411755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xmlns="" id="{D5AA1D43-0BFC-1182-8817-011913E9D64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87629" y="5933400"/>
            <a:ext cx="7920000" cy="252000"/>
          </a:xfrm>
        </p:spPr>
        <p:txBody>
          <a:bodyPr wrap="square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cs-CZ" sz="1800" b="1" dirty="0" smtClean="0">
                <a:latin typeface="+mn-lt"/>
              </a:rPr>
              <a:t>Chrlič, Katedrála</a:t>
            </a:r>
          </a:p>
          <a:p>
            <a:pPr>
              <a:spcAft>
                <a:spcPts val="600"/>
              </a:spcAft>
            </a:pPr>
            <a:r>
              <a:rPr lang="cs-CZ" sz="1800" b="1" dirty="0" err="1" smtClean="0">
                <a:latin typeface="+mn-lt"/>
              </a:rPr>
              <a:t>Freiburg</a:t>
            </a:r>
            <a:r>
              <a:rPr lang="cs-CZ" sz="1800" b="1" dirty="0" smtClean="0">
                <a:latin typeface="+mn-lt"/>
              </a:rPr>
              <a:t> i. </a:t>
            </a:r>
            <a:r>
              <a:rPr lang="cs-CZ" sz="1800" b="1" dirty="0" err="1" smtClean="0">
                <a:latin typeface="+mn-lt"/>
              </a:rPr>
              <a:t>Breisgau</a:t>
            </a:r>
            <a:r>
              <a:rPr lang="cs-CZ" sz="1800" b="1" dirty="0" smtClean="0">
                <a:latin typeface="+mn-lt"/>
              </a:rPr>
              <a:t> (ca. 16 stol.)</a:t>
            </a:r>
            <a:endParaRPr lang="cs-CZ" sz="1800" b="1" dirty="0">
              <a:latin typeface="+mn-lt"/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8EE10C18-E757-6DBE-69A8-B15E21B606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33</a:t>
            </a:fld>
            <a:endParaRPr lang="cs-CZ" altLang="cs-CZ"/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xmlns="" id="{41D8574A-8B25-1210-70D6-CD8EA0C8927F}"/>
              </a:ext>
            </a:extLst>
          </p:cNvPr>
          <p:cNvSpPr/>
          <p:nvPr/>
        </p:nvSpPr>
        <p:spPr bwMode="auto">
          <a:xfrm>
            <a:off x="539999" y="296150"/>
            <a:ext cx="4409505" cy="673078"/>
          </a:xfrm>
          <a:prstGeom prst="ellipse">
            <a:avLst/>
          </a:prstGeom>
          <a:solidFill>
            <a:srgbClr val="3333C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sz="2400" b="1" dirty="0">
                <a:solidFill>
                  <a:schemeClr val="bg1"/>
                </a:solidFill>
              </a:rPr>
              <a:t>Médie: sochy, obrazy</a:t>
            </a:r>
            <a:endParaRPr kumimoji="0" lang="cs-CZ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xmlns="" id="{0B0D7DB3-78E3-3AB7-C8E7-6BFC6C3CA654}"/>
              </a:ext>
            </a:extLst>
          </p:cNvPr>
          <p:cNvSpPr/>
          <p:nvPr/>
        </p:nvSpPr>
        <p:spPr bwMode="auto">
          <a:xfrm>
            <a:off x="8364066" y="468373"/>
            <a:ext cx="3143640" cy="40968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cs-CZ" sz="1800" b="1" dirty="0">
                <a:solidFill>
                  <a:schemeClr val="bg1"/>
                </a:solidFill>
                <a:latin typeface="+mn-lt"/>
              </a:rPr>
              <a:t>Problémy vizuální kultury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/>
          <a:srcRect l="14363" t="-555" r="13333" b="555"/>
          <a:stretch/>
        </p:blipFill>
        <p:spPr>
          <a:xfrm>
            <a:off x="409560" y="1026954"/>
            <a:ext cx="6362184" cy="466499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5" r="20738"/>
          <a:stretch/>
        </p:blipFill>
        <p:spPr>
          <a:xfrm>
            <a:off x="6975894" y="1130060"/>
            <a:ext cx="4385095" cy="354500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016" y="1514104"/>
            <a:ext cx="4332891" cy="423557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9" name="Zástupný symbol pro zápatí 1">
            <a:extLst>
              <a:ext uri="{FF2B5EF4-FFF2-40B4-BE49-F238E27FC236}">
                <a16:creationId xmlns:a16="http://schemas.microsoft.com/office/drawing/2014/main" xmlns="" id="{D5AA1D43-0BFC-1182-8817-011913E9D648}"/>
              </a:ext>
            </a:extLst>
          </p:cNvPr>
          <p:cNvSpPr txBox="1">
            <a:spLocks/>
          </p:cNvSpPr>
          <p:nvPr/>
        </p:nvSpPr>
        <p:spPr bwMode="auto">
          <a:xfrm>
            <a:off x="6975894" y="60594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1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cs-CZ" sz="1800" b="1" dirty="0" smtClean="0"/>
              <a:t>Figurka na radnici, </a:t>
            </a:r>
          </a:p>
          <a:p>
            <a:pPr>
              <a:spcAft>
                <a:spcPts val="600"/>
              </a:spcAft>
            </a:pPr>
            <a:r>
              <a:rPr lang="cs-CZ" sz="1800" b="1" dirty="0" smtClean="0"/>
              <a:t>Kolín n. Rýnem (1410)</a:t>
            </a:r>
            <a:endParaRPr lang="cs-CZ" sz="1800" b="1" dirty="0"/>
          </a:p>
        </p:txBody>
      </p:sp>
    </p:spTree>
    <p:extLst>
      <p:ext uri="{BB962C8B-B14F-4D97-AF65-F5344CB8AC3E}">
        <p14:creationId xmlns:p14="http://schemas.microsoft.com/office/powerpoint/2010/main" val="203312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198407" y="3786086"/>
            <a:ext cx="6096000" cy="276998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r>
              <a:rPr lang="cs-CZ" sz="1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Struktura jednotlivých bloků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1800" b="1" dirty="0">
                <a:latin typeface="+mn-lt"/>
              </a:rPr>
              <a:t>Chronologický kontext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1800" b="1" dirty="0">
                <a:latin typeface="+mn-lt"/>
              </a:rPr>
              <a:t>Dobová média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1800" b="1" dirty="0">
                <a:latin typeface="+mn-lt"/>
              </a:rPr>
              <a:t>Kritika dobových pramenů</a:t>
            </a:r>
          </a:p>
          <a:p>
            <a:pPr marL="72000" lvl="2">
              <a:lnSpc>
                <a:spcPts val="3600"/>
              </a:lnSpc>
              <a:buClr>
                <a:schemeClr val="tx2"/>
              </a:buClr>
              <a:buSzPct val="100000"/>
            </a:pPr>
            <a:r>
              <a:rPr lang="cs-CZ" sz="1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Hodnocení kurzu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1800" b="1" dirty="0">
                <a:latin typeface="+mn-lt"/>
              </a:rPr>
              <a:t>Písemný test </a:t>
            </a:r>
            <a:r>
              <a:rPr lang="cs-CZ" sz="1800" dirty="0">
                <a:latin typeface="+mn-lt"/>
              </a:rPr>
              <a:t>(7 otázek se třemi úrovněmi složitosti a ohodnocení; 1,5 hodiny, postup bude představen v předposledním zasedání, 30.11.)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527BEC39-E091-49CA-931B-843A059038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xmlns="" id="{7FF25FC7-664D-D811-2DFB-ED7E6B235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5766" y="1127800"/>
            <a:ext cx="7578211" cy="4139998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marL="72000" indent="0">
              <a:buNone/>
            </a:pP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Struktura kurzu: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2000" b="1" dirty="0"/>
              <a:t>5.10.	  </a:t>
            </a:r>
            <a:r>
              <a:rPr lang="en-US" sz="2000" b="1" dirty="0" err="1"/>
              <a:t>Úvod</a:t>
            </a:r>
            <a:r>
              <a:rPr lang="cs-CZ" sz="2000" b="1" dirty="0"/>
              <a:t> do tematiky - DK/KH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2000" b="1" dirty="0"/>
              <a:t>12.10. Císař Augustus - DK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2000" b="1" dirty="0"/>
              <a:t>19.10. Barbarská království - DK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2000" b="1" dirty="0"/>
              <a:t>26.10. Karlovci - DK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2000" b="1" dirty="0"/>
              <a:t>2.11.	  Věčný nepřítel Byzanc: </a:t>
            </a:r>
            <a:r>
              <a:rPr lang="cs-CZ" sz="2000" b="1" dirty="0" err="1"/>
              <a:t>Luitprand</a:t>
            </a:r>
            <a:r>
              <a:rPr lang="cs-CZ" sz="2000" b="1" dirty="0"/>
              <a:t> atd. - KH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2000" b="1" dirty="0"/>
              <a:t>9.11.	  </a:t>
            </a:r>
            <a:r>
              <a:rPr lang="cs-CZ" sz="2000" b="1" dirty="0" err="1"/>
              <a:t>Křížácká</a:t>
            </a:r>
            <a:r>
              <a:rPr lang="cs-CZ" sz="2000" b="1" dirty="0"/>
              <a:t> ideologie - KH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2000" b="1" dirty="0"/>
              <a:t>16.11. Boj o investituru - DK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2000" b="1" dirty="0"/>
              <a:t>23.11. Konec </a:t>
            </a:r>
            <a:r>
              <a:rPr lang="cs-CZ" sz="2000" b="1" dirty="0" err="1"/>
              <a:t>Štaufů</a:t>
            </a:r>
            <a:r>
              <a:rPr lang="cs-CZ" sz="2000" b="1" dirty="0"/>
              <a:t> - Friedrich II. </a:t>
            </a:r>
            <a:r>
              <a:rPr lang="cs-CZ" sz="2000" b="1" dirty="0" err="1"/>
              <a:t>aInnocenc</a:t>
            </a:r>
            <a:r>
              <a:rPr lang="cs-CZ" sz="2000" b="1" dirty="0"/>
              <a:t> IV. KH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2000" b="1" dirty="0"/>
              <a:t>30.11. Židé - DK/KH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2000" b="1" dirty="0"/>
              <a:t>7.12.	  Proti všem: Václav IV. a husitská propaganda  	  - KH</a:t>
            </a:r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xmlns="" id="{DC33DADE-4441-D195-2CC1-3B14885ACBE3}"/>
              </a:ext>
            </a:extLst>
          </p:cNvPr>
          <p:cNvSpPr/>
          <p:nvPr/>
        </p:nvSpPr>
        <p:spPr bwMode="auto">
          <a:xfrm>
            <a:off x="666000" y="320992"/>
            <a:ext cx="4665243" cy="693964"/>
          </a:xfrm>
          <a:prstGeom prst="ellipse">
            <a:avLst/>
          </a:prstGeom>
          <a:solidFill>
            <a:srgbClr val="3333C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400" b="1" dirty="0">
                <a:solidFill>
                  <a:schemeClr val="bg1"/>
                </a:solidFill>
                <a:latin typeface="+mn-lt"/>
              </a:rPr>
              <a:t>Technický ú</a:t>
            </a:r>
            <a:r>
              <a:rPr kumimoji="0" lang="cs-CZ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vod</a:t>
            </a:r>
          </a:p>
        </p:txBody>
      </p:sp>
    </p:spTree>
    <p:extLst>
      <p:ext uri="{BB962C8B-B14F-4D97-AF65-F5344CB8AC3E}">
        <p14:creationId xmlns:p14="http://schemas.microsoft.com/office/powerpoint/2010/main" val="2974347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82946826-0379-1418-78E7-F9DA934D69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EF5DCDC8-B72B-7002-7F6F-1109E617A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6633" y="385004"/>
            <a:ext cx="3138594" cy="3999465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xmlns="" id="{3785D628-8BEA-35C2-146F-ECBDFA9E78AD}"/>
              </a:ext>
            </a:extLst>
          </p:cNvPr>
          <p:cNvSpPr/>
          <p:nvPr/>
        </p:nvSpPr>
        <p:spPr>
          <a:xfrm>
            <a:off x="2522160" y="4338375"/>
            <a:ext cx="693931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cs-CZ" sz="1800" b="1" dirty="0">
              <a:solidFill>
                <a:srgbClr val="3333CC"/>
              </a:solidFill>
              <a:latin typeface="+mn-lt"/>
            </a:endParaRPr>
          </a:p>
          <a:p>
            <a:r>
              <a:rPr lang="cs-CZ" sz="1800" b="1" dirty="0">
                <a:solidFill>
                  <a:srgbClr val="3333CC"/>
                </a:solidFill>
                <a:latin typeface="+mn-lt"/>
              </a:rPr>
              <a:t>Výzkumné zájmy (aktuální):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b="1" dirty="0">
                <a:latin typeface="+mn-lt"/>
              </a:rPr>
              <a:t>Dějiny komunikace a diplomacie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b="1" dirty="0">
                <a:latin typeface="+mn-lt"/>
              </a:rPr>
              <a:t>Středověká propaganda proti králům (Václav IV.)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b="1" dirty="0">
                <a:latin typeface="+mn-lt"/>
              </a:rPr>
              <a:t>Dlouhodobé konflikty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b="1" dirty="0">
                <a:latin typeface="+mn-lt"/>
              </a:rPr>
              <a:t>Fragilita knížecí vlády ve středověku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b="1" dirty="0">
                <a:latin typeface="+mn-lt"/>
              </a:rPr>
              <a:t>Vícejazyčnost, sociální rozmanitost</a:t>
            </a:r>
          </a:p>
          <a:p>
            <a:endParaRPr lang="cs-CZ" sz="1400" b="1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xmlns="" id="{C33503F8-DB4B-B79D-A916-E2B6009BBC64}"/>
              </a:ext>
            </a:extLst>
          </p:cNvPr>
          <p:cNvSpPr/>
          <p:nvPr/>
        </p:nvSpPr>
        <p:spPr>
          <a:xfrm>
            <a:off x="666000" y="603713"/>
            <a:ext cx="6939310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cs-CZ" sz="1800" b="1" dirty="0">
                <a:solidFill>
                  <a:srgbClr val="3333CC"/>
                </a:solidFill>
                <a:latin typeface="+mn-lt"/>
              </a:rPr>
              <a:t>Klara Hübnerová (KH)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b="1" dirty="0">
              <a:solidFill>
                <a:srgbClr val="800000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Studium historie, italského jazyka a literatury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Středověké dějiny umění v Bernu/CH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V</a:t>
            </a:r>
            <a:r>
              <a:rPr lang="cs-CZ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ýzkumná</a:t>
            </a:r>
            <a:r>
              <a:rPr lang="cs-CZ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asistentka na univerzitě ve </a:t>
            </a:r>
            <a:r>
              <a:rPr lang="cs-CZ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Fribourgu</a:t>
            </a:r>
            <a:r>
              <a:rPr lang="cs-CZ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/CH</a:t>
            </a:r>
          </a:p>
          <a:p>
            <a:r>
              <a:rPr lang="cs-CZ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    (specializace: alianční systém švýcarské konfederace v</a:t>
            </a:r>
          </a:p>
          <a:p>
            <a:r>
              <a:rPr lang="cs-CZ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     pozdním středověku)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Odborná asistentka na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Slezské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cs-CZ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univerzitě v Opavě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Vědecká asistentka na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Ústavu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cs-CZ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PVH (FF MU)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Vedení projektů </a:t>
            </a:r>
            <a:r>
              <a:rPr lang="cs-CZ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ExPro</a:t>
            </a:r>
            <a:r>
              <a:rPr lang="cs-CZ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spolu s AV ČR: </a:t>
            </a:r>
            <a:r>
              <a:rPr lang="en-US" sz="1800" dirty="0">
                <a:latin typeface="+mn-lt"/>
              </a:rPr>
              <a:t>From Performativity to Institutionalization: Handling Conflict in the Late Middle Ages</a:t>
            </a:r>
            <a:r>
              <a:rPr lang="cs-CZ" sz="1800" dirty="0">
                <a:latin typeface="+mn-lt"/>
              </a:rPr>
              <a:t> (</a:t>
            </a:r>
            <a:r>
              <a:rPr lang="cs-CZ" sz="1800" dirty="0" err="1">
                <a:latin typeface="+mn-lt"/>
              </a:rPr>
              <a:t>Strategies</a:t>
            </a:r>
            <a:r>
              <a:rPr lang="cs-CZ" sz="1800" dirty="0">
                <a:latin typeface="+mn-lt"/>
              </a:rPr>
              <a:t>, </a:t>
            </a:r>
            <a:r>
              <a:rPr lang="cs-CZ" sz="1800" dirty="0" err="1">
                <a:latin typeface="+mn-lt"/>
              </a:rPr>
              <a:t>Agents</a:t>
            </a:r>
            <a:r>
              <a:rPr lang="cs-CZ" sz="1800" dirty="0">
                <a:latin typeface="+mn-lt"/>
              </a:rPr>
              <a:t>, </a:t>
            </a:r>
            <a:r>
              <a:rPr lang="cs-CZ" sz="1800" dirty="0" err="1">
                <a:latin typeface="+mn-lt"/>
              </a:rPr>
              <a:t>Communication</a:t>
            </a:r>
            <a:r>
              <a:rPr lang="cs-CZ" sz="1800" dirty="0">
                <a:latin typeface="+mn-lt"/>
              </a:rPr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Hostující profesorka na univerzitě ve Vídni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Rozsáhla mezinárodní badatelská a přednášecí činnost</a:t>
            </a:r>
            <a:endParaRPr lang="cs-CZ" sz="1800" dirty="0">
              <a:solidFill>
                <a:srgbClr val="800000"/>
              </a:solidFill>
              <a:latin typeface="+mn-lt"/>
            </a:endParaRPr>
          </a:p>
          <a:p>
            <a:endParaRPr lang="cs-CZ" sz="1400" b="1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  <a:p>
            <a:endParaRPr lang="cs-CZ" sz="1400" b="1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xmlns="" id="{1932EFBE-B75E-DF14-DE19-EE8B5EB0331C}"/>
              </a:ext>
            </a:extLst>
          </p:cNvPr>
          <p:cNvSpPr/>
          <p:nvPr/>
        </p:nvSpPr>
        <p:spPr bwMode="auto">
          <a:xfrm>
            <a:off x="4021543" y="239204"/>
            <a:ext cx="4665243" cy="693964"/>
          </a:xfrm>
          <a:prstGeom prst="ellipse">
            <a:avLst/>
          </a:prstGeom>
          <a:solidFill>
            <a:srgbClr val="3333C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400" b="1" dirty="0">
                <a:solidFill>
                  <a:schemeClr val="bg1"/>
                </a:solidFill>
                <a:latin typeface="+mn-lt"/>
              </a:rPr>
              <a:t>Technický ú</a:t>
            </a:r>
            <a:r>
              <a:rPr kumimoji="0" lang="cs-CZ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vod</a:t>
            </a:r>
          </a:p>
        </p:txBody>
      </p:sp>
    </p:spTree>
    <p:extLst>
      <p:ext uri="{BB962C8B-B14F-4D97-AF65-F5344CB8AC3E}">
        <p14:creationId xmlns:p14="http://schemas.microsoft.com/office/powerpoint/2010/main" val="326506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82946826-0379-1418-78E7-F9DA934D69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xmlns="" id="{3785D628-8BEA-35C2-146F-ECBDFA9E78AD}"/>
              </a:ext>
            </a:extLst>
          </p:cNvPr>
          <p:cNvSpPr/>
          <p:nvPr/>
        </p:nvSpPr>
        <p:spPr>
          <a:xfrm>
            <a:off x="2455048" y="4279694"/>
            <a:ext cx="693931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cs-CZ" sz="1800" b="1" dirty="0">
              <a:solidFill>
                <a:srgbClr val="3333CC"/>
              </a:solidFill>
              <a:latin typeface="+mn-lt"/>
            </a:endParaRPr>
          </a:p>
          <a:p>
            <a:r>
              <a:rPr lang="cs-CZ" b="1" dirty="0">
                <a:solidFill>
                  <a:srgbClr val="3333CC"/>
                </a:solidFill>
                <a:latin typeface="+mn-lt"/>
              </a:rPr>
              <a:t>Výzkumné zájmy (aktuální):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 err="1">
                <a:latin typeface="+mn-lt"/>
              </a:rPr>
              <a:t>Strategie</a:t>
            </a:r>
            <a:r>
              <a:rPr lang="en-US" sz="1800" b="1" dirty="0">
                <a:latin typeface="+mn-lt"/>
              </a:rPr>
              <a:t> </a:t>
            </a:r>
            <a:r>
              <a:rPr lang="en-US" sz="1800" b="1" dirty="0" err="1">
                <a:latin typeface="+mn-lt"/>
              </a:rPr>
              <a:t>identifikace</a:t>
            </a:r>
            <a:r>
              <a:rPr lang="en-US" sz="1800" b="1" dirty="0">
                <a:latin typeface="+mn-lt"/>
              </a:rPr>
              <a:t>, </a:t>
            </a:r>
            <a:r>
              <a:rPr lang="en-US" sz="1800" b="1" dirty="0" err="1">
                <a:latin typeface="+mn-lt"/>
              </a:rPr>
              <a:t>politika</a:t>
            </a:r>
            <a:r>
              <a:rPr lang="en-US" sz="1800" b="1" dirty="0">
                <a:latin typeface="+mn-lt"/>
              </a:rPr>
              <a:t> </a:t>
            </a:r>
            <a:r>
              <a:rPr lang="en-US" sz="1800" b="1" dirty="0" err="1">
                <a:latin typeface="+mn-lt"/>
              </a:rPr>
              <a:t>identit</a:t>
            </a:r>
            <a:r>
              <a:rPr lang="en-US" sz="1800" b="1" dirty="0">
                <a:latin typeface="+mn-lt"/>
              </a:rPr>
              <a:t> a </a:t>
            </a:r>
            <a:r>
              <a:rPr lang="en-US" sz="1800" b="1" dirty="0" err="1">
                <a:latin typeface="+mn-lt"/>
              </a:rPr>
              <a:t>limity</a:t>
            </a:r>
            <a:r>
              <a:rPr lang="en-US" sz="1800" b="1" dirty="0">
                <a:latin typeface="+mn-lt"/>
              </a:rPr>
              <a:t> </a:t>
            </a:r>
            <a:r>
              <a:rPr lang="en-US" sz="1800" b="1" dirty="0" err="1">
                <a:latin typeface="+mn-lt"/>
              </a:rPr>
              <a:t>pramenů</a:t>
            </a:r>
            <a:endParaRPr lang="cs-CZ" sz="1800" b="1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 err="1">
                <a:latin typeface="+mn-lt"/>
              </a:rPr>
              <a:t>Středověká</a:t>
            </a:r>
            <a:r>
              <a:rPr lang="en-US" sz="1800" b="1" dirty="0">
                <a:latin typeface="+mn-lt"/>
              </a:rPr>
              <a:t> </a:t>
            </a:r>
            <a:r>
              <a:rPr lang="en-US" sz="1800" b="1" dirty="0" err="1">
                <a:latin typeface="+mn-lt"/>
              </a:rPr>
              <a:t>hagiografie</a:t>
            </a:r>
            <a:r>
              <a:rPr lang="en-US" sz="1800" b="1" dirty="0">
                <a:latin typeface="+mn-lt"/>
              </a:rPr>
              <a:t>, </a:t>
            </a:r>
            <a:r>
              <a:rPr lang="en-US" sz="1800" b="1" dirty="0" err="1">
                <a:latin typeface="+mn-lt"/>
              </a:rPr>
              <a:t>historiografie</a:t>
            </a:r>
            <a:r>
              <a:rPr lang="en-US" sz="1800" b="1" dirty="0">
                <a:latin typeface="+mn-lt"/>
              </a:rPr>
              <a:t> (a </a:t>
            </a:r>
            <a:r>
              <a:rPr lang="en-US" sz="1800" b="1" dirty="0" err="1">
                <a:latin typeface="+mn-lt"/>
              </a:rPr>
              <a:t>společenské</a:t>
            </a:r>
            <a:r>
              <a:rPr lang="en-US" sz="1800" b="1" dirty="0">
                <a:latin typeface="+mn-lt"/>
              </a:rPr>
              <a:t> </a:t>
            </a:r>
            <a:r>
              <a:rPr lang="en-US" sz="1800" b="1" dirty="0" err="1">
                <a:latin typeface="+mn-lt"/>
              </a:rPr>
              <a:t>vzorce</a:t>
            </a:r>
            <a:r>
              <a:rPr lang="en-US" sz="1800" b="1" dirty="0">
                <a:latin typeface="+mn-lt"/>
              </a:rPr>
              <a:t>)</a:t>
            </a:r>
            <a:endParaRPr lang="cs-CZ" sz="1800" b="1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 err="1">
                <a:latin typeface="+mn-lt"/>
              </a:rPr>
              <a:t>Komunikace</a:t>
            </a:r>
            <a:endParaRPr lang="en-US" sz="1400" b="1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 err="1">
                <a:latin typeface="+mn-lt"/>
              </a:rPr>
              <a:t>Spolupráce</a:t>
            </a:r>
            <a:r>
              <a:rPr lang="en-US" sz="1800" b="1" dirty="0">
                <a:latin typeface="+mn-lt"/>
              </a:rPr>
              <a:t> </a:t>
            </a:r>
            <a:r>
              <a:rPr lang="en-US" sz="1800" b="1" dirty="0" err="1">
                <a:latin typeface="+mn-lt"/>
              </a:rPr>
              <a:t>vědních</a:t>
            </a:r>
            <a:r>
              <a:rPr lang="en-US" sz="1800" b="1" dirty="0">
                <a:latin typeface="+mn-lt"/>
              </a:rPr>
              <a:t> </a:t>
            </a:r>
            <a:r>
              <a:rPr lang="en-US" sz="1800" b="1" dirty="0" err="1">
                <a:latin typeface="+mn-lt"/>
              </a:rPr>
              <a:t>disciplín</a:t>
            </a:r>
            <a:endParaRPr lang="cs-CZ" sz="1800" b="1" dirty="0">
              <a:latin typeface="+mn-lt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xmlns="" id="{C33503F8-DB4B-B79D-A916-E2B6009BBC64}"/>
              </a:ext>
            </a:extLst>
          </p:cNvPr>
          <p:cNvSpPr/>
          <p:nvPr/>
        </p:nvSpPr>
        <p:spPr>
          <a:xfrm>
            <a:off x="806104" y="1249666"/>
            <a:ext cx="6939310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3333CC"/>
                </a:solidFill>
                <a:latin typeface="+mn-lt"/>
              </a:rPr>
              <a:t>David </a:t>
            </a:r>
            <a:r>
              <a:rPr lang="en-US" b="1" dirty="0" err="1">
                <a:solidFill>
                  <a:srgbClr val="3333CC"/>
                </a:solidFill>
                <a:latin typeface="+mn-lt"/>
              </a:rPr>
              <a:t>Kalhous</a:t>
            </a:r>
            <a:r>
              <a:rPr lang="cs-CZ" b="1" dirty="0">
                <a:solidFill>
                  <a:srgbClr val="3333CC"/>
                </a:solidFill>
                <a:latin typeface="+mn-lt"/>
              </a:rPr>
              <a:t> (DK)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b="1" dirty="0">
              <a:solidFill>
                <a:srgbClr val="800000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Historie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/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pomocné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vědy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historické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, FF MU Brno</a:t>
            </a:r>
            <a:r>
              <a:rPr lang="cs-CZ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Historie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Univerzita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Kostnice</a:t>
            </a:r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Výzkumný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pracovník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v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Brně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a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Vídni</a:t>
            </a:r>
            <a:endParaRPr lang="cs-CZ" sz="18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Odborn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ý</a:t>
            </a:r>
            <a:r>
              <a:rPr lang="cs-CZ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asistent na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Slezské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cs-CZ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univerzitě v Opavě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Docent</a:t>
            </a:r>
            <a:r>
              <a:rPr lang="cs-CZ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na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Ústavu</a:t>
            </a:r>
            <a:r>
              <a:rPr lang="cs-CZ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PVH (FF MU)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Vedení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několika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cs-CZ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projektů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zaměřených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na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dějiny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raného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a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vrcholného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středověku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v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Brně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a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Vídni</a:t>
            </a:r>
            <a:endParaRPr lang="cs-CZ" sz="18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Rozsáhla mezinárodní badatelská a přednášecí činnost</a:t>
            </a:r>
            <a:endParaRPr lang="cs-CZ" sz="1800" dirty="0">
              <a:solidFill>
                <a:srgbClr val="800000"/>
              </a:solidFill>
              <a:latin typeface="+mn-lt"/>
            </a:endParaRPr>
          </a:p>
          <a:p>
            <a:endParaRPr lang="cs-CZ" sz="1400" b="1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  <a:p>
            <a:endParaRPr lang="cs-CZ" sz="1400" b="1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pic>
        <p:nvPicPr>
          <p:cNvPr id="5" name="Obrázek 4" descr="Obsah obrázku osoba, Lidská tvář, oblečení, zeď&#10;&#10;Popis byl vytvořen automaticky">
            <a:extLst>
              <a:ext uri="{FF2B5EF4-FFF2-40B4-BE49-F238E27FC236}">
                <a16:creationId xmlns:a16="http://schemas.microsoft.com/office/drawing/2014/main" xmlns="" id="{E8E2BD68-2F3D-2B6C-2207-BB913E6D8B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375" y="1229702"/>
            <a:ext cx="2848788" cy="2848788"/>
          </a:xfrm>
          <a:prstGeom prst="rect">
            <a:avLst/>
          </a:prstGeom>
        </p:spPr>
      </p:pic>
      <p:sp>
        <p:nvSpPr>
          <p:cNvPr id="4" name="Ovál 3">
            <a:extLst>
              <a:ext uri="{FF2B5EF4-FFF2-40B4-BE49-F238E27FC236}">
                <a16:creationId xmlns:a16="http://schemas.microsoft.com/office/drawing/2014/main" xmlns="" id="{A0D17A12-DE60-59E7-AA8A-23B1C3268F0F}"/>
              </a:ext>
            </a:extLst>
          </p:cNvPr>
          <p:cNvSpPr/>
          <p:nvPr/>
        </p:nvSpPr>
        <p:spPr bwMode="auto">
          <a:xfrm>
            <a:off x="3871865" y="354498"/>
            <a:ext cx="4665243" cy="693964"/>
          </a:xfrm>
          <a:prstGeom prst="ellipse">
            <a:avLst/>
          </a:prstGeom>
          <a:solidFill>
            <a:srgbClr val="3333C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400" b="1" dirty="0">
                <a:solidFill>
                  <a:schemeClr val="bg1"/>
                </a:solidFill>
                <a:latin typeface="+mn-lt"/>
              </a:rPr>
              <a:t>Technický ú</a:t>
            </a:r>
            <a:r>
              <a:rPr kumimoji="0" lang="cs-CZ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vod</a:t>
            </a:r>
          </a:p>
        </p:txBody>
      </p:sp>
    </p:spTree>
    <p:extLst>
      <p:ext uri="{BB962C8B-B14F-4D97-AF65-F5344CB8AC3E}">
        <p14:creationId xmlns:p14="http://schemas.microsoft.com/office/powerpoint/2010/main" val="2330724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808" y="0"/>
            <a:ext cx="3774192" cy="4837177"/>
          </a:xfrm>
          <a:prstGeom prst="rect">
            <a:avLst/>
          </a:prstGeom>
        </p:spPr>
      </p:pic>
      <p:sp>
        <p:nvSpPr>
          <p:cNvPr id="7" name="Oválný bublinový popisek 6"/>
          <p:cNvSpPr/>
          <p:nvPr/>
        </p:nvSpPr>
        <p:spPr bwMode="auto">
          <a:xfrm>
            <a:off x="517584" y="2583179"/>
            <a:ext cx="4029249" cy="1112348"/>
          </a:xfrm>
          <a:prstGeom prst="wedgeEllipseCallout">
            <a:avLst>
              <a:gd name="adj1" fmla="val 179972"/>
              <a:gd name="adj2" fmla="val -192979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2000" b="1" dirty="0">
                <a:latin typeface="+mn-lt"/>
              </a:rPr>
              <a:t>2. Propaganda dnes </a:t>
            </a:r>
          </a:p>
          <a:p>
            <a:pPr algn="ctr"/>
            <a:r>
              <a:rPr lang="cs-CZ" sz="2000" b="1" dirty="0">
                <a:latin typeface="+mn-lt"/>
              </a:rPr>
              <a:t>a dříve</a:t>
            </a:r>
          </a:p>
        </p:txBody>
      </p:sp>
      <p:sp>
        <p:nvSpPr>
          <p:cNvPr id="8" name="Oválný bublinový popisek 7"/>
          <p:cNvSpPr/>
          <p:nvPr/>
        </p:nvSpPr>
        <p:spPr bwMode="auto">
          <a:xfrm>
            <a:off x="846615" y="3844057"/>
            <a:ext cx="4228723" cy="932688"/>
          </a:xfrm>
          <a:prstGeom prst="wedgeEllipseCallout">
            <a:avLst>
              <a:gd name="adj1" fmla="val 161010"/>
              <a:gd name="adj2" fmla="val -351127"/>
            </a:avLst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cs-CZ" sz="2000" b="1" dirty="0">
                <a:latin typeface="+mn-lt"/>
              </a:rPr>
              <a:t>3. Komunikační proces </a:t>
            </a:r>
          </a:p>
          <a:p>
            <a:r>
              <a:rPr lang="cs-CZ" sz="2000" b="1" dirty="0">
                <a:latin typeface="+mn-lt"/>
              </a:rPr>
              <a:t>a elementy propagandy</a:t>
            </a:r>
          </a:p>
          <a:p>
            <a:r>
              <a:rPr lang="cs-CZ" sz="2000" b="1" dirty="0">
                <a:latin typeface="+mn-lt"/>
              </a:rPr>
              <a:t>   </a:t>
            </a:r>
          </a:p>
        </p:txBody>
      </p:sp>
      <p:sp>
        <p:nvSpPr>
          <p:cNvPr id="11" name="Oválný bublinový popisek 10"/>
          <p:cNvSpPr/>
          <p:nvPr/>
        </p:nvSpPr>
        <p:spPr bwMode="auto">
          <a:xfrm>
            <a:off x="5280271" y="6116927"/>
            <a:ext cx="3137537" cy="631313"/>
          </a:xfrm>
          <a:prstGeom prst="wedgeEllipseCallout">
            <a:avLst>
              <a:gd name="adj1" fmla="val 98381"/>
              <a:gd name="adj2" fmla="val -846295"/>
            </a:avLst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2000" b="1" dirty="0">
                <a:solidFill>
                  <a:schemeClr val="bg1"/>
                </a:solidFill>
                <a:latin typeface="+mn-lt"/>
              </a:rPr>
              <a:t>5. Několik příkladů…</a:t>
            </a:r>
          </a:p>
        </p:txBody>
      </p:sp>
      <p:sp>
        <p:nvSpPr>
          <p:cNvPr id="12" name="Ovál 11"/>
          <p:cNvSpPr/>
          <p:nvPr/>
        </p:nvSpPr>
        <p:spPr bwMode="auto">
          <a:xfrm>
            <a:off x="3105745" y="132789"/>
            <a:ext cx="4665243" cy="693964"/>
          </a:xfrm>
          <a:prstGeom prst="ellipse">
            <a:avLst/>
          </a:prstGeom>
          <a:solidFill>
            <a:srgbClr val="3333C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400" b="1" dirty="0">
                <a:solidFill>
                  <a:schemeClr val="bg1"/>
                </a:solidFill>
              </a:rPr>
              <a:t>ú</a:t>
            </a:r>
            <a:r>
              <a:rPr kumimoji="0" lang="cs-CZ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vod</a:t>
            </a:r>
            <a:r>
              <a:rPr kumimoji="0" lang="cs-CZ" sz="24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</a:rPr>
              <a:t> do propagandy</a:t>
            </a:r>
            <a:endParaRPr kumimoji="0" lang="cs-CZ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3" name="Oválný bublinový popisek 12"/>
          <p:cNvSpPr/>
          <p:nvPr/>
        </p:nvSpPr>
        <p:spPr bwMode="auto">
          <a:xfrm>
            <a:off x="1055183" y="1667113"/>
            <a:ext cx="3249860" cy="541676"/>
          </a:xfrm>
          <a:prstGeom prst="wedgeEllipseCallout">
            <a:avLst>
              <a:gd name="adj1" fmla="val 216167"/>
              <a:gd name="adj2" fmla="val -183804"/>
            </a:avLst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cs-CZ" sz="2000" b="1" dirty="0">
                <a:latin typeface="+mn-lt"/>
              </a:rPr>
              <a:t>1. Technický úvod</a:t>
            </a:r>
          </a:p>
        </p:txBody>
      </p:sp>
      <p:sp>
        <p:nvSpPr>
          <p:cNvPr id="10" name="Oválný bublinový popisek 9"/>
          <p:cNvSpPr/>
          <p:nvPr/>
        </p:nvSpPr>
        <p:spPr bwMode="auto">
          <a:xfrm>
            <a:off x="2218772" y="4837177"/>
            <a:ext cx="3517909" cy="1725691"/>
          </a:xfrm>
          <a:prstGeom prst="wedgeEllipseCallout">
            <a:avLst>
              <a:gd name="adj1" fmla="val 166693"/>
              <a:gd name="adj2" fmla="val -268997"/>
            </a:avLst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2000" b="1" dirty="0">
                <a:latin typeface="+mn-lt"/>
              </a:rPr>
              <a:t>4. Předpoklady </a:t>
            </a:r>
          </a:p>
          <a:p>
            <a:pPr algn="ctr"/>
            <a:r>
              <a:rPr lang="cs-CZ" sz="2000" b="1" dirty="0">
                <a:latin typeface="+mn-lt"/>
              </a:rPr>
              <a:t>a problémy </a:t>
            </a:r>
          </a:p>
          <a:p>
            <a:pPr algn="ctr"/>
            <a:r>
              <a:rPr lang="cs-CZ" sz="2000" b="1" dirty="0">
                <a:latin typeface="+mn-lt"/>
              </a:rPr>
              <a:t>předmoderní </a:t>
            </a:r>
          </a:p>
          <a:p>
            <a:pPr algn="ctr"/>
            <a:r>
              <a:rPr lang="cs-CZ" sz="2000" b="1" dirty="0">
                <a:latin typeface="+mn-lt"/>
              </a:rPr>
              <a:t>propagandy</a:t>
            </a:r>
          </a:p>
        </p:txBody>
      </p:sp>
    </p:spTree>
    <p:extLst>
      <p:ext uri="{BB962C8B-B14F-4D97-AF65-F5344CB8AC3E}">
        <p14:creationId xmlns:p14="http://schemas.microsoft.com/office/powerpoint/2010/main" val="2734881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221E5A3D-D623-173B-84CF-40E4135F56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xmlns="" id="{653C45CD-39A7-12DB-4510-62FA16D37FE5}"/>
              </a:ext>
            </a:extLst>
          </p:cNvPr>
          <p:cNvSpPr/>
          <p:nvPr/>
        </p:nvSpPr>
        <p:spPr bwMode="auto">
          <a:xfrm>
            <a:off x="356802" y="174211"/>
            <a:ext cx="4020166" cy="1003045"/>
          </a:xfrm>
          <a:prstGeom prst="ellipse">
            <a:avLst/>
          </a:prstGeom>
          <a:solidFill>
            <a:srgbClr val="3333C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2400" b="1" dirty="0">
                <a:solidFill>
                  <a:schemeClr val="bg1"/>
                </a:solidFill>
                <a:latin typeface="+mn-lt"/>
              </a:rPr>
              <a:t>Propaganda dnes </a:t>
            </a:r>
          </a:p>
          <a:p>
            <a:pPr algn="ctr"/>
            <a:r>
              <a:rPr lang="cs-CZ" sz="2400" b="1" dirty="0">
                <a:solidFill>
                  <a:schemeClr val="bg1"/>
                </a:solidFill>
                <a:latin typeface="+mn-lt"/>
              </a:rPr>
              <a:t>a dříve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xmlns="" id="{3803D637-8833-5E81-1E8D-8EF329CC0ED9}"/>
              </a:ext>
            </a:extLst>
          </p:cNvPr>
          <p:cNvSpPr/>
          <p:nvPr/>
        </p:nvSpPr>
        <p:spPr bwMode="auto">
          <a:xfrm>
            <a:off x="5560061" y="223075"/>
            <a:ext cx="4020166" cy="653339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la-Latn" sz="1600" b="1" i="1" dirty="0">
                <a:solidFill>
                  <a:schemeClr val="bg1"/>
                </a:solidFill>
                <a:latin typeface="+mn-lt"/>
              </a:rPr>
              <a:t>Sacra Congregatio de Propaganda Fide</a:t>
            </a:r>
            <a:r>
              <a:rPr lang="cs-CZ" sz="1600" b="1" i="1" dirty="0">
                <a:solidFill>
                  <a:schemeClr val="bg1"/>
                </a:solidFill>
                <a:latin typeface="+mn-lt"/>
              </a:rPr>
              <a:t>,</a:t>
            </a:r>
          </a:p>
          <a:p>
            <a:r>
              <a:rPr lang="cs-CZ" sz="1600" b="1" i="1" dirty="0">
                <a:solidFill>
                  <a:schemeClr val="bg1"/>
                </a:solidFill>
                <a:latin typeface="+mn-lt"/>
              </a:rPr>
              <a:t>Řím, 1622</a:t>
            </a:r>
            <a:endParaRPr lang="cs-CZ" sz="1600" b="1" dirty="0">
              <a:solidFill>
                <a:schemeClr val="bg1"/>
              </a:solidFill>
              <a:latin typeface="+mn-lt"/>
            </a:endParaRPr>
          </a:p>
          <a:p>
            <a:endParaRPr lang="cs-CZ" sz="1600" b="1" dirty="0">
              <a:solidFill>
                <a:srgbClr val="800000"/>
              </a:solidFill>
              <a:latin typeface="+mj-lt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xmlns="" id="{26B75C57-8C22-97B0-B263-3576AEA30E50}"/>
              </a:ext>
            </a:extLst>
          </p:cNvPr>
          <p:cNvSpPr/>
          <p:nvPr/>
        </p:nvSpPr>
        <p:spPr bwMode="auto">
          <a:xfrm>
            <a:off x="356803" y="1670101"/>
            <a:ext cx="4306824" cy="462772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cs-CZ" altLang="cs-CZ" sz="2000" b="1" dirty="0">
                <a:solidFill>
                  <a:srgbClr val="3333CC"/>
                </a:solidFill>
                <a:latin typeface="+mn-lt"/>
              </a:rPr>
              <a:t>I. Vznik termínu a nejstarší význam</a:t>
            </a:r>
            <a:endParaRPr lang="cs-CZ" sz="2000" b="1" dirty="0">
              <a:solidFill>
                <a:srgbClr val="3333CC"/>
              </a:solidFill>
              <a:latin typeface="+mn-lt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CC2DE4B9-3DEE-6B7D-1A49-203B89ADCD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3584" r="16690" b="11573"/>
          <a:stretch/>
        </p:blipFill>
        <p:spPr>
          <a:xfrm>
            <a:off x="356802" y="2132872"/>
            <a:ext cx="4306824" cy="3547872"/>
          </a:xfrm>
          <a:prstGeom prst="rect">
            <a:avLst/>
          </a:prstGeom>
          <a:ln>
            <a:solidFill>
              <a:srgbClr val="3333CC"/>
            </a:solidFill>
          </a:ln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xmlns="" id="{5587A0C3-D02C-CA28-4F70-84D23E599A7C}"/>
              </a:ext>
            </a:extLst>
          </p:cNvPr>
          <p:cNvSpPr/>
          <p:nvPr/>
        </p:nvSpPr>
        <p:spPr>
          <a:xfrm>
            <a:off x="4665683" y="1036417"/>
            <a:ext cx="402016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 err="1">
                <a:latin typeface="+mn-lt"/>
              </a:rPr>
              <a:t>Vatikánské</a:t>
            </a:r>
            <a:r>
              <a:rPr lang="en-US" sz="1800" b="1" dirty="0">
                <a:latin typeface="+mn-lt"/>
              </a:rPr>
              <a:t> “</a:t>
            </a:r>
            <a:r>
              <a:rPr lang="en-US" sz="1800" b="1" dirty="0" err="1">
                <a:latin typeface="+mn-lt"/>
              </a:rPr>
              <a:t>ministerstvo</a:t>
            </a:r>
            <a:r>
              <a:rPr lang="en-US" sz="1800" b="1" dirty="0">
                <a:latin typeface="+mn-lt"/>
              </a:rPr>
              <a:t>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latin typeface="+mn-lt"/>
              </a:rPr>
              <a:t>Z</a:t>
            </a:r>
            <a:r>
              <a:rPr lang="cs-CZ" sz="1800" b="1" dirty="0" err="1">
                <a:latin typeface="+mn-lt"/>
              </a:rPr>
              <a:t>aložen</a:t>
            </a:r>
            <a:r>
              <a:rPr lang="en-US" sz="1800" b="1" dirty="0">
                <a:latin typeface="+mn-lt"/>
              </a:rPr>
              <a:t>o</a:t>
            </a:r>
            <a:r>
              <a:rPr lang="cs-CZ" sz="1800" b="1" dirty="0">
                <a:latin typeface="+mn-lt"/>
              </a:rPr>
              <a:t> papežem Řehořem XV. bulou </a:t>
            </a:r>
            <a:r>
              <a:rPr lang="cs-CZ" sz="1800" b="1" i="1" dirty="0" err="1">
                <a:latin typeface="+mn-lt"/>
              </a:rPr>
              <a:t>Inscrutabili</a:t>
            </a:r>
            <a:r>
              <a:rPr lang="cs-CZ" sz="1800" b="1" i="1" dirty="0">
                <a:latin typeface="+mn-lt"/>
              </a:rPr>
              <a:t> </a:t>
            </a:r>
            <a:r>
              <a:rPr lang="cs-CZ" sz="1800" b="1" i="1" dirty="0" err="1">
                <a:latin typeface="+mn-lt"/>
              </a:rPr>
              <a:t>Divinae</a:t>
            </a:r>
            <a:endParaRPr lang="en-US" sz="1800" b="1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latin typeface="+mn-lt"/>
              </a:rPr>
              <a:t>P</a:t>
            </a:r>
            <a:r>
              <a:rPr lang="cs-CZ" sz="1800" b="1" dirty="0">
                <a:latin typeface="+mn-lt"/>
              </a:rPr>
              <a:t>odpor</a:t>
            </a:r>
            <a:r>
              <a:rPr lang="en-US" sz="1800" b="1" dirty="0">
                <a:latin typeface="+mn-lt"/>
              </a:rPr>
              <a:t>a</a:t>
            </a:r>
            <a:r>
              <a:rPr lang="cs-CZ" sz="1800" b="1" dirty="0">
                <a:latin typeface="+mn-lt"/>
              </a:rPr>
              <a:t> šíření katolicismu </a:t>
            </a:r>
            <a:r>
              <a:rPr lang="en-US" sz="1800" b="1" dirty="0">
                <a:latin typeface="+mn-lt"/>
              </a:rPr>
              <a:t>(</a:t>
            </a:r>
            <a:r>
              <a:rPr lang="en-US" sz="1800" b="1" dirty="0" err="1">
                <a:latin typeface="+mn-lt"/>
              </a:rPr>
              <a:t>misie</a:t>
            </a:r>
            <a:r>
              <a:rPr lang="en-US" sz="1800" b="1" dirty="0">
                <a:latin typeface="+mn-lt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latin typeface="+mn-lt"/>
              </a:rPr>
              <a:t>Ú</a:t>
            </a:r>
            <a:r>
              <a:rPr lang="cs-CZ" sz="1800" b="1" dirty="0" err="1">
                <a:latin typeface="+mn-lt"/>
              </a:rPr>
              <a:t>prava</a:t>
            </a:r>
            <a:r>
              <a:rPr lang="cs-CZ" sz="1800" b="1" dirty="0">
                <a:latin typeface="+mn-lt"/>
              </a:rPr>
              <a:t> </a:t>
            </a:r>
            <a:r>
              <a:rPr lang="cs-CZ" sz="1800" b="1" dirty="0" err="1">
                <a:latin typeface="+mn-lt"/>
              </a:rPr>
              <a:t>katolick</a:t>
            </a:r>
            <a:r>
              <a:rPr lang="en-US" sz="1800" b="1" dirty="0" err="1">
                <a:latin typeface="+mn-lt"/>
              </a:rPr>
              <a:t>ých</a:t>
            </a:r>
            <a:r>
              <a:rPr lang="cs-CZ" sz="1800" b="1" dirty="0">
                <a:latin typeface="+mn-lt"/>
              </a:rPr>
              <a:t> církevní</a:t>
            </a:r>
            <a:r>
              <a:rPr lang="en-US" sz="1800" b="1" dirty="0" err="1">
                <a:latin typeface="+mn-lt"/>
              </a:rPr>
              <a:t>ch</a:t>
            </a:r>
            <a:r>
              <a:rPr lang="cs-CZ" sz="1800" b="1" dirty="0">
                <a:latin typeface="+mn-lt"/>
              </a:rPr>
              <a:t> záležitosti v nekatolických zemích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xmlns="" id="{361CC097-5F81-C0A1-8DF1-79E016BE3096}"/>
              </a:ext>
            </a:extLst>
          </p:cNvPr>
          <p:cNvSpPr/>
          <p:nvPr/>
        </p:nvSpPr>
        <p:spPr>
          <a:xfrm>
            <a:off x="288347" y="5881011"/>
            <a:ext cx="458256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rgbClr val="FFFFCC"/>
                </a:solidFill>
                <a:latin typeface="+mn-lt"/>
              </a:rPr>
              <a:t>Cíl: </a:t>
            </a:r>
            <a:r>
              <a:rPr lang="en-US" sz="2000" b="1" dirty="0" err="1">
                <a:solidFill>
                  <a:srgbClr val="FFFFCC"/>
                </a:solidFill>
                <a:latin typeface="+mn-lt"/>
              </a:rPr>
              <a:t>Nenásilně</a:t>
            </a:r>
            <a:r>
              <a:rPr lang="en-US" sz="2000" b="1" dirty="0">
                <a:solidFill>
                  <a:srgbClr val="FFFFCC"/>
                </a:solidFill>
                <a:latin typeface="+mn-lt"/>
              </a:rPr>
              <a:t> </a:t>
            </a:r>
            <a:r>
              <a:rPr lang="cs-CZ" sz="2000" b="1" dirty="0">
                <a:solidFill>
                  <a:srgbClr val="FFFFCC"/>
                </a:solidFill>
                <a:latin typeface="+mn-lt"/>
              </a:rPr>
              <a:t>přesvědčit protějšek o správnosti katolické víry</a:t>
            </a:r>
            <a:endParaRPr lang="en-US" sz="2000" b="1" dirty="0">
              <a:solidFill>
                <a:srgbClr val="FFFFCC"/>
              </a:solidFill>
              <a:latin typeface="+mn-lt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19841E00-249B-56DF-CF4B-CB25E56DD0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399" y="203658"/>
            <a:ext cx="1452415" cy="162852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xmlns="" id="{ECD2C3FC-01B7-2EE0-7BCE-2F4A44EF77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9921" y="2541995"/>
            <a:ext cx="3177815" cy="1638442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xmlns="" id="{7E93D3C0-E730-3C17-BD22-F670517632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5633" y="4320479"/>
            <a:ext cx="3034003" cy="832459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xmlns="" id="{825CDA70-A243-BE1E-2FAB-69D6E48893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9921" y="1878441"/>
            <a:ext cx="3712079" cy="523905"/>
          </a:xfrm>
          <a:prstGeom prst="rect">
            <a:avLst/>
          </a:prstGeom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xmlns="" id="{BAB5A8D4-825D-282C-5A10-860960B37FEE}"/>
              </a:ext>
            </a:extLst>
          </p:cNvPr>
          <p:cNvSpPr/>
          <p:nvPr/>
        </p:nvSpPr>
        <p:spPr>
          <a:xfrm>
            <a:off x="4870914" y="3449576"/>
            <a:ext cx="3508855" cy="3139321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rgbClr val="3333CC"/>
            </a:solidFill>
          </a:ln>
        </p:spPr>
        <p:txBody>
          <a:bodyPr wrap="square">
            <a:spAutoFit/>
          </a:bodyPr>
          <a:lstStyle/>
          <a:p>
            <a:r>
              <a:rPr lang="cs-CZ" sz="1200" b="1" i="1" dirty="0">
                <a:latin typeface="+mn-lt"/>
              </a:rPr>
              <a:t>„</a:t>
            </a:r>
            <a:r>
              <a:rPr lang="cs-CZ" sz="1800" b="1" i="1" dirty="0">
                <a:latin typeface="+mn-lt"/>
              </a:rPr>
              <a:t>Osoby, které přijaly katolické náboženství a přicházejí do Říma navštívit svatyně, stejně jako vyhnaní biskupové a další duchovní, jsou zde přijímáni a živeni“</a:t>
            </a:r>
          </a:p>
          <a:p>
            <a:endParaRPr lang="cs-CZ" sz="1800" b="1" i="1" dirty="0">
              <a:latin typeface="+mn-lt"/>
            </a:endParaRPr>
          </a:p>
          <a:p>
            <a:r>
              <a:rPr lang="cs-CZ" sz="1800" b="1" i="1" dirty="0">
                <a:latin typeface="+mn-lt"/>
              </a:rPr>
              <a:t>„Je zde také tiskárna, kde se tisknou breviáře, misály atd. a rozesílají se na všechna potřebná místa.</a:t>
            </a: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xmlns="" id="{1563B9BD-1F1A-F904-68C8-A95982A38E35}"/>
              </a:ext>
            </a:extLst>
          </p:cNvPr>
          <p:cNvSpPr/>
          <p:nvPr/>
        </p:nvSpPr>
        <p:spPr bwMode="auto">
          <a:xfrm>
            <a:off x="8505633" y="3562305"/>
            <a:ext cx="3126390" cy="653339"/>
          </a:xfrm>
          <a:prstGeom prst="rect">
            <a:avLst/>
          </a:prstGeom>
          <a:solidFill>
            <a:srgbClr val="FF0000">
              <a:alpha val="30000"/>
            </a:srgb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cs-CZ" sz="1600" b="1" dirty="0">
              <a:solidFill>
                <a:srgbClr val="800000"/>
              </a:solidFill>
              <a:latin typeface="+mj-lt"/>
            </a:endParaRPr>
          </a:p>
          <a:p>
            <a:endParaRPr lang="cs-CZ" sz="1600" b="1" dirty="0">
              <a:solidFill>
                <a:srgbClr val="800000"/>
              </a:solidFill>
              <a:latin typeface="+mj-lt"/>
            </a:endParaRP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xmlns="" id="{D140C7BF-327C-B211-9F32-C907F364185B}"/>
              </a:ext>
            </a:extLst>
          </p:cNvPr>
          <p:cNvSpPr/>
          <p:nvPr/>
        </p:nvSpPr>
        <p:spPr bwMode="auto">
          <a:xfrm>
            <a:off x="8479921" y="4499599"/>
            <a:ext cx="3089715" cy="653339"/>
          </a:xfrm>
          <a:prstGeom prst="rect">
            <a:avLst/>
          </a:prstGeom>
          <a:solidFill>
            <a:srgbClr val="FF0000">
              <a:alpha val="30000"/>
            </a:srgb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cs-CZ" sz="1600" b="1" dirty="0">
              <a:solidFill>
                <a:srgbClr val="800000"/>
              </a:solidFill>
              <a:latin typeface="+mj-lt"/>
            </a:endParaRPr>
          </a:p>
          <a:p>
            <a:endParaRPr lang="cs-CZ" sz="1600" b="1" dirty="0">
              <a:solidFill>
                <a:srgbClr val="8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012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>
            <a:extLst>
              <a:ext uri="{FF2B5EF4-FFF2-40B4-BE49-F238E27FC236}">
                <a16:creationId xmlns:a16="http://schemas.microsoft.com/office/drawing/2014/main" xmlns="" id="{F39732F0-8B13-663E-CD9F-6B31538AD0B9}"/>
              </a:ext>
            </a:extLst>
          </p:cNvPr>
          <p:cNvSpPr/>
          <p:nvPr/>
        </p:nvSpPr>
        <p:spPr bwMode="auto">
          <a:xfrm>
            <a:off x="3581753" y="4201203"/>
            <a:ext cx="4839850" cy="95295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cs-CZ" sz="2000" b="1" dirty="0">
                <a:solidFill>
                  <a:srgbClr val="002060"/>
                </a:solidFill>
                <a:latin typeface="+mn-lt"/>
              </a:rPr>
              <a:t>Jacques </a:t>
            </a:r>
            <a:r>
              <a:rPr lang="cs-CZ" sz="2000" b="1" dirty="0" err="1">
                <a:solidFill>
                  <a:srgbClr val="002060"/>
                </a:solidFill>
                <a:latin typeface="+mn-lt"/>
              </a:rPr>
              <a:t>Elull</a:t>
            </a:r>
            <a:r>
              <a:rPr lang="cs-CZ" sz="20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b="1" dirty="0">
                <a:solidFill>
                  <a:srgbClr val="002060"/>
                </a:solidFill>
                <a:latin typeface="+mn-lt"/>
              </a:rPr>
              <a:t>(1</a:t>
            </a:r>
            <a:r>
              <a:rPr lang="cs-CZ" sz="2000" b="1" dirty="0">
                <a:solidFill>
                  <a:srgbClr val="002060"/>
                </a:solidFill>
                <a:latin typeface="+mn-lt"/>
              </a:rPr>
              <a:t>912</a:t>
            </a:r>
            <a:r>
              <a:rPr lang="en-US" sz="2000" b="1" dirty="0">
                <a:solidFill>
                  <a:srgbClr val="002060"/>
                </a:solidFill>
                <a:latin typeface="+mn-lt"/>
              </a:rPr>
              <a:t>–19</a:t>
            </a:r>
            <a:r>
              <a:rPr lang="cs-CZ" sz="2000" b="1" dirty="0">
                <a:solidFill>
                  <a:srgbClr val="002060"/>
                </a:solidFill>
                <a:latin typeface="+mn-lt"/>
              </a:rPr>
              <a:t>94</a:t>
            </a:r>
            <a:r>
              <a:rPr lang="en-US" sz="2000" b="1" dirty="0">
                <a:solidFill>
                  <a:srgbClr val="002060"/>
                </a:solidFill>
                <a:latin typeface="+mn-lt"/>
              </a:rPr>
              <a:t>)</a:t>
            </a:r>
            <a:endParaRPr lang="cs-CZ" sz="2000" b="1" dirty="0">
              <a:solidFill>
                <a:srgbClr val="002060"/>
              </a:solidFill>
              <a:latin typeface="+mn-lt"/>
            </a:endParaRPr>
          </a:p>
          <a:p>
            <a:r>
              <a:rPr lang="en-US" sz="1400" b="1" dirty="0">
                <a:latin typeface="+mn-lt"/>
              </a:rPr>
              <a:t>S</a:t>
            </a:r>
            <a:r>
              <a:rPr lang="cs-CZ" sz="1400" b="1" dirty="0" err="1">
                <a:latin typeface="+mn-lt"/>
              </a:rPr>
              <a:t>ociolog</a:t>
            </a:r>
            <a:r>
              <a:rPr lang="cs-CZ" sz="1400" b="1" dirty="0">
                <a:latin typeface="+mn-lt"/>
              </a:rPr>
              <a:t>, historik</a:t>
            </a:r>
          </a:p>
          <a:p>
            <a:r>
              <a:rPr lang="cs-CZ" sz="1400" b="1" dirty="0" err="1">
                <a:latin typeface="+mn-lt"/>
              </a:rPr>
              <a:t>Propagandes</a:t>
            </a:r>
            <a:r>
              <a:rPr lang="cs-CZ" sz="1400" b="1" dirty="0">
                <a:latin typeface="+mn-lt"/>
              </a:rPr>
              <a:t> (1965)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652A10FE-375F-0444-6DF3-0629017886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xmlns="" id="{BF3E2C0C-324B-1EB0-8CA3-145426553CAA}"/>
              </a:ext>
            </a:extLst>
          </p:cNvPr>
          <p:cNvSpPr/>
          <p:nvPr/>
        </p:nvSpPr>
        <p:spPr bwMode="auto">
          <a:xfrm>
            <a:off x="414000" y="350591"/>
            <a:ext cx="6020356" cy="667327"/>
          </a:xfrm>
          <a:prstGeom prst="ellipse">
            <a:avLst/>
          </a:prstGeom>
          <a:solidFill>
            <a:srgbClr val="3333C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2400" b="1" dirty="0">
                <a:solidFill>
                  <a:schemeClr val="bg1"/>
                </a:solidFill>
                <a:latin typeface="+mn-lt"/>
              </a:rPr>
              <a:t>Propaganda dnes a dříve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xmlns="" id="{016A3C1E-3FA9-FAB5-B351-FB4CADC5F1F7}"/>
              </a:ext>
            </a:extLst>
          </p:cNvPr>
          <p:cNvSpPr/>
          <p:nvPr/>
        </p:nvSpPr>
        <p:spPr bwMode="auto">
          <a:xfrm>
            <a:off x="72021" y="1118544"/>
            <a:ext cx="5431535" cy="667797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cs-CZ" altLang="cs-CZ" b="1" dirty="0">
                <a:solidFill>
                  <a:srgbClr val="3333CC"/>
                </a:solidFill>
                <a:latin typeface="+mn-lt"/>
              </a:rPr>
              <a:t>II. Proměna termínu ve 20. století</a:t>
            </a:r>
            <a:endParaRPr lang="cs-CZ" b="1" dirty="0">
              <a:solidFill>
                <a:srgbClr val="3333CC"/>
              </a:solidFill>
              <a:latin typeface="+mn-lt"/>
            </a:endParaRPr>
          </a:p>
        </p:txBody>
      </p:sp>
      <p:sp>
        <p:nvSpPr>
          <p:cNvPr id="8" name="Rectangle 16">
            <a:extLst>
              <a:ext uri="{FF2B5EF4-FFF2-40B4-BE49-F238E27FC236}">
                <a16:creationId xmlns:a16="http://schemas.microsoft.com/office/drawing/2014/main" xmlns="" id="{3E4EA934-8896-A7AD-2B7C-FE8A813B56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6248400"/>
            <a:ext cx="1833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fld id="{EA4ADC9B-C3B1-4CB1-8B0D-14D528DA44A1}" type="slidenum">
              <a:rPr lang="cs-CZ" altLang="cs-CZ" smtClean="0">
                <a:latin typeface="+mn-lt"/>
              </a:rPr>
              <a:pPr/>
              <a:t>9</a:t>
            </a:fld>
            <a:endParaRPr lang="cs-CZ" altLang="cs-CZ" dirty="0">
              <a:latin typeface="+mn-lt"/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xmlns="" id="{C2361859-F416-E789-E5B0-0A225A2184C3}"/>
              </a:ext>
            </a:extLst>
          </p:cNvPr>
          <p:cNvSpPr/>
          <p:nvPr/>
        </p:nvSpPr>
        <p:spPr>
          <a:xfrm>
            <a:off x="1889711" y="2228314"/>
            <a:ext cx="5004020" cy="1754326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r>
              <a:rPr lang="cs-CZ" sz="1800" b="1" i="1" dirty="0">
                <a:latin typeface="+mn-lt"/>
              </a:rPr>
              <a:t>„Propagandu provádějí </a:t>
            </a:r>
            <a:r>
              <a:rPr lang="cs-CZ" sz="1800" b="1" i="1" dirty="0">
                <a:solidFill>
                  <a:srgbClr val="FF0000"/>
                </a:solidFill>
                <a:latin typeface="+mn-lt"/>
              </a:rPr>
              <a:t>zájmové skupiny a j</a:t>
            </a:r>
            <a:r>
              <a:rPr lang="en-US" sz="1800" b="1" i="1" dirty="0">
                <a:solidFill>
                  <a:srgbClr val="FF0000"/>
                </a:solidFill>
                <a:latin typeface="+mn-lt"/>
              </a:rPr>
              <a:t>e</a:t>
            </a:r>
            <a:r>
              <a:rPr lang="cs-CZ" sz="1800" b="1" i="1" dirty="0" err="1">
                <a:solidFill>
                  <a:srgbClr val="FF0000"/>
                </a:solidFill>
                <a:latin typeface="+mn-lt"/>
              </a:rPr>
              <a:t>dnotlivci</a:t>
            </a:r>
            <a:r>
              <a:rPr lang="cs-CZ" sz="1800" b="1" i="1" dirty="0">
                <a:latin typeface="+mn-lt"/>
              </a:rPr>
              <a:t>. Jejich cílem je ovlivnit názory nebo jednání jiných jednotlivců nebo skupin za pomoci </a:t>
            </a:r>
            <a:r>
              <a:rPr lang="cs-CZ" sz="1800" b="1" i="1" dirty="0">
                <a:solidFill>
                  <a:srgbClr val="FF0000"/>
                </a:solidFill>
                <a:latin typeface="+mn-lt"/>
              </a:rPr>
              <a:t>psychologické manipulace</a:t>
            </a:r>
            <a:r>
              <a:rPr lang="cs-CZ" sz="1800" b="1" i="1" dirty="0">
                <a:latin typeface="+mn-lt"/>
              </a:rPr>
              <a:t>. Většina z nich má jasně vymezené společensko-politické cíle“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xmlns="" id="{5E46BE69-9FED-07C2-FA62-716BF8450E2D}"/>
              </a:ext>
            </a:extLst>
          </p:cNvPr>
          <p:cNvSpPr/>
          <p:nvPr/>
        </p:nvSpPr>
        <p:spPr bwMode="auto">
          <a:xfrm>
            <a:off x="1889711" y="1615839"/>
            <a:ext cx="4839850" cy="546493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+mn-lt"/>
              </a:rPr>
              <a:t>Harold D</a:t>
            </a:r>
            <a:r>
              <a:rPr lang="cs-CZ" sz="2000" b="1" dirty="0">
                <a:solidFill>
                  <a:srgbClr val="002060"/>
                </a:solidFill>
                <a:latin typeface="+mn-lt"/>
              </a:rPr>
              <a:t>.</a:t>
            </a:r>
            <a:r>
              <a:rPr lang="en-US" sz="20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+mn-lt"/>
              </a:rPr>
              <a:t>Lasswell</a:t>
            </a:r>
            <a:r>
              <a:rPr lang="en-US" sz="2000" b="1" dirty="0">
                <a:solidFill>
                  <a:srgbClr val="002060"/>
                </a:solidFill>
                <a:latin typeface="+mn-lt"/>
              </a:rPr>
              <a:t> (1902–1978)</a:t>
            </a:r>
            <a:endParaRPr lang="cs-CZ" sz="2000" b="1" dirty="0">
              <a:solidFill>
                <a:srgbClr val="002060"/>
              </a:solidFill>
              <a:latin typeface="+mn-lt"/>
            </a:endParaRPr>
          </a:p>
          <a:p>
            <a:r>
              <a:rPr lang="cs-CZ" sz="1400" b="1" dirty="0">
                <a:latin typeface="+mn-lt"/>
              </a:rPr>
              <a:t> </a:t>
            </a:r>
            <a:r>
              <a:rPr lang="cs-CZ" sz="1400" b="1" dirty="0" err="1">
                <a:latin typeface="+mn-lt"/>
              </a:rPr>
              <a:t>Yale</a:t>
            </a:r>
            <a:r>
              <a:rPr lang="cs-CZ" sz="1400" b="1" dirty="0">
                <a:latin typeface="+mn-lt"/>
              </a:rPr>
              <a:t> University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A7E43BAD-9348-1541-08FB-7DEAEAC060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46" y="1714156"/>
            <a:ext cx="1738700" cy="2062960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xmlns="" id="{6CE81BC6-5A6A-7339-6B8F-7ACBC034F323}"/>
              </a:ext>
            </a:extLst>
          </p:cNvPr>
          <p:cNvSpPr/>
          <p:nvPr/>
        </p:nvSpPr>
        <p:spPr>
          <a:xfrm>
            <a:off x="7003388" y="1708213"/>
            <a:ext cx="4330936" cy="2800767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r>
              <a:rPr lang="en-US" sz="1600" b="1" i="1" dirty="0">
                <a:latin typeface="+mn-lt"/>
              </a:rPr>
              <a:t>"</a:t>
            </a:r>
            <a:r>
              <a:rPr lang="en-US" sz="1600" b="1" i="1" dirty="0">
                <a:solidFill>
                  <a:srgbClr val="FF0000"/>
                </a:solidFill>
                <a:latin typeface="+mn-lt"/>
              </a:rPr>
              <a:t>The conscious and intelligent manipulation </a:t>
            </a:r>
            <a:r>
              <a:rPr lang="en-US" sz="1600" b="1" i="1" dirty="0">
                <a:latin typeface="+mn-lt"/>
              </a:rPr>
              <a:t>of the organized habits and opinions of the masses is an </a:t>
            </a:r>
            <a:r>
              <a:rPr lang="en-US" sz="1600" b="1" i="1" dirty="0">
                <a:solidFill>
                  <a:srgbClr val="FF0000"/>
                </a:solidFill>
                <a:latin typeface="+mn-lt"/>
              </a:rPr>
              <a:t>important element in a democratic society</a:t>
            </a:r>
            <a:r>
              <a:rPr lang="en-US" sz="1600" b="1" i="1" dirty="0">
                <a:latin typeface="+mn-lt"/>
              </a:rPr>
              <a:t>. Those who manipulate this unseen mechanism of society constitute </a:t>
            </a:r>
            <a:r>
              <a:rPr lang="en-US" sz="1600" b="1" i="1" dirty="0">
                <a:solidFill>
                  <a:srgbClr val="FF0000"/>
                </a:solidFill>
                <a:latin typeface="+mn-lt"/>
              </a:rPr>
              <a:t>an invisible government </a:t>
            </a:r>
            <a:r>
              <a:rPr lang="en-US" sz="1600" b="1" i="1" dirty="0">
                <a:latin typeface="+mn-lt"/>
              </a:rPr>
              <a:t>which is the </a:t>
            </a:r>
            <a:r>
              <a:rPr lang="en-US" sz="1600" b="1" i="1" dirty="0">
                <a:solidFill>
                  <a:srgbClr val="FF0000"/>
                </a:solidFill>
                <a:latin typeface="+mn-lt"/>
              </a:rPr>
              <a:t>true ruling power </a:t>
            </a:r>
            <a:r>
              <a:rPr lang="en-US" sz="1600" b="1" i="1" dirty="0">
                <a:latin typeface="+mn-lt"/>
              </a:rPr>
              <a:t>of our country. We are governed, our minds are molded, our tastes formed, our ideas suggested, largely by men we have never heard of."</a:t>
            </a:r>
            <a:endParaRPr lang="cs-CZ" sz="1600" b="1" i="1" dirty="0">
              <a:latin typeface="+mn-lt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xmlns="" id="{3AD75622-2C3E-AF6D-17C2-70A12A603F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818" y="-1789"/>
            <a:ext cx="1391182" cy="1736388"/>
          </a:xfrm>
          <a:prstGeom prst="rect">
            <a:avLst/>
          </a:prstGeom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xmlns="" id="{25A3128A-92B6-4561-3B28-1B385CA11971}"/>
              </a:ext>
            </a:extLst>
          </p:cNvPr>
          <p:cNvSpPr/>
          <p:nvPr/>
        </p:nvSpPr>
        <p:spPr bwMode="auto">
          <a:xfrm>
            <a:off x="5824683" y="761205"/>
            <a:ext cx="4839850" cy="952951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cs-CZ" sz="2000" b="1" dirty="0">
                <a:solidFill>
                  <a:srgbClr val="002060"/>
                </a:solidFill>
                <a:latin typeface="+mn-lt"/>
              </a:rPr>
              <a:t>Edward </a:t>
            </a:r>
            <a:r>
              <a:rPr lang="cs-CZ" sz="2000" b="1" dirty="0" err="1">
                <a:solidFill>
                  <a:srgbClr val="002060"/>
                </a:solidFill>
                <a:latin typeface="+mn-lt"/>
              </a:rPr>
              <a:t>Bernays</a:t>
            </a:r>
            <a:r>
              <a:rPr lang="cs-CZ" sz="20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b="1" dirty="0">
                <a:solidFill>
                  <a:srgbClr val="002060"/>
                </a:solidFill>
                <a:latin typeface="+mn-lt"/>
              </a:rPr>
              <a:t>(1</a:t>
            </a:r>
            <a:r>
              <a:rPr lang="cs-CZ" sz="2000" b="1" dirty="0">
                <a:solidFill>
                  <a:srgbClr val="002060"/>
                </a:solidFill>
                <a:latin typeface="+mn-lt"/>
              </a:rPr>
              <a:t>891</a:t>
            </a:r>
            <a:r>
              <a:rPr lang="en-US" sz="2000" b="1" dirty="0">
                <a:solidFill>
                  <a:srgbClr val="002060"/>
                </a:solidFill>
                <a:latin typeface="+mn-lt"/>
              </a:rPr>
              <a:t>–19</a:t>
            </a:r>
            <a:r>
              <a:rPr lang="cs-CZ" sz="2000" b="1" dirty="0">
                <a:solidFill>
                  <a:srgbClr val="002060"/>
                </a:solidFill>
                <a:latin typeface="+mn-lt"/>
              </a:rPr>
              <a:t>95</a:t>
            </a:r>
            <a:r>
              <a:rPr lang="en-US" sz="2000" b="1" dirty="0">
                <a:solidFill>
                  <a:srgbClr val="002060"/>
                </a:solidFill>
                <a:latin typeface="+mn-lt"/>
              </a:rPr>
              <a:t>)</a:t>
            </a:r>
            <a:endParaRPr lang="cs-CZ" sz="2000" b="1" dirty="0">
              <a:solidFill>
                <a:srgbClr val="002060"/>
              </a:solidFill>
              <a:latin typeface="+mn-lt"/>
            </a:endParaRPr>
          </a:p>
          <a:p>
            <a:pPr algn="r"/>
            <a:r>
              <a:rPr lang="cs-CZ" sz="1400" b="1" dirty="0">
                <a:latin typeface="+mn-lt"/>
              </a:rPr>
              <a:t>Publicista, ‚otec‘ moderního PR</a:t>
            </a:r>
          </a:p>
          <a:p>
            <a:pPr algn="r"/>
            <a:r>
              <a:rPr lang="cs-CZ" sz="1400" b="1" dirty="0">
                <a:latin typeface="+mn-lt"/>
              </a:rPr>
              <a:t>Vynalezl profesi ‚spin doktora‘</a:t>
            </a:r>
          </a:p>
          <a:p>
            <a:endParaRPr lang="cs-CZ" sz="1200" b="1" dirty="0"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16DF8438-E337-E3D7-B64B-3DC7E26C653D}"/>
              </a:ext>
            </a:extLst>
          </p:cNvPr>
          <p:cNvSpPr/>
          <p:nvPr/>
        </p:nvSpPr>
        <p:spPr>
          <a:xfrm>
            <a:off x="3520711" y="5092029"/>
            <a:ext cx="5792293" cy="1569660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cs-CZ" sz="1600" b="1" i="1" dirty="0">
                <a:latin typeface="+mn-lt"/>
              </a:rPr>
              <a:t> "Cílem moderní propagandy již není měnit pouze myšlenky, ale </a:t>
            </a:r>
            <a:r>
              <a:rPr lang="cs-CZ" sz="1600" b="1" i="1" dirty="0">
                <a:solidFill>
                  <a:srgbClr val="FF0000"/>
                </a:solidFill>
                <a:latin typeface="+mn-lt"/>
              </a:rPr>
              <a:t>vyvolat jednání</a:t>
            </a:r>
            <a:r>
              <a:rPr lang="cs-CZ" sz="1600" b="1" i="1" dirty="0">
                <a:latin typeface="+mn-lt"/>
              </a:rPr>
              <a:t>. Doktrína sice zůstává důležitá; důležitější je ale </a:t>
            </a:r>
            <a:r>
              <a:rPr lang="cs-CZ" sz="1600" b="1" i="1" dirty="0">
                <a:solidFill>
                  <a:srgbClr val="FF0000"/>
                </a:solidFill>
                <a:latin typeface="+mn-lt"/>
              </a:rPr>
              <a:t>element iracionality</a:t>
            </a:r>
            <a:r>
              <a:rPr lang="cs-CZ" sz="1600" b="1" i="1" dirty="0">
                <a:latin typeface="+mn-lt"/>
              </a:rPr>
              <a:t>. Nejde totiž o to, změnit něčí názor, ale </a:t>
            </a:r>
            <a:r>
              <a:rPr lang="cs-CZ" sz="1600" b="1" i="1" dirty="0">
                <a:solidFill>
                  <a:srgbClr val="FF0000"/>
                </a:solidFill>
                <a:latin typeface="+mn-lt"/>
              </a:rPr>
              <a:t>vyburcovat aktéra k emocionálnímu jednání</a:t>
            </a:r>
            <a:r>
              <a:rPr lang="cs-CZ" sz="1600" b="1" i="1" dirty="0">
                <a:latin typeface="+mn-lt"/>
              </a:rPr>
              <a:t> a vést ho skrze emoce k mytické víře v dobro vlastního jednání "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xmlns="" id="{4EA7F6D8-6A3D-FA97-F520-CDEB60DC4E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025" y="4353044"/>
            <a:ext cx="1512857" cy="2238678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xmlns="" id="{35307CF2-FFD7-86FC-69CC-1CE2D8AC0B5D}"/>
              </a:ext>
            </a:extLst>
          </p:cNvPr>
          <p:cNvSpPr/>
          <p:nvPr/>
        </p:nvSpPr>
        <p:spPr>
          <a:xfrm>
            <a:off x="9313004" y="2335586"/>
            <a:ext cx="2573584" cy="236988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cs-CZ" sz="1800" b="1" dirty="0">
                <a:solidFill>
                  <a:schemeClr val="bg1"/>
                </a:solidFill>
                <a:latin typeface="+mn-lt"/>
              </a:rPr>
              <a:t>Propaganda je pozitivní!</a:t>
            </a:r>
          </a:p>
          <a:p>
            <a:r>
              <a:rPr lang="cs-CZ" sz="1600" b="1" dirty="0">
                <a:solidFill>
                  <a:schemeClr val="bg1"/>
                </a:solidFill>
                <a:latin typeface="+mn-lt"/>
              </a:rPr>
              <a:t>Očkovací kampaně (zde: očkování proti neštovicím, USA, ca. 1910) přinášejí zdravotní prospěch pro všechny a posilují tak demokratické struktury</a:t>
            </a: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xmlns="" id="{DFDFB9A5-B0F1-4472-60E1-101488889D79}"/>
              </a:ext>
            </a:extLst>
          </p:cNvPr>
          <p:cNvSpPr/>
          <p:nvPr/>
        </p:nvSpPr>
        <p:spPr>
          <a:xfrm>
            <a:off x="4593974" y="2078008"/>
            <a:ext cx="2299757" cy="1877437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cs-CZ" sz="1800" b="1" dirty="0">
                <a:solidFill>
                  <a:schemeClr val="bg1"/>
                </a:solidFill>
                <a:latin typeface="+mn-lt"/>
              </a:rPr>
              <a:t>Propaganda je negativní!</a:t>
            </a:r>
          </a:p>
          <a:p>
            <a:r>
              <a:rPr lang="cs-CZ" sz="1600" b="1" dirty="0">
                <a:solidFill>
                  <a:schemeClr val="bg1"/>
                </a:solidFill>
                <a:latin typeface="+mn-lt"/>
              </a:rPr>
              <a:t>Manipuluje lidi a může vést k totalitarismu</a:t>
            </a:r>
          </a:p>
          <a:p>
            <a:r>
              <a:rPr lang="cs-CZ" sz="1600" b="1" dirty="0">
                <a:solidFill>
                  <a:schemeClr val="bg1"/>
                </a:solidFill>
                <a:latin typeface="+mn-lt"/>
              </a:rPr>
              <a:t>(zkušenost druhé světové války)</a:t>
            </a: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xmlns="" id="{7D604E06-9CC5-37AB-85B2-E5185E777472}"/>
              </a:ext>
            </a:extLst>
          </p:cNvPr>
          <p:cNvSpPr/>
          <p:nvPr/>
        </p:nvSpPr>
        <p:spPr>
          <a:xfrm>
            <a:off x="7918338" y="4779886"/>
            <a:ext cx="2789332" cy="1384995"/>
          </a:xfrm>
          <a:prstGeom prst="rect">
            <a:avLst/>
          </a:prstGeom>
          <a:solidFill>
            <a:srgbClr val="3333CC"/>
          </a:solidFill>
        </p:spPr>
        <p:txBody>
          <a:bodyPr wrap="square">
            <a:spAutoFit/>
          </a:bodyPr>
          <a:lstStyle/>
          <a:p>
            <a:r>
              <a:rPr lang="cs-CZ" sz="1800" b="1" dirty="0">
                <a:solidFill>
                  <a:schemeClr val="bg1"/>
                </a:solidFill>
                <a:latin typeface="+mn-lt"/>
              </a:rPr>
              <a:t>Propaganda </a:t>
            </a:r>
            <a:r>
              <a:rPr lang="en-US" sz="1800" b="1" dirty="0" err="1">
                <a:solidFill>
                  <a:schemeClr val="bg1"/>
                </a:solidFill>
                <a:latin typeface="+mn-lt"/>
              </a:rPr>
              <a:t>cílí</a:t>
            </a:r>
            <a:r>
              <a:rPr lang="en-US" sz="1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+mn-lt"/>
              </a:rPr>
              <a:t>na</a:t>
            </a:r>
            <a:r>
              <a:rPr lang="cs-CZ" sz="1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800" b="1" dirty="0" err="1">
                <a:solidFill>
                  <a:schemeClr val="bg1"/>
                </a:solidFill>
                <a:latin typeface="+mn-lt"/>
              </a:rPr>
              <a:t>iracionáln</a:t>
            </a:r>
            <a:r>
              <a:rPr lang="en-US" sz="1800" b="1" dirty="0">
                <a:solidFill>
                  <a:schemeClr val="bg1"/>
                </a:solidFill>
                <a:latin typeface="+mn-lt"/>
              </a:rPr>
              <a:t>o</a:t>
            </a:r>
            <a:r>
              <a:rPr lang="cs-CZ" sz="1800" b="1" dirty="0">
                <a:solidFill>
                  <a:schemeClr val="bg1"/>
                </a:solidFill>
                <a:latin typeface="+mn-lt"/>
              </a:rPr>
              <a:t>!</a:t>
            </a:r>
          </a:p>
          <a:p>
            <a:r>
              <a:rPr lang="cs-CZ" sz="1600" b="1" dirty="0">
                <a:solidFill>
                  <a:schemeClr val="bg1"/>
                </a:solidFill>
                <a:latin typeface="+mn-lt"/>
              </a:rPr>
              <a:t>Svádí lidi k bezhlavému jednání</a:t>
            </a:r>
          </a:p>
          <a:p>
            <a:r>
              <a:rPr lang="cs-CZ" sz="1600" b="1" dirty="0">
                <a:solidFill>
                  <a:schemeClr val="bg1"/>
                </a:solidFill>
                <a:latin typeface="+mn-lt"/>
              </a:rPr>
              <a:t>(zkušenost 60</a:t>
            </a:r>
            <a:r>
              <a:rPr lang="en-US" sz="1600" b="1" dirty="0">
                <a:solidFill>
                  <a:schemeClr val="bg1"/>
                </a:solidFill>
                <a:latin typeface="+mn-lt"/>
              </a:rPr>
              <a:t>.</a:t>
            </a:r>
            <a:r>
              <a:rPr lang="cs-CZ" sz="1600" b="1" dirty="0">
                <a:solidFill>
                  <a:schemeClr val="bg1"/>
                </a:solidFill>
                <a:latin typeface="+mn-lt"/>
              </a:rPr>
              <a:t> let)</a:t>
            </a:r>
          </a:p>
        </p:txBody>
      </p:sp>
    </p:spTree>
    <p:extLst>
      <p:ext uri="{BB962C8B-B14F-4D97-AF65-F5344CB8AC3E}">
        <p14:creationId xmlns:p14="http://schemas.microsoft.com/office/powerpoint/2010/main" val="182049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arts-prezentace-16-9-cz-v11.potx" id="{850E93A8-45C9-4C23-9306-30E4FC2F50F2}" vid="{13F8A24C-E6A5-454D-8F66-47FE17FE1E3B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11904f23-f0db-4cdc-96f7-390bd55fcee8}" enabled="0" method="" siteId="{11904f23-f0db-4cdc-96f7-390bd55fcee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muni-arts-prezentace-16-9-cz-v11</Template>
  <TotalTime>322</TotalTime>
  <Words>2827</Words>
  <Application>Microsoft Office PowerPoint</Application>
  <PresentationFormat>Širokoúhlá obrazovka</PresentationFormat>
  <Paragraphs>450</Paragraphs>
  <Slides>33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8" baseType="lpstr">
      <vt:lpstr>Arial</vt:lpstr>
      <vt:lpstr>Tahoma</vt:lpstr>
      <vt:lpstr>Times New Roman</vt:lpstr>
      <vt:lpstr>Wingdings</vt:lpstr>
      <vt:lpstr>Prezentace_MU_CZ</vt:lpstr>
      <vt:lpstr>Padesát odstínů pravdy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Padesát odstínů pravdy - úvod</vt:lpstr>
      <vt:lpstr>Prezentace aplikace PowerPoint</vt:lpstr>
      <vt:lpstr>Prezentace aplikace PowerPoint</vt:lpstr>
      <vt:lpstr>Padesát odstínů pravdy - úvod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Biblia pauperum a problém vizuální kultury jako média </vt:lpstr>
      <vt:lpstr>Veřejný prostor</vt:lpstr>
      <vt:lpstr>Prezentace aplikace PowerPoint</vt:lpstr>
      <vt:lpstr>Prezentace aplikace PowerPoint</vt:lpstr>
    </vt:vector>
  </TitlesOfParts>
  <Company>Masarykova univerzita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Padesát odstínů pravdy</dc:title>
  <dc:creator>David Kalhous</dc:creator>
  <cp:lastModifiedBy>user</cp:lastModifiedBy>
  <cp:revision>34</cp:revision>
  <cp:lastPrinted>1601-01-01T00:00:00Z</cp:lastPrinted>
  <dcterms:created xsi:type="dcterms:W3CDTF">2023-09-21T10:18:37Z</dcterms:created>
  <dcterms:modified xsi:type="dcterms:W3CDTF">2023-10-06T14:08:45Z</dcterms:modified>
</cp:coreProperties>
</file>