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0" r:id="rId3"/>
    <p:sldId id="272" r:id="rId4"/>
    <p:sldId id="274" r:id="rId5"/>
    <p:sldId id="257" r:id="rId6"/>
    <p:sldId id="258" r:id="rId7"/>
    <p:sldId id="259" r:id="rId8"/>
    <p:sldId id="275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1" r:id="rId19"/>
    <p:sldId id="270" r:id="rId20"/>
    <p:sldId id="281" r:id="rId21"/>
    <p:sldId id="269" r:id="rId22"/>
    <p:sldId id="273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nak, jméno, skutečnost" id="{9C612A01-3CC8-4CD4-81FB-FD3A950D048D}">
          <p14:sldIdLst>
            <p14:sldId id="256"/>
            <p14:sldId id="280"/>
          </p14:sldIdLst>
        </p14:section>
        <p14:section name="Oddíl 2" id="{F258D5EC-84B7-4CD7-8EBB-5D9FDC6A758E}">
          <p14:sldIdLst>
            <p14:sldId id="272"/>
            <p14:sldId id="274"/>
            <p14:sldId id="257"/>
            <p14:sldId id="258"/>
            <p14:sldId id="259"/>
            <p14:sldId id="275"/>
            <p14:sldId id="260"/>
            <p14:sldId id="261"/>
          </p14:sldIdLst>
        </p14:section>
        <p14:section name="Nootvorná funkce jazyka" id="{F59332C6-805A-47B3-BD4E-45A0865B1545}">
          <p14:sldIdLst>
            <p14:sldId id="262"/>
            <p14:sldId id="263"/>
            <p14:sldId id="264"/>
            <p14:sldId id="265"/>
            <p14:sldId id="266"/>
            <p14:sldId id="267"/>
            <p14:sldId id="268"/>
            <p14:sldId id="271"/>
            <p14:sldId id="270"/>
            <p14:sldId id="281"/>
            <p14:sldId id="269"/>
            <p14:sldId id="273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f Krob" initials="JK" lastIdx="1" clrIdx="0">
    <p:extLst>
      <p:ext uri="{19B8F6BF-5375-455C-9EA6-DF929625EA0E}">
        <p15:presenceInfo xmlns:p15="http://schemas.microsoft.com/office/powerpoint/2012/main" userId="S-1-5-21-3451901064-902568176-4053310204-782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01C01-7C2D-4355-8400-4F56F3E2B3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6519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oplusjednicka.cz/koreny-nadavek-2-kde-ke-svym-jmenum-prisly-zname-ceske-vulgarism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.muni.cz/auth/kvis/spusteni?fakulta=1421;obdobi=8804;predmet=1462322;kvis_id=1216;uv_id=199254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images.google.com/imgres?imgurl=http://www.mojweb.sk/charita/ikona.jpg&amp;imgrefurl=http://www.mojweb.sk/charita/&amp;h=367&amp;w=250&amp;sz=32&amp;tbnid=rzw9lUYI4D83nM:&amp;tbnh=118&amp;tbnw=80&amp;hl=cs&amp;start=3&amp;prev=/images?q%3Dikona%26svnum%3D10%26hl%3Dcs%26lr%3D%26newwindow%3D1%26sa%3DN" TargetMode="External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1241" y="4842401"/>
            <a:ext cx="10675883" cy="1641490"/>
          </a:xfrm>
        </p:spPr>
        <p:txBody>
          <a:bodyPr/>
          <a:lstStyle/>
          <a:p>
            <a:r>
              <a:rPr lang="cs-CZ" dirty="0"/>
              <a:t>Znak, jméno, skutečnost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192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Nootvorná funkce jazyka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W. James – výběrová aktivita vědomí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54" y="2519526"/>
            <a:ext cx="2779423" cy="399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423" y="2278667"/>
            <a:ext cx="1524000" cy="15240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121" y="4579746"/>
            <a:ext cx="1524000" cy="1524000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4" name="Přímá spojnice se šipkou 3"/>
          <p:cNvCxnSpPr/>
          <p:nvPr/>
        </p:nvCxnSpPr>
        <p:spPr>
          <a:xfrm flipV="1">
            <a:off x="4378047" y="2571652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5614330" y="2855972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4322018" y="2888267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4474418" y="3040667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V="1">
            <a:off x="4626818" y="3193067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5541217" y="3358914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4931618" y="3497867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5797409" y="3624695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5084018" y="3804909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5388818" y="3955067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5541218" y="4107467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5693618" y="4259867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5846018" y="4412267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5998418" y="4564667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6150818" y="4717067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V="1">
            <a:off x="6303218" y="4869467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V="1">
            <a:off x="4877648" y="5056596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V="1">
            <a:off x="5030048" y="5208996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5182448" y="5361396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V="1">
            <a:off x="5334848" y="5513796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V="1">
            <a:off x="5487248" y="5666196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V="1">
            <a:off x="5639648" y="5818596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V="1">
            <a:off x="5792048" y="5970996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4779218" y="6175819"/>
            <a:ext cx="4155141" cy="13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421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Ernst Mach – komplexy počitků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Nootvorná funkce jazyka</a:t>
            </a: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39" y="2659308"/>
            <a:ext cx="2486919" cy="328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049192" y="3009207"/>
            <a:ext cx="15985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Pichlavé</a:t>
            </a:r>
          </a:p>
          <a:p>
            <a:r>
              <a:rPr lang="cs-CZ" sz="3200" dirty="0"/>
              <a:t>Kulaté</a:t>
            </a:r>
          </a:p>
          <a:p>
            <a:r>
              <a:rPr lang="cs-CZ" sz="3200" dirty="0"/>
              <a:t>živé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304" y="2659308"/>
            <a:ext cx="4381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2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Nootvorná funkce jazyka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Ferdinand de Saussure</a:t>
            </a: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5951539" y="2492376"/>
            <a:ext cx="324008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La parole (řeč)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La langue (jazyk)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5951539" y="3716338"/>
            <a:ext cx="3240087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Sémiotika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cs-CZ" altLang="cs-CZ"/>
              <a:t>Pragmatika – užívání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cs-CZ" altLang="cs-CZ"/>
              <a:t>Sémantika – význam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cs-CZ" altLang="cs-CZ"/>
              <a:t>Syntax – skladba</a:t>
            </a:r>
          </a:p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92376"/>
            <a:ext cx="3384665" cy="41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8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Nootvorná funkce jazyka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Noam</a:t>
            </a:r>
            <a:r>
              <a:rPr lang="cs-CZ" altLang="cs-CZ" dirty="0"/>
              <a:t> </a:t>
            </a:r>
            <a:r>
              <a:rPr lang="cs-CZ" altLang="cs-CZ" dirty="0" err="1"/>
              <a:t>Chomsky</a:t>
            </a:r>
            <a:endParaRPr lang="cs-CZ" altLang="cs-CZ" dirty="0"/>
          </a:p>
        </p:txBody>
      </p:sp>
      <p:pic>
        <p:nvPicPr>
          <p:cNvPr id="7172" name="Picture 5" descr="chom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92119"/>
            <a:ext cx="3128682" cy="393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5808664" y="3213101"/>
            <a:ext cx="3455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Univerzální gramatika</a:t>
            </a:r>
          </a:p>
        </p:txBody>
      </p:sp>
    </p:spTree>
    <p:extLst>
      <p:ext uri="{BB962C8B-B14F-4D97-AF65-F5344CB8AC3E}">
        <p14:creationId xmlns:p14="http://schemas.microsoft.com/office/powerpoint/2010/main" val="12804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/>
              <a:t>Nootvorná</a:t>
            </a:r>
            <a:r>
              <a:rPr lang="cs-CZ" altLang="cs-CZ" b="1" dirty="0"/>
              <a:t> funkce jazyka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0000" y="1825625"/>
            <a:ext cx="2774992" cy="732937"/>
          </a:xfrm>
        </p:spPr>
        <p:txBody>
          <a:bodyPr/>
          <a:lstStyle/>
          <a:p>
            <a:pPr eaLnBrk="1" hangingPunct="1"/>
            <a:r>
              <a:rPr lang="cs-CZ" altLang="cs-CZ" dirty="0"/>
              <a:t>Jacques </a:t>
            </a:r>
            <a:r>
              <a:rPr lang="cs-CZ" altLang="cs-CZ" dirty="0" err="1"/>
              <a:t>Derrida</a:t>
            </a:r>
            <a:endParaRPr lang="cs-CZ" altLang="cs-CZ" dirty="0"/>
          </a:p>
        </p:txBody>
      </p:sp>
      <p:pic>
        <p:nvPicPr>
          <p:cNvPr id="8196" name="Picture 5" descr="derr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99" y="2821642"/>
            <a:ext cx="2670953" cy="381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4526939" y="2192093"/>
            <a:ext cx="41052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Řeč, písmo, mluvčí a přítomné</a:t>
            </a:r>
          </a:p>
          <a:p>
            <a:pPr eaLnBrk="1" hangingPunct="1">
              <a:spcBef>
                <a:spcPct val="50000"/>
              </a:spcBef>
            </a:pPr>
            <a:endParaRPr lang="cs-CZ" alt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6847E0A-FBA0-4AB9-C6CA-6E45BB9530EC}"/>
              </a:ext>
            </a:extLst>
          </p:cNvPr>
          <p:cNvSpPr txBox="1"/>
          <p:nvPr/>
        </p:nvSpPr>
        <p:spPr>
          <a:xfrm>
            <a:off x="4835769" y="2892669"/>
            <a:ext cx="54655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Klasická jazyková dichotomie:</a:t>
            </a:r>
          </a:p>
          <a:p>
            <a:r>
              <a:rPr lang="cs-CZ" dirty="0"/>
              <a:t>Řeč  – známka přítomnosti (mluvčího)</a:t>
            </a:r>
          </a:p>
          <a:p>
            <a:r>
              <a:rPr lang="cs-CZ" dirty="0"/>
              <a:t>Text – známka jeho nepřítomnosti</a:t>
            </a:r>
          </a:p>
          <a:p>
            <a:endParaRPr lang="cs-CZ" dirty="0"/>
          </a:p>
          <a:p>
            <a:r>
              <a:rPr lang="cs-CZ" dirty="0" err="1"/>
              <a:t>Derrida</a:t>
            </a:r>
            <a:r>
              <a:rPr lang="cs-CZ" dirty="0"/>
              <a:t>:</a:t>
            </a:r>
          </a:p>
          <a:p>
            <a:r>
              <a:rPr lang="cs-CZ" dirty="0"/>
              <a:t>Řeč i písmo jsou známkou nepřítomnosti označovaného</a:t>
            </a:r>
            <a:br>
              <a:rPr lang="cs-CZ" dirty="0"/>
            </a:br>
            <a:r>
              <a:rPr lang="cs-CZ" dirty="0"/>
              <a:t>a </a:t>
            </a:r>
            <a:r>
              <a:rPr lang="cs-CZ" b="1" dirty="0"/>
              <a:t>nemůžeme řečí přimět věci, aby tu s námi byly</a:t>
            </a:r>
          </a:p>
          <a:p>
            <a:endParaRPr lang="cs-CZ" b="1" dirty="0"/>
          </a:p>
          <a:p>
            <a:endParaRPr lang="cs-CZ" b="1" dirty="0"/>
          </a:p>
          <a:p>
            <a:r>
              <a:rPr lang="cs-CZ" altLang="cs-CZ" dirty="0" err="1"/>
              <a:t>Il</a:t>
            </a:r>
            <a:r>
              <a:rPr lang="cs-CZ" altLang="cs-CZ" dirty="0"/>
              <a:t> </a:t>
            </a:r>
            <a:r>
              <a:rPr lang="en-US" altLang="cs-CZ" dirty="0"/>
              <a:t>n’</a:t>
            </a:r>
            <a:r>
              <a:rPr lang="cs-CZ" altLang="cs-CZ" dirty="0"/>
              <a:t>y a pas de </a:t>
            </a:r>
            <a:r>
              <a:rPr lang="cs-CZ" altLang="cs-CZ" dirty="0" err="1"/>
              <a:t>hors</a:t>
            </a:r>
            <a:r>
              <a:rPr lang="cs-CZ" altLang="cs-CZ" dirty="0"/>
              <a:t>-texte (Neexistuje vnějšek textu)</a:t>
            </a:r>
          </a:p>
        </p:txBody>
      </p:sp>
    </p:spTree>
    <p:extLst>
      <p:ext uri="{BB962C8B-B14F-4D97-AF65-F5344CB8AC3E}">
        <p14:creationId xmlns:p14="http://schemas.microsoft.com/office/powerpoint/2010/main" val="1660333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Ontotvorná funkce jazyka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20000" y="1825625"/>
            <a:ext cx="6867553" cy="380145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O. Neff: Bílá hůl ráže 7,62 </a:t>
            </a:r>
            <a:r>
              <a:rPr lang="cs-CZ" altLang="cs-CZ" sz="1800" dirty="0"/>
              <a:t>(In Vejce naruby)</a:t>
            </a:r>
          </a:p>
          <a:p>
            <a:pPr lvl="1" eaLnBrk="1" hangingPunct="1"/>
            <a:r>
              <a:rPr lang="cs-CZ" altLang="cs-CZ" sz="2800" dirty="0"/>
              <a:t>Sémantická informace</a:t>
            </a:r>
          </a:p>
          <a:p>
            <a:pPr lvl="1" eaLnBrk="1" hangingPunct="1"/>
            <a:endParaRPr lang="cs-CZ" altLang="cs-CZ" sz="2800" dirty="0"/>
          </a:p>
          <a:p>
            <a:pPr lvl="1" eaLnBrk="1" hangingPunct="1"/>
            <a:endParaRPr lang="cs-CZ" altLang="cs-CZ" sz="2800" dirty="0"/>
          </a:p>
          <a:p>
            <a:pPr lvl="1" eaLnBrk="1" hangingPunct="1"/>
            <a:endParaRPr lang="cs-CZ" altLang="cs-CZ" sz="2800" dirty="0"/>
          </a:p>
          <a:p>
            <a:pPr lvl="1" eaLnBrk="1" hangingPunct="1"/>
            <a:endParaRPr lang="cs-CZ" altLang="cs-CZ" sz="2800" dirty="0"/>
          </a:p>
          <a:p>
            <a:pPr lvl="1" eaLnBrk="1" hangingPunct="1"/>
            <a:r>
              <a:rPr lang="cs-CZ" altLang="cs-CZ" sz="2800" dirty="0"/>
              <a:t>Strukturní informace</a:t>
            </a:r>
          </a:p>
          <a:p>
            <a:pPr lvl="1" eaLnBrk="1" hangingPunct="1"/>
            <a:endParaRPr lang="cs-CZ" altLang="cs-CZ" sz="2800" dirty="0"/>
          </a:p>
          <a:p>
            <a:pPr marL="457200" lvl="1" indent="0" eaLnBrk="1" hangingPunct="1">
              <a:buNone/>
            </a:pPr>
            <a:endParaRPr lang="cs-CZ" altLang="cs-CZ" sz="2800" dirty="0"/>
          </a:p>
          <a:p>
            <a:pPr lvl="1" eaLnBrk="1" hangingPunct="1"/>
            <a:endParaRPr lang="cs-CZ" altLang="cs-CZ" sz="2800" dirty="0"/>
          </a:p>
          <a:p>
            <a:pPr lvl="1" eaLnBrk="1" hangingPunct="1"/>
            <a:endParaRPr lang="cs-CZ" altLang="cs-CZ" sz="2800" dirty="0"/>
          </a:p>
          <a:p>
            <a:pPr lvl="1" eaLnBrk="1" hangingPunct="1"/>
            <a:endParaRPr lang="cs-CZ" altLang="cs-CZ" sz="2800" dirty="0"/>
          </a:p>
          <a:p>
            <a:pPr lvl="1" eaLnBrk="1" hangingPunct="1"/>
            <a:endParaRPr lang="cs-CZ" altLang="cs-CZ" sz="2800" dirty="0"/>
          </a:p>
          <a:p>
            <a:pPr lvl="1" eaLnBrk="1" hangingPunct="1"/>
            <a:endParaRPr lang="cs-CZ" altLang="cs-CZ" sz="2800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717128" y="5919297"/>
            <a:ext cx="6119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ym typeface="Wingdings" panose="05000000000000000000" pitchFamily="2" charset="2"/>
              </a:rPr>
              <a:t> </a:t>
            </a:r>
            <a:r>
              <a:rPr lang="cs-CZ" altLang="cs-CZ" dirty="0"/>
              <a:t>kauzální působení </a:t>
            </a:r>
            <a:r>
              <a:rPr lang="cs-CZ" altLang="cs-CZ" dirty="0">
                <a:sym typeface="Wingdings" panose="05000000000000000000" pitchFamily="2" charset="2"/>
              </a:rPr>
              <a:t> žádná magie a kouzla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811" y="1388931"/>
            <a:ext cx="3273836" cy="522472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40C24F9-16D6-AEC3-90F9-38A219B3B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441" y="4165172"/>
            <a:ext cx="2466975" cy="16446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987B3FD-FE38-C50D-6285-202D43447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441" y="230432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3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/>
              <a:t>Ontotvorná</a:t>
            </a:r>
            <a:r>
              <a:rPr lang="cs-CZ" altLang="cs-CZ" b="1" dirty="0"/>
              <a:t> funkce jazyka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9999" y="1825625"/>
            <a:ext cx="8489993" cy="4241067"/>
          </a:xfrm>
        </p:spPr>
        <p:txBody>
          <a:bodyPr/>
          <a:lstStyle/>
          <a:p>
            <a:pPr marL="0" indent="0" eaLnBrk="1" hangingPunct="1">
              <a:buNone/>
            </a:pPr>
            <a:endParaRPr lang="cs-CZ" altLang="cs-CZ" dirty="0"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Ne-kauzální působení</a:t>
            </a:r>
          </a:p>
          <a:p>
            <a:pPr lvl="1" eaLnBrk="1" hangingPunct="1"/>
            <a:r>
              <a:rPr lang="cs-CZ" altLang="cs-CZ" dirty="0"/>
              <a:t>Skutečnost je „jazykovou skutečností“ (nelze oddělit jazyk a fakta)</a:t>
            </a:r>
          </a:p>
          <a:p>
            <a:pPr lvl="1" eaLnBrk="1" hangingPunct="1"/>
            <a:r>
              <a:rPr lang="cs-CZ" altLang="cs-CZ" b="1" dirty="0"/>
              <a:t>Skutečnost je (o sobě) mimo jazyk</a:t>
            </a:r>
          </a:p>
        </p:txBody>
      </p:sp>
      <p:sp>
        <p:nvSpPr>
          <p:cNvPr id="3" name="Šipka doleva 2"/>
          <p:cNvSpPr/>
          <p:nvPr/>
        </p:nvSpPr>
        <p:spPr>
          <a:xfrm>
            <a:off x="6535270" y="3907164"/>
            <a:ext cx="1694329" cy="6782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85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400" b="1" dirty="0"/>
              <a:t>Ovládání skutečnosti jazykem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0000" y="1825625"/>
            <a:ext cx="6006014" cy="4351338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Jméno a pojmenované</a:t>
            </a:r>
          </a:p>
          <a:p>
            <a:pPr lvl="1" eaLnBrk="1" hangingPunct="1"/>
            <a:r>
              <a:rPr lang="cs-CZ" altLang="cs-CZ" sz="4000" dirty="0"/>
              <a:t>Tabu slova</a:t>
            </a:r>
          </a:p>
          <a:p>
            <a:pPr lvl="2"/>
            <a:r>
              <a:rPr lang="cs-CZ" altLang="cs-CZ" sz="4000" dirty="0"/>
              <a:t>vulgarismy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2" name="Prcat">
            <a:hlinkClick r:id="" action="ppaction://media"/>
            <a:extLst>
              <a:ext uri="{FF2B5EF4-FFF2-40B4-BE49-F238E27FC236}">
                <a16:creationId xmlns:a16="http://schemas.microsoft.com/office/drawing/2014/main" id="{2DC41EDE-8D7C-CDEE-B4E2-07708252E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0200" y="3063875"/>
            <a:ext cx="5943600" cy="3429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9B5AD58-7E0F-DE1A-B4ED-7EBEC8ADD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655" y="3002756"/>
            <a:ext cx="6546470" cy="378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400" b="1" dirty="0"/>
              <a:t>Ovládání skutečnosti jazykem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0000" y="1825625"/>
            <a:ext cx="6006014" cy="4351338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Jméno a pojmenované</a:t>
            </a:r>
          </a:p>
          <a:p>
            <a:pPr lvl="1" eaLnBrk="1" hangingPunct="1"/>
            <a:r>
              <a:rPr lang="cs-CZ" altLang="cs-CZ" sz="4000" dirty="0"/>
              <a:t>Tabu slova</a:t>
            </a:r>
          </a:p>
          <a:p>
            <a:pPr lvl="2"/>
            <a:r>
              <a:rPr lang="cs-CZ" altLang="cs-CZ" sz="4000" dirty="0"/>
              <a:t>vulgarismy</a:t>
            </a:r>
          </a:p>
          <a:p>
            <a:pPr lvl="1" eaLnBrk="1" hangingPunct="1"/>
            <a:r>
              <a:rPr lang="cs-CZ" altLang="cs-CZ" sz="4000" dirty="0"/>
              <a:t>Kletby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5125" name="Picture 5" descr="Y:\fil\sci-fi\egypttv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68" y="515143"/>
            <a:ext cx="3121025" cy="386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Y:\fil\sci-fi\red-lips.jpg">
            <a:extLst>
              <a:ext uri="{FF2B5EF4-FFF2-40B4-BE49-F238E27FC236}">
                <a16:creationId xmlns:a16="http://schemas.microsoft.com/office/drawing/2014/main" id="{6EFDC451-4AA4-4184-9D73-951764473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68" y="4151313"/>
            <a:ext cx="312102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1294" y="228600"/>
            <a:ext cx="10412506" cy="59483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600" dirty="0"/>
              <a:t>Naopak s úplnou jistotou najdeme termín na Slovácku, konkrétněji </a:t>
            </a:r>
            <a:r>
              <a:rPr lang="cs-CZ" sz="3600" b="1" dirty="0"/>
              <a:t>v Boršicích, kde se o děvčatech s příliš velkými ústy říkalo, že </a:t>
            </a:r>
            <a:r>
              <a:rPr lang="cs-CZ" sz="3600" b="1" i="1" dirty="0"/>
              <a:t>„mají velkou píču“</a:t>
            </a:r>
            <a:r>
              <a:rPr lang="cs-CZ" sz="3600" dirty="0"/>
              <a:t>. Výraz se zabydlel i ve folkloru, jak dokládá třeba básnička z Přerovska citovaná sexuologem Radimem Uzlem:</a:t>
            </a:r>
            <a:r>
              <a:rPr lang="cs-CZ" sz="3600" i="1" dirty="0"/>
              <a:t> </a:t>
            </a:r>
          </a:p>
          <a:p>
            <a:pPr marL="0" indent="0">
              <a:buNone/>
            </a:pPr>
            <a:r>
              <a:rPr lang="cs-CZ" sz="3600" i="1" dirty="0"/>
              <a:t>„U jedné </a:t>
            </a:r>
            <a:r>
              <a:rPr lang="cs-CZ" sz="3600" i="1" dirty="0" err="1"/>
              <a:t>studýnky</a:t>
            </a:r>
            <a:r>
              <a:rPr lang="cs-CZ" sz="3600" i="1" dirty="0"/>
              <a:t> kundy se </a:t>
            </a:r>
            <a:r>
              <a:rPr lang="cs-CZ" sz="3600" i="1" dirty="0" err="1"/>
              <a:t>kópaly</a:t>
            </a:r>
            <a:r>
              <a:rPr lang="cs-CZ" sz="3600" i="1" dirty="0"/>
              <a:t>, </a:t>
            </a:r>
          </a:p>
          <a:p>
            <a:pPr marL="0" indent="0">
              <a:buNone/>
            </a:pPr>
            <a:r>
              <a:rPr lang="cs-CZ" sz="3600" i="1" dirty="0"/>
              <a:t>na jednu </a:t>
            </a:r>
            <a:r>
              <a:rPr lang="cs-CZ" sz="3600" i="1" dirty="0" err="1"/>
              <a:t>haluzu</a:t>
            </a:r>
            <a:r>
              <a:rPr lang="cs-CZ" sz="3600" i="1" dirty="0"/>
              <a:t> piče </a:t>
            </a:r>
            <a:r>
              <a:rPr lang="cs-CZ" sz="3600" i="1" dirty="0" err="1"/>
              <a:t>pověšaly</a:t>
            </a:r>
            <a:r>
              <a:rPr lang="cs-CZ" sz="3600" i="1" dirty="0"/>
              <a:t> </a:t>
            </a:r>
          </a:p>
          <a:p>
            <a:pPr marL="0" indent="0">
              <a:buNone/>
            </a:pPr>
            <a:r>
              <a:rPr lang="cs-CZ" sz="3600" i="1" dirty="0"/>
              <a:t>i přišil čert staré, uviděl ty čáry,</a:t>
            </a:r>
          </a:p>
          <a:p>
            <a:pPr marL="0" indent="0">
              <a:buNone/>
            </a:pPr>
            <a:r>
              <a:rPr lang="cs-CZ" sz="3600" i="1" dirty="0"/>
              <a:t>zatřepal </a:t>
            </a:r>
            <a:r>
              <a:rPr lang="cs-CZ" sz="3600" i="1" dirty="0" err="1"/>
              <a:t>haluzó</a:t>
            </a:r>
            <a:r>
              <a:rPr lang="cs-CZ" sz="3600" i="1" dirty="0"/>
              <a:t>, piče popadaly.“</a:t>
            </a:r>
          </a:p>
          <a:p>
            <a:pPr marL="0" indent="0">
              <a:buNone/>
            </a:pPr>
            <a:r>
              <a:rPr lang="cs-CZ" sz="3600" i="1" dirty="0">
                <a:hlinkClick r:id="rId2"/>
              </a:rPr>
              <a:t>http://www.stoplusjednicka.cz/koreny-nadavek-2-kde-ke-svym-jmenum-prisly-zname-ceske-vulgarismy</a:t>
            </a:r>
            <a:r>
              <a:rPr lang="cs-CZ" sz="3600" i="1" dirty="0"/>
              <a:t>  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09910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9DDEE-61A9-CBCC-DE8C-AEDEF6B5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2024-10-08 16-44-15">
            <a:hlinkClick r:id="" action="ppaction://media"/>
            <a:extLst>
              <a:ext uri="{FF2B5EF4-FFF2-40B4-BE49-F238E27FC236}">
                <a16:creationId xmlns:a16="http://schemas.microsoft.com/office/drawing/2014/main" id="{09FC0265-5615-7A69-0B75-03A5FA82B8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149925" cy="6271690"/>
          </a:xfrm>
        </p:spPr>
      </p:pic>
    </p:spTree>
    <p:extLst>
      <p:ext uri="{BB962C8B-B14F-4D97-AF65-F5344CB8AC3E}">
        <p14:creationId xmlns:p14="http://schemas.microsoft.com/office/powerpoint/2010/main" val="20512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400" b="1" dirty="0"/>
              <a:t>Ovládání skutečnosti jazykem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0000" y="1825625"/>
            <a:ext cx="6006014" cy="4351338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Jméno a pojmenované</a:t>
            </a:r>
          </a:p>
          <a:p>
            <a:pPr lvl="1" eaLnBrk="1" hangingPunct="1"/>
            <a:r>
              <a:rPr lang="cs-CZ" altLang="cs-CZ" sz="4000" dirty="0"/>
              <a:t>Tabu slova</a:t>
            </a:r>
          </a:p>
          <a:p>
            <a:pPr lvl="2"/>
            <a:r>
              <a:rPr lang="cs-CZ" altLang="cs-CZ" sz="4000" dirty="0"/>
              <a:t>vulgarismy</a:t>
            </a:r>
          </a:p>
          <a:p>
            <a:pPr lvl="1" eaLnBrk="1" hangingPunct="1"/>
            <a:r>
              <a:rPr lang="cs-CZ" altLang="cs-CZ" sz="4000" dirty="0"/>
              <a:t>Kletby</a:t>
            </a:r>
          </a:p>
          <a:p>
            <a:pPr lvl="1" eaLnBrk="1" hangingPunct="1"/>
            <a:r>
              <a:rPr lang="cs-CZ" altLang="cs-CZ" sz="4000" dirty="0" err="1"/>
              <a:t>Onomatopoia</a:t>
            </a:r>
            <a:endParaRPr lang="cs-CZ" altLang="cs-CZ" sz="4000" dirty="0"/>
          </a:p>
          <a:p>
            <a:pPr eaLnBrk="1" hangingPunct="1"/>
            <a:r>
              <a:rPr lang="cs-CZ" altLang="cs-CZ" sz="4000" dirty="0"/>
              <a:t>Mocná formule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5125" name="Picture 5" descr="Y:\fil\sci-fi\egypttv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68" y="515143"/>
            <a:ext cx="3121025" cy="386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Y:\fil\sci-fi\red-lips.jpg">
            <a:extLst>
              <a:ext uri="{FF2B5EF4-FFF2-40B4-BE49-F238E27FC236}">
                <a16:creationId xmlns:a16="http://schemas.microsoft.com/office/drawing/2014/main" id="{6EFDC451-4AA4-4184-9D73-951764473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96968" y="4151313"/>
            <a:ext cx="312102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277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400" b="1"/>
              <a:t>Ovládání skutečnosti jazykem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628775"/>
            <a:ext cx="7821612" cy="668338"/>
          </a:xfrm>
        </p:spPr>
        <p:txBody>
          <a:bodyPr/>
          <a:lstStyle/>
          <a:p>
            <a:pPr eaLnBrk="1" hangingPunct="1"/>
            <a:r>
              <a:rPr lang="cs-CZ" altLang="cs-CZ"/>
              <a:t>Referenční trojúhelník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4224338" y="2636838"/>
            <a:ext cx="3168650" cy="230505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680325" y="5013326"/>
            <a:ext cx="2089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Výraz, termín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835531" y="2254346"/>
            <a:ext cx="25209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Vlastnost, pojem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854325" y="4968082"/>
            <a:ext cx="2089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Předměty, jevy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159375" y="50847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denotace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648075" y="3500438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i="1"/>
              <a:t>koncepce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6888163" y="35734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i="1"/>
              <a:t>exprese</a:t>
            </a: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2063752" y="2636838"/>
            <a:ext cx="8208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2351089" y="4941888"/>
            <a:ext cx="7921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V="1">
            <a:off x="8543925" y="2708276"/>
            <a:ext cx="0" cy="2233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8472488" y="37893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konvence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1703388" y="35734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kauzalita</a:t>
            </a:r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 flipV="1">
            <a:off x="3216275" y="2636838"/>
            <a:ext cx="0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>
            <a:off x="4008438" y="5589588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" name="Grafický objekt 4" descr="Přičíst se souvislou výplní">
            <a:extLst>
              <a:ext uri="{FF2B5EF4-FFF2-40B4-BE49-F238E27FC236}">
                <a16:creationId xmlns:a16="http://schemas.microsoft.com/office/drawing/2014/main" id="{04A53639-356C-4A4B-A446-974EB25A9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2983">
            <a:off x="5351463" y="51871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1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/>
      <p:bldP spid="10246" grpId="0"/>
      <p:bldP spid="10247" grpId="0"/>
      <p:bldP spid="10248" grpId="0"/>
      <p:bldP spid="10249" grpId="0"/>
      <p:bldP spid="10250" grpId="0"/>
      <p:bldP spid="10254" grpId="0"/>
      <p:bldP spid="102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Vesmír jako simulace/počítač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785869"/>
            <a:ext cx="10233800" cy="4351338"/>
          </a:xfrm>
        </p:spPr>
        <p:txBody>
          <a:bodyPr/>
          <a:lstStyle/>
          <a:p>
            <a:r>
              <a:rPr lang="cs-CZ" dirty="0"/>
              <a:t>Matematika předchází fyziku</a:t>
            </a:r>
          </a:p>
          <a:p>
            <a:r>
              <a:rPr lang="cs-CZ" dirty="0"/>
              <a:t>Fyzikální svět je popsatelný matematicky</a:t>
            </a:r>
          </a:p>
          <a:p>
            <a:r>
              <a:rPr lang="cs-CZ" dirty="0"/>
              <a:t>Vesmír je srovnatelný se superpočítačem</a:t>
            </a:r>
          </a:p>
          <a:p>
            <a:r>
              <a:rPr lang="cs-CZ" dirty="0"/>
              <a:t>Znalost OS/vlastnictví manuálu </a:t>
            </a:r>
            <a:r>
              <a:rPr lang="cs-CZ" dirty="0">
                <a:sym typeface="Wingdings" panose="05000000000000000000" pitchFamily="2" charset="2"/>
              </a:rPr>
              <a:t> ovládání vesmíru</a:t>
            </a:r>
          </a:p>
          <a:p>
            <a:r>
              <a:rPr lang="cs-CZ" dirty="0">
                <a:sym typeface="Wingdings" panose="05000000000000000000" pitchFamily="2" charset="2"/>
              </a:rPr>
              <a:t>Hlasové ovládání OS  vyslovování příkazů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2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7000CC-E5F7-5FE8-F6C0-706D3503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BB7E49-FEBF-2280-2528-48A4FAF85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482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vo">
            <a:hlinkClick r:id="" action="ppaction://media"/>
            <a:extLst>
              <a:ext uri="{FF2B5EF4-FFF2-40B4-BE49-F238E27FC236}">
                <a16:creationId xmlns:a16="http://schemas.microsoft.com/office/drawing/2014/main" id="{F4BBBBCB-C65E-37F5-9050-239A4D1A9B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984" y="-542822"/>
            <a:ext cx="12327959" cy="6928632"/>
          </a:xfrm>
        </p:spPr>
      </p:pic>
    </p:spTree>
    <p:extLst>
      <p:ext uri="{BB962C8B-B14F-4D97-AF65-F5344CB8AC3E}">
        <p14:creationId xmlns:p14="http://schemas.microsoft.com/office/powerpoint/2010/main" val="675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892" y="1825625"/>
            <a:ext cx="2261062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17. 5. 1999</a:t>
            </a:r>
          </a:p>
          <a:p>
            <a:pPr marL="0" indent="0">
              <a:buNone/>
            </a:pPr>
            <a:r>
              <a:rPr lang="cs-CZ" dirty="0" err="1"/>
              <a:t>SETI@Home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/>
              <a:t>ScreenSaver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Y2K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307" y="26894"/>
            <a:ext cx="7772131" cy="6817659"/>
          </a:xfrm>
          <a:prstGeom prst="rect">
            <a:avLst/>
          </a:prstGeom>
        </p:spPr>
      </p:pic>
      <p:pic>
        <p:nvPicPr>
          <p:cNvPr id="1026" name="Picture 2" descr="https://upload.wikimedia.org/wikipedia/commons/7/70/Setiathomeversion4point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07" y="26894"/>
            <a:ext cx="91846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5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AF3E2-37D5-45BB-A7AF-F33AD65F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New Year&amp;amp;#39;s Eve 15 Years Ago: How We Prepped for Y2K | Time">
            <a:extLst>
              <a:ext uri="{FF2B5EF4-FFF2-40B4-BE49-F238E27FC236}">
                <a16:creationId xmlns:a16="http://schemas.microsoft.com/office/drawing/2014/main" id="{DAD7306E-7FBB-4EE1-B049-6BD5D786F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2" y="714375"/>
            <a:ext cx="38100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2K: The Millennium Bug! (NIV) – Moments With The Book">
            <a:extLst>
              <a:ext uri="{FF2B5EF4-FFF2-40B4-BE49-F238E27FC236}">
                <a16:creationId xmlns:a16="http://schemas.microsoft.com/office/drawing/2014/main" id="{A1F7E34D-234C-4F4D-8FAC-A6702062E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714375"/>
            <a:ext cx="352425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VID-19 – Current pandemic stirs memories of the Y2K scare |  ArmchairMayor.ca">
            <a:extLst>
              <a:ext uri="{FF2B5EF4-FFF2-40B4-BE49-F238E27FC236}">
                <a16:creationId xmlns:a16="http://schemas.microsoft.com/office/drawing/2014/main" id="{406B08DA-CE29-4489-A3E7-C0A1A01500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28" y="1034256"/>
            <a:ext cx="376558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119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98634"/>
            <a:ext cx="10515600" cy="79205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Genesis, 2. kapitola</a:t>
            </a:r>
            <a:br>
              <a:rPr lang="cs-CZ" b="1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19. (Nebo když byl učinil Hospodin Bůh z země všelikou zvěř polní, i všecko ptactvo nebeské, přivedl [je] k Adamovi, aby pohleděl [na ně], jaké by jméno kterému dáti měl; a jak by </a:t>
            </a:r>
            <a:r>
              <a:rPr lang="cs-CZ" dirty="0" err="1"/>
              <a:t>koli</a:t>
            </a:r>
            <a:r>
              <a:rPr lang="cs-CZ" dirty="0"/>
              <a:t> nazval Adam kterou duši živou, tak aby jmenována byla.</a:t>
            </a:r>
          </a:p>
          <a:p>
            <a:r>
              <a:rPr lang="cs-CZ" dirty="0"/>
              <a:t>20. I dal Adam jména </a:t>
            </a:r>
            <a:r>
              <a:rPr lang="cs-CZ" dirty="0" err="1"/>
              <a:t>všechněm</a:t>
            </a:r>
            <a:r>
              <a:rPr lang="cs-CZ" dirty="0"/>
              <a:t> hovadům, i ptactvu nebeskému, a všeliké zvěři polní; Adamovi pak není nalezena pomoc, kteráž by při něm [byla].)</a:t>
            </a:r>
          </a:p>
          <a:p>
            <a:pPr marL="0" indent="0">
              <a:buNone/>
            </a:pP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492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69" y="0"/>
            <a:ext cx="1609531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369" y="-19065635"/>
            <a:ext cx="6110238" cy="260349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731" y="-509641"/>
            <a:ext cx="4845424" cy="206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8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417087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168" y="-15207395"/>
            <a:ext cx="4559432" cy="220653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363" y="-578224"/>
            <a:ext cx="4331905" cy="209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07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F164E5A-ABC0-4A97-86CA-5F7C26615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" y="0"/>
            <a:ext cx="8116488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2393E8D-D10F-4FE1-AC21-8B44BEB5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1"/>
            <a:ext cx="4062127" cy="685799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16EAFC-6045-90BA-83F2-81387937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600" y="643468"/>
            <a:ext cx="2944152" cy="1622744"/>
          </a:xfrm>
        </p:spPr>
        <p:txBody>
          <a:bodyPr anchor="b">
            <a:normAutofit/>
          </a:bodyPr>
          <a:lstStyle/>
          <a:p>
            <a:r>
              <a:rPr lang="cs-CZ" sz="3600">
                <a:solidFill>
                  <a:schemeClr val="tx1"/>
                </a:solidFill>
              </a:rPr>
              <a:t>A co my?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79BDB11-350C-B683-CA3F-464B71F1C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58" y="1013585"/>
            <a:ext cx="7460739" cy="483082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37C065-1A7C-1E37-8F19-102C4F2A3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599" y="2402733"/>
            <a:ext cx="2944151" cy="3774230"/>
          </a:xfrm>
        </p:spPr>
        <p:txBody>
          <a:bodyPr>
            <a:normAutofit/>
          </a:bodyPr>
          <a:lstStyle/>
          <a:p>
            <a:endParaRPr lang="cs-CZ" sz="160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  <a:hlinkClick r:id="rId4"/>
            </a:endParaRPr>
          </a:p>
          <a:p>
            <a:r>
              <a:rPr lang="cs-CZ" sz="16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hlinkClick r:id="rId4"/>
              </a:rPr>
              <a:t>Kvis</a:t>
            </a:r>
            <a:endParaRPr lang="cs-CZ" sz="160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9209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Nootvorná funkce jazyka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2600" dirty="0"/>
              <a:t>Ch. </a:t>
            </a:r>
            <a:r>
              <a:rPr lang="cs-CZ" altLang="cs-CZ" sz="2600" dirty="0" err="1"/>
              <a:t>Peirce</a:t>
            </a:r>
            <a:r>
              <a:rPr lang="cs-CZ" altLang="cs-CZ" sz="2600"/>
              <a:t> – teorie znaku</a:t>
            </a:r>
          </a:p>
        </p:txBody>
      </p:sp>
      <p:pic>
        <p:nvPicPr>
          <p:cNvPr id="3076" name="Picture 7" descr="pei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98" y="2926746"/>
            <a:ext cx="2614143" cy="389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240464" y="3284538"/>
            <a:ext cx="3240087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Ikony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/>
              <a:t>Indexy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/>
              <a:t>Symboly</a:t>
            </a:r>
          </a:p>
        </p:txBody>
      </p:sp>
      <p:pic>
        <p:nvPicPr>
          <p:cNvPr id="2058" name="Picture 10" descr="ikon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37" y="1552577"/>
            <a:ext cx="1386074" cy="204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84" y="1200236"/>
            <a:ext cx="2709254" cy="300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11" y="1129889"/>
            <a:ext cx="4738705" cy="31456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2C1A43-AEF6-45E3-96F9-333CBD91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773" y="4307247"/>
            <a:ext cx="4107543" cy="258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symbol, černobílá&#10;&#10;Popis byl vytvořen automaticky">
            <a:extLst>
              <a:ext uri="{FF2B5EF4-FFF2-40B4-BE49-F238E27FC236}">
                <a16:creationId xmlns:a16="http://schemas.microsoft.com/office/drawing/2014/main" id="{07A499DC-CA6A-AD29-D4F6-80DDAD8018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19" y="2191413"/>
            <a:ext cx="4561622" cy="3925117"/>
          </a:xfrm>
          <a:prstGeom prst="rect">
            <a:avLst/>
          </a:prstGeom>
        </p:spPr>
      </p:pic>
      <p:pic>
        <p:nvPicPr>
          <p:cNvPr id="9" name="Obrázek 8" descr="Obsah obrázku kresba, skica, Perokresba, klipart&#10;&#10;Popis byl vytvořen automaticky">
            <a:extLst>
              <a:ext uri="{FF2B5EF4-FFF2-40B4-BE49-F238E27FC236}">
                <a16:creationId xmlns:a16="http://schemas.microsoft.com/office/drawing/2014/main" id="{40F21025-7DC3-D1D9-B13E-1E75FC4C4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594" y="606251"/>
            <a:ext cx="4230580" cy="5981570"/>
          </a:xfrm>
          <a:prstGeom prst="rect">
            <a:avLst/>
          </a:prstGeom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663" y="1487517"/>
            <a:ext cx="4905870" cy="539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674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TM04033923[[fn=Hloubka]]</Template>
  <TotalTime>0</TotalTime>
  <Words>463</Words>
  <Application>Microsoft Office PowerPoint</Application>
  <PresentationFormat>Širokoúhlá obrazovka</PresentationFormat>
  <Paragraphs>107</Paragraphs>
  <Slides>24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Corbel</vt:lpstr>
      <vt:lpstr>Verdana</vt:lpstr>
      <vt:lpstr>Hloubka</vt:lpstr>
      <vt:lpstr>Znak, jméno, skutečnost</vt:lpstr>
      <vt:lpstr>Prezentace aplikace PowerPoint</vt:lpstr>
      <vt:lpstr>Prezentace aplikace PowerPoint</vt:lpstr>
      <vt:lpstr>Prezentace aplikace PowerPoint</vt:lpstr>
      <vt:lpstr>Genesis, 2. kapitola  </vt:lpstr>
      <vt:lpstr>Prezentace aplikace PowerPoint</vt:lpstr>
      <vt:lpstr>Prezentace aplikace PowerPoint</vt:lpstr>
      <vt:lpstr>A co my? </vt:lpstr>
      <vt:lpstr>Nootvorná funkce jazyka</vt:lpstr>
      <vt:lpstr>Nootvorná funkce jazyka</vt:lpstr>
      <vt:lpstr>Nootvorná funkce jazyka</vt:lpstr>
      <vt:lpstr>Nootvorná funkce jazyka</vt:lpstr>
      <vt:lpstr>Nootvorná funkce jazyka</vt:lpstr>
      <vt:lpstr>Nootvorná funkce jazyka</vt:lpstr>
      <vt:lpstr>Ontotvorná funkce jazyka</vt:lpstr>
      <vt:lpstr>Ontotvorná funkce jazyka</vt:lpstr>
      <vt:lpstr>Ovládání skutečnosti jazykem</vt:lpstr>
      <vt:lpstr>Ovládání skutečnosti jazykem</vt:lpstr>
      <vt:lpstr>Prezentace aplikace PowerPoint</vt:lpstr>
      <vt:lpstr>Ovládání skutečnosti jazykem</vt:lpstr>
      <vt:lpstr>Ovládání skutečnosti jazykem</vt:lpstr>
      <vt:lpstr>Vesmír jako simulace/počítač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Znak, jméno, skutečnost</dc:title>
  <dc:creator>Josef Krob</dc:creator>
  <cp:lastModifiedBy>Josef Krob</cp:lastModifiedBy>
  <cp:revision>58</cp:revision>
  <dcterms:created xsi:type="dcterms:W3CDTF">2017-03-14T10:09:42Z</dcterms:created>
  <dcterms:modified xsi:type="dcterms:W3CDTF">2024-10-08T15:24:31Z</dcterms:modified>
</cp:coreProperties>
</file>