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91" r:id="rId13"/>
    <p:sldId id="270" r:id="rId14"/>
    <p:sldId id="292" r:id="rId15"/>
    <p:sldId id="293" r:id="rId16"/>
    <p:sldId id="267" r:id="rId17"/>
    <p:sldId id="294" r:id="rId18"/>
    <p:sldId id="271" r:id="rId19"/>
    <p:sldId id="290" r:id="rId20"/>
    <p:sldId id="268" r:id="rId21"/>
    <p:sldId id="272" r:id="rId22"/>
    <p:sldId id="273" r:id="rId23"/>
    <p:sldId id="274" r:id="rId24"/>
    <p:sldId id="275" r:id="rId25"/>
    <p:sldId id="295" r:id="rId26"/>
    <p:sldId id="277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AD754-674C-41BC-84AE-2F117AA4BE36}" v="2" dt="2024-10-18T07:06:18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68" autoAdjust="0"/>
  </p:normalViewPr>
  <p:slideViewPr>
    <p:cSldViewPr>
      <p:cViewPr varScale="1">
        <p:scale>
          <a:sx n="92" d="100"/>
          <a:sy n="92" d="100"/>
        </p:scale>
        <p:origin x="21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EEC39-FC3C-406F-8EFB-69A52080322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CCE575-5A17-43BD-B057-30517F226DAA}">
      <dgm:prSet phldrT="[Text]" custT="1"/>
      <dgm:spPr/>
      <dgm:t>
        <a:bodyPr/>
        <a:lstStyle/>
        <a:p>
          <a:r>
            <a:rPr lang="cs-CZ" sz="1400" dirty="0"/>
            <a:t>NÁBOŽENSTVÍ</a:t>
          </a:r>
        </a:p>
      </dgm:t>
    </dgm:pt>
    <dgm:pt modelId="{26970E52-F9A7-4A99-AA9D-F6242C7D50D4}" type="parTrans" cxnId="{F491F52D-4452-45D2-8B61-DDC5B216095D}">
      <dgm:prSet/>
      <dgm:spPr/>
      <dgm:t>
        <a:bodyPr/>
        <a:lstStyle/>
        <a:p>
          <a:endParaRPr lang="cs-CZ"/>
        </a:p>
      </dgm:t>
    </dgm:pt>
    <dgm:pt modelId="{A3B4DAFD-26F2-4145-874D-394BE43AE1CD}" type="sibTrans" cxnId="{F491F52D-4452-45D2-8B61-DDC5B216095D}">
      <dgm:prSet/>
      <dgm:spPr/>
      <dgm:t>
        <a:bodyPr/>
        <a:lstStyle/>
        <a:p>
          <a:endParaRPr lang="cs-CZ"/>
        </a:p>
      </dgm:t>
    </dgm:pt>
    <dgm:pt modelId="{466887D3-86A4-4BAD-A8A9-BF895B999903}">
      <dgm:prSet phldrT="[Text]" custT="1"/>
      <dgm:spPr/>
      <dgm:t>
        <a:bodyPr/>
        <a:lstStyle/>
        <a:p>
          <a:r>
            <a:rPr lang="cs-CZ" sz="1400" dirty="0"/>
            <a:t>UMĚNÍ</a:t>
          </a:r>
        </a:p>
      </dgm:t>
    </dgm:pt>
    <dgm:pt modelId="{ECB75E0A-94F8-4FEA-8350-30BCD975B380}" type="parTrans" cxnId="{E3C1B14A-35E0-40F8-B1BB-EE71A4272538}">
      <dgm:prSet/>
      <dgm:spPr/>
      <dgm:t>
        <a:bodyPr/>
        <a:lstStyle/>
        <a:p>
          <a:endParaRPr lang="cs-CZ"/>
        </a:p>
      </dgm:t>
    </dgm:pt>
    <dgm:pt modelId="{4B821591-491D-4880-B07B-7EE49CBAFA87}" type="sibTrans" cxnId="{E3C1B14A-35E0-40F8-B1BB-EE71A4272538}">
      <dgm:prSet/>
      <dgm:spPr/>
      <dgm:t>
        <a:bodyPr/>
        <a:lstStyle/>
        <a:p>
          <a:endParaRPr lang="cs-CZ"/>
        </a:p>
      </dgm:t>
    </dgm:pt>
    <dgm:pt modelId="{5BF63070-1474-4233-9042-B08B170D9F08}">
      <dgm:prSet phldrT="[Text]" custT="1"/>
      <dgm:spPr/>
      <dgm:t>
        <a:bodyPr/>
        <a:lstStyle/>
        <a:p>
          <a:r>
            <a:rPr lang="cs-CZ" sz="1400" dirty="0"/>
            <a:t>POLITIKA</a:t>
          </a:r>
        </a:p>
      </dgm:t>
    </dgm:pt>
    <dgm:pt modelId="{9AAB61F8-1410-443D-85AE-91A74863C8CB}" type="parTrans" cxnId="{36C66D34-1311-41A6-AA80-4B1AE3BF7E82}">
      <dgm:prSet/>
      <dgm:spPr/>
      <dgm:t>
        <a:bodyPr/>
        <a:lstStyle/>
        <a:p>
          <a:endParaRPr lang="cs-CZ"/>
        </a:p>
      </dgm:t>
    </dgm:pt>
    <dgm:pt modelId="{54387B33-0AD1-4DF0-8766-CB7BD04D4DBA}" type="sibTrans" cxnId="{36C66D34-1311-41A6-AA80-4B1AE3BF7E82}">
      <dgm:prSet/>
      <dgm:spPr/>
      <dgm:t>
        <a:bodyPr/>
        <a:lstStyle/>
        <a:p>
          <a:endParaRPr lang="cs-CZ"/>
        </a:p>
      </dgm:t>
    </dgm:pt>
    <dgm:pt modelId="{D988A7A7-7D54-45F2-B138-D90DECF385B6}">
      <dgm:prSet custT="1"/>
      <dgm:spPr/>
      <dgm:t>
        <a:bodyPr/>
        <a:lstStyle/>
        <a:p>
          <a:r>
            <a:rPr lang="cs-CZ" sz="1400" dirty="0"/>
            <a:t>ZÁBAVA</a:t>
          </a:r>
        </a:p>
      </dgm:t>
    </dgm:pt>
    <dgm:pt modelId="{629A455A-FEB3-4840-A3BB-5204D741E9A0}" type="parTrans" cxnId="{424D888A-7144-451A-8D0B-7DD6641564E9}">
      <dgm:prSet/>
      <dgm:spPr/>
      <dgm:t>
        <a:bodyPr/>
        <a:lstStyle/>
        <a:p>
          <a:endParaRPr lang="cs-CZ"/>
        </a:p>
      </dgm:t>
    </dgm:pt>
    <dgm:pt modelId="{7C8D6EDB-4733-4075-8B79-8485799CA3FF}" type="sibTrans" cxnId="{424D888A-7144-451A-8D0B-7DD6641564E9}">
      <dgm:prSet/>
      <dgm:spPr/>
      <dgm:t>
        <a:bodyPr/>
        <a:lstStyle/>
        <a:p>
          <a:endParaRPr lang="cs-CZ"/>
        </a:p>
      </dgm:t>
    </dgm:pt>
    <dgm:pt modelId="{60EC2195-897F-4510-850F-0BFF049683C1}" type="pres">
      <dgm:prSet presAssocID="{C86EEC39-FC3C-406F-8EFB-69A520803228}" presName="compositeShape" presStyleCnt="0">
        <dgm:presLayoutVars>
          <dgm:chMax val="7"/>
          <dgm:dir/>
          <dgm:resizeHandles val="exact"/>
        </dgm:presLayoutVars>
      </dgm:prSet>
      <dgm:spPr/>
    </dgm:pt>
    <dgm:pt modelId="{8A667349-3AA4-4E10-9600-FCD796DA9304}" type="pres">
      <dgm:prSet presAssocID="{D988A7A7-7D54-45F2-B138-D90DECF385B6}" presName="circ1" presStyleLbl="vennNode1" presStyleIdx="0" presStyleCnt="4"/>
      <dgm:spPr/>
    </dgm:pt>
    <dgm:pt modelId="{58EE856A-D3F4-4F30-AF3F-CC8FC6C8D92A}" type="pres">
      <dgm:prSet presAssocID="{D988A7A7-7D54-45F2-B138-D90DECF385B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0E13E5E-5808-4761-A8E4-BEBD6156C055}" type="pres">
      <dgm:prSet presAssocID="{F5CCE575-5A17-43BD-B057-30517F226DAA}" presName="circ2" presStyleLbl="vennNode1" presStyleIdx="1" presStyleCnt="4" custLinFactNeighborX="1589"/>
      <dgm:spPr/>
    </dgm:pt>
    <dgm:pt modelId="{EC3E7E09-0961-4990-8ACF-D2C6C228BB0E}" type="pres">
      <dgm:prSet presAssocID="{F5CCE575-5A17-43BD-B057-30517F226DA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48634E0-6465-4FCA-8141-09DF7D1F13D1}" type="pres">
      <dgm:prSet presAssocID="{466887D3-86A4-4BAD-A8A9-BF895B999903}" presName="circ3" presStyleLbl="vennNode1" presStyleIdx="2" presStyleCnt="4"/>
      <dgm:spPr/>
    </dgm:pt>
    <dgm:pt modelId="{C24C48AD-7A78-46E5-B53E-7CC9BB4657D4}" type="pres">
      <dgm:prSet presAssocID="{466887D3-86A4-4BAD-A8A9-BF895B9999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481D26-26FC-4F3F-BCAE-738FF4D85694}" type="pres">
      <dgm:prSet presAssocID="{5BF63070-1474-4233-9042-B08B170D9F08}" presName="circ4" presStyleLbl="vennNode1" presStyleIdx="3" presStyleCnt="4"/>
      <dgm:spPr/>
    </dgm:pt>
    <dgm:pt modelId="{EA58987C-D9C9-4DFB-A07A-0F894FAA1EC4}" type="pres">
      <dgm:prSet presAssocID="{5BF63070-1474-4233-9042-B08B170D9F0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F1B604-626F-46AF-A7B1-8518B88BD4E2}" type="presOf" srcId="{5BF63070-1474-4233-9042-B08B170D9F08}" destId="{D6481D26-26FC-4F3F-BCAE-738FF4D85694}" srcOrd="0" destOrd="0" presId="urn:microsoft.com/office/officeart/2005/8/layout/venn1"/>
    <dgm:cxn modelId="{F491F52D-4452-45D2-8B61-DDC5B216095D}" srcId="{C86EEC39-FC3C-406F-8EFB-69A520803228}" destId="{F5CCE575-5A17-43BD-B057-30517F226DAA}" srcOrd="1" destOrd="0" parTransId="{26970E52-F9A7-4A99-AA9D-F6242C7D50D4}" sibTransId="{A3B4DAFD-26F2-4145-874D-394BE43AE1CD}"/>
    <dgm:cxn modelId="{3F925231-1844-4364-A5C1-D0DF55647A08}" type="presOf" srcId="{C86EEC39-FC3C-406F-8EFB-69A520803228}" destId="{60EC2195-897F-4510-850F-0BFF049683C1}" srcOrd="0" destOrd="0" presId="urn:microsoft.com/office/officeart/2005/8/layout/venn1"/>
    <dgm:cxn modelId="{36C66D34-1311-41A6-AA80-4B1AE3BF7E82}" srcId="{C86EEC39-FC3C-406F-8EFB-69A520803228}" destId="{5BF63070-1474-4233-9042-B08B170D9F08}" srcOrd="3" destOrd="0" parTransId="{9AAB61F8-1410-443D-85AE-91A74863C8CB}" sibTransId="{54387B33-0AD1-4DF0-8766-CB7BD04D4DBA}"/>
    <dgm:cxn modelId="{EF3C9339-6684-4E31-B68E-AA2DF2228E70}" type="presOf" srcId="{5BF63070-1474-4233-9042-B08B170D9F08}" destId="{EA58987C-D9C9-4DFB-A07A-0F894FAA1EC4}" srcOrd="1" destOrd="0" presId="urn:microsoft.com/office/officeart/2005/8/layout/venn1"/>
    <dgm:cxn modelId="{943BC461-525D-41BA-80B5-617A190B3BDE}" type="presOf" srcId="{D988A7A7-7D54-45F2-B138-D90DECF385B6}" destId="{58EE856A-D3F4-4F30-AF3F-CC8FC6C8D92A}" srcOrd="1" destOrd="0" presId="urn:microsoft.com/office/officeart/2005/8/layout/venn1"/>
    <dgm:cxn modelId="{E3C1B14A-35E0-40F8-B1BB-EE71A4272538}" srcId="{C86EEC39-FC3C-406F-8EFB-69A520803228}" destId="{466887D3-86A4-4BAD-A8A9-BF895B999903}" srcOrd="2" destOrd="0" parTransId="{ECB75E0A-94F8-4FEA-8350-30BCD975B380}" sibTransId="{4B821591-491D-4880-B07B-7EE49CBAFA87}"/>
    <dgm:cxn modelId="{424D888A-7144-451A-8D0B-7DD6641564E9}" srcId="{C86EEC39-FC3C-406F-8EFB-69A520803228}" destId="{D988A7A7-7D54-45F2-B138-D90DECF385B6}" srcOrd="0" destOrd="0" parTransId="{629A455A-FEB3-4840-A3BB-5204D741E9A0}" sibTransId="{7C8D6EDB-4733-4075-8B79-8485799CA3FF}"/>
    <dgm:cxn modelId="{5A7FF7A4-D976-4504-9D67-8CBB0BD2CA0E}" type="presOf" srcId="{466887D3-86A4-4BAD-A8A9-BF895B999903}" destId="{C24C48AD-7A78-46E5-B53E-7CC9BB4657D4}" srcOrd="1" destOrd="0" presId="urn:microsoft.com/office/officeart/2005/8/layout/venn1"/>
    <dgm:cxn modelId="{37C673B5-A9F8-4CD8-A7E1-ABE9A46BB57D}" type="presOf" srcId="{F5CCE575-5A17-43BD-B057-30517F226DAA}" destId="{70E13E5E-5808-4761-A8E4-BEBD6156C055}" srcOrd="0" destOrd="0" presId="urn:microsoft.com/office/officeart/2005/8/layout/venn1"/>
    <dgm:cxn modelId="{18612DCD-C5B7-49D2-88FF-C302B804C484}" type="presOf" srcId="{F5CCE575-5A17-43BD-B057-30517F226DAA}" destId="{EC3E7E09-0961-4990-8ACF-D2C6C228BB0E}" srcOrd="1" destOrd="0" presId="urn:microsoft.com/office/officeart/2005/8/layout/venn1"/>
    <dgm:cxn modelId="{04F3C4E8-A8F0-43D9-8B91-26A484B0EFAD}" type="presOf" srcId="{466887D3-86A4-4BAD-A8A9-BF895B999903}" destId="{A48634E0-6465-4FCA-8141-09DF7D1F13D1}" srcOrd="0" destOrd="0" presId="urn:microsoft.com/office/officeart/2005/8/layout/venn1"/>
    <dgm:cxn modelId="{8F77EFF9-7247-462C-8F85-25673386776D}" type="presOf" srcId="{D988A7A7-7D54-45F2-B138-D90DECF385B6}" destId="{8A667349-3AA4-4E10-9600-FCD796DA9304}" srcOrd="0" destOrd="0" presId="urn:microsoft.com/office/officeart/2005/8/layout/venn1"/>
    <dgm:cxn modelId="{9A1DEC8D-3336-4C51-8958-C367FA37124A}" type="presParOf" srcId="{60EC2195-897F-4510-850F-0BFF049683C1}" destId="{8A667349-3AA4-4E10-9600-FCD796DA9304}" srcOrd="0" destOrd="0" presId="urn:microsoft.com/office/officeart/2005/8/layout/venn1"/>
    <dgm:cxn modelId="{28C572CF-8690-4141-A810-27CE3ED7FADB}" type="presParOf" srcId="{60EC2195-897F-4510-850F-0BFF049683C1}" destId="{58EE856A-D3F4-4F30-AF3F-CC8FC6C8D92A}" srcOrd="1" destOrd="0" presId="urn:microsoft.com/office/officeart/2005/8/layout/venn1"/>
    <dgm:cxn modelId="{13648746-8C25-45FB-B35A-8C3F356DE034}" type="presParOf" srcId="{60EC2195-897F-4510-850F-0BFF049683C1}" destId="{70E13E5E-5808-4761-A8E4-BEBD6156C055}" srcOrd="2" destOrd="0" presId="urn:microsoft.com/office/officeart/2005/8/layout/venn1"/>
    <dgm:cxn modelId="{40363724-EB68-4C37-BF61-D2B966AC6098}" type="presParOf" srcId="{60EC2195-897F-4510-850F-0BFF049683C1}" destId="{EC3E7E09-0961-4990-8ACF-D2C6C228BB0E}" srcOrd="3" destOrd="0" presId="urn:microsoft.com/office/officeart/2005/8/layout/venn1"/>
    <dgm:cxn modelId="{A23B8426-9EB6-42EF-81C2-5191D4DEDBA4}" type="presParOf" srcId="{60EC2195-897F-4510-850F-0BFF049683C1}" destId="{A48634E0-6465-4FCA-8141-09DF7D1F13D1}" srcOrd="4" destOrd="0" presId="urn:microsoft.com/office/officeart/2005/8/layout/venn1"/>
    <dgm:cxn modelId="{30CAEE8D-F1AE-410C-89DF-E5DDDC0E12D6}" type="presParOf" srcId="{60EC2195-897F-4510-850F-0BFF049683C1}" destId="{C24C48AD-7A78-46E5-B53E-7CC9BB4657D4}" srcOrd="5" destOrd="0" presId="urn:microsoft.com/office/officeart/2005/8/layout/venn1"/>
    <dgm:cxn modelId="{41F29642-CC03-485C-BA31-640DBC4F0947}" type="presParOf" srcId="{60EC2195-897F-4510-850F-0BFF049683C1}" destId="{D6481D26-26FC-4F3F-BCAE-738FF4D85694}" srcOrd="6" destOrd="0" presId="urn:microsoft.com/office/officeart/2005/8/layout/venn1"/>
    <dgm:cxn modelId="{C61144E2-F6E8-47D8-A486-0B8D7C71D2B7}" type="presParOf" srcId="{60EC2195-897F-4510-850F-0BFF049683C1}" destId="{EA58987C-D9C9-4DFB-A07A-0F894FAA1EC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67349-3AA4-4E10-9600-FCD796DA9304}">
      <dsp:nvSpPr>
        <dsp:cNvPr id="0" name=""/>
        <dsp:cNvSpPr/>
      </dsp:nvSpPr>
      <dsp:spPr>
        <a:xfrm>
          <a:off x="1010992" y="33123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ZÁBAVA</a:t>
          </a:r>
        </a:p>
      </dsp:txBody>
      <dsp:txXfrm>
        <a:off x="1209734" y="264989"/>
        <a:ext cx="1324947" cy="546540"/>
      </dsp:txXfrm>
    </dsp:sp>
    <dsp:sp modelId="{70E13E5E-5808-4761-A8E4-BEBD6156C055}">
      <dsp:nvSpPr>
        <dsp:cNvPr id="0" name=""/>
        <dsp:cNvSpPr/>
      </dsp:nvSpPr>
      <dsp:spPr>
        <a:xfrm>
          <a:off x="1800206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NÁBOŽENSTVÍ</a:t>
          </a:r>
        </a:p>
      </dsp:txBody>
      <dsp:txXfrm>
        <a:off x="2727669" y="993710"/>
        <a:ext cx="662473" cy="1324947"/>
      </dsp:txXfrm>
    </dsp:sp>
    <dsp:sp modelId="{A48634E0-6465-4FCA-8141-09DF7D1F13D1}">
      <dsp:nvSpPr>
        <dsp:cNvPr id="0" name=""/>
        <dsp:cNvSpPr/>
      </dsp:nvSpPr>
      <dsp:spPr>
        <a:xfrm>
          <a:off x="1010992" y="1556812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UMĚNÍ</a:t>
          </a:r>
        </a:p>
      </dsp:txBody>
      <dsp:txXfrm>
        <a:off x="1209734" y="2500837"/>
        <a:ext cx="1324947" cy="546540"/>
      </dsp:txXfrm>
    </dsp:sp>
    <dsp:sp modelId="{D6481D26-26FC-4F3F-BCAE-738FF4D85694}">
      <dsp:nvSpPr>
        <dsp:cNvPr id="0" name=""/>
        <dsp:cNvSpPr/>
      </dsp:nvSpPr>
      <dsp:spPr>
        <a:xfrm>
          <a:off x="249147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POLITIKA</a:t>
          </a:r>
        </a:p>
      </dsp:txBody>
      <dsp:txXfrm>
        <a:off x="381642" y="993710"/>
        <a:ext cx="662473" cy="132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98861-805E-48A1-92A6-25FA45D8599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DF8CA-3C07-46EA-8421-858DEC23BE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0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39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716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80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482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144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71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499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579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075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25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4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904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245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695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8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435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896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6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02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66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39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52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839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72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76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12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4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2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02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73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04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07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5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54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CD1B5-EF3B-4AA8-BD68-9720774FAB21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0B9DA-DA1D-4F2A-9C6F-2BC7D1843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4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7" y="-11789"/>
            <a:ext cx="4265608" cy="23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4" y="2305623"/>
            <a:ext cx="5629820" cy="45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"/>
    </mc:Choice>
    <mc:Fallback xmlns="">
      <p:transition spd="slow" advTm="40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Velké Dionýsie – scénář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281926"/>
            <a:ext cx="4464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0.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eisagogé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/>
              <a:t>1. 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/>
              <a:t>proagon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2.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pompé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3.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očišťování divadla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příspěvky do pokladny Athénského spolku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přehlídka efébů-válečných sirotků ve zbroji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pocty a propuštěnci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dithyrambických sborů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268760"/>
            <a:ext cx="40324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4.–6.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úlitby stratégů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každý den jedna </a:t>
            </a:r>
            <a:r>
              <a:rPr lang="cs-CZ" b="1" dirty="0"/>
              <a:t>tragická tetralogie </a:t>
            </a:r>
            <a:r>
              <a:rPr lang="cs-CZ" dirty="0"/>
              <a:t>od jednoho ze soutěžících dramatiků (ve 4. stol. změny: satyrské drama se odloučilo od tragédie 340 př. Kr., zavedení repríz tragédií 386 př. Kr. a komedií 339 př. Kr., snížení počtu her na dvě 340 př. Kr.</a:t>
            </a:r>
          </a:p>
          <a:p>
            <a:endParaRPr lang="cs-CZ" dirty="0"/>
          </a:p>
          <a:p>
            <a:r>
              <a:rPr lang="cs-CZ" u="sng" dirty="0"/>
              <a:t>7.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v komedii</a:t>
            </a:r>
          </a:p>
          <a:p>
            <a:endParaRPr lang="cs-CZ" dirty="0"/>
          </a:p>
          <a:p>
            <a:r>
              <a:rPr lang="cs-CZ" u="sng" dirty="0"/>
              <a:t>8.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setkání </a:t>
            </a:r>
            <a:r>
              <a:rPr lang="cs-CZ" dirty="0" err="1"/>
              <a:t>búlé</a:t>
            </a:r>
            <a:r>
              <a:rPr lang="cs-CZ" dirty="0"/>
              <a:t> v divadle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vyhlášení výsledků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4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2"/>
    </mc:Choice>
    <mc:Fallback xmlns="">
      <p:transition spd="slow" advTm="353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/>
              <a:t>Eisagogé</a:t>
            </a:r>
            <a:r>
              <a:rPr lang="cs-CZ" b="1" dirty="0"/>
              <a:t> („uvedení“)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4" y="2033464"/>
            <a:ext cx="24482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91182" y="203346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Dionýsos (2. stol. po Kr., podle helénského modelu)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098581"/>
            <a:ext cx="6015071" cy="375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4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"/>
    </mc:Choice>
    <mc:Fallback xmlns="">
      <p:transition spd="slow" advTm="284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cs-CZ" b="1" dirty="0" err="1"/>
              <a:t>Próagon</a:t>
            </a:r>
            <a:endParaRPr lang="cs-CZ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954149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VÃ½sledek obrÃ¡zku pro theatre of dionysus re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59" y="2996953"/>
            <a:ext cx="6522041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72"/>
    </mc:Choice>
    <mc:Fallback xmlns="">
      <p:transition spd="slow" advTm="2198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5638"/>
            <a:ext cx="460100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/>
              <a:t>Pompé</a:t>
            </a:r>
            <a:r>
              <a:rPr lang="cs-CZ" b="1" dirty="0"/>
              <a:t> („procesí“)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1700808"/>
            <a:ext cx="4694954" cy="49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5076056" y="2564904"/>
            <a:ext cx="86409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940152" y="3861048"/>
            <a:ext cx="28803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163393" y="5085862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263095" y="4367858"/>
            <a:ext cx="36004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Those in the road, those in the road, make way!</a:t>
            </a:r>
          </a:p>
          <a:p>
            <a:r>
              <a:rPr lang="en-US" dirty="0"/>
              <a:t>Who stays inside? Come out! and on all lips</a:t>
            </a:r>
            <a:r>
              <a:rPr lang="cs-CZ" dirty="0"/>
              <a:t> </a:t>
            </a:r>
            <a:r>
              <a:rPr lang="en-US" dirty="0"/>
              <a:t>let there be good words, holy words. Our custom</a:t>
            </a:r>
            <a:r>
              <a:rPr lang="cs-CZ" dirty="0"/>
              <a:t> </a:t>
            </a:r>
            <a:r>
              <a:rPr lang="en-US" dirty="0"/>
              <a:t>for Dionysus, I will sing always for the god.</a:t>
            </a:r>
            <a:endParaRPr lang="cs-CZ" dirty="0"/>
          </a:p>
          <a:p>
            <a:endParaRPr lang="cs-CZ" sz="1600" dirty="0"/>
          </a:p>
          <a:p>
            <a:r>
              <a:rPr lang="cs-CZ" sz="1600" i="1" dirty="0" err="1"/>
              <a:t>Euripides</a:t>
            </a:r>
            <a:r>
              <a:rPr lang="cs-CZ" sz="1600" i="1" dirty="0"/>
              <a:t>: B</a:t>
            </a:r>
            <a:r>
              <a:rPr lang="en-US" sz="1600" i="1" dirty="0" err="1"/>
              <a:t>akchantky</a:t>
            </a:r>
            <a:r>
              <a:rPr lang="cs-CZ" sz="1600" i="1" dirty="0"/>
              <a:t>,</a:t>
            </a:r>
            <a:r>
              <a:rPr lang="en-US" sz="1600" i="1" dirty="0"/>
              <a:t> 68‒71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0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36"/>
    </mc:Choice>
    <mc:Fallback xmlns="">
      <p:transition spd="slow" advTm="65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Velké Dionýsie – scénář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281926"/>
            <a:ext cx="4464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0.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eisagogé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/>
              <a:t>1. 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/>
              <a:t>proagon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2.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pompé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3.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očišťování divadla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příspěvky do pokladny Athénského spolku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přehlídka efébů-válečných sirotků ve zbroji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pocty a propuštěnci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dithyrambických sborů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268760"/>
            <a:ext cx="40324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4.–6.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úlitby stratégů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každý den jedna </a:t>
            </a:r>
            <a:r>
              <a:rPr lang="cs-CZ" b="1" dirty="0"/>
              <a:t>tragická tetralogie </a:t>
            </a:r>
            <a:r>
              <a:rPr lang="cs-CZ" dirty="0"/>
              <a:t>od jednoho ze soutěžících dramatiků (ve 4. stol. změny: satyrské drama se odloučilo od tragédie 340 př. Kr., zavedení repríz tragédií 386 př. Kr. a komedií 339 př. Kr., snížení počtu her na dvě 340 př. Kr.</a:t>
            </a:r>
          </a:p>
          <a:p>
            <a:endParaRPr lang="cs-CZ" dirty="0"/>
          </a:p>
          <a:p>
            <a:r>
              <a:rPr lang="cs-CZ" u="sng" dirty="0"/>
              <a:t>7.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v komedii</a:t>
            </a:r>
          </a:p>
          <a:p>
            <a:endParaRPr lang="cs-CZ" dirty="0"/>
          </a:p>
          <a:p>
            <a:r>
              <a:rPr lang="cs-CZ" u="sng" dirty="0"/>
              <a:t>8.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setkání </a:t>
            </a:r>
            <a:r>
              <a:rPr lang="cs-CZ" dirty="0" err="1"/>
              <a:t>búlé</a:t>
            </a:r>
            <a:r>
              <a:rPr lang="cs-CZ" dirty="0"/>
              <a:t> v divadle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vyhlášení výsledků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7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88"/>
    </mc:Choice>
    <mc:Fallback xmlns="">
      <p:transition spd="slow" advTm="35388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7" y="1268760"/>
            <a:ext cx="925687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"/>
    </mc:Choice>
    <mc:Fallback xmlns="">
      <p:transition spd="slow" advTm="845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Soutěž v dithyrambech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767640" cy="35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119675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- 20 dithyrambů, celkem 1000 tanečníků</a:t>
            </a:r>
          </a:p>
          <a:p>
            <a:r>
              <a:rPr lang="cs-CZ" dirty="0"/>
              <a:t>- celkem 10 dithyrambických sborů chlapců a 10 mužů, každý sbor 50 tanečníků</a:t>
            </a:r>
          </a:p>
          <a:p>
            <a:r>
              <a:rPr lang="cs-CZ" dirty="0"/>
              <a:t>- výběr na základě správních celků </a:t>
            </a:r>
            <a:r>
              <a:rPr lang="cs-CZ" dirty="0" err="1"/>
              <a:t>Attiky</a:t>
            </a:r>
            <a:r>
              <a:rPr lang="cs-CZ" dirty="0"/>
              <a:t> (každá fýla 1 sbor chlapců + 1 mužů)</a:t>
            </a:r>
          </a:p>
        </p:txBody>
      </p:sp>
      <p:sp>
        <p:nvSpPr>
          <p:cNvPr id="4" name="Obdélník 3"/>
          <p:cNvSpPr/>
          <p:nvPr/>
        </p:nvSpPr>
        <p:spPr>
          <a:xfrm>
            <a:off x="5220072" y="2420888"/>
            <a:ext cx="34918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 King of holy Athens,</a:t>
            </a:r>
          </a:p>
          <a:p>
            <a:r>
              <a:rPr lang="cs-CZ" sz="1600" dirty="0"/>
              <a:t>l</a:t>
            </a:r>
            <a:r>
              <a:rPr lang="en-US" sz="1600" dirty="0" err="1"/>
              <a:t>ord</a:t>
            </a:r>
            <a:r>
              <a:rPr lang="en-US" sz="1600" dirty="0"/>
              <a:t> of rich-living Ionians,</a:t>
            </a:r>
          </a:p>
          <a:p>
            <a:r>
              <a:rPr lang="cs-CZ" sz="1600" dirty="0"/>
              <a:t>w</a:t>
            </a:r>
            <a:r>
              <a:rPr lang="en-US" sz="1600" dirty="0" err="1"/>
              <a:t>hy</a:t>
            </a:r>
            <a:r>
              <a:rPr lang="en-US" sz="1600" dirty="0"/>
              <a:t> now does the bronze bell ring,</a:t>
            </a:r>
          </a:p>
          <a:p>
            <a:r>
              <a:rPr lang="cs-CZ" sz="1600" dirty="0"/>
              <a:t>t</a:t>
            </a:r>
            <a:r>
              <a:rPr lang="en-US" sz="1600" dirty="0"/>
              <a:t>he trumpet sound the song of war?</a:t>
            </a:r>
          </a:p>
          <a:p>
            <a:r>
              <a:rPr lang="en-US" sz="1600" dirty="0"/>
              <a:t>Has someone evil overleaped</a:t>
            </a:r>
          </a:p>
          <a:p>
            <a:r>
              <a:rPr lang="cs-CZ" sz="1600" dirty="0"/>
              <a:t>t</a:t>
            </a:r>
            <a:r>
              <a:rPr lang="en-US" sz="1600" dirty="0"/>
              <a:t>he boundaries of our land,</a:t>
            </a:r>
          </a:p>
          <a:p>
            <a:r>
              <a:rPr lang="cs-CZ" sz="1600" dirty="0"/>
              <a:t>a</a:t>
            </a:r>
            <a:r>
              <a:rPr lang="en-US" sz="1600" dirty="0"/>
              <a:t> general, a man?</a:t>
            </a:r>
          </a:p>
          <a:p>
            <a:r>
              <a:rPr lang="en-US" sz="1600" dirty="0"/>
              <a:t>Or bandits planning harm</a:t>
            </a:r>
          </a:p>
          <a:p>
            <a:r>
              <a:rPr lang="cs-CZ" sz="1600" dirty="0"/>
              <a:t>a</a:t>
            </a:r>
            <a:r>
              <a:rPr lang="en-US" sz="1600" dirty="0" err="1"/>
              <a:t>gainst</a:t>
            </a:r>
            <a:r>
              <a:rPr lang="en-US" sz="1600" dirty="0"/>
              <a:t> our shepherds' will to steal</a:t>
            </a:r>
          </a:p>
          <a:p>
            <a:r>
              <a:rPr lang="cs-CZ" sz="1600" dirty="0"/>
              <a:t>t</a:t>
            </a:r>
            <a:r>
              <a:rPr lang="en-US" sz="1600" dirty="0"/>
              <a:t>heir herds of cattle forcibly?</a:t>
            </a:r>
          </a:p>
          <a:p>
            <a:r>
              <a:rPr lang="en-US" sz="1600" dirty="0"/>
              <a:t>Why then do you tear your heart?</a:t>
            </a:r>
          </a:p>
          <a:p>
            <a:r>
              <a:rPr lang="en-US" sz="1600" dirty="0"/>
              <a:t>Tell us! For I think that if to any mortal</a:t>
            </a:r>
          </a:p>
          <a:p>
            <a:r>
              <a:rPr lang="cs-CZ" sz="1600" dirty="0"/>
              <a:t>t</a:t>
            </a:r>
            <a:r>
              <a:rPr lang="en-US" sz="1600" dirty="0"/>
              <a:t>he aid of able men there was,</a:t>
            </a:r>
          </a:p>
          <a:p>
            <a:r>
              <a:rPr lang="cs-CZ" sz="1600" dirty="0"/>
              <a:t>o</a:t>
            </a:r>
            <a:r>
              <a:rPr lang="en-US" sz="1600" dirty="0"/>
              <a:t>f young men, it is to you,</a:t>
            </a:r>
          </a:p>
          <a:p>
            <a:r>
              <a:rPr lang="cs-CZ" sz="1600" dirty="0"/>
              <a:t>o</a:t>
            </a:r>
            <a:r>
              <a:rPr lang="en-US" sz="1600" dirty="0"/>
              <a:t> son of Pandion and Creusa!</a:t>
            </a:r>
            <a:endParaRPr lang="cs-CZ" sz="1600" dirty="0"/>
          </a:p>
          <a:p>
            <a:endParaRPr lang="cs-CZ" sz="1600" dirty="0"/>
          </a:p>
          <a:p>
            <a:pPr algn="r"/>
            <a:r>
              <a:rPr lang="cs-CZ" sz="1600" i="1" dirty="0" err="1"/>
              <a:t>Bacchilides</a:t>
            </a:r>
            <a:r>
              <a:rPr lang="cs-CZ" sz="1600" i="1" dirty="0"/>
              <a:t>: </a:t>
            </a:r>
            <a:r>
              <a:rPr lang="cs-CZ" sz="1600" i="1" dirty="0" err="1"/>
              <a:t>Theseus</a:t>
            </a:r>
            <a:r>
              <a:rPr lang="cs-CZ" sz="1600" i="1" dirty="0"/>
              <a:t>’ Dithyramb</a:t>
            </a:r>
          </a:p>
        </p:txBody>
      </p:sp>
    </p:spTree>
    <p:extLst>
      <p:ext uri="{BB962C8B-B14F-4D97-AF65-F5344CB8AC3E}">
        <p14:creationId xmlns:p14="http://schemas.microsoft.com/office/powerpoint/2010/main" val="17139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906"/>
    </mc:Choice>
    <mc:Fallback xmlns="">
      <p:transition spd="slow" advTm="58190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Velké Dionýsie – scénář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281926"/>
            <a:ext cx="4464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0.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eisagogé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/>
              <a:t>1. 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/>
              <a:t>proagon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2.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pompé</a:t>
            </a:r>
            <a:endParaRPr lang="cs-CZ" i="1" dirty="0"/>
          </a:p>
          <a:p>
            <a:endParaRPr lang="cs-CZ" dirty="0"/>
          </a:p>
          <a:p>
            <a:r>
              <a:rPr lang="cs-CZ" u="sng" dirty="0"/>
              <a:t>3.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očišťování divadla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příspěvky do pokladny Athénského spolku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přehlídka efébů-válečných sirotků ve zbroji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pocty a propuštěnci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dithyrambických sborů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268760"/>
            <a:ext cx="40324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4.–6.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úlitby stratégů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každý den jedna </a:t>
            </a:r>
            <a:r>
              <a:rPr lang="cs-CZ" b="1" dirty="0"/>
              <a:t>tragická tetralogie </a:t>
            </a:r>
            <a:r>
              <a:rPr lang="cs-CZ" dirty="0"/>
              <a:t>od jednoho ze soutěžících dramatiků (ve 4. stol. změny: satyrské drama se odloučilo od tragédie 340 př. Kr., zavedení repríz tragédií 386 př. Kr. a komedií 339 př. Kr., snížení počtu her na dvě 340 př. Kr.)</a:t>
            </a:r>
          </a:p>
          <a:p>
            <a:endParaRPr lang="cs-CZ" dirty="0"/>
          </a:p>
          <a:p>
            <a:r>
              <a:rPr lang="cs-CZ" u="sng" dirty="0"/>
              <a:t>7.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soutěž v komedii </a:t>
            </a:r>
            <a:r>
              <a:rPr lang="cs-CZ" dirty="0"/>
              <a:t>(5 x 5)</a:t>
            </a:r>
          </a:p>
          <a:p>
            <a:endParaRPr lang="cs-CZ" dirty="0"/>
          </a:p>
          <a:p>
            <a:r>
              <a:rPr lang="cs-CZ" u="sng" dirty="0"/>
              <a:t>8.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setkání </a:t>
            </a:r>
            <a:r>
              <a:rPr lang="cs-CZ" dirty="0" err="1"/>
              <a:t>búlé</a:t>
            </a:r>
            <a:r>
              <a:rPr lang="cs-CZ" dirty="0"/>
              <a:t> v divadle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vyhlášení výsledků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5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99"/>
    </mc:Choice>
    <mc:Fallback xmlns="">
      <p:transition spd="slow" advTm="5455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1637" y="1628800"/>
            <a:ext cx="417296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Vyhlášení výsledků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1412776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/>
              <a:t>Well, he said, jesting apart, tell me when the meeting occurred.</a:t>
            </a:r>
            <a:endParaRPr lang="cs-CZ" dirty="0"/>
          </a:p>
          <a:p>
            <a:endParaRPr lang="en-US" dirty="0"/>
          </a:p>
          <a:p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/>
              <a:t>In our boyhood, I replied, when </a:t>
            </a:r>
            <a:r>
              <a:rPr lang="en-US" b="1" dirty="0" err="1"/>
              <a:t>Agathon</a:t>
            </a:r>
            <a:r>
              <a:rPr lang="en-US" b="1" dirty="0"/>
              <a:t> won the prize </a:t>
            </a:r>
            <a:r>
              <a:rPr lang="en-US" dirty="0"/>
              <a:t>with his first tragedy, on the day after that on which </a:t>
            </a:r>
            <a:r>
              <a:rPr lang="en-US" b="1" dirty="0"/>
              <a:t>he and his chorus offered the sacrifice of victory</a:t>
            </a:r>
            <a:r>
              <a:rPr lang="en-US" dirty="0"/>
              <a:t>. [</a:t>
            </a:r>
            <a:r>
              <a:rPr lang="cs-CZ" dirty="0"/>
              <a:t>…] </a:t>
            </a:r>
            <a:r>
              <a:rPr lang="en-US" dirty="0"/>
              <a:t>he was a little fellow, who never wore any shoes</a:t>
            </a:r>
            <a:r>
              <a:rPr lang="cs-CZ" dirty="0"/>
              <a:t>, </a:t>
            </a:r>
            <a:r>
              <a:rPr lang="en-US" dirty="0" err="1"/>
              <a:t>Aristodemus</a:t>
            </a:r>
            <a:r>
              <a:rPr lang="en-US" dirty="0"/>
              <a:t>, of the deme of </a:t>
            </a:r>
            <a:r>
              <a:rPr lang="en-US" dirty="0" err="1"/>
              <a:t>Cydathenaeum</a:t>
            </a:r>
            <a:r>
              <a:rPr lang="en-US" dirty="0"/>
              <a:t>. He had been at </a:t>
            </a:r>
            <a:r>
              <a:rPr lang="en-US" b="1" dirty="0" err="1"/>
              <a:t>Agathon's</a:t>
            </a:r>
            <a:r>
              <a:rPr lang="en-US" b="1" dirty="0"/>
              <a:t> feast</a:t>
            </a:r>
            <a:r>
              <a:rPr lang="cs-CZ" b="1" dirty="0"/>
              <a:t> </a:t>
            </a:r>
            <a:r>
              <a:rPr lang="en-US" dirty="0"/>
              <a:t>[</a:t>
            </a:r>
            <a:r>
              <a:rPr lang="cs-CZ" dirty="0"/>
              <a:t>…]</a:t>
            </a:r>
          </a:p>
          <a:p>
            <a:endParaRPr lang="cs-CZ" dirty="0"/>
          </a:p>
          <a:p>
            <a:r>
              <a:rPr lang="cs-CZ" i="1" dirty="0"/>
              <a:t>Platon: Symposion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116632"/>
            <a:ext cx="1842449" cy="37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6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42"/>
    </mc:Choice>
    <mc:Fallback xmlns="">
      <p:transition spd="slow" advTm="36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11"/>
    </mc:Choice>
    <mc:Fallback xmlns="">
      <p:transition spd="slow" advTm="2744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00" y="4509120"/>
            <a:ext cx="5102160" cy="21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22" y="188640"/>
            <a:ext cx="3173338" cy="31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8640"/>
            <a:ext cx="2565681" cy="4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0" y="3361978"/>
            <a:ext cx="3582746" cy="33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7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"/>
    </mc:Choice>
    <mc:Fallback xmlns="">
      <p:transition spd="slow" advTm="9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Velké Dionýsie – aktéři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7544" y="1412776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/>
              <a:t>archon</a:t>
            </a:r>
            <a:r>
              <a:rPr lang="cs-CZ" sz="2000" b="1" dirty="0"/>
              <a:t> eponymos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/>
              <a:t>chorégos</a:t>
            </a:r>
            <a:r>
              <a:rPr lang="cs-CZ" sz="2000" b="1" dirty="0"/>
              <a:t> </a:t>
            </a:r>
          </a:p>
          <a:p>
            <a:r>
              <a:rPr lang="cs-CZ" sz="2000" dirty="0"/>
              <a:t>      - </a:t>
            </a:r>
            <a:r>
              <a:rPr lang="cs-CZ" sz="2000" dirty="0" err="1"/>
              <a:t>chorégie</a:t>
            </a:r>
            <a:r>
              <a:rPr lang="cs-CZ" sz="2000" dirty="0"/>
              <a:t> je jednou z tzv. </a:t>
            </a:r>
            <a:r>
              <a:rPr lang="cs-CZ" sz="2000" dirty="0" err="1"/>
              <a:t>leitúrgií</a:t>
            </a:r>
            <a:endParaRPr lang="cs-CZ" sz="2000" dirty="0"/>
          </a:p>
          <a:p>
            <a:r>
              <a:rPr lang="cs-CZ" sz="2000" dirty="0"/>
              <a:t>      → platí </a:t>
            </a:r>
            <a:r>
              <a:rPr lang="cs-CZ" sz="2000" dirty="0" err="1"/>
              <a:t>choreuty</a:t>
            </a:r>
            <a:r>
              <a:rPr lang="cs-CZ" sz="2000" dirty="0"/>
              <a:t>, učitele a </a:t>
            </a:r>
            <a:r>
              <a:rPr lang="cs-CZ" sz="2000" dirty="0" err="1"/>
              <a:t>auléta</a:t>
            </a:r>
            <a:endParaRPr lang="cs-CZ" sz="2000" dirty="0"/>
          </a:p>
          <a:p>
            <a:r>
              <a:rPr lang="cs-CZ" sz="2000" dirty="0"/>
              <a:t>      </a:t>
            </a:r>
            <a:r>
              <a:rPr lang="cs-CZ" dirty="0"/>
              <a:t>- př. nákladů: 3000 drachem výprava tetralogie, 1600 výprava komedie x 6000 za trirému, řemeslník 1 drachma/den</a:t>
            </a:r>
          </a:p>
          <a:p>
            <a:endParaRPr lang="cs-CZ" dirty="0"/>
          </a:p>
          <a:p>
            <a:r>
              <a:rPr lang="cs-CZ" sz="1600" dirty="0"/>
              <a:t>[</a:t>
            </a:r>
            <a:r>
              <a:rPr lang="cs-CZ" sz="1600" dirty="0" err="1"/>
              <a:t>for</a:t>
            </a:r>
            <a:r>
              <a:rPr lang="cs-CZ" sz="1600" dirty="0"/>
              <a:t> 473/2] </a:t>
            </a:r>
            <a:r>
              <a:rPr lang="cs-CZ" sz="1600" dirty="0" err="1"/>
              <a:t>comedy</a:t>
            </a:r>
            <a:r>
              <a:rPr lang="cs-CZ" sz="1600" dirty="0"/>
              <a:t>: </a:t>
            </a:r>
            <a:r>
              <a:rPr lang="cs-CZ" sz="1600" dirty="0" err="1"/>
              <a:t>Xenokleides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choregos</a:t>
            </a:r>
            <a:r>
              <a:rPr lang="cs-CZ" sz="1600" dirty="0"/>
              <a:t>, </a:t>
            </a:r>
            <a:r>
              <a:rPr lang="cs-CZ" sz="1600" dirty="0" err="1"/>
              <a:t>Magnes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didaskalos</a:t>
            </a:r>
            <a:r>
              <a:rPr lang="cs-CZ" sz="1600" dirty="0"/>
              <a:t>; </a:t>
            </a:r>
            <a:r>
              <a:rPr lang="cs-CZ" sz="1600" dirty="0" err="1"/>
              <a:t>tragedy</a:t>
            </a:r>
            <a:r>
              <a:rPr lang="cs-CZ" sz="1600" dirty="0"/>
              <a:t>: Perikles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Cholargai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choregos</a:t>
            </a:r>
            <a:r>
              <a:rPr lang="cs-CZ" sz="1600" dirty="0"/>
              <a:t>, </a:t>
            </a:r>
            <a:r>
              <a:rPr lang="cs-CZ" sz="1600" dirty="0" err="1"/>
              <a:t>Aeschylus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i="1" dirty="0" err="1"/>
              <a:t>didaskalos</a:t>
            </a:r>
            <a:r>
              <a:rPr lang="cs-CZ" sz="1600" dirty="0"/>
              <a:t>.</a:t>
            </a:r>
          </a:p>
          <a:p>
            <a:endParaRPr lang="cs-CZ" sz="1600" dirty="0"/>
          </a:p>
          <a:p>
            <a:r>
              <a:rPr lang="cs-CZ" sz="1600" dirty="0" err="1"/>
              <a:t>When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look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deeds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my </a:t>
            </a:r>
            <a:r>
              <a:rPr lang="cs-CZ" sz="1600" dirty="0" err="1"/>
              <a:t>life</a:t>
            </a:r>
            <a:r>
              <a:rPr lang="cs-CZ" sz="1600" dirty="0"/>
              <a:t>,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will</a:t>
            </a:r>
            <a:r>
              <a:rPr lang="cs-CZ" sz="1600" dirty="0"/>
              <a:t> </a:t>
            </a:r>
            <a:r>
              <a:rPr lang="cs-CZ" sz="1600" dirty="0" err="1"/>
              <a:t>realize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never</a:t>
            </a:r>
            <a:r>
              <a:rPr lang="cs-CZ" sz="1600" dirty="0"/>
              <a:t> </a:t>
            </a:r>
            <a:r>
              <a:rPr lang="cs-CZ" sz="1600" dirty="0" err="1"/>
              <a:t>plotted</a:t>
            </a:r>
            <a:r>
              <a:rPr lang="cs-CZ" sz="1600" dirty="0"/>
              <a:t> </a:t>
            </a:r>
            <a:r>
              <a:rPr lang="cs-CZ" sz="1600" dirty="0" err="1"/>
              <a:t>against</a:t>
            </a:r>
            <a:r>
              <a:rPr lang="cs-CZ" sz="1600" dirty="0"/>
              <a:t> </a:t>
            </a:r>
            <a:r>
              <a:rPr lang="cs-CZ" sz="1600" dirty="0" err="1"/>
              <a:t>anyone</a:t>
            </a:r>
            <a:r>
              <a:rPr lang="cs-CZ" sz="1600" dirty="0"/>
              <a:t> nor </a:t>
            </a:r>
            <a:r>
              <a:rPr lang="cs-CZ" sz="1600" dirty="0" err="1"/>
              <a:t>sought</a:t>
            </a:r>
            <a:r>
              <a:rPr lang="cs-CZ" sz="1600" dirty="0"/>
              <a:t> </a:t>
            </a:r>
            <a:r>
              <a:rPr lang="cs-CZ" sz="1600" dirty="0" err="1"/>
              <a:t>what</a:t>
            </a:r>
            <a:r>
              <a:rPr lang="cs-CZ" sz="1600" dirty="0"/>
              <a:t> </a:t>
            </a:r>
            <a:r>
              <a:rPr lang="cs-CZ" sz="1600" dirty="0" err="1"/>
              <a:t>was</a:t>
            </a:r>
            <a:r>
              <a:rPr lang="cs-CZ" sz="1600" dirty="0"/>
              <a:t> not mine. On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contrary</a:t>
            </a:r>
            <a:r>
              <a:rPr lang="cs-CZ" sz="1600" dirty="0"/>
              <a:t>, 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paid</a:t>
            </a:r>
            <a:r>
              <a:rPr lang="cs-CZ" sz="1600" dirty="0"/>
              <a:t> </a:t>
            </a:r>
            <a:r>
              <a:rPr lang="cs-CZ" sz="1600" dirty="0" err="1"/>
              <a:t>large</a:t>
            </a:r>
            <a:r>
              <a:rPr lang="cs-CZ" sz="1600" dirty="0"/>
              <a:t> </a:t>
            </a:r>
            <a:r>
              <a:rPr lang="cs-CZ" sz="1600" dirty="0" err="1"/>
              <a:t>property-taxes</a:t>
            </a:r>
            <a:r>
              <a:rPr lang="cs-CZ" sz="1600" dirty="0"/>
              <a:t>, </a:t>
            </a:r>
            <a:r>
              <a:rPr lang="cs-CZ" sz="1600" dirty="0" err="1"/>
              <a:t>often</a:t>
            </a:r>
            <a:r>
              <a:rPr lang="cs-CZ" sz="1600" dirty="0"/>
              <a:t> </a:t>
            </a:r>
            <a:r>
              <a:rPr lang="cs-CZ" sz="1600" dirty="0" err="1"/>
              <a:t>served</a:t>
            </a:r>
            <a:r>
              <a:rPr lang="cs-CZ" sz="1600" dirty="0"/>
              <a:t> as a </a:t>
            </a:r>
            <a:r>
              <a:rPr lang="cs-CZ" sz="1600" dirty="0" err="1"/>
              <a:t>trierarch</a:t>
            </a:r>
            <a:r>
              <a:rPr lang="cs-CZ" sz="1600" dirty="0"/>
              <a:t>, </a:t>
            </a:r>
            <a:r>
              <a:rPr lang="cs-CZ" sz="1600" b="1" dirty="0" err="1"/>
              <a:t>sponsored</a:t>
            </a:r>
            <a:r>
              <a:rPr lang="cs-CZ" sz="1600" b="1" dirty="0"/>
              <a:t> a </a:t>
            </a:r>
            <a:r>
              <a:rPr lang="cs-CZ" sz="1600" b="1" dirty="0" err="1"/>
              <a:t>splendid</a:t>
            </a:r>
            <a:r>
              <a:rPr lang="cs-CZ" sz="1600" b="1" dirty="0"/>
              <a:t> chorus</a:t>
            </a:r>
            <a:r>
              <a:rPr lang="cs-CZ" sz="1600" dirty="0"/>
              <a:t>, </a:t>
            </a:r>
            <a:r>
              <a:rPr lang="cs-CZ" sz="1600" dirty="0" err="1"/>
              <a:t>loaned</a:t>
            </a:r>
            <a:r>
              <a:rPr lang="cs-CZ" sz="1600" dirty="0"/>
              <a:t> </a:t>
            </a:r>
            <a:r>
              <a:rPr lang="cs-CZ" sz="1600" dirty="0" err="1"/>
              <a:t>money</a:t>
            </a:r>
            <a:r>
              <a:rPr lang="cs-CZ" sz="1600" dirty="0"/>
              <a:t> to many </a:t>
            </a:r>
            <a:r>
              <a:rPr lang="cs-CZ" sz="1600" dirty="0" err="1"/>
              <a:t>people</a:t>
            </a:r>
            <a:r>
              <a:rPr lang="cs-CZ" sz="1600" dirty="0"/>
              <a:t>, </a:t>
            </a:r>
            <a:r>
              <a:rPr lang="cs-CZ" sz="1600" dirty="0" err="1"/>
              <a:t>put</a:t>
            </a:r>
            <a:r>
              <a:rPr lang="cs-CZ" sz="1600" dirty="0"/>
              <a:t> up </a:t>
            </a:r>
            <a:r>
              <a:rPr lang="cs-CZ" sz="1600" dirty="0" err="1"/>
              <a:t>substantial</a:t>
            </a:r>
            <a:r>
              <a:rPr lang="cs-CZ" sz="1600" dirty="0"/>
              <a:t> </a:t>
            </a:r>
            <a:r>
              <a:rPr lang="cs-CZ" sz="1600" dirty="0" err="1"/>
              <a:t>guarantees</a:t>
            </a:r>
            <a:r>
              <a:rPr lang="cs-CZ" sz="1600" dirty="0"/>
              <a:t> on </a:t>
            </a:r>
            <a:r>
              <a:rPr lang="cs-CZ" sz="1600" dirty="0" err="1"/>
              <a:t>others</a:t>
            </a:r>
            <a:r>
              <a:rPr lang="cs-CZ" sz="1600" dirty="0"/>
              <a:t>’ </a:t>
            </a:r>
            <a:r>
              <a:rPr lang="cs-CZ" sz="1600" dirty="0" err="1"/>
              <a:t>behalf</a:t>
            </a:r>
            <a:r>
              <a:rPr lang="cs-CZ" sz="1600" dirty="0"/>
              <a:t>. 	</a:t>
            </a:r>
          </a:p>
          <a:p>
            <a:pPr algn="r"/>
            <a:r>
              <a:rPr lang="cs-CZ" sz="1600" i="1" dirty="0" err="1"/>
              <a:t>Antiphon</a:t>
            </a:r>
            <a:r>
              <a:rPr lang="cs-CZ" sz="1600" i="1" dirty="0"/>
              <a:t> 1.β.12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dramatik – </a:t>
            </a:r>
            <a:r>
              <a:rPr lang="cs-CZ" sz="2000" b="1" dirty="0" err="1"/>
              <a:t>didaskalos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0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864"/>
    </mc:Choice>
    <mc:Fallback xmlns="">
      <p:transition spd="slow" advTm="7108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62068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sbor</a:t>
            </a:r>
          </a:p>
          <a:p>
            <a:r>
              <a:rPr lang="cs-CZ" sz="2000" dirty="0"/>
              <a:t>     - tragický sbor: 12 (od Sofokla 15) </a:t>
            </a:r>
            <a:r>
              <a:rPr lang="cs-CZ" sz="2000" dirty="0" err="1"/>
              <a:t>choreutů</a:t>
            </a:r>
            <a:r>
              <a:rPr lang="cs-CZ" sz="2000" dirty="0"/>
              <a:t>, komický: 24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2348880"/>
            <a:ext cx="5220072" cy="351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54" y="2582272"/>
            <a:ext cx="3899097" cy="30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04"/>
    </mc:Choice>
    <mc:Fallback xmlns="">
      <p:transition spd="slow" advTm="3741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52872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herci</a:t>
            </a:r>
          </a:p>
          <a:p>
            <a:r>
              <a:rPr lang="cs-CZ" sz="2000" dirty="0"/>
              <a:t>     - cena pro herce zavedena na Velkých Dionýsiích 450/449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3312368" cy="49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14" y="2261606"/>
            <a:ext cx="3863610" cy="425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7"/>
    </mc:Choice>
    <mc:Fallback xmlns="">
      <p:transition spd="slow" advTm="8907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1" y="404664"/>
            <a:ext cx="826725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Celkem na Velkých Dionýsiích </a:t>
            </a:r>
            <a:r>
              <a:rPr lang="cs-CZ" sz="2800" b="1" dirty="0"/>
              <a:t>1250/1100 účinkujících</a:t>
            </a:r>
          </a:p>
          <a:p>
            <a:endParaRPr lang="cs-CZ" dirty="0"/>
          </a:p>
          <a:p>
            <a:r>
              <a:rPr lang="cs-CZ" dirty="0"/>
              <a:t>10–20 autorů dithyrambů </a:t>
            </a:r>
          </a:p>
          <a:p>
            <a:r>
              <a:rPr lang="cs-CZ" dirty="0"/>
              <a:t>10–20 </a:t>
            </a:r>
            <a:r>
              <a:rPr lang="cs-CZ" dirty="0" err="1"/>
              <a:t>chorégů</a:t>
            </a:r>
            <a:r>
              <a:rPr lang="cs-CZ" dirty="0"/>
              <a:t> dithyrambických sborů</a:t>
            </a:r>
          </a:p>
          <a:p>
            <a:r>
              <a:rPr lang="cs-CZ" dirty="0"/>
              <a:t>20 </a:t>
            </a:r>
            <a:r>
              <a:rPr lang="cs-CZ" dirty="0" err="1"/>
              <a:t>aulétů</a:t>
            </a:r>
            <a:r>
              <a:rPr lang="cs-CZ" dirty="0"/>
              <a:t> pro dithyrambické sbory </a:t>
            </a:r>
          </a:p>
          <a:p>
            <a:r>
              <a:rPr lang="cs-CZ" dirty="0"/>
              <a:t>500 mužů a 500 chlapců-sboristů</a:t>
            </a:r>
          </a:p>
          <a:p>
            <a:endParaRPr lang="cs-CZ" dirty="0"/>
          </a:p>
          <a:p>
            <a:r>
              <a:rPr lang="cs-CZ" dirty="0"/>
              <a:t>3 autoři tragédií</a:t>
            </a:r>
          </a:p>
          <a:p>
            <a:r>
              <a:rPr lang="cs-CZ" dirty="0"/>
              <a:t>3 </a:t>
            </a:r>
            <a:r>
              <a:rPr lang="cs-CZ" dirty="0" err="1"/>
              <a:t>chorégové</a:t>
            </a:r>
            <a:r>
              <a:rPr lang="cs-CZ" dirty="0"/>
              <a:t> pro tragédie </a:t>
            </a:r>
          </a:p>
          <a:p>
            <a:r>
              <a:rPr lang="cs-CZ" dirty="0"/>
              <a:t>3 </a:t>
            </a:r>
            <a:r>
              <a:rPr lang="cs-CZ" dirty="0" err="1"/>
              <a:t>auléti</a:t>
            </a:r>
            <a:r>
              <a:rPr lang="cs-CZ" dirty="0"/>
              <a:t> pro tragédie </a:t>
            </a:r>
          </a:p>
          <a:p>
            <a:r>
              <a:rPr lang="cs-CZ" dirty="0"/>
              <a:t>36–45 sboristů pro tragédii </a:t>
            </a:r>
          </a:p>
          <a:p>
            <a:r>
              <a:rPr lang="cs-CZ" dirty="0"/>
              <a:t>9 tragických herců (+ případní statisté </a:t>
            </a:r>
          </a:p>
          <a:p>
            <a:r>
              <a:rPr lang="cs-CZ" dirty="0"/>
              <a:t>a sekundární sbory)</a:t>
            </a:r>
          </a:p>
          <a:p>
            <a:endParaRPr lang="cs-CZ" dirty="0"/>
          </a:p>
          <a:p>
            <a:r>
              <a:rPr lang="cs-CZ" dirty="0"/>
              <a:t>5 komediografů </a:t>
            </a:r>
          </a:p>
          <a:p>
            <a:r>
              <a:rPr lang="cs-CZ" dirty="0"/>
              <a:t>5 </a:t>
            </a:r>
            <a:r>
              <a:rPr lang="cs-CZ" dirty="0" err="1"/>
              <a:t>chorégů</a:t>
            </a:r>
            <a:r>
              <a:rPr lang="cs-CZ" dirty="0"/>
              <a:t> pro komedie</a:t>
            </a:r>
          </a:p>
          <a:p>
            <a:r>
              <a:rPr lang="cs-CZ" dirty="0"/>
              <a:t>5 </a:t>
            </a:r>
            <a:r>
              <a:rPr lang="cs-CZ" dirty="0" err="1"/>
              <a:t>aulétů</a:t>
            </a:r>
            <a:r>
              <a:rPr lang="cs-CZ" dirty="0"/>
              <a:t> pro komedie</a:t>
            </a:r>
          </a:p>
          <a:p>
            <a:r>
              <a:rPr lang="cs-CZ" dirty="0"/>
              <a:t>120 komických sboristů </a:t>
            </a:r>
          </a:p>
          <a:p>
            <a:r>
              <a:rPr lang="cs-CZ" dirty="0"/>
              <a:t>15 komických herců </a:t>
            </a:r>
          </a:p>
          <a:p>
            <a:endParaRPr lang="cs-CZ" dirty="0"/>
          </a:p>
          <a:p>
            <a:r>
              <a:rPr lang="cs-CZ" dirty="0"/>
              <a:t>+ technici apod.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5147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53"/>
    </mc:Choice>
    <mc:Fallback xmlns="">
      <p:transition spd="slow" advTm="25935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764704"/>
            <a:ext cx="79928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publikum</a:t>
            </a:r>
          </a:p>
          <a:p>
            <a:r>
              <a:rPr lang="cs-CZ" sz="2000" dirty="0"/>
              <a:t>     - v 5. stol. cca. 12–14 000 denně</a:t>
            </a:r>
          </a:p>
          <a:p>
            <a:endParaRPr lang="cs-CZ" dirty="0"/>
          </a:p>
          <a:p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tragedy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„a </a:t>
            </a:r>
            <a:r>
              <a:rPr lang="cs-CZ" sz="1600" dirty="0" err="1"/>
              <a:t>kind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rhetoric</a:t>
            </a:r>
            <a:r>
              <a:rPr lang="cs-CZ" sz="1600" dirty="0"/>
              <a:t> </a:t>
            </a:r>
            <a:r>
              <a:rPr lang="cs-CZ" sz="1600" dirty="0" err="1"/>
              <a:t>addressed</a:t>
            </a:r>
            <a:r>
              <a:rPr lang="cs-CZ" sz="1600" dirty="0"/>
              <a:t> to </a:t>
            </a:r>
            <a:r>
              <a:rPr lang="cs-CZ" sz="1600" dirty="0" err="1"/>
              <a:t>boys</a:t>
            </a:r>
            <a:r>
              <a:rPr lang="cs-CZ" sz="1600" dirty="0"/>
              <a:t>, </a:t>
            </a:r>
            <a:r>
              <a:rPr lang="cs-CZ" sz="1600" b="1" dirty="0" err="1"/>
              <a:t>women</a:t>
            </a:r>
            <a:r>
              <a:rPr lang="cs-CZ" sz="1600" dirty="0"/>
              <a:t> and </a:t>
            </a:r>
            <a:r>
              <a:rPr lang="cs-CZ" sz="1600" dirty="0" err="1"/>
              <a:t>men</a:t>
            </a:r>
            <a:r>
              <a:rPr lang="cs-CZ" sz="1600" dirty="0"/>
              <a:t>, </a:t>
            </a:r>
            <a:r>
              <a:rPr lang="cs-CZ" sz="1600" dirty="0" err="1"/>
              <a:t>slaves</a:t>
            </a:r>
            <a:r>
              <a:rPr lang="cs-CZ" sz="1600" dirty="0"/>
              <a:t> and free </a:t>
            </a:r>
            <a:r>
              <a:rPr lang="cs-CZ" sz="1600" dirty="0" err="1"/>
              <a:t>citizens</a:t>
            </a:r>
            <a:r>
              <a:rPr lang="cs-CZ" sz="1600" dirty="0"/>
              <a:t> </a:t>
            </a:r>
            <a:r>
              <a:rPr lang="cs-CZ" sz="1600" dirty="0" err="1"/>
              <a:t>without</a:t>
            </a:r>
            <a:r>
              <a:rPr lang="cs-CZ" sz="1600" dirty="0"/>
              <a:t> </a:t>
            </a:r>
            <a:r>
              <a:rPr lang="cs-CZ" sz="1600" dirty="0" err="1"/>
              <a:t>distinction</a:t>
            </a:r>
            <a:r>
              <a:rPr lang="cs-CZ" sz="1600" dirty="0"/>
              <a:t>”.</a:t>
            </a:r>
          </a:p>
          <a:p>
            <a:pPr algn="r"/>
            <a:r>
              <a:rPr lang="cs-CZ" sz="1600" i="1" dirty="0"/>
              <a:t>Plato: </a:t>
            </a:r>
            <a:r>
              <a:rPr lang="cs-CZ" sz="1600" i="1" dirty="0" err="1"/>
              <a:t>Gorgias</a:t>
            </a:r>
            <a:r>
              <a:rPr lang="cs-CZ" sz="1600" i="1" dirty="0"/>
              <a:t> (502d)</a:t>
            </a:r>
          </a:p>
          <a:p>
            <a:r>
              <a:rPr lang="cs-CZ" dirty="0"/>
              <a:t> </a:t>
            </a:r>
            <a:r>
              <a:rPr lang="cs-CZ" sz="2000" dirty="0"/>
              <a:t>    </a:t>
            </a:r>
          </a:p>
          <a:p>
            <a:r>
              <a:rPr lang="cs-CZ" sz="2000" dirty="0"/>
              <a:t>     - </a:t>
            </a:r>
            <a:r>
              <a:rPr lang="cs-CZ" sz="2000" dirty="0" err="1"/>
              <a:t>rabdúchové</a:t>
            </a:r>
            <a:endParaRPr lang="cs-CZ" sz="2000" dirty="0"/>
          </a:p>
          <a:p>
            <a:r>
              <a:rPr lang="cs-CZ" sz="2000" dirty="0"/>
              <a:t>     - </a:t>
            </a:r>
            <a:r>
              <a:rPr lang="cs-CZ" sz="2000" dirty="0" err="1"/>
              <a:t>theorikon</a:t>
            </a:r>
            <a:endParaRPr lang="cs-CZ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486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83"/>
    </mc:Choice>
    <mc:Fallback xmlns="">
      <p:transition spd="slow" advTm="64468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theatre of dionysus model">
            <a:extLst>
              <a:ext uri="{FF2B5EF4-FFF2-40B4-BE49-F238E27FC236}">
                <a16:creationId xmlns:a16="http://schemas.microsoft.com/office/drawing/2014/main" id="{826736B7-BC64-4E9A-BECC-A25FE82F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14"/>
    </mc:Choice>
    <mc:Fallback xmlns="">
      <p:transition spd="slow" advTm="704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692696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 wish to give the </a:t>
            </a:r>
            <a:r>
              <a:rPr lang="en-US" sz="2000" b="1" u="sng" dirty="0"/>
              <a:t>judges</a:t>
            </a:r>
            <a:r>
              <a:rPr lang="en-US" sz="2000" dirty="0"/>
              <a:t> a bit of advice: to the clever among you remember the clever bits and vote</a:t>
            </a:r>
            <a:r>
              <a:rPr lang="cs-CZ" sz="2000" dirty="0"/>
              <a:t> </a:t>
            </a:r>
            <a:r>
              <a:rPr lang="en-US" sz="2000" dirty="0"/>
              <a:t>for me, to those among you who like to laugh vote for me because of the jokes. </a:t>
            </a:r>
            <a:r>
              <a:rPr lang="en-US" sz="2000" b="1" dirty="0"/>
              <a:t>I’m asking just about</a:t>
            </a:r>
            <a:r>
              <a:rPr lang="cs-CZ" sz="2000" b="1" dirty="0"/>
              <a:t> </a:t>
            </a:r>
            <a:r>
              <a:rPr lang="en-US" sz="2000" b="1" dirty="0"/>
              <a:t>everyone to vote for me</a:t>
            </a:r>
            <a:r>
              <a:rPr lang="en-US" sz="2000" dirty="0"/>
              <a:t>. And don’t let the order of the draw tell against us, because I was drawn</a:t>
            </a:r>
            <a:r>
              <a:rPr lang="cs-CZ" sz="2000" dirty="0"/>
              <a:t> </a:t>
            </a:r>
            <a:r>
              <a:rPr lang="en-US" sz="2000" dirty="0"/>
              <a:t>first. Keep this in mind and don’t break your oaths, but </a:t>
            </a:r>
            <a:r>
              <a:rPr lang="en-US" sz="2000" b="1" dirty="0"/>
              <a:t>judge all the choruses fairly</a:t>
            </a:r>
            <a:r>
              <a:rPr lang="en-US" sz="2000" dirty="0"/>
              <a:t>, and don’t</a:t>
            </a:r>
            <a:r>
              <a:rPr lang="cs-CZ" sz="2000" dirty="0"/>
              <a:t> </a:t>
            </a:r>
            <a:r>
              <a:rPr lang="en-US" sz="2000" dirty="0"/>
              <a:t>behave like second-rate whores who remember only their last lover.</a:t>
            </a:r>
            <a:endParaRPr lang="cs-CZ" sz="2000" dirty="0"/>
          </a:p>
          <a:p>
            <a:endParaRPr lang="cs-CZ" dirty="0"/>
          </a:p>
          <a:p>
            <a:r>
              <a:rPr lang="cs-CZ" i="1" dirty="0"/>
              <a:t>Aristofanes: Ženský sněm (1154–1162)</a:t>
            </a:r>
            <a:endParaRPr lang="en-US" i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37" y="3185686"/>
            <a:ext cx="4857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5"/>
    </mc:Choice>
    <mc:Fallback xmlns="">
      <p:transition spd="slow" advTm="10655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2528" y="620688"/>
            <a:ext cx="84249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And furthermore he swears by </a:t>
            </a:r>
            <a:r>
              <a:rPr lang="en-US" sz="2000" dirty="0" err="1"/>
              <a:t>Dionysos</a:t>
            </a:r>
            <a:r>
              <a:rPr lang="en-US" sz="2000" dirty="0"/>
              <a:t> over many libations that </a:t>
            </a:r>
            <a:r>
              <a:rPr lang="en-US" sz="2000" b="1" dirty="0"/>
              <a:t>you never heard better comedy</a:t>
            </a:r>
            <a:r>
              <a:rPr lang="cs-CZ" sz="2000" dirty="0"/>
              <a:t> </a:t>
            </a:r>
            <a:r>
              <a:rPr lang="en-US" sz="2000" dirty="0"/>
              <a:t>than this [first Clouds], </a:t>
            </a:r>
            <a:r>
              <a:rPr lang="en-US" sz="2000" b="1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 is to your shame that you did not realize it at once</a:t>
            </a:r>
            <a:r>
              <a:rPr lang="en-US" sz="2000" dirty="0"/>
              <a:t>. But our poet is</a:t>
            </a:r>
            <a:r>
              <a:rPr lang="cs-CZ" sz="2000" dirty="0"/>
              <a:t> </a:t>
            </a:r>
            <a:r>
              <a:rPr lang="en-US" sz="2000" dirty="0"/>
              <a:t>no less recognized by the clever ones among you . . . so, my good friends, in the future love and</a:t>
            </a:r>
            <a:r>
              <a:rPr lang="cs-CZ" sz="2000" dirty="0"/>
              <a:t> </a:t>
            </a:r>
            <a:r>
              <a:rPr lang="en-US" sz="2000" dirty="0"/>
              <a:t>cherish those poets who seek to say something new.</a:t>
            </a:r>
            <a:r>
              <a:rPr lang="en-US" dirty="0"/>
              <a:t>		</a:t>
            </a:r>
            <a:endParaRPr lang="cs-CZ" dirty="0"/>
          </a:p>
          <a:p>
            <a:endParaRPr lang="cs-CZ" dirty="0"/>
          </a:p>
          <a:p>
            <a:r>
              <a:rPr lang="cs-CZ" i="1" dirty="0"/>
              <a:t>Aristofanes: </a:t>
            </a:r>
            <a:r>
              <a:rPr lang="en-US" i="1" dirty="0" err="1"/>
              <a:t>Oblaka</a:t>
            </a:r>
            <a:r>
              <a:rPr lang="en-US" i="1" dirty="0"/>
              <a:t> (518–562)</a:t>
            </a:r>
          </a:p>
        </p:txBody>
      </p:sp>
      <p:sp>
        <p:nvSpPr>
          <p:cNvPr id="4" name="Obdélník 3"/>
          <p:cNvSpPr/>
          <p:nvPr/>
        </p:nvSpPr>
        <p:spPr>
          <a:xfrm>
            <a:off x="372528" y="3645024"/>
            <a:ext cx="84249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Inferior Argument</a:t>
            </a:r>
            <a:r>
              <a:rPr lang="en-US" sz="2000" dirty="0"/>
              <a:t>: Look at the spectators and see who are in the majority.</a:t>
            </a:r>
          </a:p>
          <a:p>
            <a:r>
              <a:rPr lang="en-US" sz="2000" b="1" dirty="0"/>
              <a:t>Superior Argument</a:t>
            </a:r>
            <a:r>
              <a:rPr lang="en-US" sz="2000" dirty="0"/>
              <a:t>: I’m looking. </a:t>
            </a:r>
            <a:endParaRPr lang="cs-CZ" sz="2000" dirty="0"/>
          </a:p>
          <a:p>
            <a:r>
              <a:rPr lang="en-US" sz="2000" b="1" dirty="0"/>
              <a:t>Inf. </a:t>
            </a:r>
            <a:r>
              <a:rPr lang="en-US" sz="2000" b="1" dirty="0" err="1"/>
              <a:t>Arg</a:t>
            </a:r>
            <a:r>
              <a:rPr lang="cs-CZ" sz="2000" b="1" dirty="0"/>
              <a:t>.</a:t>
            </a:r>
            <a:r>
              <a:rPr lang="en-US" sz="2000" dirty="0"/>
              <a:t>: And what do you see?</a:t>
            </a:r>
          </a:p>
          <a:p>
            <a:r>
              <a:rPr lang="en-US" sz="2000" b="1" dirty="0"/>
              <a:t>Sup. Arg.</a:t>
            </a:r>
            <a:r>
              <a:rPr lang="en-US" sz="2000" dirty="0"/>
              <a:t>: By god, the assholes are everywhere.</a:t>
            </a:r>
            <a:endParaRPr lang="cs-CZ" sz="2000" dirty="0"/>
          </a:p>
          <a:p>
            <a:endParaRPr lang="cs-CZ" dirty="0"/>
          </a:p>
          <a:p>
            <a:r>
              <a:rPr lang="cs-CZ" i="1" dirty="0"/>
              <a:t>Aristofanes: Oblaka (1088–1104)</a:t>
            </a:r>
          </a:p>
        </p:txBody>
      </p:sp>
    </p:spTree>
    <p:extLst>
      <p:ext uri="{BB962C8B-B14F-4D97-AF65-F5344CB8AC3E}">
        <p14:creationId xmlns:p14="http://schemas.microsoft.com/office/powerpoint/2010/main" val="675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73"/>
    </mc:Choice>
    <mc:Fallback xmlns="">
      <p:transition spd="slow" advTm="10467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957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Lénaje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346" y="980728"/>
            <a:ext cx="84969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konány v měsíci </a:t>
            </a:r>
            <a:r>
              <a:rPr lang="cs-CZ" i="1" dirty="0" err="1"/>
              <a:t>gamelionu</a:t>
            </a:r>
            <a:endParaRPr lang="cs-CZ" i="1" dirty="0"/>
          </a:p>
          <a:p>
            <a:pPr marL="285750" indent="-285750">
              <a:buFontTx/>
              <a:buChar char="-"/>
            </a:pPr>
            <a:r>
              <a:rPr lang="cs-CZ" dirty="0"/>
              <a:t>organizoval </a:t>
            </a:r>
            <a:r>
              <a:rPr lang="cs-CZ" i="1" dirty="0" err="1"/>
              <a:t>archon</a:t>
            </a:r>
            <a:r>
              <a:rPr lang="cs-CZ" i="1" dirty="0"/>
              <a:t> </a:t>
            </a:r>
            <a:r>
              <a:rPr lang="cs-CZ" i="1" dirty="0" err="1"/>
              <a:t>basileos</a:t>
            </a:r>
            <a:r>
              <a:rPr lang="cs-CZ" i="1" dirty="0"/>
              <a:t> </a:t>
            </a:r>
            <a:r>
              <a:rPr lang="cs-CZ" dirty="0"/>
              <a:t>→ primárně náboženská slavnost </a:t>
            </a:r>
          </a:p>
          <a:p>
            <a:pPr marL="285750" indent="-285750">
              <a:buFontTx/>
              <a:buChar char="-"/>
            </a:pPr>
            <a:r>
              <a:rPr lang="cs-CZ" dirty="0"/>
              <a:t>neúčastnili se cizinci, zato důležitá role </a:t>
            </a:r>
            <a:r>
              <a:rPr lang="cs-CZ" dirty="0" err="1"/>
              <a:t>metoiků</a:t>
            </a:r>
            <a:endParaRPr lang="cs-CZ" dirty="0"/>
          </a:p>
          <a:p>
            <a:endParaRPr lang="cs-CZ" dirty="0"/>
          </a:p>
          <a:p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contest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Lenaia</a:t>
            </a:r>
            <a:r>
              <a:rPr lang="cs-CZ" sz="1600" dirty="0"/>
              <a:t>, and </a:t>
            </a:r>
            <a:r>
              <a:rPr lang="cs-CZ" sz="1600" dirty="0" err="1"/>
              <a:t>foreigners</a:t>
            </a:r>
            <a:r>
              <a:rPr lang="cs-CZ" sz="1600" dirty="0"/>
              <a:t> [</a:t>
            </a:r>
            <a:r>
              <a:rPr lang="cs-CZ" sz="1600" i="1" dirty="0" err="1"/>
              <a:t>xenoi</a:t>
            </a:r>
            <a:r>
              <a:rPr lang="cs-CZ" sz="1600" dirty="0"/>
              <a:t>] are not </a:t>
            </a:r>
            <a:r>
              <a:rPr lang="cs-CZ" sz="1600" dirty="0" err="1"/>
              <a:t>yet</a:t>
            </a:r>
            <a:r>
              <a:rPr lang="cs-CZ" sz="1600" dirty="0"/>
              <a:t> </a:t>
            </a:r>
            <a:r>
              <a:rPr lang="cs-CZ" sz="1600" dirty="0" err="1"/>
              <a:t>present</a:t>
            </a:r>
            <a:r>
              <a:rPr lang="cs-CZ" sz="1600" dirty="0"/>
              <a:t> – </a:t>
            </a:r>
            <a:r>
              <a:rPr lang="cs-CZ" sz="1600" dirty="0" err="1"/>
              <a:t>here</a:t>
            </a:r>
            <a:r>
              <a:rPr lang="cs-CZ" sz="1600" dirty="0"/>
              <a:t> </a:t>
            </a:r>
            <a:r>
              <a:rPr lang="cs-CZ" sz="1600" dirty="0" err="1"/>
              <a:t>we</a:t>
            </a:r>
            <a:r>
              <a:rPr lang="cs-CZ" sz="1600" dirty="0"/>
              <a:t> are </a:t>
            </a:r>
            <a:r>
              <a:rPr lang="cs-CZ" sz="1600" dirty="0" err="1"/>
              <a:t>then</a:t>
            </a:r>
            <a:r>
              <a:rPr lang="cs-CZ" sz="1600" dirty="0"/>
              <a:t>, </a:t>
            </a:r>
            <a:r>
              <a:rPr lang="cs-CZ" sz="1600" dirty="0" err="1"/>
              <a:t>cleanhulled</a:t>
            </a:r>
            <a:r>
              <a:rPr lang="cs-CZ" sz="1600" dirty="0"/>
              <a:t> (so to </a:t>
            </a:r>
            <a:r>
              <a:rPr lang="cs-CZ" sz="1600" dirty="0" err="1"/>
              <a:t>speak</a:t>
            </a:r>
            <a:r>
              <a:rPr lang="cs-CZ" sz="1600" dirty="0"/>
              <a:t>), </a:t>
            </a:r>
            <a:r>
              <a:rPr lang="cs-CZ" sz="1600" dirty="0" err="1"/>
              <a:t>for</a:t>
            </a:r>
            <a:r>
              <a:rPr lang="cs-CZ" sz="1600" dirty="0"/>
              <a:t> I </a:t>
            </a:r>
            <a:r>
              <a:rPr lang="cs-CZ" sz="1600" dirty="0" err="1"/>
              <a:t>consider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metics</a:t>
            </a:r>
            <a:r>
              <a:rPr lang="cs-CZ" sz="1600" dirty="0"/>
              <a:t> to </a:t>
            </a:r>
            <a:r>
              <a:rPr lang="cs-CZ" sz="1600" dirty="0" err="1"/>
              <a:t>be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bran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our</a:t>
            </a:r>
            <a:r>
              <a:rPr lang="cs-CZ" sz="1600" dirty="0"/>
              <a:t> </a:t>
            </a:r>
            <a:r>
              <a:rPr lang="cs-CZ" sz="1600" dirty="0" err="1"/>
              <a:t>population</a:t>
            </a:r>
            <a:r>
              <a:rPr lang="cs-CZ" sz="1600" dirty="0"/>
              <a:t>.</a:t>
            </a:r>
          </a:p>
          <a:p>
            <a:pPr algn="r"/>
            <a:r>
              <a:rPr lang="cs-CZ" sz="1600" i="1" dirty="0"/>
              <a:t>Aristofanes: </a:t>
            </a:r>
            <a:r>
              <a:rPr lang="cs-CZ" sz="1600" i="1" dirty="0" err="1"/>
              <a:t>Acharňané</a:t>
            </a:r>
            <a:r>
              <a:rPr lang="cs-CZ" sz="1600" i="1" dirty="0"/>
              <a:t> (504–506)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procesí, oběti, mystické prvky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komický agon </a:t>
            </a:r>
            <a:r>
              <a:rPr lang="cs-CZ" dirty="0"/>
              <a:t>– cca od r. 440 (5 autorů/1 komedie)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tragický agon </a:t>
            </a:r>
            <a:r>
              <a:rPr lang="cs-CZ" dirty="0"/>
              <a:t>– cca od r. 432 (2 autoři/1–2 hry)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3916840"/>
            <a:ext cx="91440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066492" y="3624653"/>
            <a:ext cx="2067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tzv. </a:t>
            </a:r>
            <a:r>
              <a:rPr lang="cs-CZ" sz="1400" i="1" dirty="0" err="1"/>
              <a:t>Lénajská</a:t>
            </a:r>
            <a:r>
              <a:rPr lang="cs-CZ" sz="1400" i="1" dirty="0"/>
              <a:t> váza cca 430</a:t>
            </a:r>
          </a:p>
        </p:txBody>
      </p:sp>
    </p:spTree>
    <p:extLst>
      <p:ext uri="{BB962C8B-B14F-4D97-AF65-F5344CB8AC3E}">
        <p14:creationId xmlns:p14="http://schemas.microsoft.com/office/powerpoint/2010/main" val="4049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43"/>
    </mc:Choice>
    <mc:Fallback xmlns="">
      <p:transition spd="slow" advTm="47834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7" y="0"/>
            <a:ext cx="7144465" cy="684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56" y="2938462"/>
            <a:ext cx="8175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7195DFD-FB4F-41F6-B9A9-3243DBB00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3923928" cy="20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9"/>
    </mc:Choice>
    <mc:Fallback xmlns="">
      <p:transition spd="slow" advTm="415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285875"/>
            <a:ext cx="4867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1CA76C-243C-41C3-88C8-7BAE0E072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184" y="1412776"/>
            <a:ext cx="2669276" cy="27060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Venkovské (Malé) Dionýsie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465166" cy="53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106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75" y="1988840"/>
            <a:ext cx="633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854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493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655A26-180D-44A3-8F8B-E2EFC7398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" y="1052736"/>
            <a:ext cx="2729204" cy="18183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AE82A5-AB0A-4FBD-803E-F1344E4A4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" y="4788844"/>
            <a:ext cx="3723786" cy="20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20"/>
    </mc:Choice>
    <mc:Fallback xmlns="">
      <p:transition spd="slow" advTm="1148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Performativita v athénské </a:t>
            </a:r>
            <a:r>
              <a:rPr lang="cs-CZ" b="1" i="1" dirty="0"/>
              <a:t>polis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správa státu</a:t>
            </a:r>
          </a:p>
          <a:p>
            <a:r>
              <a:rPr lang="cs-CZ" sz="2800" dirty="0"/>
              <a:t>soudnictví</a:t>
            </a:r>
          </a:p>
          <a:p>
            <a:r>
              <a:rPr lang="cs-CZ" sz="2800" dirty="0"/>
              <a:t>veřejné slavnosti</a:t>
            </a:r>
          </a:p>
          <a:p>
            <a:r>
              <a:rPr lang="cs-CZ" sz="2800" dirty="0"/>
              <a:t>svatby a pohřby</a:t>
            </a:r>
          </a:p>
          <a:p>
            <a:r>
              <a:rPr lang="cs-CZ" sz="2800" dirty="0"/>
              <a:t>symposia</a:t>
            </a:r>
          </a:p>
          <a:p>
            <a:r>
              <a:rPr lang="cs-CZ" sz="2800" dirty="0"/>
              <a:t>hudební/literární performance</a:t>
            </a:r>
          </a:p>
          <a:p>
            <a:r>
              <a:rPr lang="cs-CZ" sz="2800" dirty="0"/>
              <a:t>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83752099"/>
              </p:ext>
            </p:extLst>
          </p:nvPr>
        </p:nvGraphicFramePr>
        <p:xfrm>
          <a:off x="5148064" y="1916832"/>
          <a:ext cx="374441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Šipka doleva 4"/>
          <p:cNvSpPr/>
          <p:nvPr/>
        </p:nvSpPr>
        <p:spPr>
          <a:xfrm>
            <a:off x="4082796" y="33307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96"/>
    </mc:Choice>
    <mc:Fallback xmlns="">
      <p:transition spd="slow" advTm="58019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2853" y="260648"/>
            <a:ext cx="3024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Ekklésia</a:t>
            </a:r>
          </a:p>
          <a:p>
            <a:pPr marL="285750" indent="-285750">
              <a:buFontTx/>
              <a:buChar char="-"/>
            </a:pPr>
            <a:r>
              <a:rPr lang="cs-CZ" dirty="0"/>
              <a:t>všichni občané</a:t>
            </a:r>
          </a:p>
          <a:p>
            <a:pPr marL="285750" indent="-285750">
              <a:buFontTx/>
              <a:buChar char="-"/>
            </a:pPr>
            <a:r>
              <a:rPr lang="cs-CZ" dirty="0"/>
              <a:t>schází se 1–4 x za měsíc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Pnyx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418" y="162880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Búlé</a:t>
            </a:r>
            <a:endParaRPr lang="cs-CZ" sz="2000" b="1" dirty="0"/>
          </a:p>
          <a:p>
            <a:pPr marL="342900" indent="-342900">
              <a:buFontTx/>
              <a:buChar char="-"/>
            </a:pPr>
            <a:r>
              <a:rPr lang="cs-CZ" dirty="0"/>
              <a:t>500 občanů vybraných losem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Areopagos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29691" y="2708920"/>
            <a:ext cx="3744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Soudy</a:t>
            </a:r>
          </a:p>
          <a:p>
            <a:r>
              <a:rPr lang="cs-CZ" sz="2000" dirty="0"/>
              <a:t>- </a:t>
            </a:r>
            <a:r>
              <a:rPr lang="cs-CZ" dirty="0"/>
              <a:t>občan žaluje i obhajuje se sám</a:t>
            </a:r>
          </a:p>
          <a:p>
            <a:pPr marL="342900" indent="-342900">
              <a:buFontTx/>
              <a:buChar char="-"/>
            </a:pPr>
            <a:r>
              <a:rPr lang="cs-CZ" dirty="0"/>
              <a:t>porota: 100–1500 občanů</a:t>
            </a:r>
          </a:p>
          <a:p>
            <a:pPr marL="342900" indent="-342900">
              <a:buFontTx/>
              <a:buChar char="-"/>
            </a:pPr>
            <a:r>
              <a:rPr lang="cs-CZ" dirty="0"/>
              <a:t>Agora/</a:t>
            </a:r>
            <a:r>
              <a:rPr lang="cs-CZ" dirty="0" err="1"/>
              <a:t>Pnyx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91453"/>
            <a:ext cx="4499992" cy="29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4312693"/>
            <a:ext cx="3707904" cy="233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48680"/>
            <a:ext cx="5238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4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76"/>
    </mc:Choice>
    <mc:Fallback xmlns="">
      <p:transition spd="slow" advTm="61867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811" y="2863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Náboženské slavnosti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536" y="1412776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průvod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oběti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veřejná hostina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sport a umění</a:t>
            </a:r>
          </a:p>
          <a:p>
            <a:endParaRPr lang="cs-CZ" sz="2400" dirty="0"/>
          </a:p>
          <a:p>
            <a:r>
              <a:rPr lang="cs-CZ" sz="2400" dirty="0"/>
              <a:t>Lokální x panhelénské (olympijské, </a:t>
            </a:r>
            <a:r>
              <a:rPr lang="cs-CZ" sz="2400" dirty="0" err="1"/>
              <a:t>nemejské</a:t>
            </a:r>
            <a:r>
              <a:rPr lang="cs-CZ" sz="2400" dirty="0"/>
              <a:t>, </a:t>
            </a:r>
            <a:r>
              <a:rPr lang="cs-CZ" sz="2400" dirty="0" err="1"/>
              <a:t>isthmijské</a:t>
            </a:r>
            <a:r>
              <a:rPr lang="cs-CZ" sz="24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36" y="4069316"/>
            <a:ext cx="3347864" cy="278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28247"/>
            <a:ext cx="4067944" cy="25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411251" y="34324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Parthenon</a:t>
            </a:r>
            <a:r>
              <a:rPr lang="cs-CZ" i="1" dirty="0"/>
              <a:t> - vlys</a:t>
            </a:r>
          </a:p>
        </p:txBody>
      </p:sp>
      <p:pic>
        <p:nvPicPr>
          <p:cNvPr id="32770" name="Picture 2" descr="VÃ½sledek obrÃ¡zku pro acropolis reconstru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10" y="836712"/>
            <a:ext cx="4910235" cy="24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14"/>
    </mc:Choice>
    <mc:Fallback xmlns="">
      <p:transition spd="slow" advTm="8038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2" y="332656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Happy bridegroom, Hesper brings</a:t>
            </a:r>
            <a:br>
              <a:rPr lang="en-US" dirty="0"/>
            </a:br>
            <a:r>
              <a:rPr lang="en-US" dirty="0"/>
              <a:t>All desired and timely things.</a:t>
            </a:r>
            <a:br>
              <a:rPr lang="en-US" dirty="0"/>
            </a:br>
            <a:r>
              <a:rPr lang="en-US" dirty="0"/>
              <a:t>All whom morning sends to roam,</a:t>
            </a:r>
            <a:br>
              <a:rPr lang="en-US" dirty="0"/>
            </a:br>
            <a:r>
              <a:rPr lang="en-US" dirty="0"/>
              <a:t>Hesper loves to </a:t>
            </a:r>
            <a:r>
              <a:rPr lang="en-US" b="1" dirty="0"/>
              <a:t>lead them home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Home return who him behold,</a:t>
            </a:r>
            <a:br>
              <a:rPr lang="en-US" dirty="0"/>
            </a:br>
            <a:r>
              <a:rPr lang="en-US" b="1" dirty="0"/>
              <a:t>Child</a:t>
            </a:r>
            <a:r>
              <a:rPr lang="en-US" dirty="0"/>
              <a:t> to mother, sheep to fold,</a:t>
            </a:r>
            <a:br>
              <a:rPr lang="en-US" dirty="0"/>
            </a:br>
            <a:r>
              <a:rPr lang="en-US" dirty="0"/>
              <a:t>Bird to nest from wandering wide:</a:t>
            </a:r>
            <a:br>
              <a:rPr lang="en-US" dirty="0"/>
            </a:br>
            <a:r>
              <a:rPr lang="en-US" b="1" dirty="0"/>
              <a:t>Happy bridegroom, seek your bride</a:t>
            </a:r>
            <a:r>
              <a:rPr lang="en-US" dirty="0"/>
              <a:t>.</a:t>
            </a:r>
            <a:r>
              <a:rPr lang="cs-CZ" dirty="0"/>
              <a:t> (Fr. 90)</a:t>
            </a:r>
          </a:p>
          <a:p>
            <a:endParaRPr lang="cs-CZ" dirty="0"/>
          </a:p>
          <a:p>
            <a:r>
              <a:rPr lang="cs-CZ" i="1" dirty="0" err="1"/>
              <a:t>Sappho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20072" y="332656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Ach bez přátel, bez slzy jediné</a:t>
            </a:r>
          </a:p>
          <a:p>
            <a:r>
              <a:rPr lang="cs-CZ" dirty="0"/>
              <a:t>a bez písní svatebních </a:t>
            </a:r>
            <a:r>
              <a:rPr lang="cs-CZ" b="1" dirty="0"/>
              <a:t>vedena jsem</a:t>
            </a:r>
          </a:p>
          <a:p>
            <a:r>
              <a:rPr lang="cs-CZ" b="1" dirty="0"/>
              <a:t>cestou smrti</a:t>
            </a:r>
            <a:r>
              <a:rPr lang="cs-CZ" dirty="0"/>
              <a:t>, já neblahá! […]</a:t>
            </a:r>
          </a:p>
          <a:p>
            <a:r>
              <a:rPr lang="cs-CZ" dirty="0"/>
              <a:t>Ani jediný přítel nelká,</a:t>
            </a:r>
          </a:p>
          <a:p>
            <a:r>
              <a:rPr lang="cs-CZ" dirty="0"/>
              <a:t>nikdo nepláče nad mou sudbou! […]</a:t>
            </a:r>
          </a:p>
          <a:p>
            <a:r>
              <a:rPr lang="cs-CZ" dirty="0"/>
              <a:t>Ó </a:t>
            </a:r>
            <a:r>
              <a:rPr lang="cs-CZ" b="1" dirty="0"/>
              <a:t>hrobko</a:t>
            </a:r>
            <a:r>
              <a:rPr lang="cs-CZ" dirty="0"/>
              <a:t>, ó ty </a:t>
            </a:r>
            <a:r>
              <a:rPr lang="cs-CZ" b="1" dirty="0"/>
              <a:t>síni svatební</a:t>
            </a:r>
            <a:r>
              <a:rPr lang="cs-CZ" dirty="0"/>
              <a:t>,</a:t>
            </a:r>
          </a:p>
          <a:p>
            <a:r>
              <a:rPr lang="cs-CZ" dirty="0"/>
              <a:t>ó podzemský ty věčný žaláři,</a:t>
            </a:r>
          </a:p>
          <a:p>
            <a:r>
              <a:rPr lang="cs-CZ" dirty="0"/>
              <a:t>jdu tam k svým drahým […].</a:t>
            </a:r>
          </a:p>
          <a:p>
            <a:r>
              <a:rPr lang="cs-CZ" dirty="0"/>
              <a:t>Já poslední a nejbídnější z nich</a:t>
            </a:r>
          </a:p>
          <a:p>
            <a:r>
              <a:rPr lang="cs-CZ" dirty="0"/>
              <a:t>jdu tam, než žití běh mi uplynul. […]</a:t>
            </a:r>
          </a:p>
          <a:p>
            <a:r>
              <a:rPr lang="cs-CZ" dirty="0"/>
              <a:t>Teď odvádí mě odtud násilně,</a:t>
            </a:r>
          </a:p>
          <a:p>
            <a:r>
              <a:rPr lang="cs-CZ" dirty="0"/>
              <a:t>a </a:t>
            </a:r>
            <a:r>
              <a:rPr lang="cs-CZ" b="1" dirty="0"/>
              <a:t>já jsem nepoznala manželské</a:t>
            </a:r>
          </a:p>
          <a:p>
            <a:r>
              <a:rPr lang="cs-CZ" b="1" dirty="0"/>
              <a:t>ni lásky ani zpěvů svatebních</a:t>
            </a:r>
          </a:p>
          <a:p>
            <a:r>
              <a:rPr lang="cs-CZ" dirty="0"/>
              <a:t>a nedočkala jsem se </a:t>
            </a:r>
            <a:r>
              <a:rPr lang="cs-CZ" b="1" dirty="0"/>
              <a:t>sňatku dne</a:t>
            </a:r>
          </a:p>
          <a:p>
            <a:r>
              <a:rPr lang="cs-CZ" dirty="0"/>
              <a:t>ni </a:t>
            </a:r>
            <a:r>
              <a:rPr lang="cs-CZ" b="1" dirty="0"/>
              <a:t>dítek</a:t>
            </a:r>
            <a:r>
              <a:rPr lang="cs-CZ" dirty="0"/>
              <a:t> – a teď kráčím od přátel</a:t>
            </a:r>
          </a:p>
          <a:p>
            <a:r>
              <a:rPr lang="cs-CZ" dirty="0"/>
              <a:t>všech opuštěna, ach, já nešťastná,</a:t>
            </a:r>
          </a:p>
          <a:p>
            <a:r>
              <a:rPr lang="cs-CZ" dirty="0"/>
              <a:t>v to mrtvých – živá! – sídlo pod zemí.</a:t>
            </a:r>
          </a:p>
          <a:p>
            <a:endParaRPr lang="cs-CZ" dirty="0"/>
          </a:p>
          <a:p>
            <a:pPr algn="r"/>
            <a:r>
              <a:rPr lang="cs-CZ" i="1" dirty="0"/>
              <a:t>Sofokles: </a:t>
            </a:r>
            <a:r>
              <a:rPr lang="cs-CZ" i="1" dirty="0" err="1"/>
              <a:t>Antigona</a:t>
            </a:r>
            <a:endParaRPr lang="cs-CZ" i="1" dirty="0"/>
          </a:p>
        </p:txBody>
      </p:sp>
      <p:pic>
        <p:nvPicPr>
          <p:cNvPr id="29698" name="Picture 2" descr="VÃ½sledek obrÃ¡zku pro ancient greek marri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2843808" cy="278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77"/>
    </mc:Choice>
    <mc:Fallback xmlns="">
      <p:transition spd="slow" advTm="39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9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Rhapsodové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836712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[Nestor]</a:t>
            </a:r>
          </a:p>
          <a:p>
            <a:r>
              <a:rPr lang="cs-CZ" dirty="0"/>
              <a:t>„Poslušni buďte i vy – být poslušen věru je lépe.</a:t>
            </a:r>
          </a:p>
          <a:p>
            <a:r>
              <a:rPr lang="cs-CZ" dirty="0"/>
              <a:t>Ani ty neber mu dívku, ač mocný jsi, </a:t>
            </a:r>
            <a:r>
              <a:rPr lang="cs-CZ" dirty="0" err="1"/>
              <a:t>Agamemnone</a:t>
            </a:r>
            <a:r>
              <a:rPr lang="cs-CZ" dirty="0"/>
              <a:t>,</a:t>
            </a:r>
          </a:p>
          <a:p>
            <a:r>
              <a:rPr lang="cs-CZ" dirty="0"/>
              <a:t>ani ty, </a:t>
            </a:r>
            <a:r>
              <a:rPr lang="cs-CZ" dirty="0" err="1"/>
              <a:t>Péleův</a:t>
            </a:r>
            <a:r>
              <a:rPr lang="cs-CZ" dirty="0"/>
              <a:t> synu, se nechtěj urputně hádat</a:t>
            </a:r>
          </a:p>
          <a:p>
            <a:r>
              <a:rPr lang="cs-CZ" dirty="0"/>
              <a:t>s králem […].</a:t>
            </a:r>
          </a:p>
          <a:p>
            <a:r>
              <a:rPr lang="cs-CZ" dirty="0"/>
              <a:t>Máš-li ty velkou sílu, když božskou matkou jsi zrozen,</a:t>
            </a:r>
          </a:p>
          <a:p>
            <a:r>
              <a:rPr lang="cs-CZ" dirty="0"/>
              <a:t>on zas mocnější je, vždyť vládne většímu počtu.</a:t>
            </a:r>
          </a:p>
          <a:p>
            <a:r>
              <a:rPr lang="cs-CZ" dirty="0"/>
              <a:t>Vztek svůj, </a:t>
            </a:r>
            <a:r>
              <a:rPr lang="cs-CZ" dirty="0" err="1"/>
              <a:t>Agamemnone</a:t>
            </a:r>
            <a:r>
              <a:rPr lang="cs-CZ" dirty="0"/>
              <a:t>, hleď krotit – já tě však prosím,</a:t>
            </a:r>
          </a:p>
          <a:p>
            <a:r>
              <a:rPr lang="cs-CZ" dirty="0"/>
              <a:t>aby ses na Achillea už nehněval […].“</a:t>
            </a:r>
          </a:p>
          <a:p>
            <a:endParaRPr lang="cs-CZ" dirty="0"/>
          </a:p>
          <a:p>
            <a:r>
              <a:rPr lang="cs-CZ" dirty="0"/>
              <a:t>Tomu zas </a:t>
            </a:r>
            <a:r>
              <a:rPr lang="cs-CZ" dirty="0" err="1"/>
              <a:t>Agamemnón</a:t>
            </a:r>
            <a:r>
              <a:rPr lang="cs-CZ" dirty="0"/>
              <a:t>, král přemocný, v odpověď pravil:</a:t>
            </a:r>
          </a:p>
          <a:p>
            <a:r>
              <a:rPr lang="cs-CZ" dirty="0"/>
              <a:t>„Věru </a:t>
            </a:r>
            <a:r>
              <a:rPr lang="cs-CZ" dirty="0" err="1"/>
              <a:t>tohleto</a:t>
            </a:r>
            <a:r>
              <a:rPr lang="cs-CZ" dirty="0"/>
              <a:t> všechno jsi, starče, po právu řekl;</a:t>
            </a:r>
          </a:p>
          <a:p>
            <a:r>
              <a:rPr lang="cs-CZ" dirty="0"/>
              <a:t>ale </a:t>
            </a:r>
            <a:r>
              <a:rPr lang="cs-CZ" dirty="0" err="1"/>
              <a:t>tenhleten</a:t>
            </a:r>
            <a:r>
              <a:rPr lang="cs-CZ" dirty="0"/>
              <a:t> muž chce překonat ostatní všechny […].“</a:t>
            </a:r>
          </a:p>
          <a:p>
            <a:endParaRPr lang="cs-CZ" dirty="0"/>
          </a:p>
          <a:p>
            <a:r>
              <a:rPr lang="cs-CZ" dirty="0"/>
              <a:t>Jemu pak do řeči skočil a odvětil Achilles jasný:</a:t>
            </a:r>
          </a:p>
          <a:p>
            <a:r>
              <a:rPr lang="cs-CZ" dirty="0"/>
              <a:t>„To bych se musel věru zvát zbabělcem, ničemným mužem,</a:t>
            </a:r>
          </a:p>
          <a:p>
            <a:r>
              <a:rPr lang="cs-CZ" dirty="0"/>
              <a:t>kdybych ti v každé věci měl ustoupit, cokoli řekneš.“[…]</a:t>
            </a:r>
          </a:p>
          <a:p>
            <a:endParaRPr lang="cs-CZ" dirty="0"/>
          </a:p>
          <a:p>
            <a:r>
              <a:rPr lang="cs-CZ" dirty="0"/>
              <a:t>Když se vzpurnými slovy ti dva už vypeskovali,</a:t>
            </a:r>
          </a:p>
          <a:p>
            <a:r>
              <a:rPr lang="cs-CZ" dirty="0"/>
              <a:t>vstanou a rozpustí sněm, jejž konali u řeckých lodí.	</a:t>
            </a:r>
            <a:r>
              <a:rPr lang="cs-CZ" i="1" dirty="0"/>
              <a:t>Homér: </a:t>
            </a:r>
            <a:r>
              <a:rPr lang="cs-CZ" i="1" dirty="0" err="1"/>
              <a:t>Illias</a:t>
            </a:r>
            <a:r>
              <a:rPr lang="cs-CZ" i="1" dirty="0"/>
              <a:t>, I. zpěv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00" y="836713"/>
            <a:ext cx="275796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89"/>
    </mc:Choice>
    <mc:Fallback xmlns="">
      <p:transition spd="slow" advTm="3539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9347" y="3439689"/>
            <a:ext cx="3205402" cy="341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203032" cy="778098"/>
          </a:xfrm>
        </p:spPr>
        <p:txBody>
          <a:bodyPr/>
          <a:lstStyle/>
          <a:p>
            <a:r>
              <a:rPr lang="cs-CZ" b="1" dirty="0"/>
              <a:t>Velké Dionýsie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536" y="1233425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sz="2000" dirty="0"/>
              <a:t>konány v měsíci </a:t>
            </a:r>
            <a:r>
              <a:rPr lang="cs-CZ" sz="2000" i="1" dirty="0" err="1"/>
              <a:t>elaféboliónu</a:t>
            </a:r>
            <a:endParaRPr lang="cs-CZ" sz="20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1916832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politický rozměr</a:t>
            </a:r>
          </a:p>
          <a:p>
            <a:r>
              <a:rPr lang="cs-CZ" sz="2000" b="1" dirty="0"/>
              <a:t>    </a:t>
            </a:r>
            <a:r>
              <a:rPr lang="cs-CZ" sz="2000" dirty="0"/>
              <a:t>- </a:t>
            </a:r>
            <a:r>
              <a:rPr lang="cs-CZ" altLang="cs-CZ" sz="2000" dirty="0"/>
              <a:t>úlitby deseti stratégů (vojenských a politických vůdců)</a:t>
            </a:r>
          </a:p>
          <a:p>
            <a:r>
              <a:rPr lang="cs-CZ" altLang="cs-CZ" sz="2000" dirty="0"/>
              <a:t>    - přinesení a vystavení tributu, který platili spojenci Athén</a:t>
            </a:r>
          </a:p>
          <a:p>
            <a:r>
              <a:rPr lang="cs-CZ" altLang="cs-CZ" sz="2000" dirty="0"/>
              <a:t>    - vyhlášení dobrodinců obce a jejich ocenění věncem; </a:t>
            </a:r>
          </a:p>
          <a:p>
            <a:r>
              <a:rPr lang="cs-CZ" altLang="cs-CZ" sz="2000" dirty="0"/>
              <a:t>    - nástup státem vychovaných sirotků (po mužích padlých za stát), kteří dosáhli dospělosti, ve vojenské zbroji</a:t>
            </a:r>
            <a:endParaRPr lang="cs-CZ" altLang="cs-CZ" sz="2000" i="1" dirty="0"/>
          </a:p>
        </p:txBody>
      </p:sp>
      <p:sp>
        <p:nvSpPr>
          <p:cNvPr id="7" name="Obousměrná svislá šipka 6"/>
          <p:cNvSpPr/>
          <p:nvPr/>
        </p:nvSpPr>
        <p:spPr>
          <a:xfrm>
            <a:off x="2915816" y="4356756"/>
            <a:ext cx="484632" cy="7920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49820" y="537321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náboženský rozměr</a:t>
            </a:r>
          </a:p>
          <a:p>
            <a:r>
              <a:rPr lang="cs-CZ" sz="2000" dirty="0"/>
              <a:t>      - náboženský rámec slavnosti a kultické praktiky</a:t>
            </a:r>
          </a:p>
          <a:p>
            <a:r>
              <a:rPr lang="cs-CZ" sz="2000" dirty="0"/>
              <a:t>      - kult Dionýsa </a:t>
            </a:r>
            <a:r>
              <a:rPr lang="cs-CZ" sz="2000" dirty="0" err="1"/>
              <a:t>Eleuthera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909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152"/>
    </mc:Choice>
    <mc:Fallback xmlns="">
      <p:transition spd="slow" advTm="87515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9.6|71.4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Předvádění na obrazovce (4:3)</PresentationFormat>
  <Paragraphs>292</Paragraphs>
  <Slides>30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Performativita v athénské polis</vt:lpstr>
      <vt:lpstr>Prezentace aplikace PowerPoint</vt:lpstr>
      <vt:lpstr>Náboženské slavnosti</vt:lpstr>
      <vt:lpstr>Prezentace aplikace PowerPoint</vt:lpstr>
      <vt:lpstr>Rhapsodové</vt:lpstr>
      <vt:lpstr>Velké Dionýsie</vt:lpstr>
      <vt:lpstr>Velké Dionýsie – scénář</vt:lpstr>
      <vt:lpstr>Eisagogé („uvedení“)</vt:lpstr>
      <vt:lpstr>Próagon</vt:lpstr>
      <vt:lpstr>Pompé („procesí“)</vt:lpstr>
      <vt:lpstr>Velké Dionýsie – scénář</vt:lpstr>
      <vt:lpstr>Prezentace aplikace PowerPoint</vt:lpstr>
      <vt:lpstr>Soutěž v dithyrambech</vt:lpstr>
      <vt:lpstr>Velké Dionýsie – scénář</vt:lpstr>
      <vt:lpstr>Vyhlášení výsledků</vt:lpstr>
      <vt:lpstr>Prezentace aplikace PowerPoint</vt:lpstr>
      <vt:lpstr>Velké Dionýsie – aktéři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Lénaje</vt:lpstr>
      <vt:lpstr>Prezentace aplikace PowerPoint</vt:lpstr>
      <vt:lpstr>Venkovské (Malé) Dionýsie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2024-10-18T07:06:18Z</dcterms:created>
  <dcterms:modified xsi:type="dcterms:W3CDTF">2024-10-18T07:06:27Z</dcterms:modified>
</cp:coreProperties>
</file>