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0"/>
  </p:notesMasterIdLst>
  <p:sldIdLst>
    <p:sldId id="258" r:id="rId2"/>
    <p:sldId id="263" r:id="rId3"/>
    <p:sldId id="277" r:id="rId4"/>
    <p:sldId id="302" r:id="rId5"/>
    <p:sldId id="278" r:id="rId6"/>
    <p:sldId id="279" r:id="rId7"/>
    <p:sldId id="284" r:id="rId8"/>
    <p:sldId id="285" r:id="rId9"/>
    <p:sldId id="286" r:id="rId10"/>
    <p:sldId id="287" r:id="rId11"/>
    <p:sldId id="298" r:id="rId12"/>
    <p:sldId id="303" r:id="rId13"/>
    <p:sldId id="267" r:id="rId14"/>
    <p:sldId id="268" r:id="rId15"/>
    <p:sldId id="269" r:id="rId16"/>
    <p:sldId id="281" r:id="rId17"/>
    <p:sldId id="288" r:id="rId18"/>
    <p:sldId id="289" r:id="rId19"/>
    <p:sldId id="290" r:id="rId20"/>
    <p:sldId id="291" r:id="rId21"/>
    <p:sldId id="292" r:id="rId22"/>
    <p:sldId id="294" r:id="rId23"/>
    <p:sldId id="295" r:id="rId24"/>
    <p:sldId id="301" r:id="rId25"/>
    <p:sldId id="293" r:id="rId26"/>
    <p:sldId id="300" r:id="rId27"/>
    <p:sldId id="296" r:id="rId28"/>
    <p:sldId id="29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D22375-6690-42DC-9B8B-58CD17D2B52E}" v="2" dt="2024-11-12T06:12:52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581" autoAdjust="0"/>
  </p:normalViewPr>
  <p:slideViewPr>
    <p:cSldViewPr>
      <p:cViewPr varScale="1">
        <p:scale>
          <a:sx n="79" d="100"/>
          <a:sy n="79" d="100"/>
        </p:scale>
        <p:origin x="24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09751-AE1E-4C19-A904-7BC1DE5AEBEE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B688C-10DC-452F-9B8A-AC50E00A8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920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26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540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863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675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429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181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279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44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582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5846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184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323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747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6B914FF-3A81-40EA-A55F-D83EE3DDCF77}" type="slidenum">
              <a:rPr lang="cs-CZ" altLang="cs-CZ" sz="1200" smtClean="0"/>
              <a:pPr eaLnBrk="1" hangingPunct="1"/>
              <a:t>23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539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3435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7053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6524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70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086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483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5FE19-3778-4B9C-9808-88A6EE45F8A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9957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337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481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224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B688C-10DC-452F-9B8A-AC50E00A882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26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B4CF-E4AF-4EB3-969A-C9B95319E40E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1835-8A0A-44AF-805D-72DA2294E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56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B4CF-E4AF-4EB3-969A-C9B95319E40E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1835-8A0A-44AF-805D-72DA2294E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971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B4CF-E4AF-4EB3-969A-C9B95319E40E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1835-8A0A-44AF-805D-72DA2294E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611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B4CF-E4AF-4EB3-969A-C9B95319E40E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1835-8A0A-44AF-805D-72DA2294E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242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B4CF-E4AF-4EB3-969A-C9B95319E40E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1835-8A0A-44AF-805D-72DA2294E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358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B4CF-E4AF-4EB3-969A-C9B95319E40E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1835-8A0A-44AF-805D-72DA2294E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469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B4CF-E4AF-4EB3-969A-C9B95319E40E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1835-8A0A-44AF-805D-72DA2294E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663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B4CF-E4AF-4EB3-969A-C9B95319E40E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1835-8A0A-44AF-805D-72DA2294E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41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B4CF-E4AF-4EB3-969A-C9B95319E40E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1835-8A0A-44AF-805D-72DA2294E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290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B4CF-E4AF-4EB3-969A-C9B95319E40E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1835-8A0A-44AF-805D-72DA2294E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52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B4CF-E4AF-4EB3-969A-C9B95319E40E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1835-8A0A-44AF-805D-72DA2294E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09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FB4CF-E4AF-4EB3-969A-C9B95319E40E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D1835-8A0A-44AF-805D-72DA2294E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65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4" descr="EpidaurosP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765175"/>
            <a:ext cx="7775575" cy="533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843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theatre in epidaur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207575" cy="613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251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ýsledek obrázku pro greek theatre reconstru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2" y="1146060"/>
            <a:ext cx="9189469" cy="422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406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coustic jar - Wikipedia">
            <a:extLst>
              <a:ext uri="{FF2B5EF4-FFF2-40B4-BE49-F238E27FC236}">
                <a16:creationId xmlns:a16="http://schemas.microsoft.com/office/drawing/2014/main" id="{F0AC8D0C-1DC6-38B8-1AD3-E3FAABACF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2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048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tab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757238"/>
            <a:ext cx="8081962" cy="5172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331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8469" y="116632"/>
            <a:ext cx="8229600" cy="60656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dirty="0" err="1"/>
              <a:t>Orchestra</a:t>
            </a:r>
            <a:endParaRPr lang="cs-CZ" alt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911" y="3511897"/>
            <a:ext cx="3584575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478122" y="626867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Euonymos</a:t>
            </a:r>
            <a:endParaRPr lang="cs-CZ" dirty="0"/>
          </a:p>
        </p:txBody>
      </p:sp>
      <p:pic>
        <p:nvPicPr>
          <p:cNvPr id="7" name="Picture 4" descr="thorik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25" y="3582491"/>
            <a:ext cx="3577455" cy="267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93219"/>
            <a:ext cx="45910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934976" y="626867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Thorikos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7111381" y="179778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Epidauros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8185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229600" cy="63408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dirty="0" err="1"/>
              <a:t>Skene</a:t>
            </a:r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48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39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458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3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Proskénion</a:t>
            </a:r>
            <a:r>
              <a:rPr lang="cs-CZ" altLang="cs-CZ" dirty="0"/>
              <a:t> – </a:t>
            </a:r>
            <a:r>
              <a:rPr lang="cs-CZ" altLang="cs-CZ" dirty="0" err="1"/>
              <a:t>Paraskenia</a:t>
            </a:r>
            <a:endParaRPr lang="cs-CZ" alt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72390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84" y="2780928"/>
            <a:ext cx="4588316" cy="406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09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6473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dirty="0"/>
              <a:t>Logeion</a:t>
            </a:r>
          </a:p>
        </p:txBody>
      </p:sp>
      <p:pic>
        <p:nvPicPr>
          <p:cNvPr id="21508" name="Picture 4" descr="loge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736" y="1196753"/>
            <a:ext cx="3476129" cy="226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tabA"/>
          <p:cNvPicPr>
            <a:picLocks noChangeAspect="1" noChangeArrowheads="1"/>
          </p:cNvPicPr>
          <p:nvPr/>
        </p:nvPicPr>
        <p:blipFill>
          <a:blip r:embed="rId4"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3"/>
            <a:ext cx="506318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7624" y="4168427"/>
            <a:ext cx="6804248" cy="270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907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5262"/>
            <a:ext cx="8229600" cy="6467475"/>
          </a:xfrm>
          <a:prstGeom prst="rect">
            <a:avLst/>
          </a:prstGeom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275856" y="195262"/>
            <a:ext cx="1882552" cy="70609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cs-CZ" altLang="cs-CZ" b="1" dirty="0" err="1"/>
              <a:t>Eisodos</a:t>
            </a:r>
            <a:endParaRPr lang="cs-CZ" altLang="cs-CZ" b="1" dirty="0"/>
          </a:p>
        </p:txBody>
      </p:sp>
      <p:pic>
        <p:nvPicPr>
          <p:cNvPr id="23556" name="Picture 6" descr="Epidauros-Markéta2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9145" y="195262"/>
            <a:ext cx="2723679" cy="3631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5714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Obrázek 3" descr="Rekonstrukce obdélníkové orchéstry, Bieber s. 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052513"/>
            <a:ext cx="8728075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596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Thymele</a:t>
            </a:r>
            <a:endParaRPr lang="cs-CZ" altLang="cs-CZ" dirty="0"/>
          </a:p>
        </p:txBody>
      </p:sp>
      <p:pic>
        <p:nvPicPr>
          <p:cNvPr id="22532" name="Picture 4" descr="Obrázek (2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86050"/>
            <a:ext cx="5799137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5782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805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enkykl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705" y="941740"/>
            <a:ext cx="3186635" cy="307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1251368" y="0"/>
            <a:ext cx="2818656" cy="1143000"/>
          </a:xfrm>
        </p:spPr>
        <p:txBody>
          <a:bodyPr/>
          <a:lstStyle/>
          <a:p>
            <a:pPr algn="l" eaLnBrk="1" hangingPunct="1"/>
            <a:r>
              <a:rPr lang="cs-CZ" altLang="cs-CZ" dirty="0" err="1"/>
              <a:t>Enkyklema</a:t>
            </a:r>
            <a:endParaRPr lang="cs-CZ" alt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75740"/>
            <a:ext cx="6480720" cy="278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3" y="1124744"/>
            <a:ext cx="5262767" cy="293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07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Mechane</a:t>
            </a:r>
            <a:endParaRPr lang="cs-CZ" altLang="cs-CZ" dirty="0"/>
          </a:p>
        </p:txBody>
      </p:sp>
      <p:pic>
        <p:nvPicPr>
          <p:cNvPr id="67588" name="Picture 4" descr="méchan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3649415" cy="376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036" y="1124744"/>
            <a:ext cx="4344487" cy="286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57667"/>
            <a:ext cx="5796136" cy="230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976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989138"/>
            <a:ext cx="7772400" cy="4114800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9636" name="Picture 4" descr="Obrázek (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8402638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898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5ADC31E-9B65-4CDD-BEEA-42CC571CB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620688"/>
            <a:ext cx="835292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712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" y="2526"/>
            <a:ext cx="3905307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481605" y="260646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/>
              <a:t>Periactoi</a:t>
            </a:r>
            <a:r>
              <a:rPr lang="cs-CZ" sz="3200" dirty="0"/>
              <a:t>/</a:t>
            </a:r>
            <a:r>
              <a:rPr lang="cs-CZ" sz="3200" dirty="0" err="1"/>
              <a:t>periacti</a:t>
            </a:r>
            <a:endParaRPr lang="cs-CZ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63696"/>
            <a:ext cx="5508103" cy="289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860032" y="3136612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dirty="0" err="1"/>
              <a:t>Pinakes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825680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BDD8C16-A7DA-4783-B5D9-E529EC185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59DFD834-4415-48EE-879D-9EA59AB90EA8}"/>
              </a:ext>
            </a:extLst>
          </p:cNvPr>
          <p:cNvSpPr/>
          <p:nvPr/>
        </p:nvSpPr>
        <p:spPr>
          <a:xfrm>
            <a:off x="3635896" y="1268760"/>
            <a:ext cx="5904656" cy="1800200"/>
          </a:xfrm>
          <a:prstGeom prst="ellipse">
            <a:avLst/>
          </a:prstGeom>
          <a:noFill/>
          <a:ln w="698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343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Obrázek 3" descr="Moretti model apud Gogo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12368"/>
            <a:ext cx="4392786" cy="352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Výsledek obrázku pro greek theatre reconstru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64777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913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ek obrázku pro greek theatre reconstru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6096" cy="427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62" y="3501008"/>
            <a:ext cx="5292738" cy="335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Související obr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76672"/>
            <a:ext cx="333375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943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620688"/>
            <a:ext cx="9144001" cy="541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525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198905D-3F9F-D2EA-10C7-76BF9B17A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278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Obrázek 3" descr="Moretti model apud Gog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9278"/>
            <a:ext cx="7345114" cy="589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630932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Dionýsovo divadlo</a:t>
            </a:r>
            <a:r>
              <a:rPr lang="cs-CZ" dirty="0"/>
              <a:t>, Athény, pol. </a:t>
            </a:r>
            <a:r>
              <a:rPr lang="cs-CZ"/>
              <a:t>5. </a:t>
            </a:r>
            <a:r>
              <a:rPr lang="cs-CZ" dirty="0"/>
              <a:t>stol. př. n. l.</a:t>
            </a:r>
          </a:p>
        </p:txBody>
      </p:sp>
    </p:spTree>
    <p:extLst>
      <p:ext uri="{BB962C8B-B14F-4D97-AF65-F5344CB8AC3E}">
        <p14:creationId xmlns:p14="http://schemas.microsoft.com/office/powerpoint/2010/main" val="4073518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609329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Dionýsovo divadlo po </a:t>
            </a:r>
            <a:r>
              <a:rPr lang="cs-CZ" dirty="0" err="1"/>
              <a:t>Lykurgově</a:t>
            </a:r>
            <a:r>
              <a:rPr lang="cs-CZ" dirty="0"/>
              <a:t> přestavbě, 4. stol. př. n. l.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Výsledek obrázku pro acropolis athens 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22935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940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3851920" y="0"/>
            <a:ext cx="1511846" cy="566738"/>
          </a:xfrm>
        </p:spPr>
        <p:txBody>
          <a:bodyPr/>
          <a:lstStyle/>
          <a:p>
            <a:pPr eaLnBrk="1" hangingPunct="1"/>
            <a:r>
              <a:rPr lang="cs-CZ" altLang="cs-CZ" sz="2800" dirty="0" err="1"/>
              <a:t>Thorikos</a:t>
            </a:r>
            <a:endParaRPr lang="cs-CZ" altLang="cs-CZ" sz="2800" dirty="0"/>
          </a:p>
        </p:txBody>
      </p:sp>
      <p:pic>
        <p:nvPicPr>
          <p:cNvPr id="14339" name="Zástupný symbol pro obrázek 3" descr="Thorikos - plán (Moraw-Nölle)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20713"/>
            <a:ext cx="7969250" cy="6048375"/>
          </a:xfrm>
        </p:spPr>
      </p:pic>
      <p:sp>
        <p:nvSpPr>
          <p:cNvPr id="14342" name="TextovéPole 9"/>
          <p:cNvSpPr txBox="1">
            <a:spLocks noChangeArrowheads="1"/>
          </p:cNvSpPr>
          <p:nvPr/>
        </p:nvSpPr>
        <p:spPr bwMode="auto">
          <a:xfrm>
            <a:off x="3563938" y="4149725"/>
            <a:ext cx="1098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 dirty="0" err="1">
                <a:latin typeface="Calibri" pitchFamily="34" charset="0"/>
              </a:rPr>
              <a:t>Orchéstra</a:t>
            </a:r>
            <a:endParaRPr lang="cs-CZ" altLang="cs-CZ" dirty="0">
              <a:latin typeface="Calibri" pitchFamily="34" charset="0"/>
            </a:endParaRPr>
          </a:p>
        </p:txBody>
      </p:sp>
      <p:sp>
        <p:nvSpPr>
          <p:cNvPr id="14343" name="TextovéPole 11"/>
          <p:cNvSpPr txBox="1">
            <a:spLocks noChangeArrowheads="1"/>
          </p:cNvSpPr>
          <p:nvPr/>
        </p:nvSpPr>
        <p:spPr bwMode="auto">
          <a:xfrm>
            <a:off x="6588125" y="5661025"/>
            <a:ext cx="623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oltář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6156325" y="5084763"/>
            <a:ext cx="360363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5" name="TextovéPole 14"/>
          <p:cNvSpPr txBox="1">
            <a:spLocks noChangeArrowheads="1"/>
          </p:cNvSpPr>
          <p:nvPr/>
        </p:nvSpPr>
        <p:spPr bwMode="auto">
          <a:xfrm>
            <a:off x="468313" y="6165850"/>
            <a:ext cx="1679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Dionýsův chrám</a:t>
            </a:r>
          </a:p>
        </p:txBody>
      </p:sp>
      <p:cxnSp>
        <p:nvCxnSpPr>
          <p:cNvPr id="17" name="Přímá spojovací šipka 16"/>
          <p:cNvCxnSpPr/>
          <p:nvPr/>
        </p:nvCxnSpPr>
        <p:spPr>
          <a:xfrm flipV="1">
            <a:off x="755650" y="5805488"/>
            <a:ext cx="431800" cy="2873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14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 idx="4294967295"/>
          </p:nvPr>
        </p:nvSpPr>
        <p:spPr>
          <a:xfrm>
            <a:off x="3186100" y="188640"/>
            <a:ext cx="2771800" cy="566738"/>
          </a:xfrm>
        </p:spPr>
        <p:txBody>
          <a:bodyPr/>
          <a:lstStyle/>
          <a:p>
            <a:pPr algn="l" eaLnBrk="1" hangingPunct="1"/>
            <a:r>
              <a:rPr lang="cs-CZ" altLang="cs-CZ" sz="2800" dirty="0" err="1"/>
              <a:t>Thorikos</a:t>
            </a:r>
            <a:r>
              <a:rPr lang="cs-CZ" altLang="cs-CZ" sz="2800" dirty="0"/>
              <a:t> – model</a:t>
            </a:r>
          </a:p>
        </p:txBody>
      </p:sp>
      <p:pic>
        <p:nvPicPr>
          <p:cNvPr id="15363" name="Obrázek 4" descr="Thorikos - model (Moraw-Nölte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1225"/>
            <a:ext cx="91440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421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486400" cy="566738"/>
          </a:xfrm>
        </p:spPr>
        <p:txBody>
          <a:bodyPr/>
          <a:lstStyle/>
          <a:p>
            <a:pPr algn="l" eaLnBrk="1" hangingPunct="1"/>
            <a:r>
              <a:rPr lang="cs-CZ" altLang="cs-CZ" sz="2800"/>
              <a:t>Thorikos – současná podoba</a:t>
            </a:r>
          </a:p>
        </p:txBody>
      </p:sp>
      <p:pic>
        <p:nvPicPr>
          <p:cNvPr id="16387" name="Obrázek 3" descr="Thorikos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7416800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9821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4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</Words>
  <Application>Microsoft Office PowerPoint</Application>
  <PresentationFormat>Předvádění na obrazovce (4:3)</PresentationFormat>
  <Paragraphs>46</Paragraphs>
  <Slides>28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1" baseType="lpstr">
      <vt:lpstr>Arial</vt:lpstr>
      <vt:lpstr>Calibri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Thorikos</vt:lpstr>
      <vt:lpstr>Thorikos – model</vt:lpstr>
      <vt:lpstr>Thorikos – současná podoba</vt:lpstr>
      <vt:lpstr>Prezentace aplikace PowerPoint</vt:lpstr>
      <vt:lpstr>Prezentace aplikace PowerPoint</vt:lpstr>
      <vt:lpstr>Prezentace aplikace PowerPoint</vt:lpstr>
      <vt:lpstr>Prezentace aplikace PowerPoint</vt:lpstr>
      <vt:lpstr>Orchestra</vt:lpstr>
      <vt:lpstr>Skene</vt:lpstr>
      <vt:lpstr>Prezentace aplikace PowerPoint</vt:lpstr>
      <vt:lpstr>Proskénion – Paraskenia</vt:lpstr>
      <vt:lpstr>Logeion</vt:lpstr>
      <vt:lpstr>Eisodos</vt:lpstr>
      <vt:lpstr>Thymele</vt:lpstr>
      <vt:lpstr>Enkyklema</vt:lpstr>
      <vt:lpstr>Mechane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2024-11-12T06:12:52Z</dcterms:created>
  <dcterms:modified xsi:type="dcterms:W3CDTF">2024-11-12T06:13:00Z</dcterms:modified>
</cp:coreProperties>
</file>