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36A722-6F08-4A36-836A-BEF267F41A9F}" v="2" dt="2024-12-03T09:49:47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9D9E8-217C-435D-AC0A-3B94D9B64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6ACF13-20EC-43F0-A09B-CE6F0515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706CF4-0111-4C04-8E6D-5B9C1AC92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FDB05A-EBAC-4475-BBA7-1B802ADC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CCEBC1-8018-4A82-A9A2-D6F5E5810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921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5FE62-3A80-4199-B6BF-5990D7FB5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CE42B7-BBED-4F44-9349-3188A3536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A36405-03AB-42C5-81DC-E363D7A9D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9D8DC4-EB52-45DD-BB7A-A4BC1AD9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82814F-7417-4DBB-8C5D-0D6AC7444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42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539A4DC-F9F5-436C-A857-F78F17AA2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AD7F281-C257-46E8-8E5E-44E00E4AA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1CB1DD-94DC-4F01-B8B3-1BA9FE5A3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764E52-88B2-441E-9FAE-015895BA0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E2B571-8026-43F5-931C-B225A70F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7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31A2D-31DC-485E-BEB2-1DE8C5805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6076AA-4928-4CF6-95A5-8932AA8A7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554632-A773-4D6B-A574-F29803C0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DC35B2-8D2C-4661-841C-DD10F7E3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18A735-61FC-4661-86B8-58BE1E5F6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37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82F41-2EF5-4E3B-84AD-EF130858A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2448C4-92CB-4519-AD39-A16FFB5B5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F388FE-7425-413C-A8F4-36C490E7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1369F1-284B-4129-8698-4EAE93745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3C10BD-B9CD-421A-A43C-4F6810818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85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D4DD09-AA1C-4AFB-A3F4-7A020E7D1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444273-7B4C-4348-B8F6-3CA8EFB0E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5D3C9A-8305-4D9C-AB78-1AB693CDF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A61724-5156-4170-ADF7-11A593BE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C36BD6-05D8-478C-BD31-3915C057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C4DA72-3E87-4929-B348-F5C8809C6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4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11B3F-FDAB-4D00-84F3-61A94C245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A589D9-73A3-495C-8CB3-6A3C7DD94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0E429F0-A875-479A-B5C0-BD3AA28DE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234D826-8416-4920-AE94-2FA42A71B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2D7220B-AD76-4916-A4C2-3CB682B3D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47A07F3-2B85-485F-8EB9-80648C0FA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E50224C-E503-4E1F-BC93-BC18E088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9D2FB33-40D1-4A8D-963A-89C3A1C3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32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C6BF4-2E03-43A1-B14A-70F29153B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BEDC9A-C203-4452-99A9-AA1603A4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450EE5-2805-44E9-A386-A5AB17521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3BB43E-D2F2-4A76-962F-CDB37194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99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D5084F-2FC3-4D2C-9FCB-5E3545C83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9D735F3-687C-428A-9DAE-F54FE428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CA2BCA8-014E-400E-848A-1235921E4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15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692609-0227-4103-94BC-989B4389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87354A-5704-4164-A57D-8E8588AE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0FB1E5-34FA-41C2-8FA9-AE0767351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7622D2-2D71-4B60-8DB9-C503E4A4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211BAE-060F-4C67-A7C9-C4746A88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6249A64-ED88-4131-B4F7-A58D7746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01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813661-EA1B-49CE-9C9F-E4E59B35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88F949D-A6E3-444C-A456-1F93DBF40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C86952-0A22-4A02-81FB-89066DF1C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92D7F3-0428-4697-8D1C-3A78D148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8B047E-2A7C-4970-8387-25F2D93C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5A4A41-944F-4B58-A2D2-983402E2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49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D5BB763-BCBD-4F1C-B782-6B5165B2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48B9EF-BA5E-4CF8-A305-70E166058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F455B6-F810-4DC2-9C3B-3E155A20E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6CD3E-354F-4554-BDF9-B2A8F86E3CBF}" type="datetimeFigureOut">
              <a:rPr lang="cs-CZ" smtClean="0"/>
              <a:t>03.12.2024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B83BB9-F456-4886-95B0-A07175057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7CAAE0-6F1C-403A-8CDA-811C76A2B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BECD2-BEC6-40A4-A27D-304E408E4E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52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1D7A67A-5B67-4398-A4E5-4D1169DC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341"/>
            <a:ext cx="10515600" cy="67640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dirty="0"/>
              <a:t>Tragédie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C07FF11-9ABB-4DEE-A2DA-C913EC4B0F0D}"/>
              </a:ext>
            </a:extLst>
          </p:cNvPr>
          <p:cNvSpPr txBox="1"/>
          <p:nvPr/>
        </p:nvSpPr>
        <p:spPr>
          <a:xfrm>
            <a:off x="742950" y="1283855"/>
            <a:ext cx="106108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Umělecky nejkrásnější tragédie tedy vzniká z takového uspořádání látky: […] děj má obsahovat změnu nikoli z neštěstí ke štěstí, ale naopak ze štěstí v neštěstí, a to ne pro špatnost [charakteru] hrdiny, ale pro určité jeho pochybení.</a:t>
            </a:r>
          </a:p>
          <a:p>
            <a:endParaRPr lang="cs-CZ" sz="2000" dirty="0"/>
          </a:p>
          <a:p>
            <a:pPr algn="r"/>
            <a:r>
              <a:rPr lang="cs-CZ" sz="2000" dirty="0"/>
              <a:t>Aristoteles: </a:t>
            </a:r>
            <a:r>
              <a:rPr lang="cs-CZ" sz="2000" i="1" dirty="0"/>
              <a:t>Poetika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DA37244-4AF7-467E-A8A2-01E4062F9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58" y="3977600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6819423-B17F-47F3-A56F-28BE6C3E40BE}"/>
              </a:ext>
            </a:extLst>
          </p:cNvPr>
          <p:cNvSpPr txBox="1"/>
          <p:nvPr/>
        </p:nvSpPr>
        <p:spPr>
          <a:xfrm>
            <a:off x="742950" y="2880400"/>
            <a:ext cx="5562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Nejdůležitější z nich [složek tragédie] je způsob seřazení činů (dějových komponentů): neboť </a:t>
            </a:r>
            <a:r>
              <a:rPr lang="cs-CZ" sz="2000" b="1" dirty="0"/>
              <a:t>tragédie je nikoli napodobením lidí samotných, nýbrž jejich činů a života</a:t>
            </a:r>
            <a:r>
              <a:rPr lang="cs-CZ" sz="2000" dirty="0"/>
              <a:t> a štěstí a neštěstí. Štěstí a neštěstí však vychází z činů (děje) a cílem [tragédie] je tedy zobrazení činů, nikoli vlastností. </a:t>
            </a:r>
          </a:p>
          <a:p>
            <a:r>
              <a:rPr lang="cs-CZ" sz="2000" dirty="0"/>
              <a:t>[… Dramatičtí] básníci neusilují napodobovat povahy, nýbrž v činech zahrnují zároveň povahy, takže cílem tragédie jsou činy a děj.</a:t>
            </a:r>
          </a:p>
          <a:p>
            <a:endParaRPr lang="cs-CZ" sz="2000" dirty="0"/>
          </a:p>
          <a:p>
            <a:pPr algn="r"/>
            <a:r>
              <a:rPr lang="cs-CZ" sz="2000" dirty="0"/>
              <a:t>Aristoteles: </a:t>
            </a:r>
            <a:r>
              <a:rPr lang="cs-CZ" sz="2000" i="1" dirty="0"/>
              <a:t>Poetika</a:t>
            </a:r>
          </a:p>
        </p:txBody>
      </p:sp>
    </p:spTree>
    <p:extLst>
      <p:ext uri="{BB962C8B-B14F-4D97-AF65-F5344CB8AC3E}">
        <p14:creationId xmlns:p14="http://schemas.microsoft.com/office/powerpoint/2010/main" val="537792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53FAA-94C6-45F1-8B95-C7B874A0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926"/>
            <a:ext cx="10515600" cy="939800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err="1"/>
              <a:t>Attická</a:t>
            </a:r>
            <a:r>
              <a:rPr lang="cs-CZ" dirty="0"/>
              <a:t> komedie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6293707-179B-4A83-989C-3A050503A4AE}"/>
              </a:ext>
            </a:extLst>
          </p:cNvPr>
          <p:cNvSpPr txBox="1">
            <a:spLocks noChangeArrowheads="1"/>
          </p:cNvSpPr>
          <p:nvPr/>
        </p:nvSpPr>
        <p:spPr>
          <a:xfrm>
            <a:off x="749102" y="1557214"/>
            <a:ext cx="7772400" cy="1871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b="1" dirty="0"/>
              <a:t>Stará: </a:t>
            </a:r>
            <a:r>
              <a:rPr lang="cs-CZ" dirty="0"/>
              <a:t>(486–ca. 385) </a:t>
            </a:r>
            <a:r>
              <a:rPr lang="cs-CZ" altLang="cs-CZ" u="sng" dirty="0"/>
              <a:t>Aristofanes</a:t>
            </a:r>
          </a:p>
          <a:p>
            <a:pPr>
              <a:buFontTx/>
              <a:buNone/>
            </a:pPr>
            <a:r>
              <a:rPr lang="cs-CZ" altLang="cs-CZ" b="1" dirty="0"/>
              <a:t>Střední</a:t>
            </a:r>
            <a:r>
              <a:rPr lang="cs-CZ" altLang="cs-CZ" dirty="0"/>
              <a:t>: ca. 400– ca. 320</a:t>
            </a:r>
          </a:p>
          <a:p>
            <a:pPr>
              <a:buFontTx/>
              <a:buNone/>
            </a:pPr>
            <a:r>
              <a:rPr lang="cs-CZ" altLang="cs-CZ" b="1" dirty="0"/>
              <a:t>Nová: </a:t>
            </a:r>
            <a:r>
              <a:rPr lang="cs-CZ" altLang="cs-CZ" dirty="0"/>
              <a:t>(320–250) </a:t>
            </a:r>
            <a:r>
              <a:rPr lang="cs-CZ" altLang="cs-CZ" u="sng" dirty="0" err="1"/>
              <a:t>Menandros</a:t>
            </a:r>
            <a:endParaRPr lang="cs-CZ" altLang="cs-CZ" u="sng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0CD274D-291C-472C-80C2-0CEFE06E2B20}"/>
              </a:ext>
            </a:extLst>
          </p:cNvPr>
          <p:cNvSpPr txBox="1"/>
          <p:nvPr/>
        </p:nvSpPr>
        <p:spPr>
          <a:xfrm>
            <a:off x="749102" y="3514636"/>
            <a:ext cx="6096000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 err="1"/>
              <a:t>Aristofanés</a:t>
            </a:r>
            <a:r>
              <a:rPr lang="cs-CZ" dirty="0"/>
              <a:t>: 427–ca 385, 11 dochovaných komedií</a:t>
            </a:r>
          </a:p>
          <a:p>
            <a:endParaRPr lang="cs-CZ" dirty="0"/>
          </a:p>
          <a:p>
            <a:r>
              <a:rPr lang="cs-CZ" b="1" dirty="0"/>
              <a:t>Komická triáda</a:t>
            </a:r>
            <a:r>
              <a:rPr lang="cs-CZ" dirty="0"/>
              <a:t>: </a:t>
            </a:r>
            <a:r>
              <a:rPr lang="cs-CZ" dirty="0" err="1"/>
              <a:t>Aristofanés</a:t>
            </a:r>
            <a:r>
              <a:rPr lang="cs-CZ" dirty="0"/>
              <a:t>, </a:t>
            </a:r>
            <a:r>
              <a:rPr lang="cs-CZ" dirty="0" err="1"/>
              <a:t>Kratinos</a:t>
            </a:r>
            <a:r>
              <a:rPr lang="cs-CZ" dirty="0"/>
              <a:t> (k.: 454–423), </a:t>
            </a:r>
            <a:r>
              <a:rPr lang="cs-CZ" dirty="0" err="1"/>
              <a:t>Eupolis</a:t>
            </a:r>
            <a:r>
              <a:rPr lang="cs-CZ" dirty="0"/>
              <a:t> (k.: 429–411)</a:t>
            </a:r>
          </a:p>
          <a:p>
            <a:endParaRPr lang="cs-CZ" dirty="0"/>
          </a:p>
          <a:p>
            <a:r>
              <a:rPr lang="cs-CZ" dirty="0"/>
              <a:t>X </a:t>
            </a:r>
            <a:r>
              <a:rPr lang="cs-CZ" dirty="0" err="1"/>
              <a:t>Ferekratés</a:t>
            </a:r>
            <a:r>
              <a:rPr lang="cs-CZ" dirty="0"/>
              <a:t>, </a:t>
            </a:r>
            <a:r>
              <a:rPr lang="cs-CZ" dirty="0" err="1"/>
              <a:t>Kratés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25E79A8-FB58-48D6-90E6-C1A2AD86D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725" y="1598563"/>
            <a:ext cx="3731075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01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E898EF8-17FC-4BAF-940F-FA22744F8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61050" cy="468213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51238BC-FBB9-4253-9351-F24DFD675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2134"/>
            <a:ext cx="6761050" cy="20362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AE6424B-E1C1-40A6-BA25-D6CF4D3C6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050" y="0"/>
            <a:ext cx="5438103" cy="30909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A40A6D-0FA4-4523-A73E-226B69E10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041" y="3090940"/>
            <a:ext cx="3363784" cy="376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A1A1A4-A9CB-40E1-97C5-DE7F0AD5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475" y="0"/>
            <a:ext cx="54213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0D7CCBC-C781-45A5-964D-5242A46C7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56" y="0"/>
            <a:ext cx="5432007" cy="28044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AC5D8DC-06D6-436A-A852-08C9DBB3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56" y="2921389"/>
            <a:ext cx="4956478" cy="273734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7C505C-55D3-4ABD-90F3-3698959C905C}"/>
              </a:ext>
            </a:extLst>
          </p:cNvPr>
          <p:cNvSpPr txBox="1"/>
          <p:nvPr/>
        </p:nvSpPr>
        <p:spPr>
          <a:xfrm>
            <a:off x="177055" y="6318766"/>
            <a:ext cx="362341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PARABÁZE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C03AED1-F5E2-4CCA-90BA-6C25312BB3D9}"/>
              </a:ext>
            </a:extLst>
          </p:cNvPr>
          <p:cNvSpPr txBox="1"/>
          <p:nvPr/>
        </p:nvSpPr>
        <p:spPr>
          <a:xfrm>
            <a:off x="177055" y="5762625"/>
            <a:ext cx="214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Aristofanés</a:t>
            </a:r>
            <a:r>
              <a:rPr lang="cs-CZ" dirty="0"/>
              <a:t>: </a:t>
            </a:r>
            <a:r>
              <a:rPr lang="cs-CZ" i="1" dirty="0"/>
              <a:t>Jezdci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A81726-3E97-4B69-910E-925EBF2A7427}"/>
              </a:ext>
            </a:extLst>
          </p:cNvPr>
          <p:cNvSpPr txBox="1"/>
          <p:nvPr/>
        </p:nvSpPr>
        <p:spPr>
          <a:xfrm>
            <a:off x="5991225" y="4272677"/>
            <a:ext cx="4762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Aristofanés</a:t>
            </a:r>
            <a:r>
              <a:rPr lang="cs-CZ" dirty="0"/>
              <a:t>: </a:t>
            </a:r>
            <a:r>
              <a:rPr lang="cs-CZ" i="1" dirty="0" err="1"/>
              <a:t>Lysistrata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47208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E7A77DA-0942-458B-945F-A157BDA2C52F}"/>
              </a:ext>
            </a:extLst>
          </p:cNvPr>
          <p:cNvSpPr txBox="1"/>
          <p:nvPr/>
        </p:nvSpPr>
        <p:spPr>
          <a:xfrm>
            <a:off x="2914650" y="3106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dirty="0"/>
              <a:t>Nová </a:t>
            </a:r>
            <a:r>
              <a:rPr lang="cs-CZ" sz="3200" dirty="0" err="1"/>
              <a:t>attická</a:t>
            </a:r>
            <a:r>
              <a:rPr lang="cs-CZ" sz="3200" dirty="0"/>
              <a:t> komedie – </a:t>
            </a:r>
            <a:r>
              <a:rPr lang="cs-CZ" sz="3200" b="1" dirty="0" err="1"/>
              <a:t>Menandros</a:t>
            </a:r>
            <a:endParaRPr lang="cs-CZ" sz="32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3A2275-3B91-477E-8D7A-B78A123F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21" y="1047952"/>
            <a:ext cx="3761558" cy="41334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AD00DC4-CE74-49B9-B298-EA685E8F503B}"/>
              </a:ext>
            </a:extLst>
          </p:cNvPr>
          <p:cNvSpPr txBox="1"/>
          <p:nvPr/>
        </p:nvSpPr>
        <p:spPr>
          <a:xfrm>
            <a:off x="447675" y="54407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342–291 př. Kr., tvořil cca 30 let, 97 her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8099EFB-65BA-40BB-8846-FDE6FE87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008" y="1047952"/>
            <a:ext cx="4505334" cy="187773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71E13A-A5E8-4DFB-9E92-DD1990CE9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375" y="2925683"/>
            <a:ext cx="5534149" cy="393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83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8484646-1AEC-4DCE-8793-A91D140F24D4}"/>
              </a:ext>
            </a:extLst>
          </p:cNvPr>
          <p:cNvSpPr/>
          <p:nvPr/>
        </p:nvSpPr>
        <p:spPr>
          <a:xfrm>
            <a:off x="238944" y="305222"/>
            <a:ext cx="813690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 see some Pan-worshippers heading this way, to this very place, and they’re quite drunk as well. I don’t think it would be a good time to run into them.</a:t>
            </a:r>
          </a:p>
          <a:p>
            <a:pPr algn="r"/>
            <a:r>
              <a:rPr lang="en-US" i="1" dirty="0" err="1"/>
              <a:t>Dyskolos</a:t>
            </a:r>
            <a:r>
              <a:rPr lang="en-US" dirty="0"/>
              <a:t> (230–2)</a:t>
            </a:r>
            <a:endParaRPr lang="cs-CZ" dirty="0"/>
          </a:p>
          <a:p>
            <a:pPr algn="r"/>
            <a:endParaRPr lang="cs-CZ" dirty="0"/>
          </a:p>
          <a:p>
            <a:r>
              <a:rPr lang="cs-CZ" dirty="0" err="1"/>
              <a:t>Sostratos</a:t>
            </a:r>
            <a:r>
              <a:rPr lang="cs-CZ" dirty="0"/>
              <a:t>, </a:t>
            </a:r>
            <a:r>
              <a:rPr lang="cs-CZ" dirty="0" err="1"/>
              <a:t>Nikeratos</a:t>
            </a:r>
            <a:r>
              <a:rPr lang="cs-CZ" dirty="0"/>
              <a:t>, </a:t>
            </a:r>
            <a:r>
              <a:rPr lang="cs-CZ" dirty="0" err="1"/>
              <a:t>Kleostratos</a:t>
            </a:r>
            <a:r>
              <a:rPr lang="cs-CZ" dirty="0"/>
              <a:t>, </a:t>
            </a:r>
            <a:r>
              <a:rPr lang="cs-CZ" dirty="0" err="1"/>
              <a:t>Smirines</a:t>
            </a: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BE8131F-9424-44DD-8060-5496818AF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52" y="2880293"/>
            <a:ext cx="11269573" cy="36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8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4DCBADE-D82D-41CA-B52D-C857C30549D0}"/>
              </a:ext>
            </a:extLst>
          </p:cNvPr>
          <p:cNvSpPr/>
          <p:nvPr/>
        </p:nvSpPr>
        <p:spPr>
          <a:xfrm>
            <a:off x="267519" y="313194"/>
            <a:ext cx="82089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First of all it is clear that one must </a:t>
            </a:r>
            <a:r>
              <a:rPr lang="en-US" sz="2000" u="sng" dirty="0"/>
              <a:t>not portray </a:t>
            </a:r>
            <a:r>
              <a:rPr lang="en-US" sz="2000" b="1" dirty="0"/>
              <a:t>admirable men undergoing a change from good fortune to bad</a:t>
            </a:r>
            <a:r>
              <a:rPr lang="en-US" sz="2000" dirty="0"/>
              <a:t>, as this is not pitiful or fearful but just dreadful. </a:t>
            </a:r>
            <a:endParaRPr lang="cs-CZ" sz="2000" dirty="0"/>
          </a:p>
          <a:p>
            <a:r>
              <a:rPr lang="en-US" sz="2000" u="sng" dirty="0"/>
              <a:t>Nor</a:t>
            </a:r>
            <a:r>
              <a:rPr lang="en-US" sz="2000" dirty="0"/>
              <a:t> [should one portray] </a:t>
            </a:r>
            <a:r>
              <a:rPr lang="en-US" sz="2000" b="1" dirty="0"/>
              <a:t>evil men going from bad to good fortune</a:t>
            </a:r>
            <a:r>
              <a:rPr lang="en-US" sz="2000" dirty="0"/>
              <a:t>, as this is the most non-tragic of all; it has nothing of what it should,</a:t>
            </a:r>
            <a:r>
              <a:rPr lang="cs-CZ" sz="2000" dirty="0"/>
              <a:t> </a:t>
            </a:r>
            <a:r>
              <a:rPr lang="en-US" sz="2000" dirty="0"/>
              <a:t>it is neither pitiful nor fearful nor does it satisfy our human sensibilities. </a:t>
            </a:r>
            <a:endParaRPr lang="cs-CZ" sz="2000" dirty="0"/>
          </a:p>
          <a:p>
            <a:r>
              <a:rPr lang="en-US" sz="2000" u="sng" dirty="0"/>
              <a:t>Nor</a:t>
            </a:r>
            <a:r>
              <a:rPr lang="en-US" sz="2000" dirty="0"/>
              <a:t> [should one portray] a </a:t>
            </a:r>
            <a:r>
              <a:rPr lang="en-US" sz="2000" b="1" dirty="0"/>
              <a:t>thoroughly bad person falling out of good fortune into bad</a:t>
            </a:r>
            <a:r>
              <a:rPr lang="en-US" sz="2000" dirty="0"/>
              <a:t>, as such a situation might satisfy our human sensibilities but would not furnish pity or fear . . . </a:t>
            </a:r>
            <a:endParaRPr lang="cs-CZ" sz="2000" dirty="0"/>
          </a:p>
          <a:p>
            <a:r>
              <a:rPr lang="en-US" sz="2000" u="sng" dirty="0"/>
              <a:t>What is left </a:t>
            </a:r>
            <a:r>
              <a:rPr lang="en-US" sz="2000" dirty="0"/>
              <a:t>lies in between these: the situation will involve a </a:t>
            </a:r>
            <a:r>
              <a:rPr lang="en-US" sz="2000" b="1" dirty="0"/>
              <a:t>person who is not outstanding in either virtue or just behavior</a:t>
            </a:r>
            <a:r>
              <a:rPr lang="en-US" sz="2000" dirty="0"/>
              <a:t>, who </a:t>
            </a:r>
            <a:r>
              <a:rPr lang="en-US" sz="2000" b="1" dirty="0"/>
              <a:t>falls into bad fortune not through vice or wickedness, but through some mistake </a:t>
            </a:r>
            <a:r>
              <a:rPr lang="en-US" sz="2000" dirty="0"/>
              <a:t>[hamartia], one of those who enjoys great reputation and prosperity.</a:t>
            </a:r>
            <a:endParaRPr lang="cs-CZ" sz="2000" dirty="0"/>
          </a:p>
          <a:p>
            <a:endParaRPr lang="cs-CZ" sz="2000" dirty="0"/>
          </a:p>
          <a:p>
            <a:pPr algn="r"/>
            <a:r>
              <a:rPr lang="cs-CZ" sz="2000" dirty="0"/>
              <a:t>Aristoteles: </a:t>
            </a:r>
            <a:r>
              <a:rPr lang="cs-CZ" sz="2000" i="1" dirty="0"/>
              <a:t>Poetika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8BB80-C830-4831-991C-FC310343B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6" y="2245361"/>
            <a:ext cx="3361376" cy="444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24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D916C51-1EA5-48CB-AA53-241BC1831DAB}"/>
              </a:ext>
            </a:extLst>
          </p:cNvPr>
          <p:cNvSpPr/>
          <p:nvPr/>
        </p:nvSpPr>
        <p:spPr>
          <a:xfrm>
            <a:off x="287710" y="315888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Tragedy is the representation [mimesis] of a serious and complete set of events [praxis], having a certain size, with </a:t>
            </a:r>
            <a:r>
              <a:rPr lang="en-US" sz="2000" b="1" dirty="0"/>
              <a:t>embellished language </a:t>
            </a:r>
            <a:r>
              <a:rPr lang="en-US" sz="2000" dirty="0"/>
              <a:t>used distinctly in the various parts of the play, the representation being accomplished by people </a:t>
            </a:r>
            <a:r>
              <a:rPr lang="en-US" sz="2000" b="1" dirty="0"/>
              <a:t>performing</a:t>
            </a:r>
            <a:r>
              <a:rPr lang="en-US" sz="2000" dirty="0"/>
              <a:t> and </a:t>
            </a:r>
            <a:r>
              <a:rPr lang="en-US" sz="2000" b="1" dirty="0"/>
              <a:t>not</a:t>
            </a:r>
            <a:r>
              <a:rPr lang="en-US" sz="2000" dirty="0"/>
              <a:t> by </a:t>
            </a:r>
            <a:r>
              <a:rPr lang="en-US" sz="2000" b="1" dirty="0"/>
              <a:t>narration</a:t>
            </a:r>
            <a:r>
              <a:rPr lang="en-US" sz="2000" dirty="0"/>
              <a:t>, and through pity and fear achieving the </a:t>
            </a:r>
            <a:r>
              <a:rPr lang="en-US" sz="2000" b="1" dirty="0" err="1"/>
              <a:t>katharsis</a:t>
            </a:r>
            <a:r>
              <a:rPr lang="en-US" sz="2000" dirty="0"/>
              <a:t> of such emotions.</a:t>
            </a:r>
            <a:endParaRPr lang="cs-CZ" sz="2000" dirty="0"/>
          </a:p>
          <a:p>
            <a:pPr algn="r"/>
            <a:r>
              <a:rPr lang="cs-CZ" sz="2000" dirty="0"/>
              <a:t>Aristoteles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00F89A2-1982-43F3-8A75-20AE1B1C40C6}"/>
              </a:ext>
            </a:extLst>
          </p:cNvPr>
          <p:cNvSpPr/>
          <p:nvPr/>
        </p:nvSpPr>
        <p:spPr>
          <a:xfrm>
            <a:off x="359718" y="2613392"/>
            <a:ext cx="76328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An Attic tragedy is a </a:t>
            </a:r>
            <a:r>
              <a:rPr lang="en-US" sz="2000" b="1" dirty="0"/>
              <a:t>self-contained</a:t>
            </a:r>
            <a:r>
              <a:rPr lang="en-US" sz="2000" dirty="0"/>
              <a:t> piece of </a:t>
            </a:r>
            <a:r>
              <a:rPr lang="en-US" sz="2000" b="1" dirty="0"/>
              <a:t>heroic</a:t>
            </a:r>
            <a:r>
              <a:rPr lang="en-US" sz="2000" dirty="0"/>
              <a:t> legend, </a:t>
            </a:r>
            <a:r>
              <a:rPr lang="en-US" sz="2000" b="1" dirty="0"/>
              <a:t>poetically</a:t>
            </a:r>
            <a:r>
              <a:rPr lang="en-US" sz="2000" dirty="0"/>
              <a:t> reworked in elevated style for </a:t>
            </a:r>
            <a:r>
              <a:rPr lang="en-US" sz="2000" b="1" dirty="0"/>
              <a:t>dramatic presentation </a:t>
            </a:r>
            <a:r>
              <a:rPr lang="en-US" sz="2000" dirty="0"/>
              <a:t>by a chorus of Attic citizens and two or three actors as part of </a:t>
            </a:r>
            <a:r>
              <a:rPr lang="en-US" sz="2000" b="1" dirty="0"/>
              <a:t>public</a:t>
            </a:r>
            <a:r>
              <a:rPr lang="en-US" sz="2000" dirty="0"/>
              <a:t> worship in the sanctuary of </a:t>
            </a:r>
            <a:r>
              <a:rPr lang="en-US" sz="2000" b="1" dirty="0"/>
              <a:t>Dionysus</a:t>
            </a:r>
            <a:r>
              <a:rPr lang="en-US" sz="2000" dirty="0"/>
              <a:t>.</a:t>
            </a:r>
            <a:endParaRPr lang="cs-CZ" sz="2000" dirty="0"/>
          </a:p>
          <a:p>
            <a:pPr algn="r"/>
            <a:r>
              <a:rPr lang="cs-CZ" sz="2000" dirty="0" err="1"/>
              <a:t>Wilamowitz-Moellendorff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4FFE29-78F7-4258-A087-1E63FCA7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50" y="4437454"/>
            <a:ext cx="4400550" cy="242054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7A8D96F-A7B1-4AE0-A07E-6A9870E57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1451367"/>
            <a:ext cx="39814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74A1FB1-4CBB-4CF5-99AC-FA4E60738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436267"/>
            <a:ext cx="2571750" cy="242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79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2B3051-18B6-452A-B05C-06939FFB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76" y="303410"/>
            <a:ext cx="10515600" cy="752475"/>
          </a:xfrm>
        </p:spPr>
        <p:txBody>
          <a:bodyPr/>
          <a:lstStyle/>
          <a:p>
            <a:r>
              <a:rPr lang="cs-CZ" dirty="0"/>
              <a:t>Dionýsos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64D26-7F0C-4AC7-87BC-706CAF36C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259" y="0"/>
            <a:ext cx="4572000" cy="409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6DCF79A-4867-4A89-902C-0A1FAAB10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" y="1442720"/>
            <a:ext cx="3952494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3DAC40C-744D-4B2D-83E6-1426FF3A8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6676" y="3872609"/>
            <a:ext cx="6735324" cy="28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422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BACAB2-2299-4FFE-8AAD-423597B23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91250" cy="7493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/>
              <a:t>Struktura tragédie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DF507D-C55E-48D8-8BFC-A53D27EB29DE}"/>
              </a:ext>
            </a:extLst>
          </p:cNvPr>
          <p:cNvSpPr txBox="1"/>
          <p:nvPr/>
        </p:nvSpPr>
        <p:spPr>
          <a:xfrm>
            <a:off x="838200" y="1533550"/>
            <a:ext cx="4491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/>
              <a:t>ARISTOTELES</a:t>
            </a:r>
            <a:r>
              <a:rPr lang="cs-CZ" sz="2000" dirty="0"/>
              <a:t>: </a:t>
            </a:r>
            <a:r>
              <a:rPr lang="cs-CZ" sz="2000" i="1" dirty="0" err="1"/>
              <a:t>epeisodion</a:t>
            </a:r>
            <a:r>
              <a:rPr lang="cs-CZ" sz="2000" dirty="0"/>
              <a:t>  x  </a:t>
            </a:r>
            <a:r>
              <a:rPr lang="cs-CZ" sz="2000" i="1" dirty="0" err="1"/>
              <a:t>stasimon</a:t>
            </a:r>
            <a:endParaRPr lang="cs-CZ" sz="2000" i="1" dirty="0"/>
          </a:p>
          <a:p>
            <a:endParaRPr lang="cs-CZ" sz="2000" i="1" dirty="0"/>
          </a:p>
          <a:p>
            <a:r>
              <a:rPr lang="cs-CZ" sz="2000" u="sng" dirty="0"/>
              <a:t>TYPOLOGICKY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prolog </a:t>
            </a:r>
            <a:r>
              <a:rPr lang="cs-CZ" sz="2000" dirty="0"/>
              <a:t>– řeč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1" dirty="0" err="1"/>
              <a:t>kommos</a:t>
            </a:r>
            <a:r>
              <a:rPr lang="cs-CZ" sz="2000" b="1" i="1" dirty="0"/>
              <a:t> </a:t>
            </a:r>
            <a:r>
              <a:rPr lang="cs-CZ" sz="2000" dirty="0"/>
              <a:t>– zpěv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monodie </a:t>
            </a:r>
            <a:r>
              <a:rPr lang="cs-CZ" sz="2000" dirty="0"/>
              <a:t>– zpěv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18F0ACE-573D-4B9D-9D71-2E7C90CFAA2B}"/>
              </a:ext>
            </a:extLst>
          </p:cNvPr>
          <p:cNvSpPr txBox="1"/>
          <p:nvPr/>
        </p:nvSpPr>
        <p:spPr>
          <a:xfrm>
            <a:off x="7828331" y="117693"/>
            <a:ext cx="417646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/>
              <a:t>STICHOMÝTHIE </a:t>
            </a:r>
            <a:r>
              <a:rPr lang="cs-CZ" b="1" dirty="0"/>
              <a:t>+ AGÓN</a:t>
            </a:r>
          </a:p>
          <a:p>
            <a:endParaRPr lang="cs-CZ" dirty="0"/>
          </a:p>
          <a:p>
            <a:r>
              <a:rPr lang="cs-CZ" dirty="0"/>
              <a:t>KREON</a:t>
            </a:r>
          </a:p>
          <a:p>
            <a:r>
              <a:rPr lang="cs-CZ" dirty="0"/>
              <a:t>To vidíš jen ty sama z </a:t>
            </a:r>
            <a:r>
              <a:rPr lang="cs-CZ" dirty="0" err="1"/>
              <a:t>Thébanů</a:t>
            </a:r>
            <a:r>
              <a:rPr lang="cs-CZ" dirty="0"/>
              <a:t>!</a:t>
            </a:r>
          </a:p>
          <a:p>
            <a:r>
              <a:rPr lang="cs-CZ" dirty="0"/>
              <a:t>ANTIGONA</a:t>
            </a:r>
          </a:p>
          <a:p>
            <a:r>
              <a:rPr lang="cs-CZ" dirty="0"/>
              <a:t>I ti to zří, však mlčí před tebou.</a:t>
            </a:r>
          </a:p>
          <a:p>
            <a:r>
              <a:rPr lang="cs-CZ" dirty="0"/>
              <a:t>KREON</a:t>
            </a:r>
          </a:p>
          <a:p>
            <a:r>
              <a:rPr lang="cs-CZ" dirty="0"/>
              <a:t>A nestydíš se od nich lišiti?</a:t>
            </a:r>
          </a:p>
          <a:p>
            <a:r>
              <a:rPr lang="cs-CZ" dirty="0"/>
              <a:t>ANTIGONA</a:t>
            </a:r>
          </a:p>
          <a:p>
            <a:r>
              <a:rPr lang="cs-CZ" dirty="0"/>
              <a:t>Ctít bratra netřeba se styděti.</a:t>
            </a:r>
          </a:p>
          <a:p>
            <a:r>
              <a:rPr lang="cs-CZ" dirty="0"/>
              <a:t>KREON</a:t>
            </a:r>
          </a:p>
          <a:p>
            <a:r>
              <a:rPr lang="cs-CZ" dirty="0"/>
              <a:t>A ten, jejž zabil, není bratr tvůj?</a:t>
            </a:r>
          </a:p>
          <a:p>
            <a:r>
              <a:rPr lang="cs-CZ" dirty="0"/>
              <a:t>ANTIGONA</a:t>
            </a:r>
          </a:p>
          <a:p>
            <a:r>
              <a:rPr lang="cs-CZ" dirty="0"/>
              <a:t>Je bratr můj, z týchž rodičů jak já!</a:t>
            </a:r>
          </a:p>
          <a:p>
            <a:r>
              <a:rPr lang="cs-CZ" dirty="0"/>
              <a:t>KREON</a:t>
            </a:r>
          </a:p>
          <a:p>
            <a:r>
              <a:rPr lang="cs-CZ" dirty="0"/>
              <a:t>Proč tedy prvého ctíš bezbožně?</a:t>
            </a:r>
          </a:p>
          <a:p>
            <a:r>
              <a:rPr lang="cs-CZ" dirty="0"/>
              <a:t>ANTIGONA</a:t>
            </a:r>
          </a:p>
          <a:p>
            <a:r>
              <a:rPr lang="cs-CZ" dirty="0"/>
              <a:t>V tom za pravdu ti nedá nebožtík!</a:t>
            </a:r>
          </a:p>
          <a:p>
            <a:r>
              <a:rPr lang="cs-CZ" dirty="0"/>
              <a:t>KREON</a:t>
            </a:r>
          </a:p>
          <a:p>
            <a:r>
              <a:rPr lang="cs-CZ" dirty="0"/>
              <a:t>Když jej jak bezbožníka stejně ctíš!</a:t>
            </a:r>
          </a:p>
          <a:p>
            <a:r>
              <a:rPr lang="cs-CZ" dirty="0"/>
              <a:t>ANTIGONA</a:t>
            </a:r>
          </a:p>
          <a:p>
            <a:r>
              <a:rPr lang="cs-CZ" dirty="0"/>
              <a:t>Ne otrok, nýbrž bratr zahynul!</a:t>
            </a:r>
          </a:p>
          <a:p>
            <a:endParaRPr lang="cs-CZ" dirty="0"/>
          </a:p>
          <a:p>
            <a:r>
              <a:rPr lang="cs-CZ" i="1" dirty="0"/>
              <a:t>Sofokles: Antigona</a:t>
            </a:r>
          </a:p>
          <a:p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630C709-B964-4CDD-8785-82D67B85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2" y="3923588"/>
            <a:ext cx="4491038" cy="278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20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Obsah obrázku text, kylix, hrníček&#10;&#10;Popis byl vytvořen automaticky">
            <a:extLst>
              <a:ext uri="{FF2B5EF4-FFF2-40B4-BE49-F238E27FC236}">
                <a16:creationId xmlns:a16="http://schemas.microsoft.com/office/drawing/2014/main" id="{5A0F6310-7FF2-49CD-8385-F8135B62B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676400"/>
            <a:ext cx="4400550" cy="43894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Obsah obrázku text, kniha&#10;&#10;Popis byl vytvořen automaticky">
            <a:extLst>
              <a:ext uri="{FF2B5EF4-FFF2-40B4-BE49-F238E27FC236}">
                <a16:creationId xmlns:a16="http://schemas.microsoft.com/office/drawing/2014/main" id="{9FC5017E-A343-4943-97BC-D81DDEF18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1676400"/>
            <a:ext cx="6429375" cy="43894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513BF6-3747-4BDF-A282-380A1E525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200">
                <a:solidFill>
                  <a:schemeClr val="bg1"/>
                </a:solidFill>
              </a:rPr>
              <a:t>Anagnorize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D70FA88-6CD3-40D1-A780-8601B1B64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966" y="6214533"/>
            <a:ext cx="3359187" cy="49991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1E59F1-9254-4238-AE67-519D415C4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369" y="6206248"/>
            <a:ext cx="357866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70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927E92-E622-4D67-9467-8F5F1F12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Autoři a dochování textů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2AF4B73-EC0B-4C75-A987-1303159777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057581"/>
              </p:ext>
            </p:extLst>
          </p:nvPr>
        </p:nvGraphicFramePr>
        <p:xfrm>
          <a:off x="599753" y="2291358"/>
          <a:ext cx="2339975" cy="259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4675818" imgH="5191819" progId="MSGraph.Chart.8">
                  <p:embed/>
                </p:oleObj>
              </mc:Choice>
              <mc:Fallback>
                <p:oleObj name="Chart" r:id="rId2" imgW="4675818" imgH="5191819" progId="MSGraph.Chart.8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2AF4B73-EC0B-4C75-A987-1303159777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753" y="2291358"/>
                        <a:ext cx="2339975" cy="259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5D1A6CDC-6E8F-4405-8A4C-1F710A08F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16942"/>
            <a:ext cx="1627773" cy="49991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A0FFC08-807E-45FF-8DB0-2DC26554405B}"/>
              </a:ext>
            </a:extLst>
          </p:cNvPr>
          <p:cNvSpPr txBox="1"/>
          <p:nvPr/>
        </p:nvSpPr>
        <p:spPr>
          <a:xfrm>
            <a:off x="1019175" y="5139809"/>
            <a:ext cx="1628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Dochováno 7</a:t>
            </a:r>
          </a:p>
          <a:p>
            <a:r>
              <a:rPr lang="cs-CZ" dirty="0"/>
              <a:t>Napsal 82-90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52D9A99-640A-4EF4-99EF-3F6B9D164189}"/>
              </a:ext>
            </a:extLst>
          </p:cNvPr>
          <p:cNvSpPr txBox="1"/>
          <p:nvPr/>
        </p:nvSpPr>
        <p:spPr>
          <a:xfrm>
            <a:off x="838200" y="6070978"/>
            <a:ext cx="1071562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cs-CZ" dirty="0"/>
              <a:t>Známo 46 jmen dalších tragiků, kteří dohromady napsali kolem 600 her.</a:t>
            </a:r>
          </a:p>
          <a:p>
            <a:r>
              <a:rPr lang="cs-CZ" altLang="cs-CZ" dirty="0"/>
              <a:t>Zachovaný fragment představuje tedy přibližně </a:t>
            </a:r>
            <a:r>
              <a:rPr lang="cs-CZ" altLang="cs-CZ" b="1" dirty="0"/>
              <a:t>3,5 % někdejšího celku.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1060D86-C2E2-42C8-B353-8A64D0451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896" y="2352636"/>
            <a:ext cx="1975104" cy="25374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A13BC52-DE6F-497E-A6F5-AC4DCD180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045" y="1616942"/>
            <a:ext cx="1475360" cy="49381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5224DEF-0C49-4C99-A94E-2748CDD5D9D6}"/>
              </a:ext>
            </a:extLst>
          </p:cNvPr>
          <p:cNvSpPr txBox="1"/>
          <p:nvPr/>
        </p:nvSpPr>
        <p:spPr>
          <a:xfrm>
            <a:off x="4120896" y="5099338"/>
            <a:ext cx="1822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Dochováno 7</a:t>
            </a:r>
          </a:p>
          <a:p>
            <a:r>
              <a:rPr lang="cs-CZ" dirty="0"/>
              <a:t>Napsal asi 123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5AD7E18-1555-4D2E-A71D-4FC910012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893" y="2362542"/>
            <a:ext cx="2645664" cy="251764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31FDBD6-A116-484B-8D5F-B8B1E968C4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6852" y="1616941"/>
            <a:ext cx="1499746" cy="493819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E49FAF46-FCC8-4C0A-81B5-A10D31810E35}"/>
              </a:ext>
            </a:extLst>
          </p:cNvPr>
          <p:cNvSpPr txBox="1"/>
          <p:nvPr/>
        </p:nvSpPr>
        <p:spPr>
          <a:xfrm>
            <a:off x="7277168" y="4890096"/>
            <a:ext cx="2645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Dochováno 17 </a:t>
            </a:r>
          </a:p>
          <a:p>
            <a:r>
              <a:rPr lang="cs-CZ" dirty="0"/>
              <a:t>+ jedna sporná </a:t>
            </a:r>
          </a:p>
          <a:p>
            <a:r>
              <a:rPr lang="cs-CZ" dirty="0"/>
              <a:t>+ satyrské drama </a:t>
            </a:r>
            <a:r>
              <a:rPr lang="cs-CZ" dirty="0" err="1"/>
              <a:t>Kyklóps</a:t>
            </a:r>
            <a:endParaRPr lang="cs-CZ" dirty="0"/>
          </a:p>
          <a:p>
            <a:r>
              <a:rPr lang="cs-CZ" dirty="0"/>
              <a:t>Napsal 92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6050208-E579-4680-B7FB-A2BCB4C74AB6}"/>
              </a:ext>
            </a:extLst>
          </p:cNvPr>
          <p:cNvSpPr txBox="1"/>
          <p:nvPr/>
        </p:nvSpPr>
        <p:spPr>
          <a:xfrm>
            <a:off x="10229199" y="1624036"/>
            <a:ext cx="1475360" cy="25853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cs-CZ" u="sng" dirty="0"/>
              <a:t>A DALŠÍ…</a:t>
            </a:r>
          </a:p>
          <a:p>
            <a:endParaRPr lang="cs-CZ" u="sng" dirty="0"/>
          </a:p>
          <a:p>
            <a:r>
              <a:rPr lang="cs-CZ" dirty="0" err="1"/>
              <a:t>Frinychos</a:t>
            </a:r>
            <a:endParaRPr lang="cs-CZ" dirty="0"/>
          </a:p>
          <a:p>
            <a:r>
              <a:rPr lang="cs-CZ" dirty="0" err="1"/>
              <a:t>Pratinas</a:t>
            </a:r>
            <a:endParaRPr lang="cs-CZ" dirty="0"/>
          </a:p>
          <a:p>
            <a:r>
              <a:rPr lang="cs-CZ" dirty="0" err="1"/>
              <a:t>Choirilus</a:t>
            </a:r>
            <a:endParaRPr lang="cs-CZ" dirty="0"/>
          </a:p>
          <a:p>
            <a:r>
              <a:rPr lang="cs-CZ" sz="1800" dirty="0"/>
              <a:t>Ion</a:t>
            </a:r>
          </a:p>
          <a:p>
            <a:r>
              <a:rPr lang="cs-CZ" sz="1800" dirty="0" err="1"/>
              <a:t>Achaios</a:t>
            </a:r>
            <a:endParaRPr lang="cs-CZ" sz="1800" dirty="0"/>
          </a:p>
          <a:p>
            <a:r>
              <a:rPr lang="cs-CZ" sz="1800" dirty="0" err="1"/>
              <a:t>Agathon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3094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6CAFC-CB34-46C7-B1C6-7EF36BF2C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260350"/>
            <a:ext cx="10515600" cy="854075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/>
              <a:t>Komedie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611A61D-DC29-4551-A394-0E76D8686951}"/>
              </a:ext>
            </a:extLst>
          </p:cNvPr>
          <p:cNvSpPr/>
          <p:nvPr/>
        </p:nvSpPr>
        <p:spPr>
          <a:xfrm>
            <a:off x="638175" y="2040999"/>
            <a:ext cx="75342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ARISTOTELÉS, Poetika V, 1449a32–b9 </a:t>
            </a:r>
          </a:p>
          <a:p>
            <a:r>
              <a:rPr lang="cs-CZ" sz="2000" dirty="0"/>
              <a:t>„Proměny tragédie i její původci nejsou tedy neznámí, ale </a:t>
            </a:r>
            <a:r>
              <a:rPr lang="cs-CZ" sz="2000" b="1" dirty="0"/>
              <a:t>o vývoji komedie nemáme zpráv, protože zpočátku nebyla brána vážně</a:t>
            </a:r>
            <a:r>
              <a:rPr lang="cs-CZ" sz="2000" dirty="0"/>
              <a:t>. Vždyť i sbor komických herců byl </a:t>
            </a:r>
            <a:r>
              <a:rPr lang="cs-CZ" sz="2000" b="1" dirty="0"/>
              <a:t>povolen </a:t>
            </a:r>
            <a:r>
              <a:rPr lang="cs-CZ" sz="2000" b="1" dirty="0" err="1"/>
              <a:t>archontem</a:t>
            </a:r>
            <a:r>
              <a:rPr lang="cs-CZ" sz="2000" b="1" dirty="0"/>
              <a:t> poměrně pozdě </a:t>
            </a:r>
            <a:r>
              <a:rPr lang="cs-CZ" sz="2000" dirty="0"/>
              <a:t>[...] jména jejich zakladatelů se připomínají teprve z doby, kdy komedie už dostala určitou podobu.“</a:t>
            </a:r>
          </a:p>
          <a:p>
            <a:endParaRPr lang="cs-CZ" sz="2000" dirty="0"/>
          </a:p>
          <a:p>
            <a:r>
              <a:rPr lang="cs-CZ" sz="2000" dirty="0"/>
              <a:t>ARISTOTELÉS, Poetika IV, 1449a9: </a:t>
            </a:r>
          </a:p>
          <a:p>
            <a:r>
              <a:rPr lang="cs-CZ" sz="2000" dirty="0"/>
              <a:t>„Jak tragédie, tak i komedie tedy vznikaly z počátečních neumělých pokusů: tragédie u básníků, kteří začínali dithyrambem, </a:t>
            </a:r>
            <a:r>
              <a:rPr lang="cs-CZ" sz="2000" b="1" dirty="0"/>
              <a:t>komedie u tvůrců </a:t>
            </a:r>
            <a:r>
              <a:rPr lang="cs-CZ" sz="2000" b="1" dirty="0" err="1"/>
              <a:t>fallických</a:t>
            </a:r>
            <a:r>
              <a:rPr lang="cs-CZ" sz="2000" b="1" dirty="0"/>
              <a:t> písní</a:t>
            </a:r>
            <a:r>
              <a:rPr lang="cs-CZ" sz="2000" dirty="0"/>
              <a:t>, jež se dosud udržují v mnoha obcích.“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BCD276-1CD6-4DFB-B1FE-7D34D5B1E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270" y="1443508"/>
            <a:ext cx="3914775" cy="222990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AE68C0-6AFC-4361-B6A4-85A6E8443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24" y="4002494"/>
            <a:ext cx="3920868" cy="245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5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042DF4D-4705-4575-9F9A-4A2787272C91}"/>
              </a:ext>
            </a:extLst>
          </p:cNvPr>
          <p:cNvSpPr txBox="1"/>
          <p:nvPr/>
        </p:nvSpPr>
        <p:spPr>
          <a:xfrm>
            <a:off x="395536" y="332656"/>
            <a:ext cx="41764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Semonides</a:t>
            </a:r>
            <a:r>
              <a:rPr lang="cs-CZ" dirty="0"/>
              <a:t>: ZRCADLO ŽEN</a:t>
            </a:r>
          </a:p>
          <a:p>
            <a:endParaRPr lang="cs-CZ" dirty="0"/>
          </a:p>
          <a:p>
            <a:r>
              <a:rPr lang="cs-CZ" dirty="0"/>
              <a:t>Bůh rozlišil již předem povahu všech žen.</a:t>
            </a:r>
          </a:p>
          <a:p>
            <a:r>
              <a:rPr lang="cs-CZ" dirty="0"/>
              <a:t>I stvořil prvou z </a:t>
            </a:r>
            <a:r>
              <a:rPr lang="cs-CZ" b="1" dirty="0"/>
              <a:t>štětinaté svině</a:t>
            </a:r>
            <a:r>
              <a:rPr lang="cs-CZ" dirty="0"/>
              <a:t>.</a:t>
            </a:r>
          </a:p>
          <a:p>
            <a:r>
              <a:rPr lang="cs-CZ" dirty="0"/>
              <a:t>Té po domě vše leží špínou zbroceno</a:t>
            </a:r>
          </a:p>
          <a:p>
            <a:r>
              <a:rPr lang="cs-CZ" dirty="0"/>
              <a:t>a v nepořádku, vše se válí po zemi,</a:t>
            </a:r>
          </a:p>
          <a:p>
            <a:r>
              <a:rPr lang="cs-CZ" dirty="0"/>
              <a:t>než ona nemyta a v šatech nepraných</a:t>
            </a:r>
          </a:p>
          <a:p>
            <a:r>
              <a:rPr lang="cs-CZ" dirty="0"/>
              <a:t>a v nečistotě sedíc na tuk zakládá.</a:t>
            </a:r>
          </a:p>
          <a:p>
            <a:endParaRPr lang="cs-CZ" dirty="0"/>
          </a:p>
          <a:p>
            <a:r>
              <a:rPr lang="cs-CZ" dirty="0"/>
              <a:t>Plod </a:t>
            </a:r>
            <a:r>
              <a:rPr lang="cs-CZ" b="1" dirty="0"/>
              <a:t>opičí</a:t>
            </a:r>
            <a:r>
              <a:rPr lang="cs-CZ" dirty="0"/>
              <a:t> je další: v této především</a:t>
            </a:r>
          </a:p>
          <a:p>
            <a:r>
              <a:rPr lang="cs-CZ" dirty="0"/>
              <a:t>zlo největší Zeus poslal k strasti mužově!</a:t>
            </a:r>
          </a:p>
          <a:p>
            <a:r>
              <a:rPr lang="cs-CZ" dirty="0"/>
              <a:t>Je tváře </a:t>
            </a:r>
            <a:r>
              <a:rPr lang="cs-CZ" dirty="0" err="1"/>
              <a:t>praohyzdné</a:t>
            </a:r>
            <a:r>
              <a:rPr lang="cs-CZ" dirty="0"/>
              <a:t>. Žena taková</a:t>
            </a:r>
          </a:p>
          <a:p>
            <a:r>
              <a:rPr lang="cs-CZ" dirty="0"/>
              <a:t>jde ulicemi města pro smích lidem všem:</a:t>
            </a:r>
          </a:p>
          <a:p>
            <a:r>
              <a:rPr lang="cs-CZ" dirty="0"/>
              <a:t>má krátkou šíji, zadek žádný, vyschlá je</a:t>
            </a:r>
          </a:p>
          <a:p>
            <a:r>
              <a:rPr lang="cs-CZ" dirty="0"/>
              <a:t>a sotva krkem hýbe. Ach, ó, chudák muž,</a:t>
            </a:r>
          </a:p>
          <a:p>
            <a:r>
              <a:rPr lang="cs-CZ" dirty="0"/>
              <a:t>jenž musí objímati takou ohavu!</a:t>
            </a:r>
          </a:p>
          <a:p>
            <a:r>
              <a:rPr lang="cs-CZ" dirty="0"/>
              <a:t>Než ve všech pletkách, obratech jak opice</a:t>
            </a:r>
          </a:p>
          <a:p>
            <a:r>
              <a:rPr lang="cs-CZ" dirty="0"/>
              <a:t>se vyzná dobře. Lidský smích ji nehněte.</a:t>
            </a:r>
          </a:p>
          <a:p>
            <a:r>
              <a:rPr lang="cs-CZ" dirty="0"/>
              <a:t>A prospěti snad komu? Ona celý den</a:t>
            </a:r>
          </a:p>
          <a:p>
            <a:r>
              <a:rPr lang="cs-CZ" dirty="0"/>
              <a:t>jen na to hledí, jenom o tom rozjímá,</a:t>
            </a:r>
          </a:p>
          <a:p>
            <a:r>
              <a:rPr lang="cs-CZ" dirty="0"/>
              <a:t>co nejhoršího může komu provésti.</a:t>
            </a: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E273E74-90DE-42A7-A649-57F5D9079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578" y="0"/>
            <a:ext cx="3785944" cy="46089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BE7D799-7AAA-4875-8A93-AAD0E1DD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522" y="3727648"/>
            <a:ext cx="3993478" cy="31303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022548-EECF-48BB-84DB-9E605431C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623" y="0"/>
            <a:ext cx="399737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429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953</Words>
  <Application>Microsoft Office PowerPoint</Application>
  <PresentationFormat>Širokoúhlá obrazovka</PresentationFormat>
  <Paragraphs>115</Paragraphs>
  <Slides>14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Chart</vt:lpstr>
      <vt:lpstr>Tragédie</vt:lpstr>
      <vt:lpstr>Prezentace aplikace PowerPoint</vt:lpstr>
      <vt:lpstr>Prezentace aplikace PowerPoint</vt:lpstr>
      <vt:lpstr>Dionýsos</vt:lpstr>
      <vt:lpstr>Struktura tragédie</vt:lpstr>
      <vt:lpstr>Anagnorize</vt:lpstr>
      <vt:lpstr>Autoři a dochování textů</vt:lpstr>
      <vt:lpstr>Komedie</vt:lpstr>
      <vt:lpstr>Prezentace aplikace PowerPoint</vt:lpstr>
      <vt:lpstr>Attická komedie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2024-12-03T09:49:47Z</dcterms:created>
  <dcterms:modified xsi:type="dcterms:W3CDTF">2024-12-03T09:49:58Z</dcterms:modified>
</cp:coreProperties>
</file>