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975F4-CC3C-A6DF-56BA-FC137F57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18B5B3-42CA-CF8B-4A5F-E4E7B71DF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F0CBDD-B26C-175D-D0A6-CB19DAA9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2E0D4D-E2A6-319B-5005-9B635A9C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2D75E0-24FC-5253-1A3F-1F4C52B1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20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9204C-9A3C-6148-1A52-37CDDBF3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DFD34F-E6EC-C0F4-89A6-C81D76269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6CDDF1-BF78-1FC9-D0C8-2F01B683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5565AB-22EC-E31B-2D04-90F3FB4F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5B7D32-55DF-7CE1-D232-9D1ACB87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9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413B488-8DB5-2714-630A-769BD7FD9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CB49A1-BD94-97F3-B1B3-5C00631C5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48D58-204A-56E3-5C0B-D48FD460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D4EBED-5A86-0466-67F8-DF551148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C90696-2456-BCA6-A260-DD6B17F7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9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4BB28-600D-FA62-E471-CA31FB07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AF719-AFD6-01CD-08A9-2E4973652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E45249-0746-C274-1249-06B67C48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638BF0-1AB7-FEC5-008B-78D280D4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6965AD-BA6C-3489-22A3-4E1029D1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5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7F82E-3359-99FE-04EE-7FEFDB2A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9681CB-9DAB-8D7D-9DF4-16DCF805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D48B9-8F01-EF46-DDEE-7B8B122C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8CC276-3394-3CDE-1E5E-3C43B8B8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39AFB-953C-E83B-1BEF-E0C51971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4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2E01D-BE77-7376-9A83-57A15133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9B7C5-7D49-AD5A-8B0D-292E2182B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5504F-E1A4-399F-31C7-E41EF6CD1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829CBB-A6E2-AD0E-6916-5D80120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90A992-C0DB-E13E-AA75-1F386D5A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FEB78B-0F8C-B3E6-DD24-653E8288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50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AB489-1284-313C-789D-D10F4ED0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975499-F1A0-0800-1102-D14E6373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B68B13-950A-A507-ECB2-55629BAEE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2B1FCC-C2AC-CB99-9471-3A10905A6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CF95CD-5E0B-8D50-B7EC-672BC5B62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77D3FE6-AA97-7DB5-EA2B-0203C81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99E1F0-822E-CBF8-C824-931BEC05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EDFEF6-0FF8-8775-8294-6622D154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74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B2599-3090-3C72-A580-BE9BA70F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EB9FBF-CCBA-D6BA-5485-79D9C21B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A9F0F6-07F3-AE2B-C078-9B20C37B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FF5141-E8F4-5F20-5A9C-910213A3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67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DA5606A-EEF8-C70E-8E25-3FFB27A1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184549-3389-4299-21E0-D2B147BC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0A4AAB-25DE-D292-B1BF-315F72CC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18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68476-713A-3901-E020-6B87DEBC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E093D-780B-D068-6EED-2842FE30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E6476B-68CD-18AA-CD46-EF566CB98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66BA68-5DBC-B57C-B872-B2004A04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1481D3-1998-D3C9-A93C-985C503C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9EAFF0-24BF-9418-7627-040DA197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57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04FEC-80DC-E476-E62A-6DD1D0EF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3EBC3BC-6F1A-2C70-1505-AE2D58FB8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79167A-3FCE-B491-1785-0F3485FE0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00EFA6-BD81-C37F-89C6-58B43BA0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4FD11B-9149-5412-7A2B-DCBD5572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7F0195-A0DD-2432-E8AE-EB181D98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970D65-D1F0-3ACF-D455-40D27323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5B33EF-892D-D936-5406-557B65BC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5BFEE-4CF0-9E09-0233-BE9F2A6D0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56BAE-57A6-644F-B448-078B10408FD8}" type="datetimeFigureOut">
              <a:rPr lang="cs-CZ" smtClean="0"/>
              <a:t>26.09.2024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AFC03-1D4F-9904-E352-2AC34BDF0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69E943-6CFC-5BCB-CBE5-060E4F9E4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CCED-F8A2-1348-BD9B-8F30ABC14F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39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BB6A5-9EAE-4687-3E7A-0ABE3B923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86" y="1187661"/>
            <a:ext cx="4609578" cy="2241339"/>
          </a:xfrm>
        </p:spPr>
        <p:txBody>
          <a:bodyPr>
            <a:normAutofit/>
          </a:bodyPr>
          <a:lstStyle/>
          <a:p>
            <a:r>
              <a:rPr lang="cs-CZ" sz="4400" b="1" dirty="0"/>
              <a:t>Španělské baroko (kulturní úvod)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0A210-26EF-CD4A-3E70-7A60D8EFE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86" y="4835047"/>
            <a:ext cx="4609578" cy="1052185"/>
          </a:xfrm>
        </p:spPr>
        <p:txBody>
          <a:bodyPr>
            <a:normAutofit/>
          </a:bodyPr>
          <a:lstStyle/>
          <a:p>
            <a:r>
              <a:rPr lang="cs-CZ" sz="1600" dirty="0"/>
              <a:t>Mgr. Magdaléna Koplíková Ph.D. </a:t>
            </a:r>
          </a:p>
          <a:p>
            <a:r>
              <a:rPr lang="cs-CZ" sz="1600" dirty="0"/>
              <a:t>(</a:t>
            </a:r>
            <a:r>
              <a:rPr lang="cs-CZ" sz="1600" dirty="0" err="1"/>
              <a:t>roz</a:t>
            </a:r>
            <a:r>
              <a:rPr lang="cs-CZ" sz="1600" dirty="0"/>
              <a:t>. Kolmanová)</a:t>
            </a:r>
          </a:p>
          <a:p>
            <a:r>
              <a:rPr lang="cs-CZ" sz="1600" dirty="0"/>
              <a:t>Divadlo španělského zlatého věku (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DISQ050)</a:t>
            </a:r>
            <a:endParaRPr lang="cs-CZ" sz="1600" dirty="0"/>
          </a:p>
        </p:txBody>
      </p:sp>
      <p:pic>
        <p:nvPicPr>
          <p:cNvPr id="1026" name="Picture 2" descr="barroco">
            <a:extLst>
              <a:ext uri="{FF2B5EF4-FFF2-40B4-BE49-F238E27FC236}">
                <a16:creationId xmlns:a16="http://schemas.microsoft.com/office/drawing/2014/main" id="{26395552-26C0-CF8A-C26B-A37D9CA5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71" y="361706"/>
            <a:ext cx="6801502" cy="57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4339296-4AB6-519B-76AF-AB08FBD1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Barokní člověk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28851C-3852-8B67-5288-63CD73E9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285750" fontAlgn="base">
              <a:spcBef>
                <a:spcPts val="0"/>
              </a:spcBef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„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Desengaño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</a:p>
          <a:p>
            <a:pPr indent="0" fontAlgn="base">
              <a:spcBef>
                <a:spcPts val="0"/>
              </a:spcBef>
              <a:buNone/>
            </a:pPr>
            <a:endParaRPr lang="cs-CZ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Krize reality </a:t>
            </a:r>
          </a:p>
          <a:p>
            <a:pPr indent="0" fontAlgn="base">
              <a:spcBef>
                <a:spcPts val="0"/>
              </a:spcBef>
              <a:buNone/>
            </a:pPr>
            <a:endParaRPr lang="cs-CZ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Osamělost –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soliloquio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indent="0" fontAlgn="base">
              <a:spcBef>
                <a:spcPts val="0"/>
              </a:spcBef>
              <a:buNone/>
            </a:pPr>
            <a:endParaRPr lang="cs-CZ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58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Vive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para ti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solo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si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pudieres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  <a:endParaRPr lang="cs-CZ" sz="1400" b="0" dirty="0">
              <a:effectLst/>
            </a:endParaRPr>
          </a:p>
          <a:p>
            <a:pPr marL="6858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pues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sólo para ti, si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mueres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mueres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6858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Quevedo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cs-CZ" sz="1400" dirty="0"/>
          </a:p>
          <a:p>
            <a:pPr marL="685800" indent="0" rtl="0">
              <a:spcBef>
                <a:spcPts val="0"/>
              </a:spcBef>
              <a:spcAft>
                <a:spcPts val="0"/>
              </a:spcAft>
              <a:buNone/>
            </a:pPr>
            <a:endParaRPr lang="cs-CZ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Stoicismus a epikureismus </a:t>
            </a:r>
          </a:p>
          <a:p>
            <a:pPr indent="0" fontAlgn="base">
              <a:spcBef>
                <a:spcPts val="0"/>
              </a:spcBef>
              <a:buNone/>
            </a:pPr>
            <a:endParaRPr lang="cs-CZ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Aurea</a:t>
            </a:r>
            <a:r>
              <a:rPr lang="cs-CZ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mediocritas</a:t>
            </a:r>
            <a:endParaRPr lang="cs-CZ" b="0" i="1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A99A706-AD8F-5046-0BFE-60B72B662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358" y="1709640"/>
            <a:ext cx="5834872" cy="446732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F9845D6-B9F7-0E56-12F1-E55C648EF8B7}"/>
              </a:ext>
            </a:extLst>
          </p:cNvPr>
          <p:cNvSpPr txBox="1"/>
          <p:nvPr/>
        </p:nvSpPr>
        <p:spPr>
          <a:xfrm>
            <a:off x="9846930" y="6139059"/>
            <a:ext cx="2069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Ribera</a:t>
            </a:r>
            <a:r>
              <a:rPr lang="cs-CZ" sz="1400" dirty="0"/>
              <a:t>, Jákobův sen, 1639</a:t>
            </a:r>
          </a:p>
        </p:txBody>
      </p:sp>
    </p:spTree>
    <p:extLst>
      <p:ext uri="{BB962C8B-B14F-4D97-AF65-F5344CB8AC3E}">
        <p14:creationId xmlns:p14="http://schemas.microsoft.com/office/powerpoint/2010/main" val="399154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7265D-280B-1EB9-EBF6-CAE97779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Zátiší (Juan </a:t>
            </a:r>
            <a:r>
              <a:rPr lang="cs-CZ" dirty="0" err="1"/>
              <a:t>Sánchez</a:t>
            </a:r>
            <a:r>
              <a:rPr lang="cs-CZ" dirty="0"/>
              <a:t> </a:t>
            </a:r>
            <a:r>
              <a:rPr lang="cs-CZ" dirty="0" err="1"/>
              <a:t>Cotán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F8D31B2-92AC-032C-1F4D-C30F8FF5B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323" y="1970978"/>
            <a:ext cx="5453830" cy="421687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E4B020-26D8-176A-C938-2B5434858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523" y="1970979"/>
            <a:ext cx="5223579" cy="42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1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9E923-65E1-8940-9D1A-0C9D0279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2EEA97-6D9A-9384-B6F5-C328F9C9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obyvatelstva negramotná (více než 80%?) </a:t>
            </a:r>
          </a:p>
          <a:p>
            <a:pPr>
              <a:buFontTx/>
              <a:buChar char="-"/>
            </a:pPr>
            <a:r>
              <a:rPr lang="cs-CZ" dirty="0"/>
              <a:t>lidová slovesnost a divadlo</a:t>
            </a:r>
          </a:p>
          <a:p>
            <a:r>
              <a:rPr lang="cs-CZ" dirty="0"/>
              <a:t>literární „kánon“ odlišný od dnešního</a:t>
            </a:r>
          </a:p>
          <a:p>
            <a:r>
              <a:rPr lang="cs-CZ" dirty="0"/>
              <a:t>úpadek univerzit, zaostávají za zbytkem Evropy</a:t>
            </a:r>
          </a:p>
          <a:p>
            <a:r>
              <a:rPr lang="cs-CZ" dirty="0"/>
              <a:t>cenzura nejen vědeckých spisů, </a:t>
            </a:r>
            <a:r>
              <a:rPr lang="cs-CZ" dirty="0" err="1"/>
              <a:t>Índices</a:t>
            </a:r>
            <a:endParaRPr lang="cs-CZ" dirty="0"/>
          </a:p>
          <a:p>
            <a:r>
              <a:rPr lang="cs-CZ" dirty="0"/>
              <a:t>obtížnost vydání knihy, obcházení cenzury </a:t>
            </a:r>
          </a:p>
          <a:p>
            <a:pPr marL="0" indent="0">
              <a:buNone/>
            </a:pPr>
            <a:r>
              <a:rPr lang="cs-CZ" dirty="0"/>
              <a:t>(místo vydání, datum, žánr,…)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B4016A-79C2-2671-B7C8-005221C5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48" y="1523999"/>
            <a:ext cx="3444136" cy="44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6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38EFAD8-337D-A30A-25E5-69621B57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022FBB-AC69-7665-1E7C-7BBAFC1F9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9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08C16-01D6-BD1E-79B1-5A3DFC8C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začíná a končí?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32CB4-2853-3C2E-B785-3B7632EA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„Kolébkou je Řím, Španělsko je propagátorem“</a:t>
            </a:r>
          </a:p>
          <a:p>
            <a:r>
              <a:rPr lang="cs-CZ" sz="3600" dirty="0"/>
              <a:t>cca 1600-1680 španělské baroko</a:t>
            </a:r>
          </a:p>
          <a:p>
            <a:pPr marL="0" indent="0">
              <a:buNone/>
            </a:pPr>
            <a:endParaRPr lang="cs-CZ" sz="3600" dirty="0"/>
          </a:p>
          <a:p>
            <a:r>
              <a:rPr lang="cs-CZ" dirty="0"/>
              <a:t>barokní hudba pozdější (Bach 1685-1750, Vivaldi 1678-1741, Haydn 1732-1808)</a:t>
            </a:r>
          </a:p>
          <a:p>
            <a:r>
              <a:rPr lang="cs-CZ" dirty="0"/>
              <a:t>české baroko lidovější a pozdější (např. kostel sv. Jana Nepomuka 1722, sloup Nejsvětější trojice 1716-1754)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92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5B267-DB26-A79A-3E21-9B5FE45B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Náročná definice baroka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B6DC1-0705-D248-2A54-D6EFDDE9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indent="-457200">
              <a:spcBef>
                <a:spcPts val="0"/>
              </a:spcBef>
            </a:pPr>
            <a:r>
              <a:rPr lang="cs-CZ" dirty="0"/>
              <a:t>portugalské „</a:t>
            </a:r>
            <a:r>
              <a:rPr lang="cs-CZ" i="1" dirty="0" err="1"/>
              <a:t>barroco</a:t>
            </a:r>
            <a:r>
              <a:rPr lang="cs-CZ" dirty="0"/>
              <a:t>“ (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nepravidelná a vadná perla) = vše chaotické, neuspořádané, zbytečně komplikované a nevkusné</a:t>
            </a:r>
            <a:endParaRPr lang="cs-CZ" b="0" dirty="0">
              <a:effectLst/>
            </a:endParaRPr>
          </a:p>
          <a:p>
            <a:r>
              <a:rPr lang="cs-CZ" dirty="0"/>
              <a:t>H. </a:t>
            </a:r>
            <a:r>
              <a:rPr lang="cs-CZ" dirty="0" err="1"/>
              <a:t>Wölfflin</a:t>
            </a:r>
            <a:r>
              <a:rPr lang="cs-CZ" dirty="0"/>
              <a:t> (1915) baroko jako umělecký sloh (lineární </a:t>
            </a:r>
            <a:r>
              <a:rPr lang="cs-CZ" dirty="0" err="1"/>
              <a:t>x</a:t>
            </a:r>
            <a:r>
              <a:rPr lang="cs-CZ" dirty="0"/>
              <a:t> obrazotvorné, povrchní </a:t>
            </a:r>
            <a:r>
              <a:rPr lang="cs-CZ" dirty="0" err="1"/>
              <a:t>x</a:t>
            </a:r>
            <a:r>
              <a:rPr lang="cs-CZ" dirty="0"/>
              <a:t> hluboké, otevřená forma </a:t>
            </a:r>
            <a:r>
              <a:rPr lang="cs-CZ" dirty="0" err="1"/>
              <a:t>x</a:t>
            </a:r>
            <a:r>
              <a:rPr lang="cs-CZ" dirty="0"/>
              <a:t> uzavřená…)</a:t>
            </a:r>
          </a:p>
          <a:p>
            <a:r>
              <a:rPr lang="cs-CZ" dirty="0"/>
              <a:t>W. </a:t>
            </a:r>
            <a:r>
              <a:rPr lang="cs-CZ" dirty="0" err="1"/>
              <a:t>Weisbach</a:t>
            </a:r>
            <a:r>
              <a:rPr lang="cs-CZ" dirty="0"/>
              <a:t> (1921) historické vysvětlení</a:t>
            </a:r>
          </a:p>
          <a:p>
            <a:r>
              <a:rPr lang="cs-CZ" dirty="0"/>
              <a:t>(E. </a:t>
            </a:r>
            <a:r>
              <a:rPr lang="cs-CZ" dirty="0" err="1"/>
              <a:t>D‘Ors</a:t>
            </a:r>
            <a:r>
              <a:rPr lang="cs-CZ" dirty="0"/>
              <a:t> 1935 – střídání „barokních“ a “klasicistních“ slohů)</a:t>
            </a:r>
          </a:p>
          <a:p>
            <a:r>
              <a:rPr lang="cs-CZ" dirty="0"/>
              <a:t>R. </a:t>
            </a:r>
            <a:r>
              <a:rPr lang="cs-CZ" dirty="0" err="1"/>
              <a:t>Wellek</a:t>
            </a:r>
            <a:r>
              <a:rPr lang="cs-CZ" dirty="0"/>
              <a:t> (1962) </a:t>
            </a:r>
          </a:p>
          <a:p>
            <a:pPr lvl="1"/>
            <a:r>
              <a:rPr lang="cs-CZ" dirty="0"/>
              <a:t>nemožnost vysvětlit z hlediska formy, pluralita forem</a:t>
            </a:r>
            <a:endParaRPr lang="cs-CZ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vztah stylu a životního přístupu, vidění světa či filozofii člověka 17.st.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4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A7178-9E50-94E3-F679-F98E7CBA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Pluralita forem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1F3F33DC-9110-E696-E2F6-495C906B2E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6807" y="1568566"/>
            <a:ext cx="5607671" cy="434371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8BD2DFE-4B0A-A554-0E04-79B22158C62B}"/>
              </a:ext>
            </a:extLst>
          </p:cNvPr>
          <p:cNvSpPr txBox="1"/>
          <p:nvPr/>
        </p:nvSpPr>
        <p:spPr>
          <a:xfrm flipH="1">
            <a:off x="10709754" y="5207885"/>
            <a:ext cx="353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Zurbarán</a:t>
            </a:r>
            <a:r>
              <a:rPr lang="cs-CZ" sz="1400" dirty="0"/>
              <a:t>, 1650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DD1CF33-DC8D-A50B-25C9-C2A5E34C557F}"/>
              </a:ext>
            </a:extLst>
          </p:cNvPr>
          <p:cNvSpPr txBox="1"/>
          <p:nvPr/>
        </p:nvSpPr>
        <p:spPr>
          <a:xfrm>
            <a:off x="4844713" y="5889920"/>
            <a:ext cx="217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Rubens</a:t>
            </a:r>
            <a:r>
              <a:rPr lang="cs-CZ" sz="1400" dirty="0"/>
              <a:t>, 1638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3C39DD8-8DE6-4E7A-A879-234B631BF8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953735"/>
            <a:ext cx="6032239" cy="3298880"/>
          </a:xfrm>
        </p:spPr>
      </p:pic>
    </p:spTree>
    <p:extLst>
      <p:ext uri="{BB962C8B-B14F-4D97-AF65-F5344CB8AC3E}">
        <p14:creationId xmlns:p14="http://schemas.microsoft.com/office/powerpoint/2010/main" val="342405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4783E-B652-0DEA-8463-67B8F2D2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Umění protikladů/</a:t>
            </a:r>
            <a:r>
              <a:rPr lang="cs-CZ" i="1" dirty="0" err="1"/>
              <a:t>coincidentia</a:t>
            </a:r>
            <a:r>
              <a:rPr lang="cs-CZ" i="1" dirty="0"/>
              <a:t> </a:t>
            </a:r>
            <a:r>
              <a:rPr lang="cs-CZ" i="1" dirty="0" err="1"/>
              <a:t>oppositorum</a:t>
            </a:r>
            <a:endParaRPr lang="cs-CZ" i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5480AEF-1F22-AF0D-0FF9-5C7EA62C4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619" y="1502796"/>
            <a:ext cx="4212921" cy="502678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3D5E483-FE2B-77D5-5CCE-7853CA367C63}"/>
              </a:ext>
            </a:extLst>
          </p:cNvPr>
          <p:cNvSpPr txBox="1"/>
          <p:nvPr/>
        </p:nvSpPr>
        <p:spPr>
          <a:xfrm>
            <a:off x="739036" y="1502796"/>
            <a:ext cx="50730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dirty="0"/>
              <a:t>krásné 	</a:t>
            </a:r>
            <a:r>
              <a:rPr lang="cs-CZ" sz="2800" dirty="0" err="1"/>
              <a:t>x</a:t>
            </a:r>
            <a:r>
              <a:rPr lang="cs-CZ" sz="2800" dirty="0"/>
              <a:t> 	ošklivé</a:t>
            </a:r>
          </a:p>
          <a:p>
            <a:r>
              <a:rPr lang="cs-CZ" sz="2800" dirty="0"/>
              <a:t>vysoké 	</a:t>
            </a:r>
            <a:r>
              <a:rPr lang="cs-CZ" sz="2800" dirty="0" err="1"/>
              <a:t>x</a:t>
            </a:r>
            <a:r>
              <a:rPr lang="cs-CZ" sz="2800" dirty="0"/>
              <a:t> 	nízké</a:t>
            </a:r>
          </a:p>
          <a:p>
            <a:r>
              <a:rPr lang="cs-CZ" sz="2800" dirty="0"/>
              <a:t>světlé 	</a:t>
            </a:r>
            <a:r>
              <a:rPr lang="cs-CZ" sz="2800" dirty="0" err="1"/>
              <a:t>x</a:t>
            </a:r>
            <a:r>
              <a:rPr lang="cs-CZ" sz="2800" dirty="0"/>
              <a:t> 	temné</a:t>
            </a:r>
          </a:p>
          <a:p>
            <a:r>
              <a:rPr lang="cs-CZ" sz="2800" dirty="0"/>
              <a:t>statické 	</a:t>
            </a:r>
            <a:r>
              <a:rPr lang="cs-CZ" sz="2800" dirty="0" err="1"/>
              <a:t>x</a:t>
            </a:r>
            <a:r>
              <a:rPr lang="cs-CZ" sz="2800" dirty="0"/>
              <a:t> 	dynamické</a:t>
            </a:r>
          </a:p>
          <a:p>
            <a:r>
              <a:rPr lang="cs-CZ" sz="2800" dirty="0"/>
              <a:t>…</a:t>
            </a:r>
          </a:p>
          <a:p>
            <a:endParaRPr lang="cs-CZ" sz="2800" dirty="0"/>
          </a:p>
          <a:p>
            <a:r>
              <a:rPr lang="cs-CZ" sz="2800" dirty="0"/>
              <a:t>Také jako touha po spojení protikladů v náboženské a sociální rovině? (B. </a:t>
            </a:r>
            <a:r>
              <a:rPr lang="cs-CZ" sz="2800" dirty="0" err="1"/>
              <a:t>Wardropper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224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2A339-0F2E-6117-4EB2-9B5105A2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přináší baroko?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7C2B9-3D16-3A3B-873E-2560A4B07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šeobecná hluboká krize: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áboženské tenze, Třicetiletá válka, absolutismus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c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hudoba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nemoci, 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„porážka“ měšťanstva,…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=&gt; Vyčerpání renesančních forem 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cs-CZ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„nechává stranou umělý platonický svět humanistů a znovu se zaměřuje na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věčné a tíživé problémy člověka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 L. Ferrari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cs-CZ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„umělecké hnutí, které se znovu přibližuje realitě, končí se zavedenými formálními schématy, rozhodnuté </a:t>
            </a: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vyjádřit expresivněji 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prostředí tvůrce“ E. </a:t>
            </a:r>
            <a:r>
              <a:rPr lang="cs-CZ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Orozco</a:t>
            </a:r>
            <a:endParaRPr lang="cs-CZ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86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EF8F4C9-C42D-5B82-CE20-B88EC872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Více prožitku/</a:t>
            </a:r>
            <a:r>
              <a:rPr lang="cs-CZ" b="0" i="1" u="none" strike="noStrike" dirty="0">
                <a:solidFill>
                  <a:srgbClr val="000000"/>
                </a:solidFill>
                <a:effectLst/>
              </a:rPr>
              <a:t>Verbum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</a:rPr>
              <a:t>caro</a:t>
            </a:r>
            <a:r>
              <a:rPr lang="cs-CZ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</a:rPr>
              <a:t>factum</a:t>
            </a:r>
            <a:r>
              <a:rPr lang="cs-CZ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cs-CZ" b="0" i="1" u="none" strike="noStrike" dirty="0" err="1">
                <a:solidFill>
                  <a:srgbClr val="000000"/>
                </a:solidFill>
                <a:effectLst/>
              </a:rPr>
              <a:t>est</a:t>
            </a:r>
            <a:endParaRPr lang="cs-CZ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3932AE3-957B-BA33-F247-A5B41521FF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2583" y="1435746"/>
            <a:ext cx="3049592" cy="4720499"/>
          </a:xfrm>
        </p:spPr>
      </p:pic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062B5286-A4D1-E2BE-36F4-67C0CF238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56985" y="2851986"/>
            <a:ext cx="5846974" cy="3285442"/>
          </a:xfr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707837BA-EBAC-B748-76F2-6C08208BF3F2}"/>
              </a:ext>
            </a:extLst>
          </p:cNvPr>
          <p:cNvSpPr txBox="1"/>
          <p:nvPr/>
        </p:nvSpPr>
        <p:spPr>
          <a:xfrm>
            <a:off x="4308423" y="1978949"/>
            <a:ext cx="2895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Extáze sv. Terezy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9014F7-07A7-753F-AEC4-ED0122540541}"/>
              </a:ext>
            </a:extLst>
          </p:cNvPr>
          <p:cNvSpPr txBox="1"/>
          <p:nvPr/>
        </p:nvSpPr>
        <p:spPr>
          <a:xfrm>
            <a:off x="9268489" y="6185098"/>
            <a:ext cx="2807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G.L. </a:t>
            </a:r>
            <a:r>
              <a:rPr lang="cs-CZ" sz="1400" dirty="0" err="1"/>
              <a:t>Bernini</a:t>
            </a:r>
            <a:r>
              <a:rPr lang="cs-CZ" sz="1400" dirty="0"/>
              <a:t>, 1647</a:t>
            </a:r>
          </a:p>
        </p:txBody>
      </p:sp>
    </p:spTree>
    <p:extLst>
      <p:ext uri="{BB962C8B-B14F-4D97-AF65-F5344CB8AC3E}">
        <p14:creationId xmlns:p14="http://schemas.microsoft.com/office/powerpoint/2010/main" val="357369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6BC5D-1BFF-CCA6-AB33-2DF46787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Judit a </a:t>
            </a:r>
            <a:r>
              <a:rPr lang="cs-CZ" dirty="0" err="1"/>
              <a:t>Holofernes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1C455DB-3DC9-8ED5-5D19-0E7D142969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1142" y="1399364"/>
            <a:ext cx="2932134" cy="499795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C923516-CF15-89F1-583A-062F5669C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13407" y="1388342"/>
            <a:ext cx="6864959" cy="5020001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5345E1B-B520-675D-93DC-F42254B8C22D}"/>
              </a:ext>
            </a:extLst>
          </p:cNvPr>
          <p:cNvSpPr txBox="1"/>
          <p:nvPr/>
        </p:nvSpPr>
        <p:spPr>
          <a:xfrm>
            <a:off x="1966586" y="6408343"/>
            <a:ext cx="217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A. </a:t>
            </a:r>
            <a:r>
              <a:rPr lang="cs-CZ" sz="1400" dirty="0" err="1"/>
              <a:t>Mantenga</a:t>
            </a:r>
            <a:r>
              <a:rPr lang="cs-CZ" sz="1400" dirty="0"/>
              <a:t>, (1495/1500)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F72053-0FB8-8664-E6DC-97A54D626626}"/>
              </a:ext>
            </a:extLst>
          </p:cNvPr>
          <p:cNvSpPr txBox="1"/>
          <p:nvPr/>
        </p:nvSpPr>
        <p:spPr>
          <a:xfrm>
            <a:off x="9532307" y="6408343"/>
            <a:ext cx="313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Caravaggio</a:t>
            </a:r>
            <a:r>
              <a:rPr lang="cs-CZ" sz="1400" dirty="0"/>
              <a:t>, (1598/1600)</a:t>
            </a:r>
          </a:p>
        </p:txBody>
      </p:sp>
    </p:spTree>
    <p:extLst>
      <p:ext uri="{BB962C8B-B14F-4D97-AF65-F5344CB8AC3E}">
        <p14:creationId xmlns:p14="http://schemas.microsoft.com/office/powerpoint/2010/main" val="404990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33B25-12A6-BBEF-8990-79EBCF70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 přírodou, přirozeností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613F86-1EB5-C50C-D8D4-E2FC4E1EDD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„Dobrý příklad nám skýtá příroda, jež právě svou rozmanitostí je krásná“ </a:t>
            </a:r>
            <a:r>
              <a:rPr lang="cs-CZ" sz="1800" dirty="0" err="1"/>
              <a:t>Lope</a:t>
            </a:r>
            <a:r>
              <a:rPr lang="cs-CZ" sz="1800" dirty="0"/>
              <a:t> de Vega (</a:t>
            </a:r>
            <a:r>
              <a:rPr lang="cs-CZ" sz="1800" i="1" dirty="0"/>
              <a:t>Nové umění</a:t>
            </a:r>
            <a:r>
              <a:rPr lang="cs-CZ" sz="1800" dirty="0"/>
              <a:t>, 1609)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C3584BC-3713-78C5-10A9-C5127AEDD9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4667" y="3257246"/>
            <a:ext cx="4464485" cy="3348364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4143E45-FF5E-A460-D2D6-8F0D80F13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867" y="1574323"/>
            <a:ext cx="3773466" cy="50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2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465</Words>
  <Application>Microsoft Macintosh PowerPoint</Application>
  <PresentationFormat>Širokoúhlá obrazovka</PresentationFormat>
  <Paragraphs>72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Noto Sans Symbols</vt:lpstr>
      <vt:lpstr>Motiv Office</vt:lpstr>
      <vt:lpstr>Španělské baroko (kulturní úvod)</vt:lpstr>
      <vt:lpstr>Kdy začíná a končí?</vt:lpstr>
      <vt:lpstr>Náročná definice baroka</vt:lpstr>
      <vt:lpstr>Pluralita forem</vt:lpstr>
      <vt:lpstr>Umění protikladů/coincidentia oppositorum</vt:lpstr>
      <vt:lpstr>Co přináší baroko?</vt:lpstr>
      <vt:lpstr>Více prožitku/Verbum caro factum est</vt:lpstr>
      <vt:lpstr>Judit a Holofernes</vt:lpstr>
      <vt:lpstr>Inspirace přírodou, přirozeností</vt:lpstr>
      <vt:lpstr>Barokní člověk</vt:lpstr>
      <vt:lpstr>Zátiší (Juan Sánchez Cotán)</vt:lpstr>
      <vt:lpstr>Literární život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Magdaléna Kolmanová</dc:creator>
  <cp:lastModifiedBy>Magdaléna Kolmanová</cp:lastModifiedBy>
  <cp:revision>5</cp:revision>
  <dcterms:created xsi:type="dcterms:W3CDTF">2024-09-19T14:50:10Z</dcterms:created>
  <dcterms:modified xsi:type="dcterms:W3CDTF">2024-09-26T11:03:39Z</dcterms:modified>
</cp:coreProperties>
</file>