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9" r:id="rId12"/>
    <p:sldId id="266" r:id="rId13"/>
    <p:sldId id="267" r:id="rId14"/>
    <p:sldId id="268" r:id="rId15"/>
    <p:sldId id="275" r:id="rId16"/>
    <p:sldId id="269" r:id="rId17"/>
    <p:sldId id="270" r:id="rId18"/>
    <p:sldId id="271" r:id="rId19"/>
    <p:sldId id="272" r:id="rId20"/>
    <p:sldId id="273" r:id="rId21"/>
    <p:sldId id="276" r:id="rId2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0"/>
  </p:normalViewPr>
  <p:slideViewPr>
    <p:cSldViewPr snapToGrid="0">
      <p:cViewPr varScale="1">
        <p:scale>
          <a:sx n="102" d="100"/>
          <a:sy n="102" d="100"/>
        </p:scale>
        <p:origin x="95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2659D3-7882-D985-BEDC-96D6BF008391}"/>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4EEEE328-7EAA-3FD8-6FD9-AB0F0BBC0E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D08C9F07-09FB-1EFA-7D0A-CB491B4C82EA}"/>
              </a:ext>
            </a:extLst>
          </p:cNvPr>
          <p:cNvSpPr>
            <a:spLocks noGrp="1"/>
          </p:cNvSpPr>
          <p:nvPr>
            <p:ph type="dt" sz="half" idx="10"/>
          </p:nvPr>
        </p:nvSpPr>
        <p:spPr/>
        <p:txBody>
          <a:bodyPr/>
          <a:lstStyle/>
          <a:p>
            <a:fld id="{9E51B8B6-7B98-D14C-9915-90A6BB9B9477}" type="datetimeFigureOut">
              <a:rPr lang="cs-CZ" smtClean="0"/>
              <a:t>10.10.2024</a:t>
            </a:fld>
            <a:endParaRPr lang="cs-CZ"/>
          </a:p>
        </p:txBody>
      </p:sp>
      <p:sp>
        <p:nvSpPr>
          <p:cNvPr id="5" name="Zástupný symbol pro zápatí 4">
            <a:extLst>
              <a:ext uri="{FF2B5EF4-FFF2-40B4-BE49-F238E27FC236}">
                <a16:creationId xmlns:a16="http://schemas.microsoft.com/office/drawing/2014/main" id="{4B9C9288-5CDB-A57C-E82C-56C7A45DF20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83B7280-8DE1-B6EE-4220-99CB17863EFB}"/>
              </a:ext>
            </a:extLst>
          </p:cNvPr>
          <p:cNvSpPr>
            <a:spLocks noGrp="1"/>
          </p:cNvSpPr>
          <p:nvPr>
            <p:ph type="sldNum" sz="quarter" idx="12"/>
          </p:nvPr>
        </p:nvSpPr>
        <p:spPr/>
        <p:txBody>
          <a:bodyPr/>
          <a:lstStyle/>
          <a:p>
            <a:fld id="{07A4083C-E4BA-5B4C-BD20-D3F6687D6F7C}" type="slidenum">
              <a:rPr lang="cs-CZ" smtClean="0"/>
              <a:t>‹#›</a:t>
            </a:fld>
            <a:endParaRPr lang="cs-CZ"/>
          </a:p>
        </p:txBody>
      </p:sp>
    </p:spTree>
    <p:extLst>
      <p:ext uri="{BB962C8B-B14F-4D97-AF65-F5344CB8AC3E}">
        <p14:creationId xmlns:p14="http://schemas.microsoft.com/office/powerpoint/2010/main" val="1992497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C33636-21D5-8D29-F0FB-41247738C8ED}"/>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117841BA-7A72-4F89-6E43-C9F50C88D756}"/>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185F0F7-75C2-2FDB-77AD-5F9CEB278A62}"/>
              </a:ext>
            </a:extLst>
          </p:cNvPr>
          <p:cNvSpPr>
            <a:spLocks noGrp="1"/>
          </p:cNvSpPr>
          <p:nvPr>
            <p:ph type="dt" sz="half" idx="10"/>
          </p:nvPr>
        </p:nvSpPr>
        <p:spPr/>
        <p:txBody>
          <a:bodyPr/>
          <a:lstStyle/>
          <a:p>
            <a:fld id="{9E51B8B6-7B98-D14C-9915-90A6BB9B9477}" type="datetimeFigureOut">
              <a:rPr lang="cs-CZ" smtClean="0"/>
              <a:t>10.10.2024</a:t>
            </a:fld>
            <a:endParaRPr lang="cs-CZ"/>
          </a:p>
        </p:txBody>
      </p:sp>
      <p:sp>
        <p:nvSpPr>
          <p:cNvPr id="5" name="Zástupný symbol pro zápatí 4">
            <a:extLst>
              <a:ext uri="{FF2B5EF4-FFF2-40B4-BE49-F238E27FC236}">
                <a16:creationId xmlns:a16="http://schemas.microsoft.com/office/drawing/2014/main" id="{5E59E4BB-AB6C-52A8-117C-F2064089F3C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31E3A4F-91DE-2BBB-F17B-DC4C37DCBD8F}"/>
              </a:ext>
            </a:extLst>
          </p:cNvPr>
          <p:cNvSpPr>
            <a:spLocks noGrp="1"/>
          </p:cNvSpPr>
          <p:nvPr>
            <p:ph type="sldNum" sz="quarter" idx="12"/>
          </p:nvPr>
        </p:nvSpPr>
        <p:spPr/>
        <p:txBody>
          <a:bodyPr/>
          <a:lstStyle/>
          <a:p>
            <a:fld id="{07A4083C-E4BA-5B4C-BD20-D3F6687D6F7C}" type="slidenum">
              <a:rPr lang="cs-CZ" smtClean="0"/>
              <a:t>‹#›</a:t>
            </a:fld>
            <a:endParaRPr lang="cs-CZ"/>
          </a:p>
        </p:txBody>
      </p:sp>
    </p:spTree>
    <p:extLst>
      <p:ext uri="{BB962C8B-B14F-4D97-AF65-F5344CB8AC3E}">
        <p14:creationId xmlns:p14="http://schemas.microsoft.com/office/powerpoint/2010/main" val="4240940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59D12377-F0C1-6597-4703-2EA140B60850}"/>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C6D60245-9C79-6BFD-86C2-DEFA0166AAD1}"/>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5B87CDC-6F8A-1C68-1E4A-D74DDF803533}"/>
              </a:ext>
            </a:extLst>
          </p:cNvPr>
          <p:cNvSpPr>
            <a:spLocks noGrp="1"/>
          </p:cNvSpPr>
          <p:nvPr>
            <p:ph type="dt" sz="half" idx="10"/>
          </p:nvPr>
        </p:nvSpPr>
        <p:spPr/>
        <p:txBody>
          <a:bodyPr/>
          <a:lstStyle/>
          <a:p>
            <a:fld id="{9E51B8B6-7B98-D14C-9915-90A6BB9B9477}" type="datetimeFigureOut">
              <a:rPr lang="cs-CZ" smtClean="0"/>
              <a:t>10.10.2024</a:t>
            </a:fld>
            <a:endParaRPr lang="cs-CZ"/>
          </a:p>
        </p:txBody>
      </p:sp>
      <p:sp>
        <p:nvSpPr>
          <p:cNvPr id="5" name="Zástupný symbol pro zápatí 4">
            <a:extLst>
              <a:ext uri="{FF2B5EF4-FFF2-40B4-BE49-F238E27FC236}">
                <a16:creationId xmlns:a16="http://schemas.microsoft.com/office/drawing/2014/main" id="{D3EEEA49-4DB4-5F80-22F6-7A1ED375962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0F8F12A-79B4-BE6C-29A4-A3CFA7FDF12E}"/>
              </a:ext>
            </a:extLst>
          </p:cNvPr>
          <p:cNvSpPr>
            <a:spLocks noGrp="1"/>
          </p:cNvSpPr>
          <p:nvPr>
            <p:ph type="sldNum" sz="quarter" idx="12"/>
          </p:nvPr>
        </p:nvSpPr>
        <p:spPr/>
        <p:txBody>
          <a:bodyPr/>
          <a:lstStyle/>
          <a:p>
            <a:fld id="{07A4083C-E4BA-5B4C-BD20-D3F6687D6F7C}" type="slidenum">
              <a:rPr lang="cs-CZ" smtClean="0"/>
              <a:t>‹#›</a:t>
            </a:fld>
            <a:endParaRPr lang="cs-CZ"/>
          </a:p>
        </p:txBody>
      </p:sp>
    </p:spTree>
    <p:extLst>
      <p:ext uri="{BB962C8B-B14F-4D97-AF65-F5344CB8AC3E}">
        <p14:creationId xmlns:p14="http://schemas.microsoft.com/office/powerpoint/2010/main" val="582504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12955B-C89A-1E1D-207C-831D795BA56A}"/>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44D60148-C2CC-19B8-8356-DA7F774757CE}"/>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1392EEB-351E-B332-0E0D-1223DDC1FF97}"/>
              </a:ext>
            </a:extLst>
          </p:cNvPr>
          <p:cNvSpPr>
            <a:spLocks noGrp="1"/>
          </p:cNvSpPr>
          <p:nvPr>
            <p:ph type="dt" sz="half" idx="10"/>
          </p:nvPr>
        </p:nvSpPr>
        <p:spPr/>
        <p:txBody>
          <a:bodyPr/>
          <a:lstStyle/>
          <a:p>
            <a:fld id="{9E51B8B6-7B98-D14C-9915-90A6BB9B9477}" type="datetimeFigureOut">
              <a:rPr lang="cs-CZ" smtClean="0"/>
              <a:t>10.10.2024</a:t>
            </a:fld>
            <a:endParaRPr lang="cs-CZ"/>
          </a:p>
        </p:txBody>
      </p:sp>
      <p:sp>
        <p:nvSpPr>
          <p:cNvPr id="5" name="Zástupný symbol pro zápatí 4">
            <a:extLst>
              <a:ext uri="{FF2B5EF4-FFF2-40B4-BE49-F238E27FC236}">
                <a16:creationId xmlns:a16="http://schemas.microsoft.com/office/drawing/2014/main" id="{C4F96830-C7BA-FE11-1B6F-35FB39B677B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16D7F53-59ED-5D06-2DF7-E5BD7DAF49B1}"/>
              </a:ext>
            </a:extLst>
          </p:cNvPr>
          <p:cNvSpPr>
            <a:spLocks noGrp="1"/>
          </p:cNvSpPr>
          <p:nvPr>
            <p:ph type="sldNum" sz="quarter" idx="12"/>
          </p:nvPr>
        </p:nvSpPr>
        <p:spPr/>
        <p:txBody>
          <a:bodyPr/>
          <a:lstStyle/>
          <a:p>
            <a:fld id="{07A4083C-E4BA-5B4C-BD20-D3F6687D6F7C}" type="slidenum">
              <a:rPr lang="cs-CZ" smtClean="0"/>
              <a:t>‹#›</a:t>
            </a:fld>
            <a:endParaRPr lang="cs-CZ"/>
          </a:p>
        </p:txBody>
      </p:sp>
    </p:spTree>
    <p:extLst>
      <p:ext uri="{BB962C8B-B14F-4D97-AF65-F5344CB8AC3E}">
        <p14:creationId xmlns:p14="http://schemas.microsoft.com/office/powerpoint/2010/main" val="1093691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259CD3-1020-68E3-A60F-A853767E90B8}"/>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008FB092-32EC-F222-0684-E99F6A2545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D6850363-E088-673C-F543-0BE8D0A8BC68}"/>
              </a:ext>
            </a:extLst>
          </p:cNvPr>
          <p:cNvSpPr>
            <a:spLocks noGrp="1"/>
          </p:cNvSpPr>
          <p:nvPr>
            <p:ph type="dt" sz="half" idx="10"/>
          </p:nvPr>
        </p:nvSpPr>
        <p:spPr/>
        <p:txBody>
          <a:bodyPr/>
          <a:lstStyle/>
          <a:p>
            <a:fld id="{9E51B8B6-7B98-D14C-9915-90A6BB9B9477}" type="datetimeFigureOut">
              <a:rPr lang="cs-CZ" smtClean="0"/>
              <a:t>10.10.2024</a:t>
            </a:fld>
            <a:endParaRPr lang="cs-CZ"/>
          </a:p>
        </p:txBody>
      </p:sp>
      <p:sp>
        <p:nvSpPr>
          <p:cNvPr id="5" name="Zástupný symbol pro zápatí 4">
            <a:extLst>
              <a:ext uri="{FF2B5EF4-FFF2-40B4-BE49-F238E27FC236}">
                <a16:creationId xmlns:a16="http://schemas.microsoft.com/office/drawing/2014/main" id="{BD5FCB8D-FADF-F6FF-3D20-24AA83338BE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350A225-0984-0FDB-BE89-E25F5A276C36}"/>
              </a:ext>
            </a:extLst>
          </p:cNvPr>
          <p:cNvSpPr>
            <a:spLocks noGrp="1"/>
          </p:cNvSpPr>
          <p:nvPr>
            <p:ph type="sldNum" sz="quarter" idx="12"/>
          </p:nvPr>
        </p:nvSpPr>
        <p:spPr/>
        <p:txBody>
          <a:bodyPr/>
          <a:lstStyle/>
          <a:p>
            <a:fld id="{07A4083C-E4BA-5B4C-BD20-D3F6687D6F7C}" type="slidenum">
              <a:rPr lang="cs-CZ" smtClean="0"/>
              <a:t>‹#›</a:t>
            </a:fld>
            <a:endParaRPr lang="cs-CZ"/>
          </a:p>
        </p:txBody>
      </p:sp>
    </p:spTree>
    <p:extLst>
      <p:ext uri="{BB962C8B-B14F-4D97-AF65-F5344CB8AC3E}">
        <p14:creationId xmlns:p14="http://schemas.microsoft.com/office/powerpoint/2010/main" val="2015731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C8CA7D8-E1E3-68EB-AED2-352355940413}"/>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BA9527C7-5796-DA53-FBFA-BC6782C3D668}"/>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0D99D31C-CBAB-F840-3B85-74D41C67B9E0}"/>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F457070F-A416-EA23-455E-F020D393BEF7}"/>
              </a:ext>
            </a:extLst>
          </p:cNvPr>
          <p:cNvSpPr>
            <a:spLocks noGrp="1"/>
          </p:cNvSpPr>
          <p:nvPr>
            <p:ph type="dt" sz="half" idx="10"/>
          </p:nvPr>
        </p:nvSpPr>
        <p:spPr/>
        <p:txBody>
          <a:bodyPr/>
          <a:lstStyle/>
          <a:p>
            <a:fld id="{9E51B8B6-7B98-D14C-9915-90A6BB9B9477}" type="datetimeFigureOut">
              <a:rPr lang="cs-CZ" smtClean="0"/>
              <a:t>10.10.2024</a:t>
            </a:fld>
            <a:endParaRPr lang="cs-CZ"/>
          </a:p>
        </p:txBody>
      </p:sp>
      <p:sp>
        <p:nvSpPr>
          <p:cNvPr id="6" name="Zástupný symbol pro zápatí 5">
            <a:extLst>
              <a:ext uri="{FF2B5EF4-FFF2-40B4-BE49-F238E27FC236}">
                <a16:creationId xmlns:a16="http://schemas.microsoft.com/office/drawing/2014/main" id="{D9E39A6D-5D80-62F7-439D-C5362997039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F81ACF7-D68C-16FA-83E9-A237FC0AFE30}"/>
              </a:ext>
            </a:extLst>
          </p:cNvPr>
          <p:cNvSpPr>
            <a:spLocks noGrp="1"/>
          </p:cNvSpPr>
          <p:nvPr>
            <p:ph type="sldNum" sz="quarter" idx="12"/>
          </p:nvPr>
        </p:nvSpPr>
        <p:spPr/>
        <p:txBody>
          <a:bodyPr/>
          <a:lstStyle/>
          <a:p>
            <a:fld id="{07A4083C-E4BA-5B4C-BD20-D3F6687D6F7C}" type="slidenum">
              <a:rPr lang="cs-CZ" smtClean="0"/>
              <a:t>‹#›</a:t>
            </a:fld>
            <a:endParaRPr lang="cs-CZ"/>
          </a:p>
        </p:txBody>
      </p:sp>
    </p:spTree>
    <p:extLst>
      <p:ext uri="{BB962C8B-B14F-4D97-AF65-F5344CB8AC3E}">
        <p14:creationId xmlns:p14="http://schemas.microsoft.com/office/powerpoint/2010/main" val="38091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6CA9DE-416C-C9FE-9109-BC115A7A665A}"/>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B8D18B7E-D9EC-8DF2-ABB2-7056ABB322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92977BEA-07E7-79F6-0C73-B0E347C7A394}"/>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A6FBDBF0-9AB9-D4EA-CA1B-BC72398837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EE7CDA24-4878-FAAB-F10F-EE97791752EF}"/>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254F48AE-E616-49DA-D01A-69B1C7B33FFC}"/>
              </a:ext>
            </a:extLst>
          </p:cNvPr>
          <p:cNvSpPr>
            <a:spLocks noGrp="1"/>
          </p:cNvSpPr>
          <p:nvPr>
            <p:ph type="dt" sz="half" idx="10"/>
          </p:nvPr>
        </p:nvSpPr>
        <p:spPr/>
        <p:txBody>
          <a:bodyPr/>
          <a:lstStyle/>
          <a:p>
            <a:fld id="{9E51B8B6-7B98-D14C-9915-90A6BB9B9477}" type="datetimeFigureOut">
              <a:rPr lang="cs-CZ" smtClean="0"/>
              <a:t>10.10.2024</a:t>
            </a:fld>
            <a:endParaRPr lang="cs-CZ"/>
          </a:p>
        </p:txBody>
      </p:sp>
      <p:sp>
        <p:nvSpPr>
          <p:cNvPr id="8" name="Zástupný symbol pro zápatí 7">
            <a:extLst>
              <a:ext uri="{FF2B5EF4-FFF2-40B4-BE49-F238E27FC236}">
                <a16:creationId xmlns:a16="http://schemas.microsoft.com/office/drawing/2014/main" id="{DA1163B1-8804-4688-7CBA-6F3E300564F5}"/>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206FA325-90B4-EC7D-231B-B5A92090BDBC}"/>
              </a:ext>
            </a:extLst>
          </p:cNvPr>
          <p:cNvSpPr>
            <a:spLocks noGrp="1"/>
          </p:cNvSpPr>
          <p:nvPr>
            <p:ph type="sldNum" sz="quarter" idx="12"/>
          </p:nvPr>
        </p:nvSpPr>
        <p:spPr/>
        <p:txBody>
          <a:bodyPr/>
          <a:lstStyle/>
          <a:p>
            <a:fld id="{07A4083C-E4BA-5B4C-BD20-D3F6687D6F7C}" type="slidenum">
              <a:rPr lang="cs-CZ" smtClean="0"/>
              <a:t>‹#›</a:t>
            </a:fld>
            <a:endParaRPr lang="cs-CZ"/>
          </a:p>
        </p:txBody>
      </p:sp>
    </p:spTree>
    <p:extLst>
      <p:ext uri="{BB962C8B-B14F-4D97-AF65-F5344CB8AC3E}">
        <p14:creationId xmlns:p14="http://schemas.microsoft.com/office/powerpoint/2010/main" val="1962411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E0AA2B-4061-50BC-71E4-F4866EA7852F}"/>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F2E11934-FE41-5739-49CA-70E341A0CEED}"/>
              </a:ext>
            </a:extLst>
          </p:cNvPr>
          <p:cNvSpPr>
            <a:spLocks noGrp="1"/>
          </p:cNvSpPr>
          <p:nvPr>
            <p:ph type="dt" sz="half" idx="10"/>
          </p:nvPr>
        </p:nvSpPr>
        <p:spPr/>
        <p:txBody>
          <a:bodyPr/>
          <a:lstStyle/>
          <a:p>
            <a:fld id="{9E51B8B6-7B98-D14C-9915-90A6BB9B9477}" type="datetimeFigureOut">
              <a:rPr lang="cs-CZ" smtClean="0"/>
              <a:t>10.10.2024</a:t>
            </a:fld>
            <a:endParaRPr lang="cs-CZ"/>
          </a:p>
        </p:txBody>
      </p:sp>
      <p:sp>
        <p:nvSpPr>
          <p:cNvPr id="4" name="Zástupný symbol pro zápatí 3">
            <a:extLst>
              <a:ext uri="{FF2B5EF4-FFF2-40B4-BE49-F238E27FC236}">
                <a16:creationId xmlns:a16="http://schemas.microsoft.com/office/drawing/2014/main" id="{0FF091AE-A545-FE75-6FD4-49EB6D747457}"/>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24C60FA8-F1FC-0BF7-117A-506485D59BC2}"/>
              </a:ext>
            </a:extLst>
          </p:cNvPr>
          <p:cNvSpPr>
            <a:spLocks noGrp="1"/>
          </p:cNvSpPr>
          <p:nvPr>
            <p:ph type="sldNum" sz="quarter" idx="12"/>
          </p:nvPr>
        </p:nvSpPr>
        <p:spPr/>
        <p:txBody>
          <a:bodyPr/>
          <a:lstStyle/>
          <a:p>
            <a:fld id="{07A4083C-E4BA-5B4C-BD20-D3F6687D6F7C}" type="slidenum">
              <a:rPr lang="cs-CZ" smtClean="0"/>
              <a:t>‹#›</a:t>
            </a:fld>
            <a:endParaRPr lang="cs-CZ"/>
          </a:p>
        </p:txBody>
      </p:sp>
    </p:spTree>
    <p:extLst>
      <p:ext uri="{BB962C8B-B14F-4D97-AF65-F5344CB8AC3E}">
        <p14:creationId xmlns:p14="http://schemas.microsoft.com/office/powerpoint/2010/main" val="3948675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84C4BED1-30D6-1FC1-D9FB-4858F276E24C}"/>
              </a:ext>
            </a:extLst>
          </p:cNvPr>
          <p:cNvSpPr>
            <a:spLocks noGrp="1"/>
          </p:cNvSpPr>
          <p:nvPr>
            <p:ph type="dt" sz="half" idx="10"/>
          </p:nvPr>
        </p:nvSpPr>
        <p:spPr/>
        <p:txBody>
          <a:bodyPr/>
          <a:lstStyle/>
          <a:p>
            <a:fld id="{9E51B8B6-7B98-D14C-9915-90A6BB9B9477}" type="datetimeFigureOut">
              <a:rPr lang="cs-CZ" smtClean="0"/>
              <a:t>10.10.2024</a:t>
            </a:fld>
            <a:endParaRPr lang="cs-CZ"/>
          </a:p>
        </p:txBody>
      </p:sp>
      <p:sp>
        <p:nvSpPr>
          <p:cNvPr id="3" name="Zástupný symbol pro zápatí 2">
            <a:extLst>
              <a:ext uri="{FF2B5EF4-FFF2-40B4-BE49-F238E27FC236}">
                <a16:creationId xmlns:a16="http://schemas.microsoft.com/office/drawing/2014/main" id="{C8D8CA09-5DA4-337A-F036-1F99E386D95C}"/>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92E45F4F-0E58-230A-E1F2-56F84F60E689}"/>
              </a:ext>
            </a:extLst>
          </p:cNvPr>
          <p:cNvSpPr>
            <a:spLocks noGrp="1"/>
          </p:cNvSpPr>
          <p:nvPr>
            <p:ph type="sldNum" sz="quarter" idx="12"/>
          </p:nvPr>
        </p:nvSpPr>
        <p:spPr/>
        <p:txBody>
          <a:bodyPr/>
          <a:lstStyle/>
          <a:p>
            <a:fld id="{07A4083C-E4BA-5B4C-BD20-D3F6687D6F7C}" type="slidenum">
              <a:rPr lang="cs-CZ" smtClean="0"/>
              <a:t>‹#›</a:t>
            </a:fld>
            <a:endParaRPr lang="cs-CZ"/>
          </a:p>
        </p:txBody>
      </p:sp>
    </p:spTree>
    <p:extLst>
      <p:ext uri="{BB962C8B-B14F-4D97-AF65-F5344CB8AC3E}">
        <p14:creationId xmlns:p14="http://schemas.microsoft.com/office/powerpoint/2010/main" val="2216415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5CFC0E-35E6-14B5-E4A5-2066CEA50EAF}"/>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D3D26963-0435-0B2E-D528-CFEB4FC993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DC3935AB-E209-07DE-6162-7D82E94E86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1989FBC0-7709-7890-D5B6-CE0A88D6F542}"/>
              </a:ext>
            </a:extLst>
          </p:cNvPr>
          <p:cNvSpPr>
            <a:spLocks noGrp="1"/>
          </p:cNvSpPr>
          <p:nvPr>
            <p:ph type="dt" sz="half" idx="10"/>
          </p:nvPr>
        </p:nvSpPr>
        <p:spPr/>
        <p:txBody>
          <a:bodyPr/>
          <a:lstStyle/>
          <a:p>
            <a:fld id="{9E51B8B6-7B98-D14C-9915-90A6BB9B9477}" type="datetimeFigureOut">
              <a:rPr lang="cs-CZ" smtClean="0"/>
              <a:t>10.10.2024</a:t>
            </a:fld>
            <a:endParaRPr lang="cs-CZ"/>
          </a:p>
        </p:txBody>
      </p:sp>
      <p:sp>
        <p:nvSpPr>
          <p:cNvPr id="6" name="Zástupný symbol pro zápatí 5">
            <a:extLst>
              <a:ext uri="{FF2B5EF4-FFF2-40B4-BE49-F238E27FC236}">
                <a16:creationId xmlns:a16="http://schemas.microsoft.com/office/drawing/2014/main" id="{359D68F7-E8BD-252B-5571-BB06E075F14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C83E4B4-9E50-9B09-4B5F-C5DB8E94A463}"/>
              </a:ext>
            </a:extLst>
          </p:cNvPr>
          <p:cNvSpPr>
            <a:spLocks noGrp="1"/>
          </p:cNvSpPr>
          <p:nvPr>
            <p:ph type="sldNum" sz="quarter" idx="12"/>
          </p:nvPr>
        </p:nvSpPr>
        <p:spPr/>
        <p:txBody>
          <a:bodyPr/>
          <a:lstStyle/>
          <a:p>
            <a:fld id="{07A4083C-E4BA-5B4C-BD20-D3F6687D6F7C}" type="slidenum">
              <a:rPr lang="cs-CZ" smtClean="0"/>
              <a:t>‹#›</a:t>
            </a:fld>
            <a:endParaRPr lang="cs-CZ"/>
          </a:p>
        </p:txBody>
      </p:sp>
    </p:spTree>
    <p:extLst>
      <p:ext uri="{BB962C8B-B14F-4D97-AF65-F5344CB8AC3E}">
        <p14:creationId xmlns:p14="http://schemas.microsoft.com/office/powerpoint/2010/main" val="3327558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4C811E-8D96-56B3-CDB7-6D7A4E75E232}"/>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8092E9EA-0BEF-E583-C91F-7F72CBD2DF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00DFAA3D-A25A-B864-4764-36DBD2B179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A522CF80-B319-17ED-CCBA-46E73D84395E}"/>
              </a:ext>
            </a:extLst>
          </p:cNvPr>
          <p:cNvSpPr>
            <a:spLocks noGrp="1"/>
          </p:cNvSpPr>
          <p:nvPr>
            <p:ph type="dt" sz="half" idx="10"/>
          </p:nvPr>
        </p:nvSpPr>
        <p:spPr/>
        <p:txBody>
          <a:bodyPr/>
          <a:lstStyle/>
          <a:p>
            <a:fld id="{9E51B8B6-7B98-D14C-9915-90A6BB9B9477}" type="datetimeFigureOut">
              <a:rPr lang="cs-CZ" smtClean="0"/>
              <a:t>10.10.2024</a:t>
            </a:fld>
            <a:endParaRPr lang="cs-CZ"/>
          </a:p>
        </p:txBody>
      </p:sp>
      <p:sp>
        <p:nvSpPr>
          <p:cNvPr id="6" name="Zástupný symbol pro zápatí 5">
            <a:extLst>
              <a:ext uri="{FF2B5EF4-FFF2-40B4-BE49-F238E27FC236}">
                <a16:creationId xmlns:a16="http://schemas.microsoft.com/office/drawing/2014/main" id="{8563FB2E-8351-B62E-45C6-289DB40C91F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97F70372-0552-AEC1-270C-0358792F25EA}"/>
              </a:ext>
            </a:extLst>
          </p:cNvPr>
          <p:cNvSpPr>
            <a:spLocks noGrp="1"/>
          </p:cNvSpPr>
          <p:nvPr>
            <p:ph type="sldNum" sz="quarter" idx="12"/>
          </p:nvPr>
        </p:nvSpPr>
        <p:spPr/>
        <p:txBody>
          <a:bodyPr/>
          <a:lstStyle/>
          <a:p>
            <a:fld id="{07A4083C-E4BA-5B4C-BD20-D3F6687D6F7C}" type="slidenum">
              <a:rPr lang="cs-CZ" smtClean="0"/>
              <a:t>‹#›</a:t>
            </a:fld>
            <a:endParaRPr lang="cs-CZ"/>
          </a:p>
        </p:txBody>
      </p:sp>
    </p:spTree>
    <p:extLst>
      <p:ext uri="{BB962C8B-B14F-4D97-AF65-F5344CB8AC3E}">
        <p14:creationId xmlns:p14="http://schemas.microsoft.com/office/powerpoint/2010/main" val="2035361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8DFD6941-B10D-CF6C-5603-D5629DC08B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4007092D-7B4E-C943-C1ED-6B00BA1469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2727645-40C8-44BA-F1D3-465CC0CEEB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51B8B6-7B98-D14C-9915-90A6BB9B9477}" type="datetimeFigureOut">
              <a:rPr lang="cs-CZ" smtClean="0"/>
              <a:t>10.10.2024</a:t>
            </a:fld>
            <a:endParaRPr lang="cs-CZ"/>
          </a:p>
        </p:txBody>
      </p:sp>
      <p:sp>
        <p:nvSpPr>
          <p:cNvPr id="5" name="Zástupný symbol pro zápatí 4">
            <a:extLst>
              <a:ext uri="{FF2B5EF4-FFF2-40B4-BE49-F238E27FC236}">
                <a16:creationId xmlns:a16="http://schemas.microsoft.com/office/drawing/2014/main" id="{05C4F73B-8EB0-8220-DF13-0253BCE64B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2EB7F4A3-514A-005C-B0BC-252D0C269B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A4083C-E4BA-5B4C-BD20-D3F6687D6F7C}" type="slidenum">
              <a:rPr lang="cs-CZ" smtClean="0"/>
              <a:t>‹#›</a:t>
            </a:fld>
            <a:endParaRPr lang="cs-CZ"/>
          </a:p>
        </p:txBody>
      </p:sp>
    </p:spTree>
    <p:extLst>
      <p:ext uri="{BB962C8B-B14F-4D97-AF65-F5344CB8AC3E}">
        <p14:creationId xmlns:p14="http://schemas.microsoft.com/office/powerpoint/2010/main" val="3501122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7E97B9-2074-92C3-D6F4-0DF256E920B4}"/>
              </a:ext>
            </a:extLst>
          </p:cNvPr>
          <p:cNvSpPr>
            <a:spLocks noGrp="1"/>
          </p:cNvSpPr>
          <p:nvPr>
            <p:ph type="ctrTitle"/>
          </p:nvPr>
        </p:nvSpPr>
        <p:spPr>
          <a:xfrm>
            <a:off x="747387" y="848622"/>
            <a:ext cx="3862192" cy="2387600"/>
          </a:xfrm>
        </p:spPr>
        <p:txBody>
          <a:bodyPr/>
          <a:lstStyle/>
          <a:p>
            <a:r>
              <a:rPr lang="cs-CZ" dirty="0" err="1"/>
              <a:t>Prelopisté</a:t>
            </a:r>
            <a:r>
              <a:rPr lang="cs-CZ" dirty="0"/>
              <a:t> I</a:t>
            </a:r>
          </a:p>
        </p:txBody>
      </p:sp>
      <p:pic>
        <p:nvPicPr>
          <p:cNvPr id="5" name="Obrázek 4">
            <a:extLst>
              <a:ext uri="{FF2B5EF4-FFF2-40B4-BE49-F238E27FC236}">
                <a16:creationId xmlns:a16="http://schemas.microsoft.com/office/drawing/2014/main" id="{8E6CE36C-D80A-0C2E-8878-A230E60D3B34}"/>
              </a:ext>
            </a:extLst>
          </p:cNvPr>
          <p:cNvPicPr>
            <a:picLocks noChangeAspect="1"/>
          </p:cNvPicPr>
          <p:nvPr/>
        </p:nvPicPr>
        <p:blipFill>
          <a:blip r:embed="rId2"/>
          <a:stretch>
            <a:fillRect/>
          </a:stretch>
        </p:blipFill>
        <p:spPr>
          <a:xfrm>
            <a:off x="4609579" y="1194404"/>
            <a:ext cx="7029158" cy="4814974"/>
          </a:xfrm>
          <a:prstGeom prst="rect">
            <a:avLst/>
          </a:prstGeom>
        </p:spPr>
      </p:pic>
    </p:spTree>
    <p:extLst>
      <p:ext uri="{BB962C8B-B14F-4D97-AF65-F5344CB8AC3E}">
        <p14:creationId xmlns:p14="http://schemas.microsoft.com/office/powerpoint/2010/main" val="3777451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BB2349-4664-E85D-8016-CBD2EDA70323}"/>
              </a:ext>
            </a:extLst>
          </p:cNvPr>
          <p:cNvSpPr>
            <a:spLocks noGrp="1"/>
          </p:cNvSpPr>
          <p:nvPr>
            <p:ph type="title"/>
          </p:nvPr>
        </p:nvSpPr>
        <p:spPr/>
        <p:txBody>
          <a:bodyPr>
            <a:normAutofit/>
          </a:bodyPr>
          <a:lstStyle/>
          <a:p>
            <a:pPr algn="ctr"/>
            <a:r>
              <a:rPr lang="cs-CZ" sz="3600" dirty="0"/>
              <a:t>První část – Shledání (amor loco </a:t>
            </a:r>
            <a:r>
              <a:rPr lang="cs-CZ" sz="3600" dirty="0" err="1"/>
              <a:t>x</a:t>
            </a:r>
            <a:r>
              <a:rPr lang="cs-CZ" sz="3600" dirty="0"/>
              <a:t> amor </a:t>
            </a:r>
            <a:r>
              <a:rPr lang="cs-CZ" sz="3600" dirty="0" err="1"/>
              <a:t>cortés</a:t>
            </a:r>
            <a:r>
              <a:rPr lang="cs-CZ" sz="3600" dirty="0"/>
              <a:t>)</a:t>
            </a:r>
          </a:p>
        </p:txBody>
      </p:sp>
      <p:pic>
        <p:nvPicPr>
          <p:cNvPr id="1026" name="Picture 2">
            <a:extLst>
              <a:ext uri="{FF2B5EF4-FFF2-40B4-BE49-F238E27FC236}">
                <a16:creationId xmlns:a16="http://schemas.microsoft.com/office/drawing/2014/main" id="{9584EB19-E5F0-4919-82F7-EF693C8F122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7357" y="1690688"/>
            <a:ext cx="7946720" cy="4741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460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6AE2E3-17F3-2697-01DD-82E37C263C26}"/>
              </a:ext>
            </a:extLst>
          </p:cNvPr>
          <p:cNvSpPr>
            <a:spLocks noGrp="1"/>
          </p:cNvSpPr>
          <p:nvPr>
            <p:ph type="title"/>
          </p:nvPr>
        </p:nvSpPr>
        <p:spPr/>
        <p:txBody>
          <a:bodyPr/>
          <a:lstStyle/>
          <a:p>
            <a:r>
              <a:rPr lang="cs-CZ" dirty="0"/>
              <a:t>Ukázka</a:t>
            </a:r>
          </a:p>
        </p:txBody>
      </p:sp>
      <p:sp>
        <p:nvSpPr>
          <p:cNvPr id="3" name="Zástupný obsah 2">
            <a:extLst>
              <a:ext uri="{FF2B5EF4-FFF2-40B4-BE49-F238E27FC236}">
                <a16:creationId xmlns:a16="http://schemas.microsoft.com/office/drawing/2014/main" id="{9CD5BED6-CA85-C61A-5215-6C6785A5093D}"/>
              </a:ext>
            </a:extLst>
          </p:cNvPr>
          <p:cNvSpPr>
            <a:spLocks noGrp="1"/>
          </p:cNvSpPr>
          <p:nvPr>
            <p:ph idx="1"/>
          </p:nvPr>
        </p:nvSpPr>
        <p:spPr>
          <a:xfrm>
            <a:off x="838200" y="1302707"/>
            <a:ext cx="10515600" cy="4874256"/>
          </a:xfrm>
        </p:spPr>
        <p:txBody>
          <a:bodyPr>
            <a:normAutofit fontScale="85000" lnSpcReduction="10000"/>
          </a:bodyPr>
          <a:lstStyle/>
          <a:p>
            <a:pPr marL="274320" lvl="0" indent="-274320" algn="l" rtl="0">
              <a:spcBef>
                <a:spcPts val="580"/>
              </a:spcBef>
              <a:spcAft>
                <a:spcPts val="0"/>
              </a:spcAft>
              <a:buSzPct val="85000"/>
              <a:buNone/>
            </a:pPr>
            <a:r>
              <a:rPr lang="cs-CZ" dirty="0">
                <a:latin typeface="Libre Franklin"/>
                <a:ea typeface="Libre Franklin"/>
                <a:cs typeface="Libre Franklin"/>
                <a:sym typeface="Libre Franklin"/>
              </a:rPr>
              <a:t>KALISTO</a:t>
            </a:r>
            <a:endParaRPr lang="cs-CZ" dirty="0"/>
          </a:p>
          <a:p>
            <a:pPr marL="0" lvl="0" indent="0" algn="l" rtl="0">
              <a:spcBef>
                <a:spcPts val="580"/>
              </a:spcBef>
              <a:spcAft>
                <a:spcPts val="0"/>
              </a:spcAft>
              <a:buSzPct val="85000"/>
              <a:buNone/>
            </a:pPr>
            <a:r>
              <a:rPr lang="cs-CZ" dirty="0">
                <a:latin typeface="Libre Franklin"/>
                <a:ea typeface="Libre Franklin"/>
                <a:cs typeface="Libre Franklin"/>
                <a:sym typeface="Libre Franklin"/>
              </a:rPr>
              <a:t>Co děláš klíči mého života? Otevři. Ó Parmeno, už ji vidím: jsem zdráv, jsem živ! Vidíš, jaká je to ctihodná osoba, jaká důstojnost? Podle tvářnosti se většinou pozná vnitřní ctnost. Ó ctnostné stáří! Ó zestárlá ctnosti! Ó slavná naděje na můj vytoužený cíl! Ó cíli mé rozkošné naděje! Ó spáso mé lásky, úlevo v mém trápení, mé znovuzrození, oživení mého života, mé zmrtvýchvstání! Toužím vrhnout se k tobě, dychtím zlíbat ty ruce plné léků. Nehodnost mé osoby tomu brání. Od této chvíle zbožňuji zem, po níž kráčíš a na tvou poctu ji líbám.</a:t>
            </a:r>
            <a:endParaRPr lang="cs-CZ" dirty="0"/>
          </a:p>
          <a:p>
            <a:pPr marL="274320" lvl="0" indent="-274320" algn="l" rtl="0">
              <a:spcBef>
                <a:spcPts val="580"/>
              </a:spcBef>
              <a:spcAft>
                <a:spcPts val="0"/>
              </a:spcAft>
              <a:buSzPct val="85000"/>
              <a:buNone/>
            </a:pPr>
            <a:r>
              <a:rPr lang="cs-CZ" dirty="0">
                <a:latin typeface="Libre Franklin"/>
                <a:ea typeface="Libre Franklin"/>
                <a:cs typeface="Libre Franklin"/>
                <a:sym typeface="Libre Franklin"/>
              </a:rPr>
              <a:t>CELESTINA</a:t>
            </a:r>
            <a:endParaRPr lang="cs-CZ" dirty="0"/>
          </a:p>
          <a:p>
            <a:pPr marL="0" lvl="0" indent="0" algn="l" rtl="0">
              <a:spcBef>
                <a:spcPts val="580"/>
              </a:spcBef>
              <a:spcAft>
                <a:spcPts val="0"/>
              </a:spcAft>
              <a:buSzPct val="85000"/>
              <a:buNone/>
            </a:pPr>
            <a:r>
              <a:rPr lang="cs-CZ" dirty="0" err="1">
                <a:latin typeface="Libre Franklin"/>
                <a:ea typeface="Libre Franklin"/>
                <a:cs typeface="Libre Franklin"/>
                <a:sym typeface="Libre Franklin"/>
              </a:rPr>
              <a:t>Sempronio</a:t>
            </a:r>
            <a:r>
              <a:rPr lang="cs-CZ" dirty="0">
                <a:latin typeface="Libre Franklin"/>
                <a:ea typeface="Libre Franklin"/>
                <a:cs typeface="Libre Franklin"/>
                <a:sym typeface="Libre Franklin"/>
              </a:rPr>
              <a:t>, z tohohle mám být živa! Ten hlupák tvůj pán si myslí, že mě bude krmit kostmi, které jsem ohryzala. Však já si to představuju jinak! Až se to bude péct, tak to uvidí! Řekni mu, ať zavře pusu a začne otvírat měšec, protože já nevěřím ani činům, natož pak slovům. Však já tě podrbu mrcho kulhavá! Měla sis přivstat!</a:t>
            </a:r>
          </a:p>
          <a:p>
            <a:pPr marL="0" indent="0">
              <a:buNone/>
            </a:pPr>
            <a:endParaRPr lang="cs-CZ" dirty="0"/>
          </a:p>
        </p:txBody>
      </p:sp>
    </p:spTree>
    <p:extLst>
      <p:ext uri="{BB962C8B-B14F-4D97-AF65-F5344CB8AC3E}">
        <p14:creationId xmlns:p14="http://schemas.microsoft.com/office/powerpoint/2010/main" val="3407128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F0678B-D445-D1F5-7D88-B66434F9A35A}"/>
              </a:ext>
            </a:extLst>
          </p:cNvPr>
          <p:cNvSpPr>
            <a:spLocks noGrp="1"/>
          </p:cNvSpPr>
          <p:nvPr>
            <p:ph type="title"/>
          </p:nvPr>
        </p:nvSpPr>
        <p:spPr/>
        <p:txBody>
          <a:bodyPr/>
          <a:lstStyle/>
          <a:p>
            <a:r>
              <a:rPr lang="cs-CZ" dirty="0"/>
              <a:t>Druhá část - zápletka</a:t>
            </a:r>
          </a:p>
        </p:txBody>
      </p:sp>
      <p:pic>
        <p:nvPicPr>
          <p:cNvPr id="5" name="Zástupný obsah 4">
            <a:extLst>
              <a:ext uri="{FF2B5EF4-FFF2-40B4-BE49-F238E27FC236}">
                <a16:creationId xmlns:a16="http://schemas.microsoft.com/office/drawing/2014/main" id="{BB9F4118-A3AB-6AC0-CC6D-E865781E2E1D}"/>
              </a:ext>
            </a:extLst>
          </p:cNvPr>
          <p:cNvPicPr>
            <a:picLocks noGrp="1" noChangeAspect="1"/>
          </p:cNvPicPr>
          <p:nvPr>
            <p:ph idx="1"/>
          </p:nvPr>
        </p:nvPicPr>
        <p:blipFill>
          <a:blip r:embed="rId2"/>
          <a:stretch>
            <a:fillRect/>
          </a:stretch>
        </p:blipFill>
        <p:spPr>
          <a:xfrm>
            <a:off x="2086714" y="1754628"/>
            <a:ext cx="8018572" cy="4738247"/>
          </a:xfrm>
        </p:spPr>
      </p:pic>
    </p:spTree>
    <p:extLst>
      <p:ext uri="{BB962C8B-B14F-4D97-AF65-F5344CB8AC3E}">
        <p14:creationId xmlns:p14="http://schemas.microsoft.com/office/powerpoint/2010/main" val="1257468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2BBC1F-69E0-A1B6-C196-56E19AC0056A}"/>
              </a:ext>
            </a:extLst>
          </p:cNvPr>
          <p:cNvSpPr>
            <a:spLocks noGrp="1"/>
          </p:cNvSpPr>
          <p:nvPr>
            <p:ph type="title"/>
          </p:nvPr>
        </p:nvSpPr>
        <p:spPr/>
        <p:txBody>
          <a:bodyPr/>
          <a:lstStyle/>
          <a:p>
            <a:r>
              <a:rPr lang="cs-CZ" dirty="0"/>
              <a:t>Třetí část - Vyústění</a:t>
            </a:r>
          </a:p>
        </p:txBody>
      </p:sp>
      <p:pic>
        <p:nvPicPr>
          <p:cNvPr id="6" name="Zástupný obsah 5">
            <a:extLst>
              <a:ext uri="{FF2B5EF4-FFF2-40B4-BE49-F238E27FC236}">
                <a16:creationId xmlns:a16="http://schemas.microsoft.com/office/drawing/2014/main" id="{4E1F7CE3-B480-AD0E-4FAC-6FE58F75CA60}"/>
              </a:ext>
            </a:extLst>
          </p:cNvPr>
          <p:cNvPicPr>
            <a:picLocks noGrp="1" noChangeAspect="1"/>
          </p:cNvPicPr>
          <p:nvPr>
            <p:ph idx="1"/>
          </p:nvPr>
        </p:nvPicPr>
        <p:blipFill>
          <a:blip r:embed="rId2"/>
          <a:stretch>
            <a:fillRect/>
          </a:stretch>
        </p:blipFill>
        <p:spPr>
          <a:xfrm>
            <a:off x="1714151" y="1418480"/>
            <a:ext cx="8329107" cy="4982320"/>
          </a:xfrm>
        </p:spPr>
      </p:pic>
    </p:spTree>
    <p:extLst>
      <p:ext uri="{BB962C8B-B14F-4D97-AF65-F5344CB8AC3E}">
        <p14:creationId xmlns:p14="http://schemas.microsoft.com/office/powerpoint/2010/main" val="2136322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08914B-FCB9-847D-A29C-0BC3318B1A24}"/>
              </a:ext>
            </a:extLst>
          </p:cNvPr>
          <p:cNvSpPr>
            <a:spLocks noGrp="1"/>
          </p:cNvSpPr>
          <p:nvPr>
            <p:ph type="title"/>
          </p:nvPr>
        </p:nvSpPr>
        <p:spPr/>
        <p:txBody>
          <a:bodyPr/>
          <a:lstStyle/>
          <a:p>
            <a:r>
              <a:rPr lang="cs-CZ" dirty="0"/>
              <a:t>Celestina – význam a odkaz díla</a:t>
            </a:r>
          </a:p>
        </p:txBody>
      </p:sp>
      <p:sp>
        <p:nvSpPr>
          <p:cNvPr id="3" name="Zástupný obsah 2">
            <a:extLst>
              <a:ext uri="{FF2B5EF4-FFF2-40B4-BE49-F238E27FC236}">
                <a16:creationId xmlns:a16="http://schemas.microsoft.com/office/drawing/2014/main" id="{AB7604E8-8DB9-D611-43F6-72E7335D8558}"/>
              </a:ext>
            </a:extLst>
          </p:cNvPr>
          <p:cNvSpPr>
            <a:spLocks noGrp="1"/>
          </p:cNvSpPr>
          <p:nvPr>
            <p:ph idx="1"/>
          </p:nvPr>
        </p:nvSpPr>
        <p:spPr/>
        <p:txBody>
          <a:bodyPr>
            <a:noAutofit/>
          </a:bodyPr>
          <a:lstStyle/>
          <a:p>
            <a:r>
              <a:rPr lang="cs-CZ" sz="3600" dirty="0"/>
              <a:t>Kritika tehdejší společnosti, bezbřehý individualismus, sobectví</a:t>
            </a:r>
          </a:p>
          <a:p>
            <a:r>
              <a:rPr lang="cs-CZ" sz="3600" dirty="0"/>
              <a:t>Není schematická, formální</a:t>
            </a:r>
          </a:p>
          <a:p>
            <a:r>
              <a:rPr lang="cs-CZ" sz="3600" dirty="0"/>
              <a:t>Pokusy o pokračování a imitaci nikdy nedosáhly kvalit originálu, sledují pouze povrchní prvky díla</a:t>
            </a:r>
          </a:p>
          <a:p>
            <a:r>
              <a:rPr lang="cs-CZ" sz="3600" dirty="0"/>
              <a:t>Celestina jako „archetyp“, usídlí se natrvalo v umělecké tvorbě (nejen dramatické)</a:t>
            </a:r>
          </a:p>
        </p:txBody>
      </p:sp>
    </p:spTree>
    <p:extLst>
      <p:ext uri="{BB962C8B-B14F-4D97-AF65-F5344CB8AC3E}">
        <p14:creationId xmlns:p14="http://schemas.microsoft.com/office/powerpoint/2010/main" val="342117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21DF2C-9243-D54B-2328-10205E76A760}"/>
              </a:ext>
            </a:extLst>
          </p:cNvPr>
          <p:cNvSpPr>
            <a:spLocks noGrp="1"/>
          </p:cNvSpPr>
          <p:nvPr>
            <p:ph type="title"/>
          </p:nvPr>
        </p:nvSpPr>
        <p:spPr/>
        <p:txBody>
          <a:bodyPr/>
          <a:lstStyle/>
          <a:p>
            <a:endParaRPr lang="cs-CZ" dirty="0"/>
          </a:p>
        </p:txBody>
      </p:sp>
      <p:pic>
        <p:nvPicPr>
          <p:cNvPr id="5" name="Zástupný obsah 4">
            <a:extLst>
              <a:ext uri="{FF2B5EF4-FFF2-40B4-BE49-F238E27FC236}">
                <a16:creationId xmlns:a16="http://schemas.microsoft.com/office/drawing/2014/main" id="{06152CA1-FD78-02B3-BE71-B750CC62F163}"/>
              </a:ext>
            </a:extLst>
          </p:cNvPr>
          <p:cNvPicPr>
            <a:picLocks noGrp="1" noChangeAspect="1"/>
          </p:cNvPicPr>
          <p:nvPr>
            <p:ph idx="1"/>
          </p:nvPr>
        </p:nvPicPr>
        <p:blipFill>
          <a:blip r:embed="rId2"/>
          <a:stretch>
            <a:fillRect/>
          </a:stretch>
        </p:blipFill>
        <p:spPr>
          <a:xfrm>
            <a:off x="171565" y="365125"/>
            <a:ext cx="4143132" cy="6035675"/>
          </a:xfrm>
        </p:spPr>
      </p:pic>
      <p:pic>
        <p:nvPicPr>
          <p:cNvPr id="7" name="Obrázek 6">
            <a:extLst>
              <a:ext uri="{FF2B5EF4-FFF2-40B4-BE49-F238E27FC236}">
                <a16:creationId xmlns:a16="http://schemas.microsoft.com/office/drawing/2014/main" id="{E22FA7E4-BD44-E9EA-AA4A-CD0C7113CF6D}"/>
              </a:ext>
            </a:extLst>
          </p:cNvPr>
          <p:cNvPicPr>
            <a:picLocks noChangeAspect="1"/>
          </p:cNvPicPr>
          <p:nvPr/>
        </p:nvPicPr>
        <p:blipFill>
          <a:blip r:embed="rId3"/>
          <a:stretch>
            <a:fillRect/>
          </a:stretch>
        </p:blipFill>
        <p:spPr>
          <a:xfrm>
            <a:off x="5852351" y="971214"/>
            <a:ext cx="4049908" cy="5737370"/>
          </a:xfrm>
          <a:prstGeom prst="rect">
            <a:avLst/>
          </a:prstGeom>
        </p:spPr>
      </p:pic>
      <p:pic>
        <p:nvPicPr>
          <p:cNvPr id="9" name="Obrázek 8">
            <a:extLst>
              <a:ext uri="{FF2B5EF4-FFF2-40B4-BE49-F238E27FC236}">
                <a16:creationId xmlns:a16="http://schemas.microsoft.com/office/drawing/2014/main" id="{0F82068B-92B0-0DAF-0F16-FA24ECA70B6E}"/>
              </a:ext>
            </a:extLst>
          </p:cNvPr>
          <p:cNvPicPr>
            <a:picLocks noChangeAspect="1"/>
          </p:cNvPicPr>
          <p:nvPr/>
        </p:nvPicPr>
        <p:blipFill>
          <a:blip r:embed="rId4"/>
          <a:stretch>
            <a:fillRect/>
          </a:stretch>
        </p:blipFill>
        <p:spPr>
          <a:xfrm>
            <a:off x="3734175" y="1027906"/>
            <a:ext cx="2968226" cy="4282031"/>
          </a:xfrm>
          <a:prstGeom prst="rect">
            <a:avLst/>
          </a:prstGeom>
        </p:spPr>
      </p:pic>
      <p:pic>
        <p:nvPicPr>
          <p:cNvPr id="10" name="Obrázek 9">
            <a:extLst>
              <a:ext uri="{FF2B5EF4-FFF2-40B4-BE49-F238E27FC236}">
                <a16:creationId xmlns:a16="http://schemas.microsoft.com/office/drawing/2014/main" id="{B43AE476-ADE8-B454-E65C-39D6521CB8AF}"/>
              </a:ext>
            </a:extLst>
          </p:cNvPr>
          <p:cNvPicPr>
            <a:picLocks noChangeAspect="1"/>
          </p:cNvPicPr>
          <p:nvPr/>
        </p:nvPicPr>
        <p:blipFill>
          <a:blip r:embed="rId5"/>
          <a:stretch>
            <a:fillRect/>
          </a:stretch>
        </p:blipFill>
        <p:spPr>
          <a:xfrm>
            <a:off x="8702631" y="1759111"/>
            <a:ext cx="3317804" cy="3339777"/>
          </a:xfrm>
          <a:prstGeom prst="rect">
            <a:avLst/>
          </a:prstGeom>
        </p:spPr>
      </p:pic>
    </p:spTree>
    <p:extLst>
      <p:ext uri="{BB962C8B-B14F-4D97-AF65-F5344CB8AC3E}">
        <p14:creationId xmlns:p14="http://schemas.microsoft.com/office/powerpoint/2010/main" val="1020096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BE0358-E6F2-A722-CB37-D8D3B158C894}"/>
              </a:ext>
            </a:extLst>
          </p:cNvPr>
          <p:cNvSpPr>
            <a:spLocks noGrp="1"/>
          </p:cNvSpPr>
          <p:nvPr>
            <p:ph type="title"/>
          </p:nvPr>
        </p:nvSpPr>
        <p:spPr/>
        <p:txBody>
          <a:bodyPr/>
          <a:lstStyle/>
          <a:p>
            <a:r>
              <a:rPr lang="cs-CZ" b="1" dirty="0" err="1"/>
              <a:t>Bartolomé</a:t>
            </a:r>
            <a:r>
              <a:rPr lang="cs-CZ" b="1" dirty="0"/>
              <a:t> de </a:t>
            </a:r>
            <a:r>
              <a:rPr lang="cs-CZ" b="1" dirty="0" err="1"/>
              <a:t>Torres</a:t>
            </a:r>
            <a:r>
              <a:rPr lang="cs-CZ" b="1" dirty="0"/>
              <a:t> </a:t>
            </a:r>
            <a:r>
              <a:rPr lang="cs-CZ" b="1" dirty="0" err="1"/>
              <a:t>Naharro</a:t>
            </a:r>
            <a:r>
              <a:rPr lang="cs-CZ" b="1" dirty="0"/>
              <a:t> </a:t>
            </a:r>
            <a:r>
              <a:rPr lang="cs-CZ" dirty="0"/>
              <a:t>(1485-1520)</a:t>
            </a:r>
          </a:p>
        </p:txBody>
      </p:sp>
      <p:sp>
        <p:nvSpPr>
          <p:cNvPr id="3" name="Zástupný obsah 2">
            <a:extLst>
              <a:ext uri="{FF2B5EF4-FFF2-40B4-BE49-F238E27FC236}">
                <a16:creationId xmlns:a16="http://schemas.microsoft.com/office/drawing/2014/main" id="{6113CBD6-F593-CFE6-6211-9CE53BB51EE0}"/>
              </a:ext>
            </a:extLst>
          </p:cNvPr>
          <p:cNvSpPr>
            <a:spLocks noGrp="1"/>
          </p:cNvSpPr>
          <p:nvPr>
            <p:ph idx="1"/>
          </p:nvPr>
        </p:nvSpPr>
        <p:spPr/>
        <p:txBody>
          <a:bodyPr/>
          <a:lstStyle/>
          <a:p>
            <a:pPr marL="342900" lvl="0" indent="-342900">
              <a:buFont typeface="Calibri" panose="020F0502020204030204" pitchFamily="34" charset="0"/>
              <a:buChar char="-"/>
            </a:pPr>
            <a:r>
              <a:rPr lang="cs-CZ" sz="3200" kern="100" dirty="0">
                <a:effectLst/>
                <a:latin typeface="Calibri" panose="020F0502020204030204" pitchFamily="34" charset="0"/>
                <a:ea typeface="Calibri" panose="020F0502020204030204" pitchFamily="34" charset="0"/>
                <a:cs typeface="Times New Roman" panose="02020603050405020304" pitchFamily="18" charset="0"/>
              </a:rPr>
              <a:t>Na poč. 16.st. odcestuje do Itálie</a:t>
            </a:r>
          </a:p>
          <a:p>
            <a:pPr marL="342900" lvl="0" indent="-342900">
              <a:buFont typeface="Calibri" panose="020F0502020204030204" pitchFamily="34" charset="0"/>
              <a:buChar char="-"/>
            </a:pPr>
            <a:r>
              <a:rPr lang="cs-CZ" sz="3200" kern="100" dirty="0">
                <a:effectLst/>
                <a:latin typeface="Calibri" panose="020F0502020204030204" pitchFamily="34" charset="0"/>
                <a:ea typeface="Calibri" panose="020F0502020204030204" pitchFamily="34" charset="0"/>
                <a:cs typeface="Times New Roman" panose="02020603050405020304" pitchFamily="18" charset="0"/>
              </a:rPr>
              <a:t>1517 vychází </a:t>
            </a:r>
            <a:r>
              <a:rPr lang="cs-CZ" sz="3200" i="1" kern="100" dirty="0" err="1">
                <a:effectLst/>
                <a:latin typeface="Calibri" panose="020F0502020204030204" pitchFamily="34" charset="0"/>
                <a:ea typeface="Calibri" panose="020F0502020204030204" pitchFamily="34" charset="0"/>
                <a:cs typeface="Times New Roman" panose="02020603050405020304" pitchFamily="18" charset="0"/>
              </a:rPr>
              <a:t>Propalladia</a:t>
            </a:r>
            <a:r>
              <a:rPr lang="cs-CZ" sz="3200" kern="100" dirty="0">
                <a:effectLst/>
                <a:latin typeface="Calibri" panose="020F0502020204030204" pitchFamily="34" charset="0"/>
                <a:ea typeface="Calibri" panose="020F0502020204030204" pitchFamily="34" charset="0"/>
                <a:cs typeface="Times New Roman" panose="02020603050405020304" pitchFamily="18" charset="0"/>
              </a:rPr>
              <a:t> v Neapoli, </a:t>
            </a:r>
          </a:p>
          <a:p>
            <a:pPr marL="0" lvl="0" indent="0">
              <a:buNone/>
            </a:pPr>
            <a:r>
              <a:rPr lang="cs-CZ" sz="3200" kern="100" dirty="0">
                <a:effectLst/>
                <a:latin typeface="Calibri" panose="020F0502020204030204" pitchFamily="34" charset="0"/>
                <a:ea typeface="Calibri" panose="020F0502020204030204" pitchFamily="34" charset="0"/>
                <a:cs typeface="Times New Roman" panose="02020603050405020304" pitchFamily="18" charset="0"/>
              </a:rPr>
              <a:t>    1520 a 1526 v Seville</a:t>
            </a:r>
          </a:p>
          <a:p>
            <a:pPr marL="0" indent="0">
              <a:buNone/>
            </a:pPr>
            <a:endParaRPr lang="cs-CZ" dirty="0"/>
          </a:p>
        </p:txBody>
      </p:sp>
      <p:pic>
        <p:nvPicPr>
          <p:cNvPr id="5" name="Obrázek 4">
            <a:extLst>
              <a:ext uri="{FF2B5EF4-FFF2-40B4-BE49-F238E27FC236}">
                <a16:creationId xmlns:a16="http://schemas.microsoft.com/office/drawing/2014/main" id="{89214E57-12BD-C998-EED3-F4C80A34CE6E}"/>
              </a:ext>
            </a:extLst>
          </p:cNvPr>
          <p:cNvPicPr>
            <a:picLocks noChangeAspect="1"/>
          </p:cNvPicPr>
          <p:nvPr/>
        </p:nvPicPr>
        <p:blipFill>
          <a:blip r:embed="rId2"/>
          <a:stretch>
            <a:fillRect/>
          </a:stretch>
        </p:blipFill>
        <p:spPr>
          <a:xfrm>
            <a:off x="1611683" y="3542250"/>
            <a:ext cx="4334005" cy="2950625"/>
          </a:xfrm>
          <a:prstGeom prst="rect">
            <a:avLst/>
          </a:prstGeom>
        </p:spPr>
      </p:pic>
      <p:pic>
        <p:nvPicPr>
          <p:cNvPr id="7" name="Obrázek 6">
            <a:extLst>
              <a:ext uri="{FF2B5EF4-FFF2-40B4-BE49-F238E27FC236}">
                <a16:creationId xmlns:a16="http://schemas.microsoft.com/office/drawing/2014/main" id="{5ED61D16-248F-16A7-01E3-710F387EE925}"/>
              </a:ext>
            </a:extLst>
          </p:cNvPr>
          <p:cNvPicPr>
            <a:picLocks noChangeAspect="1"/>
          </p:cNvPicPr>
          <p:nvPr/>
        </p:nvPicPr>
        <p:blipFill>
          <a:blip r:embed="rId3"/>
          <a:stretch>
            <a:fillRect/>
          </a:stretch>
        </p:blipFill>
        <p:spPr>
          <a:xfrm>
            <a:off x="7563926" y="1406712"/>
            <a:ext cx="3634342" cy="5343121"/>
          </a:xfrm>
          <a:prstGeom prst="rect">
            <a:avLst/>
          </a:prstGeom>
        </p:spPr>
      </p:pic>
    </p:spTree>
    <p:extLst>
      <p:ext uri="{BB962C8B-B14F-4D97-AF65-F5344CB8AC3E}">
        <p14:creationId xmlns:p14="http://schemas.microsoft.com/office/powerpoint/2010/main" val="2106782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09AA2A5-B124-8CDC-E273-84C003853BCD}"/>
              </a:ext>
            </a:extLst>
          </p:cNvPr>
          <p:cNvSpPr>
            <a:spLocks noGrp="1"/>
          </p:cNvSpPr>
          <p:nvPr>
            <p:ph type="title"/>
          </p:nvPr>
        </p:nvSpPr>
        <p:spPr/>
        <p:txBody>
          <a:bodyPr/>
          <a:lstStyle/>
          <a:p>
            <a:r>
              <a:rPr lang="cs-CZ" dirty="0" err="1"/>
              <a:t>Prohemio</a:t>
            </a:r>
            <a:r>
              <a:rPr lang="cs-CZ" dirty="0"/>
              <a:t> – Úvod k </a:t>
            </a:r>
            <a:r>
              <a:rPr lang="cs-CZ" dirty="0" err="1"/>
              <a:t>Propalladii</a:t>
            </a:r>
            <a:endParaRPr lang="cs-CZ" dirty="0"/>
          </a:p>
        </p:txBody>
      </p:sp>
      <p:sp>
        <p:nvSpPr>
          <p:cNvPr id="3" name="Zástupný obsah 2">
            <a:extLst>
              <a:ext uri="{FF2B5EF4-FFF2-40B4-BE49-F238E27FC236}">
                <a16:creationId xmlns:a16="http://schemas.microsoft.com/office/drawing/2014/main" id="{98D87926-AA10-EEA8-D3CD-2AF70F6E1414}"/>
              </a:ext>
            </a:extLst>
          </p:cNvPr>
          <p:cNvSpPr>
            <a:spLocks noGrp="1"/>
          </p:cNvSpPr>
          <p:nvPr>
            <p:ph idx="1"/>
          </p:nvPr>
        </p:nvSpPr>
        <p:spPr/>
        <p:txBody>
          <a:bodyPr>
            <a:normAutofit/>
          </a:bodyPr>
          <a:lstStyle/>
          <a:p>
            <a:pPr marL="742950" lvl="1" indent="-285750">
              <a:buFont typeface="Courier New" panose="02070309020205020404" pitchFamily="49" charset="0"/>
              <a:buChar char="o"/>
            </a:pPr>
            <a:r>
              <a:rPr lang="cs-CZ" sz="3200" kern="100" dirty="0">
                <a:effectLst/>
                <a:latin typeface="Calibri" panose="020F0502020204030204" pitchFamily="34" charset="0"/>
                <a:ea typeface="Calibri" panose="020F0502020204030204" pitchFamily="34" charset="0"/>
                <a:cs typeface="Times New Roman" panose="02020603050405020304" pitchFamily="18" charset="0"/>
              </a:rPr>
              <a:t>„Důmyslné dílo o významných </a:t>
            </a:r>
            <a:r>
              <a:rPr lang="cs-CZ" sz="3200" kern="100" dirty="0">
                <a:latin typeface="Calibri" panose="020F0502020204030204" pitchFamily="34" charset="0"/>
                <a:ea typeface="Calibri" panose="020F0502020204030204" pitchFamily="34" charset="0"/>
                <a:cs typeface="Times New Roman" panose="02020603050405020304" pitchFamily="18" charset="0"/>
              </a:rPr>
              <a:t>u</a:t>
            </a:r>
            <a:r>
              <a:rPr lang="cs-CZ" sz="3200" kern="100" dirty="0">
                <a:effectLst/>
                <a:latin typeface="Calibri" panose="020F0502020204030204" pitchFamily="34" charset="0"/>
                <a:ea typeface="Calibri" panose="020F0502020204030204" pitchFamily="34" charset="0"/>
                <a:cs typeface="Times New Roman" panose="02020603050405020304" pitchFamily="18" charset="0"/>
              </a:rPr>
              <a:t>dálostech se šťastným koncem, kde mluví postavy.“</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Artificio</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ingenioso</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de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notables</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y</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finalmente</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alegres</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acontecimientos</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por</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personas</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disputado</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742950" lvl="1" indent="-285750">
              <a:buFont typeface="Courier New" panose="02070309020205020404" pitchFamily="49" charset="0"/>
              <a:buChar char="o"/>
            </a:pPr>
            <a:r>
              <a:rPr lang="cs-CZ" sz="3200" kern="100" dirty="0">
                <a:effectLst/>
                <a:latin typeface="Calibri" panose="020F0502020204030204" pitchFamily="34" charset="0"/>
                <a:ea typeface="Calibri" panose="020F0502020204030204" pitchFamily="34" charset="0"/>
                <a:cs typeface="Times New Roman" panose="02020603050405020304" pitchFamily="18" charset="0"/>
              </a:rPr>
              <a:t>Úvod a Děj (</a:t>
            </a:r>
            <a:r>
              <a:rPr lang="cs-CZ" sz="3200" kern="100" dirty="0" err="1">
                <a:effectLst/>
                <a:latin typeface="Calibri" panose="020F0502020204030204" pitchFamily="34" charset="0"/>
                <a:ea typeface="Calibri" panose="020F0502020204030204" pitchFamily="34" charset="0"/>
                <a:cs typeface="Times New Roman" panose="02020603050405020304" pitchFamily="18" charset="0"/>
              </a:rPr>
              <a:t>Introito</a:t>
            </a:r>
            <a:r>
              <a:rPr lang="cs-CZ" sz="3200" kern="100" dirty="0">
                <a:latin typeface="Calibri" panose="020F0502020204030204" pitchFamily="34" charset="0"/>
                <a:ea typeface="Calibri" panose="020F0502020204030204" pitchFamily="34" charset="0"/>
                <a:cs typeface="Times New Roman" panose="02020603050405020304" pitchFamily="18" charset="0"/>
              </a:rPr>
              <a:t>, </a:t>
            </a:r>
            <a:r>
              <a:rPr lang="cs-CZ" sz="3200" kern="100" dirty="0" err="1">
                <a:latin typeface="Calibri" panose="020F0502020204030204" pitchFamily="34" charset="0"/>
                <a:ea typeface="Calibri" panose="020F0502020204030204" pitchFamily="34" charset="0"/>
                <a:cs typeface="Times New Roman" panose="02020603050405020304" pitchFamily="18" charset="0"/>
              </a:rPr>
              <a:t>Argumento</a:t>
            </a:r>
            <a:r>
              <a:rPr lang="cs-CZ" sz="3200" kern="100" dirty="0">
                <a:latin typeface="Calibri" panose="020F0502020204030204" pitchFamily="34" charset="0"/>
                <a:ea typeface="Calibri" panose="020F0502020204030204" pitchFamily="34" charset="0"/>
                <a:cs typeface="Times New Roman" panose="02020603050405020304" pitchFamily="18" charset="0"/>
              </a:rPr>
              <a:t>)</a:t>
            </a:r>
            <a:endParaRPr lang="cs-CZ"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cs-CZ" sz="3200" kern="100" dirty="0">
                <a:effectLst/>
                <a:latin typeface="Calibri" panose="020F0502020204030204" pitchFamily="34" charset="0"/>
                <a:ea typeface="Calibri" panose="020F0502020204030204" pitchFamily="34" charset="0"/>
                <a:cs typeface="Times New Roman" panose="02020603050405020304" pitchFamily="18" charset="0"/>
              </a:rPr>
              <a:t>5 aktů (</a:t>
            </a:r>
            <a:r>
              <a:rPr lang="cs-CZ" sz="3200" kern="100" dirty="0" err="1">
                <a:effectLst/>
                <a:latin typeface="Calibri" panose="020F0502020204030204" pitchFamily="34" charset="0"/>
                <a:ea typeface="Calibri" panose="020F0502020204030204" pitchFamily="34" charset="0"/>
                <a:cs typeface="Times New Roman" panose="02020603050405020304" pitchFamily="18" charset="0"/>
              </a:rPr>
              <a:t>jornadas</a:t>
            </a:r>
            <a:r>
              <a:rPr lang="cs-CZ" sz="3200" kern="100" dirty="0">
                <a:effectLst/>
                <a:latin typeface="Calibri" panose="020F0502020204030204" pitchFamily="34" charset="0"/>
                <a:ea typeface="Calibri" panose="020F0502020204030204" pitchFamily="34" charset="0"/>
                <a:cs typeface="Times New Roman" panose="02020603050405020304" pitchFamily="18" charset="0"/>
              </a:rPr>
              <a:t>) dle </a:t>
            </a:r>
            <a:r>
              <a:rPr lang="cs-CZ" sz="3200" kern="100" dirty="0" err="1">
                <a:effectLst/>
                <a:latin typeface="Calibri" panose="020F0502020204030204" pitchFamily="34" charset="0"/>
                <a:ea typeface="Calibri" panose="020F0502020204030204" pitchFamily="34" charset="0"/>
                <a:cs typeface="Times New Roman" panose="02020603050405020304" pitchFamily="18" charset="0"/>
              </a:rPr>
              <a:t>Horacia</a:t>
            </a:r>
            <a:endParaRPr lang="cs-CZ"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cs-CZ" sz="3200" kern="100" dirty="0">
                <a:effectLst/>
                <a:latin typeface="Calibri" panose="020F0502020204030204" pitchFamily="34" charset="0"/>
                <a:ea typeface="Calibri" panose="020F0502020204030204" pitchFamily="34" charset="0"/>
                <a:cs typeface="Times New Roman" panose="02020603050405020304" pitchFamily="18" charset="0"/>
              </a:rPr>
              <a:t>6-12 postav (</a:t>
            </a:r>
            <a:r>
              <a:rPr lang="cs-CZ" sz="3200" i="1" kern="100" dirty="0" err="1">
                <a:effectLst/>
                <a:latin typeface="Calibri" panose="020F0502020204030204" pitchFamily="34" charset="0"/>
                <a:ea typeface="Calibri" panose="020F0502020204030204" pitchFamily="34" charset="0"/>
                <a:cs typeface="Times New Roman" panose="02020603050405020304" pitchFamily="18" charset="0"/>
              </a:rPr>
              <a:t>Tinellaria</a:t>
            </a:r>
            <a:r>
              <a:rPr lang="cs-CZ" sz="3200" kern="100" dirty="0">
                <a:effectLst/>
                <a:latin typeface="Calibri" panose="020F0502020204030204" pitchFamily="34" charset="0"/>
                <a:ea typeface="Calibri" panose="020F0502020204030204" pitchFamily="34" charset="0"/>
                <a:cs typeface="Times New Roman" panose="02020603050405020304" pitchFamily="18" charset="0"/>
              </a:rPr>
              <a:t> „nechtěla“ méně než 20)</a:t>
            </a:r>
          </a:p>
          <a:p>
            <a:pPr marL="742950" lvl="1" indent="-285750">
              <a:buFont typeface="Courier New" panose="02070309020205020404" pitchFamily="49" charset="0"/>
              <a:buChar char="o"/>
            </a:pPr>
            <a:r>
              <a:rPr lang="cs-CZ" sz="3200" kern="100" dirty="0" err="1">
                <a:latin typeface="Calibri" panose="020F0502020204030204" pitchFamily="34" charset="0"/>
                <a:ea typeface="Calibri" panose="020F0502020204030204" pitchFamily="34" charset="0"/>
                <a:cs typeface="Times New Roman" panose="02020603050405020304" pitchFamily="18" charset="0"/>
              </a:rPr>
              <a:t>D</a:t>
            </a:r>
            <a:r>
              <a:rPr lang="cs-CZ" sz="3200" kern="100" dirty="0" err="1">
                <a:effectLst/>
                <a:latin typeface="Calibri" panose="020F0502020204030204" pitchFamily="34" charset="0"/>
                <a:ea typeface="Calibri" panose="020F0502020204030204" pitchFamily="34" charset="0"/>
                <a:cs typeface="Times New Roman" panose="02020603050405020304" pitchFamily="18" charset="0"/>
              </a:rPr>
              <a:t>ecoro</a:t>
            </a:r>
            <a:r>
              <a:rPr lang="cs-CZ" sz="3200" kern="100" dirty="0">
                <a:effectLst/>
                <a:latin typeface="Calibri" panose="020F0502020204030204" pitchFamily="34" charset="0"/>
                <a:ea typeface="Calibri" panose="020F0502020204030204" pitchFamily="34" charset="0"/>
                <a:cs typeface="Times New Roman" panose="02020603050405020304" pitchFamily="18" charset="0"/>
              </a:rPr>
              <a:t> - každá postava dle své povahy</a:t>
            </a:r>
          </a:p>
          <a:p>
            <a:pPr marL="742950" lvl="1" indent="-285750">
              <a:buFont typeface="Courier New" panose="02070309020205020404" pitchFamily="49" charset="0"/>
              <a:buChar char="o"/>
            </a:pPr>
            <a:r>
              <a:rPr lang="cs-CZ" sz="3200" kern="100" dirty="0" err="1">
                <a:effectLst/>
                <a:latin typeface="Calibri" panose="020F0502020204030204" pitchFamily="34" charset="0"/>
                <a:ea typeface="Calibri" panose="020F0502020204030204" pitchFamily="34" charset="0"/>
                <a:cs typeface="Times New Roman" panose="02020603050405020304" pitchFamily="18" charset="0"/>
              </a:rPr>
              <a:t>Comedias</a:t>
            </a:r>
            <a:r>
              <a:rPr lang="cs-CZ" sz="3200" kern="100" dirty="0">
                <a:effectLst/>
                <a:latin typeface="Calibri" panose="020F0502020204030204" pitchFamily="34" charset="0"/>
                <a:ea typeface="Calibri" panose="020F0502020204030204" pitchFamily="34" charset="0"/>
                <a:cs typeface="Times New Roman" panose="02020603050405020304" pitchFamily="18" charset="0"/>
              </a:rPr>
              <a:t> a </a:t>
            </a:r>
            <a:r>
              <a:rPr lang="cs-CZ" sz="3200" kern="100" dirty="0" err="1">
                <a:effectLst/>
                <a:latin typeface="Calibri" panose="020F0502020204030204" pitchFamily="34" charset="0"/>
                <a:ea typeface="Calibri" panose="020F0502020204030204" pitchFamily="34" charset="0"/>
                <a:cs typeface="Times New Roman" panose="02020603050405020304" pitchFamily="18" charset="0"/>
              </a:rPr>
              <a:t>noticia</a:t>
            </a:r>
            <a:r>
              <a:rPr lang="cs-CZ" sz="3200" kern="100" dirty="0">
                <a:effectLst/>
                <a:latin typeface="Calibri" panose="020F0502020204030204" pitchFamily="34" charset="0"/>
                <a:ea typeface="Calibri" panose="020F0502020204030204" pitchFamily="34" charset="0"/>
                <a:cs typeface="Times New Roman" panose="02020603050405020304" pitchFamily="18" charset="0"/>
              </a:rPr>
              <a:t>/a </a:t>
            </a:r>
            <a:r>
              <a:rPr lang="cs-CZ" sz="3200" kern="100" dirty="0" err="1">
                <a:effectLst/>
                <a:latin typeface="Calibri" panose="020F0502020204030204" pitchFamily="34" charset="0"/>
                <a:ea typeface="Calibri" panose="020F0502020204030204" pitchFamily="34" charset="0"/>
                <a:cs typeface="Times New Roman" panose="02020603050405020304" pitchFamily="18" charset="0"/>
              </a:rPr>
              <a:t>fantasía</a:t>
            </a:r>
            <a:r>
              <a:rPr lang="cs-CZ" sz="3200" kern="100" dirty="0">
                <a:effectLst/>
                <a:latin typeface="Calibri" panose="020F0502020204030204" pitchFamily="34" charset="0"/>
                <a:ea typeface="Calibri" panose="020F0502020204030204" pitchFamily="34" charset="0"/>
                <a:cs typeface="Times New Roman" panose="02020603050405020304" pitchFamily="18" charset="0"/>
              </a:rPr>
              <a:t> („</a:t>
            </a:r>
            <a:r>
              <a:rPr lang="cs-CZ" sz="3200" kern="100" dirty="0" err="1">
                <a:effectLst/>
                <a:latin typeface="Calibri" panose="020F0502020204030204" pitchFamily="34" charset="0"/>
                <a:ea typeface="Calibri" panose="020F0502020204030204" pitchFamily="34" charset="0"/>
                <a:cs typeface="Times New Roman" panose="02020603050405020304" pitchFamily="18" charset="0"/>
              </a:rPr>
              <a:t>color</a:t>
            </a:r>
            <a:r>
              <a:rPr lang="cs-CZ" sz="3200" kern="100" dirty="0">
                <a:effectLst/>
                <a:latin typeface="Calibri" panose="020F0502020204030204" pitchFamily="34" charset="0"/>
                <a:ea typeface="Calibri" panose="020F0502020204030204" pitchFamily="34" charset="0"/>
                <a:cs typeface="Times New Roman" panose="02020603050405020304" pitchFamily="18" charset="0"/>
              </a:rPr>
              <a:t> de </a:t>
            </a:r>
            <a:r>
              <a:rPr lang="cs-CZ" sz="3200" kern="100" dirty="0" err="1">
                <a:effectLst/>
                <a:latin typeface="Calibri" panose="020F0502020204030204" pitchFamily="34" charset="0"/>
                <a:ea typeface="Calibri" panose="020F0502020204030204" pitchFamily="34" charset="0"/>
                <a:cs typeface="Times New Roman" panose="02020603050405020304" pitchFamily="18" charset="0"/>
              </a:rPr>
              <a:t>verdad</a:t>
            </a:r>
            <a:r>
              <a:rPr lang="cs-CZ" sz="3200" kern="100" dirty="0">
                <a:effectLst/>
                <a:latin typeface="Calibri" panose="020F0502020204030204" pitchFamily="34" charset="0"/>
                <a:ea typeface="Calibri" panose="020F0502020204030204" pitchFamily="34" charset="0"/>
                <a:cs typeface="Times New Roman" panose="02020603050405020304" pitchFamily="18" charset="0"/>
              </a:rPr>
              <a:t> </a:t>
            </a:r>
            <a:r>
              <a:rPr lang="cs-CZ" sz="3200" kern="100" dirty="0" err="1">
                <a:effectLst/>
                <a:latin typeface="Calibri" panose="020F0502020204030204" pitchFamily="34" charset="0"/>
                <a:ea typeface="Calibri" panose="020F0502020204030204" pitchFamily="34" charset="0"/>
                <a:cs typeface="Times New Roman" panose="02020603050405020304" pitchFamily="18" charset="0"/>
              </a:rPr>
              <a:t>aunque</a:t>
            </a:r>
            <a:r>
              <a:rPr lang="cs-CZ" sz="3200" kern="100" dirty="0">
                <a:effectLst/>
                <a:latin typeface="Calibri" panose="020F0502020204030204" pitchFamily="34" charset="0"/>
                <a:ea typeface="Calibri" panose="020F0502020204030204" pitchFamily="34" charset="0"/>
                <a:cs typeface="Times New Roman" panose="02020603050405020304" pitchFamily="18" charset="0"/>
              </a:rPr>
              <a:t> no </a:t>
            </a:r>
            <a:r>
              <a:rPr lang="cs-CZ" sz="3200" kern="100" dirty="0" err="1">
                <a:effectLst/>
                <a:latin typeface="Calibri" panose="020F0502020204030204" pitchFamily="34" charset="0"/>
                <a:ea typeface="Calibri" panose="020F0502020204030204" pitchFamily="34" charset="0"/>
                <a:cs typeface="Times New Roman" panose="02020603050405020304" pitchFamily="18" charset="0"/>
              </a:rPr>
              <a:t>lo</a:t>
            </a:r>
            <a:r>
              <a:rPr lang="cs-CZ" sz="3200" kern="100" dirty="0">
                <a:effectLst/>
                <a:latin typeface="Calibri" panose="020F0502020204030204" pitchFamily="34" charset="0"/>
                <a:ea typeface="Calibri" panose="020F0502020204030204" pitchFamily="34" charset="0"/>
                <a:cs typeface="Times New Roman" panose="02020603050405020304" pitchFamily="18" charset="0"/>
              </a:rPr>
              <a:t> </a:t>
            </a:r>
            <a:r>
              <a:rPr lang="cs-CZ" sz="3200" kern="100" dirty="0" err="1">
                <a:effectLst/>
                <a:latin typeface="Calibri" panose="020F0502020204030204" pitchFamily="34" charset="0"/>
                <a:ea typeface="Calibri" panose="020F0502020204030204" pitchFamily="34" charset="0"/>
                <a:cs typeface="Times New Roman" panose="02020603050405020304" pitchFamily="18" charset="0"/>
              </a:rPr>
              <a:t>sea</a:t>
            </a:r>
            <a:r>
              <a:rPr lang="cs-CZ" sz="3200" kern="100" dirty="0">
                <a:effectLst/>
                <a:latin typeface="Calibri" panose="020F0502020204030204" pitchFamily="34" charset="0"/>
                <a:ea typeface="Calibri" panose="020F0502020204030204" pitchFamily="34" charset="0"/>
                <a:cs typeface="Times New Roman" panose="02020603050405020304" pitchFamily="18" charset="0"/>
              </a:rPr>
              <a:t>“ – „má barvu pravdy, i když jí není“)</a:t>
            </a:r>
          </a:p>
          <a:p>
            <a:endParaRPr lang="cs-CZ" dirty="0"/>
          </a:p>
        </p:txBody>
      </p:sp>
    </p:spTree>
    <p:extLst>
      <p:ext uri="{BB962C8B-B14F-4D97-AF65-F5344CB8AC3E}">
        <p14:creationId xmlns:p14="http://schemas.microsoft.com/office/powerpoint/2010/main" val="1893483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2E8C19-E5F4-52EC-ACB4-F74692E62A48}"/>
              </a:ext>
            </a:extLst>
          </p:cNvPr>
          <p:cNvSpPr>
            <a:spLocks noGrp="1"/>
          </p:cNvSpPr>
          <p:nvPr>
            <p:ph type="title"/>
          </p:nvPr>
        </p:nvSpPr>
        <p:spPr/>
        <p:txBody>
          <a:bodyPr>
            <a:normAutofit/>
          </a:bodyPr>
          <a:lstStyle/>
          <a:p>
            <a:r>
              <a:rPr lang="cs-CZ" kern="100" dirty="0">
                <a:effectLst/>
                <a:latin typeface="Calibri" panose="020F0502020204030204" pitchFamily="34" charset="0"/>
                <a:ea typeface="Calibri" panose="020F0502020204030204" pitchFamily="34" charset="0"/>
                <a:cs typeface="Times New Roman" panose="02020603050405020304" pitchFamily="18" charset="0"/>
              </a:rPr>
              <a:t>Komedie podle skutečnosti (a </a:t>
            </a:r>
            <a:r>
              <a:rPr lang="cs-CZ" kern="100" dirty="0" err="1">
                <a:effectLst/>
                <a:latin typeface="Calibri" panose="020F0502020204030204" pitchFamily="34" charset="0"/>
                <a:ea typeface="Calibri" panose="020F0502020204030204" pitchFamily="34" charset="0"/>
                <a:cs typeface="Times New Roman" panose="02020603050405020304" pitchFamily="18" charset="0"/>
              </a:rPr>
              <a:t>noticia</a:t>
            </a:r>
            <a:r>
              <a:rPr lang="cs-CZ" kern="100" dirty="0">
                <a:effectLst/>
                <a:latin typeface="Calibri" panose="020F0502020204030204" pitchFamily="34" charset="0"/>
                <a:ea typeface="Calibri" panose="020F0502020204030204" pitchFamily="34" charset="0"/>
                <a:cs typeface="Times New Roman" panose="02020603050405020304" pitchFamily="18" charset="0"/>
              </a:rPr>
              <a:t>)</a:t>
            </a:r>
            <a:endParaRPr lang="cs-CZ" dirty="0"/>
          </a:p>
        </p:txBody>
      </p:sp>
      <p:sp>
        <p:nvSpPr>
          <p:cNvPr id="3" name="Zástupný obsah 2">
            <a:extLst>
              <a:ext uri="{FF2B5EF4-FFF2-40B4-BE49-F238E27FC236}">
                <a16:creationId xmlns:a16="http://schemas.microsoft.com/office/drawing/2014/main" id="{AD340877-51D8-551E-8E59-A725986D4AEF}"/>
              </a:ext>
            </a:extLst>
          </p:cNvPr>
          <p:cNvSpPr>
            <a:spLocks noGrp="1"/>
          </p:cNvSpPr>
          <p:nvPr>
            <p:ph idx="1"/>
          </p:nvPr>
        </p:nvSpPr>
        <p:spPr/>
        <p:txBody>
          <a:bodyPr/>
          <a:lstStyle/>
          <a:p>
            <a:r>
              <a:rPr lang="cs-CZ" i="1" kern="100" dirty="0" err="1">
                <a:effectLst/>
                <a:latin typeface="Calibri" panose="020F0502020204030204" pitchFamily="34" charset="0"/>
                <a:ea typeface="Calibri" panose="020F0502020204030204" pitchFamily="34" charset="0"/>
                <a:cs typeface="Times New Roman" panose="02020603050405020304" pitchFamily="18" charset="0"/>
              </a:rPr>
              <a:t>Soldadesca</a:t>
            </a:r>
            <a:r>
              <a:rPr lang="cs-CZ" i="1" kern="100" dirty="0">
                <a:effectLst/>
                <a:latin typeface="Calibri" panose="020F0502020204030204" pitchFamily="34" charset="0"/>
                <a:ea typeface="Calibri" panose="020F0502020204030204" pitchFamily="34" charset="0"/>
                <a:cs typeface="Times New Roman" panose="02020603050405020304" pitchFamily="18" charset="0"/>
              </a:rPr>
              <a:t> </a:t>
            </a:r>
            <a:r>
              <a:rPr lang="cs-CZ" kern="100" dirty="0">
                <a:effectLst/>
                <a:latin typeface="Calibri" panose="020F0502020204030204" pitchFamily="34" charset="0"/>
                <a:ea typeface="Calibri" panose="020F0502020204030204" pitchFamily="34" charset="0"/>
                <a:cs typeface="Times New Roman" panose="02020603050405020304" pitchFamily="18" charset="0"/>
              </a:rPr>
              <a:t>– scéna z odvodu vojáků do služeb papežského vojska, různé postavy (jeden krásný, druhý bývalý mnich, otec, co nechal děti ve Španělsku, muž tajemného původu, který se ale chlubí svými příjmeními atd.)</a:t>
            </a:r>
          </a:p>
          <a:p>
            <a:pPr marL="0" indent="0">
              <a:buNone/>
            </a:pPr>
            <a:endParaRPr lang="cs-CZ" kern="100" dirty="0">
              <a:effectLst/>
              <a:latin typeface="Calibri" panose="020F0502020204030204" pitchFamily="34" charset="0"/>
              <a:ea typeface="Calibri" panose="020F0502020204030204" pitchFamily="34" charset="0"/>
              <a:cs typeface="Times New Roman" panose="02020603050405020304" pitchFamily="18" charset="0"/>
            </a:endParaRPr>
          </a:p>
          <a:p>
            <a:r>
              <a:rPr lang="cs-CZ" i="1" kern="100" dirty="0" err="1">
                <a:effectLst/>
                <a:latin typeface="Calibri" panose="020F0502020204030204" pitchFamily="34" charset="0"/>
                <a:ea typeface="Calibri" panose="020F0502020204030204" pitchFamily="34" charset="0"/>
                <a:cs typeface="Times New Roman" panose="02020603050405020304" pitchFamily="18" charset="0"/>
              </a:rPr>
              <a:t>Tinellaria</a:t>
            </a:r>
            <a:r>
              <a:rPr lang="cs-CZ" kern="100" dirty="0">
                <a:effectLst/>
                <a:latin typeface="Calibri" panose="020F0502020204030204" pitchFamily="34" charset="0"/>
                <a:ea typeface="Calibri" panose="020F0502020204030204" pitchFamily="34" charset="0"/>
                <a:cs typeface="Times New Roman" panose="02020603050405020304" pitchFamily="18" charset="0"/>
              </a:rPr>
              <a:t> – „Komedie o kuchyni“ – fraška o tom, co se děje v kuchyních velkých římských kardinálů, mnoho jazyků a dialektů (kastilština, katalánština, italština, portugalština, francouzština, latina a němčina)</a:t>
            </a:r>
          </a:p>
          <a:p>
            <a:pPr marL="0" indent="0">
              <a:buNone/>
            </a:pPr>
            <a:endParaRPr lang="cs-CZ" dirty="0"/>
          </a:p>
        </p:txBody>
      </p:sp>
    </p:spTree>
    <p:extLst>
      <p:ext uri="{BB962C8B-B14F-4D97-AF65-F5344CB8AC3E}">
        <p14:creationId xmlns:p14="http://schemas.microsoft.com/office/powerpoint/2010/main" val="1615024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1487B8-EF79-1493-2CA3-FDD4B3D40BE1}"/>
              </a:ext>
            </a:extLst>
          </p:cNvPr>
          <p:cNvSpPr>
            <a:spLocks noGrp="1"/>
          </p:cNvSpPr>
          <p:nvPr>
            <p:ph type="title"/>
          </p:nvPr>
        </p:nvSpPr>
        <p:spPr/>
        <p:txBody>
          <a:bodyPr/>
          <a:lstStyle/>
          <a:p>
            <a:r>
              <a:rPr lang="cs-CZ" dirty="0"/>
              <a:t>Hry smyšlené (a </a:t>
            </a:r>
            <a:r>
              <a:rPr lang="cs-CZ" dirty="0" err="1"/>
              <a:t>fantasía</a:t>
            </a:r>
            <a:r>
              <a:rPr lang="cs-CZ" dirty="0"/>
              <a:t>)</a:t>
            </a:r>
          </a:p>
        </p:txBody>
      </p:sp>
      <p:sp>
        <p:nvSpPr>
          <p:cNvPr id="3" name="Zástupný obsah 2">
            <a:extLst>
              <a:ext uri="{FF2B5EF4-FFF2-40B4-BE49-F238E27FC236}">
                <a16:creationId xmlns:a16="http://schemas.microsoft.com/office/drawing/2014/main" id="{4651D0F1-9DD2-44DA-F2E9-9E810F9A84DC}"/>
              </a:ext>
            </a:extLst>
          </p:cNvPr>
          <p:cNvSpPr>
            <a:spLocks noGrp="1"/>
          </p:cNvSpPr>
          <p:nvPr>
            <p:ph idx="1"/>
          </p:nvPr>
        </p:nvSpPr>
        <p:spPr/>
        <p:txBody>
          <a:bodyPr>
            <a:normAutofit fontScale="92500" lnSpcReduction="10000"/>
          </a:bodyPr>
          <a:lstStyle/>
          <a:p>
            <a:r>
              <a:rPr lang="cs-CZ" sz="2400" kern="100" dirty="0">
                <a:effectLst/>
                <a:latin typeface="Calibri" panose="020F0502020204030204" pitchFamily="34" charset="0"/>
                <a:ea typeface="Calibri" panose="020F0502020204030204" pitchFamily="34" charset="0"/>
                <a:cs typeface="Times New Roman" panose="02020603050405020304" pitchFamily="18" charset="0"/>
              </a:rPr>
              <a:t>Milostná zápletka je hlavním motivem, kus cesty od </a:t>
            </a:r>
            <a:r>
              <a:rPr lang="cs-CZ" sz="2400" kern="100" dirty="0" err="1">
                <a:effectLst/>
                <a:latin typeface="Calibri" panose="020F0502020204030204" pitchFamily="34" charset="0"/>
                <a:ea typeface="Calibri" panose="020F0502020204030204" pitchFamily="34" charset="0"/>
                <a:cs typeface="Times New Roman" panose="02020603050405020304" pitchFamily="18" charset="0"/>
              </a:rPr>
              <a:t>Enciny</a:t>
            </a:r>
            <a:r>
              <a:rPr lang="cs-CZ" sz="2400" kern="100" dirty="0">
                <a:effectLst/>
                <a:latin typeface="Calibri" panose="020F0502020204030204" pitchFamily="34" charset="0"/>
                <a:ea typeface="Calibri" panose="020F0502020204030204" pitchFamily="34" charset="0"/>
                <a:cs typeface="Times New Roman" panose="02020603050405020304" pitchFamily="18" charset="0"/>
              </a:rPr>
              <a:t> a velký kus k Nové komedii</a:t>
            </a:r>
          </a:p>
          <a:p>
            <a:r>
              <a:rPr lang="cs-CZ" sz="2600" i="1" kern="100" dirty="0">
                <a:effectLst/>
                <a:latin typeface="Calibri" panose="020F0502020204030204" pitchFamily="34" charset="0"/>
                <a:ea typeface="Calibri" panose="020F0502020204030204" pitchFamily="34" charset="0"/>
                <a:cs typeface="Times New Roman" panose="02020603050405020304" pitchFamily="18" charset="0"/>
              </a:rPr>
              <a:t>Serafina</a:t>
            </a:r>
          </a:p>
          <a:p>
            <a:r>
              <a:rPr lang="cs-CZ" sz="2600" i="1" kern="100" dirty="0" err="1">
                <a:effectLst/>
                <a:latin typeface="Calibri" panose="020F0502020204030204" pitchFamily="34" charset="0"/>
                <a:ea typeface="Calibri" panose="020F0502020204030204" pitchFamily="34" charset="0"/>
                <a:cs typeface="Times New Roman" panose="02020603050405020304" pitchFamily="18" charset="0"/>
              </a:rPr>
              <a:t>Trofea</a:t>
            </a:r>
            <a:r>
              <a:rPr lang="cs-CZ" sz="2600" kern="100" dirty="0">
                <a:effectLst/>
                <a:latin typeface="Calibri" panose="020F0502020204030204" pitchFamily="34" charset="0"/>
                <a:ea typeface="Calibri" panose="020F0502020204030204" pitchFamily="34" charset="0"/>
                <a:cs typeface="Times New Roman" panose="02020603050405020304" pitchFamily="18" charset="0"/>
              </a:rPr>
              <a:t> – opěvuje krále Manuela Portugalského</a:t>
            </a:r>
          </a:p>
          <a:p>
            <a:r>
              <a:rPr lang="cs-CZ" sz="2600" i="1" kern="100" dirty="0">
                <a:effectLst/>
                <a:latin typeface="Calibri" panose="020F0502020204030204" pitchFamily="34" charset="0"/>
                <a:ea typeface="Calibri" panose="020F0502020204030204" pitchFamily="34" charset="0"/>
                <a:cs typeface="Times New Roman" panose="02020603050405020304" pitchFamily="18" charset="0"/>
              </a:rPr>
              <a:t>Jacinta</a:t>
            </a:r>
            <a:r>
              <a:rPr lang="cs-CZ" sz="2600" kern="100" dirty="0">
                <a:effectLst/>
                <a:latin typeface="Calibri" panose="020F0502020204030204" pitchFamily="34" charset="0"/>
                <a:ea typeface="Calibri" panose="020F0502020204030204" pitchFamily="34" charset="0"/>
                <a:cs typeface="Times New Roman" panose="02020603050405020304" pitchFamily="18" charset="0"/>
              </a:rPr>
              <a:t> – folklórní prostředí, dáma ukryje několik cestujících mužů a nakonec si jednoho z nich vezme</a:t>
            </a:r>
          </a:p>
          <a:p>
            <a:r>
              <a:rPr lang="cs-CZ" sz="2600" i="1" kern="100" dirty="0" err="1">
                <a:effectLst/>
                <a:latin typeface="Calibri" panose="020F0502020204030204" pitchFamily="34" charset="0"/>
                <a:ea typeface="Calibri" panose="020F0502020204030204" pitchFamily="34" charset="0"/>
                <a:cs typeface="Times New Roman" panose="02020603050405020304" pitchFamily="18" charset="0"/>
              </a:rPr>
              <a:t>Comedia</a:t>
            </a:r>
            <a:r>
              <a:rPr lang="cs-CZ" sz="2600" i="1" kern="100" dirty="0">
                <a:effectLst/>
                <a:latin typeface="Calibri" panose="020F0502020204030204" pitchFamily="34" charset="0"/>
                <a:ea typeface="Calibri" panose="020F0502020204030204" pitchFamily="34" charset="0"/>
                <a:cs typeface="Times New Roman" panose="02020603050405020304" pitchFamily="18" charset="0"/>
              </a:rPr>
              <a:t> </a:t>
            </a:r>
            <a:r>
              <a:rPr lang="cs-CZ" sz="2600" i="1" kern="100" dirty="0" err="1">
                <a:effectLst/>
                <a:latin typeface="Calibri" panose="020F0502020204030204" pitchFamily="34" charset="0"/>
                <a:ea typeface="Calibri" panose="020F0502020204030204" pitchFamily="34" charset="0"/>
                <a:cs typeface="Times New Roman" panose="02020603050405020304" pitchFamily="18" charset="0"/>
              </a:rPr>
              <a:t>Calamita</a:t>
            </a:r>
            <a:endParaRPr lang="cs-CZ" sz="2600" i="1" kern="100" dirty="0">
              <a:effectLst/>
              <a:latin typeface="Calibri" panose="020F0502020204030204" pitchFamily="34" charset="0"/>
              <a:ea typeface="Calibri" panose="020F0502020204030204" pitchFamily="34" charset="0"/>
              <a:cs typeface="Times New Roman" panose="02020603050405020304" pitchFamily="18" charset="0"/>
            </a:endParaRPr>
          </a:p>
          <a:p>
            <a:r>
              <a:rPr lang="cs-CZ" sz="2600" i="1" kern="100" dirty="0">
                <a:effectLst/>
                <a:latin typeface="Calibri" panose="020F0502020204030204" pitchFamily="34" charset="0"/>
                <a:ea typeface="Calibri" panose="020F0502020204030204" pitchFamily="34" charset="0"/>
                <a:cs typeface="Times New Roman" panose="02020603050405020304" pitchFamily="18" charset="0"/>
              </a:rPr>
              <a:t>Commedia </a:t>
            </a:r>
            <a:r>
              <a:rPr lang="cs-CZ" sz="2600" i="1" kern="100" dirty="0" err="1">
                <a:effectLst/>
                <a:latin typeface="Calibri" panose="020F0502020204030204" pitchFamily="34" charset="0"/>
                <a:ea typeface="Calibri" panose="020F0502020204030204" pitchFamily="34" charset="0"/>
                <a:cs typeface="Times New Roman" panose="02020603050405020304" pitchFamily="18" charset="0"/>
              </a:rPr>
              <a:t>Aquilana</a:t>
            </a:r>
            <a:r>
              <a:rPr lang="cs-CZ" sz="2600" i="1" kern="100" dirty="0">
                <a:effectLst/>
                <a:latin typeface="Calibri" panose="020F0502020204030204" pitchFamily="34" charset="0"/>
                <a:ea typeface="Calibri" panose="020F0502020204030204" pitchFamily="34" charset="0"/>
                <a:cs typeface="Times New Roman" panose="02020603050405020304" pitchFamily="18" charset="0"/>
              </a:rPr>
              <a:t> </a:t>
            </a:r>
            <a:r>
              <a:rPr lang="cs-CZ" sz="2600" kern="100" dirty="0">
                <a:effectLst/>
                <a:latin typeface="Calibri" panose="020F0502020204030204" pitchFamily="34" charset="0"/>
                <a:ea typeface="Calibri" panose="020F0502020204030204" pitchFamily="34" charset="0"/>
                <a:cs typeface="Times New Roman" panose="02020603050405020304" pitchFamily="18" charset="0"/>
              </a:rPr>
              <a:t>– v obou komediích téma překážky sňatku rozdílných společenských vrstev, na konci se dozvíme, že postava je ve skutečnosti členem šlechty</a:t>
            </a:r>
          </a:p>
          <a:p>
            <a:r>
              <a:rPr lang="cs-CZ" sz="2600" i="1" kern="100" dirty="0" err="1">
                <a:effectLst/>
                <a:latin typeface="Calibri" panose="020F0502020204030204" pitchFamily="34" charset="0"/>
                <a:ea typeface="Calibri" panose="020F0502020204030204" pitchFamily="34" charset="0"/>
                <a:cs typeface="Times New Roman" panose="02020603050405020304" pitchFamily="18" charset="0"/>
              </a:rPr>
              <a:t>Himenea</a:t>
            </a:r>
            <a:r>
              <a:rPr lang="cs-CZ" sz="2600" kern="100" dirty="0">
                <a:effectLst/>
                <a:latin typeface="Calibri" panose="020F0502020204030204" pitchFamily="34" charset="0"/>
                <a:ea typeface="Calibri" panose="020F0502020204030204" pitchFamily="34" charset="0"/>
                <a:cs typeface="Times New Roman" panose="02020603050405020304" pitchFamily="18" charset="0"/>
              </a:rPr>
              <a:t> – nejpokročilejší, </a:t>
            </a:r>
            <a:r>
              <a:rPr lang="cs-CZ" sz="2600" kern="100" dirty="0" err="1">
                <a:effectLst/>
                <a:latin typeface="Calibri" panose="020F0502020204030204" pitchFamily="34" charset="0"/>
                <a:ea typeface="Calibri" panose="020F0502020204030204" pitchFamily="34" charset="0"/>
                <a:cs typeface="Times New Roman" panose="02020603050405020304" pitchFamily="18" charset="0"/>
              </a:rPr>
              <a:t>Himeneo</a:t>
            </a:r>
            <a:r>
              <a:rPr lang="cs-CZ" sz="2600" kern="100" dirty="0">
                <a:effectLst/>
                <a:latin typeface="Calibri" panose="020F0502020204030204" pitchFamily="34" charset="0"/>
                <a:ea typeface="Calibri" panose="020F0502020204030204" pitchFamily="34" charset="0"/>
                <a:cs typeface="Times New Roman" panose="02020603050405020304" pitchFamily="18" charset="0"/>
              </a:rPr>
              <a:t> – 2 sluhové, Markýz – 1 sluha, </a:t>
            </a:r>
            <a:r>
              <a:rPr lang="cs-CZ" sz="2600" kern="100" dirty="0" err="1">
                <a:effectLst/>
                <a:latin typeface="Calibri" panose="020F0502020204030204" pitchFamily="34" charset="0"/>
                <a:ea typeface="Calibri" panose="020F0502020204030204" pitchFamily="34" charset="0"/>
                <a:cs typeface="Times New Roman" panose="02020603050405020304" pitchFamily="18" charset="0"/>
              </a:rPr>
              <a:t>Febea</a:t>
            </a:r>
            <a:r>
              <a:rPr lang="cs-CZ" sz="2600" kern="100" dirty="0">
                <a:effectLst/>
                <a:latin typeface="Calibri" panose="020F0502020204030204" pitchFamily="34" charset="0"/>
                <a:ea typeface="Calibri" panose="020F0502020204030204" pitchFamily="34" charset="0"/>
                <a:cs typeface="Times New Roman" panose="02020603050405020304" pitchFamily="18" charset="0"/>
              </a:rPr>
              <a:t> – 1 služka – více služebnictva než hlavních postav</a:t>
            </a:r>
          </a:p>
          <a:p>
            <a:endParaRPr lang="cs-CZ"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3600813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896F1F-B8F3-AE82-3AE8-329AD456432D}"/>
              </a:ext>
            </a:extLst>
          </p:cNvPr>
          <p:cNvSpPr>
            <a:spLocks noGrp="1"/>
          </p:cNvSpPr>
          <p:nvPr>
            <p:ph type="title"/>
          </p:nvPr>
        </p:nvSpPr>
        <p:spPr/>
        <p:txBody>
          <a:bodyPr/>
          <a:lstStyle/>
          <a:p>
            <a:r>
              <a:rPr lang="cs-CZ" dirty="0"/>
              <a:t>Generace Katolických veličenstev</a:t>
            </a:r>
          </a:p>
        </p:txBody>
      </p:sp>
      <p:sp>
        <p:nvSpPr>
          <p:cNvPr id="3" name="Zástupný obsah 2">
            <a:extLst>
              <a:ext uri="{FF2B5EF4-FFF2-40B4-BE49-F238E27FC236}">
                <a16:creationId xmlns:a16="http://schemas.microsoft.com/office/drawing/2014/main" id="{097CB073-6EA0-4CE6-DF17-34E3BC66DB4A}"/>
              </a:ext>
            </a:extLst>
          </p:cNvPr>
          <p:cNvSpPr>
            <a:spLocks noGrp="1"/>
          </p:cNvSpPr>
          <p:nvPr>
            <p:ph idx="1"/>
          </p:nvPr>
        </p:nvSpPr>
        <p:spPr/>
        <p:txBody>
          <a:bodyPr>
            <a:normAutofit/>
          </a:bodyPr>
          <a:lstStyle/>
          <a:p>
            <a:pPr>
              <a:lnSpc>
                <a:spcPct val="150000"/>
              </a:lnSpc>
            </a:pPr>
            <a:r>
              <a:rPr lang="cs-CZ" sz="3200" dirty="0"/>
              <a:t>Juan </a:t>
            </a:r>
            <a:r>
              <a:rPr lang="cs-CZ" sz="3200" dirty="0" err="1"/>
              <a:t>del</a:t>
            </a:r>
            <a:r>
              <a:rPr lang="cs-CZ" sz="3200" dirty="0"/>
              <a:t> </a:t>
            </a:r>
            <a:r>
              <a:rPr lang="cs-CZ" sz="3200" dirty="0" err="1"/>
              <a:t>Encina</a:t>
            </a:r>
            <a:r>
              <a:rPr lang="cs-CZ" sz="3200" dirty="0"/>
              <a:t> (1468 – 1529)</a:t>
            </a:r>
          </a:p>
          <a:p>
            <a:pPr>
              <a:lnSpc>
                <a:spcPct val="150000"/>
              </a:lnSpc>
            </a:pPr>
            <a:r>
              <a:rPr lang="cs-CZ" sz="3200" dirty="0"/>
              <a:t>Lucas </a:t>
            </a:r>
            <a:r>
              <a:rPr lang="cs-CZ" sz="3200" dirty="0" err="1"/>
              <a:t>Fernández</a:t>
            </a:r>
            <a:r>
              <a:rPr lang="cs-CZ" sz="3200" dirty="0"/>
              <a:t> (1474? -1542)</a:t>
            </a:r>
          </a:p>
          <a:p>
            <a:pPr>
              <a:lnSpc>
                <a:spcPct val="150000"/>
              </a:lnSpc>
            </a:pPr>
            <a:r>
              <a:rPr lang="cs-CZ" sz="3200" dirty="0"/>
              <a:t>Fernando de </a:t>
            </a:r>
            <a:r>
              <a:rPr lang="cs-CZ" sz="3200" dirty="0" err="1"/>
              <a:t>Rojas</a:t>
            </a:r>
            <a:r>
              <a:rPr lang="cs-CZ" sz="3200" dirty="0"/>
              <a:t> (1465? – 1541)</a:t>
            </a:r>
          </a:p>
          <a:p>
            <a:pPr>
              <a:lnSpc>
                <a:spcPct val="150000"/>
              </a:lnSpc>
            </a:pPr>
            <a:r>
              <a:rPr lang="cs-CZ" sz="3200" dirty="0"/>
              <a:t>Gil </a:t>
            </a:r>
            <a:r>
              <a:rPr lang="cs-CZ" sz="3200" dirty="0" err="1"/>
              <a:t>Vicente</a:t>
            </a:r>
            <a:r>
              <a:rPr lang="cs-CZ" sz="3200" dirty="0"/>
              <a:t> (1465? – 1536?)</a:t>
            </a:r>
          </a:p>
          <a:p>
            <a:pPr>
              <a:lnSpc>
                <a:spcPct val="150000"/>
              </a:lnSpc>
            </a:pPr>
            <a:r>
              <a:rPr lang="cs-CZ" sz="3200" dirty="0" err="1"/>
              <a:t>Torres</a:t>
            </a:r>
            <a:r>
              <a:rPr lang="cs-CZ" sz="3200" dirty="0"/>
              <a:t> </a:t>
            </a:r>
            <a:r>
              <a:rPr lang="cs-CZ" sz="3200" dirty="0" err="1"/>
              <a:t>Naharro</a:t>
            </a:r>
            <a:r>
              <a:rPr lang="cs-CZ" sz="3200" dirty="0"/>
              <a:t> (1475? – 1520)</a:t>
            </a:r>
          </a:p>
        </p:txBody>
      </p:sp>
    </p:spTree>
    <p:extLst>
      <p:ext uri="{BB962C8B-B14F-4D97-AF65-F5344CB8AC3E}">
        <p14:creationId xmlns:p14="http://schemas.microsoft.com/office/powerpoint/2010/main" val="2802633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65ACB1C-D70C-FDE3-062A-BA24A48C238C}"/>
              </a:ext>
            </a:extLst>
          </p:cNvPr>
          <p:cNvSpPr>
            <a:spLocks noGrp="1"/>
          </p:cNvSpPr>
          <p:nvPr>
            <p:ph type="title"/>
          </p:nvPr>
        </p:nvSpPr>
        <p:spPr/>
        <p:txBody>
          <a:bodyPr/>
          <a:lstStyle/>
          <a:p>
            <a:r>
              <a:rPr lang="cs-CZ" dirty="0"/>
              <a:t>Náboženské divadlo</a:t>
            </a:r>
          </a:p>
        </p:txBody>
      </p:sp>
      <p:sp>
        <p:nvSpPr>
          <p:cNvPr id="3" name="Zástupný obsah 2">
            <a:extLst>
              <a:ext uri="{FF2B5EF4-FFF2-40B4-BE49-F238E27FC236}">
                <a16:creationId xmlns:a16="http://schemas.microsoft.com/office/drawing/2014/main" id="{4E758524-3A78-B805-79E8-B0690311250B}"/>
              </a:ext>
            </a:extLst>
          </p:cNvPr>
          <p:cNvSpPr>
            <a:spLocks noGrp="1"/>
          </p:cNvSpPr>
          <p:nvPr>
            <p:ph idx="1"/>
          </p:nvPr>
        </p:nvSpPr>
        <p:spPr/>
        <p:txBody>
          <a:bodyPr>
            <a:normAutofit lnSpcReduction="10000"/>
          </a:bodyPr>
          <a:lstStyle/>
          <a:p>
            <a:r>
              <a:rPr lang="cs-CZ" sz="2400" kern="100" dirty="0">
                <a:effectLst/>
                <a:latin typeface="Calibri" panose="020F0502020204030204" pitchFamily="34" charset="0"/>
                <a:ea typeface="Calibri" panose="020F0502020204030204" pitchFamily="34" charset="0"/>
                <a:cs typeface="Times New Roman" panose="02020603050405020304" pitchFamily="18" charset="0"/>
              </a:rPr>
              <a:t>dekadence náboženských představení, potřeba reformovat k větší didaktičnosti, profesionalizace</a:t>
            </a:r>
          </a:p>
          <a:p>
            <a:r>
              <a:rPr lang="cs-CZ" sz="2400" kern="100" dirty="0">
                <a:effectLst/>
                <a:latin typeface="Calibri" panose="020F0502020204030204" pitchFamily="34" charset="0"/>
                <a:ea typeface="Calibri" panose="020F0502020204030204" pitchFamily="34" charset="0"/>
                <a:cs typeface="Times New Roman" panose="02020603050405020304" pitchFamily="18" charset="0"/>
              </a:rPr>
              <a:t>auto </a:t>
            </a:r>
            <a:r>
              <a:rPr lang="cs-CZ" sz="2400" kern="100" dirty="0" err="1">
                <a:effectLst/>
                <a:latin typeface="Calibri" panose="020F0502020204030204" pitchFamily="34" charset="0"/>
                <a:ea typeface="Calibri" panose="020F0502020204030204" pitchFamily="34" charset="0"/>
                <a:cs typeface="Times New Roman" panose="02020603050405020304" pitchFamily="18" charset="0"/>
              </a:rPr>
              <a:t>sacramental</a:t>
            </a:r>
            <a:r>
              <a:rPr lang="cs-CZ" sz="2400" kern="100" dirty="0">
                <a:effectLst/>
                <a:latin typeface="Calibri" panose="020F0502020204030204" pitchFamily="34" charset="0"/>
                <a:ea typeface="Calibri" panose="020F0502020204030204" pitchFamily="34" charset="0"/>
                <a:cs typeface="Times New Roman" panose="02020603050405020304" pitchFamily="18" charset="0"/>
              </a:rPr>
              <a:t> – postupně pouze svátek Božího těla (1551 dekret o eucharistii)</a:t>
            </a:r>
          </a:p>
          <a:p>
            <a:pPr marL="0" indent="0">
              <a:buNone/>
            </a:pPr>
            <a:r>
              <a:rPr lang="cs-CZ" sz="2400" kern="100" dirty="0">
                <a:effectLst/>
                <a:latin typeface="Calibri" panose="020F0502020204030204" pitchFamily="34" charset="0"/>
                <a:ea typeface="Calibri" panose="020F0502020204030204" pitchFamily="34" charset="0"/>
                <a:cs typeface="Times New Roman" panose="02020603050405020304" pitchFamily="18" charset="0"/>
              </a:rPr>
              <a:t>(„nadpřirozená náboženská hra“)</a:t>
            </a:r>
          </a:p>
          <a:p>
            <a:pPr marL="0" indent="0">
              <a:buNone/>
            </a:pPr>
            <a:endParaRPr lang="cs-CZ" sz="2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cs-CZ" sz="2400" kern="100" dirty="0">
                <a:effectLst/>
                <a:latin typeface="Calibri" panose="020F0502020204030204" pitchFamily="34" charset="0"/>
                <a:ea typeface="Calibri" panose="020F0502020204030204" pitchFamily="34" charset="0"/>
                <a:cs typeface="Times New Roman" panose="02020603050405020304" pitchFamily="18" charset="0"/>
              </a:rPr>
              <a:t>Diego </a:t>
            </a:r>
            <a:r>
              <a:rPr lang="cs-CZ" sz="2400" kern="100" dirty="0" err="1">
                <a:effectLst/>
                <a:latin typeface="Calibri" panose="020F0502020204030204" pitchFamily="34" charset="0"/>
                <a:ea typeface="Calibri" panose="020F0502020204030204" pitchFamily="34" charset="0"/>
                <a:cs typeface="Times New Roman" panose="02020603050405020304" pitchFamily="18" charset="0"/>
              </a:rPr>
              <a:t>Sánchez</a:t>
            </a:r>
            <a:r>
              <a:rPr lang="cs-CZ" sz="2400" kern="100" dirty="0">
                <a:effectLst/>
                <a:latin typeface="Calibri" panose="020F0502020204030204" pitchFamily="34" charset="0"/>
                <a:ea typeface="Calibri" panose="020F0502020204030204" pitchFamily="34" charset="0"/>
                <a:cs typeface="Times New Roman" panose="02020603050405020304" pitchFamily="18" charset="0"/>
              </a:rPr>
              <a:t> de </a:t>
            </a:r>
            <a:r>
              <a:rPr lang="cs-CZ" sz="2400" kern="100" dirty="0" err="1">
                <a:effectLst/>
                <a:latin typeface="Calibri" panose="020F0502020204030204" pitchFamily="34" charset="0"/>
                <a:ea typeface="Calibri" panose="020F0502020204030204" pitchFamily="34" charset="0"/>
                <a:cs typeface="Times New Roman" panose="02020603050405020304" pitchFamily="18" charset="0"/>
              </a:rPr>
              <a:t>Badajoz</a:t>
            </a:r>
            <a:r>
              <a:rPr lang="cs-CZ" sz="2400" kern="100" dirty="0">
                <a:effectLst/>
                <a:latin typeface="Calibri" panose="020F0502020204030204" pitchFamily="34" charset="0"/>
                <a:ea typeface="Calibri" panose="020F0502020204030204" pitchFamily="34" charset="0"/>
                <a:cs typeface="Times New Roman" panose="02020603050405020304" pitchFamily="18" charset="0"/>
              </a:rPr>
              <a:t> (?-1549) </a:t>
            </a:r>
            <a:endParaRPr lang="cs-CZ" sz="2400" kern="100" dirty="0">
              <a:latin typeface="Calibri" panose="020F0502020204030204" pitchFamily="34" charset="0"/>
              <a:ea typeface="Calibri" panose="020F0502020204030204" pitchFamily="34" charset="0"/>
              <a:cs typeface="Times New Roman" panose="02020603050405020304" pitchFamily="18" charset="0"/>
            </a:endParaRPr>
          </a:p>
          <a:p>
            <a:pPr lvl="1"/>
            <a:r>
              <a:rPr lang="cs-CZ" sz="2000" i="1" kern="100" dirty="0" err="1">
                <a:effectLst/>
                <a:latin typeface="Calibri" panose="020F0502020204030204" pitchFamily="34" charset="0"/>
                <a:ea typeface="Calibri" panose="020F0502020204030204" pitchFamily="34" charset="0"/>
                <a:cs typeface="Times New Roman" panose="02020603050405020304" pitchFamily="18" charset="0"/>
              </a:rPr>
              <a:t>Recopilación</a:t>
            </a:r>
            <a:r>
              <a:rPr lang="cs-CZ" sz="2000" i="1" kern="100" dirty="0">
                <a:effectLst/>
                <a:latin typeface="Calibri" panose="020F0502020204030204" pitchFamily="34" charset="0"/>
                <a:ea typeface="Calibri" panose="020F0502020204030204" pitchFamily="34" charset="0"/>
                <a:cs typeface="Times New Roman" panose="02020603050405020304" pitchFamily="18" charset="0"/>
              </a:rPr>
              <a:t> en metro </a:t>
            </a:r>
            <a:r>
              <a:rPr lang="cs-CZ" sz="2000" kern="100" dirty="0">
                <a:effectLst/>
                <a:latin typeface="Calibri" panose="020F0502020204030204" pitchFamily="34" charset="0"/>
                <a:ea typeface="Calibri" panose="020F0502020204030204" pitchFamily="34" charset="0"/>
                <a:cs typeface="Times New Roman" panose="02020603050405020304" pitchFamily="18" charset="0"/>
              </a:rPr>
              <a:t>(1554)</a:t>
            </a:r>
          </a:p>
          <a:p>
            <a:pPr lvl="1"/>
            <a:r>
              <a:rPr lang="cs-CZ" sz="2000" kern="100" dirty="0">
                <a:effectLst/>
                <a:latin typeface="Calibri" panose="020F0502020204030204" pitchFamily="34" charset="0"/>
                <a:ea typeface="Calibri" panose="020F0502020204030204" pitchFamily="34" charset="0"/>
                <a:cs typeface="Times New Roman" panose="02020603050405020304" pitchFamily="18" charset="0"/>
              </a:rPr>
              <a:t>38 </a:t>
            </a:r>
            <a:r>
              <a:rPr lang="cs-CZ" sz="2000" kern="100" dirty="0" err="1">
                <a:effectLst/>
                <a:latin typeface="Calibri" panose="020F0502020204030204" pitchFamily="34" charset="0"/>
                <a:ea typeface="Calibri" panose="020F0502020204030204" pitchFamily="34" charset="0"/>
                <a:cs typeface="Times New Roman" panose="02020603050405020304" pitchFamily="18" charset="0"/>
              </a:rPr>
              <a:t>farsas</a:t>
            </a:r>
            <a:r>
              <a:rPr lang="cs-CZ" sz="2000" kern="100" dirty="0">
                <a:effectLst/>
                <a:latin typeface="Calibri" panose="020F0502020204030204" pitchFamily="34" charset="0"/>
                <a:ea typeface="Calibri" panose="020F0502020204030204" pitchFamily="34" charset="0"/>
                <a:cs typeface="Times New Roman" panose="02020603050405020304" pitchFamily="18" charset="0"/>
              </a:rPr>
              <a:t> (frašky), morální a teologické alegorie</a:t>
            </a:r>
          </a:p>
          <a:p>
            <a:pPr lvl="1"/>
            <a:r>
              <a:rPr lang="cs-CZ" sz="2000" kern="100" dirty="0">
                <a:effectLst/>
                <a:latin typeface="Calibri" panose="020F0502020204030204" pitchFamily="34" charset="0"/>
                <a:ea typeface="Calibri" panose="020F0502020204030204" pitchFamily="34" charset="0"/>
                <a:cs typeface="Times New Roman" panose="02020603050405020304" pitchFamily="18" charset="0"/>
              </a:rPr>
              <a:t>antiklerikální satira</a:t>
            </a:r>
          </a:p>
          <a:p>
            <a:endParaRPr lang="cs-CZ"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cs-CZ" sz="2400" i="1" dirty="0" err="1"/>
              <a:t>Farsa</a:t>
            </a:r>
            <a:r>
              <a:rPr lang="cs-CZ" sz="2400" i="1" dirty="0"/>
              <a:t> </a:t>
            </a:r>
            <a:r>
              <a:rPr lang="cs-CZ" sz="2400" i="1" dirty="0" err="1"/>
              <a:t>del</a:t>
            </a:r>
            <a:r>
              <a:rPr lang="cs-CZ" sz="2400" i="1" dirty="0"/>
              <a:t> </a:t>
            </a:r>
            <a:r>
              <a:rPr lang="cs-CZ" sz="2400" i="1" dirty="0" err="1"/>
              <a:t>molinero</a:t>
            </a:r>
            <a:endParaRPr lang="cs-CZ" sz="2400" i="1" dirty="0"/>
          </a:p>
        </p:txBody>
      </p:sp>
      <p:pic>
        <p:nvPicPr>
          <p:cNvPr id="5" name="Obrázek 4">
            <a:extLst>
              <a:ext uri="{FF2B5EF4-FFF2-40B4-BE49-F238E27FC236}">
                <a16:creationId xmlns:a16="http://schemas.microsoft.com/office/drawing/2014/main" id="{D8C25B08-FE72-DEF3-7800-CF59BD2A8E67}"/>
              </a:ext>
            </a:extLst>
          </p:cNvPr>
          <p:cNvPicPr>
            <a:picLocks noChangeAspect="1"/>
          </p:cNvPicPr>
          <p:nvPr/>
        </p:nvPicPr>
        <p:blipFill>
          <a:blip r:embed="rId2"/>
          <a:stretch>
            <a:fillRect/>
          </a:stretch>
        </p:blipFill>
        <p:spPr>
          <a:xfrm>
            <a:off x="6640447" y="3037170"/>
            <a:ext cx="5033810" cy="3455705"/>
          </a:xfrm>
          <a:prstGeom prst="rect">
            <a:avLst/>
          </a:prstGeom>
        </p:spPr>
      </p:pic>
    </p:spTree>
    <p:extLst>
      <p:ext uri="{BB962C8B-B14F-4D97-AF65-F5344CB8AC3E}">
        <p14:creationId xmlns:p14="http://schemas.microsoft.com/office/powerpoint/2010/main" val="3093441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EEA6BD-4F4B-26A6-ECE2-DB3CCFC81FCB}"/>
              </a:ext>
            </a:extLst>
          </p:cNvPr>
          <p:cNvSpPr>
            <a:spLocks noGrp="1"/>
          </p:cNvSpPr>
          <p:nvPr>
            <p:ph type="title"/>
          </p:nvPr>
        </p:nvSpPr>
        <p:spPr/>
        <p:txBody>
          <a:bodyPr/>
          <a:lstStyle/>
          <a:p>
            <a:r>
              <a:rPr lang="cs-CZ" sz="4400" i="1" kern="100" dirty="0" err="1">
                <a:latin typeface="Calibri" panose="020F0502020204030204" pitchFamily="34" charset="0"/>
                <a:ea typeface="Calibri" panose="020F0502020204030204" pitchFamily="34" charset="0"/>
                <a:cs typeface="Times New Roman" panose="02020603050405020304" pitchFamily="18" charset="0"/>
              </a:rPr>
              <a:t>Códice</a:t>
            </a:r>
            <a:r>
              <a:rPr lang="cs-CZ" sz="4400" i="1" kern="100" dirty="0">
                <a:latin typeface="Calibri" panose="020F0502020204030204" pitchFamily="34" charset="0"/>
                <a:ea typeface="Calibri" panose="020F0502020204030204" pitchFamily="34" charset="0"/>
                <a:cs typeface="Times New Roman" panose="02020603050405020304" pitchFamily="18" charset="0"/>
              </a:rPr>
              <a:t> de </a:t>
            </a:r>
            <a:r>
              <a:rPr lang="cs-CZ" sz="4400" i="1" kern="100" dirty="0" err="1">
                <a:latin typeface="Calibri" panose="020F0502020204030204" pitchFamily="34" charset="0"/>
                <a:ea typeface="Calibri" panose="020F0502020204030204" pitchFamily="34" charset="0"/>
                <a:cs typeface="Times New Roman" panose="02020603050405020304" pitchFamily="18" charset="0"/>
              </a:rPr>
              <a:t>autos</a:t>
            </a:r>
            <a:r>
              <a:rPr lang="cs-CZ" sz="4400" i="1" kern="100" dirty="0">
                <a:latin typeface="Calibri" panose="020F0502020204030204" pitchFamily="34" charset="0"/>
                <a:ea typeface="Calibri" panose="020F0502020204030204" pitchFamily="34" charset="0"/>
                <a:cs typeface="Times New Roman" panose="02020603050405020304" pitchFamily="18" charset="0"/>
              </a:rPr>
              <a:t> </a:t>
            </a:r>
            <a:r>
              <a:rPr lang="cs-CZ" sz="4400" i="1" kern="100" dirty="0" err="1">
                <a:latin typeface="Calibri" panose="020F0502020204030204" pitchFamily="34" charset="0"/>
                <a:ea typeface="Calibri" panose="020F0502020204030204" pitchFamily="34" charset="0"/>
                <a:cs typeface="Times New Roman" panose="02020603050405020304" pitchFamily="18" charset="0"/>
              </a:rPr>
              <a:t>viejos</a:t>
            </a:r>
            <a:r>
              <a:rPr lang="cs-CZ" sz="4400" i="1" kern="100" dirty="0">
                <a:latin typeface="Calibri" panose="020F0502020204030204" pitchFamily="34" charset="0"/>
                <a:ea typeface="Calibri" panose="020F0502020204030204" pitchFamily="34" charset="0"/>
                <a:cs typeface="Times New Roman" panose="02020603050405020304" pitchFamily="18" charset="0"/>
              </a:rPr>
              <a:t> </a:t>
            </a:r>
            <a:r>
              <a:rPr lang="cs-CZ" sz="4400" kern="100" dirty="0">
                <a:latin typeface="Calibri" panose="020F0502020204030204" pitchFamily="34" charset="0"/>
                <a:ea typeface="Calibri" panose="020F0502020204030204" pitchFamily="34" charset="0"/>
                <a:cs typeface="Times New Roman" panose="02020603050405020304" pitchFamily="18" charset="0"/>
              </a:rPr>
              <a:t>(1550-1575)</a:t>
            </a:r>
            <a:endParaRPr lang="cs-CZ" dirty="0"/>
          </a:p>
        </p:txBody>
      </p:sp>
      <p:sp>
        <p:nvSpPr>
          <p:cNvPr id="3" name="Zástupný obsah 2">
            <a:extLst>
              <a:ext uri="{FF2B5EF4-FFF2-40B4-BE49-F238E27FC236}">
                <a16:creationId xmlns:a16="http://schemas.microsoft.com/office/drawing/2014/main" id="{F68200D7-9231-29FC-74F9-30593E5DFC30}"/>
              </a:ext>
            </a:extLst>
          </p:cNvPr>
          <p:cNvSpPr>
            <a:spLocks noGrp="1"/>
          </p:cNvSpPr>
          <p:nvPr>
            <p:ph idx="1"/>
          </p:nvPr>
        </p:nvSpPr>
        <p:spPr/>
        <p:txBody>
          <a:bodyPr/>
          <a:lstStyle/>
          <a:p>
            <a:r>
              <a:rPr lang="cs-CZ" dirty="0"/>
              <a:t>96 </a:t>
            </a:r>
            <a:r>
              <a:rPr lang="cs-CZ" dirty="0" err="1"/>
              <a:t>autos</a:t>
            </a:r>
            <a:r>
              <a:rPr lang="cs-CZ" dirty="0"/>
              <a:t> </a:t>
            </a:r>
            <a:r>
              <a:rPr lang="cs-CZ" dirty="0" err="1"/>
              <a:t>sacramentales</a:t>
            </a:r>
            <a:r>
              <a:rPr lang="cs-CZ" dirty="0"/>
              <a:t>, „katalog“</a:t>
            </a:r>
          </a:p>
          <a:p>
            <a:r>
              <a:rPr lang="cs-CZ" dirty="0"/>
              <a:t>většina anonymní</a:t>
            </a:r>
          </a:p>
          <a:p>
            <a:r>
              <a:rPr lang="cs-CZ" dirty="0"/>
              <a:t>témata:</a:t>
            </a:r>
          </a:p>
          <a:p>
            <a:pPr lvl="1"/>
            <a:r>
              <a:rPr lang="cs-CZ" dirty="0"/>
              <a:t>náboženská</a:t>
            </a:r>
          </a:p>
          <a:p>
            <a:pPr lvl="1"/>
            <a:r>
              <a:rPr lang="cs-CZ" dirty="0"/>
              <a:t>biblická</a:t>
            </a:r>
          </a:p>
          <a:p>
            <a:pPr lvl="1"/>
            <a:r>
              <a:rPr lang="cs-CZ" dirty="0"/>
              <a:t>hagiografická</a:t>
            </a:r>
          </a:p>
          <a:p>
            <a:pPr lvl="1"/>
            <a:r>
              <a:rPr lang="cs-CZ" dirty="0"/>
              <a:t>teologické frašky</a:t>
            </a:r>
          </a:p>
          <a:p>
            <a:pPr lvl="1"/>
            <a:r>
              <a:rPr lang="cs-CZ" dirty="0"/>
              <a:t>mariánská</a:t>
            </a:r>
          </a:p>
        </p:txBody>
      </p:sp>
      <p:pic>
        <p:nvPicPr>
          <p:cNvPr id="5" name="Obrázek 4">
            <a:extLst>
              <a:ext uri="{FF2B5EF4-FFF2-40B4-BE49-F238E27FC236}">
                <a16:creationId xmlns:a16="http://schemas.microsoft.com/office/drawing/2014/main" id="{C5D85D0A-4826-1B57-D461-C95E780F3E88}"/>
              </a:ext>
            </a:extLst>
          </p:cNvPr>
          <p:cNvPicPr>
            <a:picLocks noChangeAspect="1"/>
          </p:cNvPicPr>
          <p:nvPr/>
        </p:nvPicPr>
        <p:blipFill>
          <a:blip r:embed="rId2"/>
          <a:stretch>
            <a:fillRect/>
          </a:stretch>
        </p:blipFill>
        <p:spPr>
          <a:xfrm>
            <a:off x="7167499" y="1630653"/>
            <a:ext cx="3066266" cy="4862222"/>
          </a:xfrm>
          <a:prstGeom prst="rect">
            <a:avLst/>
          </a:prstGeom>
        </p:spPr>
      </p:pic>
    </p:spTree>
    <p:extLst>
      <p:ext uri="{BB962C8B-B14F-4D97-AF65-F5344CB8AC3E}">
        <p14:creationId xmlns:p14="http://schemas.microsoft.com/office/powerpoint/2010/main" val="3267699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AE1241-51E4-93E4-61E8-50EC454606F6}"/>
              </a:ext>
            </a:extLst>
          </p:cNvPr>
          <p:cNvSpPr>
            <a:spLocks noGrp="1"/>
          </p:cNvSpPr>
          <p:nvPr>
            <p:ph type="title"/>
          </p:nvPr>
        </p:nvSpPr>
        <p:spPr/>
        <p:txBody>
          <a:bodyPr>
            <a:normAutofit/>
          </a:bodyPr>
          <a:lstStyle/>
          <a:p>
            <a:r>
              <a:rPr lang="cs-CZ" dirty="0"/>
              <a:t>Juan </a:t>
            </a:r>
            <a:r>
              <a:rPr lang="cs-CZ" dirty="0" err="1"/>
              <a:t>del</a:t>
            </a:r>
            <a:r>
              <a:rPr lang="cs-CZ" dirty="0"/>
              <a:t> </a:t>
            </a:r>
            <a:r>
              <a:rPr lang="cs-CZ" dirty="0" err="1"/>
              <a:t>Encina</a:t>
            </a:r>
            <a:r>
              <a:rPr lang="cs-CZ" dirty="0"/>
              <a:t> </a:t>
            </a:r>
            <a:r>
              <a:rPr lang="cs-CZ" sz="3600" dirty="0"/>
              <a:t>(</a:t>
            </a:r>
            <a:r>
              <a:rPr lang="cs-CZ" sz="3600" dirty="0" err="1"/>
              <a:t>Salamanka</a:t>
            </a:r>
            <a:r>
              <a:rPr lang="cs-CZ" sz="3600" dirty="0"/>
              <a:t> </a:t>
            </a:r>
            <a:r>
              <a:rPr lang="cs-CZ" sz="3600" kern="100" dirty="0">
                <a:effectLst/>
                <a:ea typeface="Calibri" panose="020F0502020204030204" pitchFamily="34" charset="0"/>
                <a:cs typeface="Times New Roman" panose="02020603050405020304" pitchFamily="18" charset="0"/>
              </a:rPr>
              <a:t>1468 – León 1529)</a:t>
            </a:r>
            <a:r>
              <a:rPr lang="cs-CZ" sz="3600" dirty="0"/>
              <a:t> </a:t>
            </a:r>
          </a:p>
        </p:txBody>
      </p:sp>
      <p:sp>
        <p:nvSpPr>
          <p:cNvPr id="3" name="Zástupný obsah 2">
            <a:extLst>
              <a:ext uri="{FF2B5EF4-FFF2-40B4-BE49-F238E27FC236}">
                <a16:creationId xmlns:a16="http://schemas.microsoft.com/office/drawing/2014/main" id="{20B1DBA0-84C9-76F3-5597-F7A434BDEA15}"/>
              </a:ext>
            </a:extLst>
          </p:cNvPr>
          <p:cNvSpPr>
            <a:spLocks noGrp="1"/>
          </p:cNvSpPr>
          <p:nvPr>
            <p:ph idx="1"/>
          </p:nvPr>
        </p:nvSpPr>
        <p:spPr/>
        <p:txBody>
          <a:bodyPr>
            <a:normAutofit/>
          </a:bodyPr>
          <a:lstStyle/>
          <a:p>
            <a:r>
              <a:rPr lang="cs-CZ" sz="3200" dirty="0">
                <a:effectLst/>
                <a:latin typeface="Calibri" panose="020F0502020204030204" pitchFamily="34" charset="0"/>
                <a:ea typeface="Calibri" panose="020F0502020204030204" pitchFamily="34" charset="0"/>
                <a:cs typeface="Times New Roman" panose="02020603050405020304" pitchFamily="18" charset="0"/>
              </a:rPr>
              <a:t>1492 – nástup do služeb vévody z Alby</a:t>
            </a:r>
            <a:r>
              <a:rPr lang="cs-CZ" sz="3200" dirty="0">
                <a:effectLst/>
              </a:rPr>
              <a:t> </a:t>
            </a:r>
          </a:p>
          <a:p>
            <a:r>
              <a:rPr lang="cs-CZ" sz="3200" dirty="0">
                <a:effectLst/>
                <a:ea typeface="Calibri" panose="020F0502020204030204" pitchFamily="34" charset="0"/>
                <a:cs typeface="Times New Roman" panose="02020603050405020304" pitchFamily="18" charset="0"/>
              </a:rPr>
              <a:t>1496 – </a:t>
            </a:r>
            <a:r>
              <a:rPr lang="cs-CZ" sz="3200" i="1" dirty="0" err="1">
                <a:effectLst/>
                <a:ea typeface="Calibri" panose="020F0502020204030204" pitchFamily="34" charset="0"/>
                <a:cs typeface="Times New Roman" panose="02020603050405020304" pitchFamily="18" charset="0"/>
              </a:rPr>
              <a:t>Cancionero</a:t>
            </a:r>
            <a:r>
              <a:rPr lang="cs-CZ" sz="3200" dirty="0">
                <a:effectLst/>
                <a:ea typeface="Calibri" panose="020F0502020204030204" pitchFamily="34" charset="0"/>
                <a:cs typeface="Times New Roman" panose="02020603050405020304" pitchFamily="18" charset="0"/>
              </a:rPr>
              <a:t> (</a:t>
            </a:r>
            <a:r>
              <a:rPr lang="cs-CZ" sz="3200" i="1" dirty="0">
                <a:effectLst/>
                <a:ea typeface="Calibri" panose="020F0502020204030204" pitchFamily="34" charset="0"/>
                <a:cs typeface="Times New Roman" panose="02020603050405020304" pitchFamily="18" charset="0"/>
              </a:rPr>
              <a:t>Zpěvník</a:t>
            </a:r>
            <a:r>
              <a:rPr lang="cs-CZ" sz="3200" dirty="0">
                <a:effectLst/>
                <a:ea typeface="Calibri" panose="020F0502020204030204" pitchFamily="34" charset="0"/>
                <a:cs typeface="Times New Roman" panose="02020603050405020304" pitchFamily="18" charset="0"/>
              </a:rPr>
              <a:t>) – 8 eklog</a:t>
            </a:r>
          </a:p>
          <a:p>
            <a:r>
              <a:rPr lang="cs-CZ" sz="3200" kern="100" dirty="0">
                <a:effectLst/>
                <a:latin typeface="Calibri" panose="020F0502020204030204" pitchFamily="34" charset="0"/>
                <a:ea typeface="Calibri" panose="020F0502020204030204" pitchFamily="34" charset="0"/>
                <a:cs typeface="Times New Roman" panose="02020603050405020304" pitchFamily="18" charset="0"/>
              </a:rPr>
              <a:t>1498 – odjíždí do Říma</a:t>
            </a:r>
          </a:p>
          <a:p>
            <a:endParaRPr lang="cs-CZ"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cs-CZ" sz="2400" kern="100" dirty="0">
                <a:effectLst/>
                <a:latin typeface="Calibri" panose="020F0502020204030204" pitchFamily="34" charset="0"/>
                <a:ea typeface="Calibri" panose="020F0502020204030204" pitchFamily="34" charset="0"/>
                <a:cs typeface="Times New Roman" panose="02020603050405020304" pitchFamily="18" charset="0"/>
              </a:rPr>
              <a:t>období - eklogy ve Zpěvníku, narození Krista, Vzkříšení, lehké milostné zápletky</a:t>
            </a:r>
          </a:p>
          <a:p>
            <a:pPr marL="342900" lvl="0" indent="-342900">
              <a:buFont typeface="+mj-lt"/>
              <a:buAutoNum type="arabicPeriod"/>
            </a:pPr>
            <a:r>
              <a:rPr lang="cs-CZ" sz="2400" kern="100" dirty="0">
                <a:effectLst/>
                <a:latin typeface="Calibri" panose="020F0502020204030204" pitchFamily="34" charset="0"/>
                <a:ea typeface="Calibri" panose="020F0502020204030204" pitchFamily="34" charset="0"/>
                <a:cs typeface="Times New Roman" panose="02020603050405020304" pitchFamily="18" charset="0"/>
              </a:rPr>
              <a:t>období - vliv Itálie</a:t>
            </a:r>
          </a:p>
          <a:p>
            <a:pPr marL="742950" lvl="1" indent="-285750">
              <a:buFont typeface="+mj-lt"/>
              <a:buAutoNum type="alphaLcPeriod"/>
            </a:pPr>
            <a:r>
              <a:rPr lang="cs-CZ" i="1" kern="100" dirty="0">
                <a:effectLst/>
                <a:latin typeface="Calibri" panose="020F0502020204030204" pitchFamily="34" charset="0"/>
                <a:ea typeface="Calibri" panose="020F0502020204030204" pitchFamily="34" charset="0"/>
                <a:cs typeface="Times New Roman" panose="02020603050405020304" pitchFamily="18" charset="0"/>
              </a:rPr>
              <a:t>Ekloga o </a:t>
            </a:r>
            <a:r>
              <a:rPr lang="cs-CZ" i="1" kern="100" dirty="0" err="1">
                <a:effectLst/>
                <a:latin typeface="Calibri" panose="020F0502020204030204" pitchFamily="34" charset="0"/>
                <a:ea typeface="Calibri" panose="020F0502020204030204" pitchFamily="34" charset="0"/>
                <a:cs typeface="Times New Roman" panose="02020603050405020304" pitchFamily="18" charset="0"/>
              </a:rPr>
              <a:t>Filenovi</a:t>
            </a:r>
            <a:r>
              <a:rPr lang="cs-CZ" i="1" kern="100" dirty="0">
                <a:effectLst/>
                <a:latin typeface="Calibri" panose="020F0502020204030204" pitchFamily="34" charset="0"/>
                <a:ea typeface="Calibri" panose="020F0502020204030204" pitchFamily="34" charset="0"/>
                <a:cs typeface="Times New Roman" panose="02020603050405020304" pitchFamily="18" charset="0"/>
              </a:rPr>
              <a:t>, </a:t>
            </a:r>
            <a:r>
              <a:rPr lang="cs-CZ" i="1" kern="100" dirty="0" err="1">
                <a:effectLst/>
                <a:latin typeface="Calibri" panose="020F0502020204030204" pitchFamily="34" charset="0"/>
                <a:ea typeface="Calibri" panose="020F0502020204030204" pitchFamily="34" charset="0"/>
                <a:cs typeface="Times New Roman" panose="02020603050405020304" pitchFamily="18" charset="0"/>
              </a:rPr>
              <a:t>Zambardovi</a:t>
            </a:r>
            <a:r>
              <a:rPr lang="cs-CZ" i="1" kern="100" dirty="0">
                <a:effectLst/>
                <a:latin typeface="Calibri" panose="020F0502020204030204" pitchFamily="34" charset="0"/>
                <a:ea typeface="Calibri" panose="020F0502020204030204" pitchFamily="34" charset="0"/>
                <a:cs typeface="Times New Roman" panose="02020603050405020304" pitchFamily="18" charset="0"/>
              </a:rPr>
              <a:t> a </a:t>
            </a:r>
            <a:r>
              <a:rPr lang="cs-CZ" i="1" kern="100" dirty="0" err="1">
                <a:effectLst/>
                <a:latin typeface="Calibri" panose="020F0502020204030204" pitchFamily="34" charset="0"/>
                <a:ea typeface="Calibri" panose="020F0502020204030204" pitchFamily="34" charset="0"/>
                <a:cs typeface="Times New Roman" panose="02020603050405020304" pitchFamily="18" charset="0"/>
              </a:rPr>
              <a:t>Cardoniovi</a:t>
            </a:r>
            <a:endParaRPr lang="cs-CZ" i="1"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mj-lt"/>
              <a:buAutoNum type="alphaLcPeriod"/>
            </a:pPr>
            <a:r>
              <a:rPr lang="cs-CZ" i="1" kern="100" dirty="0">
                <a:effectLst/>
                <a:latin typeface="Calibri" panose="020F0502020204030204" pitchFamily="34" charset="0"/>
                <a:ea typeface="Calibri" panose="020F0502020204030204" pitchFamily="34" charset="0"/>
                <a:cs typeface="Times New Roman" panose="02020603050405020304" pitchFamily="18" charset="0"/>
              </a:rPr>
              <a:t>Ekloga o Plácidě a </a:t>
            </a:r>
            <a:r>
              <a:rPr lang="cs-CZ" i="1" kern="100" dirty="0" err="1">
                <a:effectLst/>
                <a:latin typeface="Calibri" panose="020F0502020204030204" pitchFamily="34" charset="0"/>
                <a:ea typeface="Calibri" panose="020F0502020204030204" pitchFamily="34" charset="0"/>
                <a:cs typeface="Times New Roman" panose="02020603050405020304" pitchFamily="18" charset="0"/>
              </a:rPr>
              <a:t>Vitoriovi</a:t>
            </a:r>
            <a:r>
              <a:rPr lang="cs-CZ" i="1" kern="100" dirty="0">
                <a:effectLst/>
                <a:latin typeface="Calibri" panose="020F0502020204030204" pitchFamily="34" charset="0"/>
                <a:ea typeface="Calibri" panose="020F0502020204030204" pitchFamily="34" charset="0"/>
                <a:cs typeface="Times New Roman" panose="02020603050405020304" pitchFamily="18" charset="0"/>
              </a:rPr>
              <a:t> </a:t>
            </a:r>
            <a:r>
              <a:rPr lang="cs-CZ" kern="100" dirty="0">
                <a:effectLst/>
                <a:latin typeface="Calibri" panose="020F0502020204030204" pitchFamily="34" charset="0"/>
                <a:ea typeface="Calibri" panose="020F0502020204030204" pitchFamily="34" charset="0"/>
                <a:cs typeface="Times New Roman" panose="02020603050405020304" pitchFamily="18" charset="0"/>
              </a:rPr>
              <a:t>(Řím 1513), idylický svět venkova </a:t>
            </a:r>
            <a:r>
              <a:rPr lang="cs-CZ" kern="100" dirty="0" err="1">
                <a:effectLst/>
                <a:latin typeface="Calibri" panose="020F0502020204030204" pitchFamily="34" charset="0"/>
                <a:ea typeface="Calibri" panose="020F0502020204030204" pitchFamily="34" charset="0"/>
                <a:cs typeface="Times New Roman" panose="02020603050405020304" pitchFamily="18" charset="0"/>
              </a:rPr>
              <a:t>x</a:t>
            </a:r>
            <a:r>
              <a:rPr lang="cs-CZ" kern="100" dirty="0">
                <a:effectLst/>
                <a:latin typeface="Calibri" panose="020F0502020204030204" pitchFamily="34" charset="0"/>
                <a:ea typeface="Calibri" panose="020F0502020204030204" pitchFamily="34" charset="0"/>
                <a:cs typeface="Times New Roman" panose="02020603050405020304" pitchFamily="18" charset="0"/>
              </a:rPr>
              <a:t> město, dvůr, mytologické postavy, šťastný konec</a:t>
            </a:r>
            <a:endParaRPr lang="cs-CZ" sz="3200" dirty="0">
              <a:effectLst/>
            </a:endParaRPr>
          </a:p>
        </p:txBody>
      </p:sp>
    </p:spTree>
    <p:extLst>
      <p:ext uri="{BB962C8B-B14F-4D97-AF65-F5344CB8AC3E}">
        <p14:creationId xmlns:p14="http://schemas.microsoft.com/office/powerpoint/2010/main" val="27103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69E098-7219-C902-70FE-C21BDBAA744C}"/>
              </a:ext>
            </a:extLst>
          </p:cNvPr>
          <p:cNvSpPr>
            <a:spLocks noGrp="1"/>
          </p:cNvSpPr>
          <p:nvPr>
            <p:ph type="title"/>
          </p:nvPr>
        </p:nvSpPr>
        <p:spPr/>
        <p:txBody>
          <a:bodyPr/>
          <a:lstStyle/>
          <a:p>
            <a:r>
              <a:rPr lang="cs-CZ" dirty="0" err="1"/>
              <a:t>Cu</a:t>
            </a:r>
            <a:r>
              <a:rPr lang="cs-CZ" dirty="0"/>
              <a:t> </a:t>
            </a:r>
            <a:r>
              <a:rPr lang="cs-CZ" dirty="0" err="1"/>
              <a:t>cu</a:t>
            </a:r>
            <a:r>
              <a:rPr lang="cs-CZ" dirty="0"/>
              <a:t>!</a:t>
            </a:r>
          </a:p>
        </p:txBody>
      </p:sp>
      <p:sp>
        <p:nvSpPr>
          <p:cNvPr id="3" name="Zástupný obsah 2">
            <a:extLst>
              <a:ext uri="{FF2B5EF4-FFF2-40B4-BE49-F238E27FC236}">
                <a16:creationId xmlns:a16="http://schemas.microsoft.com/office/drawing/2014/main" id="{4B8F2D7A-D734-8B0F-4752-6E6A3AE6895B}"/>
              </a:ext>
            </a:extLst>
          </p:cNvPr>
          <p:cNvSpPr>
            <a:spLocks noGrp="1"/>
          </p:cNvSpPr>
          <p:nvPr>
            <p:ph idx="1"/>
          </p:nvPr>
        </p:nvSpPr>
        <p:spPr>
          <a:xfrm>
            <a:off x="838200" y="1412266"/>
            <a:ext cx="10515600" cy="4825696"/>
          </a:xfrm>
        </p:spPr>
        <p:txBody>
          <a:bodyPr>
            <a:normAutofit fontScale="85000" lnSpcReduction="20000"/>
          </a:bodyPr>
          <a:lstStyle/>
          <a:p>
            <a:pPr marL="0" indent="0" algn="ctr">
              <a:buNone/>
            </a:pPr>
            <a:r>
              <a:rPr lang="cs-CZ" b="0" i="0" dirty="0" err="1">
                <a:solidFill>
                  <a:srgbClr val="1A1A1A"/>
                </a:solidFill>
                <a:effectLst/>
                <a:latin typeface="Arial" panose="020B0604020202020204" pitchFamily="34" charset="0"/>
              </a:rPr>
              <a:t>Cucu</a:t>
            </a:r>
            <a:r>
              <a:rPr lang="cs-CZ" b="0" i="0" dirty="0">
                <a:solidFill>
                  <a:srgbClr val="1A1A1A"/>
                </a:solidFill>
                <a:effectLst/>
                <a:latin typeface="Arial" panose="020B0604020202020204" pitchFamily="34" charset="0"/>
              </a:rPr>
              <a:t> </a:t>
            </a:r>
            <a:r>
              <a:rPr lang="cs-CZ" b="0" i="0" dirty="0" err="1">
                <a:solidFill>
                  <a:srgbClr val="1A1A1A"/>
                </a:solidFill>
                <a:effectLst/>
                <a:latin typeface="Arial" panose="020B0604020202020204" pitchFamily="34" charset="0"/>
              </a:rPr>
              <a:t>cucu</a:t>
            </a:r>
            <a:r>
              <a:rPr lang="cs-CZ" b="0" i="0" dirty="0">
                <a:solidFill>
                  <a:srgbClr val="1A1A1A"/>
                </a:solidFill>
                <a:effectLst/>
                <a:latin typeface="Arial" panose="020B0604020202020204" pitchFamily="34" charset="0"/>
              </a:rPr>
              <a:t>!</a:t>
            </a:r>
          </a:p>
          <a:p>
            <a:pPr marL="0" indent="0" algn="ctr">
              <a:buNone/>
            </a:pPr>
            <a:r>
              <a:rPr lang="cs-CZ" b="0" i="0" dirty="0" err="1">
                <a:solidFill>
                  <a:srgbClr val="1A1A1A"/>
                </a:solidFill>
                <a:effectLst/>
                <a:latin typeface="Arial" panose="020B0604020202020204" pitchFamily="34" charset="0"/>
              </a:rPr>
              <a:t>Guarda</a:t>
            </a:r>
            <a:r>
              <a:rPr lang="cs-CZ" b="0" i="0" dirty="0">
                <a:solidFill>
                  <a:srgbClr val="1A1A1A"/>
                </a:solidFill>
                <a:effectLst/>
                <a:latin typeface="Arial" panose="020B0604020202020204" pitchFamily="34" charset="0"/>
              </a:rPr>
              <a:t> no </a:t>
            </a:r>
            <a:r>
              <a:rPr lang="cs-CZ" b="0" i="0" dirty="0" err="1">
                <a:solidFill>
                  <a:srgbClr val="1A1A1A"/>
                </a:solidFill>
                <a:effectLst/>
                <a:latin typeface="Arial" panose="020B0604020202020204" pitchFamily="34" charset="0"/>
              </a:rPr>
              <a:t>lo</a:t>
            </a:r>
            <a:r>
              <a:rPr lang="cs-CZ" b="0" i="0" dirty="0">
                <a:solidFill>
                  <a:srgbClr val="1A1A1A"/>
                </a:solidFill>
                <a:effectLst/>
                <a:latin typeface="Arial" panose="020B0604020202020204" pitchFamily="34" charset="0"/>
              </a:rPr>
              <a:t> </a:t>
            </a:r>
            <a:r>
              <a:rPr lang="cs-CZ" b="0" i="0" dirty="0" err="1">
                <a:solidFill>
                  <a:srgbClr val="1A1A1A"/>
                </a:solidFill>
                <a:effectLst/>
                <a:latin typeface="Arial" panose="020B0604020202020204" pitchFamily="34" charset="0"/>
              </a:rPr>
              <a:t>seas</a:t>
            </a:r>
            <a:r>
              <a:rPr lang="cs-CZ" b="0" i="0" dirty="0">
                <a:solidFill>
                  <a:srgbClr val="1A1A1A"/>
                </a:solidFill>
                <a:effectLst/>
                <a:latin typeface="Arial" panose="020B0604020202020204" pitchFamily="34" charset="0"/>
              </a:rPr>
              <a:t> </a:t>
            </a:r>
            <a:r>
              <a:rPr lang="cs-CZ" b="0" i="0" dirty="0" err="1">
                <a:solidFill>
                  <a:srgbClr val="1A1A1A"/>
                </a:solidFill>
                <a:effectLst/>
                <a:latin typeface="Arial" panose="020B0604020202020204" pitchFamily="34" charset="0"/>
              </a:rPr>
              <a:t>tú</a:t>
            </a:r>
            <a:r>
              <a:rPr lang="cs-CZ" b="0" i="0" dirty="0">
                <a:solidFill>
                  <a:srgbClr val="1A1A1A"/>
                </a:solidFill>
                <a:effectLst/>
                <a:latin typeface="Arial" panose="020B0604020202020204" pitchFamily="34" charset="0"/>
              </a:rPr>
              <a:t>.</a:t>
            </a:r>
          </a:p>
          <a:p>
            <a:pPr marL="0" indent="0" algn="ctr">
              <a:buNone/>
            </a:pPr>
            <a:r>
              <a:rPr lang="cs-CZ" b="0" i="0" dirty="0">
                <a:solidFill>
                  <a:srgbClr val="1A1A1A"/>
                </a:solidFill>
                <a:effectLst/>
                <a:latin typeface="Arial" panose="020B0604020202020204" pitchFamily="34" charset="0"/>
              </a:rPr>
              <a:t> </a:t>
            </a:r>
          </a:p>
          <a:p>
            <a:pPr marL="0" indent="0" algn="ctr">
              <a:buNone/>
            </a:pPr>
            <a:r>
              <a:rPr lang="cs-CZ" b="0" i="0" dirty="0" err="1">
                <a:solidFill>
                  <a:srgbClr val="1A1A1A"/>
                </a:solidFill>
                <a:effectLst/>
                <a:latin typeface="Arial" panose="020B0604020202020204" pitchFamily="34" charset="0"/>
              </a:rPr>
              <a:t>Compadre</a:t>
            </a:r>
            <a:r>
              <a:rPr lang="cs-CZ" b="0" i="0" dirty="0">
                <a:solidFill>
                  <a:srgbClr val="1A1A1A"/>
                </a:solidFill>
                <a:effectLst/>
                <a:latin typeface="Arial" panose="020B0604020202020204" pitchFamily="34" charset="0"/>
              </a:rPr>
              <a:t> </a:t>
            </a:r>
            <a:r>
              <a:rPr lang="cs-CZ" b="0" i="0" dirty="0" err="1">
                <a:solidFill>
                  <a:srgbClr val="1A1A1A"/>
                </a:solidFill>
                <a:effectLst/>
                <a:latin typeface="Arial" panose="020B0604020202020204" pitchFamily="34" charset="0"/>
              </a:rPr>
              <a:t>debes</a:t>
            </a:r>
            <a:r>
              <a:rPr lang="cs-CZ" b="0" i="0" dirty="0">
                <a:solidFill>
                  <a:srgbClr val="1A1A1A"/>
                </a:solidFill>
                <a:effectLst/>
                <a:latin typeface="Arial" panose="020B0604020202020204" pitchFamily="34" charset="0"/>
              </a:rPr>
              <a:t> </a:t>
            </a:r>
            <a:r>
              <a:rPr lang="cs-CZ" b="0" i="0" dirty="0" err="1">
                <a:solidFill>
                  <a:srgbClr val="1A1A1A"/>
                </a:solidFill>
                <a:effectLst/>
                <a:latin typeface="Arial" panose="020B0604020202020204" pitchFamily="34" charset="0"/>
              </a:rPr>
              <a:t>saber</a:t>
            </a:r>
            <a:r>
              <a:rPr lang="cs-CZ" b="0" i="0" dirty="0">
                <a:solidFill>
                  <a:srgbClr val="1A1A1A"/>
                </a:solidFill>
                <a:effectLst/>
                <a:latin typeface="Arial" panose="020B0604020202020204" pitchFamily="34" charset="0"/>
              </a:rPr>
              <a:t>,</a:t>
            </a:r>
          </a:p>
          <a:p>
            <a:pPr marL="0" indent="0" algn="ctr">
              <a:buNone/>
            </a:pPr>
            <a:r>
              <a:rPr lang="cs-CZ" b="0" i="0" dirty="0" err="1">
                <a:solidFill>
                  <a:srgbClr val="1A1A1A"/>
                </a:solidFill>
                <a:effectLst/>
                <a:latin typeface="Arial" panose="020B0604020202020204" pitchFamily="34" charset="0"/>
              </a:rPr>
              <a:t>que</a:t>
            </a:r>
            <a:r>
              <a:rPr lang="cs-CZ" b="0" i="0" dirty="0">
                <a:solidFill>
                  <a:srgbClr val="1A1A1A"/>
                </a:solidFill>
                <a:effectLst/>
                <a:latin typeface="Arial" panose="020B0604020202020204" pitchFamily="34" charset="0"/>
              </a:rPr>
              <a:t> la </a:t>
            </a:r>
            <a:r>
              <a:rPr lang="cs-CZ" b="0" i="0" dirty="0" err="1">
                <a:solidFill>
                  <a:srgbClr val="1A1A1A"/>
                </a:solidFill>
                <a:effectLst/>
                <a:latin typeface="Arial" panose="020B0604020202020204" pitchFamily="34" charset="0"/>
              </a:rPr>
              <a:t>más</a:t>
            </a:r>
            <a:r>
              <a:rPr lang="cs-CZ" b="0" i="0" dirty="0">
                <a:solidFill>
                  <a:srgbClr val="1A1A1A"/>
                </a:solidFill>
                <a:effectLst/>
                <a:latin typeface="Arial" panose="020B0604020202020204" pitchFamily="34" charset="0"/>
              </a:rPr>
              <a:t> </a:t>
            </a:r>
            <a:r>
              <a:rPr lang="cs-CZ" b="0" i="0" dirty="0" err="1">
                <a:solidFill>
                  <a:srgbClr val="1A1A1A"/>
                </a:solidFill>
                <a:effectLst/>
                <a:latin typeface="Arial" panose="020B0604020202020204" pitchFamily="34" charset="0"/>
              </a:rPr>
              <a:t>buena</a:t>
            </a:r>
            <a:r>
              <a:rPr lang="cs-CZ" b="0" i="0" dirty="0">
                <a:solidFill>
                  <a:srgbClr val="1A1A1A"/>
                </a:solidFill>
                <a:effectLst/>
                <a:latin typeface="Arial" panose="020B0604020202020204" pitchFamily="34" charset="0"/>
              </a:rPr>
              <a:t> </a:t>
            </a:r>
            <a:r>
              <a:rPr lang="cs-CZ" b="0" i="0" dirty="0" err="1">
                <a:solidFill>
                  <a:srgbClr val="1A1A1A"/>
                </a:solidFill>
                <a:effectLst/>
                <a:latin typeface="Arial" panose="020B0604020202020204" pitchFamily="34" charset="0"/>
              </a:rPr>
              <a:t>mujer</a:t>
            </a:r>
            <a:r>
              <a:rPr lang="cs-CZ" b="0" i="0" dirty="0">
                <a:solidFill>
                  <a:srgbClr val="1A1A1A"/>
                </a:solidFill>
                <a:effectLst/>
                <a:latin typeface="Arial" panose="020B0604020202020204" pitchFamily="34" charset="0"/>
              </a:rPr>
              <a:t>,</a:t>
            </a:r>
          </a:p>
          <a:p>
            <a:pPr marL="0" indent="0" algn="ctr">
              <a:buNone/>
            </a:pPr>
            <a:r>
              <a:rPr lang="cs-CZ" b="0" i="0" dirty="0" err="1">
                <a:solidFill>
                  <a:srgbClr val="1A1A1A"/>
                </a:solidFill>
                <a:effectLst/>
                <a:latin typeface="Arial" panose="020B0604020202020204" pitchFamily="34" charset="0"/>
              </a:rPr>
              <a:t>rabia</a:t>
            </a:r>
            <a:r>
              <a:rPr lang="cs-CZ" b="0" i="0" dirty="0">
                <a:solidFill>
                  <a:srgbClr val="1A1A1A"/>
                </a:solidFill>
                <a:effectLst/>
                <a:latin typeface="Arial" panose="020B0604020202020204" pitchFamily="34" charset="0"/>
              </a:rPr>
              <a:t> </a:t>
            </a:r>
            <a:r>
              <a:rPr lang="cs-CZ" b="0" i="0" dirty="0" err="1">
                <a:solidFill>
                  <a:srgbClr val="1A1A1A"/>
                </a:solidFill>
                <a:effectLst/>
                <a:latin typeface="Arial" panose="020B0604020202020204" pitchFamily="34" charset="0"/>
              </a:rPr>
              <a:t>siempre</a:t>
            </a:r>
            <a:r>
              <a:rPr lang="cs-CZ" b="0" i="0" dirty="0">
                <a:solidFill>
                  <a:srgbClr val="1A1A1A"/>
                </a:solidFill>
                <a:effectLst/>
                <a:latin typeface="Arial" panose="020B0604020202020204" pitchFamily="34" charset="0"/>
              </a:rPr>
              <a:t> </a:t>
            </a:r>
            <a:r>
              <a:rPr lang="cs-CZ" b="0" i="0" dirty="0" err="1">
                <a:solidFill>
                  <a:srgbClr val="1A1A1A"/>
                </a:solidFill>
                <a:effectLst/>
                <a:latin typeface="Arial" panose="020B0604020202020204" pitchFamily="34" charset="0"/>
              </a:rPr>
              <a:t>por</a:t>
            </a:r>
            <a:r>
              <a:rPr lang="cs-CZ" b="0" i="0" dirty="0">
                <a:solidFill>
                  <a:srgbClr val="1A1A1A"/>
                </a:solidFill>
                <a:effectLst/>
                <a:latin typeface="Arial" panose="020B0604020202020204" pitchFamily="34" charset="0"/>
              </a:rPr>
              <a:t> </a:t>
            </a:r>
            <a:r>
              <a:rPr lang="cs-CZ" b="0" i="0" dirty="0" err="1">
                <a:solidFill>
                  <a:srgbClr val="1A1A1A"/>
                </a:solidFill>
                <a:effectLst/>
                <a:latin typeface="Arial" panose="020B0604020202020204" pitchFamily="34" charset="0"/>
              </a:rPr>
              <a:t>hoder</a:t>
            </a:r>
            <a:r>
              <a:rPr lang="cs-CZ" b="0" i="0" dirty="0">
                <a:solidFill>
                  <a:srgbClr val="1A1A1A"/>
                </a:solidFill>
                <a:effectLst/>
                <a:latin typeface="Arial" panose="020B0604020202020204" pitchFamily="34" charset="0"/>
              </a:rPr>
              <a:t>,</a:t>
            </a:r>
          </a:p>
          <a:p>
            <a:pPr marL="0" indent="0" algn="ctr">
              <a:buNone/>
            </a:pPr>
            <a:r>
              <a:rPr lang="cs-CZ" b="0" i="0" dirty="0" err="1">
                <a:solidFill>
                  <a:srgbClr val="1A1A1A"/>
                </a:solidFill>
                <a:effectLst/>
                <a:latin typeface="Arial" panose="020B0604020202020204" pitchFamily="34" charset="0"/>
              </a:rPr>
              <a:t>harta</a:t>
            </a:r>
            <a:r>
              <a:rPr lang="cs-CZ" b="0" i="0" dirty="0">
                <a:solidFill>
                  <a:srgbClr val="1A1A1A"/>
                </a:solidFill>
                <a:effectLst/>
                <a:latin typeface="Arial" panose="020B0604020202020204" pitchFamily="34" charset="0"/>
              </a:rPr>
              <a:t> </a:t>
            </a:r>
            <a:r>
              <a:rPr lang="cs-CZ" b="0" i="0" dirty="0" err="1">
                <a:solidFill>
                  <a:srgbClr val="1A1A1A"/>
                </a:solidFill>
                <a:effectLst/>
                <a:latin typeface="Arial" panose="020B0604020202020204" pitchFamily="34" charset="0"/>
              </a:rPr>
              <a:t>bien</a:t>
            </a:r>
            <a:r>
              <a:rPr lang="cs-CZ" b="0" i="0" dirty="0">
                <a:solidFill>
                  <a:srgbClr val="1A1A1A"/>
                </a:solidFill>
                <a:effectLst/>
                <a:latin typeface="Arial" panose="020B0604020202020204" pitchFamily="34" charset="0"/>
              </a:rPr>
              <a:t> la </a:t>
            </a:r>
            <a:r>
              <a:rPr lang="cs-CZ" b="0" i="0" dirty="0" err="1">
                <a:solidFill>
                  <a:srgbClr val="1A1A1A"/>
                </a:solidFill>
                <a:effectLst/>
                <a:latin typeface="Arial" panose="020B0604020202020204" pitchFamily="34" charset="0"/>
              </a:rPr>
              <a:t>tuya</a:t>
            </a:r>
            <a:r>
              <a:rPr lang="cs-CZ" b="0" i="0" dirty="0">
                <a:solidFill>
                  <a:srgbClr val="1A1A1A"/>
                </a:solidFill>
                <a:effectLst/>
                <a:latin typeface="Arial" panose="020B0604020202020204" pitchFamily="34" charset="0"/>
              </a:rPr>
              <a:t> </a:t>
            </a:r>
            <a:r>
              <a:rPr lang="cs-CZ" b="0" i="0" dirty="0" err="1">
                <a:solidFill>
                  <a:srgbClr val="1A1A1A"/>
                </a:solidFill>
                <a:effectLst/>
                <a:latin typeface="Arial" panose="020B0604020202020204" pitchFamily="34" charset="0"/>
              </a:rPr>
              <a:t>tú</a:t>
            </a:r>
            <a:r>
              <a:rPr lang="cs-CZ" b="0" i="0" dirty="0">
                <a:solidFill>
                  <a:srgbClr val="1A1A1A"/>
                </a:solidFill>
                <a:effectLst/>
                <a:latin typeface="Arial" panose="020B0604020202020204" pitchFamily="34" charset="0"/>
              </a:rPr>
              <a:t>.</a:t>
            </a:r>
          </a:p>
          <a:p>
            <a:pPr marL="0" indent="0" algn="ctr">
              <a:buNone/>
            </a:pPr>
            <a:r>
              <a:rPr lang="cs-CZ" b="0" i="0" dirty="0">
                <a:solidFill>
                  <a:srgbClr val="1A1A1A"/>
                </a:solidFill>
                <a:effectLst/>
                <a:latin typeface="Arial" panose="020B0604020202020204" pitchFamily="34" charset="0"/>
              </a:rPr>
              <a:t> </a:t>
            </a:r>
          </a:p>
          <a:p>
            <a:pPr marL="0" indent="0" algn="ctr">
              <a:buNone/>
            </a:pPr>
            <a:r>
              <a:rPr lang="cs-CZ" b="0" i="0" dirty="0" err="1">
                <a:solidFill>
                  <a:srgbClr val="1A1A1A"/>
                </a:solidFill>
                <a:effectLst/>
                <a:latin typeface="Arial" panose="020B0604020202020204" pitchFamily="34" charset="0"/>
              </a:rPr>
              <a:t>Compadre</a:t>
            </a:r>
            <a:r>
              <a:rPr lang="cs-CZ" b="0" i="0" dirty="0">
                <a:solidFill>
                  <a:srgbClr val="1A1A1A"/>
                </a:solidFill>
                <a:effectLst/>
                <a:latin typeface="Arial" panose="020B0604020202020204" pitchFamily="34" charset="0"/>
              </a:rPr>
              <a:t> has de </a:t>
            </a:r>
            <a:r>
              <a:rPr lang="cs-CZ" b="0" i="0" dirty="0" err="1">
                <a:solidFill>
                  <a:srgbClr val="1A1A1A"/>
                </a:solidFill>
                <a:effectLst/>
                <a:latin typeface="Arial" panose="020B0604020202020204" pitchFamily="34" charset="0"/>
              </a:rPr>
              <a:t>guardar</a:t>
            </a:r>
            <a:r>
              <a:rPr lang="cs-CZ" b="0" i="0" dirty="0">
                <a:solidFill>
                  <a:srgbClr val="1A1A1A"/>
                </a:solidFill>
                <a:effectLst/>
                <a:latin typeface="Arial" panose="020B0604020202020204" pitchFamily="34" charset="0"/>
              </a:rPr>
              <a:t>,</a:t>
            </a:r>
          </a:p>
          <a:p>
            <a:pPr marL="0" indent="0" algn="ctr">
              <a:buNone/>
            </a:pPr>
            <a:r>
              <a:rPr lang="cs-CZ" b="0" i="0" dirty="0">
                <a:solidFill>
                  <a:srgbClr val="1A1A1A"/>
                </a:solidFill>
                <a:effectLst/>
                <a:latin typeface="Arial" panose="020B0604020202020204" pitchFamily="34" charset="0"/>
              </a:rPr>
              <a:t>para </a:t>
            </a:r>
            <a:r>
              <a:rPr lang="cs-CZ" b="0" i="0" dirty="0" err="1">
                <a:solidFill>
                  <a:srgbClr val="1A1A1A"/>
                </a:solidFill>
                <a:effectLst/>
                <a:latin typeface="Arial" panose="020B0604020202020204" pitchFamily="34" charset="0"/>
              </a:rPr>
              <a:t>nunca</a:t>
            </a:r>
            <a:r>
              <a:rPr lang="cs-CZ" b="0" i="0" dirty="0">
                <a:solidFill>
                  <a:srgbClr val="1A1A1A"/>
                </a:solidFill>
                <a:effectLst/>
                <a:latin typeface="Arial" panose="020B0604020202020204" pitchFamily="34" charset="0"/>
              </a:rPr>
              <a:t> </a:t>
            </a:r>
            <a:r>
              <a:rPr lang="cs-CZ" b="0" i="0" dirty="0" err="1">
                <a:solidFill>
                  <a:srgbClr val="1A1A1A"/>
                </a:solidFill>
                <a:effectLst/>
                <a:latin typeface="Arial" panose="020B0604020202020204" pitchFamily="34" charset="0"/>
              </a:rPr>
              <a:t>encornudar</a:t>
            </a:r>
            <a:r>
              <a:rPr lang="cs-CZ" b="0" i="0" dirty="0">
                <a:solidFill>
                  <a:srgbClr val="1A1A1A"/>
                </a:solidFill>
                <a:effectLst/>
                <a:latin typeface="Arial" panose="020B0604020202020204" pitchFamily="34" charset="0"/>
              </a:rPr>
              <a:t>,</a:t>
            </a:r>
          </a:p>
          <a:p>
            <a:pPr marL="0" indent="0" algn="ctr">
              <a:buNone/>
            </a:pPr>
            <a:r>
              <a:rPr lang="cs-CZ" b="0" i="0" dirty="0">
                <a:solidFill>
                  <a:srgbClr val="1A1A1A"/>
                </a:solidFill>
                <a:effectLst/>
                <a:latin typeface="Arial" panose="020B0604020202020204" pitchFamily="34" charset="0"/>
              </a:rPr>
              <a:t>si tu </a:t>
            </a:r>
            <a:r>
              <a:rPr lang="cs-CZ" b="0" i="0" dirty="0" err="1">
                <a:solidFill>
                  <a:srgbClr val="1A1A1A"/>
                </a:solidFill>
                <a:effectLst/>
                <a:latin typeface="Arial" panose="020B0604020202020204" pitchFamily="34" charset="0"/>
              </a:rPr>
              <a:t>mujer</a:t>
            </a:r>
            <a:r>
              <a:rPr lang="cs-CZ" b="0" i="0" dirty="0">
                <a:solidFill>
                  <a:srgbClr val="1A1A1A"/>
                </a:solidFill>
                <a:effectLst/>
                <a:latin typeface="Arial" panose="020B0604020202020204" pitchFamily="34" charset="0"/>
              </a:rPr>
              <a:t> </a:t>
            </a:r>
            <a:r>
              <a:rPr lang="cs-CZ" b="0" i="0" dirty="0" err="1">
                <a:solidFill>
                  <a:srgbClr val="1A1A1A"/>
                </a:solidFill>
                <a:effectLst/>
                <a:latin typeface="Arial" panose="020B0604020202020204" pitchFamily="34" charset="0"/>
              </a:rPr>
              <a:t>sale</a:t>
            </a:r>
            <a:r>
              <a:rPr lang="cs-CZ" b="0" i="0" dirty="0">
                <a:solidFill>
                  <a:srgbClr val="1A1A1A"/>
                </a:solidFill>
                <a:effectLst/>
                <a:latin typeface="Arial" panose="020B0604020202020204" pitchFamily="34" charset="0"/>
              </a:rPr>
              <a:t> a </a:t>
            </a:r>
            <a:r>
              <a:rPr lang="cs-CZ" b="0" i="0" dirty="0" err="1">
                <a:solidFill>
                  <a:srgbClr val="1A1A1A"/>
                </a:solidFill>
                <a:effectLst/>
                <a:latin typeface="Arial" panose="020B0604020202020204" pitchFamily="34" charset="0"/>
              </a:rPr>
              <a:t>mear</a:t>
            </a:r>
            <a:r>
              <a:rPr lang="cs-CZ" b="0" i="0" dirty="0">
                <a:solidFill>
                  <a:srgbClr val="1A1A1A"/>
                </a:solidFill>
                <a:effectLst/>
                <a:latin typeface="Arial" panose="020B0604020202020204" pitchFamily="34" charset="0"/>
              </a:rPr>
              <a:t>,</a:t>
            </a:r>
          </a:p>
          <a:p>
            <a:pPr marL="0" indent="0" algn="ctr">
              <a:buNone/>
            </a:pPr>
            <a:r>
              <a:rPr lang="cs-CZ" b="0" i="0" dirty="0" err="1">
                <a:solidFill>
                  <a:srgbClr val="1A1A1A"/>
                </a:solidFill>
                <a:effectLst/>
                <a:latin typeface="Arial" panose="020B0604020202020204" pitchFamily="34" charset="0"/>
              </a:rPr>
              <a:t>sal</a:t>
            </a:r>
            <a:r>
              <a:rPr lang="cs-CZ" b="0" i="0" dirty="0">
                <a:solidFill>
                  <a:srgbClr val="1A1A1A"/>
                </a:solidFill>
                <a:effectLst/>
                <a:latin typeface="Arial" panose="020B0604020202020204" pitchFamily="34" charset="0"/>
              </a:rPr>
              <a:t> junto con </a:t>
            </a:r>
            <a:r>
              <a:rPr lang="cs-CZ" b="0" i="0" dirty="0" err="1">
                <a:solidFill>
                  <a:srgbClr val="1A1A1A"/>
                </a:solidFill>
                <a:effectLst/>
                <a:latin typeface="Arial" panose="020B0604020202020204" pitchFamily="34" charset="0"/>
              </a:rPr>
              <a:t>ella</a:t>
            </a:r>
            <a:r>
              <a:rPr lang="cs-CZ" b="0" i="0" dirty="0">
                <a:solidFill>
                  <a:srgbClr val="1A1A1A"/>
                </a:solidFill>
                <a:effectLst/>
                <a:latin typeface="Arial" panose="020B0604020202020204" pitchFamily="34" charset="0"/>
              </a:rPr>
              <a:t> </a:t>
            </a:r>
            <a:r>
              <a:rPr lang="cs-CZ" b="0" i="0" dirty="0" err="1">
                <a:solidFill>
                  <a:srgbClr val="1A1A1A"/>
                </a:solidFill>
                <a:effectLst/>
                <a:latin typeface="Arial" panose="020B0604020202020204" pitchFamily="34" charset="0"/>
              </a:rPr>
              <a:t>tú</a:t>
            </a:r>
            <a:r>
              <a:rPr lang="cs-CZ" b="0" i="0" dirty="0">
                <a:solidFill>
                  <a:srgbClr val="1A1A1A"/>
                </a:solidFill>
                <a:effectLst/>
                <a:latin typeface="Arial" panose="020B0604020202020204" pitchFamily="34" charset="0"/>
              </a:rPr>
              <a:t>.</a:t>
            </a:r>
          </a:p>
        </p:txBody>
      </p:sp>
    </p:spTree>
    <p:extLst>
      <p:ext uri="{BB962C8B-B14F-4D97-AF65-F5344CB8AC3E}">
        <p14:creationId xmlns:p14="http://schemas.microsoft.com/office/powerpoint/2010/main" val="3082361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143C50-DE94-0C9D-E121-1156F6AC0D5F}"/>
              </a:ext>
            </a:extLst>
          </p:cNvPr>
          <p:cNvSpPr>
            <a:spLocks noGrp="1"/>
          </p:cNvSpPr>
          <p:nvPr>
            <p:ph type="title"/>
          </p:nvPr>
        </p:nvSpPr>
        <p:spPr/>
        <p:txBody>
          <a:bodyPr>
            <a:normAutofit/>
          </a:bodyPr>
          <a:lstStyle/>
          <a:p>
            <a:r>
              <a:rPr lang="cs-CZ" b="1" kern="100" dirty="0">
                <a:effectLst/>
                <a:ea typeface="Calibri" panose="020F0502020204030204" pitchFamily="34" charset="0"/>
                <a:cs typeface="Times New Roman" panose="02020603050405020304" pitchFamily="18" charset="0"/>
              </a:rPr>
              <a:t>Lucas </a:t>
            </a:r>
            <a:r>
              <a:rPr lang="cs-CZ" b="1" kern="100" dirty="0" err="1">
                <a:effectLst/>
                <a:ea typeface="Calibri" panose="020F0502020204030204" pitchFamily="34" charset="0"/>
                <a:cs typeface="Times New Roman" panose="02020603050405020304" pitchFamily="18" charset="0"/>
              </a:rPr>
              <a:t>Fernández</a:t>
            </a:r>
            <a:r>
              <a:rPr lang="cs-CZ" kern="100" dirty="0">
                <a:effectLst/>
                <a:ea typeface="Calibri" panose="020F0502020204030204" pitchFamily="34" charset="0"/>
                <a:cs typeface="Times New Roman" panose="02020603050405020304" pitchFamily="18" charset="0"/>
              </a:rPr>
              <a:t> (1474-1541) </a:t>
            </a:r>
            <a:r>
              <a:rPr lang="cs-CZ" kern="100" dirty="0" err="1">
                <a:effectLst/>
                <a:ea typeface="Calibri" panose="020F0502020204030204" pitchFamily="34" charset="0"/>
                <a:cs typeface="Times New Roman" panose="02020603050405020304" pitchFamily="18" charset="0"/>
              </a:rPr>
              <a:t>Salamanka</a:t>
            </a:r>
            <a:endParaRPr lang="cs-CZ" dirty="0"/>
          </a:p>
        </p:txBody>
      </p:sp>
      <p:sp>
        <p:nvSpPr>
          <p:cNvPr id="3" name="Zástupný obsah 2">
            <a:extLst>
              <a:ext uri="{FF2B5EF4-FFF2-40B4-BE49-F238E27FC236}">
                <a16:creationId xmlns:a16="http://schemas.microsoft.com/office/drawing/2014/main" id="{6669C26A-A16C-C490-7CCC-31904F76D424}"/>
              </a:ext>
            </a:extLst>
          </p:cNvPr>
          <p:cNvSpPr>
            <a:spLocks noGrp="1"/>
          </p:cNvSpPr>
          <p:nvPr>
            <p:ph idx="1"/>
          </p:nvPr>
        </p:nvSpPr>
        <p:spPr/>
        <p:txBody>
          <a:bodyPr/>
          <a:lstStyle/>
          <a:p>
            <a:pPr marL="342900" lvl="0" indent="-342900">
              <a:buFont typeface="Calibri" panose="020F0502020204030204" pitchFamily="34" charset="0"/>
              <a:buChar char="-"/>
            </a:pPr>
            <a:r>
              <a:rPr lang="cs-CZ" sz="2400" kern="100" dirty="0">
                <a:effectLst/>
                <a:latin typeface="Calibri" panose="020F0502020204030204" pitchFamily="34" charset="0"/>
                <a:ea typeface="Calibri" panose="020F0502020204030204" pitchFamily="34" charset="0"/>
                <a:cs typeface="Times New Roman" panose="02020603050405020304" pitchFamily="18" charset="0"/>
              </a:rPr>
              <a:t>není ovlivněn Itálií, méně lyrický, více teologický</a:t>
            </a:r>
          </a:p>
          <a:p>
            <a:pPr marL="342900" lvl="0" indent="-342900">
              <a:buFont typeface="Calibri" panose="020F0502020204030204" pitchFamily="34" charset="0"/>
              <a:buChar char="-"/>
            </a:pPr>
            <a:r>
              <a:rPr lang="cs-CZ" sz="2400" kern="100" dirty="0">
                <a:effectLst/>
                <a:latin typeface="Calibri" panose="020F0502020204030204" pitchFamily="34" charset="0"/>
                <a:ea typeface="Calibri" panose="020F0502020204030204" pitchFamily="34" charset="0"/>
                <a:cs typeface="Times New Roman" panose="02020603050405020304" pitchFamily="18" charset="0"/>
              </a:rPr>
              <a:t>1514 – vydání jeho děl</a:t>
            </a:r>
          </a:p>
          <a:p>
            <a:pPr marL="457200"/>
            <a:r>
              <a:rPr lang="cs-CZ" sz="2400" i="1" kern="100" dirty="0">
                <a:effectLst/>
                <a:latin typeface="Calibri" panose="020F0502020204030204" pitchFamily="34" charset="0"/>
                <a:ea typeface="Calibri" panose="020F0502020204030204" pitchFamily="34" charset="0"/>
                <a:cs typeface="Times New Roman" panose="02020603050405020304" pitchFamily="18" charset="0"/>
              </a:rPr>
              <a:t>Komedie o </a:t>
            </a:r>
            <a:r>
              <a:rPr lang="cs-CZ" sz="2400" i="1" kern="100" dirty="0" err="1">
                <a:effectLst/>
                <a:latin typeface="Calibri" panose="020F0502020204030204" pitchFamily="34" charset="0"/>
                <a:ea typeface="Calibri" panose="020F0502020204030204" pitchFamily="34" charset="0"/>
                <a:cs typeface="Times New Roman" panose="02020603050405020304" pitchFamily="18" charset="0"/>
              </a:rPr>
              <a:t>Brasovi</a:t>
            </a:r>
            <a:r>
              <a:rPr lang="cs-CZ" sz="2400" i="1" kern="100" dirty="0">
                <a:effectLst/>
                <a:latin typeface="Calibri" panose="020F0502020204030204" pitchFamily="34" charset="0"/>
                <a:ea typeface="Calibri" panose="020F0502020204030204" pitchFamily="34" charset="0"/>
                <a:cs typeface="Times New Roman" panose="02020603050405020304" pitchFamily="18" charset="0"/>
              </a:rPr>
              <a:t> a </a:t>
            </a:r>
            <a:r>
              <a:rPr lang="cs-CZ" sz="2400" i="1" kern="100" dirty="0" err="1">
                <a:effectLst/>
                <a:latin typeface="Calibri" panose="020F0502020204030204" pitchFamily="34" charset="0"/>
                <a:ea typeface="Calibri" panose="020F0502020204030204" pitchFamily="34" charset="0"/>
                <a:cs typeface="Times New Roman" panose="02020603050405020304" pitchFamily="18" charset="0"/>
              </a:rPr>
              <a:t>Beringuele</a:t>
            </a:r>
            <a:r>
              <a:rPr lang="cs-CZ" sz="2400" i="1" kern="100" dirty="0">
                <a:effectLst/>
                <a:latin typeface="Calibri" panose="020F0502020204030204" pitchFamily="34" charset="0"/>
                <a:ea typeface="Calibri" panose="020F0502020204030204" pitchFamily="34" charset="0"/>
                <a:cs typeface="Times New Roman" panose="02020603050405020304" pitchFamily="18" charset="0"/>
              </a:rPr>
              <a:t> </a:t>
            </a:r>
            <a:r>
              <a:rPr lang="cs-CZ" sz="2400" kern="100" dirty="0">
                <a:effectLst/>
                <a:latin typeface="Calibri" panose="020F0502020204030204" pitchFamily="34" charset="0"/>
                <a:ea typeface="Calibri" panose="020F0502020204030204" pitchFamily="34" charset="0"/>
                <a:cs typeface="Times New Roman" panose="02020603050405020304" pitchFamily="18" charset="0"/>
              </a:rPr>
              <a:t>(pastýř, pastýřka a její dědeček)</a:t>
            </a:r>
          </a:p>
          <a:p>
            <a:pPr marL="457200"/>
            <a:r>
              <a:rPr lang="cs-CZ" sz="2400" i="1" kern="100" dirty="0">
                <a:effectLst/>
                <a:latin typeface="Calibri" panose="020F0502020204030204" pitchFamily="34" charset="0"/>
                <a:ea typeface="Calibri" panose="020F0502020204030204" pitchFamily="34" charset="0"/>
                <a:cs typeface="Times New Roman" panose="02020603050405020304" pitchFamily="18" charset="0"/>
              </a:rPr>
              <a:t>Fraška či kvazi-komedie o dívce, pastýřovi a rytířovi</a:t>
            </a:r>
          </a:p>
          <a:p>
            <a:pPr marL="457200"/>
            <a:r>
              <a:rPr lang="cs-CZ" sz="2400" i="1" kern="100" dirty="0">
                <a:effectLst/>
                <a:latin typeface="Calibri" panose="020F0502020204030204" pitchFamily="34" charset="0"/>
                <a:ea typeface="Calibri" panose="020F0502020204030204" pitchFamily="34" charset="0"/>
                <a:cs typeface="Times New Roman" panose="02020603050405020304" pitchFamily="18" charset="0"/>
              </a:rPr>
              <a:t>Fraška či kvazi-komedie o dvou pastýřích, vojákovi a pastýřce</a:t>
            </a:r>
          </a:p>
          <a:p>
            <a:pPr indent="0">
              <a:buNone/>
            </a:pPr>
            <a:endParaRPr lang="cs-CZ" sz="2400" i="1"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cs-CZ" sz="2400" kern="100" dirty="0">
                <a:effectLst/>
                <a:latin typeface="Calibri" panose="020F0502020204030204" pitchFamily="34" charset="0"/>
                <a:ea typeface="Calibri" panose="020F0502020204030204" pitchFamily="34" charset="0"/>
                <a:cs typeface="Times New Roman" panose="02020603050405020304" pitchFamily="18" charset="0"/>
              </a:rPr>
              <a:t>Náboženské hry </a:t>
            </a:r>
          </a:p>
          <a:p>
            <a:pPr marL="914400" lvl="1"/>
            <a:r>
              <a:rPr lang="cs-CZ" i="1" kern="100" dirty="0" err="1">
                <a:effectLst/>
                <a:latin typeface="Calibri" panose="020F0502020204030204" pitchFamily="34" charset="0"/>
                <a:ea typeface="Calibri" panose="020F0502020204030204" pitchFamily="34" charset="0"/>
                <a:cs typeface="Times New Roman" panose="02020603050405020304" pitchFamily="18" charset="0"/>
              </a:rPr>
              <a:t>Autos</a:t>
            </a:r>
            <a:r>
              <a:rPr lang="cs-CZ" i="1" kern="100" dirty="0">
                <a:effectLst/>
                <a:latin typeface="Calibri" panose="020F0502020204030204" pitchFamily="34" charset="0"/>
                <a:ea typeface="Calibri" panose="020F0502020204030204" pitchFamily="34" charset="0"/>
                <a:cs typeface="Times New Roman" panose="02020603050405020304" pitchFamily="18" charset="0"/>
              </a:rPr>
              <a:t> </a:t>
            </a:r>
            <a:r>
              <a:rPr lang="cs-CZ" i="1" kern="100" dirty="0" err="1">
                <a:effectLst/>
                <a:latin typeface="Calibri" panose="020F0502020204030204" pitchFamily="34" charset="0"/>
                <a:ea typeface="Calibri" panose="020F0502020204030204" pitchFamily="34" charset="0"/>
                <a:cs typeface="Times New Roman" panose="02020603050405020304" pitchFamily="18" charset="0"/>
              </a:rPr>
              <a:t>del</a:t>
            </a:r>
            <a:r>
              <a:rPr lang="cs-CZ" i="1" kern="100" dirty="0">
                <a:effectLst/>
                <a:latin typeface="Calibri" panose="020F0502020204030204" pitchFamily="34" charset="0"/>
                <a:ea typeface="Calibri" panose="020F0502020204030204" pitchFamily="34" charset="0"/>
                <a:cs typeface="Times New Roman" panose="02020603050405020304" pitchFamily="18" charset="0"/>
              </a:rPr>
              <a:t> </a:t>
            </a:r>
            <a:r>
              <a:rPr lang="cs-CZ" i="1" kern="100" dirty="0" err="1">
                <a:effectLst/>
                <a:latin typeface="Calibri" panose="020F0502020204030204" pitchFamily="34" charset="0"/>
                <a:ea typeface="Calibri" panose="020F0502020204030204" pitchFamily="34" charset="0"/>
                <a:cs typeface="Times New Roman" panose="02020603050405020304" pitchFamily="18" charset="0"/>
              </a:rPr>
              <a:t>nacimiento</a:t>
            </a:r>
            <a:endParaRPr lang="cs-CZ" i="1" kern="100" dirty="0">
              <a:effectLst/>
              <a:latin typeface="Calibri" panose="020F0502020204030204" pitchFamily="34" charset="0"/>
              <a:ea typeface="Calibri" panose="020F0502020204030204" pitchFamily="34" charset="0"/>
              <a:cs typeface="Times New Roman" panose="02020603050405020304" pitchFamily="18" charset="0"/>
            </a:endParaRPr>
          </a:p>
          <a:p>
            <a:pPr marL="914400" lvl="1"/>
            <a:r>
              <a:rPr lang="cs-CZ" i="1" kern="100" dirty="0">
                <a:latin typeface="Calibri" panose="020F0502020204030204" pitchFamily="34" charset="0"/>
                <a:ea typeface="Calibri" panose="020F0502020204030204" pitchFamily="34" charset="0"/>
                <a:cs typeface="Times New Roman" panose="02020603050405020304" pitchFamily="18" charset="0"/>
              </a:rPr>
              <a:t>Auto de </a:t>
            </a:r>
            <a:r>
              <a:rPr lang="cs-CZ" i="1" kern="100" dirty="0" err="1">
                <a:latin typeface="Calibri" panose="020F0502020204030204" pitchFamily="34" charset="0"/>
                <a:ea typeface="Calibri" panose="020F0502020204030204" pitchFamily="34" charset="0"/>
                <a:cs typeface="Times New Roman" panose="02020603050405020304" pitchFamily="18" charset="0"/>
              </a:rPr>
              <a:t>pastores</a:t>
            </a:r>
            <a:r>
              <a:rPr lang="cs-CZ" i="1" kern="100" dirty="0">
                <a:latin typeface="Calibri" panose="020F0502020204030204" pitchFamily="34" charset="0"/>
                <a:ea typeface="Calibri" panose="020F0502020204030204" pitchFamily="34" charset="0"/>
                <a:cs typeface="Times New Roman" panose="02020603050405020304" pitchFamily="18" charset="0"/>
              </a:rPr>
              <a:t> </a:t>
            </a:r>
            <a:r>
              <a:rPr lang="cs-CZ" kern="100" dirty="0">
                <a:latin typeface="Calibri" panose="020F0502020204030204" pitchFamily="34" charset="0"/>
                <a:ea typeface="Calibri" panose="020F0502020204030204" pitchFamily="34" charset="0"/>
                <a:cs typeface="Times New Roman" panose="02020603050405020304" pitchFamily="18" charset="0"/>
              </a:rPr>
              <a:t>(Corpus Christi 1503)</a:t>
            </a:r>
            <a:endParaRPr lang="cs-CZ" kern="100" dirty="0">
              <a:effectLst/>
              <a:latin typeface="Calibri" panose="020F0502020204030204" pitchFamily="34" charset="0"/>
              <a:ea typeface="Calibri" panose="020F0502020204030204" pitchFamily="34" charset="0"/>
              <a:cs typeface="Times New Roman" panose="02020603050405020304" pitchFamily="18" charset="0"/>
            </a:endParaRPr>
          </a:p>
          <a:p>
            <a:pPr marL="914400" lvl="1"/>
            <a:r>
              <a:rPr lang="cs-CZ" b="1" i="1" kern="100" dirty="0">
                <a:effectLst/>
                <a:latin typeface="Calibri" panose="020F0502020204030204" pitchFamily="34" charset="0"/>
                <a:ea typeface="Calibri" panose="020F0502020204030204" pitchFamily="34" charset="0"/>
                <a:cs typeface="Times New Roman" panose="02020603050405020304" pitchFamily="18" charset="0"/>
              </a:rPr>
              <a:t>Auto de la </a:t>
            </a:r>
            <a:r>
              <a:rPr lang="cs-CZ" b="1" i="1" kern="100" dirty="0" err="1">
                <a:effectLst/>
                <a:latin typeface="Calibri" panose="020F0502020204030204" pitchFamily="34" charset="0"/>
                <a:ea typeface="Calibri" panose="020F0502020204030204" pitchFamily="34" charset="0"/>
                <a:cs typeface="Times New Roman" panose="02020603050405020304" pitchFamily="18" charset="0"/>
              </a:rPr>
              <a:t>Pasión</a:t>
            </a:r>
            <a:endParaRPr lang="cs-CZ" b="1" i="1" dirty="0"/>
          </a:p>
        </p:txBody>
      </p:sp>
    </p:spTree>
    <p:extLst>
      <p:ext uri="{BB962C8B-B14F-4D97-AF65-F5344CB8AC3E}">
        <p14:creationId xmlns:p14="http://schemas.microsoft.com/office/powerpoint/2010/main" val="649792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08EF5E-5104-0814-D4FF-918C984FB8AF}"/>
              </a:ext>
            </a:extLst>
          </p:cNvPr>
          <p:cNvSpPr>
            <a:spLocks noGrp="1"/>
          </p:cNvSpPr>
          <p:nvPr>
            <p:ph type="title"/>
          </p:nvPr>
        </p:nvSpPr>
        <p:spPr/>
        <p:txBody>
          <a:bodyPr>
            <a:normAutofit/>
          </a:bodyPr>
          <a:lstStyle/>
          <a:p>
            <a:r>
              <a:rPr lang="cs-CZ" b="1" kern="100" dirty="0">
                <a:effectLst/>
                <a:ea typeface="Calibri" panose="020F0502020204030204" pitchFamily="34" charset="0"/>
                <a:cs typeface="Times New Roman" panose="02020603050405020304" pitchFamily="18" charset="0"/>
              </a:rPr>
              <a:t>Gil </a:t>
            </a:r>
            <a:r>
              <a:rPr lang="cs-CZ" b="1" kern="100" dirty="0" err="1">
                <a:effectLst/>
                <a:ea typeface="Calibri" panose="020F0502020204030204" pitchFamily="34" charset="0"/>
                <a:cs typeface="Times New Roman" panose="02020603050405020304" pitchFamily="18" charset="0"/>
              </a:rPr>
              <a:t>Vicente</a:t>
            </a:r>
            <a:r>
              <a:rPr lang="cs-CZ" b="1" kern="100" dirty="0">
                <a:effectLst/>
                <a:ea typeface="Calibri" panose="020F0502020204030204" pitchFamily="34" charset="0"/>
                <a:cs typeface="Times New Roman" panose="02020603050405020304" pitchFamily="18" charset="0"/>
              </a:rPr>
              <a:t> </a:t>
            </a:r>
            <a:r>
              <a:rPr lang="cs-CZ" kern="100" dirty="0">
                <a:effectLst/>
                <a:ea typeface="Calibri" panose="020F0502020204030204" pitchFamily="34" charset="0"/>
                <a:cs typeface="Times New Roman" panose="02020603050405020304" pitchFamily="18" charset="0"/>
              </a:rPr>
              <a:t>(1465?-1536?)</a:t>
            </a:r>
            <a:endParaRPr lang="cs-CZ" dirty="0"/>
          </a:p>
        </p:txBody>
      </p:sp>
      <p:sp>
        <p:nvSpPr>
          <p:cNvPr id="3" name="Zástupný obsah 2">
            <a:extLst>
              <a:ext uri="{FF2B5EF4-FFF2-40B4-BE49-F238E27FC236}">
                <a16:creationId xmlns:a16="http://schemas.microsoft.com/office/drawing/2014/main" id="{21772CB2-9B53-7270-C017-1D62D0B06DE2}"/>
              </a:ext>
            </a:extLst>
          </p:cNvPr>
          <p:cNvSpPr>
            <a:spLocks noGrp="1"/>
          </p:cNvSpPr>
          <p:nvPr>
            <p:ph idx="1"/>
          </p:nvPr>
        </p:nvSpPr>
        <p:spPr/>
        <p:txBody>
          <a:bodyPr>
            <a:normAutofit/>
          </a:bodyPr>
          <a:lstStyle/>
          <a:p>
            <a:pPr marL="342900" lvl="0" indent="-342900">
              <a:buFont typeface="Calibri" panose="020F0502020204030204" pitchFamily="34" charset="0"/>
              <a:buChar char="-"/>
            </a:pPr>
            <a:r>
              <a:rPr lang="cs-CZ" sz="3200" kern="100" dirty="0">
                <a:effectLst/>
                <a:latin typeface="Calibri" panose="020F0502020204030204" pitchFamily="34" charset="0"/>
                <a:ea typeface="Calibri" panose="020F0502020204030204" pitchFamily="34" charset="0"/>
                <a:cs typeface="Times New Roman" panose="02020603050405020304" pitchFamily="18" charset="0"/>
              </a:rPr>
              <a:t>Zlatník ze dvora Manuela I?</a:t>
            </a:r>
          </a:p>
          <a:p>
            <a:pPr marL="342900" lvl="0" indent="-342900">
              <a:buFont typeface="Calibri" panose="020F0502020204030204" pitchFamily="34" charset="0"/>
              <a:buChar char="-"/>
            </a:pPr>
            <a:r>
              <a:rPr lang="cs-CZ" sz="3200" kern="100" dirty="0">
                <a:effectLst/>
                <a:latin typeface="Calibri" panose="020F0502020204030204" pitchFamily="34" charset="0"/>
                <a:ea typeface="Calibri" panose="020F0502020204030204" pitchFamily="34" charset="0"/>
                <a:cs typeface="Times New Roman" panose="02020603050405020304" pitchFamily="18" charset="0"/>
              </a:rPr>
              <a:t>44 her:</a:t>
            </a:r>
          </a:p>
          <a:p>
            <a:r>
              <a:rPr lang="cs-CZ" sz="3200" kern="100" dirty="0">
                <a:effectLst/>
                <a:latin typeface="Calibri" panose="020F0502020204030204" pitchFamily="34" charset="0"/>
                <a:ea typeface="Calibri" panose="020F0502020204030204" pitchFamily="34" charset="0"/>
                <a:cs typeface="Times New Roman" panose="02020603050405020304" pitchFamily="18" charset="0"/>
              </a:rPr>
              <a:t>11 ve španělštině</a:t>
            </a:r>
          </a:p>
          <a:p>
            <a:r>
              <a:rPr lang="cs-CZ" sz="3200" kern="100" dirty="0">
                <a:effectLst/>
                <a:latin typeface="Calibri" panose="020F0502020204030204" pitchFamily="34" charset="0"/>
                <a:ea typeface="Calibri" panose="020F0502020204030204" pitchFamily="34" charset="0"/>
                <a:cs typeface="Times New Roman" panose="02020603050405020304" pitchFamily="18" charset="0"/>
              </a:rPr>
              <a:t>15 v portugalštině, </a:t>
            </a:r>
          </a:p>
          <a:p>
            <a:r>
              <a:rPr lang="cs-CZ" sz="3200" kern="100" dirty="0">
                <a:effectLst/>
                <a:latin typeface="Calibri" panose="020F0502020204030204" pitchFamily="34" charset="0"/>
                <a:ea typeface="Calibri" panose="020F0502020204030204" pitchFamily="34" charset="0"/>
                <a:cs typeface="Times New Roman" panose="02020603050405020304" pitchFamily="18" charset="0"/>
              </a:rPr>
              <a:t>zbytek oboujazyčné </a:t>
            </a:r>
          </a:p>
          <a:p>
            <a:pPr marL="342900" lvl="0" indent="-342900">
              <a:buFont typeface="Calibri" panose="020F0502020204030204" pitchFamily="34" charset="0"/>
              <a:buChar char="-"/>
            </a:pPr>
            <a:r>
              <a:rPr lang="cs-CZ" sz="3200" kern="100" dirty="0">
                <a:effectLst/>
                <a:latin typeface="Calibri" panose="020F0502020204030204" pitchFamily="34" charset="0"/>
                <a:ea typeface="Calibri" panose="020F0502020204030204" pitchFamily="34" charset="0"/>
                <a:cs typeface="Times New Roman" panose="02020603050405020304" pitchFamily="18" charset="0"/>
              </a:rPr>
              <a:t>V lyrice předčí Juana </a:t>
            </a:r>
            <a:r>
              <a:rPr lang="cs-CZ" sz="3200" kern="100" dirty="0" err="1">
                <a:effectLst/>
                <a:latin typeface="Calibri" panose="020F0502020204030204" pitchFamily="34" charset="0"/>
                <a:ea typeface="Calibri" panose="020F0502020204030204" pitchFamily="34" charset="0"/>
                <a:cs typeface="Times New Roman" panose="02020603050405020304" pitchFamily="18" charset="0"/>
              </a:rPr>
              <a:t>del</a:t>
            </a:r>
            <a:r>
              <a:rPr lang="cs-CZ" sz="3200" kern="100" dirty="0">
                <a:effectLst/>
                <a:latin typeface="Calibri" panose="020F0502020204030204" pitchFamily="34" charset="0"/>
                <a:ea typeface="Calibri" panose="020F0502020204030204" pitchFamily="34" charset="0"/>
                <a:cs typeface="Times New Roman" panose="02020603050405020304" pitchFamily="18" charset="0"/>
              </a:rPr>
              <a:t> </a:t>
            </a:r>
            <a:r>
              <a:rPr lang="cs-CZ" sz="3200" kern="100" dirty="0" err="1">
                <a:effectLst/>
                <a:latin typeface="Calibri" panose="020F0502020204030204" pitchFamily="34" charset="0"/>
                <a:ea typeface="Calibri" panose="020F0502020204030204" pitchFamily="34" charset="0"/>
                <a:cs typeface="Times New Roman" panose="02020603050405020304" pitchFamily="18" charset="0"/>
              </a:rPr>
              <a:t>Encinu</a:t>
            </a:r>
            <a:endParaRPr lang="cs-CZ" sz="32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cs-CZ" sz="3200" kern="100" dirty="0">
                <a:effectLst/>
                <a:latin typeface="Calibri" panose="020F0502020204030204" pitchFamily="34" charset="0"/>
                <a:ea typeface="Calibri" panose="020F0502020204030204" pitchFamily="34" charset="0"/>
                <a:cs typeface="Times New Roman" panose="02020603050405020304" pitchFamily="18" charset="0"/>
              </a:rPr>
              <a:t>proticírkevní satira</a:t>
            </a:r>
            <a:endParaRPr lang="cs-CZ" sz="3200" kern="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Obrázek 4">
            <a:extLst>
              <a:ext uri="{FF2B5EF4-FFF2-40B4-BE49-F238E27FC236}">
                <a16:creationId xmlns:a16="http://schemas.microsoft.com/office/drawing/2014/main" id="{1E8E7B2C-F9F4-7F7C-4529-3441FBCF0ABE}"/>
              </a:ext>
            </a:extLst>
          </p:cNvPr>
          <p:cNvPicPr>
            <a:picLocks noChangeAspect="1"/>
          </p:cNvPicPr>
          <p:nvPr/>
        </p:nvPicPr>
        <p:blipFill>
          <a:blip r:embed="rId2"/>
          <a:stretch>
            <a:fillRect/>
          </a:stretch>
        </p:blipFill>
        <p:spPr>
          <a:xfrm>
            <a:off x="6820856" y="1825625"/>
            <a:ext cx="4189521" cy="4367798"/>
          </a:xfrm>
          <a:prstGeom prst="rect">
            <a:avLst/>
          </a:prstGeom>
        </p:spPr>
      </p:pic>
    </p:spTree>
    <p:extLst>
      <p:ext uri="{BB962C8B-B14F-4D97-AF65-F5344CB8AC3E}">
        <p14:creationId xmlns:p14="http://schemas.microsoft.com/office/powerpoint/2010/main" val="3889260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B217D8-97C5-A4ED-54CE-2A2BEB150C1A}"/>
              </a:ext>
            </a:extLst>
          </p:cNvPr>
          <p:cNvSpPr>
            <a:spLocks noGrp="1"/>
          </p:cNvSpPr>
          <p:nvPr>
            <p:ph type="title"/>
          </p:nvPr>
        </p:nvSpPr>
        <p:spPr/>
        <p:txBody>
          <a:bodyPr/>
          <a:lstStyle/>
          <a:p>
            <a:r>
              <a:rPr lang="cs-CZ" dirty="0"/>
              <a:t>Gil </a:t>
            </a:r>
            <a:r>
              <a:rPr lang="cs-CZ" dirty="0" err="1"/>
              <a:t>Vicente</a:t>
            </a:r>
            <a:r>
              <a:rPr lang="cs-CZ" dirty="0"/>
              <a:t> - tvorba</a:t>
            </a:r>
          </a:p>
        </p:txBody>
      </p:sp>
      <p:sp>
        <p:nvSpPr>
          <p:cNvPr id="3" name="Zástupný obsah 2">
            <a:extLst>
              <a:ext uri="{FF2B5EF4-FFF2-40B4-BE49-F238E27FC236}">
                <a16:creationId xmlns:a16="http://schemas.microsoft.com/office/drawing/2014/main" id="{B9687CEF-5626-EC89-3A7A-B03A53D7A957}"/>
              </a:ext>
            </a:extLst>
          </p:cNvPr>
          <p:cNvSpPr>
            <a:spLocks noGrp="1"/>
          </p:cNvSpPr>
          <p:nvPr>
            <p:ph idx="1"/>
          </p:nvPr>
        </p:nvSpPr>
        <p:spPr/>
        <p:txBody>
          <a:bodyPr/>
          <a:lstStyle/>
          <a:p>
            <a:pPr marL="0" indent="0">
              <a:buNone/>
            </a:pPr>
            <a:r>
              <a:rPr lang="cs-CZ" dirty="0"/>
              <a:t>Náboženská témata</a:t>
            </a:r>
          </a:p>
          <a:p>
            <a:r>
              <a:rPr lang="cs-CZ" sz="1800" i="1" kern="100" dirty="0">
                <a:effectLst/>
                <a:latin typeface="Calibri" panose="020F0502020204030204" pitchFamily="34" charset="0"/>
                <a:ea typeface="Calibri" panose="020F0502020204030204" pitchFamily="34" charset="0"/>
                <a:cs typeface="Times New Roman" panose="02020603050405020304" pitchFamily="18" charset="0"/>
              </a:rPr>
              <a:t>Auto de la </a:t>
            </a:r>
            <a:r>
              <a:rPr lang="cs-CZ" sz="1800" i="1" kern="100" dirty="0" err="1">
                <a:effectLst/>
                <a:latin typeface="Calibri" panose="020F0502020204030204" pitchFamily="34" charset="0"/>
                <a:ea typeface="Calibri" panose="020F0502020204030204" pitchFamily="34" charset="0"/>
                <a:cs typeface="Times New Roman" panose="02020603050405020304" pitchFamily="18" charset="0"/>
              </a:rPr>
              <a:t>visitación</a:t>
            </a:r>
            <a:r>
              <a:rPr lang="cs-CZ"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(narození prince Juana)</a:t>
            </a:r>
          </a:p>
          <a:p>
            <a:r>
              <a:rPr lang="cs-CZ" sz="1800" i="1" kern="100" dirty="0">
                <a:effectLst/>
                <a:latin typeface="Calibri" panose="020F0502020204030204" pitchFamily="34" charset="0"/>
                <a:ea typeface="Calibri" panose="020F0502020204030204" pitchFamily="34" charset="0"/>
                <a:cs typeface="Times New Roman" panose="02020603050405020304" pitchFamily="18" charset="0"/>
              </a:rPr>
              <a:t>Auto de los </a:t>
            </a:r>
            <a:r>
              <a:rPr lang="cs-CZ" sz="1800" i="1" kern="100" dirty="0" err="1">
                <a:effectLst/>
                <a:latin typeface="Calibri" panose="020F0502020204030204" pitchFamily="34" charset="0"/>
                <a:ea typeface="Calibri" panose="020F0502020204030204" pitchFamily="34" charset="0"/>
                <a:cs typeface="Times New Roman" panose="02020603050405020304" pitchFamily="18" charset="0"/>
              </a:rPr>
              <a:t>Reyes</a:t>
            </a:r>
            <a:r>
              <a:rPr lang="cs-CZ" sz="1800" i="1" kern="1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i="1" kern="100" dirty="0" err="1">
                <a:effectLst/>
                <a:latin typeface="Calibri" panose="020F0502020204030204" pitchFamily="34" charset="0"/>
                <a:ea typeface="Calibri" panose="020F0502020204030204" pitchFamily="34" charset="0"/>
                <a:cs typeface="Times New Roman" panose="02020603050405020304" pitchFamily="18" charset="0"/>
              </a:rPr>
              <a:t>Magos</a:t>
            </a:r>
            <a:r>
              <a:rPr lang="cs-CZ" sz="1800" i="1"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cs-CZ" sz="1800" i="1" kern="100" dirty="0">
                <a:effectLst/>
                <a:latin typeface="Calibri" panose="020F0502020204030204" pitchFamily="34" charset="0"/>
                <a:ea typeface="Calibri" panose="020F0502020204030204" pitchFamily="34" charset="0"/>
                <a:cs typeface="Times New Roman" panose="02020603050405020304" pitchFamily="18" charset="0"/>
              </a:rPr>
              <a:t>Auto de San </a:t>
            </a:r>
            <a:r>
              <a:rPr lang="cs-CZ" sz="1800" i="1" kern="100" dirty="0" err="1">
                <a:effectLst/>
                <a:latin typeface="Calibri" panose="020F0502020204030204" pitchFamily="34" charset="0"/>
                <a:ea typeface="Calibri" panose="020F0502020204030204" pitchFamily="34" charset="0"/>
                <a:cs typeface="Times New Roman" panose="02020603050405020304" pitchFamily="18" charset="0"/>
              </a:rPr>
              <a:t>Martín</a:t>
            </a:r>
            <a:r>
              <a:rPr lang="cs-CZ" sz="1800" i="1" kern="100" dirty="0">
                <a:effectLst/>
                <a:latin typeface="Calibri" panose="020F0502020204030204" pitchFamily="34" charset="0"/>
                <a:ea typeface="Calibri" panose="020F0502020204030204" pitchFamily="34" charset="0"/>
                <a:cs typeface="Times New Roman" panose="02020603050405020304" pitchFamily="18" charset="0"/>
              </a:rPr>
              <a:t> (Corpus Christi 1504)</a:t>
            </a:r>
          </a:p>
          <a:p>
            <a:r>
              <a:rPr lang="cs-CZ" sz="2400" i="1" dirty="0">
                <a:effectLst/>
                <a:latin typeface="Calibri" panose="020F0502020204030204" pitchFamily="34" charset="0"/>
                <a:ea typeface="Calibri" panose="020F0502020204030204" pitchFamily="34" charset="0"/>
                <a:cs typeface="Times New Roman" panose="02020603050405020304" pitchFamily="18" charset="0"/>
              </a:rPr>
              <a:t>Trilogie bárek </a:t>
            </a:r>
            <a:r>
              <a:rPr lang="cs-CZ" sz="2400" dirty="0">
                <a:effectLst/>
                <a:latin typeface="Calibri" panose="020F0502020204030204" pitchFamily="34" charset="0"/>
                <a:ea typeface="Calibri" panose="020F0502020204030204" pitchFamily="34" charset="0"/>
                <a:cs typeface="Times New Roman" panose="02020603050405020304" pitchFamily="18" charset="0"/>
              </a:rPr>
              <a:t>(</a:t>
            </a:r>
            <a:r>
              <a:rPr lang="cs-CZ" sz="2400" i="1" dirty="0">
                <a:effectLst/>
                <a:latin typeface="Calibri" panose="020F0502020204030204" pitchFamily="34" charset="0"/>
                <a:ea typeface="Calibri" panose="020F0502020204030204" pitchFamily="34" charset="0"/>
                <a:cs typeface="Times New Roman" panose="02020603050405020304" pitchFamily="18" charset="0"/>
              </a:rPr>
              <a:t>Bárka pekla, Bárka očistce, </a:t>
            </a:r>
          </a:p>
          <a:p>
            <a:pPr marL="0" indent="0">
              <a:buNone/>
            </a:pPr>
            <a:r>
              <a:rPr lang="cs-CZ" sz="2400" i="1" dirty="0">
                <a:effectLst/>
                <a:latin typeface="Calibri" panose="020F0502020204030204" pitchFamily="34" charset="0"/>
                <a:ea typeface="Calibri" panose="020F0502020204030204" pitchFamily="34" charset="0"/>
                <a:cs typeface="Times New Roman" panose="02020603050405020304" pitchFamily="18" charset="0"/>
              </a:rPr>
              <a:t>Bárka k slávě nebeské</a:t>
            </a:r>
            <a:r>
              <a:rPr lang="cs-CZ" sz="2400" dirty="0">
                <a:effectLst/>
                <a:latin typeface="Calibri" panose="020F0502020204030204" pitchFamily="34" charset="0"/>
                <a:ea typeface="Calibri" panose="020F0502020204030204" pitchFamily="34" charset="0"/>
                <a:cs typeface="Times New Roman" panose="02020603050405020304" pitchFamily="18" charset="0"/>
              </a:rPr>
              <a:t>)</a:t>
            </a:r>
          </a:p>
          <a:p>
            <a:r>
              <a:rPr lang="cs-CZ" sz="2400" i="1" dirty="0">
                <a:effectLst/>
                <a:latin typeface="Calibri" panose="020F0502020204030204" pitchFamily="34" charset="0"/>
                <a:ea typeface="Calibri" panose="020F0502020204030204" pitchFamily="34" charset="0"/>
                <a:cs typeface="Times New Roman" panose="02020603050405020304" pitchFamily="18" charset="0"/>
              </a:rPr>
              <a:t>Auto de la </a:t>
            </a:r>
            <a:r>
              <a:rPr lang="cs-CZ" sz="2400" i="1" dirty="0" err="1">
                <a:effectLst/>
                <a:latin typeface="Calibri" panose="020F0502020204030204" pitchFamily="34" charset="0"/>
                <a:ea typeface="Calibri" panose="020F0502020204030204" pitchFamily="34" charset="0"/>
                <a:cs typeface="Times New Roman" panose="02020603050405020304" pitchFamily="18" charset="0"/>
              </a:rPr>
              <a:t>Sibila</a:t>
            </a:r>
            <a:r>
              <a:rPr lang="cs-CZ" sz="2400" i="1" dirty="0">
                <a:effectLst/>
                <a:latin typeface="Calibri" panose="020F0502020204030204" pitchFamily="34" charset="0"/>
                <a:ea typeface="Calibri" panose="020F0502020204030204" pitchFamily="34" charset="0"/>
                <a:cs typeface="Times New Roman" panose="02020603050405020304" pitchFamily="18" charset="0"/>
              </a:rPr>
              <a:t> </a:t>
            </a:r>
            <a:r>
              <a:rPr lang="cs-CZ" sz="2400" i="1" dirty="0" err="1">
                <a:effectLst/>
                <a:latin typeface="Calibri" panose="020F0502020204030204" pitchFamily="34" charset="0"/>
                <a:ea typeface="Calibri" panose="020F0502020204030204" pitchFamily="34" charset="0"/>
                <a:cs typeface="Times New Roman" panose="02020603050405020304" pitchFamily="18" charset="0"/>
              </a:rPr>
              <a:t>Casandra</a:t>
            </a:r>
            <a:r>
              <a:rPr lang="cs-CZ" sz="2400" i="1"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cs-CZ" sz="2400" dirty="0">
                <a:effectLst/>
                <a:latin typeface="Calibri" panose="020F0502020204030204" pitchFamily="34" charset="0"/>
                <a:ea typeface="Calibri" panose="020F0502020204030204" pitchFamily="34" charset="0"/>
                <a:cs typeface="Times New Roman" panose="02020603050405020304" pitchFamily="18" charset="0"/>
              </a:rPr>
              <a:t>(</a:t>
            </a:r>
            <a:r>
              <a:rPr lang="cs-CZ" sz="2400" i="1" dirty="0">
                <a:effectLst/>
                <a:latin typeface="Calibri" panose="020F0502020204030204" pitchFamily="34" charset="0"/>
                <a:ea typeface="Calibri" panose="020F0502020204030204" pitchFamily="34" charset="0"/>
                <a:cs typeface="Times New Roman" panose="02020603050405020304" pitchFamily="18" charset="0"/>
              </a:rPr>
              <a:t>Hra o věštkyni Kasandře</a:t>
            </a:r>
            <a:r>
              <a:rPr lang="cs-CZ" sz="24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buNone/>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Dicen</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que</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me</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case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yo</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buNone/>
            </a:pP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no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quiero</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cs-CZ" sz="1800" kern="100" dirty="0" err="1">
                <a:effectLst/>
                <a:latin typeface="Calibri" panose="020F0502020204030204" pitchFamily="34" charset="0"/>
                <a:ea typeface="Calibri" panose="020F0502020204030204" pitchFamily="34" charset="0"/>
                <a:cs typeface="Times New Roman" panose="02020603050405020304" pitchFamily="18" charset="0"/>
              </a:rPr>
              <a:t>marido</a:t>
            </a:r>
            <a:r>
              <a:rPr lang="cs-CZ" sz="1800" kern="100" dirty="0">
                <a:effectLst/>
                <a:latin typeface="Calibri" panose="020F0502020204030204" pitchFamily="34" charset="0"/>
                <a:ea typeface="Calibri" panose="020F0502020204030204" pitchFamily="34" charset="0"/>
                <a:cs typeface="Times New Roman" panose="02020603050405020304" pitchFamily="18" charset="0"/>
              </a:rPr>
              <a:t>, no.</a:t>
            </a:r>
          </a:p>
          <a:p>
            <a:pPr marL="0" indent="0">
              <a:buNone/>
            </a:pPr>
            <a:endParaRPr lang="cs-CZ" sz="2400" dirty="0"/>
          </a:p>
        </p:txBody>
      </p:sp>
      <p:pic>
        <p:nvPicPr>
          <p:cNvPr id="5" name="Obrázek 4">
            <a:extLst>
              <a:ext uri="{FF2B5EF4-FFF2-40B4-BE49-F238E27FC236}">
                <a16:creationId xmlns:a16="http://schemas.microsoft.com/office/drawing/2014/main" id="{987B22D0-7D2F-1C4B-95C2-4BD9462A8FA5}"/>
              </a:ext>
            </a:extLst>
          </p:cNvPr>
          <p:cNvPicPr>
            <a:picLocks noChangeAspect="1"/>
          </p:cNvPicPr>
          <p:nvPr/>
        </p:nvPicPr>
        <p:blipFill>
          <a:blip r:embed="rId2"/>
          <a:stretch>
            <a:fillRect/>
          </a:stretch>
        </p:blipFill>
        <p:spPr>
          <a:xfrm>
            <a:off x="7344949" y="1319142"/>
            <a:ext cx="3339752" cy="4857821"/>
          </a:xfrm>
          <a:prstGeom prst="rect">
            <a:avLst/>
          </a:prstGeom>
        </p:spPr>
      </p:pic>
    </p:spTree>
    <p:extLst>
      <p:ext uri="{BB962C8B-B14F-4D97-AF65-F5344CB8AC3E}">
        <p14:creationId xmlns:p14="http://schemas.microsoft.com/office/powerpoint/2010/main" val="3981023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1D6697-5438-F764-9F2F-2537388B2D9B}"/>
              </a:ext>
            </a:extLst>
          </p:cNvPr>
          <p:cNvSpPr>
            <a:spLocks noGrp="1"/>
          </p:cNvSpPr>
          <p:nvPr>
            <p:ph type="title"/>
          </p:nvPr>
        </p:nvSpPr>
        <p:spPr/>
        <p:txBody>
          <a:bodyPr/>
          <a:lstStyle/>
          <a:p>
            <a:r>
              <a:rPr lang="cs-CZ" dirty="0"/>
              <a:t>Gil </a:t>
            </a:r>
            <a:r>
              <a:rPr lang="cs-CZ" dirty="0" err="1"/>
              <a:t>Vicente</a:t>
            </a:r>
            <a:r>
              <a:rPr lang="cs-CZ" dirty="0"/>
              <a:t> - tvorba</a:t>
            </a:r>
          </a:p>
        </p:txBody>
      </p:sp>
      <p:sp>
        <p:nvSpPr>
          <p:cNvPr id="3" name="Zástupný obsah 2">
            <a:extLst>
              <a:ext uri="{FF2B5EF4-FFF2-40B4-BE49-F238E27FC236}">
                <a16:creationId xmlns:a16="http://schemas.microsoft.com/office/drawing/2014/main" id="{EF7C35B7-4FC2-09FB-0EA6-399386DB2544}"/>
              </a:ext>
            </a:extLst>
          </p:cNvPr>
          <p:cNvSpPr>
            <a:spLocks noGrp="1"/>
          </p:cNvSpPr>
          <p:nvPr>
            <p:ph idx="1"/>
          </p:nvPr>
        </p:nvSpPr>
        <p:spPr/>
        <p:txBody>
          <a:bodyPr>
            <a:normAutofit fontScale="85000" lnSpcReduction="10000"/>
          </a:bodyPr>
          <a:lstStyle/>
          <a:p>
            <a:pPr marL="0" indent="0">
              <a:buNone/>
            </a:pPr>
            <a:r>
              <a:rPr lang="cs-CZ" sz="3500" kern="100" dirty="0">
                <a:effectLst/>
                <a:latin typeface="Calibri" panose="020F0502020204030204" pitchFamily="34" charset="0"/>
                <a:ea typeface="Calibri" panose="020F0502020204030204" pitchFamily="34" charset="0"/>
                <a:cs typeface="Times New Roman" panose="02020603050405020304" pitchFamily="18" charset="0"/>
              </a:rPr>
              <a:t>Komedie a frašky </a:t>
            </a:r>
          </a:p>
          <a:p>
            <a:r>
              <a:rPr lang="cs-CZ" i="1" kern="100" dirty="0">
                <a:effectLst/>
                <a:latin typeface="Calibri" panose="020F0502020204030204" pitchFamily="34" charset="0"/>
                <a:ea typeface="Calibri" panose="020F0502020204030204" pitchFamily="34" charset="0"/>
                <a:cs typeface="Times New Roman" panose="02020603050405020304" pitchFamily="18" charset="0"/>
              </a:rPr>
              <a:t>Auto de las </a:t>
            </a:r>
            <a:r>
              <a:rPr lang="cs-CZ" i="1" kern="100" dirty="0" err="1">
                <a:effectLst/>
                <a:latin typeface="Calibri" panose="020F0502020204030204" pitchFamily="34" charset="0"/>
                <a:ea typeface="Calibri" panose="020F0502020204030204" pitchFamily="34" charset="0"/>
                <a:cs typeface="Times New Roman" panose="02020603050405020304" pitchFamily="18" charset="0"/>
              </a:rPr>
              <a:t>gitanas</a:t>
            </a:r>
            <a:r>
              <a:rPr lang="cs-CZ" i="1" kern="100" dirty="0">
                <a:effectLst/>
                <a:latin typeface="Calibri" panose="020F0502020204030204" pitchFamily="34" charset="0"/>
                <a:ea typeface="Calibri" panose="020F0502020204030204" pitchFamily="34" charset="0"/>
                <a:cs typeface="Times New Roman" panose="02020603050405020304" pitchFamily="18" charset="0"/>
              </a:rPr>
              <a:t> (Hra o cikánkách)</a:t>
            </a:r>
          </a:p>
          <a:p>
            <a:r>
              <a:rPr lang="cs-CZ" i="1" kern="100" dirty="0" err="1">
                <a:effectLst/>
                <a:latin typeface="Calibri" panose="020F0502020204030204" pitchFamily="34" charset="0"/>
                <a:ea typeface="Calibri" panose="020F0502020204030204" pitchFamily="34" charset="0"/>
                <a:cs typeface="Times New Roman" panose="02020603050405020304" pitchFamily="18" charset="0"/>
              </a:rPr>
              <a:t>Comedia</a:t>
            </a:r>
            <a:r>
              <a:rPr lang="cs-CZ" i="1" kern="100" dirty="0">
                <a:effectLst/>
                <a:latin typeface="Calibri" panose="020F0502020204030204" pitchFamily="34" charset="0"/>
                <a:ea typeface="Calibri" panose="020F0502020204030204" pitchFamily="34" charset="0"/>
                <a:cs typeface="Times New Roman" panose="02020603050405020304" pitchFamily="18" charset="0"/>
              </a:rPr>
              <a:t> </a:t>
            </a:r>
            <a:r>
              <a:rPr lang="cs-CZ" i="1" kern="100" dirty="0" err="1">
                <a:effectLst/>
                <a:latin typeface="Calibri" panose="020F0502020204030204" pitchFamily="34" charset="0"/>
                <a:ea typeface="Calibri" panose="020F0502020204030204" pitchFamily="34" charset="0"/>
                <a:cs typeface="Times New Roman" panose="02020603050405020304" pitchFamily="18" charset="0"/>
              </a:rPr>
              <a:t>del</a:t>
            </a:r>
            <a:r>
              <a:rPr lang="cs-CZ" i="1" kern="100" dirty="0">
                <a:effectLst/>
                <a:latin typeface="Calibri" panose="020F0502020204030204" pitchFamily="34" charset="0"/>
                <a:ea typeface="Calibri" panose="020F0502020204030204" pitchFamily="34" charset="0"/>
                <a:cs typeface="Times New Roman" panose="02020603050405020304" pitchFamily="18" charset="0"/>
              </a:rPr>
              <a:t> </a:t>
            </a:r>
            <a:r>
              <a:rPr lang="cs-CZ" i="1" kern="100" dirty="0" err="1">
                <a:effectLst/>
                <a:latin typeface="Calibri" panose="020F0502020204030204" pitchFamily="34" charset="0"/>
                <a:ea typeface="Calibri" panose="020F0502020204030204" pitchFamily="34" charset="0"/>
                <a:cs typeface="Times New Roman" panose="02020603050405020304" pitchFamily="18" charset="0"/>
              </a:rPr>
              <a:t>viudo</a:t>
            </a:r>
            <a:r>
              <a:rPr lang="cs-CZ" i="1" kern="100" dirty="0">
                <a:effectLst/>
                <a:latin typeface="Calibri" panose="020F0502020204030204" pitchFamily="34" charset="0"/>
                <a:ea typeface="Calibri" panose="020F0502020204030204" pitchFamily="34" charset="0"/>
                <a:cs typeface="Times New Roman" panose="02020603050405020304" pitchFamily="18" charset="0"/>
              </a:rPr>
              <a:t> (Komedie o vdovci) – </a:t>
            </a:r>
            <a:r>
              <a:rPr lang="cs-CZ" kern="100" dirty="0">
                <a:effectLst/>
                <a:latin typeface="Calibri" panose="020F0502020204030204" pitchFamily="34" charset="0"/>
                <a:ea typeface="Calibri" panose="020F0502020204030204" pitchFamily="34" charset="0"/>
                <a:cs typeface="Times New Roman" panose="02020603050405020304" pitchFamily="18" charset="0"/>
              </a:rPr>
              <a:t>don </a:t>
            </a:r>
            <a:r>
              <a:rPr lang="cs-CZ" kern="100" dirty="0" err="1">
                <a:effectLst/>
                <a:latin typeface="Calibri" panose="020F0502020204030204" pitchFamily="34" charset="0"/>
                <a:ea typeface="Calibri" panose="020F0502020204030204" pitchFamily="34" charset="0"/>
                <a:cs typeface="Times New Roman" panose="02020603050405020304" pitchFamily="18" charset="0"/>
              </a:rPr>
              <a:t>Rosvel</a:t>
            </a:r>
            <a:r>
              <a:rPr lang="cs-CZ" kern="100" dirty="0">
                <a:effectLst/>
                <a:latin typeface="Calibri" panose="020F0502020204030204" pitchFamily="34" charset="0"/>
                <a:ea typeface="Calibri" panose="020F0502020204030204" pitchFamily="34" charset="0"/>
                <a:cs typeface="Times New Roman" panose="02020603050405020304" pitchFamily="18" charset="0"/>
              </a:rPr>
              <a:t> a jeho bratr</a:t>
            </a:r>
          </a:p>
          <a:p>
            <a:pPr marL="0" indent="0">
              <a:buNone/>
            </a:pPr>
            <a:endParaRPr lang="cs-CZ" i="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cs-CZ" sz="3500" kern="100" dirty="0">
                <a:effectLst/>
                <a:latin typeface="Calibri" panose="020F0502020204030204" pitchFamily="34" charset="0"/>
                <a:ea typeface="Calibri" panose="020F0502020204030204" pitchFamily="34" charset="0"/>
                <a:cs typeface="Times New Roman" panose="02020603050405020304" pitchFamily="18" charset="0"/>
              </a:rPr>
              <a:t>Tragikomedie </a:t>
            </a:r>
            <a:r>
              <a:rPr lang="cs-CZ" kern="100" dirty="0">
                <a:effectLst/>
                <a:latin typeface="Calibri" panose="020F0502020204030204" pitchFamily="34" charset="0"/>
                <a:ea typeface="Calibri" panose="020F0502020204030204" pitchFamily="34" charset="0"/>
                <a:cs typeface="Times New Roman" panose="02020603050405020304" pitchFamily="18" charset="0"/>
              </a:rPr>
              <a:t>- inspirace ve španělských rytířských románech</a:t>
            </a:r>
          </a:p>
          <a:p>
            <a:r>
              <a:rPr lang="cs-CZ" i="1" kern="100" dirty="0">
                <a:effectLst/>
                <a:latin typeface="Calibri" panose="020F0502020204030204" pitchFamily="34" charset="0"/>
                <a:ea typeface="Calibri" panose="020F0502020204030204" pitchFamily="34" charset="0"/>
                <a:cs typeface="Times New Roman" panose="02020603050405020304" pitchFamily="18" charset="0"/>
              </a:rPr>
              <a:t>Don </a:t>
            </a:r>
            <a:r>
              <a:rPr lang="cs-CZ" i="1" kern="100" dirty="0" err="1">
                <a:effectLst/>
                <a:latin typeface="Calibri" panose="020F0502020204030204" pitchFamily="34" charset="0"/>
                <a:ea typeface="Calibri" panose="020F0502020204030204" pitchFamily="34" charset="0"/>
                <a:cs typeface="Times New Roman" panose="02020603050405020304" pitchFamily="18" charset="0"/>
              </a:rPr>
              <a:t>Duardos</a:t>
            </a:r>
            <a:r>
              <a:rPr lang="cs-CZ" i="1" kern="100" dirty="0">
                <a:effectLst/>
                <a:latin typeface="Calibri" panose="020F0502020204030204" pitchFamily="34" charset="0"/>
                <a:ea typeface="Calibri" panose="020F0502020204030204" pitchFamily="34" charset="0"/>
                <a:cs typeface="Times New Roman" panose="02020603050405020304" pitchFamily="18" charset="0"/>
              </a:rPr>
              <a:t> </a:t>
            </a:r>
            <a:r>
              <a:rPr lang="cs-CZ" kern="100" dirty="0">
                <a:effectLst/>
                <a:latin typeface="Calibri" panose="020F0502020204030204" pitchFamily="34" charset="0"/>
                <a:ea typeface="Calibri" panose="020F0502020204030204" pitchFamily="34" charset="0"/>
                <a:cs typeface="Times New Roman" panose="02020603050405020304" pitchFamily="18" charset="0"/>
              </a:rPr>
              <a:t>– cca 2000 veršů, hodnotné lyrické pasáže, určitá psychologie postav</a:t>
            </a:r>
          </a:p>
          <a:p>
            <a:pPr marL="0" indent="0">
              <a:buNone/>
            </a:pPr>
            <a:r>
              <a:rPr lang="cs-CZ" kern="100" dirty="0">
                <a:effectLst/>
                <a:latin typeface="Calibri" panose="020F0502020204030204" pitchFamily="34" charset="0"/>
                <a:ea typeface="Calibri" panose="020F0502020204030204" pitchFamily="34" charset="0"/>
                <a:cs typeface="Times New Roman" panose="02020603050405020304" pitchFamily="18" charset="0"/>
              </a:rPr>
              <a:t>		</a:t>
            </a:r>
            <a:r>
              <a:rPr lang="cs-CZ" kern="100" dirty="0" err="1">
                <a:effectLst/>
                <a:latin typeface="Calibri" panose="020F0502020204030204" pitchFamily="34" charset="0"/>
                <a:ea typeface="Calibri" panose="020F0502020204030204" pitchFamily="34" charset="0"/>
                <a:cs typeface="Times New Roman" panose="02020603050405020304" pitchFamily="18" charset="0"/>
              </a:rPr>
              <a:t>Flérida</a:t>
            </a:r>
            <a:r>
              <a:rPr lang="cs-CZ" kern="100" dirty="0">
                <a:latin typeface="Calibri" panose="020F0502020204030204" pitchFamily="34" charset="0"/>
                <a:ea typeface="Calibri" panose="020F0502020204030204" pitchFamily="34" charset="0"/>
                <a:cs typeface="Times New Roman" panose="02020603050405020304" pitchFamily="18" charset="0"/>
              </a:rPr>
              <a:t> a </a:t>
            </a:r>
            <a:r>
              <a:rPr lang="cs-CZ" kern="100" dirty="0">
                <a:effectLst/>
                <a:latin typeface="Calibri" panose="020F0502020204030204" pitchFamily="34" charset="0"/>
                <a:ea typeface="Calibri" panose="020F0502020204030204" pitchFamily="34" charset="0"/>
                <a:cs typeface="Times New Roman" panose="02020603050405020304" pitchFamily="18" charset="0"/>
              </a:rPr>
              <a:t>don </a:t>
            </a:r>
            <a:r>
              <a:rPr lang="cs-CZ" kern="100" dirty="0" err="1">
                <a:effectLst/>
                <a:latin typeface="Calibri" panose="020F0502020204030204" pitchFamily="34" charset="0"/>
                <a:ea typeface="Calibri" panose="020F0502020204030204" pitchFamily="34" charset="0"/>
                <a:cs typeface="Times New Roman" panose="02020603050405020304" pitchFamily="18" charset="0"/>
              </a:rPr>
              <a:t>Duardos</a:t>
            </a:r>
            <a:r>
              <a:rPr lang="cs-CZ" kern="100" dirty="0">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cs-CZ" kern="100" dirty="0">
                <a:effectLst/>
                <a:latin typeface="Calibri" panose="020F0502020204030204" pitchFamily="34" charset="0"/>
                <a:ea typeface="Calibri" panose="020F0502020204030204" pitchFamily="34" charset="0"/>
                <a:cs typeface="Times New Roman" panose="02020603050405020304" pitchFamily="18" charset="0"/>
              </a:rPr>
              <a:t>		Julián a </a:t>
            </a:r>
            <a:r>
              <a:rPr lang="cs-CZ" kern="100" dirty="0" err="1">
                <a:effectLst/>
                <a:latin typeface="Calibri" panose="020F0502020204030204" pitchFamily="34" charset="0"/>
                <a:ea typeface="Calibri" panose="020F0502020204030204" pitchFamily="34" charset="0"/>
                <a:cs typeface="Times New Roman" panose="02020603050405020304" pitchFamily="18" charset="0"/>
              </a:rPr>
              <a:t>Costanza</a:t>
            </a:r>
            <a:endParaRPr lang="cs-CZ"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cs-CZ" kern="100" dirty="0">
                <a:effectLst/>
                <a:latin typeface="Calibri" panose="020F0502020204030204" pitchFamily="34" charset="0"/>
                <a:ea typeface="Calibri" panose="020F0502020204030204" pitchFamily="34" charset="0"/>
                <a:cs typeface="Times New Roman" panose="02020603050405020304" pitchFamily="18" charset="0"/>
              </a:rPr>
              <a:t>		</a:t>
            </a:r>
            <a:r>
              <a:rPr lang="cs-CZ" kern="100" dirty="0" err="1">
                <a:effectLst/>
                <a:latin typeface="Calibri" panose="020F0502020204030204" pitchFamily="34" charset="0"/>
                <a:ea typeface="Calibri" panose="020F0502020204030204" pitchFamily="34" charset="0"/>
                <a:cs typeface="Times New Roman" panose="02020603050405020304" pitchFamily="18" charset="0"/>
              </a:rPr>
              <a:t>Camilote</a:t>
            </a:r>
            <a:r>
              <a:rPr lang="cs-CZ" kern="100" dirty="0">
                <a:effectLst/>
                <a:latin typeface="Calibri" panose="020F0502020204030204" pitchFamily="34" charset="0"/>
                <a:ea typeface="Calibri" panose="020F0502020204030204" pitchFamily="34" charset="0"/>
                <a:cs typeface="Times New Roman" panose="02020603050405020304" pitchFamily="18" charset="0"/>
              </a:rPr>
              <a:t> </a:t>
            </a:r>
            <a:r>
              <a:rPr lang="cs-CZ" kern="100" dirty="0" err="1">
                <a:effectLst/>
                <a:latin typeface="Calibri" panose="020F0502020204030204" pitchFamily="34" charset="0"/>
                <a:ea typeface="Calibri" panose="020F0502020204030204" pitchFamily="34" charset="0"/>
                <a:cs typeface="Times New Roman" panose="02020603050405020304" pitchFamily="18" charset="0"/>
              </a:rPr>
              <a:t>y</a:t>
            </a:r>
            <a:r>
              <a:rPr lang="cs-CZ" kern="100" dirty="0">
                <a:effectLst/>
                <a:latin typeface="Calibri" panose="020F0502020204030204" pitchFamily="34" charset="0"/>
                <a:ea typeface="Calibri" panose="020F0502020204030204" pitchFamily="34" charset="0"/>
                <a:cs typeface="Times New Roman" panose="02020603050405020304" pitchFamily="18" charset="0"/>
              </a:rPr>
              <a:t> </a:t>
            </a:r>
            <a:r>
              <a:rPr lang="cs-CZ" kern="100" dirty="0" err="1">
                <a:effectLst/>
                <a:latin typeface="Calibri" panose="020F0502020204030204" pitchFamily="34" charset="0"/>
                <a:ea typeface="Calibri" panose="020F0502020204030204" pitchFamily="34" charset="0"/>
                <a:cs typeface="Times New Roman" panose="02020603050405020304" pitchFamily="18" charset="0"/>
              </a:rPr>
              <a:t>Maimonda</a:t>
            </a:r>
            <a:endParaRPr lang="cs-CZ" kern="100" dirty="0">
              <a:effectLst/>
              <a:latin typeface="Calibri" panose="020F0502020204030204" pitchFamily="34" charset="0"/>
              <a:ea typeface="Calibri" panose="020F0502020204030204" pitchFamily="34" charset="0"/>
              <a:cs typeface="Times New Roman" panose="02020603050405020304" pitchFamily="18" charset="0"/>
            </a:endParaRPr>
          </a:p>
          <a:p>
            <a:r>
              <a:rPr lang="cs-CZ" i="1" kern="100" dirty="0" err="1">
                <a:effectLst/>
                <a:latin typeface="Calibri" panose="020F0502020204030204" pitchFamily="34" charset="0"/>
                <a:ea typeface="Calibri" panose="020F0502020204030204" pitchFamily="34" charset="0"/>
                <a:cs typeface="Times New Roman" panose="02020603050405020304" pitchFamily="18" charset="0"/>
              </a:rPr>
              <a:t>Amadís</a:t>
            </a:r>
            <a:r>
              <a:rPr lang="cs-CZ" i="1" kern="100" dirty="0">
                <a:effectLst/>
                <a:latin typeface="Calibri" panose="020F0502020204030204" pitchFamily="34" charset="0"/>
                <a:ea typeface="Calibri" panose="020F0502020204030204" pitchFamily="34" charset="0"/>
                <a:cs typeface="Times New Roman" panose="02020603050405020304" pitchFamily="18" charset="0"/>
              </a:rPr>
              <a:t> de </a:t>
            </a:r>
            <a:r>
              <a:rPr lang="cs-CZ" i="1" kern="100" dirty="0" err="1">
                <a:effectLst/>
                <a:latin typeface="Calibri" panose="020F0502020204030204" pitchFamily="34" charset="0"/>
                <a:ea typeface="Calibri" panose="020F0502020204030204" pitchFamily="34" charset="0"/>
                <a:cs typeface="Times New Roman" panose="02020603050405020304" pitchFamily="18" charset="0"/>
              </a:rPr>
              <a:t>Gaula</a:t>
            </a:r>
            <a:endParaRPr lang="cs-CZ" i="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Tree>
    <p:extLst>
      <p:ext uri="{BB962C8B-B14F-4D97-AF65-F5344CB8AC3E}">
        <p14:creationId xmlns:p14="http://schemas.microsoft.com/office/powerpoint/2010/main" val="527141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5738A6-30DC-0D66-C890-E5F141859ADC}"/>
              </a:ext>
            </a:extLst>
          </p:cNvPr>
          <p:cNvSpPr>
            <a:spLocks noGrp="1"/>
          </p:cNvSpPr>
          <p:nvPr>
            <p:ph type="title"/>
          </p:nvPr>
        </p:nvSpPr>
        <p:spPr/>
        <p:txBody>
          <a:bodyPr/>
          <a:lstStyle/>
          <a:p>
            <a:r>
              <a:rPr lang="cs-CZ" dirty="0"/>
              <a:t>Fernando de </a:t>
            </a:r>
            <a:r>
              <a:rPr lang="cs-CZ" dirty="0" err="1"/>
              <a:t>Rojas</a:t>
            </a:r>
            <a:r>
              <a:rPr lang="cs-CZ" dirty="0"/>
              <a:t> (1465?-1541)</a:t>
            </a:r>
          </a:p>
        </p:txBody>
      </p:sp>
      <p:sp>
        <p:nvSpPr>
          <p:cNvPr id="3" name="Zástupný obsah 2">
            <a:extLst>
              <a:ext uri="{FF2B5EF4-FFF2-40B4-BE49-F238E27FC236}">
                <a16:creationId xmlns:a16="http://schemas.microsoft.com/office/drawing/2014/main" id="{570A23CD-1E6F-4B0C-3829-3D846F5701DC}"/>
              </a:ext>
            </a:extLst>
          </p:cNvPr>
          <p:cNvSpPr>
            <a:spLocks noGrp="1"/>
          </p:cNvSpPr>
          <p:nvPr>
            <p:ph idx="1"/>
          </p:nvPr>
        </p:nvSpPr>
        <p:spPr/>
        <p:txBody>
          <a:bodyPr>
            <a:normAutofit/>
          </a:bodyPr>
          <a:lstStyle/>
          <a:p>
            <a:pPr marL="0" indent="0">
              <a:buNone/>
            </a:pPr>
            <a:r>
              <a:rPr lang="cs-CZ" sz="4000" dirty="0"/>
              <a:t>La Celestina</a:t>
            </a:r>
          </a:p>
          <a:p>
            <a:pPr marL="0" indent="0" algn="ctr">
              <a:buNone/>
            </a:pPr>
            <a:endParaRPr lang="cs-CZ" sz="4000" dirty="0"/>
          </a:p>
        </p:txBody>
      </p:sp>
      <p:pic>
        <p:nvPicPr>
          <p:cNvPr id="5" name="Obrázek 4">
            <a:extLst>
              <a:ext uri="{FF2B5EF4-FFF2-40B4-BE49-F238E27FC236}">
                <a16:creationId xmlns:a16="http://schemas.microsoft.com/office/drawing/2014/main" id="{B94A413D-6624-F5D2-EA4F-3D8A4BDDAD3C}"/>
              </a:ext>
            </a:extLst>
          </p:cNvPr>
          <p:cNvPicPr>
            <a:picLocks noChangeAspect="1"/>
          </p:cNvPicPr>
          <p:nvPr/>
        </p:nvPicPr>
        <p:blipFill>
          <a:blip r:embed="rId2"/>
          <a:stretch>
            <a:fillRect/>
          </a:stretch>
        </p:blipFill>
        <p:spPr>
          <a:xfrm>
            <a:off x="7575026" y="1949168"/>
            <a:ext cx="3380117" cy="4227795"/>
          </a:xfrm>
          <a:prstGeom prst="rect">
            <a:avLst/>
          </a:prstGeom>
        </p:spPr>
      </p:pic>
      <p:sp>
        <p:nvSpPr>
          <p:cNvPr id="6" name="TextovéPole 5">
            <a:extLst>
              <a:ext uri="{FF2B5EF4-FFF2-40B4-BE49-F238E27FC236}">
                <a16:creationId xmlns:a16="http://schemas.microsoft.com/office/drawing/2014/main" id="{57CC47DD-9280-3BEE-FBF7-F59FF3DD7723}"/>
              </a:ext>
            </a:extLst>
          </p:cNvPr>
          <p:cNvSpPr txBox="1"/>
          <p:nvPr/>
        </p:nvSpPr>
        <p:spPr>
          <a:xfrm>
            <a:off x="838200" y="1690688"/>
            <a:ext cx="6564682" cy="4739759"/>
          </a:xfrm>
          <a:prstGeom prst="rect">
            <a:avLst/>
          </a:prstGeom>
          <a:noFill/>
        </p:spPr>
        <p:txBody>
          <a:bodyPr wrap="square" rtlCol="0">
            <a:spAutoFit/>
          </a:bodyPr>
          <a:lstStyle/>
          <a:p>
            <a:endParaRPr lang="cs-CZ" dirty="0"/>
          </a:p>
          <a:p>
            <a:endParaRPr lang="cs-CZ" dirty="0"/>
          </a:p>
          <a:p>
            <a:endParaRPr lang="cs-CZ" dirty="0"/>
          </a:p>
          <a:p>
            <a:r>
              <a:rPr lang="cs-CZ" sz="3200" i="1" dirty="0"/>
              <a:t>Komedie o Kalistovi a </a:t>
            </a:r>
            <a:r>
              <a:rPr lang="cs-CZ" sz="3200" i="1" dirty="0" err="1"/>
              <a:t>Melibeji</a:t>
            </a:r>
            <a:endParaRPr lang="cs-CZ" sz="3200" i="1" dirty="0"/>
          </a:p>
          <a:p>
            <a:r>
              <a:rPr lang="cs-CZ" sz="3200" i="1" dirty="0"/>
              <a:t>(</a:t>
            </a:r>
            <a:r>
              <a:rPr lang="cs-CZ" sz="3200" i="1" dirty="0" err="1"/>
              <a:t>Tragicomedia</a:t>
            </a:r>
            <a:r>
              <a:rPr lang="cs-CZ" sz="3200" i="1" dirty="0"/>
              <a:t> de </a:t>
            </a:r>
            <a:r>
              <a:rPr lang="cs-CZ" sz="3200" i="1" dirty="0" err="1"/>
              <a:t>Calisto</a:t>
            </a:r>
            <a:r>
              <a:rPr lang="cs-CZ" sz="3200" i="1" dirty="0"/>
              <a:t> </a:t>
            </a:r>
            <a:r>
              <a:rPr lang="cs-CZ" sz="3200" i="1" dirty="0" err="1"/>
              <a:t>y</a:t>
            </a:r>
            <a:r>
              <a:rPr lang="cs-CZ" sz="3200" i="1" dirty="0"/>
              <a:t> </a:t>
            </a:r>
            <a:r>
              <a:rPr lang="cs-CZ" sz="3200" i="1" dirty="0" err="1"/>
              <a:t>Melibea</a:t>
            </a:r>
            <a:r>
              <a:rPr lang="cs-CZ" sz="3200" dirty="0"/>
              <a:t>)</a:t>
            </a:r>
          </a:p>
          <a:p>
            <a:r>
              <a:rPr lang="cs-CZ" sz="3200" dirty="0"/>
              <a:t> </a:t>
            </a:r>
          </a:p>
          <a:p>
            <a:pPr marL="342900" indent="-342900">
              <a:buFontTx/>
              <a:buChar char="-"/>
            </a:pPr>
            <a:r>
              <a:rPr lang="cs-CZ" sz="2400" dirty="0"/>
              <a:t>první vydání 1499, 16 aktů</a:t>
            </a:r>
          </a:p>
          <a:p>
            <a:pPr marL="342900" indent="-342900">
              <a:buFontTx/>
              <a:buChar char="-"/>
            </a:pPr>
            <a:r>
              <a:rPr lang="cs-CZ" sz="2400" dirty="0"/>
              <a:t>později 21 aktů</a:t>
            </a:r>
          </a:p>
          <a:p>
            <a:pPr marL="342900" indent="-342900">
              <a:buFontTx/>
              <a:buChar char="-"/>
            </a:pPr>
            <a:r>
              <a:rPr lang="cs-CZ" sz="2400" dirty="0"/>
              <a:t>problém žánru, novela </a:t>
            </a:r>
            <a:r>
              <a:rPr lang="cs-CZ" sz="2400" dirty="0" err="1"/>
              <a:t>dialogada</a:t>
            </a:r>
            <a:r>
              <a:rPr lang="cs-CZ" sz="2400" dirty="0"/>
              <a:t>?</a:t>
            </a:r>
          </a:p>
          <a:p>
            <a:pPr marL="342900" indent="-342900">
              <a:buFontTx/>
              <a:buChar char="-"/>
            </a:pPr>
            <a:r>
              <a:rPr lang="cs-CZ" sz="2400" dirty="0" err="1"/>
              <a:t>neinscenovatelná</a:t>
            </a:r>
            <a:r>
              <a:rPr lang="cs-CZ" sz="2400" dirty="0"/>
              <a:t>, určená pro dramatický přednes</a:t>
            </a:r>
          </a:p>
          <a:p>
            <a:pPr marL="457200" indent="-457200">
              <a:buFontTx/>
              <a:buChar char="-"/>
            </a:pPr>
            <a:endParaRPr lang="cs-CZ" sz="3200" dirty="0"/>
          </a:p>
        </p:txBody>
      </p:sp>
    </p:spTree>
    <p:extLst>
      <p:ext uri="{BB962C8B-B14F-4D97-AF65-F5344CB8AC3E}">
        <p14:creationId xmlns:p14="http://schemas.microsoft.com/office/powerpoint/2010/main" val="1810742807"/>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10573</TotalTime>
  <Words>1114</Words>
  <Application>Microsoft Macintosh PowerPoint</Application>
  <PresentationFormat>Širokoúhlá obrazovka</PresentationFormat>
  <Paragraphs>138</Paragraphs>
  <Slides>21</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21</vt:i4>
      </vt:variant>
    </vt:vector>
  </HeadingPairs>
  <TitlesOfParts>
    <vt:vector size="27" baseType="lpstr">
      <vt:lpstr>Arial</vt:lpstr>
      <vt:lpstr>Calibri</vt:lpstr>
      <vt:lpstr>Calibri Light</vt:lpstr>
      <vt:lpstr>Courier New</vt:lpstr>
      <vt:lpstr>Libre Franklin</vt:lpstr>
      <vt:lpstr>Motiv Office</vt:lpstr>
      <vt:lpstr>Prelopisté I</vt:lpstr>
      <vt:lpstr>Generace Katolických veličenstev</vt:lpstr>
      <vt:lpstr>Juan del Encina (Salamanka 1468 – León 1529) </vt:lpstr>
      <vt:lpstr>Cu cu!</vt:lpstr>
      <vt:lpstr>Lucas Fernández (1474-1541) Salamanka</vt:lpstr>
      <vt:lpstr>Gil Vicente (1465?-1536?)</vt:lpstr>
      <vt:lpstr>Gil Vicente - tvorba</vt:lpstr>
      <vt:lpstr>Gil Vicente - tvorba</vt:lpstr>
      <vt:lpstr>Fernando de Rojas (1465?-1541)</vt:lpstr>
      <vt:lpstr>První část – Shledání (amor loco x amor cortés)</vt:lpstr>
      <vt:lpstr>Ukázka</vt:lpstr>
      <vt:lpstr>Druhá část - zápletka</vt:lpstr>
      <vt:lpstr>Třetí část - Vyústění</vt:lpstr>
      <vt:lpstr>Celestina – význam a odkaz díla</vt:lpstr>
      <vt:lpstr>Prezentace aplikace PowerPoint</vt:lpstr>
      <vt:lpstr>Bartolomé de Torres Naharro (1485-1520)</vt:lpstr>
      <vt:lpstr>Prohemio – Úvod k Propalladii</vt:lpstr>
      <vt:lpstr>Komedie podle skutečnosti (a noticia)</vt:lpstr>
      <vt:lpstr>Hry smyšlené (a fantasía)</vt:lpstr>
      <vt:lpstr>Náboženské divadlo</vt:lpstr>
      <vt:lpstr>Códice de autos viejos (1550-1575)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Magdaléna Kolmanová</dc:creator>
  <cp:lastModifiedBy>Magdaléna Kolmanová</cp:lastModifiedBy>
  <cp:revision>4</cp:revision>
  <dcterms:created xsi:type="dcterms:W3CDTF">2024-10-02T16:27:43Z</dcterms:created>
  <dcterms:modified xsi:type="dcterms:W3CDTF">2024-10-17T15:00:34Z</dcterms:modified>
</cp:coreProperties>
</file>