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3BD91-88FD-8FE1-EB91-70771FBE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AB6707-10AF-694D-3AD4-F1960DA6B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470788-69A7-A073-C3DF-D14B1F34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442A1A-A2DB-13E3-6CD3-17D7FE97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9A35C7-5804-C5BC-F3E7-A04D897A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25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FBE99-EA46-988E-290B-27E8EE7A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D56271-5BEA-928E-865C-C1DDF5155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B1B3F5-927F-F510-9380-3A9BEFB0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F153CE-5A3F-0F55-56B1-1E8C5E37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7C2E6B-3A02-DFD1-F16D-E322E22D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0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E3B0A5E-0CEB-54B9-215B-672E528C0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64A6F8-00DA-0E35-8A67-7DAA38E10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E596BF-5387-0CC5-1CEC-5DD9D330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2820FE-CC95-EC19-75DF-A0F21895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4DB395-4822-483C-2A08-5001E0EC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01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C6F8D-A5F1-57D6-033B-3832585A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CD178-5A85-F2BC-8DD6-C68E6E94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499A1B-D5BB-F5DF-9D3C-8B16EDE0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4283DF-AB83-27A8-1585-C9619E43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A7714B-DCBD-41D9-5AC0-48A9A67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47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98B75-DCB1-3CF0-A78A-E6270085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A57F5C-57BE-EF82-D18A-9F89307B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41F03A-AFA4-C7D5-DFAA-B6D2716F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9ECBAA-73A2-15E8-3AD9-A3294407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1AEFCF-00D5-EE8C-B070-4AB4934C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46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CC32A-C525-3B37-98C1-A76427BF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4B0021-8672-0E6A-6F78-4CFBF562D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C986BE-DE8A-FB72-AF3D-BD78A9869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A11C79-18C0-C9A1-60E1-DA19E006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3CA340-5D4E-3588-4C81-620D0377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A0A49E-854D-5E55-9623-BD9B2FEB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8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59B65-AADA-55BF-747D-B612694F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6440C4-B962-7430-2D01-31CF6312C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61F769-62A9-14C8-1A0F-14A8AD10E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EB6E8-994D-6CE4-0BF3-D40E9D415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7D7643-ACC8-6AAA-1962-D5611B252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3F55C05-E3E8-7A9A-8AFA-60D120A5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304E836-1F82-6CB8-2EA8-BEFB6F0A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34ADB5A-D8B1-0D50-8FBF-FCDE28E8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31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735B9-7BD9-A1A6-3179-E7A52684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4334DD-29E3-4A2A-D3B3-D512221F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B2B571-E7FC-FA76-397F-DE16A362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28BEE2-A602-302D-8CD1-BC314036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97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BC92B57-3DA0-7B6A-8A85-8A89D01A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0599664-90ED-CC0A-EA71-92FF8754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8CE83E-7BA6-B74E-F557-9306EAC1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87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3F9CD-4CB8-A580-40C0-C0179BEF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30D666-4B91-3165-A574-F78A70CB1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407823-E976-11E9-FC06-6B313F27D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A6E8F9-598F-B49A-8583-ECF2C04B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83CEC4-67EB-FE1D-CB46-D05A6430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BD0464-D674-81B8-8E8F-EFBB1413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79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A2A74-81F2-9AC1-CF88-1776B7F0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6344ADC-69D4-B37D-17B7-2EAA42136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22FF67-226E-E924-AB98-EC9156929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0E148F-F8E0-ECC3-9E73-939DADA9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3D79A5-E5F0-4B6B-D4F6-88840915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B38933-E352-F3FD-0B3A-7536C84E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91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8C098B-8039-3768-086D-60FD4438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09F5A4-0D03-DF5E-9A80-59D66C83C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145DA8-F720-6A74-B733-B153ABAEC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62A39-F9CD-EC43-807F-7CA74026D21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67DCC9-FBC1-AB3C-3730-C35D5D366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DAD5AD-7B83-8F4B-FC23-1CEBD3A54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D27D-07E2-C240-94DE-3F2D92FC0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36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D5ECCC-E500-CB80-0359-23FE3ECC2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43" y="1684751"/>
            <a:ext cx="3932237" cy="1600200"/>
          </a:xfrm>
        </p:spPr>
        <p:txBody>
          <a:bodyPr>
            <a:normAutofit/>
          </a:bodyPr>
          <a:lstStyle/>
          <a:p>
            <a:r>
              <a:rPr lang="cs-CZ" sz="4400" dirty="0" err="1"/>
              <a:t>Prelopisté</a:t>
            </a:r>
            <a:r>
              <a:rPr lang="cs-CZ" sz="4400" dirty="0"/>
              <a:t> II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D301AD7C-1EB0-595A-EAF3-CB6C44AF5A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1" b="101"/>
          <a:stretch>
            <a:fillRect/>
          </a:stretch>
        </p:blipFill>
        <p:spPr>
          <a:xfrm>
            <a:off x="4460713" y="623975"/>
            <a:ext cx="7104844" cy="5610049"/>
          </a:xfrm>
        </p:spPr>
      </p:pic>
    </p:spTree>
    <p:extLst>
      <p:ext uri="{BB962C8B-B14F-4D97-AF65-F5344CB8AC3E}">
        <p14:creationId xmlns:p14="http://schemas.microsoft.com/office/powerpoint/2010/main" val="266143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3B343-1DC5-8BBF-E74D-60D05937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Juan de la </a:t>
            </a:r>
            <a:r>
              <a:rPr lang="cs-CZ" dirty="0" err="1"/>
              <a:t>Cueva</a:t>
            </a:r>
            <a:r>
              <a:rPr lang="cs-CZ" dirty="0"/>
              <a:t> – tvorba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FB359-FB16-5CCA-D19B-0732C7B09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/>
              <a:t>El </a:t>
            </a:r>
            <a:r>
              <a:rPr lang="cs-CZ" i="1" dirty="0" err="1"/>
              <a:t>infamador</a:t>
            </a:r>
            <a:r>
              <a:rPr lang="cs-CZ" dirty="0"/>
              <a:t> (</a:t>
            </a:r>
            <a:r>
              <a:rPr lang="cs-CZ" i="1" dirty="0" err="1"/>
              <a:t>Nactiutrhač</a:t>
            </a:r>
            <a:r>
              <a:rPr lang="cs-CZ" dirty="0"/>
              <a:t>) – 4 akty, první inscenace 1581 (</a:t>
            </a:r>
            <a:r>
              <a:rPr lang="cs-CZ" dirty="0" err="1"/>
              <a:t>Alonso</a:t>
            </a:r>
            <a:r>
              <a:rPr lang="cs-CZ" dirty="0"/>
              <a:t> </a:t>
            </a:r>
            <a:r>
              <a:rPr lang="cs-CZ" dirty="0" err="1"/>
              <a:t>Cisneros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předchůdce Dona Juana?</a:t>
            </a:r>
            <a:r>
              <a:rPr lang="cs-CZ" sz="1800" dirty="0"/>
              <a:t> „con la </a:t>
            </a:r>
            <a:r>
              <a:rPr lang="cs-CZ" sz="1800" dirty="0" err="1"/>
              <a:t>riqueza</a:t>
            </a:r>
            <a:r>
              <a:rPr lang="cs-CZ" sz="1800" dirty="0"/>
              <a:t> </a:t>
            </a:r>
            <a:r>
              <a:rPr lang="cs-CZ" sz="1800" dirty="0" err="1"/>
              <a:t>hoy</a:t>
            </a:r>
            <a:r>
              <a:rPr lang="cs-CZ" sz="1800" dirty="0"/>
              <a:t> se </a:t>
            </a:r>
            <a:r>
              <a:rPr lang="cs-CZ" sz="1800" dirty="0" err="1"/>
              <a:t>adquiere</a:t>
            </a:r>
            <a:r>
              <a:rPr lang="cs-CZ" sz="1800" dirty="0"/>
              <a:t> la </a:t>
            </a:r>
            <a:r>
              <a:rPr lang="cs-CZ" sz="1800" dirty="0" err="1"/>
              <a:t>gloria</a:t>
            </a:r>
            <a:r>
              <a:rPr lang="cs-CZ" sz="1800" dirty="0"/>
              <a:t> </a:t>
            </a:r>
            <a:r>
              <a:rPr lang="cs-CZ" sz="1800" dirty="0" err="1"/>
              <a:t>y</a:t>
            </a:r>
            <a:r>
              <a:rPr lang="cs-CZ" sz="1800" dirty="0"/>
              <a:t> la </a:t>
            </a:r>
            <a:r>
              <a:rPr lang="cs-CZ" sz="1800" dirty="0" err="1"/>
              <a:t>nobleza</a:t>
            </a:r>
            <a:r>
              <a:rPr lang="cs-CZ" sz="1800" dirty="0"/>
              <a:t>“ – „bohatstvím dnes se dá získat sláva i vznešenost“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Leucino</a:t>
            </a:r>
            <a:r>
              <a:rPr lang="cs-CZ" dirty="0"/>
              <a:t> </a:t>
            </a:r>
            <a:r>
              <a:rPr lang="cs-CZ" dirty="0" err="1"/>
              <a:t>x</a:t>
            </a:r>
            <a:r>
              <a:rPr lang="cs-CZ" dirty="0"/>
              <a:t> </a:t>
            </a:r>
            <a:r>
              <a:rPr lang="cs-CZ" dirty="0" err="1"/>
              <a:t>Eliodora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 err="1"/>
              <a:t>Ortelio</a:t>
            </a:r>
            <a:r>
              <a:rPr lang="cs-CZ" dirty="0"/>
              <a:t>, </a:t>
            </a:r>
            <a:r>
              <a:rPr lang="cs-CZ" dirty="0" err="1"/>
              <a:t>Farandón</a:t>
            </a:r>
            <a:r>
              <a:rPr lang="cs-CZ" dirty="0"/>
              <a:t>, Teodora, bohyně Nemesis, Venuše a Diana</a:t>
            </a:r>
          </a:p>
          <a:p>
            <a:pPr marL="0" indent="0">
              <a:buNone/>
            </a:pPr>
            <a:r>
              <a:rPr lang="cs-CZ" i="1" dirty="0"/>
              <a:t>El </a:t>
            </a:r>
            <a:r>
              <a:rPr lang="cs-CZ" i="1" dirty="0" err="1"/>
              <a:t>exemplar</a:t>
            </a:r>
            <a:r>
              <a:rPr lang="cs-CZ" i="1" dirty="0"/>
              <a:t> </a:t>
            </a:r>
            <a:r>
              <a:rPr lang="cs-CZ" i="1" dirty="0" err="1"/>
              <a:t>poético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Poučení o básnictví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obhajuje Novou komedii</a:t>
            </a:r>
          </a:p>
          <a:p>
            <a:pPr marL="0" indent="0">
              <a:buNone/>
            </a:pPr>
            <a:r>
              <a:rPr lang="cs-CZ" sz="2400" dirty="0"/>
              <a:t>„…jeho socha by byla umístěna na prahu mezi novým a starým. Měl by zavázané oči a ruce napřažené směrem k budoucnosti.“ </a:t>
            </a:r>
            <a:r>
              <a:rPr lang="cs-CZ" sz="2400" dirty="0" err="1"/>
              <a:t>Ruiz</a:t>
            </a:r>
            <a:r>
              <a:rPr lang="cs-CZ" sz="2400" dirty="0"/>
              <a:t> Ramón</a:t>
            </a:r>
          </a:p>
        </p:txBody>
      </p:sp>
    </p:spTree>
    <p:extLst>
      <p:ext uri="{BB962C8B-B14F-4D97-AF65-F5344CB8AC3E}">
        <p14:creationId xmlns:p14="http://schemas.microsoft.com/office/powerpoint/2010/main" val="215224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924C5-26CF-EA9D-85F4-0E85EC4A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Miguel de Cervantes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Saavedra</a:t>
            </a:r>
            <a:r>
              <a:rPr lang="cs-CZ" dirty="0"/>
              <a:t> (1547-1616)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71E022-45B8-D710-A3D9-F507AA812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1547 </a:t>
            </a:r>
            <a:r>
              <a:rPr lang="cs-CZ" dirty="0" err="1"/>
              <a:t>Alcalá</a:t>
            </a:r>
            <a:r>
              <a:rPr lang="cs-CZ" dirty="0"/>
              <a:t> de </a:t>
            </a:r>
            <a:r>
              <a:rPr lang="cs-CZ" dirty="0" err="1"/>
              <a:t>Henares</a:t>
            </a:r>
            <a:r>
              <a:rPr lang="cs-CZ" dirty="0"/>
              <a:t> - 22. 4. 1616 Madrid</a:t>
            </a:r>
          </a:p>
          <a:p>
            <a:r>
              <a:rPr lang="cs-CZ" dirty="0"/>
              <a:t>1568 Itálie</a:t>
            </a:r>
          </a:p>
          <a:p>
            <a:r>
              <a:rPr lang="cs-CZ" dirty="0"/>
              <a:t>1571 bitva u </a:t>
            </a:r>
            <a:r>
              <a:rPr lang="cs-CZ" dirty="0" err="1"/>
              <a:t>Lepanta</a:t>
            </a:r>
            <a:endParaRPr lang="cs-CZ" dirty="0"/>
          </a:p>
          <a:p>
            <a:r>
              <a:rPr lang="cs-CZ" dirty="0"/>
              <a:t>1575-1580 zajatec v Alžíru</a:t>
            </a:r>
          </a:p>
          <a:p>
            <a:r>
              <a:rPr lang="cs-CZ" dirty="0"/>
              <a:t>1584 sňatek s </a:t>
            </a:r>
            <a:r>
              <a:rPr lang="cs-CZ" dirty="0" err="1"/>
              <a:t>Catalinou</a:t>
            </a:r>
            <a:r>
              <a:rPr lang="cs-CZ" dirty="0"/>
              <a:t> de </a:t>
            </a:r>
            <a:r>
              <a:rPr lang="cs-CZ" dirty="0" err="1"/>
              <a:t>Salazar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Palacios</a:t>
            </a:r>
            <a:endParaRPr lang="cs-CZ" dirty="0"/>
          </a:p>
          <a:p>
            <a:r>
              <a:rPr lang="cs-CZ" dirty="0"/>
              <a:t>1587 – </a:t>
            </a:r>
            <a:r>
              <a:rPr lang="cs-CZ" dirty="0" err="1"/>
              <a:t>Andaluzie</a:t>
            </a:r>
            <a:r>
              <a:rPr lang="cs-CZ" dirty="0"/>
              <a:t>, rekviziční komisař, výběrčí daní</a:t>
            </a:r>
          </a:p>
          <a:p>
            <a:r>
              <a:rPr lang="cs-CZ" dirty="0"/>
              <a:t>1604 – Valladolid </a:t>
            </a:r>
          </a:p>
          <a:p>
            <a:r>
              <a:rPr lang="cs-CZ" dirty="0"/>
              <a:t>1608 – Madrid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7430E-28CC-91A0-58FC-70F70004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412" y="1825625"/>
            <a:ext cx="3512377" cy="46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2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D4154-487B-C730-799C-94AB4F03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Cervantes – divadelní tvorba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87849-674B-3C76-F563-5FD9AA003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„drama jednoho povolání“</a:t>
            </a:r>
          </a:p>
          <a:p>
            <a:r>
              <a:rPr lang="cs-CZ" dirty="0"/>
              <a:t>zredukoval 5 aktů na 3? zavedl „Představy a ukryté myšlenky duše“ „morální postavy“?</a:t>
            </a:r>
          </a:p>
          <a:p>
            <a:r>
              <a:rPr lang="cs-CZ" dirty="0"/>
              <a:t>kritika </a:t>
            </a:r>
            <a:r>
              <a:rPr lang="cs-CZ" dirty="0" err="1"/>
              <a:t>Lopeho</a:t>
            </a:r>
            <a:r>
              <a:rPr lang="cs-CZ" dirty="0"/>
              <a:t>, především nevěrohodnost (</a:t>
            </a:r>
            <a:r>
              <a:rPr lang="cs-CZ" i="1" dirty="0" err="1"/>
              <a:t>apud</a:t>
            </a:r>
            <a:r>
              <a:rPr lang="cs-CZ" i="1" dirty="0"/>
              <a:t> Lišák Pedro</a:t>
            </a:r>
            <a:r>
              <a:rPr lang="cs-CZ" dirty="0"/>
              <a:t>, </a:t>
            </a:r>
            <a:r>
              <a:rPr lang="cs-CZ" i="1" dirty="0"/>
              <a:t>Quijote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1. období (po 1580)</a:t>
            </a:r>
          </a:p>
          <a:p>
            <a:pPr lvl="1"/>
            <a:r>
              <a:rPr lang="cs-CZ" i="1" dirty="0"/>
              <a:t>Život v Alžíru</a:t>
            </a:r>
          </a:p>
          <a:p>
            <a:pPr lvl="1"/>
            <a:r>
              <a:rPr lang="cs-CZ" i="1" dirty="0" err="1"/>
              <a:t>Numancia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2. období – </a:t>
            </a:r>
            <a:r>
              <a:rPr lang="cs-CZ" i="1" dirty="0"/>
              <a:t>Osm komedií a osm meziher, dosud neinscenovaných </a:t>
            </a:r>
            <a:r>
              <a:rPr lang="cs-CZ" dirty="0"/>
              <a:t>(1615)</a:t>
            </a:r>
          </a:p>
          <a:p>
            <a:pPr marL="0" indent="0">
              <a:buNone/>
            </a:pPr>
            <a:r>
              <a:rPr lang="cs-CZ" i="1" dirty="0" err="1"/>
              <a:t>Ocho</a:t>
            </a:r>
            <a:r>
              <a:rPr lang="cs-CZ" i="1" dirty="0"/>
              <a:t> </a:t>
            </a:r>
            <a:r>
              <a:rPr lang="cs-CZ" i="1" dirty="0" err="1"/>
              <a:t>comedias</a:t>
            </a:r>
            <a:r>
              <a:rPr lang="cs-CZ" i="1" dirty="0"/>
              <a:t> </a:t>
            </a:r>
            <a:r>
              <a:rPr lang="cs-CZ" i="1" dirty="0" err="1"/>
              <a:t>y</a:t>
            </a:r>
            <a:r>
              <a:rPr lang="cs-CZ" i="1" dirty="0"/>
              <a:t> </a:t>
            </a:r>
            <a:r>
              <a:rPr lang="cs-CZ" i="1" dirty="0" err="1"/>
              <a:t>ocho</a:t>
            </a:r>
            <a:r>
              <a:rPr lang="cs-CZ" i="1" dirty="0"/>
              <a:t> </a:t>
            </a:r>
            <a:r>
              <a:rPr lang="cs-CZ" i="1" dirty="0" err="1"/>
              <a:t>entremeses</a:t>
            </a:r>
            <a:r>
              <a:rPr lang="cs-CZ" i="1" dirty="0"/>
              <a:t> </a:t>
            </a:r>
            <a:r>
              <a:rPr lang="cs-CZ" i="1" dirty="0" err="1"/>
              <a:t>nuevos</a:t>
            </a:r>
            <a:r>
              <a:rPr lang="cs-CZ" i="1" dirty="0"/>
              <a:t>, </a:t>
            </a:r>
            <a:r>
              <a:rPr lang="cs-CZ" i="1" dirty="0" err="1"/>
              <a:t>nunca</a:t>
            </a:r>
            <a:r>
              <a:rPr lang="cs-CZ" i="1" dirty="0"/>
              <a:t> </a:t>
            </a:r>
            <a:r>
              <a:rPr lang="cs-CZ" i="1" dirty="0" err="1"/>
              <a:t>representados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0629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92135-4C97-A90B-A96B-44DEDC2A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 komedií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CF475C-796A-FCC4-D6EE-E901F2D6A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Švarný Španěl</a:t>
            </a:r>
            <a:r>
              <a:rPr lang="cs-CZ" dirty="0"/>
              <a:t> (</a:t>
            </a:r>
            <a:r>
              <a:rPr lang="cs-CZ" i="1" dirty="0"/>
              <a:t>El </a:t>
            </a:r>
            <a:r>
              <a:rPr lang="cs-CZ" i="1" dirty="0" err="1"/>
              <a:t>gallardo</a:t>
            </a:r>
            <a:r>
              <a:rPr lang="cs-CZ" i="1" dirty="0"/>
              <a:t> </a:t>
            </a:r>
            <a:r>
              <a:rPr lang="cs-CZ" i="1" dirty="0" err="1"/>
              <a:t>español</a:t>
            </a:r>
            <a:r>
              <a:rPr lang="cs-CZ" dirty="0"/>
              <a:t>)</a:t>
            </a:r>
          </a:p>
          <a:p>
            <a:r>
              <a:rPr lang="cs-CZ" i="1" dirty="0"/>
              <a:t>Alžírské lázně</a:t>
            </a:r>
            <a:r>
              <a:rPr lang="cs-CZ" dirty="0"/>
              <a:t> (</a:t>
            </a:r>
            <a:r>
              <a:rPr lang="cs-CZ" i="1" dirty="0"/>
              <a:t>Los </a:t>
            </a:r>
            <a:r>
              <a:rPr lang="cs-CZ" i="1" dirty="0" err="1"/>
              <a:t>baños</a:t>
            </a:r>
            <a:r>
              <a:rPr lang="cs-CZ" i="1" dirty="0"/>
              <a:t> de </a:t>
            </a:r>
            <a:r>
              <a:rPr lang="cs-CZ" i="1" dirty="0" err="1"/>
              <a:t>Argel</a:t>
            </a:r>
            <a:r>
              <a:rPr lang="cs-CZ" dirty="0"/>
              <a:t>)</a:t>
            </a:r>
          </a:p>
          <a:p>
            <a:r>
              <a:rPr lang="cs-CZ" i="1" dirty="0"/>
              <a:t>Velká sultánka</a:t>
            </a:r>
            <a:r>
              <a:rPr lang="cs-CZ" dirty="0"/>
              <a:t> (</a:t>
            </a:r>
            <a:r>
              <a:rPr lang="cs-CZ" i="1" dirty="0"/>
              <a:t>La gran </a:t>
            </a:r>
            <a:r>
              <a:rPr lang="cs-CZ" i="1" dirty="0" err="1"/>
              <a:t>sultana</a:t>
            </a:r>
            <a:r>
              <a:rPr lang="cs-CZ" dirty="0"/>
              <a:t>)</a:t>
            </a:r>
          </a:p>
          <a:p>
            <a:r>
              <a:rPr lang="cs-CZ" i="1" dirty="0"/>
              <a:t>Dům žárlivosti a Ardenský les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i="1" dirty="0"/>
              <a:t>La </a:t>
            </a:r>
            <a:r>
              <a:rPr lang="cs-CZ" i="1" dirty="0" err="1"/>
              <a:t>casa</a:t>
            </a:r>
            <a:r>
              <a:rPr lang="cs-CZ" i="1" dirty="0"/>
              <a:t> de los </a:t>
            </a:r>
            <a:r>
              <a:rPr lang="cs-CZ" i="1" dirty="0" err="1"/>
              <a:t>celos</a:t>
            </a:r>
            <a:r>
              <a:rPr lang="cs-CZ" i="1" dirty="0"/>
              <a:t> </a:t>
            </a:r>
            <a:r>
              <a:rPr lang="cs-CZ" i="1" dirty="0" err="1"/>
              <a:t>y</a:t>
            </a:r>
            <a:r>
              <a:rPr lang="cs-CZ" i="1" dirty="0"/>
              <a:t> la </a:t>
            </a:r>
            <a:r>
              <a:rPr lang="cs-CZ" i="1" dirty="0" err="1"/>
              <a:t>selva</a:t>
            </a:r>
            <a:r>
              <a:rPr lang="cs-CZ" i="1" dirty="0"/>
              <a:t> de </a:t>
            </a:r>
            <a:r>
              <a:rPr lang="cs-CZ" i="1" dirty="0" err="1"/>
              <a:t>Ardenia</a:t>
            </a:r>
            <a:r>
              <a:rPr lang="cs-CZ" dirty="0"/>
              <a:t>)</a:t>
            </a:r>
          </a:p>
          <a:p>
            <a:r>
              <a:rPr lang="cs-CZ" i="1" dirty="0"/>
              <a:t>Labyrint lásky </a:t>
            </a:r>
            <a:r>
              <a:rPr lang="cs-CZ" dirty="0"/>
              <a:t>(</a:t>
            </a:r>
            <a:r>
              <a:rPr lang="cs-CZ" i="1" dirty="0"/>
              <a:t>El </a:t>
            </a:r>
            <a:r>
              <a:rPr lang="cs-CZ" i="1" dirty="0" err="1"/>
              <a:t>laberinto</a:t>
            </a:r>
            <a:r>
              <a:rPr lang="cs-CZ" i="1" dirty="0"/>
              <a:t> de amor</a:t>
            </a:r>
            <a:r>
              <a:rPr lang="cs-CZ" dirty="0"/>
              <a:t>)</a:t>
            </a:r>
          </a:p>
          <a:p>
            <a:r>
              <a:rPr lang="cs-CZ" i="1" dirty="0"/>
              <a:t>Vydržovaná</a:t>
            </a:r>
            <a:r>
              <a:rPr lang="cs-CZ" dirty="0"/>
              <a:t> (</a:t>
            </a:r>
            <a:r>
              <a:rPr lang="cs-CZ" i="1" dirty="0"/>
              <a:t>La </a:t>
            </a:r>
            <a:r>
              <a:rPr lang="cs-CZ" i="1" dirty="0" err="1"/>
              <a:t>entretenida</a:t>
            </a:r>
            <a:r>
              <a:rPr lang="cs-CZ" dirty="0"/>
              <a:t>)</a:t>
            </a:r>
          </a:p>
          <a:p>
            <a:r>
              <a:rPr lang="cs-CZ" i="1" dirty="0"/>
              <a:t>Šťastný darebák </a:t>
            </a:r>
            <a:r>
              <a:rPr lang="cs-CZ" dirty="0"/>
              <a:t>(</a:t>
            </a:r>
            <a:r>
              <a:rPr lang="cs-CZ" i="1" dirty="0"/>
              <a:t>El </a:t>
            </a:r>
            <a:r>
              <a:rPr lang="cs-CZ" i="1" dirty="0" err="1"/>
              <a:t>rufián</a:t>
            </a:r>
            <a:r>
              <a:rPr lang="cs-CZ" i="1" dirty="0"/>
              <a:t> </a:t>
            </a:r>
            <a:r>
              <a:rPr lang="cs-CZ" i="1" dirty="0" err="1"/>
              <a:t>dichoso</a:t>
            </a:r>
            <a:r>
              <a:rPr lang="cs-CZ" dirty="0"/>
              <a:t>)</a:t>
            </a:r>
          </a:p>
          <a:p>
            <a:r>
              <a:rPr lang="cs-CZ" i="1" dirty="0"/>
              <a:t>Lišák Pedro </a:t>
            </a:r>
            <a:r>
              <a:rPr lang="cs-CZ" dirty="0"/>
              <a:t>(</a:t>
            </a:r>
            <a:r>
              <a:rPr lang="cs-CZ" i="1" dirty="0"/>
              <a:t>Pedro de </a:t>
            </a:r>
            <a:r>
              <a:rPr lang="cs-CZ" i="1" dirty="0" err="1"/>
              <a:t>Urdemalas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8B1ED3-9097-9BB9-52E9-A6636D16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344" y="423720"/>
            <a:ext cx="4057128" cy="60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95669-C47B-85FE-957A-FAF1D4B2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 meziher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314899-4D50-092A-F92D-2296A3D23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Bdělý strážce </a:t>
            </a:r>
          </a:p>
          <a:p>
            <a:r>
              <a:rPr lang="cs-CZ" i="1" dirty="0"/>
              <a:t>Falešný </a:t>
            </a:r>
            <a:r>
              <a:rPr lang="cs-CZ" i="1" dirty="0" err="1"/>
              <a:t>Biskajec</a:t>
            </a:r>
            <a:endParaRPr lang="cs-CZ" i="1" dirty="0"/>
          </a:p>
          <a:p>
            <a:r>
              <a:rPr lang="cs-CZ" i="1" dirty="0"/>
              <a:t>Zázračné divadlo</a:t>
            </a:r>
          </a:p>
          <a:p>
            <a:r>
              <a:rPr lang="cs-CZ" i="1" dirty="0"/>
              <a:t>Jeskyně v </a:t>
            </a:r>
            <a:r>
              <a:rPr lang="cs-CZ" i="1" dirty="0" err="1"/>
              <a:t>Salamance</a:t>
            </a:r>
            <a:endParaRPr lang="cs-CZ" i="1" dirty="0"/>
          </a:p>
          <a:p>
            <a:r>
              <a:rPr lang="cs-CZ" i="1" dirty="0"/>
              <a:t>Žárlivý stařík</a:t>
            </a:r>
          </a:p>
          <a:p>
            <a:r>
              <a:rPr lang="cs-CZ" i="1" dirty="0"/>
              <a:t>Rozvodový soudce</a:t>
            </a:r>
          </a:p>
          <a:p>
            <a:r>
              <a:rPr lang="cs-CZ" i="1" dirty="0"/>
              <a:t>Ovdovělý pasák, řečený </a:t>
            </a:r>
            <a:r>
              <a:rPr lang="cs-CZ" i="1" dirty="0" err="1"/>
              <a:t>Trampagos</a:t>
            </a:r>
            <a:endParaRPr lang="cs-CZ" i="1" dirty="0"/>
          </a:p>
          <a:p>
            <a:r>
              <a:rPr lang="cs-CZ" i="1" dirty="0"/>
              <a:t>Volba rychtáře v obci </a:t>
            </a:r>
            <a:r>
              <a:rPr lang="cs-CZ" i="1" dirty="0" err="1"/>
              <a:t>Daganzo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12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EB17C-87C7-9D96-0103-57CE5239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Bdělý strážce (La </a:t>
            </a:r>
            <a:r>
              <a:rPr lang="cs-CZ" dirty="0" err="1"/>
              <a:t>guarda</a:t>
            </a:r>
            <a:r>
              <a:rPr lang="cs-CZ" dirty="0"/>
              <a:t> </a:t>
            </a:r>
            <a:r>
              <a:rPr lang="cs-CZ" dirty="0" err="1"/>
              <a:t>cuidadosa</a:t>
            </a:r>
            <a:r>
              <a:rPr lang="cs-CZ" dirty="0"/>
              <a:t>)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6831054-8C87-5FBF-68E2-BAB0ACDC9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t="36124" r="-437" b="30902"/>
          <a:stretch/>
        </p:blipFill>
        <p:spPr>
          <a:xfrm>
            <a:off x="838200" y="2150876"/>
            <a:ext cx="10381234" cy="2556246"/>
          </a:xfrm>
        </p:spPr>
      </p:pic>
    </p:spTree>
    <p:extLst>
      <p:ext uri="{BB962C8B-B14F-4D97-AF65-F5344CB8AC3E}">
        <p14:creationId xmlns:p14="http://schemas.microsoft.com/office/powerpoint/2010/main" val="194044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6276C-7164-E4E3-2D2D-F2F932FA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Falešný </a:t>
            </a:r>
            <a:r>
              <a:rPr lang="cs-CZ" dirty="0" err="1"/>
              <a:t>Biskajec</a:t>
            </a:r>
            <a:r>
              <a:rPr lang="cs-CZ" dirty="0"/>
              <a:t> (El </a:t>
            </a:r>
            <a:r>
              <a:rPr lang="cs-CZ" dirty="0" err="1"/>
              <a:t>vizcaíno</a:t>
            </a:r>
            <a:r>
              <a:rPr lang="cs-CZ" dirty="0"/>
              <a:t> </a:t>
            </a:r>
            <a:r>
              <a:rPr lang="cs-CZ" dirty="0" err="1"/>
              <a:t>falso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44CE824-27CA-263A-46A8-E7677B819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390" r="703" b="13567"/>
          <a:stretch/>
        </p:blipFill>
        <p:spPr>
          <a:xfrm>
            <a:off x="537575" y="1690687"/>
            <a:ext cx="7155897" cy="340740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903498F-18B9-66C7-F569-82F2301E12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53" t="442" r="21747" b="37462"/>
          <a:stretch/>
        </p:blipFill>
        <p:spPr>
          <a:xfrm>
            <a:off x="7841292" y="1690688"/>
            <a:ext cx="3512508" cy="41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5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58F05-E4AA-9ADE-6727-4839256E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Zázračné divadlo (El </a:t>
            </a:r>
            <a:r>
              <a:rPr lang="cs-CZ" dirty="0" err="1"/>
              <a:t>retablo</a:t>
            </a:r>
            <a:r>
              <a:rPr lang="cs-CZ" dirty="0"/>
              <a:t> de las </a:t>
            </a:r>
            <a:r>
              <a:rPr lang="cs-CZ" dirty="0" err="1"/>
              <a:t>maravillas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6F798FA-357A-BF91-02ED-A96805202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5276"/>
          <a:stretch/>
        </p:blipFill>
        <p:spPr>
          <a:xfrm>
            <a:off x="2435031" y="1537525"/>
            <a:ext cx="6120246" cy="4465627"/>
          </a:xfrm>
        </p:spPr>
      </p:pic>
    </p:spTree>
    <p:extLst>
      <p:ext uri="{BB962C8B-B14F-4D97-AF65-F5344CB8AC3E}">
        <p14:creationId xmlns:p14="http://schemas.microsoft.com/office/powerpoint/2010/main" val="276734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FCF1D-8C5B-3622-95D2-4AF410B0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Jeskyně v </a:t>
            </a:r>
            <a:r>
              <a:rPr lang="cs-CZ" dirty="0" err="1"/>
              <a:t>Salamance</a:t>
            </a:r>
            <a:r>
              <a:rPr lang="cs-CZ" dirty="0"/>
              <a:t> (La </a:t>
            </a:r>
            <a:r>
              <a:rPr lang="cs-CZ" dirty="0" err="1"/>
              <a:t>cueva</a:t>
            </a:r>
            <a:r>
              <a:rPr lang="cs-CZ" dirty="0"/>
              <a:t> de </a:t>
            </a:r>
            <a:r>
              <a:rPr lang="cs-CZ" dirty="0" err="1"/>
              <a:t>Salamanca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07F1A9-13F8-A1B5-80A7-AE24C7FDE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t="10724" r="1894" b="22779"/>
          <a:stretch/>
        </p:blipFill>
        <p:spPr>
          <a:xfrm>
            <a:off x="838200" y="1778695"/>
            <a:ext cx="4504530" cy="407095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18217F-99C3-624F-BB4C-87853939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04" t="645" r="-1715" b="6051"/>
          <a:stretch/>
        </p:blipFill>
        <p:spPr>
          <a:xfrm rot="16200000">
            <a:off x="5686312" y="1381421"/>
            <a:ext cx="5096409" cy="50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8DAE-44CF-2FC3-81C4-F25FB7FF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483279" cy="2778908"/>
          </a:xfrm>
        </p:spPr>
        <p:txBody>
          <a:bodyPr/>
          <a:lstStyle/>
          <a:p>
            <a:r>
              <a:rPr lang="cs-CZ" dirty="0"/>
              <a:t>Žárlivý stařík</a:t>
            </a:r>
            <a:br>
              <a:rPr lang="cs-CZ" dirty="0"/>
            </a:br>
            <a:r>
              <a:rPr lang="cs-CZ" dirty="0"/>
              <a:t>(El </a:t>
            </a:r>
            <a:r>
              <a:rPr lang="cs-CZ" dirty="0" err="1"/>
              <a:t>viejo</a:t>
            </a:r>
            <a:r>
              <a:rPr lang="cs-CZ" dirty="0"/>
              <a:t> </a:t>
            </a:r>
            <a:r>
              <a:rPr lang="cs-CZ" dirty="0" err="1"/>
              <a:t>celoso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5E03E3-0655-0F59-EE43-3E09DC76B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153" t="6599" r="1167" b="28824"/>
          <a:stretch/>
        </p:blipFill>
        <p:spPr>
          <a:xfrm>
            <a:off x="5190994" y="713983"/>
            <a:ext cx="6162806" cy="5787929"/>
          </a:xfrm>
        </p:spPr>
      </p:pic>
    </p:spTree>
    <p:extLst>
      <p:ext uri="{BB962C8B-B14F-4D97-AF65-F5344CB8AC3E}">
        <p14:creationId xmlns:p14="http://schemas.microsoft.com/office/powerpoint/2010/main" val="303427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FC70706-370A-6B2B-E2B9-00BC204610CA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Lope</a:t>
            </a:r>
            <a:r>
              <a:rPr lang="cs-CZ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3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Rueda</a:t>
            </a:r>
            <a:r>
              <a:rPr lang="cs-CZ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vliv italského divadla</a:t>
            </a:r>
            <a:endParaRPr lang="cs-CZ" sz="360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F38A12-918A-F157-2B62-BDDAC3811A01}"/>
              </a:ext>
            </a:extLst>
          </p:cNvPr>
          <p:cNvSpPr txBox="1">
            <a:spLocks/>
          </p:cNvSpPr>
          <p:nvPr/>
        </p:nvSpPr>
        <p:spPr>
          <a:xfrm>
            <a:off x="838200" y="20596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Sevilla 1510 – Córdoba 1566</a:t>
            </a:r>
          </a:p>
          <a:p>
            <a:r>
              <a:rPr lang="cs-CZ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vyučen zlatotepcem </a:t>
            </a:r>
            <a:r>
              <a:rPr lang="cs-CZ" sz="3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žije divadlem</a:t>
            </a:r>
          </a:p>
          <a:p>
            <a:r>
              <a:rPr lang="cs-CZ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herec, dramatik i režisér</a:t>
            </a:r>
          </a:p>
          <a:p>
            <a:r>
              <a:rPr lang="cs-CZ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kolem 1550 vévoda z </a:t>
            </a:r>
            <a:r>
              <a:rPr lang="cs-CZ" sz="3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Medinaceli</a:t>
            </a:r>
            <a:r>
              <a:rPr lang="cs-CZ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manželka Mariana</a:t>
            </a:r>
          </a:p>
          <a:p>
            <a:r>
              <a:rPr lang="cs-CZ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1554 zahrál pro prince Filipa</a:t>
            </a:r>
          </a:p>
          <a:p>
            <a:r>
              <a:rPr lang="cs-CZ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1558 – Valladolid, </a:t>
            </a:r>
            <a:r>
              <a:rPr lang="cs-CZ" sz="3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Segovia</a:t>
            </a:r>
            <a:r>
              <a:rPr lang="cs-CZ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Sevilla,…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FD324E-6A4F-275A-9250-E9AFCCF2F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681" y="1520344"/>
            <a:ext cx="3754535" cy="50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0BAB5-6E7A-B6AA-75E6-80F9B1D3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Rozvodový soudce (El </a:t>
            </a:r>
            <a:r>
              <a:rPr lang="cs-CZ" dirty="0" err="1"/>
              <a:t>juez</a:t>
            </a:r>
            <a:r>
              <a:rPr lang="cs-CZ" dirty="0"/>
              <a:t> de </a:t>
            </a:r>
            <a:r>
              <a:rPr lang="cs-CZ" dirty="0" err="1"/>
              <a:t>divorcios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B2F460-0D96-5510-8A56-EE4DCB24E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" t="4678" r="1126" b="8675"/>
          <a:stretch/>
        </p:blipFill>
        <p:spPr>
          <a:xfrm>
            <a:off x="3462166" y="1390386"/>
            <a:ext cx="4529440" cy="5292507"/>
          </a:xfrm>
        </p:spPr>
      </p:pic>
    </p:spTree>
    <p:extLst>
      <p:ext uri="{BB962C8B-B14F-4D97-AF65-F5344CB8AC3E}">
        <p14:creationId xmlns:p14="http://schemas.microsoft.com/office/powerpoint/2010/main" val="151062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5AAC3-AD79-DBBF-9104-CB4B439E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Ovdovělý pasák (El </a:t>
            </a:r>
            <a:r>
              <a:rPr lang="cs-CZ" dirty="0" err="1"/>
              <a:t>rufián</a:t>
            </a:r>
            <a:r>
              <a:rPr lang="cs-CZ" dirty="0"/>
              <a:t> </a:t>
            </a:r>
            <a:r>
              <a:rPr lang="cs-CZ" dirty="0" err="1"/>
              <a:t>viudo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1CBD5A8-9A74-E518-E77E-1DE411138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t="3750" r="743" b="9890"/>
          <a:stretch/>
        </p:blipFill>
        <p:spPr>
          <a:xfrm>
            <a:off x="1007064" y="1503123"/>
            <a:ext cx="4128607" cy="47895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4E611E-4B0E-C963-86FA-87787894B9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38" r="3891" b="10686"/>
          <a:stretch/>
        </p:blipFill>
        <p:spPr>
          <a:xfrm>
            <a:off x="5929248" y="1348677"/>
            <a:ext cx="4943345" cy="52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4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BD420-449E-93A7-866D-3581B10A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rychtáře v obci </a:t>
            </a:r>
            <a:r>
              <a:rPr lang="cs-CZ" dirty="0" err="1"/>
              <a:t>Daganzo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4FB04A2-5D1A-4511-8CFE-C759CF47A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0161" r="691" b="8718"/>
          <a:stretch/>
        </p:blipFill>
        <p:spPr>
          <a:xfrm>
            <a:off x="643810" y="1791222"/>
            <a:ext cx="5785589" cy="31941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BACF77-A6AB-4D6F-069E-BF65EB0A91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17908" b="11320"/>
          <a:stretch/>
        </p:blipFill>
        <p:spPr>
          <a:xfrm>
            <a:off x="7783099" y="455330"/>
            <a:ext cx="4191783" cy="60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2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B7A7B-306B-744D-92E7-AC1EDEA4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Cervantes (Prolog k </a:t>
            </a:r>
            <a:r>
              <a:rPr lang="cs-CZ" sz="4000" i="1" dirty="0"/>
              <a:t>Osm komedií a osm meziher</a:t>
            </a:r>
            <a:r>
              <a:rPr lang="cs-CZ" sz="40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4E500B-8548-4063-3054-F7BA479D0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„El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adorno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teatro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manta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vieja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tirada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cordeles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una parte a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hacía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llaman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vestuario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detrás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estaban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músicos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cantando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guitarra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romance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antiguo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„Veškeré kulisy byly jedna stará deka, natažená dvěma provazy z jedné strany na druhou, kterou oddělovali to, čemu říkali šatna, za ní byli muzikanti, kteří bez kytary zpívali nějakou starou romanci.“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71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9F6A04A-5D76-B0A9-B930-47F59E6072E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Lope</a:t>
            </a:r>
            <a:r>
              <a:rPr lang="cs-CZ" dirty="0"/>
              <a:t> de </a:t>
            </a:r>
            <a:r>
              <a:rPr lang="cs-CZ" dirty="0" err="1"/>
              <a:t>Rueda</a:t>
            </a:r>
            <a:r>
              <a:rPr lang="cs-CZ" dirty="0"/>
              <a:t> - tvorba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7DD6D6F-8C33-1BF4-C083-7C0343AA2C7B}"/>
              </a:ext>
            </a:extLst>
          </p:cNvPr>
          <p:cNvSpPr txBox="1">
            <a:spLocks/>
          </p:cNvSpPr>
          <p:nvPr/>
        </p:nvSpPr>
        <p:spPr>
          <a:xfrm>
            <a:off x="990600" y="1614770"/>
            <a:ext cx="10515600" cy="4823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inspirace italskými tématy, skutečná lidová španělská mluva</a:t>
            </a:r>
          </a:p>
          <a:p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typické postavy, píše v próze!</a:t>
            </a:r>
          </a:p>
          <a:p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de </a:t>
            </a:r>
            <a:r>
              <a:rPr lang="cs-CZ" sz="2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Timoneda</a:t>
            </a: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editace jeho textů, 5 komedií: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cs-CZ" sz="26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engañados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Podvedení</a:t>
            </a: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6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Eufemia</a:t>
            </a:r>
            <a:endParaRPr lang="cs-CZ" sz="26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600" b="1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Armelina</a:t>
            </a:r>
            <a:r>
              <a:rPr lang="cs-CZ" sz="26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Armelina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Diego de Córdoba, Justo, </a:t>
            </a:r>
            <a:r>
              <a:rPr lang="cs-CZ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Muley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Bucar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Medea, bůh Neptun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6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Medora</a:t>
            </a:r>
            <a:endParaRPr lang="cs-CZ" sz="26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6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Discordia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cuestión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amor </a:t>
            </a: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 a otázka lásky</a:t>
            </a: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/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Pasos</a:t>
            </a: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(cca 3 postavy, el </a:t>
            </a:r>
            <a:r>
              <a:rPr lang="cs-CZ" sz="2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prosťáček)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Olivy</a:t>
            </a: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Cornudo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contento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(Spokojený paroháč), </a:t>
            </a:r>
            <a:r>
              <a:rPr lang="cs-CZ" sz="26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Tierra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26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Jauja</a:t>
            </a:r>
            <a:r>
              <a:rPr lang="cs-CZ" sz="2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(Země hojnosti),…</a:t>
            </a:r>
          </a:p>
        </p:txBody>
      </p:sp>
    </p:spTree>
    <p:extLst>
      <p:ext uri="{BB962C8B-B14F-4D97-AF65-F5344CB8AC3E}">
        <p14:creationId xmlns:p14="http://schemas.microsoft.com/office/powerpoint/2010/main" val="48530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AE948-5035-FCAF-46E1-C04D822A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pokusy o tragédii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092CD9-62A2-00F6-F2E8-3CB23DC8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Kolem 1520, téměř nic se nedochovalo</a:t>
            </a:r>
          </a:p>
          <a:p>
            <a:r>
              <a:rPr lang="cs-CZ" dirty="0"/>
              <a:t>Univerzitní divadlo - většinou v latině</a:t>
            </a:r>
          </a:p>
          <a:p>
            <a:pPr lvl="1"/>
            <a:r>
              <a:rPr lang="cs-CZ" dirty="0"/>
              <a:t>náboženské</a:t>
            </a:r>
          </a:p>
          <a:p>
            <a:pPr lvl="1"/>
            <a:r>
              <a:rPr lang="cs-CZ" dirty="0"/>
              <a:t>lidové</a:t>
            </a:r>
          </a:p>
          <a:p>
            <a:pPr lvl="1"/>
            <a:r>
              <a:rPr lang="cs-CZ" dirty="0"/>
              <a:t>tragédie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Juan de </a:t>
            </a:r>
            <a:r>
              <a:rPr lang="cs-CZ" dirty="0" err="1"/>
              <a:t>Mal</a:t>
            </a:r>
            <a:r>
              <a:rPr lang="cs-CZ" dirty="0"/>
              <a:t> Lara</a:t>
            </a:r>
          </a:p>
          <a:p>
            <a:pPr marL="457200" lvl="1" indent="0">
              <a:buNone/>
            </a:pPr>
            <a:r>
              <a:rPr lang="cs-CZ" dirty="0"/>
              <a:t>El </a:t>
            </a:r>
            <a:r>
              <a:rPr lang="cs-CZ" dirty="0" err="1"/>
              <a:t>Brocense</a:t>
            </a:r>
            <a:r>
              <a:rPr lang="cs-CZ" dirty="0"/>
              <a:t> (Francisco </a:t>
            </a:r>
            <a:r>
              <a:rPr lang="cs-CZ" dirty="0" err="1"/>
              <a:t>Sánchez</a:t>
            </a:r>
            <a:r>
              <a:rPr lang="cs-CZ" dirty="0"/>
              <a:t> de las </a:t>
            </a:r>
            <a:r>
              <a:rPr lang="cs-CZ" dirty="0" err="1"/>
              <a:t>Brozas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i="1" dirty="0" err="1"/>
              <a:t>Tragedia</a:t>
            </a:r>
            <a:r>
              <a:rPr lang="cs-CZ" i="1" dirty="0"/>
              <a:t> de San </a:t>
            </a:r>
            <a:r>
              <a:rPr lang="cs-CZ" i="1" dirty="0" err="1"/>
              <a:t>Hermenegildo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Tragédie o sv. </a:t>
            </a:r>
            <a:r>
              <a:rPr lang="cs-CZ" i="1" dirty="0" err="1"/>
              <a:t>Hermenegildovi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A64F7C-29D0-1DC0-462B-F1571307D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073" y="828589"/>
            <a:ext cx="4288896" cy="45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DE79C-D32D-9FA0-386C-7811C3B9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Generace píšící tragédie (cca 1575-1585)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35AEFD-CC8C-9D76-C2A6-3E05266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odklon od lidové tvorby, snaha o povznesení a aktualizaci divadla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Jerónimo</a:t>
            </a:r>
            <a:r>
              <a:rPr lang="cs-CZ" b="1" dirty="0"/>
              <a:t> </a:t>
            </a:r>
            <a:r>
              <a:rPr lang="cs-CZ" b="1" dirty="0" err="1"/>
              <a:t>Bermúdez</a:t>
            </a:r>
            <a:r>
              <a:rPr lang="cs-CZ" b="1" dirty="0"/>
              <a:t> </a:t>
            </a:r>
            <a:r>
              <a:rPr lang="cs-CZ" dirty="0"/>
              <a:t>(1530? – 1599) Madrid</a:t>
            </a:r>
          </a:p>
          <a:p>
            <a:pPr marL="0" indent="0">
              <a:buNone/>
            </a:pPr>
            <a:r>
              <a:rPr lang="cs-CZ" i="1" dirty="0"/>
              <a:t>Nise </a:t>
            </a:r>
            <a:r>
              <a:rPr lang="cs-CZ" i="1" dirty="0" err="1"/>
              <a:t>lastimosa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Žalostná Nise</a:t>
            </a:r>
            <a:r>
              <a:rPr lang="cs-CZ" dirty="0"/>
              <a:t>), </a:t>
            </a:r>
            <a:r>
              <a:rPr lang="cs-CZ" i="1" dirty="0"/>
              <a:t>Nise </a:t>
            </a:r>
            <a:r>
              <a:rPr lang="cs-CZ" i="1" dirty="0" err="1"/>
              <a:t>laureada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Ověnčená Nise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 err="1"/>
              <a:t>Lupercio</a:t>
            </a:r>
            <a:r>
              <a:rPr lang="cs-CZ" b="1" dirty="0"/>
              <a:t> Leonardo de </a:t>
            </a:r>
            <a:r>
              <a:rPr lang="cs-CZ" b="1" dirty="0" err="1"/>
              <a:t>Argensola</a:t>
            </a:r>
            <a:r>
              <a:rPr lang="cs-CZ" b="1" dirty="0"/>
              <a:t> </a:t>
            </a:r>
            <a:r>
              <a:rPr lang="cs-CZ" dirty="0"/>
              <a:t>(1559 </a:t>
            </a:r>
            <a:r>
              <a:rPr lang="cs-CZ" dirty="0" err="1"/>
              <a:t>Aragón</a:t>
            </a:r>
            <a:r>
              <a:rPr lang="cs-CZ" dirty="0"/>
              <a:t> – 1613)</a:t>
            </a:r>
          </a:p>
          <a:p>
            <a:pPr marL="0" indent="0">
              <a:buNone/>
            </a:pPr>
            <a:r>
              <a:rPr lang="cs-CZ" dirty="0"/>
              <a:t>3 tragédie: </a:t>
            </a:r>
            <a:r>
              <a:rPr lang="cs-CZ" i="1" dirty="0" err="1"/>
              <a:t>Filis</a:t>
            </a:r>
            <a:r>
              <a:rPr lang="cs-CZ" dirty="0"/>
              <a:t>, </a:t>
            </a:r>
            <a:r>
              <a:rPr lang="cs-CZ" i="1" dirty="0"/>
              <a:t>Alejandra</a:t>
            </a:r>
            <a:r>
              <a:rPr lang="cs-CZ" dirty="0"/>
              <a:t>, </a:t>
            </a:r>
            <a:r>
              <a:rPr lang="cs-CZ" i="1" dirty="0"/>
              <a:t>Isabela</a:t>
            </a:r>
          </a:p>
          <a:p>
            <a:pPr>
              <a:buFontTx/>
              <a:buChar char="-"/>
            </a:pPr>
            <a:r>
              <a:rPr lang="cs-CZ" dirty="0"/>
              <a:t>nesouhlasí s novou komedií </a:t>
            </a:r>
            <a:r>
              <a:rPr lang="cs-CZ" dirty="0" err="1"/>
              <a:t>Lopeho</a:t>
            </a:r>
            <a:r>
              <a:rPr lang="cs-CZ" dirty="0"/>
              <a:t> de Vegy a nepodřídí se</a:t>
            </a:r>
          </a:p>
          <a:p>
            <a:pPr marL="0" indent="0">
              <a:buNone/>
            </a:pPr>
            <a:r>
              <a:rPr lang="cs-CZ" sz="2400" dirty="0"/>
              <a:t>„Nejhorší dramatik, skvělý spisovatel, a muž který dokázal – to ano – včas zmlknout.“ </a:t>
            </a:r>
            <a:r>
              <a:rPr lang="cs-CZ" sz="2400" dirty="0" err="1"/>
              <a:t>Ruiz</a:t>
            </a:r>
            <a:r>
              <a:rPr lang="cs-CZ" sz="2400" dirty="0"/>
              <a:t> Ramón</a:t>
            </a:r>
          </a:p>
        </p:txBody>
      </p:sp>
    </p:spTree>
    <p:extLst>
      <p:ext uri="{BB962C8B-B14F-4D97-AF65-F5344CB8AC3E}">
        <p14:creationId xmlns:p14="http://schemas.microsoft.com/office/powerpoint/2010/main" val="103666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4C549-C3DA-3841-8B1F-A705FAA5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Generace píšící tragédie - Valencie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CC8AE-EE90-39A8-1EBE-BEF1274C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863"/>
            <a:ext cx="10515600" cy="47991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Valencie – měšťanstvo, kontakty s Itálií, mnoho lidí, </a:t>
            </a:r>
            <a:r>
              <a:rPr lang="cs-CZ" dirty="0" err="1"/>
              <a:t>Lope</a:t>
            </a:r>
            <a:r>
              <a:rPr lang="cs-CZ" dirty="0"/>
              <a:t> (1588)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b="1" dirty="0"/>
              <a:t>Andrés </a:t>
            </a:r>
            <a:r>
              <a:rPr lang="cs-CZ" b="1" dirty="0" err="1"/>
              <a:t>Rey</a:t>
            </a:r>
            <a:r>
              <a:rPr lang="cs-CZ" b="1" dirty="0"/>
              <a:t> de </a:t>
            </a:r>
            <a:r>
              <a:rPr lang="cs-CZ" b="1" dirty="0" err="1"/>
              <a:t>Artieda</a:t>
            </a:r>
            <a:r>
              <a:rPr lang="cs-CZ" b="1" dirty="0"/>
              <a:t> </a:t>
            </a:r>
            <a:r>
              <a:rPr lang="cs-CZ" dirty="0"/>
              <a:t>(1544-1613)</a:t>
            </a:r>
          </a:p>
          <a:p>
            <a:pPr marL="0" indent="0">
              <a:buNone/>
            </a:pPr>
            <a:r>
              <a:rPr lang="cs-CZ" i="1" dirty="0"/>
              <a:t>Los </a:t>
            </a:r>
            <a:r>
              <a:rPr lang="cs-CZ" i="1" dirty="0" err="1"/>
              <a:t>Amantes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Milenci</a:t>
            </a:r>
            <a:r>
              <a:rPr lang="cs-CZ" dirty="0"/>
              <a:t>), dle legendy, 4 akty</a:t>
            </a:r>
          </a:p>
          <a:p>
            <a:pPr marL="0" indent="0">
              <a:buNone/>
            </a:pPr>
            <a:r>
              <a:rPr lang="cs-CZ" dirty="0"/>
              <a:t>snaha o inovace, nepoužívá chór, odklon od klasické tragédie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Cristóbal</a:t>
            </a:r>
            <a:r>
              <a:rPr lang="cs-CZ" b="1" dirty="0"/>
              <a:t> de </a:t>
            </a:r>
            <a:r>
              <a:rPr lang="cs-CZ" b="1" dirty="0" err="1"/>
              <a:t>Virués</a:t>
            </a:r>
            <a:r>
              <a:rPr lang="cs-CZ" b="1" dirty="0"/>
              <a:t> </a:t>
            </a:r>
            <a:r>
              <a:rPr lang="cs-CZ" dirty="0"/>
              <a:t>(1550-1609)</a:t>
            </a:r>
          </a:p>
          <a:p>
            <a:pPr marL="0" indent="0">
              <a:buNone/>
            </a:pPr>
            <a:r>
              <a:rPr lang="cs-CZ" dirty="0"/>
              <a:t>+ smysl pro divadlo a dramatický efekt, zápletky</a:t>
            </a:r>
          </a:p>
          <a:p>
            <a:pPr>
              <a:buFontTx/>
              <a:buChar char="-"/>
            </a:pPr>
            <a:r>
              <a:rPr lang="cs-CZ" dirty="0"/>
              <a:t>hrdinové jsou spíše monstra </a:t>
            </a:r>
            <a:r>
              <a:rPr lang="cs-CZ" i="1" dirty="0"/>
              <a:t>La gran </a:t>
            </a:r>
            <a:r>
              <a:rPr lang="cs-CZ" i="1" dirty="0" err="1"/>
              <a:t>Semíramis</a:t>
            </a:r>
            <a:r>
              <a:rPr lang="cs-CZ" i="1" dirty="0"/>
              <a:t>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i="1" dirty="0"/>
              <a:t>Velká Semiramis</a:t>
            </a:r>
            <a:r>
              <a:rPr lang="cs-CZ" dirty="0"/>
              <a:t>), </a:t>
            </a:r>
            <a:r>
              <a:rPr lang="cs-CZ" i="1" dirty="0"/>
              <a:t>La </a:t>
            </a:r>
            <a:r>
              <a:rPr lang="cs-CZ" i="1" dirty="0" err="1"/>
              <a:t>cruel</a:t>
            </a:r>
            <a:r>
              <a:rPr lang="cs-CZ" i="1" dirty="0"/>
              <a:t> </a:t>
            </a:r>
            <a:r>
              <a:rPr lang="cs-CZ" i="1" dirty="0" err="1"/>
              <a:t>Casandra</a:t>
            </a:r>
            <a:r>
              <a:rPr lang="cs-CZ" dirty="0"/>
              <a:t> (</a:t>
            </a:r>
            <a:r>
              <a:rPr lang="cs-CZ" i="1" dirty="0"/>
              <a:t>Krutá Kasandra</a:t>
            </a:r>
            <a:r>
              <a:rPr lang="cs-CZ" dirty="0"/>
              <a:t>), </a:t>
            </a:r>
            <a:r>
              <a:rPr lang="cs-CZ" i="1" dirty="0"/>
              <a:t>Atila </a:t>
            </a:r>
            <a:r>
              <a:rPr lang="cs-CZ" i="1" dirty="0" err="1"/>
              <a:t>furioso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Zuřivý Atila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nerespektuje jednotu času a jednotu místa, v </a:t>
            </a:r>
            <a:r>
              <a:rPr lang="cs-CZ" i="1" dirty="0"/>
              <a:t>La </a:t>
            </a:r>
            <a:r>
              <a:rPr lang="cs-CZ" i="1" dirty="0" err="1"/>
              <a:t>infelice</a:t>
            </a:r>
            <a:r>
              <a:rPr lang="cs-CZ" i="1" dirty="0"/>
              <a:t> Marcela </a:t>
            </a:r>
            <a:r>
              <a:rPr lang="cs-CZ" dirty="0"/>
              <a:t>kombinuje tragické a komické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7836F139-C7A1-AC85-2BE3-9F233237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19" y="1778369"/>
            <a:ext cx="2292033" cy="31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5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97BB6-FA51-2277-91B5-9B701BB4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Kritika a přínos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8C0BD8C-8022-E0C1-3CA2-7F5E974B2A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podřízení děje morálnímu poselství hry – našroubované</a:t>
            </a:r>
          </a:p>
          <a:p>
            <a:pPr>
              <a:buFontTx/>
              <a:buChar char="-"/>
            </a:pPr>
            <a:r>
              <a:rPr lang="cs-CZ" dirty="0"/>
              <a:t>tragický hrdina je abnormální</a:t>
            </a:r>
          </a:p>
          <a:p>
            <a:pPr>
              <a:buFontTx/>
              <a:buChar char="-"/>
            </a:pPr>
            <a:r>
              <a:rPr lang="cs-CZ" dirty="0"/>
              <a:t>chybí autenticita, věrohodnost a přesah</a:t>
            </a:r>
          </a:p>
          <a:p>
            <a:pPr>
              <a:buFontTx/>
              <a:buChar char="-"/>
            </a:pPr>
            <a:r>
              <a:rPr lang="cs-CZ" dirty="0"/>
              <a:t>dlouhé promluvy místo dramatického vyjádření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CE81A25F-FA89-BA6C-7EDB-F0F771CDD2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+ disciplína v divadelní tvorbě</a:t>
            </a:r>
          </a:p>
          <a:p>
            <a:pPr marL="0" indent="0">
              <a:buNone/>
            </a:pPr>
            <a:r>
              <a:rPr lang="cs-CZ" dirty="0"/>
              <a:t>+ obohacení a povznesení jazyka</a:t>
            </a:r>
          </a:p>
          <a:p>
            <a:pPr marL="0" indent="0">
              <a:buNone/>
            </a:pPr>
            <a:r>
              <a:rPr lang="cs-CZ" dirty="0"/>
              <a:t>+ rozšíření tématiky</a:t>
            </a:r>
          </a:p>
          <a:p>
            <a:pPr marL="0" indent="0">
              <a:buNone/>
            </a:pPr>
            <a:r>
              <a:rPr lang="cs-CZ" dirty="0"/>
              <a:t>+ rozbití starověkých norem</a:t>
            </a:r>
          </a:p>
          <a:p>
            <a:pPr marL="0" indent="0">
              <a:buNone/>
            </a:pPr>
            <a:r>
              <a:rPr lang="cs-CZ" dirty="0"/>
              <a:t>+ „vědomí mise“</a:t>
            </a:r>
          </a:p>
          <a:p>
            <a:pPr marL="0" indent="0">
              <a:buNone/>
            </a:pPr>
            <a:r>
              <a:rPr lang="cs-CZ" dirty="0"/>
              <a:t>+ základ pro vrcholné dramatiky</a:t>
            </a:r>
          </a:p>
        </p:txBody>
      </p:sp>
    </p:spTree>
    <p:extLst>
      <p:ext uri="{BB962C8B-B14F-4D97-AF65-F5344CB8AC3E}">
        <p14:creationId xmlns:p14="http://schemas.microsoft.com/office/powerpoint/2010/main" val="202754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6D49C-9453-D968-8A1A-EFC69524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Juan de la </a:t>
            </a:r>
            <a:r>
              <a:rPr lang="cs-CZ" dirty="0" err="1"/>
              <a:t>Cueva</a:t>
            </a:r>
            <a:r>
              <a:rPr lang="cs-CZ" dirty="0"/>
              <a:t> (Sevilla 1543-1612)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ABA89-4BC8-AA24-C89A-3BDC0E768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1574-1577 cesta do Mexika</a:t>
            </a:r>
          </a:p>
          <a:p>
            <a:r>
              <a:rPr lang="cs-CZ" dirty="0"/>
              <a:t>1579 první inscenace</a:t>
            </a:r>
          </a:p>
          <a:p>
            <a:r>
              <a:rPr lang="cs-CZ" dirty="0"/>
              <a:t>1583 vychází </a:t>
            </a:r>
            <a:r>
              <a:rPr lang="cs-CZ" i="1" dirty="0" err="1"/>
              <a:t>Comedias</a:t>
            </a:r>
            <a:r>
              <a:rPr lang="cs-CZ" i="1" dirty="0"/>
              <a:t> </a:t>
            </a:r>
            <a:r>
              <a:rPr lang="cs-CZ" i="1" dirty="0" err="1"/>
              <a:t>y</a:t>
            </a:r>
            <a:r>
              <a:rPr lang="cs-CZ" i="1" dirty="0"/>
              <a:t> </a:t>
            </a:r>
            <a:r>
              <a:rPr lang="cs-CZ" i="1" dirty="0" err="1"/>
              <a:t>tragedias</a:t>
            </a:r>
            <a:endParaRPr lang="cs-CZ" i="1" dirty="0"/>
          </a:p>
          <a:p>
            <a:pPr>
              <a:buFontTx/>
              <a:buChar char="-"/>
            </a:pPr>
            <a:r>
              <a:rPr lang="cs-CZ" dirty="0"/>
              <a:t>celkem 14</a:t>
            </a:r>
          </a:p>
          <a:p>
            <a:pPr marL="0" indent="0">
              <a:buNone/>
            </a:pPr>
            <a:r>
              <a:rPr lang="cs-CZ" dirty="0"/>
              <a:t>Tragédie: </a:t>
            </a:r>
            <a:r>
              <a:rPr lang="cs-CZ" i="1" dirty="0"/>
              <a:t>Sedm infantů </a:t>
            </a:r>
            <a:r>
              <a:rPr lang="cs-CZ" i="1" dirty="0" err="1"/>
              <a:t>Larských</a:t>
            </a:r>
            <a:r>
              <a:rPr lang="cs-CZ" dirty="0"/>
              <a:t>, </a:t>
            </a:r>
            <a:r>
              <a:rPr lang="cs-CZ" i="1" dirty="0"/>
              <a:t>Smrt Virginie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i="1" dirty="0" err="1"/>
              <a:t>Ayax</a:t>
            </a:r>
            <a:r>
              <a:rPr lang="cs-CZ" i="1" dirty="0"/>
              <a:t> </a:t>
            </a:r>
            <a:r>
              <a:rPr lang="cs-CZ" i="1" dirty="0" err="1"/>
              <a:t>Telamón</a:t>
            </a:r>
            <a:r>
              <a:rPr lang="cs-CZ" dirty="0"/>
              <a:t>, </a:t>
            </a:r>
            <a:r>
              <a:rPr lang="cs-CZ" i="1" dirty="0"/>
              <a:t>Princ tyran</a:t>
            </a:r>
          </a:p>
          <a:p>
            <a:pPr marL="0" indent="0">
              <a:buNone/>
            </a:pPr>
            <a:r>
              <a:rPr lang="cs-CZ" dirty="0"/>
              <a:t>Komedie: </a:t>
            </a:r>
            <a:r>
              <a:rPr lang="cs-CZ" i="1" dirty="0"/>
              <a:t>Smrt krále dona </a:t>
            </a:r>
            <a:r>
              <a:rPr lang="cs-CZ" i="1" dirty="0" err="1"/>
              <a:t>Sancha</a:t>
            </a:r>
            <a:r>
              <a:rPr lang="cs-CZ" dirty="0"/>
              <a:t>, </a:t>
            </a:r>
            <a:r>
              <a:rPr lang="cs-CZ" i="1" dirty="0"/>
              <a:t>Osvobození</a:t>
            </a:r>
          </a:p>
          <a:p>
            <a:pPr marL="0" indent="0">
              <a:buNone/>
            </a:pPr>
            <a:r>
              <a:rPr lang="cs-CZ" i="1" dirty="0" err="1"/>
              <a:t>Španelska</a:t>
            </a:r>
            <a:r>
              <a:rPr lang="cs-CZ" i="1" dirty="0"/>
              <a:t> Bernardem de </a:t>
            </a:r>
            <a:r>
              <a:rPr lang="cs-CZ" i="1" dirty="0" err="1"/>
              <a:t>Carpio</a:t>
            </a:r>
            <a:r>
              <a:rPr lang="cs-CZ" dirty="0"/>
              <a:t>, </a:t>
            </a:r>
            <a:r>
              <a:rPr lang="cs-CZ" i="1" dirty="0"/>
              <a:t>Princ tyran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D93CA0-B35F-7B9C-06D9-8C0A7DFA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743" y="1994999"/>
            <a:ext cx="3592057" cy="40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27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947</Words>
  <Application>Microsoft Macintosh PowerPoint</Application>
  <PresentationFormat>Širokoúhlá obrazovka</PresentationFormat>
  <Paragraphs>129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Motiv Office</vt:lpstr>
      <vt:lpstr>Prelopisté II</vt:lpstr>
      <vt:lpstr>Prezentace aplikace PowerPoint</vt:lpstr>
      <vt:lpstr>Cervantes (Prolog k Osm komedií a osm meziher)</vt:lpstr>
      <vt:lpstr>Prezentace aplikace PowerPoint</vt:lpstr>
      <vt:lpstr>První pokusy o tragédii</vt:lpstr>
      <vt:lpstr>Generace píšící tragédie (cca 1575-1585)</vt:lpstr>
      <vt:lpstr>Generace píšící tragédie - Valencie</vt:lpstr>
      <vt:lpstr>Kritika a přínos</vt:lpstr>
      <vt:lpstr>Juan de la Cueva (Sevilla 1543-1612)</vt:lpstr>
      <vt:lpstr>Juan de la Cueva – tvorba</vt:lpstr>
      <vt:lpstr>Miguel de Cervantes y Saavedra (1547-1616)</vt:lpstr>
      <vt:lpstr>Cervantes – divadelní tvorba </vt:lpstr>
      <vt:lpstr>Osm komedií</vt:lpstr>
      <vt:lpstr>Osm meziher</vt:lpstr>
      <vt:lpstr>Bdělý strážce (La guarda cuidadosa)</vt:lpstr>
      <vt:lpstr>Falešný Biskajec (El vizcaíno falso)</vt:lpstr>
      <vt:lpstr>Zázračné divadlo (El retablo de las maravillas)</vt:lpstr>
      <vt:lpstr>Jeskyně v Salamance (La cueva de Salamanca)</vt:lpstr>
      <vt:lpstr>Žárlivý stařík (El viejo celoso)</vt:lpstr>
      <vt:lpstr>Rozvodový soudce (El juez de divorcios)</vt:lpstr>
      <vt:lpstr>Ovdovělý pasák (El rufián viudo)</vt:lpstr>
      <vt:lpstr>Volba rychtáře v obci Daganzo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Magdaléna Kolmanová</dc:creator>
  <cp:lastModifiedBy>Magdaléna Kolmanová</cp:lastModifiedBy>
  <cp:revision>5</cp:revision>
  <dcterms:created xsi:type="dcterms:W3CDTF">2024-10-09T16:47:04Z</dcterms:created>
  <dcterms:modified xsi:type="dcterms:W3CDTF">2024-10-17T15:05:01Z</dcterms:modified>
</cp:coreProperties>
</file>