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1F6A4D-73A6-AFAA-C722-746A22B513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9E5A2A3-27DB-C7E9-61EF-0BEBFE71E3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1910EC-0234-D478-6EEB-A0C9BC672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8971C-C193-4CAD-9017-17BC0398D960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4CBEA9-3D51-6C83-AF7E-A743249AC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86E249-D47A-E1DF-AD9F-BD4931617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8785-A892-4FE8-90ED-DAF7953E5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118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859BA1-B37A-A6DC-D961-8EA732F60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10A6233-2920-86CC-0577-9E7946931E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73C22B-8339-173F-49CB-A164B8BF8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8971C-C193-4CAD-9017-17BC0398D960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424FD5-19A1-FB3B-B02B-CB3E84A31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542453-6CC2-2A9E-78CB-12E954607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8785-A892-4FE8-90ED-DAF7953E5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4685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57CD160-F338-81EA-6F55-B79A8489F1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1F92008-F84A-7EBB-BB03-A509CB7D19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0E53C6-A16D-5C7F-A17C-E896F1DD1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8971C-C193-4CAD-9017-17BC0398D960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83874C-34D1-CD8E-2257-9AC31A70D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2247DF-8188-2748-E6A5-AD004D181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8785-A892-4FE8-90ED-DAF7953E5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536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8D4D0D-491F-9B7F-E34A-09521BA0D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537705-9824-3ABF-88E9-A0029E933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0FA294-DC20-F767-84F8-12B432C7E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8971C-C193-4CAD-9017-17BC0398D960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CF726A-94AA-1CD9-6A96-0E1133986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886834-A1C4-A386-2CD6-A191544D9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8785-A892-4FE8-90ED-DAF7953E5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039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E434EA-3038-98DC-0F44-6F03B07C1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A98B187-564F-75CF-1FD1-AB017765E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921F4B-638A-ACCF-AA82-97C6D9E4B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8971C-C193-4CAD-9017-17BC0398D960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C36AA7-15D8-E502-A014-18F7069B1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3D3028-849F-B57E-5337-F3D941FE8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8785-A892-4FE8-90ED-DAF7953E5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77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2346D9-1B73-5B37-FB5A-DE5075DBF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275525-3449-E334-927C-3ACA3317E7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8EBCDD8-F689-DED8-A9E1-24B88A3B3C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8CB4939-F673-E0AB-A3CA-CF3FE96F6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8971C-C193-4CAD-9017-17BC0398D960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E1BC994-2235-A9F7-65EB-1BA885030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861E65F-1665-807B-2082-CEF95A832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8785-A892-4FE8-90ED-DAF7953E5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977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187701-B884-30BC-05A5-41A4087FD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0BD8F97-AF11-4362-D4B0-1FB2CBEB6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30972E3-0CA8-AC8E-90ED-06CD453750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8017311-7857-85FD-FC93-BC05457C0A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4D5A9F4-0853-6744-CACE-21A222C969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2B87874-CEB6-152C-498F-D7B43E8AF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8971C-C193-4CAD-9017-17BC0398D960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3B26AEB-6202-9738-00E7-2F095EBB7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FE7A8AE-D146-377B-E83A-00EE350A3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8785-A892-4FE8-90ED-DAF7953E5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053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B0EE22-112F-E6FF-3D77-3B75A92FF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F44CCEE-A526-9F4A-BF60-0EC606D24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8971C-C193-4CAD-9017-17BC0398D960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1ED621A-BC9E-1A08-E01F-5FF8A61FD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A58DE52-8A8D-3515-07FE-C55DB3D0E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8785-A892-4FE8-90ED-DAF7953E5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467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E196E8F-1436-070A-FB66-6926C01AA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8971C-C193-4CAD-9017-17BC0398D960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F89AE3-C9DD-FB2A-B09C-9AAC65D4B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E6154E9-BCBA-4646-04A0-CD57480C1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8785-A892-4FE8-90ED-DAF7953E5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428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5DD38E-8A24-BDCE-2F5F-50402B48D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70482D-3338-6974-261E-36E94ACDE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1368E12-DD18-2E6D-460E-03D8F472FC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F8198A7-832E-9A0E-B2C0-095ED068D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8971C-C193-4CAD-9017-17BC0398D960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F7F6DA1-B49A-40C1-1D28-848A4C79F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955FFAF-B5FA-5E0E-1AB4-08A2ABCF4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8785-A892-4FE8-90ED-DAF7953E5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911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E23DB4-BC74-DD95-229C-0A44BDCE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0760B36-F7C0-0828-A0B1-2BCB26A17F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42CFAF7-1F71-47AF-05E5-C7505B6DFD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69FD67F-77BE-6B9E-9C01-BCBD607F6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8971C-C193-4CAD-9017-17BC0398D960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A702F5B-FFD4-A3B1-BCB9-EB2707698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B8568D-761D-910B-E0CC-2B3AD5263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8785-A892-4FE8-90ED-DAF7953E5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455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B2DC2FE-AC41-E17D-6B71-0A943F5E9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2B0FCF8-3B36-CEF8-6914-AAC368168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5C0BF1-EBAE-90EB-1E54-8D9BB81D7D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C8971C-C193-4CAD-9017-17BC0398D960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C26BA1-F13E-5651-B9D4-C8D7EADA25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304EF1-2D2B-62F0-204A-58DBA19831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5C8785-A892-4FE8-90ED-DAF7953E5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649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3E9BFC0-EB1D-5872-70AF-8587D7E36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Asyrský seznam králů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467E83F-8671-FE79-4BAA-B6F044B2F27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několik rukopisů z různých lokalit v Asýrii (</a:t>
            </a:r>
            <a:r>
              <a:rPr lang="cs-CZ" dirty="0" err="1"/>
              <a:t>Aššur</a:t>
            </a:r>
            <a:r>
              <a:rPr lang="cs-CZ" dirty="0"/>
              <a:t>, Ninive, </a:t>
            </a:r>
            <a:r>
              <a:rPr lang="cs-CZ" dirty="0" err="1"/>
              <a:t>Dúr</a:t>
            </a:r>
            <a:r>
              <a:rPr lang="cs-CZ" dirty="0"/>
              <a:t> </a:t>
            </a:r>
            <a:r>
              <a:rPr lang="cs-CZ" dirty="0" err="1"/>
              <a:t>Šarru-kín</a:t>
            </a:r>
            <a:r>
              <a:rPr lang="cs-CZ" dirty="0"/>
              <a:t>)</a:t>
            </a:r>
          </a:p>
          <a:p>
            <a:r>
              <a:rPr lang="cs-CZ" dirty="0"/>
              <a:t>seznam asyrských králů od nejstarších časů do konce vlády </a:t>
            </a:r>
            <a:r>
              <a:rPr lang="cs-CZ" dirty="0" err="1"/>
              <a:t>Salmanasara</a:t>
            </a:r>
            <a:r>
              <a:rPr lang="cs-CZ" dirty="0"/>
              <a:t> V. (726–722 př. n. l.)</a:t>
            </a:r>
          </a:p>
          <a:p>
            <a:r>
              <a:rPr lang="cs-CZ" dirty="0"/>
              <a:t>1. část: „králové, kteří bydleli ve stanech“ (kmenoví náčelníci)</a:t>
            </a:r>
          </a:p>
          <a:p>
            <a:r>
              <a:rPr lang="cs-CZ" dirty="0"/>
              <a:t>2. část: „králové, kteří jsou otcové / jejichž otcové jsou známi“</a:t>
            </a:r>
          </a:p>
          <a:p>
            <a:r>
              <a:rPr lang="cs-CZ" dirty="0"/>
              <a:t>3. část: „králové, [jejichž nápisy jsou dochovány na] cihlách, (ale) jejichž eponymové nejsou známi“</a:t>
            </a:r>
          </a:p>
          <a:p>
            <a:r>
              <a:rPr lang="cs-CZ" dirty="0"/>
              <a:t>4. část: králové s filiacemi a délkou vlády</a:t>
            </a:r>
          </a:p>
          <a:p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583A3CA-064A-6C2D-5B57-86846DB0A14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476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599072-EA0D-5CE6-4B4E-F14FDAB61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1. část: podobnosti s Genealogií </a:t>
            </a:r>
            <a:r>
              <a:rPr lang="cs-CZ" b="1" dirty="0" err="1"/>
              <a:t>Chammu</a:t>
            </a:r>
            <a:r>
              <a:rPr lang="cs-CZ" b="1" dirty="0"/>
              <a:t>-rabiho dynastie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C57999-E386-6F2F-3947-1FA3B72937A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Genealogie – pochází ze starobabylonského období, ze </a:t>
            </a:r>
            <a:r>
              <a:rPr lang="cs-CZ" dirty="0" err="1"/>
              <a:t>Sipparu</a:t>
            </a:r>
            <a:endParaRPr lang="cs-CZ" dirty="0"/>
          </a:p>
          <a:p>
            <a:r>
              <a:rPr lang="cs-CZ" dirty="0"/>
              <a:t>Obětiny pro předky krále </a:t>
            </a:r>
            <a:r>
              <a:rPr lang="cs-CZ" dirty="0" err="1"/>
              <a:t>Ammí-saduqy</a:t>
            </a:r>
            <a:r>
              <a:rPr lang="cs-CZ" dirty="0"/>
              <a:t> (1646–1626)</a:t>
            </a:r>
          </a:p>
          <a:p>
            <a:r>
              <a:rPr lang="cs-CZ" dirty="0"/>
              <a:t>Patrně jména </a:t>
            </a:r>
            <a:r>
              <a:rPr lang="cs-CZ" dirty="0" err="1"/>
              <a:t>amorejských</a:t>
            </a:r>
            <a:r>
              <a:rPr lang="cs-CZ" dirty="0"/>
              <a:t> kmenových náčelníků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FEDBD6C-C473-8BD6-6C9A-A27765B3F26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9528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CEE100-7631-87ED-B0CE-80215F569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4371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0E3B73-78AF-8720-1FF1-7372AA9C97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4048" y="722376"/>
            <a:ext cx="5635752" cy="6053328"/>
          </a:xfrm>
        </p:spPr>
        <p:txBody>
          <a:bodyPr>
            <a:normAutofit fontScale="70000" lnSpcReduction="20000"/>
          </a:bodyPr>
          <a:lstStyle/>
          <a:p>
            <a:r>
              <a:rPr lang="cs-CZ" dirty="0" err="1"/>
              <a:t>Tudija</a:t>
            </a:r>
            <a:endParaRPr lang="cs-CZ" dirty="0"/>
          </a:p>
          <a:p>
            <a:r>
              <a:rPr lang="cs-CZ" dirty="0"/>
              <a:t>Adamu</a:t>
            </a:r>
          </a:p>
          <a:p>
            <a:r>
              <a:rPr lang="cs-CZ" dirty="0" err="1">
                <a:highlight>
                  <a:srgbClr val="FFFF00"/>
                </a:highlight>
              </a:rPr>
              <a:t>Jangi</a:t>
            </a:r>
            <a:endParaRPr lang="cs-CZ" dirty="0">
              <a:highlight>
                <a:srgbClr val="FFFF00"/>
              </a:highlight>
            </a:endParaRPr>
          </a:p>
          <a:p>
            <a:r>
              <a:rPr lang="cs-CZ" dirty="0" err="1">
                <a:highlight>
                  <a:srgbClr val="FFFF00"/>
                </a:highlight>
              </a:rPr>
              <a:t>Suchlámu</a:t>
            </a:r>
            <a:endParaRPr lang="cs-CZ" dirty="0">
              <a:highlight>
                <a:srgbClr val="FFFF00"/>
              </a:highlight>
            </a:endParaRPr>
          </a:p>
          <a:p>
            <a:r>
              <a:rPr lang="cs-CZ" dirty="0" err="1"/>
              <a:t>Charcharu</a:t>
            </a:r>
            <a:endParaRPr lang="cs-CZ" dirty="0"/>
          </a:p>
          <a:p>
            <a:r>
              <a:rPr lang="cs-CZ" dirty="0" err="1">
                <a:highlight>
                  <a:srgbClr val="FFFF00"/>
                </a:highlight>
              </a:rPr>
              <a:t>Mandanu</a:t>
            </a:r>
            <a:endParaRPr lang="cs-CZ" dirty="0">
              <a:highlight>
                <a:srgbClr val="FFFF00"/>
              </a:highlight>
            </a:endParaRPr>
          </a:p>
          <a:p>
            <a:r>
              <a:rPr lang="cs-CZ" dirty="0" err="1"/>
              <a:t>Imsu</a:t>
            </a:r>
            <a:endParaRPr lang="cs-CZ" dirty="0"/>
          </a:p>
          <a:p>
            <a:r>
              <a:rPr lang="cs-CZ" dirty="0" err="1"/>
              <a:t>Charsu</a:t>
            </a:r>
            <a:endParaRPr lang="cs-CZ" dirty="0"/>
          </a:p>
          <a:p>
            <a:r>
              <a:rPr lang="cs-CZ" dirty="0" err="1">
                <a:highlight>
                  <a:srgbClr val="FFFF00"/>
                </a:highlight>
              </a:rPr>
              <a:t>Didánu</a:t>
            </a:r>
            <a:endParaRPr lang="cs-CZ" dirty="0">
              <a:highlight>
                <a:srgbClr val="FFFF00"/>
              </a:highlight>
            </a:endParaRPr>
          </a:p>
          <a:p>
            <a:r>
              <a:rPr lang="cs-CZ" dirty="0" err="1">
                <a:highlight>
                  <a:srgbClr val="FFFF00"/>
                </a:highlight>
              </a:rPr>
              <a:t>Chanú</a:t>
            </a:r>
            <a:endParaRPr lang="cs-CZ" dirty="0">
              <a:highlight>
                <a:srgbClr val="FFFF00"/>
              </a:highlight>
            </a:endParaRPr>
          </a:p>
          <a:p>
            <a:r>
              <a:rPr lang="cs-CZ" dirty="0" err="1">
                <a:highlight>
                  <a:srgbClr val="FFFF00"/>
                </a:highlight>
              </a:rPr>
              <a:t>Zuabu</a:t>
            </a:r>
            <a:endParaRPr lang="cs-CZ" dirty="0">
              <a:highlight>
                <a:srgbClr val="FFFF00"/>
              </a:highlight>
            </a:endParaRPr>
          </a:p>
          <a:p>
            <a:r>
              <a:rPr lang="cs-CZ" dirty="0" err="1">
                <a:highlight>
                  <a:srgbClr val="FFFF00"/>
                </a:highlight>
              </a:rPr>
              <a:t>Nuabu</a:t>
            </a:r>
            <a:endParaRPr lang="cs-CZ" dirty="0">
              <a:highlight>
                <a:srgbClr val="FFFF00"/>
              </a:highlight>
            </a:endParaRPr>
          </a:p>
          <a:p>
            <a:r>
              <a:rPr lang="cs-CZ" dirty="0" err="1"/>
              <a:t>Abazu</a:t>
            </a:r>
            <a:endParaRPr lang="cs-CZ" dirty="0"/>
          </a:p>
          <a:p>
            <a:r>
              <a:rPr lang="cs-CZ" dirty="0" err="1"/>
              <a:t>Belú</a:t>
            </a:r>
            <a:endParaRPr lang="cs-CZ" dirty="0"/>
          </a:p>
          <a:p>
            <a:r>
              <a:rPr lang="cs-CZ" dirty="0" err="1"/>
              <a:t>Azarach</a:t>
            </a:r>
            <a:endParaRPr lang="cs-CZ" dirty="0"/>
          </a:p>
          <a:p>
            <a:r>
              <a:rPr lang="cs-CZ" dirty="0" err="1"/>
              <a:t>Ušpia</a:t>
            </a:r>
            <a:endParaRPr lang="cs-CZ" dirty="0"/>
          </a:p>
          <a:p>
            <a:r>
              <a:rPr lang="cs-CZ" dirty="0" err="1"/>
              <a:t>Apiašal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B318CEC-C3F8-AC9B-3F67-54EBAD0DA5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539496"/>
            <a:ext cx="5181600" cy="6163056"/>
          </a:xfrm>
        </p:spPr>
        <p:txBody>
          <a:bodyPr>
            <a:normAutofit fontScale="70000" lnSpcReduction="20000"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 err="1"/>
              <a:t>Jamqu</a:t>
            </a:r>
            <a:endParaRPr lang="cs-CZ" dirty="0"/>
          </a:p>
          <a:p>
            <a:r>
              <a:rPr lang="cs-CZ" dirty="0" err="1"/>
              <a:t>Zuchalamma</a:t>
            </a:r>
            <a:endParaRPr lang="cs-CZ" dirty="0"/>
          </a:p>
          <a:p>
            <a:endParaRPr lang="cs-CZ" dirty="0"/>
          </a:p>
          <a:p>
            <a:r>
              <a:rPr lang="cs-CZ" dirty="0"/>
              <a:t>Aram-</a:t>
            </a:r>
            <a:r>
              <a:rPr lang="cs-CZ" dirty="0" err="1"/>
              <a:t>madára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Ditánu</a:t>
            </a:r>
            <a:endParaRPr lang="cs-CZ" dirty="0"/>
          </a:p>
          <a:p>
            <a:r>
              <a:rPr lang="cs-CZ" dirty="0" err="1"/>
              <a:t>Cheana</a:t>
            </a:r>
            <a:endParaRPr lang="cs-CZ" dirty="0"/>
          </a:p>
          <a:p>
            <a:r>
              <a:rPr lang="cs-CZ" dirty="0" err="1"/>
              <a:t>Zummabu</a:t>
            </a:r>
            <a:endParaRPr lang="cs-CZ" dirty="0"/>
          </a:p>
          <a:p>
            <a:r>
              <a:rPr lang="cs-CZ" dirty="0" err="1"/>
              <a:t>Namchú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1970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887247-A28B-F1A2-169D-6F55FC7BE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2.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258660-6D88-9E2C-C474-A781A27C2EB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„Králové, kteří jsou otcové / jejichž otcové jsou známi“ (10)</a:t>
            </a:r>
          </a:p>
          <a:p>
            <a:r>
              <a:rPr lang="cs-CZ" dirty="0"/>
              <a:t>Králové jsou seřazeni od nejmladšího k nejstaršímu</a:t>
            </a:r>
          </a:p>
          <a:p>
            <a:r>
              <a:rPr lang="cs-CZ" dirty="0"/>
              <a:t>Poslední: </a:t>
            </a:r>
            <a:r>
              <a:rPr lang="cs-CZ" dirty="0" err="1"/>
              <a:t>Apiašal</a:t>
            </a:r>
            <a:r>
              <a:rPr lang="cs-CZ" dirty="0"/>
              <a:t>, syn </a:t>
            </a:r>
            <a:r>
              <a:rPr lang="cs-CZ" dirty="0" err="1"/>
              <a:t>Ušpiův</a:t>
            </a:r>
            <a:r>
              <a:rPr lang="cs-CZ" dirty="0"/>
              <a:t> (je na konci 1. části)</a:t>
            </a:r>
          </a:p>
          <a:p>
            <a:r>
              <a:rPr lang="cs-CZ" dirty="0"/>
              <a:t>Zřejmě se jedná o </a:t>
            </a:r>
            <a:r>
              <a:rPr lang="cs-CZ" dirty="0" err="1"/>
              <a:t>amorejské</a:t>
            </a:r>
            <a:r>
              <a:rPr lang="cs-CZ" dirty="0"/>
              <a:t> kmenové náčelníky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E5B144A-96FB-F318-D834-68A7EB5008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225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46AAEC-44B1-4ECF-3E46-7B953BE62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3.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960A43-A979-2FA6-F84A-6610630CEBF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„Králové, [jejichž nápisy jsou dochovány na] cihlách, (ale) jejichž eponymové nejsou známi“ (6)</a:t>
            </a:r>
          </a:p>
          <a:p>
            <a:r>
              <a:rPr lang="cs-CZ" dirty="0"/>
              <a:t>Vládli v </a:t>
            </a:r>
            <a:r>
              <a:rPr lang="cs-CZ" dirty="0" err="1"/>
              <a:t>Aššuru</a:t>
            </a:r>
            <a:endParaRPr lang="cs-CZ" dirty="0"/>
          </a:p>
          <a:p>
            <a:r>
              <a:rPr lang="cs-CZ" dirty="0"/>
              <a:t>1. nápisy: </a:t>
            </a:r>
            <a:r>
              <a:rPr lang="cs-CZ" dirty="0" err="1"/>
              <a:t>Šalim-achché</a:t>
            </a:r>
            <a:r>
              <a:rPr lang="cs-CZ" dirty="0"/>
              <a:t> (kolem r. 2000 př. n. l.)</a:t>
            </a: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F40BC19-9B71-EC0B-9D7F-C50C389CFE3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425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84FD02-8C2E-254F-1CD3-2B9A1C4C6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4.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586E6E-C1FD-3D24-79A6-DF08E8BA329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Králové s filiacemi a délkou vlády</a:t>
            </a:r>
          </a:p>
          <a:p>
            <a:r>
              <a:rPr lang="cs-CZ" dirty="0"/>
              <a:t>Končí vládou </a:t>
            </a:r>
            <a:r>
              <a:rPr lang="cs-CZ" dirty="0" err="1"/>
              <a:t>Salmanasara</a:t>
            </a:r>
            <a:r>
              <a:rPr lang="cs-CZ" dirty="0"/>
              <a:t> V.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2F97E9B-F9D4-F3D2-89F7-18CD6ABC5BD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74359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264</Words>
  <Application>Microsoft Office PowerPoint</Application>
  <PresentationFormat>Širokoúhlá obrazovka</PresentationFormat>
  <Paragraphs>52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Motiv Office</vt:lpstr>
      <vt:lpstr>Asyrský seznam králů</vt:lpstr>
      <vt:lpstr>1. část: podobnosti s Genealogií Chammu-rabiho dynastie</vt:lpstr>
      <vt:lpstr>Prezentace aplikace PowerPoint</vt:lpstr>
      <vt:lpstr>2. část</vt:lpstr>
      <vt:lpstr>3. část</vt:lpstr>
      <vt:lpstr>4. část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Lukáš Pecha</dc:creator>
  <cp:lastModifiedBy>Lukáš Pecha</cp:lastModifiedBy>
  <cp:revision>11</cp:revision>
  <dcterms:created xsi:type="dcterms:W3CDTF">2024-10-24T18:20:16Z</dcterms:created>
  <dcterms:modified xsi:type="dcterms:W3CDTF">2024-10-24T19:50:10Z</dcterms:modified>
</cp:coreProperties>
</file>