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53"/>
  </p:notesMasterIdLst>
  <p:handoutMasterIdLst>
    <p:handoutMasterId r:id="rId54"/>
  </p:handoutMasterIdLst>
  <p:sldIdLst>
    <p:sldId id="557" r:id="rId5"/>
    <p:sldId id="671" r:id="rId6"/>
    <p:sldId id="561" r:id="rId7"/>
    <p:sldId id="337" r:id="rId8"/>
    <p:sldId id="336" r:id="rId9"/>
    <p:sldId id="726" r:id="rId10"/>
    <p:sldId id="639" r:id="rId11"/>
    <p:sldId id="566" r:id="rId12"/>
    <p:sldId id="642" r:id="rId13"/>
    <p:sldId id="753" r:id="rId14"/>
    <p:sldId id="754" r:id="rId15"/>
    <p:sldId id="574" r:id="rId16"/>
    <p:sldId id="645" r:id="rId17"/>
    <p:sldId id="578" r:id="rId18"/>
    <p:sldId id="647" r:id="rId19"/>
    <p:sldId id="711" r:id="rId20"/>
    <p:sldId id="584" r:id="rId21"/>
    <p:sldId id="716" r:id="rId22"/>
    <p:sldId id="418" r:id="rId23"/>
    <p:sldId id="420" r:id="rId24"/>
    <p:sldId id="421" r:id="rId25"/>
    <p:sldId id="756" r:id="rId26"/>
    <p:sldId id="518" r:id="rId27"/>
    <p:sldId id="717" r:id="rId28"/>
    <p:sldId id="757" r:id="rId29"/>
    <p:sldId id="592" r:id="rId30"/>
    <p:sldId id="427" r:id="rId31"/>
    <p:sldId id="593" r:id="rId32"/>
    <p:sldId id="655" r:id="rId33"/>
    <p:sldId id="453" r:id="rId34"/>
    <p:sldId id="441" r:id="rId35"/>
    <p:sldId id="721" r:id="rId36"/>
    <p:sldId id="758" r:id="rId37"/>
    <p:sldId id="600" r:id="rId38"/>
    <p:sldId id="431" r:id="rId39"/>
    <p:sldId id="525" r:id="rId40"/>
    <p:sldId id="681" r:id="rId41"/>
    <p:sldId id="724" r:id="rId42"/>
    <p:sldId id="725" r:id="rId43"/>
    <p:sldId id="684" r:id="rId44"/>
    <p:sldId id="626" r:id="rId45"/>
    <p:sldId id="728" r:id="rId46"/>
    <p:sldId id="729" r:id="rId47"/>
    <p:sldId id="730" r:id="rId48"/>
    <p:sldId id="732" r:id="rId49"/>
    <p:sldId id="457" r:id="rId50"/>
    <p:sldId id="432" r:id="rId51"/>
    <p:sldId id="558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69696"/>
    <a:srgbClr val="4BC8FF"/>
    <a:srgbClr val="4BC8E1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C720483-AF4B-4D94-8552-620015FEB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287355F-388F-4D5E-87C4-2AAAEAFD6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1051768-6865-4C44-92E5-0B8178A04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57790C6-E6D9-49F0-91FE-5E2C99CE2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73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AB10DB9-51AD-4A2F-9E2F-7DD861F05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304BFD96-8CF3-4052-A2DE-82413A9F1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A4905CB-9D6B-44C3-AD42-85C8E4555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39C5D03-440F-4C62-A568-03CF9B2A3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9E53116-08A4-467A-8FDA-4D29649E6A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DFB59F8-97E6-42F3-AA3D-52E3154FD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Příklad ukončeného vydávání časopisu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34E43B4C-7A3A-4F6E-9E52-6E5FEC487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0F19913-B43B-46A8-AFD9-DB3916ED8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Přibylo červené – všechny údaje, které se vztahují k tomu, že to je digitální/online dokument.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3CD5A41-D29A-4B80-9131-1F86C31F1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DE641C52-A453-4EED-8BDB-5EB920755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73C6641-B6DB-4EB9-BDD8-5DD53BB95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3AAC51EC-B672-4E46-9482-71AC9173A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7">
            <a:extLst>
              <a:ext uri="{FF2B5EF4-FFF2-40B4-BE49-F238E27FC236}">
                <a16:creationId xmlns:a16="http://schemas.microsoft.com/office/drawing/2014/main" id="{880EFCBE-B266-40A4-9157-8BCAF0685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9BAD027-0CE8-42BA-9A26-B1ACD90E0BC6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393012-E913-4731-BDC0-A86F870967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8" name="Zástupný symbol pro poznámky 2">
            <a:extLst>
              <a:ext uri="{FF2B5EF4-FFF2-40B4-BE49-F238E27FC236}">
                <a16:creationId xmlns:a16="http://schemas.microsoft.com/office/drawing/2014/main" id="{F481F6B9-7527-427F-8497-1E9876AA1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cs-CZ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232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7">
            <a:extLst>
              <a:ext uri="{FF2B5EF4-FFF2-40B4-BE49-F238E27FC236}">
                <a16:creationId xmlns:a16="http://schemas.microsoft.com/office/drawing/2014/main" id="{880EFCBE-B266-40A4-9157-8BCAF0685F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9BAD027-0CE8-42BA-9A26-B1ACD90E0BC6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D393012-E913-4731-BDC0-A86F870967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1988" name="Zástupný symbol pro poznámky 2">
            <a:extLst>
              <a:ext uri="{FF2B5EF4-FFF2-40B4-BE49-F238E27FC236}">
                <a16:creationId xmlns:a16="http://schemas.microsoft.com/office/drawing/2014/main" id="{F481F6B9-7527-427F-8497-1E9876AA158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cs-CZ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2621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7">
            <a:extLst>
              <a:ext uri="{FF2B5EF4-FFF2-40B4-BE49-F238E27FC236}">
                <a16:creationId xmlns:a16="http://schemas.microsoft.com/office/drawing/2014/main" id="{68027B9C-0F35-4F98-9BC6-94706549A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C598DD-898B-4D43-961B-ACD5FC3DEFC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1702BC-12CA-44DF-A9C4-E80479ABB3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6" name="Zástupný symbol pro poznámky 2">
            <a:extLst>
              <a:ext uri="{FF2B5EF4-FFF2-40B4-BE49-F238E27FC236}">
                <a16:creationId xmlns:a16="http://schemas.microsoft.com/office/drawing/2014/main" id="{CFC067CE-66F5-4400-AA5D-AE5096AEE6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cs-CZ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63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C8434C1-EF9D-4875-BEE9-B65F5CBAC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851C1DF-E91A-43E7-A691-7990C5982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7">
            <a:extLst>
              <a:ext uri="{FF2B5EF4-FFF2-40B4-BE49-F238E27FC236}">
                <a16:creationId xmlns:a16="http://schemas.microsoft.com/office/drawing/2014/main" id="{68027B9C-0F35-4F98-9BC6-94706549A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>
            <a:lvl1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4C598DD-898B-4D43-961B-ACD5FC3DEFCD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ucida Sans Unicode" panose="020B060203050402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1613" algn="l"/>
                  <a:tab pos="3657600" algn="l"/>
                  <a:tab pos="4572000" algn="l"/>
                  <a:tab pos="5484813" algn="l"/>
                  <a:tab pos="6399213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31702BC-12CA-44DF-A9C4-E80479ABB35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6" name="Zástupný symbol pro poznámky 2">
            <a:extLst>
              <a:ext uri="{FF2B5EF4-FFF2-40B4-BE49-F238E27FC236}">
                <a16:creationId xmlns:a16="http://schemas.microsoft.com/office/drawing/2014/main" id="{CFC067CE-66F5-4400-AA5D-AE5096AEE6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 altLang="cs-CZ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6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C23058E-091B-4E4C-B8F7-5652EEAA4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1595F3F-93FF-4EBB-9649-602F3E2D4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C5F231C-E6C0-44EF-BABF-3249823900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5CE4BE9-3977-41E8-8EAB-3C09EC76B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5401094-2638-44DB-9AAA-A58EDD236E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1802FC6-6F3B-4B9C-8BCB-2EADEFD95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D33E39A-6EC6-4437-B1BF-CA85AB4719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4A8C2A8-0833-4BBD-B56F-BF9F9B9EE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cs-CZ" altLang="cs-CZ">
                <a:latin typeface="Arial" panose="020B0604020202020204" pitchFamily="34" charset="0"/>
              </a:rPr>
              <a:t>Převzato z tišť. Citací – viz dále..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36982A-D3C6-454F-8CFF-F0F13DDF6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C33D69B-D0CD-45F9-B641-5962E713A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59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36982A-D3C6-454F-8CFF-F0F13DDF6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C33D69B-D0CD-45F9-B641-5962E713A7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cs-CZ" alt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0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DBF3CE3-1DFD-44F5-AA35-2325A1906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C063025-FB87-415A-AFCF-4D82EF216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1557010" cy="106560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58771" cy="1065600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ISO 690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4175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416" y="2014200"/>
            <a:ext cx="4139168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8F51D-5FAC-4254-8FF9-8A7BE0EBA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7AD3B-0303-4E16-BC93-D0CD13019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ISO 690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830399-7750-444C-A514-4A4E3F1A2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7E13D-AA37-4C3A-B61C-CBD2C131DC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0964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1F2E4CE-883C-4F6F-A492-BD116B63A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47B0E61-BB03-4EB5-A6F9-90B92F038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ISO 690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B8B8D2F-BA29-4C6D-9A43-963E38B763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A2618-1165-49B9-A4B0-6380635546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00330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73188" cy="597600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ebscohost.com/login.aspx?direct=true&amp;db=nlebk&amp;AN=869959&amp;lang=cs&amp;site=ehost-live&amp;ebv=EB&amp;ppid=pp_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kpmc.ac.uk/abstract/MED/15705511/reload=0;jsessionid=iItc8JILJsQigCYbe11k.136" TargetMode="External"/><Relationship Id="rId2" Type="http://schemas.openxmlformats.org/officeDocument/2006/relationships/hyperlink" Target="http://www.jstor.org/stable/4296525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node.cz/o-nas/" TargetMode="External"/><Relationship Id="rId2" Type="http://schemas.openxmlformats.org/officeDocument/2006/relationships/hyperlink" Target="https://www.muni.cz/absolventi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th/52330/ff_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229" TargetMode="External"/><Relationship Id="rId2" Type="http://schemas.openxmlformats.org/officeDocument/2006/relationships/hyperlink" Target="https://ezdroje.muni.cz/prehled/zdroj.php?lang=cs&amp;id=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citace.com/" TargetMode="External"/><Relationship Id="rId4" Type="http://schemas.openxmlformats.org/officeDocument/2006/relationships/hyperlink" Target="http://discovery.muni.cz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zdroje.muni.cz/prehled/zdroj.php?lang=cs&amp;id=229" TargetMode="External"/><Relationship Id="rId3" Type="http://schemas.openxmlformats.org/officeDocument/2006/relationships/hyperlink" Target="https://www.zotero.org/" TargetMode="External"/><Relationship Id="rId7" Type="http://schemas.openxmlformats.org/officeDocument/2006/relationships/hyperlink" Target="https://refworks.proquest.com/" TargetMode="External"/><Relationship Id="rId2" Type="http://schemas.openxmlformats.org/officeDocument/2006/relationships/hyperlink" Target="https://www.citacepr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zdroje.muni.cz/prehled/zdroj.php?lang=cs&amp;id=61" TargetMode="External"/><Relationship Id="rId5" Type="http://schemas.openxmlformats.org/officeDocument/2006/relationships/hyperlink" Target="https://www.endnote.com/" TargetMode="External"/><Relationship Id="rId4" Type="http://schemas.openxmlformats.org/officeDocument/2006/relationships/hyperlink" Target="http://bibliographix.com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" TargetMode="External"/><Relationship Id="rId2" Type="http://schemas.openxmlformats.org/officeDocument/2006/relationships/hyperlink" Target="http://is.muni.cz/do/rect/el/estud/prif/ps11/metodika/web/ebook_citace_2011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elportal/estud/ff/js07/informace/materialy/pages/citace_opora.pdf" TargetMode="External"/><Relationship Id="rId2" Type="http://schemas.openxmlformats.org/officeDocument/2006/relationships/hyperlink" Target="http://citace.com/dokument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rect/el/estud/prif/ps11/metodika/web/ebook_citace_2011.html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nihovnaffmu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facebook.com/knihovnaffm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knihovna.phil.muni.cz/" TargetMode="External"/><Relationship Id="rId5" Type="http://schemas.openxmlformats.org/officeDocument/2006/relationships/hyperlink" Target="mailto:knihovna@phil.muni.cz" TargetMode="External"/><Relationship Id="rId4" Type="http://schemas.openxmlformats.org/officeDocument/2006/relationships/hyperlink" Target="mailto:holoubkova@phil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la.org/" TargetMode="External"/><Relationship Id="rId3" Type="http://schemas.openxmlformats.org/officeDocument/2006/relationships/hyperlink" Target="https://citace.com/soubory/csniso690-interpretace.pdf" TargetMode="External"/><Relationship Id="rId7" Type="http://schemas.openxmlformats.org/officeDocument/2006/relationships/hyperlink" Target="http://aleph.muni.cz/F?func=find-c&amp;ccl_term=sys=006453739&amp;local_base=MUB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ych.phil.muni.cz/media/32941/manual-pro-psani-rukopisu_2014_apa.pdf" TargetMode="External"/><Relationship Id="rId5" Type="http://schemas.openxmlformats.org/officeDocument/2006/relationships/hyperlink" Target="http://apastyle.apa.org/" TargetMode="External"/><Relationship Id="rId10" Type="http://schemas.openxmlformats.org/officeDocument/2006/relationships/hyperlink" Target="https://www.chicagomanualofstyle.org/turabian/citation-guide.html" TargetMode="External"/><Relationship Id="rId4" Type="http://schemas.openxmlformats.org/officeDocument/2006/relationships/hyperlink" Target="http://is.muni.cz/do/rect/el/estud/prif/ps11/metodika/web/ebook_citace_2011.html" TargetMode="External"/><Relationship Id="rId9" Type="http://schemas.openxmlformats.org/officeDocument/2006/relationships/hyperlink" Target="https://www.chicagomanualofstyle.org/home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A115E2F-DF8A-4B7C-A440-0D0E3C4E2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" y="153221"/>
            <a:ext cx="3383581" cy="1595679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A1D4098-7746-4FF8-908D-554410E28784}"/>
              </a:ext>
            </a:extLst>
          </p:cNvPr>
          <p:cNvSpPr txBox="1">
            <a:spLocks/>
          </p:cNvSpPr>
          <p:nvPr/>
        </p:nvSpPr>
        <p:spPr>
          <a:xfrm>
            <a:off x="398502" y="2900365"/>
            <a:ext cx="11361600" cy="1171580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ts val="4400"/>
              </a:lnSpc>
            </a:pPr>
            <a:r>
              <a:rPr lang="cs-CZ" sz="4400" kern="0" dirty="0"/>
              <a:t>Jak na citace podle ISO 690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42C74B9-C5F9-4156-8F39-B48C97A1E00E}"/>
              </a:ext>
            </a:extLst>
          </p:cNvPr>
          <p:cNvSpPr txBox="1">
            <a:spLocks/>
          </p:cNvSpPr>
          <p:nvPr/>
        </p:nvSpPr>
        <p:spPr>
          <a:xfrm>
            <a:off x="398502" y="4116402"/>
            <a:ext cx="11361600" cy="13167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Mgr. Hana Holoubková</a:t>
            </a:r>
          </a:p>
          <a:p>
            <a:r>
              <a:rPr lang="cs-CZ" sz="2400" kern="0" dirty="0"/>
              <a:t>Ústřední knihovna FF MU</a:t>
            </a:r>
          </a:p>
          <a:p>
            <a:r>
              <a:rPr lang="cs-CZ" sz="2400" kern="0" dirty="0"/>
              <a:t>30. září 2021</a:t>
            </a:r>
          </a:p>
        </p:txBody>
      </p:sp>
    </p:spTree>
    <p:extLst>
      <p:ext uri="{BB962C8B-B14F-4D97-AF65-F5344CB8AC3E}">
        <p14:creationId xmlns:p14="http://schemas.microsoft.com/office/powerpoint/2010/main" val="3919841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6F3B4E4-F39B-48EF-83F8-2459CC2C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+mn-lt"/>
              </a:rPr>
              <a:t>Obecná pravidla tvorby citací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4CCB0D-153C-402E-8113-E15617E79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endParaRPr lang="cs-CZ" altLang="cs-CZ" sz="20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cs-CZ" sz="2000" b="1" dirty="0"/>
              <a:t>Romanizace/transliterace </a:t>
            </a:r>
            <a:r>
              <a:rPr lang="cs-CZ" altLang="cs-CZ" sz="2000" dirty="0"/>
              <a:t>– údaje v nelatinkovém písmu získané</a:t>
            </a: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2000" dirty="0"/>
              <a:t> z dokumentu se transliterují (přepis může buď nahradit originální</a:t>
            </a: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2000" dirty="0"/>
              <a:t> formu, nebo se za ni v hranatých závorkách připojí </a:t>
            </a:r>
            <a:r>
              <a:rPr lang="cs-CZ" altLang="cs-CZ" sz="2000" dirty="0">
                <a:solidFill>
                  <a:srgbClr val="0000DC"/>
                </a:solidFill>
              </a:rPr>
              <a:t>[ ]</a:t>
            </a:r>
            <a:r>
              <a:rPr lang="cs-CZ" altLang="cs-CZ" sz="2000" dirty="0"/>
              <a:t>). </a:t>
            </a:r>
          </a:p>
          <a:p>
            <a:pPr>
              <a:lnSpc>
                <a:spcPct val="100000"/>
              </a:lnSpc>
              <a:defRPr/>
            </a:pPr>
            <a:endParaRPr lang="cs-CZ" altLang="cs-CZ" sz="2000" dirty="0"/>
          </a:p>
          <a:p>
            <a:pPr marL="7200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cs-CZ" altLang="cs-CZ" sz="1800" b="1" dirty="0"/>
              <a:t>Příklad</a:t>
            </a: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1600" dirty="0"/>
              <a:t>ŠAROV, Vladimir </a:t>
            </a:r>
            <a:r>
              <a:rPr lang="cs-CZ" altLang="cs-CZ" sz="1600" dirty="0" err="1"/>
              <a:t>Aleksandrovič</a:t>
            </a:r>
            <a:r>
              <a:rPr lang="cs-CZ" altLang="cs-CZ" sz="1600" dirty="0"/>
              <a:t>. </a:t>
            </a:r>
            <a:r>
              <a:rPr lang="cs-CZ" altLang="cs-CZ" sz="1600" i="1" dirty="0" err="1"/>
              <a:t>Vozvraščenije</a:t>
            </a:r>
            <a:r>
              <a:rPr lang="cs-CZ" altLang="cs-CZ" sz="1600" i="1" dirty="0"/>
              <a:t> v </a:t>
            </a:r>
            <a:r>
              <a:rPr lang="cs-CZ" altLang="cs-CZ" sz="1600" i="1" dirty="0" err="1"/>
              <a:t>Jegipet</a:t>
            </a:r>
            <a:r>
              <a:rPr lang="cs-CZ" altLang="cs-CZ" sz="1600" i="1" dirty="0"/>
              <a:t>: </a:t>
            </a:r>
            <a:r>
              <a:rPr lang="cs-CZ" altLang="cs-CZ" sz="1600" i="1" dirty="0" err="1"/>
              <a:t>roman</a:t>
            </a:r>
            <a:r>
              <a:rPr lang="cs-CZ" altLang="cs-CZ" sz="1600" i="1" dirty="0"/>
              <a:t> v </a:t>
            </a:r>
            <a:r>
              <a:rPr lang="cs-CZ" altLang="cs-CZ" sz="1600" i="1" dirty="0" err="1"/>
              <a:t>pis'mach</a:t>
            </a:r>
            <a:r>
              <a:rPr lang="cs-CZ" altLang="cs-CZ" sz="1600" dirty="0"/>
              <a:t>.</a:t>
            </a:r>
          </a:p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1600" dirty="0"/>
              <a:t>Moskva: AST, 2015. 759 s. </a:t>
            </a:r>
            <a:r>
              <a:rPr lang="cs-CZ" altLang="cs-CZ" sz="1600" dirty="0" err="1"/>
              <a:t>Novaja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russkaja</a:t>
            </a:r>
            <a:r>
              <a:rPr lang="cs-CZ" altLang="cs-CZ" sz="1600" dirty="0"/>
              <a:t> </a:t>
            </a:r>
            <a:r>
              <a:rPr lang="cs-CZ" altLang="cs-CZ" sz="1600" dirty="0" err="1"/>
              <a:t>klassika</a:t>
            </a:r>
            <a:r>
              <a:rPr lang="cs-CZ" altLang="cs-CZ" sz="1600" dirty="0"/>
              <a:t>. ISBN 978-5-17-090818-9.</a:t>
            </a:r>
          </a:p>
        </p:txBody>
      </p:sp>
      <p:pic>
        <p:nvPicPr>
          <p:cNvPr id="5" name="Obrázek 4" descr="Obsah obrázku text, podepsat&#10;&#10;Popis byl vytvořen automaticky">
            <a:extLst>
              <a:ext uri="{FF2B5EF4-FFF2-40B4-BE49-F238E27FC236}">
                <a16:creationId xmlns:a16="http://schemas.microsoft.com/office/drawing/2014/main" id="{DE168A73-0F8F-412A-9DD7-2B0494A6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22" y="1556943"/>
            <a:ext cx="3113802" cy="5089077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63AFB0-C3AB-4A82-94D8-E7DD0D626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FC5D49-6BA6-4031-8197-878117B58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934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6F3B4E4-F39B-48EF-83F8-2459CC2C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+mn-lt"/>
              </a:rPr>
              <a:t>Obecná pravidla tvorby citací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04CCB0D-153C-402E-8113-E15617E798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endParaRPr lang="cs-CZ" altLang="cs-CZ" sz="20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cs-CZ" altLang="cs-CZ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40000"/>
              </a:spcBef>
              <a:defRPr/>
            </a:pPr>
            <a:r>
              <a:rPr lang="cs-CZ" altLang="cs-CZ" sz="2000" b="1" dirty="0"/>
              <a:t>Údaje pro doplnění citace</a:t>
            </a:r>
            <a:r>
              <a:rPr lang="cs-CZ" altLang="cs-CZ" sz="2000" dirty="0"/>
              <a:t> – zjištěné z jiných zdrojů nebo odhadnuté – lze uvést do hranatých závorek – </a:t>
            </a:r>
            <a:r>
              <a:rPr lang="cs-CZ" altLang="cs-CZ" sz="2000" dirty="0">
                <a:solidFill>
                  <a:srgbClr val="0000DC"/>
                </a:solidFill>
              </a:rPr>
              <a:t>[Praha]</a:t>
            </a:r>
            <a:r>
              <a:rPr lang="cs-CZ" altLang="cs-CZ" sz="2000" dirty="0"/>
              <a:t>: Academia, 2003.  </a:t>
            </a:r>
            <a:r>
              <a:rPr lang="cs-CZ" altLang="cs-CZ" sz="2000" i="1" dirty="0"/>
              <a:t>nebo </a:t>
            </a:r>
            <a:r>
              <a:rPr lang="cs-CZ" altLang="cs-CZ" sz="2000" dirty="0">
                <a:solidFill>
                  <a:srgbClr val="0000DC"/>
                </a:solidFill>
              </a:rPr>
              <a:t>[cca 1950]</a:t>
            </a:r>
            <a:r>
              <a:rPr lang="cs-CZ" altLang="cs-CZ" sz="2000" dirty="0"/>
              <a:t> </a:t>
            </a:r>
            <a:r>
              <a:rPr lang="cs-CZ" altLang="cs-CZ" sz="2000" i="1" dirty="0"/>
              <a:t>nebo</a:t>
            </a:r>
            <a:r>
              <a:rPr lang="cs-CZ" altLang="cs-CZ" sz="2000" dirty="0"/>
              <a:t> TABI, </a:t>
            </a:r>
            <a:r>
              <a:rPr lang="cs-CZ" altLang="cs-CZ" sz="2000" dirty="0">
                <a:solidFill>
                  <a:srgbClr val="0000DC"/>
                </a:solidFill>
              </a:rPr>
              <a:t>J[</a:t>
            </a:r>
            <a:r>
              <a:rPr lang="cs-CZ" altLang="cs-CZ" sz="2000" dirty="0" err="1">
                <a:solidFill>
                  <a:srgbClr val="0000DC"/>
                </a:solidFill>
              </a:rPr>
              <a:t>oseph</a:t>
            </a:r>
            <a:r>
              <a:rPr lang="cs-CZ" altLang="cs-CZ" sz="2000" dirty="0">
                <a:solidFill>
                  <a:srgbClr val="0000DC"/>
                </a:solidFill>
              </a:rPr>
              <a:t>]</a:t>
            </a:r>
            <a:r>
              <a:rPr lang="cs-CZ" altLang="cs-CZ" sz="2000" dirty="0"/>
              <a:t>; v určitých případech do kulatých závorek (kvalifikátory) – např. Cambridge </a:t>
            </a:r>
            <a:r>
              <a:rPr lang="cs-CZ" altLang="cs-CZ" sz="2000" dirty="0">
                <a:solidFill>
                  <a:srgbClr val="0000DC"/>
                </a:solidFill>
              </a:rPr>
              <a:t>(UK)</a:t>
            </a:r>
            <a:r>
              <a:rPr lang="cs-CZ" altLang="cs-CZ" sz="2000" dirty="0"/>
              <a:t>.</a:t>
            </a:r>
          </a:p>
          <a:p>
            <a:pPr>
              <a:lnSpc>
                <a:spcPct val="100000"/>
              </a:lnSpc>
              <a:spcBef>
                <a:spcPct val="40000"/>
              </a:spcBef>
              <a:defRPr/>
            </a:pPr>
            <a:endParaRPr lang="cs-CZ" altLang="cs-CZ" sz="2000" dirty="0"/>
          </a:p>
          <a:p>
            <a:pPr>
              <a:lnSpc>
                <a:spcPct val="100000"/>
              </a:lnSpc>
              <a:defRPr/>
            </a:pPr>
            <a:r>
              <a:rPr lang="cs-CZ" altLang="cs-CZ" sz="2000" b="1" dirty="0"/>
              <a:t>Interpunkce</a:t>
            </a:r>
          </a:p>
          <a:p>
            <a:pPr marL="540000">
              <a:lnSpc>
                <a:spcPct val="100000"/>
              </a:lnSpc>
              <a:defRPr/>
            </a:pPr>
            <a:r>
              <a:rPr lang="cs-CZ" altLang="cs-CZ" sz="2000" dirty="0"/>
              <a:t>každý jednotlivý prvek bibliografické citace musí být oddělen interpunkcí (čárka, tečka)</a:t>
            </a:r>
          </a:p>
          <a:p>
            <a:pPr marL="540000">
              <a:lnSpc>
                <a:spcPct val="100000"/>
              </a:lnSpc>
              <a:defRPr/>
            </a:pPr>
            <a:r>
              <a:rPr lang="cs-CZ" altLang="cs-CZ" sz="2000" dirty="0"/>
              <a:t>interpunkce uvedená v normě je </a:t>
            </a:r>
            <a:r>
              <a:rPr lang="cs-CZ" altLang="cs-CZ" sz="2000" i="1" dirty="0"/>
              <a:t>ilustrativní </a:t>
            </a:r>
          </a:p>
          <a:p>
            <a:pPr marL="540000">
              <a:lnSpc>
                <a:spcPct val="100000"/>
              </a:lnSpc>
              <a:defRPr/>
            </a:pPr>
            <a:r>
              <a:rPr lang="cs-CZ" altLang="cs-CZ" sz="2000" dirty="0"/>
              <a:t>zvolte si jeden systém a ten používejte v celé práci.</a:t>
            </a:r>
            <a:endParaRPr lang="cs-CZ" altLang="cs-CZ" sz="2000" i="1" dirty="0"/>
          </a:p>
          <a:p>
            <a:pPr>
              <a:lnSpc>
                <a:spcPct val="100000"/>
              </a:lnSpc>
              <a:spcBef>
                <a:spcPct val="40000"/>
              </a:spcBef>
              <a:defRPr/>
            </a:pPr>
            <a:endParaRPr lang="cs-CZ" altLang="cs-CZ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55D030-6D18-46E7-A532-DC06F37F3F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1C8614-36D7-4369-90F3-027878889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759985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B27323CF-5BF3-4297-9BF0-81683118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0000DC"/>
                </a:solidFill>
                <a:latin typeface="+mn-lt"/>
              </a:rPr>
              <a:t>Přehled základních prvků pro monografie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031B5A1A-0371-44EB-8705-702304CD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cs-CZ" altLang="cs-CZ" sz="1800" dirty="0"/>
              <a:t>Tvůrce </a:t>
            </a:r>
            <a:r>
              <a:rPr lang="cs-CZ" altLang="cs-CZ" sz="1400" dirty="0"/>
              <a:t>(P)</a:t>
            </a:r>
            <a:endParaRPr lang="cs-CZ" altLang="cs-CZ" sz="1400" dirty="0">
              <a:solidFill>
                <a:srgbClr val="CC0000"/>
              </a:solidFill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r>
              <a:rPr lang="cs-CZ" altLang="cs-CZ" sz="1800" dirty="0"/>
              <a:t>Názvové údaje </a:t>
            </a:r>
            <a:r>
              <a:rPr lang="cs-CZ" altLang="cs-CZ" sz="1400" dirty="0"/>
              <a:t>(P)</a:t>
            </a:r>
            <a:endParaRPr lang="cs-CZ" altLang="cs-CZ" sz="1400" dirty="0">
              <a:solidFill>
                <a:srgbClr val="CC0000"/>
              </a:solidFill>
            </a:endParaRPr>
          </a:p>
          <a:p>
            <a:pPr>
              <a:lnSpc>
                <a:spcPct val="130000"/>
              </a:lnSpc>
            </a:pP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Vedlejší tvůrce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(V)</a:t>
            </a:r>
          </a:p>
          <a:p>
            <a:pPr>
              <a:lnSpc>
                <a:spcPct val="130000"/>
              </a:lnSpc>
            </a:pPr>
            <a:r>
              <a:rPr lang="cs-CZ" altLang="cs-CZ" sz="1800" dirty="0"/>
              <a:t>Vydání </a:t>
            </a:r>
            <a:r>
              <a:rPr lang="cs-CZ" altLang="cs-CZ" sz="1400" dirty="0"/>
              <a:t>(P) </a:t>
            </a:r>
            <a:r>
              <a:rPr lang="cs-CZ" altLang="cs-CZ" sz="1800" dirty="0"/>
              <a:t>–</a:t>
            </a:r>
            <a:r>
              <a:rPr lang="cs-CZ" altLang="cs-CZ" sz="1400" dirty="0"/>
              <a:t> povinné pouze v případě, že se nejedná o 1. vydání </a:t>
            </a:r>
          </a:p>
          <a:p>
            <a:pPr>
              <a:lnSpc>
                <a:spcPct val="130000"/>
              </a:lnSpc>
            </a:pPr>
            <a:r>
              <a:rPr lang="cs-CZ" altLang="cs-CZ" sz="1800" dirty="0"/>
              <a:t>Nakladatelské informace: Místo vydání </a:t>
            </a:r>
            <a:r>
              <a:rPr lang="cs-CZ" altLang="cs-CZ" sz="1400" dirty="0"/>
              <a:t>(P)</a:t>
            </a:r>
            <a:r>
              <a:rPr lang="cs-CZ" altLang="cs-CZ" sz="1800" b="1" dirty="0"/>
              <a:t>:</a:t>
            </a:r>
            <a:r>
              <a:rPr lang="cs-CZ" altLang="cs-CZ" sz="1800" dirty="0"/>
              <a:t> Nakladatel </a:t>
            </a:r>
            <a:r>
              <a:rPr lang="cs-CZ" altLang="cs-CZ" sz="1400" dirty="0"/>
              <a:t>(P)</a:t>
            </a:r>
            <a:r>
              <a:rPr lang="cs-CZ" altLang="cs-CZ" sz="1800" b="1" dirty="0"/>
              <a:t>,</a:t>
            </a:r>
            <a:r>
              <a:rPr lang="cs-CZ" altLang="cs-CZ" sz="1800" dirty="0"/>
              <a:t> Rok </a:t>
            </a:r>
            <a:r>
              <a:rPr lang="cs-CZ" altLang="cs-CZ" sz="1400" dirty="0"/>
              <a:t>(P)</a:t>
            </a:r>
            <a:r>
              <a:rPr lang="cs-CZ" altLang="cs-CZ" sz="1800" dirty="0"/>
              <a:t> </a:t>
            </a:r>
          </a:p>
          <a:p>
            <a:pPr>
              <a:lnSpc>
                <a:spcPct val="130000"/>
              </a:lnSpc>
            </a:pP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Rozsah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(V) </a:t>
            </a:r>
          </a:p>
          <a:p>
            <a:pPr>
              <a:lnSpc>
                <a:spcPct val="130000"/>
              </a:lnSpc>
            </a:pPr>
            <a:r>
              <a:rPr lang="cs-CZ" altLang="cs-CZ" sz="1800" dirty="0"/>
              <a:t>Edice</a:t>
            </a:r>
            <a:r>
              <a:rPr lang="cs-CZ" altLang="cs-CZ" sz="1800" dirty="0">
                <a:solidFill>
                  <a:schemeClr val="bg2"/>
                </a:solidFill>
              </a:rPr>
              <a:t> </a:t>
            </a:r>
            <a:r>
              <a:rPr lang="cs-CZ" altLang="cs-CZ" sz="1400" dirty="0"/>
              <a:t>(P)</a:t>
            </a:r>
            <a:r>
              <a:rPr lang="cs-CZ" altLang="cs-CZ" sz="1800" dirty="0"/>
              <a:t> (název edice, číslo svazku) –</a:t>
            </a:r>
            <a:r>
              <a:rPr lang="cs-CZ" altLang="cs-CZ" sz="1400" dirty="0"/>
              <a:t> povinné v případě, že je dílo do nějaké edice zařazeno</a:t>
            </a:r>
          </a:p>
          <a:p>
            <a:pPr>
              <a:lnSpc>
                <a:spcPct val="130000"/>
              </a:lnSpc>
            </a:pP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Poznámky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(V)</a:t>
            </a:r>
          </a:p>
          <a:p>
            <a:pPr>
              <a:lnSpc>
                <a:spcPct val="130000"/>
              </a:lnSpc>
            </a:pPr>
            <a:r>
              <a:rPr lang="cs-CZ" altLang="cs-CZ" sz="1800" dirty="0"/>
              <a:t>Standardní číslo (ISBN, ISSN) </a:t>
            </a:r>
            <a:r>
              <a:rPr lang="cs-CZ" altLang="cs-CZ" sz="1400" dirty="0"/>
              <a:t>(P)</a:t>
            </a:r>
            <a:r>
              <a:rPr lang="cs-CZ" altLang="cs-CZ" sz="1800" dirty="0"/>
              <a:t> –</a:t>
            </a:r>
            <a:r>
              <a:rPr lang="cs-CZ" altLang="cs-CZ" sz="1400" dirty="0"/>
              <a:t> je-li uveden</a:t>
            </a:r>
          </a:p>
          <a:p>
            <a:pPr>
              <a:lnSpc>
                <a:spcPct val="130000"/>
              </a:lnSpc>
            </a:pPr>
            <a:r>
              <a:rPr lang="cs-CZ" altLang="cs-CZ" sz="1800" dirty="0"/>
              <a:t>Údaje o dílčí části </a:t>
            </a:r>
            <a:endParaRPr lang="cs-CZ" altLang="cs-CZ" sz="1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120000"/>
              </a:lnSpc>
              <a:buFontTx/>
              <a:buNone/>
            </a:pPr>
            <a:endParaRPr lang="cs-CZ" altLang="cs-CZ" sz="16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r>
              <a:rPr lang="cs-CZ" altLang="cs-CZ" sz="1400" i="1" dirty="0">
                <a:sym typeface="Wingdings" panose="05000000000000000000" pitchFamily="2" charset="2"/>
              </a:rPr>
              <a:t>P </a:t>
            </a:r>
            <a:r>
              <a:rPr lang="cs-CZ" altLang="cs-CZ" sz="1400" dirty="0"/>
              <a:t>–</a:t>
            </a:r>
            <a:r>
              <a:rPr lang="cs-CZ" altLang="cs-CZ" sz="1400" i="1" dirty="0">
                <a:sym typeface="Wingdings" panose="05000000000000000000" pitchFamily="2" charset="2"/>
              </a:rPr>
              <a:t> povinný prvek; V – volitelný, nepovinný</a:t>
            </a:r>
          </a:p>
          <a:p>
            <a:pPr>
              <a:lnSpc>
                <a:spcPct val="120000"/>
              </a:lnSpc>
              <a:buFontTx/>
              <a:buNone/>
            </a:pPr>
            <a:endParaRPr lang="cs-CZ" altLang="cs-CZ" sz="1200" i="1" dirty="0">
              <a:sym typeface="Wingdings" panose="05000000000000000000" pitchFamily="2" charset="2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C2F73A-3D00-4290-9A79-7EAEB93140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A30C78-920D-4136-8ED7-5199DCEE2F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30418FF-E450-4360-9A36-0CD920431A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chemeClr val="hlink"/>
                </a:solidFill>
              </a:rPr>
              <a:t>PRVKY CITACE</a:t>
            </a:r>
            <a:br>
              <a:rPr lang="cs-CZ" altLang="cs-CZ" sz="2400" dirty="0">
                <a:solidFill>
                  <a:schemeClr val="hlink"/>
                </a:solidFill>
              </a:rPr>
            </a:br>
            <a:r>
              <a:rPr lang="cs-CZ" altLang="cs-CZ" sz="3000" dirty="0">
                <a:solidFill>
                  <a:schemeClr val="hlink"/>
                </a:solidFill>
              </a:rPr>
              <a:t>Tvůrce (osoba nebo korporace)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8D70C79-3C05-40A8-AAFA-41BB8912D7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2006353"/>
            <a:ext cx="10753200" cy="4199138"/>
          </a:xfrm>
        </p:spPr>
        <p:txBody>
          <a:bodyPr/>
          <a:lstStyle/>
          <a:p>
            <a:pPr marL="177800" indent="-177800">
              <a:lnSpc>
                <a:spcPct val="100000"/>
              </a:lnSpc>
              <a:spcBef>
                <a:spcPct val="30000"/>
              </a:spcBef>
            </a:pPr>
            <a:r>
              <a:rPr lang="cs-CZ" altLang="cs-CZ" sz="1800" dirty="0"/>
              <a:t>zapisuje se v invertovaném tvaru - </a:t>
            </a:r>
            <a:r>
              <a:rPr lang="cs-CZ" altLang="cs-CZ" sz="1800" b="1" dirty="0"/>
              <a:t>ČAPEK, Karel </a:t>
            </a:r>
            <a:r>
              <a:rPr lang="cs-CZ" altLang="cs-CZ" sz="1800" dirty="0"/>
              <a:t>nebo</a:t>
            </a:r>
            <a:r>
              <a:rPr lang="cs-CZ" altLang="cs-CZ" sz="1800" b="1" dirty="0"/>
              <a:t> BULGAKOV, Michail </a:t>
            </a:r>
            <a:r>
              <a:rPr lang="cs-CZ" altLang="cs-CZ" sz="1800" b="1" dirty="0" err="1"/>
              <a:t>Afanasjevič</a:t>
            </a:r>
            <a:r>
              <a:rPr lang="cs-CZ" altLang="cs-CZ" sz="1800" dirty="0"/>
              <a:t>.</a:t>
            </a:r>
          </a:p>
          <a:p>
            <a:pPr marL="177800" indent="-177800">
              <a:lnSpc>
                <a:spcPct val="100000"/>
              </a:lnSpc>
              <a:spcBef>
                <a:spcPct val="30000"/>
              </a:spcBef>
            </a:pPr>
            <a:r>
              <a:rPr lang="cs-CZ" altLang="cs-CZ" sz="1800" dirty="0"/>
              <a:t>pokud více tvůrců, uvádí se všichni  (je-li to možné), a to takto: první se uvede v invertovaném tvaru, další v přímém pořadí</a:t>
            </a:r>
          </a:p>
          <a:p>
            <a:pPr marL="177800" indent="-177800">
              <a:lnSpc>
                <a:spcPct val="100000"/>
              </a:lnSpc>
              <a:spcBef>
                <a:spcPct val="30000"/>
              </a:spcBef>
            </a:pPr>
            <a:r>
              <a:rPr lang="cs-CZ" altLang="cs-CZ" sz="1800" dirty="0"/>
              <a:t>chybí-li primární odpovědnost, stává se prvním prvkem citace název dokumentu</a:t>
            </a:r>
          </a:p>
          <a:p>
            <a:pPr marL="177800" indent="-177800">
              <a:lnSpc>
                <a:spcPct val="100000"/>
              </a:lnSpc>
              <a:spcBef>
                <a:spcPct val="30000"/>
              </a:spcBef>
            </a:pPr>
            <a:r>
              <a:rPr lang="cs-CZ" altLang="cs-CZ" sz="1800" dirty="0"/>
              <a:t>používáme-li Harvardský systém odkazování v textu, pak místo chybějícího autora uvedeme zkratku </a:t>
            </a:r>
            <a:r>
              <a:rPr lang="cs-CZ" altLang="cs-CZ" sz="1800" b="1" dirty="0"/>
              <a:t>Anon</a:t>
            </a:r>
            <a:r>
              <a:rPr lang="cs-CZ" altLang="cs-CZ" sz="1800" dirty="0"/>
              <a:t>.</a:t>
            </a:r>
          </a:p>
          <a:p>
            <a:pPr marL="177800" indent="-177800">
              <a:lnSpc>
                <a:spcPct val="100000"/>
              </a:lnSpc>
            </a:pPr>
            <a:endParaRPr lang="cs-CZ" altLang="cs-CZ" sz="1400" dirty="0"/>
          </a:p>
          <a:p>
            <a:pPr marL="177800" indent="-177800">
              <a:lnSpc>
                <a:spcPct val="100000"/>
              </a:lnSpc>
            </a:pPr>
            <a:endParaRPr lang="cs-CZ" altLang="cs-CZ" sz="1400" dirty="0"/>
          </a:p>
          <a:p>
            <a:pPr marL="180000" indent="0">
              <a:lnSpc>
                <a:spcPct val="120000"/>
              </a:lnSpc>
              <a:buNone/>
            </a:pPr>
            <a:r>
              <a:rPr lang="cs-CZ" altLang="cs-CZ" sz="1800" dirty="0"/>
              <a:t>ZAHRADNÍČEK, Jan.</a:t>
            </a:r>
          </a:p>
          <a:p>
            <a:pPr marL="180000" indent="0">
              <a:lnSpc>
                <a:spcPct val="120000"/>
              </a:lnSpc>
              <a:buNone/>
            </a:pPr>
            <a:r>
              <a:rPr lang="cs-CZ" altLang="cs-CZ" sz="1800" dirty="0"/>
              <a:t>ALTMANN, </a:t>
            </a:r>
            <a:r>
              <a:rPr lang="cs-CZ" altLang="cs-CZ" sz="1800" dirty="0" err="1"/>
              <a:t>Gerry</a:t>
            </a:r>
            <a:r>
              <a:rPr lang="cs-CZ" altLang="cs-CZ" sz="1800" dirty="0"/>
              <a:t> T. M. </a:t>
            </a:r>
          </a:p>
          <a:p>
            <a:pPr marL="180000" indent="0">
              <a:lnSpc>
                <a:spcPct val="120000"/>
              </a:lnSpc>
              <a:buNone/>
            </a:pPr>
            <a:r>
              <a:rPr lang="cs-CZ" altLang="cs-CZ" sz="1800" dirty="0"/>
              <a:t>MACHAR, Josef Svatopluk, Antonín SOVA, Karel TOMAN a Fráňa ŠRÁMEK.</a:t>
            </a:r>
          </a:p>
          <a:p>
            <a:pPr marL="180000" indent="0">
              <a:lnSpc>
                <a:spcPct val="120000"/>
              </a:lnSpc>
              <a:buNone/>
            </a:pPr>
            <a:r>
              <a:rPr lang="cs-CZ" altLang="cs-CZ" sz="1800" dirty="0"/>
              <a:t>SVOBODA, Mojmír </a:t>
            </a:r>
            <a:r>
              <a:rPr lang="cs-CZ" altLang="cs-CZ" sz="1800" dirty="0">
                <a:solidFill>
                  <a:srgbClr val="0000DC"/>
                </a:solidFill>
              </a:rPr>
              <a:t>aj. </a:t>
            </a:r>
          </a:p>
          <a:p>
            <a:pPr marL="180000" indent="0">
              <a:lnSpc>
                <a:spcPct val="120000"/>
              </a:lnSpc>
              <a:buNone/>
            </a:pPr>
            <a:r>
              <a:rPr lang="cs-CZ" altLang="cs-CZ" sz="1800" dirty="0"/>
              <a:t>MALÍŘ, Jiří, Pavel MAREK </a:t>
            </a:r>
            <a:r>
              <a:rPr lang="cs-CZ" altLang="cs-CZ" sz="1800" dirty="0">
                <a:solidFill>
                  <a:srgbClr val="0000DC"/>
                </a:solidFill>
              </a:rPr>
              <a:t>et al.</a:t>
            </a:r>
          </a:p>
          <a:p>
            <a:pPr marL="177800" indent="-177800">
              <a:lnSpc>
                <a:spcPct val="100000"/>
              </a:lnSpc>
            </a:pPr>
            <a:endParaRPr lang="cs-CZ" altLang="cs-CZ" sz="1400" dirty="0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C066960B-425F-49EA-A6B0-949C82CD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5838" y="6461126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rebuchet MS" panose="020B0603020202020204" pitchFamily="34" charset="0"/>
                <a:hlinkClick r:id="rId2" action="ppaction://hlinksldjump"/>
              </a:rPr>
              <a:t>zpět</a:t>
            </a:r>
            <a:endParaRPr lang="cs-CZ" altLang="cs-CZ" sz="2000"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E6FC85-07B3-492E-A0C3-3AE3C8F3E3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19C499-0AD8-4C0D-A9C5-B73F4E0796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06B9814-2407-4A33-BB50-E3030EFCE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chemeClr val="hlink"/>
                </a:solidFill>
              </a:rPr>
              <a:t>PRVKY CITACE</a:t>
            </a:r>
            <a:br>
              <a:rPr lang="cs-CZ" altLang="cs-CZ" sz="2400" dirty="0">
                <a:solidFill>
                  <a:schemeClr val="hlink"/>
                </a:solidFill>
              </a:rPr>
            </a:br>
            <a:r>
              <a:rPr lang="cs-CZ" altLang="cs-CZ" sz="3000" dirty="0">
                <a:solidFill>
                  <a:schemeClr val="hlink"/>
                </a:solidFill>
              </a:rPr>
              <a:t>Názvové údaje (název</a:t>
            </a:r>
            <a:r>
              <a:rPr lang="cs-CZ" altLang="cs-CZ" sz="3000" dirty="0">
                <a:solidFill>
                  <a:schemeClr val="tx1"/>
                </a:solidFill>
              </a:rPr>
              <a:t>: </a:t>
            </a:r>
            <a:r>
              <a:rPr lang="cs-CZ" altLang="cs-CZ" sz="3000" dirty="0">
                <a:solidFill>
                  <a:schemeClr val="hlink"/>
                </a:solidFill>
              </a:rPr>
              <a:t>podnázev)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A46A755B-AC0A-43C3-97FB-EE88710BA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961966"/>
            <a:ext cx="10753200" cy="3870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48"/>
              </a:spcBef>
              <a:defRPr/>
            </a:pPr>
            <a:r>
              <a:rPr lang="cs-CZ" altLang="cs-CZ" sz="1800" dirty="0"/>
              <a:t>název a podnázev díla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cs-CZ" altLang="cs-CZ" sz="1800" dirty="0"/>
              <a:t> (nebo zdrojového dokumentu) se zapisuje kurzívou</a:t>
            </a:r>
            <a:endParaRPr lang="cs-CZ" altLang="cs-CZ" sz="18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r>
              <a:rPr lang="cs-CZ" altLang="cs-CZ" sz="1800" dirty="0"/>
              <a:t>pokud chybí tvůrce, stává se název prvním prvkem v citaci</a:t>
            </a:r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r>
              <a:rPr lang="cs-CZ" altLang="cs-CZ" sz="1800" b="1" dirty="0"/>
              <a:t>Citace celého díla – kurzívou název knihy:</a:t>
            </a:r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r>
              <a:rPr lang="cs-CZ" altLang="cs-CZ" sz="1800" dirty="0"/>
              <a:t>ALTMANN, </a:t>
            </a:r>
            <a:r>
              <a:rPr lang="cs-CZ" altLang="cs-CZ" sz="1800" dirty="0" err="1"/>
              <a:t>Gerry</a:t>
            </a:r>
            <a:r>
              <a:rPr lang="cs-CZ" altLang="cs-CZ" sz="1800" dirty="0"/>
              <a:t> T. M. </a:t>
            </a:r>
            <a:r>
              <a:rPr lang="cs-CZ" altLang="cs-CZ" sz="1800" i="1" dirty="0">
                <a:solidFill>
                  <a:srgbClr val="0000DC"/>
                </a:solidFill>
              </a:rPr>
              <a:t>Výstup na babylonskou věž</a:t>
            </a:r>
            <a:r>
              <a:rPr lang="cs-CZ" altLang="cs-CZ" sz="1800" b="1" i="1" dirty="0">
                <a:solidFill>
                  <a:srgbClr val="0000DC"/>
                </a:solidFill>
              </a:rPr>
              <a:t>:</a:t>
            </a:r>
            <a:r>
              <a:rPr lang="cs-CZ" altLang="cs-CZ" sz="1800" i="1" dirty="0">
                <a:solidFill>
                  <a:srgbClr val="0000DC"/>
                </a:solidFill>
              </a:rPr>
              <a:t> otázky jazyka, mysli a porozumění</a:t>
            </a:r>
            <a:r>
              <a:rPr lang="cs-CZ" altLang="cs-CZ" sz="1800" dirty="0"/>
              <a:t>. Přeložila Milena </a:t>
            </a:r>
            <a:r>
              <a:rPr lang="cs-CZ" altLang="cs-CZ" sz="1800" dirty="0" err="1"/>
              <a:t>Turbová</a:t>
            </a:r>
            <a:r>
              <a:rPr lang="cs-CZ" altLang="cs-CZ" sz="1800" dirty="0"/>
              <a:t>. 1. vyd. Praha: Triáda, 2005, 308 s. Delfín, sv. 63. ISBN 80-86138-70-4.</a:t>
            </a:r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r>
              <a:rPr lang="cs-CZ" altLang="cs-CZ" sz="1800" b="1" dirty="0"/>
              <a:t>Citace části díla – kurzívou zdrojový dokument:</a:t>
            </a:r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r>
              <a:rPr lang="cs-CZ" altLang="cs-CZ" sz="1800" dirty="0"/>
              <a:t>NEBESKÁ, Iva. Doslov. In: ALTMANN, </a:t>
            </a:r>
            <a:r>
              <a:rPr lang="cs-CZ" altLang="cs-CZ" sz="1800" dirty="0" err="1"/>
              <a:t>Gerry</a:t>
            </a:r>
            <a:r>
              <a:rPr lang="cs-CZ" altLang="cs-CZ" sz="1800" dirty="0"/>
              <a:t> T. M. </a:t>
            </a:r>
            <a:r>
              <a:rPr lang="cs-CZ" altLang="cs-CZ" sz="1800" i="1" dirty="0">
                <a:solidFill>
                  <a:srgbClr val="0000DC"/>
                </a:solidFill>
              </a:rPr>
              <a:t>Výstup na babylonskou věž</a:t>
            </a:r>
            <a:r>
              <a:rPr lang="cs-CZ" altLang="cs-CZ" sz="1800" b="1" i="1" dirty="0">
                <a:solidFill>
                  <a:srgbClr val="0000DC"/>
                </a:solidFill>
              </a:rPr>
              <a:t>:</a:t>
            </a:r>
            <a:r>
              <a:rPr lang="cs-CZ" altLang="cs-CZ" sz="1800" i="1" dirty="0">
                <a:solidFill>
                  <a:srgbClr val="0000DC"/>
                </a:solidFill>
              </a:rPr>
              <a:t> otázky jazyka, mysli a porozumění</a:t>
            </a:r>
            <a:r>
              <a:rPr lang="cs-CZ" altLang="cs-CZ" sz="1800" dirty="0">
                <a:solidFill>
                  <a:srgbClr val="0000DC"/>
                </a:solidFill>
              </a:rPr>
              <a:t>.</a:t>
            </a:r>
            <a:r>
              <a:rPr lang="cs-CZ" altLang="cs-CZ" sz="1800" dirty="0"/>
              <a:t> 1. vyd. Praha: Triáda, 2005, s. 287–296. ISBN 80-86138-70-4.</a:t>
            </a:r>
          </a:p>
          <a:p>
            <a:pPr>
              <a:lnSpc>
                <a:spcPct val="100000"/>
              </a:lnSpc>
              <a:spcBef>
                <a:spcPts val="648"/>
              </a:spcBef>
              <a:defRPr/>
            </a:pPr>
            <a:endParaRPr lang="cs-CZ" altLang="cs-CZ" sz="1800" dirty="0"/>
          </a:p>
          <a:p>
            <a:pPr marL="72000" indent="0">
              <a:lnSpc>
                <a:spcPct val="100000"/>
              </a:lnSpc>
              <a:spcBef>
                <a:spcPts val="648"/>
              </a:spcBef>
              <a:buNone/>
              <a:defRPr/>
            </a:pP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*Podnázvy by měly být uvedeny tehdy, pokud poskytují zásadní informace k obsahu citovaného</a:t>
            </a:r>
            <a:b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informačního zdroje, jinak se mohou vynechat.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1800" dirty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1800" dirty="0"/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5B8CEA51-DD1A-4B51-BB8C-9F76EB702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425" y="6461125"/>
            <a:ext cx="59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Trebuchet MS" panose="020B0603020202020204" pitchFamily="34" charset="0"/>
                <a:hlinkClick r:id="rId2" action="ppaction://hlinksldjump"/>
              </a:rPr>
              <a:t>zpět</a:t>
            </a:r>
            <a:endParaRPr lang="cs-CZ" altLang="cs-CZ" sz="1600"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D97ACD-AF84-4BFA-8893-F5E299630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603517-22CC-4470-AA7B-C9DD6CBC3F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D97E1D2-E187-4D54-96D7-EF8253190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chemeClr val="hlink"/>
                </a:solidFill>
              </a:rPr>
              <a:t>PRVKY CITACE</a:t>
            </a:r>
            <a:br>
              <a:rPr lang="cs-CZ" altLang="cs-CZ" sz="3600" dirty="0">
                <a:solidFill>
                  <a:schemeClr val="hlink"/>
                </a:solidFill>
              </a:rPr>
            </a:br>
            <a:r>
              <a:rPr lang="cs-CZ" altLang="cs-CZ" sz="3000" dirty="0">
                <a:solidFill>
                  <a:schemeClr val="hlink"/>
                </a:solidFill>
              </a:rPr>
              <a:t>Vedlejší tvůrce (nepovinné)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9043BE8-8304-4941-BEB7-D502B4E19A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846729"/>
            <a:ext cx="10753200" cy="3985271"/>
          </a:xfrm>
        </p:spPr>
        <p:txBody>
          <a:bodyPr/>
          <a:lstStyle/>
          <a:p>
            <a:pPr marL="234000" indent="-270000">
              <a:lnSpc>
                <a:spcPct val="100000"/>
              </a:lnSpc>
              <a:spcBef>
                <a:spcPts val="680"/>
              </a:spcBef>
              <a:buFont typeface="Trebuchet MS" panose="020B0603020202020204" pitchFamily="34" charset="0"/>
              <a:buChar char="—"/>
              <a:defRPr/>
            </a:pPr>
            <a:r>
              <a:rPr lang="cs-CZ" altLang="cs-CZ" sz="1800" dirty="0"/>
              <a:t>vedlejší tvůrci = ilustrátoři, překladatelé, editoři...</a:t>
            </a:r>
          </a:p>
          <a:p>
            <a:pPr marL="234000" indent="-270000">
              <a:lnSpc>
                <a:spcPct val="100000"/>
              </a:lnSpc>
              <a:spcBef>
                <a:spcPts val="680"/>
              </a:spcBef>
              <a:buFont typeface="Trebuchet MS" panose="020B0603020202020204" pitchFamily="34" charset="0"/>
              <a:buChar char="—"/>
              <a:defRPr/>
            </a:pPr>
            <a:r>
              <a:rPr lang="cs-CZ" altLang="cs-CZ" sz="1800" dirty="0"/>
              <a:t>jména se zapisují ve stejném pořadí a stejné podobě jako v prameni</a:t>
            </a:r>
          </a:p>
          <a:p>
            <a:pPr marL="173038" indent="-173038">
              <a:lnSpc>
                <a:spcPct val="100000"/>
              </a:lnSpc>
              <a:spcBef>
                <a:spcPts val="680"/>
              </a:spcBef>
              <a:defRPr/>
            </a:pPr>
            <a:endParaRPr lang="cs-CZ" altLang="cs-CZ" sz="500" dirty="0"/>
          </a:p>
          <a:p>
            <a:pPr marL="0" indent="0">
              <a:lnSpc>
                <a:spcPct val="100000"/>
              </a:lnSpc>
              <a:spcBef>
                <a:spcPts val="680"/>
              </a:spcBef>
              <a:buNone/>
              <a:defRPr/>
            </a:pPr>
            <a:r>
              <a:rPr lang="cs-CZ" altLang="cs-CZ" sz="1800" b="1" dirty="0"/>
              <a:t>Editor</a:t>
            </a:r>
          </a:p>
          <a:p>
            <a:pPr marL="173038" indent="-173038">
              <a:lnSpc>
                <a:spcPct val="100000"/>
              </a:lnSpc>
              <a:spcBef>
                <a:spcPts val="680"/>
              </a:spcBef>
              <a:defRPr/>
            </a:pPr>
            <a:r>
              <a:rPr lang="cs-CZ" altLang="cs-CZ" sz="1800" dirty="0"/>
              <a:t>editor je osoba zodpovědná za dokument sestávající se z několika děl odvozených z různých   pramenů nebo příspěvků několika autorů</a:t>
            </a:r>
          </a:p>
          <a:p>
            <a:pPr marL="173038" indent="-173038">
              <a:lnSpc>
                <a:spcPct val="100000"/>
              </a:lnSpc>
              <a:spcBef>
                <a:spcPts val="680"/>
              </a:spcBef>
              <a:defRPr/>
            </a:pPr>
            <a:r>
              <a:rPr lang="cs-CZ" altLang="cs-CZ" sz="1800" dirty="0"/>
              <a:t>v případech, kdy je role editora výrazná a jeho jméno je uvedeno na významném místě v prameni, může být zapsán do primární odpovědnosti s připojením zkratky jeho role (</a:t>
            </a:r>
            <a:r>
              <a:rPr lang="cs-CZ" altLang="cs-CZ" sz="1800" dirty="0" err="1"/>
              <a:t>ed</a:t>
            </a:r>
            <a:r>
              <a:rPr lang="cs-CZ" altLang="cs-CZ" sz="1800" dirty="0"/>
              <a:t>.), (</a:t>
            </a:r>
            <a:r>
              <a:rPr lang="cs-CZ" altLang="cs-CZ" sz="1800" dirty="0" err="1"/>
              <a:t>sest</a:t>
            </a:r>
            <a:r>
              <a:rPr lang="cs-CZ" altLang="cs-CZ" sz="1800" dirty="0"/>
              <a:t>.), (</a:t>
            </a:r>
            <a:r>
              <a:rPr lang="cs-CZ" altLang="cs-CZ" sz="1800" dirty="0" err="1"/>
              <a:t>red</a:t>
            </a:r>
            <a:r>
              <a:rPr lang="cs-CZ" altLang="cs-CZ" sz="1800" dirty="0"/>
              <a:t>.), (</a:t>
            </a:r>
            <a:r>
              <a:rPr lang="cs-CZ" altLang="cs-CZ" sz="1800" dirty="0" err="1"/>
              <a:t>zprac</a:t>
            </a:r>
            <a:r>
              <a:rPr lang="cs-CZ" altLang="cs-CZ" sz="1800" dirty="0"/>
              <a:t>.)</a:t>
            </a:r>
          </a:p>
          <a:p>
            <a:pPr marL="0" indent="0">
              <a:lnSpc>
                <a:spcPct val="100000"/>
              </a:lnSpc>
              <a:spcBef>
                <a:spcPts val="680"/>
              </a:spcBef>
              <a:buNone/>
              <a:defRPr/>
            </a:pPr>
            <a:endParaRPr lang="cs-CZ" altLang="cs-CZ" sz="500" dirty="0"/>
          </a:p>
          <a:p>
            <a:pPr marL="180000" indent="0">
              <a:lnSpc>
                <a:spcPct val="100000"/>
              </a:lnSpc>
              <a:spcBef>
                <a:spcPts val="680"/>
              </a:spcBef>
              <a:buNone/>
              <a:defRPr/>
            </a:pPr>
            <a:r>
              <a:rPr lang="cs-CZ" altLang="cs-CZ" sz="1800" i="1" dirty="0"/>
              <a:t>Dobré ráno, milá ženuško!: Mozartovy dopisy Konstanci</a:t>
            </a:r>
            <a:r>
              <a:rPr lang="cs-CZ" altLang="cs-CZ" sz="1800" dirty="0"/>
              <a:t>. 1. vyd. </a:t>
            </a:r>
            <a:r>
              <a:rPr lang="cs-CZ" altLang="cs-CZ" sz="1800" dirty="0">
                <a:solidFill>
                  <a:srgbClr val="0000DC"/>
                </a:solidFill>
              </a:rPr>
              <a:t>K vydání připravila </a:t>
            </a:r>
            <a:r>
              <a:rPr lang="cs-CZ" altLang="cs-CZ" sz="1800" dirty="0" err="1">
                <a:solidFill>
                  <a:srgbClr val="0000DC"/>
                </a:solidFill>
              </a:rPr>
              <a:t>Silke</a:t>
            </a:r>
            <a:r>
              <a:rPr lang="cs-CZ" altLang="cs-CZ" sz="1800" dirty="0">
                <a:solidFill>
                  <a:srgbClr val="0000DC"/>
                </a:solidFill>
              </a:rPr>
              <a:t> LEOPOLDOVÁ</a:t>
            </a:r>
            <a:r>
              <a:rPr lang="cs-CZ" altLang="cs-CZ" sz="1800" b="1" dirty="0">
                <a:solidFill>
                  <a:srgbClr val="0000DC"/>
                </a:solidFill>
              </a:rPr>
              <a:t>;</a:t>
            </a:r>
            <a:r>
              <a:rPr lang="cs-CZ" altLang="cs-CZ" sz="1800" dirty="0">
                <a:solidFill>
                  <a:srgbClr val="0000DC"/>
                </a:solidFill>
              </a:rPr>
              <a:t> přeložila Vlasta REITTEREROVÁ. </a:t>
            </a:r>
            <a:r>
              <a:rPr lang="cs-CZ" altLang="cs-CZ" sz="1800" dirty="0"/>
              <a:t>Praha: </a:t>
            </a:r>
            <a:r>
              <a:rPr lang="cs-CZ" altLang="cs-CZ" sz="1800" dirty="0" err="1"/>
              <a:t>Editio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Bärenreiter</a:t>
            </a:r>
            <a:r>
              <a:rPr lang="cs-CZ" altLang="cs-CZ" sz="1800" dirty="0"/>
              <a:t>, 2006, 125 s. ISBN 80-86385-32-9.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cs-CZ" altLang="cs-CZ" sz="1500" i="1" dirty="0"/>
              <a:t>nebo</a:t>
            </a:r>
          </a:p>
          <a:p>
            <a:pPr marL="180000" indent="0">
              <a:lnSpc>
                <a:spcPct val="100000"/>
              </a:lnSpc>
              <a:spcBef>
                <a:spcPts val="680"/>
              </a:spcBef>
              <a:buNone/>
              <a:defRPr/>
            </a:pPr>
            <a:r>
              <a:rPr lang="cs-CZ" altLang="cs-CZ" sz="1800" dirty="0">
                <a:solidFill>
                  <a:schemeClr val="hlink"/>
                </a:solidFill>
              </a:rPr>
              <a:t>LEOPOLDOVÁ, </a:t>
            </a:r>
            <a:r>
              <a:rPr lang="cs-CZ" altLang="cs-CZ" sz="1800" dirty="0" err="1">
                <a:solidFill>
                  <a:schemeClr val="hlink"/>
                </a:solidFill>
              </a:rPr>
              <a:t>Silke</a:t>
            </a:r>
            <a:r>
              <a:rPr lang="cs-CZ" altLang="cs-CZ" sz="1800" dirty="0">
                <a:solidFill>
                  <a:schemeClr val="hlink"/>
                </a:solidFill>
              </a:rPr>
              <a:t> </a:t>
            </a:r>
            <a:r>
              <a:rPr lang="cs-CZ" altLang="cs-CZ" sz="1800" dirty="0">
                <a:solidFill>
                  <a:srgbClr val="0000DC"/>
                </a:solidFill>
              </a:rPr>
              <a:t>(</a:t>
            </a:r>
            <a:r>
              <a:rPr lang="cs-CZ" altLang="cs-CZ" sz="1800" dirty="0" err="1">
                <a:solidFill>
                  <a:srgbClr val="0000DC"/>
                </a:solidFill>
              </a:rPr>
              <a:t>ed</a:t>
            </a:r>
            <a:r>
              <a:rPr lang="cs-CZ" altLang="cs-CZ" sz="1800" dirty="0">
                <a:solidFill>
                  <a:srgbClr val="0000DC"/>
                </a:solidFill>
              </a:rPr>
              <a:t>.). </a:t>
            </a:r>
            <a:r>
              <a:rPr lang="cs-CZ" altLang="cs-CZ" sz="1800" i="1" dirty="0"/>
              <a:t>Dobré ráno, milá ženuško!: Mozartovy dopisy Konstanci</a:t>
            </a:r>
            <a:r>
              <a:rPr lang="cs-CZ" altLang="cs-CZ" sz="1800" dirty="0"/>
              <a:t>. 1. vyd. </a:t>
            </a:r>
            <a:r>
              <a:rPr lang="cs-CZ" altLang="cs-CZ" sz="1800" dirty="0">
                <a:solidFill>
                  <a:srgbClr val="0000DC"/>
                </a:solidFill>
              </a:rPr>
              <a:t>Přeložila Vlasta REITTEREROVÁ. </a:t>
            </a:r>
            <a:r>
              <a:rPr lang="cs-CZ" altLang="cs-CZ" sz="1800" dirty="0"/>
              <a:t>Praha: </a:t>
            </a:r>
            <a:r>
              <a:rPr lang="cs-CZ" altLang="cs-CZ" sz="1800" dirty="0" err="1"/>
              <a:t>Editio</a:t>
            </a:r>
            <a:r>
              <a:rPr lang="cs-CZ" altLang="cs-CZ" sz="1800" dirty="0"/>
              <a:t> </a:t>
            </a:r>
            <a:r>
              <a:rPr lang="cs-CZ" altLang="cs-CZ" sz="1800" dirty="0" err="1"/>
              <a:t>Bärenreiter</a:t>
            </a:r>
            <a:r>
              <a:rPr lang="cs-CZ" altLang="cs-CZ" sz="1800" dirty="0"/>
              <a:t>, 2006, 125 s. ISBN 80-86385-32-9.</a:t>
            </a: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9634096F-2E53-4D1A-8DF7-C87BE3DA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4425" y="6461125"/>
            <a:ext cx="59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Trebuchet MS" panose="020B0603020202020204" pitchFamily="34" charset="0"/>
                <a:hlinkClick r:id="rId2" action="ppaction://hlinksldjump"/>
              </a:rPr>
              <a:t>zpět</a:t>
            </a:r>
            <a:endParaRPr lang="cs-CZ" altLang="cs-CZ" sz="1600"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2FE26C-B3BC-49A1-9232-E5E12E99A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F6DCE8-2BA0-4DA4-B8CF-68B1F02A1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F4B538A-2B6D-4D02-BAF0-0BCB50B5D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chemeClr val="hlink"/>
                </a:solidFill>
              </a:rPr>
              <a:t>PRVKY CITACE</a:t>
            </a:r>
            <a:br>
              <a:rPr lang="cs-CZ" altLang="cs-CZ" sz="3600" dirty="0">
                <a:solidFill>
                  <a:schemeClr val="hlink"/>
                </a:solidFill>
              </a:rPr>
            </a:br>
            <a:r>
              <a:rPr lang="cs-CZ" altLang="cs-CZ" sz="3000" dirty="0">
                <a:solidFill>
                  <a:schemeClr val="hlink"/>
                </a:solidFill>
              </a:rPr>
              <a:t>Nakladatelské informace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0078AA6-2827-41BD-A046-EF63517EC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cs-CZ" altLang="cs-CZ" sz="1800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cs-CZ" altLang="cs-CZ" sz="2200" dirty="0">
                <a:solidFill>
                  <a:srgbClr val="0000DC"/>
                </a:solidFill>
              </a:rPr>
              <a:t>Místo vydání (P): Nakladatel (P), datum vydání (P). </a:t>
            </a:r>
          </a:p>
          <a:p>
            <a:pPr marL="177800" indent="-177800">
              <a:lnSpc>
                <a:spcPct val="80000"/>
              </a:lnSpc>
              <a:spcBef>
                <a:spcPct val="0"/>
              </a:spcBef>
              <a:defRPr/>
            </a:pPr>
            <a:endParaRPr lang="cs-CZ" altLang="cs-CZ" sz="1800" dirty="0"/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název města se zapisuje </a:t>
            </a:r>
            <a:r>
              <a:rPr lang="cs-CZ" altLang="cs-CZ" sz="1800" b="1" dirty="0"/>
              <a:t>v jazyce originálu,</a:t>
            </a:r>
            <a:r>
              <a:rPr lang="cs-CZ" altLang="cs-CZ" sz="1800" dirty="0"/>
              <a:t> a to v 1. pádě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názvy nakladatelství se uvádí </a:t>
            </a:r>
            <a:r>
              <a:rPr lang="cs-CZ" altLang="cs-CZ" sz="1800" b="1" dirty="0"/>
              <a:t>bez </a:t>
            </a:r>
            <a:r>
              <a:rPr lang="cs-CZ" altLang="cs-CZ" sz="1800" dirty="0"/>
              <a:t>„a spol.“, „a synové“ apod., ale výraz „</a:t>
            </a:r>
            <a:r>
              <a:rPr lang="cs-CZ" altLang="cs-CZ" sz="1800" b="1" dirty="0" err="1"/>
              <a:t>press</a:t>
            </a:r>
            <a:r>
              <a:rPr lang="cs-CZ" altLang="cs-CZ" sz="1800" b="1" dirty="0"/>
              <a:t>“ se ponechává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přesahuje-li datum vydání několik let, zapisuje se rozsah roků (</a:t>
            </a:r>
            <a:r>
              <a:rPr lang="cs-CZ" altLang="cs-CZ" sz="1800" dirty="0">
                <a:solidFill>
                  <a:srgbClr val="0000DC"/>
                </a:solidFill>
              </a:rPr>
              <a:t>2002–2005</a:t>
            </a:r>
            <a:r>
              <a:rPr lang="cs-CZ" altLang="cs-CZ" sz="1800" dirty="0"/>
              <a:t>); u neukončeného vydávání publikace se zapíše první rok s pomlčkou a mezerou </a:t>
            </a:r>
            <a:r>
              <a:rPr lang="cs-CZ" altLang="cs-CZ" sz="1800" dirty="0">
                <a:solidFill>
                  <a:srgbClr val="0000DC"/>
                </a:solidFill>
              </a:rPr>
              <a:t>2001–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u některých typů dokumentů (noviny, webové stránky apod.) může být nutné uvést datum vydání včetně měsíce a dne </a:t>
            </a:r>
            <a:r>
              <a:rPr lang="cs-CZ" altLang="cs-CZ" sz="1800" dirty="0">
                <a:solidFill>
                  <a:srgbClr val="0000DC"/>
                </a:solidFill>
              </a:rPr>
              <a:t>27. 2. 2012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v případě, že datum vydání čerpáme z jiného zdroje, uvedeme údaj v hranatých závorkách </a:t>
            </a:r>
            <a:r>
              <a:rPr lang="en-US" altLang="cs-CZ" sz="1800" dirty="0">
                <a:solidFill>
                  <a:srgbClr val="0000DC"/>
                </a:solidFill>
              </a:rPr>
              <a:t>[</a:t>
            </a:r>
            <a:r>
              <a:rPr lang="cs-CZ" altLang="cs-CZ" sz="1800" dirty="0">
                <a:solidFill>
                  <a:srgbClr val="0000DC"/>
                </a:solidFill>
              </a:rPr>
              <a:t>1920</a:t>
            </a:r>
            <a:r>
              <a:rPr lang="en-US" altLang="cs-CZ" sz="1800" dirty="0">
                <a:solidFill>
                  <a:srgbClr val="0000DC"/>
                </a:solidFill>
              </a:rPr>
              <a:t>]</a:t>
            </a:r>
            <a:endParaRPr lang="cs-CZ" altLang="cs-CZ" sz="1800" dirty="0">
              <a:solidFill>
                <a:srgbClr val="0000DC"/>
              </a:solidFill>
            </a:endParaRP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zkratka </a:t>
            </a:r>
            <a:r>
              <a:rPr lang="en-US" altLang="cs-CZ" sz="1800" dirty="0">
                <a:solidFill>
                  <a:srgbClr val="0000DC"/>
                </a:solidFill>
              </a:rPr>
              <a:t>[</a:t>
            </a:r>
            <a:r>
              <a:rPr lang="cs-CZ" altLang="cs-CZ" sz="1800" dirty="0" err="1">
                <a:solidFill>
                  <a:srgbClr val="0000DC"/>
                </a:solidFill>
              </a:rPr>
              <a:t>b.r</a:t>
            </a:r>
            <a:r>
              <a:rPr lang="cs-CZ" altLang="cs-CZ" sz="1800" dirty="0">
                <a:solidFill>
                  <a:srgbClr val="0000DC"/>
                </a:solidFill>
              </a:rPr>
              <a:t>.</a:t>
            </a:r>
            <a:r>
              <a:rPr lang="en-US" altLang="cs-CZ" sz="1800" dirty="0">
                <a:solidFill>
                  <a:srgbClr val="0000DC"/>
                </a:solidFill>
              </a:rPr>
              <a:t>]</a:t>
            </a:r>
            <a:r>
              <a:rPr lang="cs-CZ" altLang="cs-CZ" sz="1800" dirty="0">
                <a:solidFill>
                  <a:srgbClr val="0000DC"/>
                </a:solidFill>
              </a:rPr>
              <a:t> </a:t>
            </a:r>
            <a:r>
              <a:rPr lang="cs-CZ" altLang="cs-CZ" sz="1800" dirty="0"/>
              <a:t>= bez roku nahrazuje neznámé/nezjistitelné údaje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r>
              <a:rPr lang="cs-CZ" altLang="cs-CZ" sz="1800" dirty="0"/>
              <a:t>pokud je potřeba, lze v tomto prvku uvést více stejných údajů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endParaRPr lang="cs-CZ" altLang="cs-CZ" sz="10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Př. Brno; </a:t>
            </a:r>
            <a:r>
              <a:rPr lang="cs-CZ" altLang="cs-CZ" sz="1800" dirty="0" err="1"/>
              <a:t>Montréal</a:t>
            </a:r>
            <a:r>
              <a:rPr lang="cs-CZ" altLang="cs-CZ" sz="1800" dirty="0"/>
              <a:t> </a:t>
            </a:r>
          </a:p>
          <a:p>
            <a:pPr marL="360000"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Praha: Academia; Brno: Petrov, 2006</a:t>
            </a:r>
          </a:p>
          <a:p>
            <a:pPr marL="177800" indent="-177800">
              <a:lnSpc>
                <a:spcPct val="100000"/>
              </a:lnSpc>
              <a:spcBef>
                <a:spcPts val="300"/>
              </a:spcBef>
              <a:defRPr/>
            </a:pPr>
            <a:endParaRPr lang="cs-CZ" altLang="cs-CZ" sz="1800" dirty="0"/>
          </a:p>
          <a:p>
            <a:pPr marL="177800" indent="-177800">
              <a:lnSpc>
                <a:spcPct val="80000"/>
              </a:lnSpc>
              <a:defRPr/>
            </a:pPr>
            <a:endParaRPr lang="cs-CZ" altLang="cs-CZ" sz="1800" dirty="0"/>
          </a:p>
        </p:txBody>
      </p:sp>
      <p:sp>
        <p:nvSpPr>
          <p:cNvPr id="68612" name="Rectangle 5">
            <a:extLst>
              <a:ext uri="{FF2B5EF4-FFF2-40B4-BE49-F238E27FC236}">
                <a16:creationId xmlns:a16="http://schemas.microsoft.com/office/drawing/2014/main" id="{02A2368B-E35C-4312-997C-EA7EA16B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425" y="6461125"/>
            <a:ext cx="59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Trebuchet MS" panose="020B0603020202020204" pitchFamily="34" charset="0"/>
                <a:hlinkClick r:id="rId2" action="ppaction://hlinksldjump"/>
              </a:rPr>
              <a:t>zpět</a:t>
            </a:r>
            <a:endParaRPr lang="cs-CZ" altLang="cs-CZ" sz="1600"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CF5B22-5727-4512-88D6-65967B238F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D0F413-B864-4DB2-A93D-B951671607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011934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1A60BDC-E347-4D0E-9763-F7F019513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chemeClr val="hlink"/>
                </a:solidFill>
              </a:rPr>
              <a:t>PRVKY CITACE</a:t>
            </a:r>
            <a:br>
              <a:rPr lang="cs-CZ" altLang="cs-CZ" sz="3600" dirty="0">
                <a:solidFill>
                  <a:schemeClr val="hlink"/>
                </a:solidFill>
              </a:rPr>
            </a:br>
            <a:r>
              <a:rPr lang="cs-CZ" altLang="cs-CZ" sz="3000" dirty="0">
                <a:solidFill>
                  <a:schemeClr val="hlink"/>
                </a:solidFill>
              </a:rPr>
              <a:t>Rozsah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B4B7417-C53A-4AED-BA2F-14D6DDC953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979720"/>
            <a:ext cx="10753200" cy="3852280"/>
          </a:xfrm>
        </p:spPr>
        <p:txBody>
          <a:bodyPr/>
          <a:lstStyle/>
          <a:p>
            <a:pPr marL="177800" indent="-177800">
              <a:spcBef>
                <a:spcPct val="30000"/>
              </a:spcBef>
            </a:pPr>
            <a:r>
              <a:rPr lang="cs-CZ" altLang="cs-CZ" sz="1800" dirty="0"/>
              <a:t>zkratky nebo výrazy se v prvku rozsah uvádí v češtině – </a:t>
            </a:r>
            <a:r>
              <a:rPr lang="cs-CZ" altLang="cs-CZ" sz="1800" dirty="0">
                <a:solidFill>
                  <a:srgbClr val="0000DC"/>
                </a:solidFill>
              </a:rPr>
              <a:t>s., l., díl, sv. </a:t>
            </a:r>
            <a:r>
              <a:rPr lang="cs-CZ" altLang="cs-CZ" sz="1800" dirty="0"/>
              <a:t>apod.</a:t>
            </a:r>
          </a:p>
          <a:p>
            <a:pPr marL="177800" indent="-177800">
              <a:spcBef>
                <a:spcPct val="30000"/>
              </a:spcBef>
            </a:pPr>
            <a:r>
              <a:rPr lang="cs-CZ" altLang="cs-CZ" sz="1800" dirty="0"/>
              <a:t>zapisuje se </a:t>
            </a:r>
            <a:r>
              <a:rPr lang="cs-CZ" altLang="cs-CZ" sz="1800" b="1" dirty="0"/>
              <a:t>poslední číslovaná strana</a:t>
            </a:r>
            <a:r>
              <a:rPr lang="cs-CZ" altLang="cs-CZ" sz="1800" dirty="0"/>
              <a:t> v dokumentu nebo </a:t>
            </a:r>
            <a:r>
              <a:rPr lang="cs-CZ" altLang="cs-CZ" sz="1800" b="1" dirty="0"/>
              <a:t>rozsah stran</a:t>
            </a:r>
            <a:r>
              <a:rPr lang="cs-CZ" altLang="cs-CZ" sz="1800" dirty="0"/>
              <a:t> 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cs-CZ" altLang="cs-CZ" sz="1800" dirty="0"/>
              <a:t>nebo </a:t>
            </a:r>
          </a:p>
          <a:p>
            <a:pPr marL="177800" indent="-177800"/>
            <a:r>
              <a:rPr lang="cs-CZ" altLang="cs-CZ" sz="1800" b="1" dirty="0"/>
              <a:t>počet svazků</a:t>
            </a:r>
            <a:r>
              <a:rPr lang="cs-CZ" altLang="cs-CZ" sz="1800" dirty="0"/>
              <a:t> u vícesvazkových monografií citovaných jako celek</a:t>
            </a:r>
          </a:p>
          <a:p>
            <a:pPr marL="177800" indent="-177800">
              <a:spcBef>
                <a:spcPct val="30000"/>
              </a:spcBef>
            </a:pPr>
            <a:r>
              <a:rPr lang="cs-CZ" altLang="cs-CZ" sz="1800" dirty="0"/>
              <a:t>při dvojím číslování, které na sebe nenavazuje, se uvádí obojí, např. </a:t>
            </a:r>
            <a:r>
              <a:rPr lang="cs-CZ" altLang="cs-CZ" sz="1800" dirty="0" err="1">
                <a:solidFill>
                  <a:srgbClr val="0000DC"/>
                </a:solidFill>
              </a:rPr>
              <a:t>xxxii</a:t>
            </a:r>
            <a:r>
              <a:rPr lang="cs-CZ" altLang="cs-CZ" sz="1800" dirty="0">
                <a:solidFill>
                  <a:srgbClr val="0000DC"/>
                </a:solidFill>
              </a:rPr>
              <a:t>, 352 s.</a:t>
            </a:r>
          </a:p>
          <a:p>
            <a:pPr marL="177800" indent="-177800">
              <a:spcBef>
                <a:spcPct val="30000"/>
              </a:spcBef>
            </a:pPr>
            <a:endParaRPr lang="cs-CZ" altLang="cs-CZ" sz="1800" dirty="0"/>
          </a:p>
          <a:p>
            <a:pPr marL="177800" indent="-177800">
              <a:spcBef>
                <a:spcPct val="30000"/>
              </a:spcBef>
            </a:pPr>
            <a:endParaRPr lang="cs-CZ" altLang="cs-CZ" sz="1800" dirty="0"/>
          </a:p>
        </p:txBody>
      </p:sp>
      <p:sp>
        <p:nvSpPr>
          <p:cNvPr id="69636" name="Rectangle 5">
            <a:extLst>
              <a:ext uri="{FF2B5EF4-FFF2-40B4-BE49-F238E27FC236}">
                <a16:creationId xmlns:a16="http://schemas.microsoft.com/office/drawing/2014/main" id="{E32B48B6-3A9C-4A27-8CC8-9A238D3DD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4425" y="6461125"/>
            <a:ext cx="590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Trebuchet MS" panose="020B0603020202020204" pitchFamily="34" charset="0"/>
                <a:hlinkClick r:id="rId2" action="ppaction://hlinksldjump"/>
              </a:rPr>
              <a:t>zpět</a:t>
            </a:r>
            <a:endParaRPr lang="cs-CZ" altLang="cs-CZ" sz="160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B1A53F-AA75-484D-ACAC-8A76F1AFC3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62AF19-92EE-44E7-9F07-683B77C51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D424531-ADAD-4B1A-A709-66F172BCB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Způsoby zápisu bibliografické citace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12B9EC1-0A68-4C09-BB35-442F6FC17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Trebuchet MS" panose="020B0603020202020204" pitchFamily="34" charset="0"/>
              </a:rPr>
              <a:t>Úplná citace </a:t>
            </a:r>
            <a:r>
              <a:rPr lang="cs-CZ" altLang="cs-CZ" sz="1800" i="1" dirty="0">
                <a:latin typeface="Trebuchet MS" panose="020B0603020202020204" pitchFamily="34" charset="0"/>
              </a:rPr>
              <a:t>(povinné i volitelné prvky)</a:t>
            </a:r>
            <a:r>
              <a:rPr lang="cs-CZ" altLang="cs-CZ" sz="1800" i="1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i="1" dirty="0"/>
          </a:p>
          <a:p>
            <a:pPr marL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rebuchet MS" panose="020B0603020202020204" pitchFamily="34" charset="0"/>
              </a:rPr>
              <a:t>PŘÍJMENÍ</a:t>
            </a:r>
            <a:r>
              <a:rPr lang="cs-CZ" altLang="cs-CZ" sz="1800" b="1" dirty="0">
                <a:latin typeface="Trebuchet MS" panose="020B0603020202020204" pitchFamily="34" charset="0"/>
              </a:rPr>
              <a:t>,</a:t>
            </a:r>
            <a:r>
              <a:rPr lang="cs-CZ" altLang="cs-CZ" sz="1800" dirty="0">
                <a:latin typeface="Trebuchet MS" panose="020B0603020202020204" pitchFamily="34" charset="0"/>
              </a:rPr>
              <a:t> Jméno autora (dále jen „tvůrce“)</a:t>
            </a:r>
            <a:r>
              <a:rPr lang="cs-CZ" altLang="cs-CZ" sz="1800" b="1" dirty="0">
                <a:latin typeface="Trebuchet MS" panose="020B0603020202020204" pitchFamily="34" charset="0"/>
              </a:rPr>
              <a:t>. </a:t>
            </a:r>
            <a:r>
              <a:rPr lang="cs-CZ" altLang="cs-CZ" sz="1800" i="1" dirty="0">
                <a:latin typeface="Trebuchet MS" panose="020B0603020202020204" pitchFamily="34" charset="0"/>
              </a:rPr>
              <a:t>Název</a:t>
            </a:r>
            <a:r>
              <a:rPr lang="cs-CZ" altLang="cs-CZ" sz="1800" b="1" i="1" dirty="0">
                <a:latin typeface="Trebuchet MS" panose="020B0603020202020204" pitchFamily="34" charset="0"/>
              </a:rPr>
              <a:t>:</a:t>
            </a:r>
            <a:r>
              <a:rPr lang="cs-CZ" altLang="cs-CZ" sz="1800" i="1" dirty="0">
                <a:latin typeface="Trebuchet MS" panose="020B0603020202020204" pitchFamily="34" charset="0"/>
              </a:rPr>
              <a:t> podnázev publikace </a:t>
            </a:r>
            <a:r>
              <a:rPr lang="en-US" altLang="cs-CZ" sz="1800" dirty="0">
                <a:latin typeface="Trebuchet MS" panose="020B0603020202020204" pitchFamily="34" charset="0"/>
              </a:rPr>
              <a:t>[</a:t>
            </a:r>
            <a:r>
              <a:rPr lang="cs-CZ" altLang="cs-CZ" sz="1800" dirty="0">
                <a:latin typeface="Trebuchet MS" panose="020B0603020202020204" pitchFamily="34" charset="0"/>
              </a:rPr>
              <a:t>typ nosiče/média</a:t>
            </a:r>
            <a:r>
              <a:rPr lang="en-US" altLang="cs-CZ" sz="1800" dirty="0">
                <a:latin typeface="Trebuchet MS" panose="020B0603020202020204" pitchFamily="34" charset="0"/>
              </a:rPr>
              <a:t>]</a:t>
            </a:r>
            <a:r>
              <a:rPr lang="cs-CZ" altLang="cs-CZ" sz="1800" dirty="0">
                <a:latin typeface="Trebuchet MS" panose="020B0603020202020204" pitchFamily="34" charset="0"/>
              </a:rPr>
              <a:t>*</a:t>
            </a:r>
            <a:r>
              <a:rPr lang="cs-CZ" altLang="cs-CZ" sz="1800" b="1" i="1" dirty="0">
                <a:latin typeface="Trebuchet MS" panose="020B0603020202020204" pitchFamily="34" charset="0"/>
              </a:rPr>
              <a:t>.</a:t>
            </a:r>
            <a:r>
              <a:rPr lang="cs-CZ" altLang="cs-CZ" sz="1800" i="1" dirty="0"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latin typeface="Trebuchet MS" panose="020B0603020202020204" pitchFamily="34" charset="0"/>
              </a:rPr>
              <a:t>Vydání</a:t>
            </a:r>
            <a:r>
              <a:rPr lang="cs-CZ" altLang="cs-CZ" sz="1800" b="1" dirty="0">
                <a:latin typeface="Trebuchet MS" panose="020B0603020202020204" pitchFamily="34" charset="0"/>
              </a:rPr>
              <a:t>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Další tvůrce</a:t>
            </a:r>
            <a:r>
              <a:rPr lang="cs-CZ" altLang="cs-CZ" sz="1800" b="1" dirty="0">
                <a:latin typeface="Trebuchet MS" panose="020B0603020202020204" pitchFamily="34" charset="0"/>
              </a:rPr>
              <a:t>.</a:t>
            </a:r>
            <a:r>
              <a:rPr lang="cs-CZ" altLang="cs-CZ" sz="1800" b="1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latin typeface="Trebuchet MS" panose="020B0603020202020204" pitchFamily="34" charset="0"/>
              </a:rPr>
              <a:t>Místo vydání</a:t>
            </a:r>
            <a:r>
              <a:rPr lang="cs-CZ" altLang="cs-CZ" sz="1800" b="1" dirty="0">
                <a:latin typeface="Trebuchet MS" panose="020B0603020202020204" pitchFamily="34" charset="0"/>
              </a:rPr>
              <a:t>:</a:t>
            </a:r>
            <a:r>
              <a:rPr lang="cs-CZ" altLang="cs-CZ" sz="1800" dirty="0">
                <a:latin typeface="Trebuchet MS" panose="020B0603020202020204" pitchFamily="34" charset="0"/>
              </a:rPr>
              <a:t> Nakladatel</a:t>
            </a:r>
            <a:r>
              <a:rPr lang="cs-CZ" altLang="cs-CZ" sz="1800" b="1" dirty="0">
                <a:latin typeface="Trebuchet MS" panose="020B0603020202020204" pitchFamily="34" charset="0"/>
              </a:rPr>
              <a:t>,</a:t>
            </a:r>
            <a:r>
              <a:rPr lang="cs-CZ" altLang="cs-CZ" sz="1800" dirty="0">
                <a:latin typeface="Trebuchet MS" panose="020B0603020202020204" pitchFamily="34" charset="0"/>
              </a:rPr>
              <a:t> rok vydání</a:t>
            </a:r>
            <a:r>
              <a:rPr lang="cs-CZ" altLang="cs-CZ" sz="1800" b="1" dirty="0">
                <a:latin typeface="Trebuchet MS" panose="020B0603020202020204" pitchFamily="34" charset="0"/>
              </a:rPr>
              <a:t>,</a:t>
            </a:r>
            <a:r>
              <a:rPr lang="cs-CZ" altLang="cs-CZ" sz="1800" dirty="0"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rozsah díla</a:t>
            </a:r>
            <a:r>
              <a:rPr lang="cs-CZ" altLang="cs-CZ" sz="1800" dirty="0">
                <a:latin typeface="Trebuchet MS" panose="020B0603020202020204" pitchFamily="34" charset="0"/>
              </a:rPr>
              <a:t>. Edice, číslo svazku.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Poznámky</a:t>
            </a:r>
            <a:r>
              <a:rPr lang="cs-CZ" altLang="cs-CZ" sz="1800" dirty="0">
                <a:latin typeface="Trebuchet MS" panose="020B0603020202020204" pitchFamily="34" charset="0"/>
              </a:rPr>
              <a:t>. ISBN.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rebuchet MS" panose="020B0603020202020204" pitchFamily="34" charset="0"/>
              </a:rPr>
              <a:t>*Povinné u všech dokumentů kromě tištěných.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1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Trebuchet MS" panose="020B0603020202020204" pitchFamily="34" charset="0"/>
              </a:rPr>
              <a:t>Základní citace </a:t>
            </a:r>
            <a:r>
              <a:rPr lang="cs-CZ" altLang="cs-CZ" sz="1800" b="1" i="1" dirty="0">
                <a:latin typeface="Trebuchet MS" panose="020B0603020202020204" pitchFamily="34" charset="0"/>
              </a:rPr>
              <a:t>(doporučovaná</a:t>
            </a:r>
            <a:r>
              <a:rPr lang="cs-CZ" altLang="cs-CZ" sz="1800" i="1" dirty="0"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latin typeface="Trebuchet MS" panose="020B0603020202020204" pitchFamily="34" charset="0"/>
              </a:rPr>
              <a:t>— </a:t>
            </a:r>
            <a:r>
              <a:rPr lang="cs-CZ" altLang="cs-CZ" sz="1800" i="1" dirty="0">
                <a:latin typeface="Trebuchet MS" panose="020B0603020202020204" pitchFamily="34" charset="0"/>
              </a:rPr>
              <a:t>uvádí se i počet stran</a:t>
            </a:r>
            <a:r>
              <a:rPr lang="cs-CZ" altLang="cs-CZ" sz="1800" b="1" i="1" dirty="0">
                <a:latin typeface="Trebuchet MS" panose="020B0603020202020204" pitchFamily="34" charset="0"/>
              </a:rPr>
              <a:t>)</a:t>
            </a:r>
            <a:r>
              <a:rPr lang="cs-CZ" altLang="cs-CZ" sz="1800" b="1" i="1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Tvůrce. </a:t>
            </a:r>
            <a:r>
              <a:rPr lang="cs-CZ" altLang="cs-CZ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Název: podnázev</a:t>
            </a:r>
            <a:r>
              <a:rPr lang="cs-CZ" altLang="cs-CZ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. Vydání. </a:t>
            </a:r>
            <a:r>
              <a:rPr lang="cs-CZ" altLang="cs-CZ" sz="1800" dirty="0">
                <a:latin typeface="Trebuchet MS" panose="020B0603020202020204" pitchFamily="34" charset="0"/>
              </a:rPr>
              <a:t>Místo vydání: Nakladatel,</a:t>
            </a:r>
            <a:r>
              <a:rPr lang="cs-CZ" altLang="cs-CZ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 rok vydání, </a:t>
            </a:r>
            <a:r>
              <a:rPr lang="cs-CZ" altLang="cs-CZ" sz="1800" dirty="0">
                <a:solidFill>
                  <a:srgbClr val="7F7F7F"/>
                </a:solidFill>
                <a:latin typeface="Trebuchet MS" panose="020B0603020202020204" pitchFamily="34" charset="0"/>
              </a:rPr>
              <a:t>počet stran.</a:t>
            </a:r>
            <a:r>
              <a:rPr lang="cs-CZ" altLang="cs-CZ" sz="1800" dirty="0">
                <a:solidFill>
                  <a:srgbClr val="000000"/>
                </a:solidFill>
                <a:latin typeface="Trebuchet MS" panose="020B0603020202020204" pitchFamily="34" charset="0"/>
              </a:rPr>
              <a:t> ISBN.</a:t>
            </a:r>
            <a:endParaRPr lang="cs-CZ" altLang="cs-CZ" sz="1800" dirty="0"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CC33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5F5F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dirty="0">
              <a:solidFill>
                <a:srgbClr val="5F5F5F"/>
              </a:solidFill>
              <a:latin typeface="Trebuchet MS" panose="020B0603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Pozn</a:t>
            </a:r>
            <a:r>
              <a:rPr lang="cs-CZ" altLang="cs-CZ" sz="1600" i="1" dirty="0">
                <a:solidFill>
                  <a:srgbClr val="5F5F5F"/>
                </a:solidFill>
              </a:rPr>
              <a:t>. </a:t>
            </a: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1: ukázka na struktuře bibliografického záznamu monografií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Pozn</a:t>
            </a:r>
            <a:r>
              <a:rPr lang="cs-CZ" altLang="cs-CZ" sz="1600" i="1" dirty="0">
                <a:solidFill>
                  <a:srgbClr val="5F5F5F"/>
                </a:solidFill>
              </a:rPr>
              <a:t>. </a:t>
            </a: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2: prvky vyznačené šedou barvou jsou volitelné.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Pozn</a:t>
            </a:r>
            <a:r>
              <a:rPr lang="cs-CZ" altLang="cs-CZ" sz="1600" i="1" dirty="0">
                <a:solidFill>
                  <a:srgbClr val="5F5F5F"/>
                </a:solidFill>
              </a:rPr>
              <a:t>. </a:t>
            </a: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3: interpunkci norma nepřikazuje, povinná je pouze jednotnost oddělování prvků v citaci pro celý dokument;</a:t>
            </a:r>
          </a:p>
          <a:p>
            <a:pPr marL="10080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i="1" dirty="0">
                <a:solidFill>
                  <a:srgbClr val="5F5F5F"/>
                </a:solidFill>
                <a:latin typeface="Trebuchet MS" panose="020B0603020202020204" pitchFamily="34" charset="0"/>
              </a:rPr>
              <a:t>uvedenou interpunkci doporučujeme, uvádí se i v příkladech přímo v normě i její interpretaci</a:t>
            </a:r>
          </a:p>
          <a:p>
            <a:pPr>
              <a:lnSpc>
                <a:spcPct val="100000"/>
              </a:lnSpc>
            </a:pPr>
            <a:endParaRPr lang="cs-CZ" sz="18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6C38E4-93EE-48A0-88E8-D9A1E89AE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2B2BC0-2AEC-48E8-9C23-EF75453D4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624627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C36231D4-A826-4829-8A7D-CA2461DD1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</a:rPr>
              <a:t>Monografie jako celek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50FD6CF5-70CB-49F3-8A7B-8B65A48529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2895600"/>
            <a:ext cx="10753200" cy="2936401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ct val="30000"/>
              </a:spcBef>
              <a:buClr>
                <a:schemeClr val="tx1"/>
              </a:buClr>
              <a:buNone/>
            </a:pPr>
            <a:r>
              <a:rPr lang="cs-CZ" altLang="cs-CZ" sz="1800" b="1" dirty="0"/>
              <a:t>Příklady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chemeClr val="tx1"/>
              </a:buClr>
            </a:pPr>
            <a:endParaRPr lang="cs-CZ" altLang="cs-CZ" sz="1200" dirty="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rgbClr val="0000DC"/>
              </a:buClr>
            </a:pPr>
            <a:r>
              <a:rPr lang="cs-CZ" altLang="cs-CZ" sz="1600" dirty="0">
                <a:solidFill>
                  <a:srgbClr val="0000DC"/>
                </a:solidFill>
              </a:rPr>
              <a:t>BARTOŠ, Lubomír, Ivo BUZEK a Irena FIALOVÁ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i="1" dirty="0" err="1"/>
              <a:t>Neología</a:t>
            </a:r>
            <a:r>
              <a:rPr lang="cs-CZ" altLang="cs-CZ" sz="1600" i="1" dirty="0"/>
              <a:t> en el </a:t>
            </a:r>
            <a:r>
              <a:rPr lang="cs-CZ" altLang="cs-CZ" sz="1600" i="1" dirty="0" err="1"/>
              <a:t>español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actual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 1. vyd. </a:t>
            </a:r>
            <a:r>
              <a:rPr lang="cs-CZ" altLang="cs-CZ" sz="1600" dirty="0"/>
              <a:t>Ostrava: Ostravská univerzita, 2006,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241 s.</a:t>
            </a:r>
            <a:r>
              <a:rPr lang="cs-CZ" altLang="cs-CZ" sz="1600" dirty="0"/>
              <a:t> ISBN 80-7368-139-0.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rgbClr val="0000DC"/>
              </a:buClr>
            </a:pPr>
            <a:r>
              <a:rPr lang="cs-CZ" altLang="cs-CZ" sz="1600" dirty="0">
                <a:solidFill>
                  <a:srgbClr val="0000DC"/>
                </a:solidFill>
              </a:rPr>
              <a:t>GLADNEY, Henry M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i="1" dirty="0" err="1"/>
              <a:t>Preserving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digital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information</a:t>
            </a:r>
            <a:r>
              <a:rPr lang="cs-CZ" altLang="cs-CZ" sz="1600" dirty="0"/>
              <a:t>. </a:t>
            </a:r>
            <a:r>
              <a:rPr lang="cs-CZ" altLang="cs-CZ" sz="1600" dirty="0" err="1"/>
              <a:t>Berlin</a:t>
            </a:r>
            <a:r>
              <a:rPr lang="cs-CZ" altLang="cs-CZ" sz="1600" dirty="0"/>
              <a:t>: </a:t>
            </a:r>
            <a:r>
              <a:rPr lang="cs-CZ" altLang="cs-CZ" sz="1600" dirty="0" err="1"/>
              <a:t>Springer</a:t>
            </a:r>
            <a:r>
              <a:rPr lang="cs-CZ" altLang="cs-CZ" sz="1600" dirty="0"/>
              <a:t>, c2007, </a:t>
            </a:r>
            <a:r>
              <a:rPr lang="cs-CZ" altLang="cs-CZ" sz="1600" dirty="0" err="1">
                <a:solidFill>
                  <a:schemeClr val="bg1">
                    <a:lumMod val="50000"/>
                  </a:schemeClr>
                </a:solidFill>
              </a:rPr>
              <a:t>xxiii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, 314 s. </a:t>
            </a:r>
            <a:r>
              <a:rPr lang="cs-CZ" altLang="cs-CZ" sz="1600" dirty="0"/>
              <a:t>ISBN 978-3-540-37886-0. 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rgbClr val="0000DC"/>
              </a:buClr>
            </a:pPr>
            <a:r>
              <a:rPr lang="cs-CZ" altLang="cs-CZ" sz="1600" dirty="0">
                <a:solidFill>
                  <a:srgbClr val="0000DC"/>
                </a:solidFill>
              </a:rPr>
              <a:t>KLEIN, Pavel a Danuše KŠICOVÁ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i="1" dirty="0"/>
              <a:t>Symbolismus na scéně MCHAT: režijní koncepce K. S. </a:t>
            </a:r>
            <a:r>
              <a:rPr lang="cs-CZ" altLang="cs-CZ" sz="1600" i="1" dirty="0" err="1"/>
              <a:t>Stanislavského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/>
              <a:t>Brno: Masarykova univerzita, 2003,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164 s. </a:t>
            </a:r>
            <a:r>
              <a:rPr lang="cs-CZ" altLang="cs-CZ" sz="1600" dirty="0"/>
              <a:t>ISBN 80-210-3126-3.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rgbClr val="0000DC"/>
              </a:buClr>
            </a:pPr>
            <a:r>
              <a:rPr lang="cs-CZ" altLang="cs-CZ" sz="1600" dirty="0">
                <a:solidFill>
                  <a:srgbClr val="0000DC"/>
                </a:solidFill>
              </a:rPr>
              <a:t>SVOBODA, Mojmír, Vladimír Ř</a:t>
            </a:r>
            <a:r>
              <a:rPr lang="en-US" altLang="cs-CZ" sz="1600" dirty="0">
                <a:solidFill>
                  <a:srgbClr val="0000DC"/>
                </a:solidFill>
              </a:rPr>
              <a:t>EHAN</a:t>
            </a:r>
            <a:r>
              <a:rPr lang="cs-CZ" altLang="cs-CZ" sz="1600" dirty="0">
                <a:solidFill>
                  <a:srgbClr val="0000DC"/>
                </a:solidFill>
              </a:rPr>
              <a:t>, Zdeněk V</a:t>
            </a:r>
            <a:r>
              <a:rPr lang="en-US" altLang="cs-CZ" sz="1600" dirty="0">
                <a:solidFill>
                  <a:srgbClr val="0000DC"/>
                </a:solidFill>
              </a:rPr>
              <a:t>T</a:t>
            </a:r>
            <a:r>
              <a:rPr lang="cs-CZ" altLang="cs-CZ" sz="1600" dirty="0">
                <a:solidFill>
                  <a:srgbClr val="0000DC"/>
                </a:solidFill>
              </a:rPr>
              <a:t>ÍPIL, Helena KLIMUSOVÁ a Pavel HUMPOLÍČEK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i="1" dirty="0"/>
              <a:t>Aplikovaná psychodiagnostika v České republice: zjištění stavu, potřeb a perspektivy psychologické diagnostiky v České republice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</a:t>
            </a:r>
            <a:r>
              <a:rPr lang="cs-CZ" altLang="cs-CZ" sz="1600" dirty="0">
                <a:solidFill>
                  <a:schemeClr val="bg2"/>
                </a:solidFill>
              </a:rPr>
              <a:t> </a:t>
            </a:r>
            <a:r>
              <a:rPr lang="cs-CZ" altLang="cs-CZ" sz="1600" dirty="0"/>
              <a:t>Brno: MSD,</a:t>
            </a:r>
            <a:r>
              <a:rPr lang="cs-CZ" altLang="cs-CZ" sz="1600" dirty="0">
                <a:solidFill>
                  <a:schemeClr val="bg2"/>
                </a:solidFill>
              </a:rPr>
              <a:t> </a:t>
            </a:r>
            <a:r>
              <a:rPr lang="cs-CZ" altLang="cs-CZ" sz="1600" dirty="0"/>
              <a:t>2004,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234 s. </a:t>
            </a:r>
            <a:r>
              <a:rPr lang="cs-CZ" altLang="cs-CZ" sz="1600" dirty="0"/>
              <a:t>ISBN 80-86633-12-8.</a:t>
            </a: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rgbClr val="0000DC"/>
              </a:buClr>
            </a:pPr>
            <a:r>
              <a:rPr lang="cs-CZ" altLang="cs-CZ" sz="1600" dirty="0">
                <a:solidFill>
                  <a:srgbClr val="0000DC"/>
                </a:solidFill>
              </a:rPr>
              <a:t>ŠVAŘÍČEK, Roman a Klára ŠEĎOVÁ (</a:t>
            </a:r>
            <a:r>
              <a:rPr lang="cs-CZ" altLang="cs-CZ" sz="1600" dirty="0" err="1">
                <a:solidFill>
                  <a:srgbClr val="0000DC"/>
                </a:solidFill>
              </a:rPr>
              <a:t>ed</a:t>
            </a:r>
            <a:r>
              <a:rPr lang="cs-CZ" altLang="cs-CZ" sz="1600" dirty="0">
                <a:solidFill>
                  <a:srgbClr val="0000DC"/>
                </a:solidFill>
              </a:rPr>
              <a:t>.)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i="1" dirty="0"/>
              <a:t>Učební materiály pro kvalitativní výzkum v pedagogice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/>
              <a:t>Brno: Masarykova univerzita, 2007,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175 s.  </a:t>
            </a:r>
            <a:r>
              <a:rPr lang="cs-CZ" altLang="cs-CZ" sz="1600" dirty="0"/>
              <a:t>ISBN 978-80-210-4359-6.   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D8B60B1-0B5B-489F-B563-C428D6EDDF4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20000" y="1652158"/>
            <a:ext cx="10753200" cy="922366"/>
          </a:xfrm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88000" eaLnBrk="1" hangingPunct="1">
              <a:lnSpc>
                <a:spcPct val="113000"/>
              </a:lnSpc>
              <a:buFontTx/>
              <a:buNone/>
            </a:pPr>
            <a:endParaRPr lang="cs-CZ" altLang="cs-CZ" sz="900" dirty="0">
              <a:solidFill>
                <a:srgbClr val="CC3300"/>
              </a:solidFill>
            </a:endParaRPr>
          </a:p>
          <a:p>
            <a:pPr marL="288000" eaLnBrk="1" hangingPunct="1">
              <a:lnSpc>
                <a:spcPct val="113000"/>
              </a:lnSpc>
              <a:buFontTx/>
              <a:buNone/>
            </a:pPr>
            <a:r>
              <a:rPr lang="cs-CZ" altLang="cs-CZ" sz="1800" dirty="0"/>
              <a:t>Tvůrce. </a:t>
            </a:r>
            <a:r>
              <a:rPr lang="cs-CZ" altLang="cs-CZ" sz="1800" i="1" dirty="0"/>
              <a:t>Název: podnázev.</a:t>
            </a:r>
            <a:r>
              <a:rPr lang="cs-CZ" altLang="cs-CZ" sz="1800" i="1" dirty="0">
                <a:solidFill>
                  <a:srgbClr val="000000"/>
                </a:solidFill>
              </a:rPr>
              <a:t> </a:t>
            </a:r>
            <a:r>
              <a:rPr lang="cs-CZ" altLang="cs-CZ" sz="1800" dirty="0"/>
              <a:t>Vydání.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Vedlejší tvůrce</a:t>
            </a:r>
            <a:r>
              <a:rPr lang="cs-CZ" altLang="cs-CZ" sz="1800" dirty="0"/>
              <a:t>.</a:t>
            </a:r>
            <a:r>
              <a:rPr lang="cs-CZ" altLang="cs-CZ" sz="1800" dirty="0">
                <a:solidFill>
                  <a:schemeClr val="bg2"/>
                </a:solidFill>
              </a:rPr>
              <a:t> </a:t>
            </a:r>
            <a:r>
              <a:rPr lang="cs-CZ" altLang="cs-CZ" sz="1800" dirty="0"/>
              <a:t>Místo vydání: Nakladatel,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/>
              <a:t>rok vydání, </a:t>
            </a:r>
            <a:r>
              <a:rPr lang="cs-CZ" altLang="cs-CZ" sz="1800" dirty="0">
                <a:solidFill>
                  <a:srgbClr val="7F7F7F"/>
                </a:solidFill>
              </a:rPr>
              <a:t>rozsah díla. </a:t>
            </a:r>
            <a:r>
              <a:rPr lang="cs-CZ" altLang="cs-CZ" sz="1800" dirty="0"/>
              <a:t>Edice, číslo svazku. </a:t>
            </a:r>
            <a:r>
              <a:rPr lang="cs-CZ" altLang="cs-CZ" sz="1800" dirty="0">
                <a:solidFill>
                  <a:srgbClr val="7F7F7F"/>
                </a:solidFill>
              </a:rPr>
              <a:t>Poznámky.</a:t>
            </a:r>
            <a:r>
              <a:rPr lang="cs-CZ" altLang="cs-CZ" sz="1800" dirty="0"/>
              <a:t> ISBN.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0D647F-5B15-4933-8804-0674A7900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09B38E-5455-4A82-BDB1-59EE1EEC1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D1AF58B-5016-4839-AE9E-72D1142B9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Co nás čeká…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3FC5193-85F9-44A5-BCAD-BCFCC152EDE2}"/>
              </a:ext>
            </a:extLst>
          </p:cNvPr>
          <p:cNvSpPr>
            <a:spLocks noGrp="1" noChangeArrowheads="1"/>
          </p:cNvSpPr>
          <p:nvPr>
            <p:ph idx="29"/>
          </p:nvPr>
        </p:nvSpPr>
        <p:spPr>
          <a:xfrm>
            <a:off x="720000" y="1701504"/>
            <a:ext cx="5219998" cy="443649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2200" dirty="0">
                <a:solidFill>
                  <a:srgbClr val="0000DC"/>
                </a:solidFill>
              </a:rPr>
              <a:t>Úvod do problematiky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 lvl="1">
              <a:lnSpc>
                <a:spcPct val="150000"/>
              </a:lnSpc>
            </a:pPr>
            <a:r>
              <a:rPr lang="cs-CZ" altLang="cs-CZ" dirty="0"/>
              <a:t>Metody citování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Citační normy, styly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Zásady při tvorbě citací 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dirty="0"/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314D5CA2-819D-4858-91E7-37BA9296D138}"/>
              </a:ext>
            </a:extLst>
          </p:cNvPr>
          <p:cNvSpPr>
            <a:spLocks noGrp="1" noChangeArrowheads="1"/>
          </p:cNvSpPr>
          <p:nvPr>
            <p:ph idx="30"/>
          </p:nvPr>
        </p:nvSpPr>
        <p:spPr>
          <a:xfrm>
            <a:off x="6251280" y="1701505"/>
            <a:ext cx="5219998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200" dirty="0">
                <a:solidFill>
                  <a:srgbClr val="0000DC"/>
                </a:solidFill>
              </a:rPr>
              <a:t>Bibliografické citace dle aktualizované 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2200" dirty="0">
                <a:solidFill>
                  <a:srgbClr val="0000DC"/>
                </a:solidFill>
              </a:rPr>
              <a:t>normy </a:t>
            </a:r>
            <a:r>
              <a:rPr lang="cs-CZ" altLang="cs-CZ" sz="2200" b="1" dirty="0">
                <a:solidFill>
                  <a:srgbClr val="0000DC"/>
                </a:solidFill>
              </a:rPr>
              <a:t>ČSN ISO 690</a:t>
            </a:r>
            <a:r>
              <a:rPr lang="cs-CZ" altLang="cs-CZ" sz="2200" dirty="0">
                <a:solidFill>
                  <a:srgbClr val="0000DC"/>
                </a:solidFill>
              </a:rPr>
              <a:t> platné od 1. 4. 2011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dirty="0"/>
              <a:t>Obecná pravidla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dirty="0"/>
              <a:t>Prvky citace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dirty="0"/>
              <a:t>Tvorba bibliografických citací prakticky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0"/>
              <a:t>jednotlivé typy dokumentů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dirty="0"/>
              <a:t>Citační generátory a manažery </a:t>
            </a:r>
          </a:p>
          <a:p>
            <a:pPr>
              <a:defRPr/>
            </a:pPr>
            <a:endParaRPr lang="cs-CZ" altLang="cs-CZ" sz="1400" dirty="0"/>
          </a:p>
          <a:p>
            <a:pPr eaLnBrk="1" hangingPunct="1">
              <a:buFontTx/>
              <a:buNone/>
              <a:defRPr/>
            </a:pPr>
            <a:endParaRPr lang="cs-CZ" altLang="cs-CZ" sz="1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11E3C3-1ACD-4F31-BF49-5EE5388C52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ISO 690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305EF4-794C-4AC7-8BB1-F778040EA0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BE0D3098-0E4E-4811-804A-15ED66BB4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</a:rPr>
              <a:t>Monografie jako celek </a:t>
            </a:r>
            <a:r>
              <a:rPr lang="cs-CZ" altLang="cs-CZ" sz="3000" dirty="0">
                <a:solidFill>
                  <a:srgbClr val="0000DC"/>
                </a:solidFill>
              </a:rPr>
              <a:t>– vedlejší tvůrce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FC37E8D-22CB-4930-9A02-59DAC621B6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3428999"/>
            <a:ext cx="10753200" cy="2402999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None/>
            </a:pPr>
            <a:r>
              <a:rPr lang="cs-CZ" altLang="cs-CZ" sz="1800" b="1" dirty="0"/>
              <a:t>Příklady s uvedením sekundárních odpovědností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900" b="1" dirty="0"/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cs-CZ" altLang="cs-CZ" sz="1600" dirty="0"/>
              <a:t>SHAKESPEARE, William.</a:t>
            </a:r>
            <a:r>
              <a:rPr lang="cs-CZ" altLang="cs-CZ" sz="1600" i="1" dirty="0"/>
              <a:t> Hamlet.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>
                <a:solidFill>
                  <a:srgbClr val="0000DC"/>
                </a:solidFill>
              </a:rPr>
              <a:t>Přeložil František NEVRLA</a:t>
            </a:r>
            <a:r>
              <a:rPr lang="cs-CZ" altLang="cs-CZ" sz="1600" dirty="0"/>
              <a:t>. Brno: Větrné mlýny, 2005,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202 s. </a:t>
            </a:r>
            <a:r>
              <a:rPr lang="cs-CZ" altLang="cs-CZ" sz="1600" dirty="0"/>
              <a:t>ISBN 80-86907-16-3.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cs-CZ" altLang="cs-CZ" sz="1600" i="1" dirty="0"/>
              <a:t>Studium sociálních a duchovních struktur pravěku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>
                <a:solidFill>
                  <a:srgbClr val="0000DC"/>
                </a:solidFill>
              </a:rPr>
              <a:t>Eliška KAZDOVÁ, Vladimír PODBORSKÝ (</a:t>
            </a:r>
            <a:r>
              <a:rPr lang="cs-CZ" altLang="cs-CZ" sz="1600" dirty="0" err="1">
                <a:solidFill>
                  <a:srgbClr val="0000DC"/>
                </a:solidFill>
              </a:rPr>
              <a:t>ed</a:t>
            </a:r>
            <a:r>
              <a:rPr lang="cs-CZ" altLang="cs-CZ" sz="1600" dirty="0">
                <a:solidFill>
                  <a:srgbClr val="0000DC"/>
                </a:solidFill>
              </a:rPr>
              <a:t>.)</a:t>
            </a:r>
            <a:r>
              <a:rPr lang="cs-CZ" altLang="cs-CZ" sz="1600" dirty="0"/>
              <a:t>. Brno: Masarykova univerzita, 2007,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390 s.</a:t>
            </a:r>
            <a:r>
              <a:rPr lang="cs-CZ" altLang="cs-CZ" sz="1600" dirty="0"/>
              <a:t> ISBN 978-80-210-4330-5.</a:t>
            </a:r>
          </a:p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cs-CZ" altLang="cs-CZ" sz="1600" i="1" dirty="0"/>
              <a:t>Vinnetou tady nebydlí: antologie současných povídek severoamerických indiánů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</a:t>
            </a:r>
            <a:r>
              <a:rPr lang="cs-CZ" altLang="cs-CZ" sz="1600" dirty="0">
                <a:solidFill>
                  <a:schemeClr val="bg2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Sestavili </a:t>
            </a:r>
            <a:r>
              <a:rPr lang="cs-CZ" altLang="cs-CZ" sz="1600" dirty="0" err="1">
                <a:solidFill>
                  <a:srgbClr val="0000DC"/>
                </a:solidFill>
              </a:rPr>
              <a:t>Jeffrey</a:t>
            </a:r>
            <a:r>
              <a:rPr lang="cs-CZ" altLang="cs-CZ" sz="1600" dirty="0">
                <a:solidFill>
                  <a:srgbClr val="0000DC"/>
                </a:solidFill>
              </a:rPr>
              <a:t> A. VANDERZIEL a Jiří RAMBOUSEK ml. </a:t>
            </a:r>
            <a:r>
              <a:rPr lang="cs-CZ" altLang="cs-CZ" sz="1600" dirty="0"/>
              <a:t>Brno: Větrné mlýny, 2003,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 507 s. </a:t>
            </a:r>
            <a:r>
              <a:rPr lang="cs-CZ" altLang="cs-CZ" sz="1600" dirty="0"/>
              <a:t>ISBN 80-86151-81-6.</a:t>
            </a: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04311A0F-D245-4A7B-B7E1-19237134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400" y="1571347"/>
            <a:ext cx="10753200" cy="126063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8000" indent="0" eaLnBrk="1" hangingPunct="1">
              <a:spcBef>
                <a:spcPts val="0"/>
              </a:spcBef>
              <a:buFontTx/>
              <a:buNone/>
            </a:pPr>
            <a:r>
              <a:rPr lang="cs-CZ" altLang="cs-CZ" sz="900" dirty="0">
                <a:latin typeface="+mn-lt"/>
              </a:rPr>
              <a:t>    </a:t>
            </a:r>
          </a:p>
          <a:p>
            <a:pPr marL="288000" indent="0" eaLnBrk="1" hangingPunct="1">
              <a:lnSpc>
                <a:spcPct val="113000"/>
              </a:lnSpc>
              <a:spcBef>
                <a:spcPts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Tvůrce. </a:t>
            </a:r>
            <a:r>
              <a:rPr lang="cs-CZ" altLang="cs-CZ" sz="1800" i="1" dirty="0">
                <a:latin typeface="+mn-lt"/>
              </a:rPr>
              <a:t>Název: podnázev.</a:t>
            </a:r>
            <a:r>
              <a:rPr lang="cs-CZ" altLang="cs-CZ" sz="18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cs-CZ" altLang="cs-CZ" sz="1800" dirty="0">
                <a:latin typeface="+mn-lt"/>
              </a:rPr>
              <a:t>Vydání.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Vedlejší tvůrce</a:t>
            </a:r>
            <a:r>
              <a:rPr lang="cs-CZ" altLang="cs-CZ" sz="1800" dirty="0">
                <a:solidFill>
                  <a:srgbClr val="7F7F7F"/>
                </a:solidFill>
                <a:latin typeface="+mn-lt"/>
              </a:rPr>
              <a:t>, stejná další odpovědnost; jiný druh</a:t>
            </a:r>
          </a:p>
          <a:p>
            <a:pPr marL="288000" indent="0" eaLnBrk="1" hangingPunct="1">
              <a:lnSpc>
                <a:spcPct val="113000"/>
              </a:lnSpc>
              <a:spcBef>
                <a:spcPts val="0"/>
              </a:spcBef>
              <a:buFontTx/>
              <a:buNone/>
            </a:pPr>
            <a:r>
              <a:rPr lang="cs-CZ" altLang="cs-CZ" sz="1800" dirty="0">
                <a:solidFill>
                  <a:srgbClr val="7F7F7F"/>
                </a:solidFill>
                <a:latin typeface="+mn-lt"/>
              </a:rPr>
              <a:t>odpovědnosti. </a:t>
            </a:r>
            <a:r>
              <a:rPr lang="cs-CZ" altLang="cs-CZ" sz="1800" dirty="0">
                <a:latin typeface="+mn-lt"/>
              </a:rPr>
              <a:t>Místo vydání: Nakladatel,</a:t>
            </a:r>
            <a:r>
              <a:rPr lang="cs-CZ" altLang="cs-CZ" sz="1800" dirty="0">
                <a:solidFill>
                  <a:srgbClr val="7F7F7F"/>
                </a:solidFill>
                <a:latin typeface="+mn-lt"/>
              </a:rPr>
              <a:t> </a:t>
            </a:r>
            <a:r>
              <a:rPr lang="cs-CZ" altLang="cs-CZ" sz="1800" dirty="0">
                <a:latin typeface="+mn-lt"/>
              </a:rPr>
              <a:t>rok vydání, </a:t>
            </a:r>
            <a:r>
              <a:rPr lang="cs-CZ" altLang="cs-CZ" sz="1800" dirty="0">
                <a:solidFill>
                  <a:srgbClr val="7F7F7F"/>
                </a:solidFill>
                <a:latin typeface="+mn-lt"/>
              </a:rPr>
              <a:t>rozsah díla. </a:t>
            </a:r>
            <a:r>
              <a:rPr lang="cs-CZ" altLang="cs-CZ" sz="1800" dirty="0">
                <a:latin typeface="+mn-lt"/>
              </a:rPr>
              <a:t>Edice, číslo svazku.</a:t>
            </a:r>
            <a:r>
              <a:rPr lang="cs-CZ" altLang="cs-CZ" sz="1800" dirty="0">
                <a:solidFill>
                  <a:srgbClr val="7F7F7F"/>
                </a:solidFill>
                <a:latin typeface="+mn-lt"/>
              </a:rPr>
              <a:t> Poznámky.</a:t>
            </a:r>
            <a:r>
              <a:rPr lang="cs-CZ" altLang="cs-CZ" sz="1800" dirty="0">
                <a:latin typeface="+mn-lt"/>
              </a:rPr>
              <a:t> ISBN.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11165D-5BDB-4BE2-B794-39E997CFD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C4485-C485-43B0-9AD6-2EAB55A5C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ovéPole 2">
            <a:extLst>
              <a:ext uri="{FF2B5EF4-FFF2-40B4-BE49-F238E27FC236}">
                <a16:creationId xmlns:a16="http://schemas.microsoft.com/office/drawing/2014/main" id="{FF994FB6-C1A7-446D-8761-AC00E1EE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928938"/>
            <a:ext cx="592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  <a:latin typeface="+mn-lt"/>
              </a:rPr>
              <a:t>Vyzkoušejte si…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D8D083-76E2-41B7-A10C-B655385EE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FB689-8DC8-4D67-B29C-F71879E21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C9D76426-333C-42CC-BEDA-E8A62AFFA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  <a:latin typeface="+mn-lt"/>
              </a:rPr>
              <a:t>Citování monografie</a:t>
            </a:r>
          </a:p>
        </p:txBody>
      </p:sp>
      <p:sp>
        <p:nvSpPr>
          <p:cNvPr id="77835" name="Rectangle 11">
            <a:extLst>
              <a:ext uri="{FF2B5EF4-FFF2-40B4-BE49-F238E27FC236}">
                <a16:creationId xmlns:a16="http://schemas.microsoft.com/office/drawing/2014/main" id="{776F12A6-19CE-4657-AC28-24B24E4555A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19288" y="5781675"/>
            <a:ext cx="7561263" cy="750888"/>
          </a:xfrm>
        </p:spPr>
        <p:txBody>
          <a:bodyPr/>
          <a:lstStyle/>
          <a:p>
            <a:r>
              <a:rPr lang="cs-CZ" altLang="cs-CZ" sz="1700" dirty="0">
                <a:solidFill>
                  <a:srgbClr val="0000DC"/>
                </a:solidFill>
              </a:rPr>
              <a:t>MATĚJČEK, Zdeněk. </a:t>
            </a:r>
            <a:r>
              <a:rPr lang="cs-CZ" altLang="cs-CZ" sz="1700" i="1" dirty="0">
                <a:solidFill>
                  <a:srgbClr val="0000DC"/>
                </a:solidFill>
              </a:rPr>
              <a:t>O rodině vlastní, nevlastní a náhradní</a:t>
            </a:r>
            <a:r>
              <a:rPr lang="cs-CZ" altLang="cs-CZ" sz="1700" dirty="0">
                <a:solidFill>
                  <a:srgbClr val="0000DC"/>
                </a:solidFill>
              </a:rPr>
              <a:t>. Praha: Portál, 1994,</a:t>
            </a:r>
            <a:r>
              <a:rPr lang="cs-CZ" altLang="cs-CZ" sz="1700" dirty="0">
                <a:solidFill>
                  <a:schemeClr val="hlink"/>
                </a:solidFill>
              </a:rPr>
              <a:t> </a:t>
            </a:r>
            <a:r>
              <a:rPr lang="cs-CZ" altLang="cs-CZ" sz="1700" dirty="0">
                <a:solidFill>
                  <a:schemeClr val="bg1">
                    <a:lumMod val="50000"/>
                  </a:schemeClr>
                </a:solidFill>
              </a:rPr>
              <a:t>98 s.</a:t>
            </a:r>
            <a:r>
              <a:rPr lang="cs-CZ" altLang="cs-CZ" sz="1700" dirty="0">
                <a:solidFill>
                  <a:schemeClr val="hlink"/>
                </a:solidFill>
              </a:rPr>
              <a:t> Rádci pro rodiče a vychovatele. ISBN 80-85282-83-6.</a:t>
            </a:r>
          </a:p>
        </p:txBody>
      </p:sp>
      <p:pic>
        <p:nvPicPr>
          <p:cNvPr id="84998" name="Picture 8" descr="o rodine tiraz">
            <a:extLst>
              <a:ext uri="{FF2B5EF4-FFF2-40B4-BE49-F238E27FC236}">
                <a16:creationId xmlns:a16="http://schemas.microsoft.com/office/drawing/2014/main" id="{2141187A-98CF-44FA-95C4-6A84CC32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44676"/>
            <a:ext cx="37433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Text Box 14">
            <a:extLst>
              <a:ext uri="{FF2B5EF4-FFF2-40B4-BE49-F238E27FC236}">
                <a16:creationId xmlns:a16="http://schemas.microsoft.com/office/drawing/2014/main" id="{73D5C892-B9BA-45B8-8057-4EDEDC9D7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5084764"/>
            <a:ext cx="2447925" cy="338137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600">
              <a:latin typeface="Trebuchet MS" panose="020B0603020202020204" pitchFamily="34" charset="0"/>
            </a:endParaRPr>
          </a:p>
        </p:txBody>
      </p:sp>
      <p:pic>
        <p:nvPicPr>
          <p:cNvPr id="85000" name="Picture 15" descr="o rodine titullist">
            <a:extLst>
              <a:ext uri="{FF2B5EF4-FFF2-40B4-BE49-F238E27FC236}">
                <a16:creationId xmlns:a16="http://schemas.microsoft.com/office/drawing/2014/main" id="{5D6447DD-262A-4A10-BEAD-06215565B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844675"/>
            <a:ext cx="4032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0" name="Rectangle 16">
            <a:extLst>
              <a:ext uri="{FF2B5EF4-FFF2-40B4-BE49-F238E27FC236}">
                <a16:creationId xmlns:a16="http://schemas.microsoft.com/office/drawing/2014/main" id="{B8F9043A-B67D-4DAE-8D32-77F7EB20D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989138"/>
            <a:ext cx="3455987" cy="576262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>
              <a:solidFill>
                <a:schemeClr val="hlink"/>
              </a:solidFill>
              <a:latin typeface="Trebuchet MS" panose="020B0603020202020204" pitchFamily="34" charset="0"/>
            </a:endParaRPr>
          </a:p>
        </p:txBody>
      </p:sp>
      <p:sp>
        <p:nvSpPr>
          <p:cNvPr id="77841" name="Rectangle 17">
            <a:extLst>
              <a:ext uri="{FF2B5EF4-FFF2-40B4-BE49-F238E27FC236}">
                <a16:creationId xmlns:a16="http://schemas.microsoft.com/office/drawing/2014/main" id="{2BC24DEB-A50C-4A24-8B66-D67811223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708275"/>
            <a:ext cx="3816350" cy="865188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77842" name="Rectangle 18">
            <a:extLst>
              <a:ext uri="{FF2B5EF4-FFF2-40B4-BE49-F238E27FC236}">
                <a16:creationId xmlns:a16="http://schemas.microsoft.com/office/drawing/2014/main" id="{DC74EB40-63AD-47FE-8A2B-2014BDCDD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716339"/>
            <a:ext cx="792163" cy="217487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77843" name="Rectangle 19">
            <a:extLst>
              <a:ext uri="{FF2B5EF4-FFF2-40B4-BE49-F238E27FC236}">
                <a16:creationId xmlns:a16="http://schemas.microsoft.com/office/drawing/2014/main" id="{D9801F8F-6575-4E08-94DA-F19460F0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6" y="4149725"/>
            <a:ext cx="1008063" cy="431800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77844" name="Rectangle 20">
            <a:extLst>
              <a:ext uri="{FF2B5EF4-FFF2-40B4-BE49-F238E27FC236}">
                <a16:creationId xmlns:a16="http://schemas.microsoft.com/office/drawing/2014/main" id="{612DDD52-C403-4EA8-9D27-28F04CD9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4868864"/>
            <a:ext cx="2232025" cy="50482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77845" name="Text Box 21">
            <a:extLst>
              <a:ext uri="{FF2B5EF4-FFF2-40B4-BE49-F238E27FC236}">
                <a16:creationId xmlns:a16="http://schemas.microsoft.com/office/drawing/2014/main" id="{BE088F09-04E5-4755-94B9-CC893585C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732463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Trebuchet MS" panose="020B0603020202020204" pitchFamily="34" charset="0"/>
              </a:rPr>
              <a:t>Tvůrce. </a:t>
            </a:r>
            <a:r>
              <a:rPr lang="cs-CZ" altLang="cs-CZ" sz="1800" i="1" dirty="0">
                <a:latin typeface="Trebuchet MS" panose="020B0603020202020204" pitchFamily="34" charset="0"/>
              </a:rPr>
              <a:t>Název: podnázev.</a:t>
            </a:r>
            <a:r>
              <a:rPr lang="cs-CZ" altLang="cs-CZ" sz="18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latin typeface="Trebuchet MS" panose="020B0603020202020204" pitchFamily="34" charset="0"/>
              </a:rPr>
              <a:t>Vydání.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V</a:t>
            </a:r>
            <a:r>
              <a:rPr lang="cs-CZ" altLang="cs-CZ" sz="1800" dirty="0">
                <a:solidFill>
                  <a:srgbClr val="7F7F7F"/>
                </a:solidFill>
                <a:latin typeface="Trebuchet MS" panose="020B0603020202020204" pitchFamily="34" charset="0"/>
              </a:rPr>
              <a:t>edlejší tvůrce. </a:t>
            </a:r>
            <a:r>
              <a:rPr lang="cs-CZ" altLang="cs-CZ" sz="1800" dirty="0">
                <a:latin typeface="Trebuchet MS" panose="020B0603020202020204" pitchFamily="34" charset="0"/>
              </a:rPr>
              <a:t>Místo vydání: Nakladatel,</a:t>
            </a:r>
            <a:r>
              <a:rPr lang="cs-CZ" altLang="cs-CZ" sz="1800" dirty="0">
                <a:solidFill>
                  <a:srgbClr val="7F7F7F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latin typeface="Trebuchet MS" panose="020B0603020202020204" pitchFamily="34" charset="0"/>
              </a:rPr>
              <a:t>rok vydání, </a:t>
            </a:r>
            <a:r>
              <a:rPr lang="cs-CZ" altLang="cs-CZ" sz="1800" dirty="0">
                <a:solidFill>
                  <a:srgbClr val="7F7F7F"/>
                </a:solidFill>
                <a:latin typeface="Trebuchet MS" panose="020B0603020202020204" pitchFamily="34" charset="0"/>
              </a:rPr>
              <a:t>rozsah díla. </a:t>
            </a:r>
            <a:r>
              <a:rPr lang="cs-CZ" altLang="cs-CZ" sz="1800" dirty="0">
                <a:latin typeface="Trebuchet MS" panose="020B0603020202020204" pitchFamily="34" charset="0"/>
              </a:rPr>
              <a:t>Edice.</a:t>
            </a:r>
            <a:r>
              <a:rPr lang="cs-CZ" altLang="cs-CZ" sz="1800" dirty="0">
                <a:solidFill>
                  <a:srgbClr val="7F7F7F"/>
                </a:solidFill>
                <a:latin typeface="Trebuchet MS" panose="020B0603020202020204" pitchFamily="34" charset="0"/>
              </a:rPr>
              <a:t> Poznámky.</a:t>
            </a:r>
            <a:r>
              <a:rPr lang="cs-CZ" altLang="cs-CZ" sz="1800" dirty="0">
                <a:latin typeface="Trebuchet MS" panose="020B0603020202020204" pitchFamily="34" charset="0"/>
              </a:rPr>
              <a:t> ISBN.</a:t>
            </a:r>
          </a:p>
        </p:txBody>
      </p:sp>
      <p:sp>
        <p:nvSpPr>
          <p:cNvPr id="85007" name="Text Box 22">
            <a:extLst>
              <a:ext uri="{FF2B5EF4-FFF2-40B4-BE49-F238E27FC236}">
                <a16:creationId xmlns:a16="http://schemas.microsoft.com/office/drawing/2014/main" id="{AD9034B6-FE20-4B70-A870-163041CF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5084764"/>
            <a:ext cx="2374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>
                <a:latin typeface="Trebuchet MS" panose="020B0603020202020204" pitchFamily="34" charset="0"/>
              </a:rPr>
              <a:t>98 s., ISBN 80-85280-83-6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 build="p"/>
      <p:bldP spid="77838" grpId="0" animBg="1"/>
      <p:bldP spid="77841" grpId="0" animBg="1"/>
      <p:bldP spid="77842" grpId="0" animBg="1"/>
      <p:bldP spid="77843" grpId="0" animBg="1"/>
      <p:bldP spid="77844" grpId="0" animBg="1"/>
      <p:bldP spid="778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9A46977-66AD-4F22-BCF5-CB311ABF8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  <a:latin typeface="+mn-lt"/>
              </a:rPr>
              <a:t>Příspěvek v monografické publikaci/ve sborníku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82B69041-38B3-411F-A907-7B926BF54B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438183"/>
            <a:ext cx="10753200" cy="439381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>
                <a:solidFill>
                  <a:srgbClr val="0000DC"/>
                </a:solidFill>
              </a:rPr>
              <a:t>Příspěvek ve sborníku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= samostatná část publikace, která může existovat nezávisle na zdrojovém dokumentu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dirty="0">
                <a:sym typeface="Wingdings 3" panose="05040102010807070707" pitchFamily="18" charset="2"/>
              </a:rPr>
              <a:t></a:t>
            </a:r>
            <a:r>
              <a:rPr lang="cs-CZ" altLang="cs-CZ" sz="1600" dirty="0"/>
              <a:t> nejprve se zapíší údaje o příspěvku (autor a název); zdrojový dokument se uvádí výrazem „</a:t>
            </a:r>
            <a:r>
              <a:rPr lang="cs-CZ" altLang="cs-CZ" sz="1600" b="1" dirty="0"/>
              <a:t>In:</a:t>
            </a:r>
            <a:r>
              <a:rPr lang="cs-CZ" altLang="cs-CZ" sz="1600" dirty="0"/>
              <a:t>“</a:t>
            </a:r>
          </a:p>
          <a:p>
            <a:pPr marL="361950" indent="-361950">
              <a:lnSpc>
                <a:spcPct val="100000"/>
              </a:lnSpc>
              <a:spcBef>
                <a:spcPct val="0"/>
              </a:spcBef>
            </a:pPr>
            <a:endParaRPr lang="cs-CZ" altLang="cs-CZ" sz="1600" b="1" dirty="0"/>
          </a:p>
          <a:p>
            <a:pPr marL="361950" indent="-361950">
              <a:lnSpc>
                <a:spcPct val="100000"/>
              </a:lnSpc>
              <a:spcBef>
                <a:spcPct val="0"/>
              </a:spcBef>
            </a:pPr>
            <a:endParaRPr lang="cs-CZ" altLang="cs-CZ" sz="1600" b="1" dirty="0"/>
          </a:p>
          <a:p>
            <a:pPr marL="361950" indent="-361950">
              <a:lnSpc>
                <a:spcPct val="100000"/>
              </a:lnSpc>
              <a:spcBef>
                <a:spcPct val="0"/>
              </a:spcBef>
            </a:pPr>
            <a:endParaRPr lang="cs-CZ" altLang="cs-CZ" sz="1600" b="1" dirty="0"/>
          </a:p>
          <a:p>
            <a:pPr marL="361950" indent="-361950">
              <a:lnSpc>
                <a:spcPct val="100000"/>
              </a:lnSpc>
              <a:spcBef>
                <a:spcPct val="0"/>
              </a:spcBef>
            </a:pPr>
            <a:endParaRPr lang="cs-CZ" altLang="cs-CZ" sz="1600" b="1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1600" b="1" dirty="0"/>
          </a:p>
          <a:p>
            <a:pPr marL="361950" indent="-361950">
              <a:lnSpc>
                <a:spcPct val="100000"/>
              </a:lnSpc>
              <a:spcBef>
                <a:spcPct val="0"/>
              </a:spcBef>
            </a:pPr>
            <a:endParaRPr lang="cs-CZ" altLang="cs-CZ" sz="1600" b="1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1000" b="1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1800" b="1" dirty="0"/>
              <a:t>Příklady</a:t>
            </a:r>
          </a:p>
          <a:p>
            <a:pPr marL="361950" indent="-361950">
              <a:lnSpc>
                <a:spcPct val="100000"/>
              </a:lnSpc>
              <a:spcBef>
                <a:spcPct val="0"/>
              </a:spcBef>
            </a:pPr>
            <a:endParaRPr lang="cs-CZ" altLang="cs-CZ" sz="1200" dirty="0"/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cs-CZ" altLang="cs-CZ" sz="1600" dirty="0"/>
              <a:t>JEMELKA, Petr. Hra a tvořivost ve filosofii Vítězslava </a:t>
            </a:r>
            <a:r>
              <a:rPr lang="cs-CZ" altLang="cs-CZ" sz="1600" dirty="0" err="1"/>
              <a:t>Gardavského</a:t>
            </a:r>
            <a:r>
              <a:rPr lang="cs-CZ" altLang="cs-CZ" sz="1600" dirty="0"/>
              <a:t>. </a:t>
            </a:r>
            <a:r>
              <a:rPr lang="cs-CZ" altLang="cs-CZ" sz="1600" b="1" dirty="0">
                <a:solidFill>
                  <a:srgbClr val="0000DC"/>
                </a:solidFill>
              </a:rPr>
              <a:t>In: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i="1" dirty="0"/>
              <a:t>Hra, věda a filosofie: sborník příspěvků</a:t>
            </a:r>
            <a:r>
              <a:rPr lang="cs-CZ" altLang="cs-CZ" sz="1600" dirty="0"/>
              <a:t>.</a:t>
            </a:r>
          </a:p>
          <a:p>
            <a:pPr indent="0">
              <a:lnSpc>
                <a:spcPct val="100000"/>
              </a:lnSpc>
              <a:buNone/>
            </a:pP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/>
              <a:t>Praha: </a:t>
            </a:r>
            <a:r>
              <a:rPr lang="cs-CZ" altLang="cs-CZ" sz="1600" dirty="0" err="1"/>
              <a:t>Filosofia</a:t>
            </a:r>
            <a:r>
              <a:rPr lang="cs-CZ" altLang="cs-CZ" sz="1600" dirty="0"/>
              <a:t>,</a:t>
            </a:r>
            <a:r>
              <a:rPr lang="cs-CZ" altLang="cs-CZ" sz="1600" dirty="0">
                <a:solidFill>
                  <a:schemeClr val="bg2"/>
                </a:solidFill>
              </a:rPr>
              <a:t> </a:t>
            </a:r>
            <a:r>
              <a:rPr lang="cs-CZ" altLang="cs-CZ" sz="1600" dirty="0"/>
              <a:t>2006, </a:t>
            </a:r>
            <a:r>
              <a:rPr lang="cs-CZ" altLang="cs-CZ" sz="1600" dirty="0">
                <a:solidFill>
                  <a:srgbClr val="0000DC"/>
                </a:solidFill>
              </a:rPr>
              <a:t>s. 135–141</a:t>
            </a:r>
            <a:r>
              <a:rPr lang="cs-CZ" altLang="cs-CZ" sz="1600" dirty="0"/>
              <a:t>. ISBN 80-7007-222-9.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cs-CZ" altLang="cs-CZ" sz="1600" dirty="0"/>
              <a:t>KALINOVÁ, Alena. Kamnářská plastika: příspěvek k studiu lidového kamnářství. </a:t>
            </a:r>
            <a:r>
              <a:rPr lang="cs-CZ" altLang="cs-CZ" sz="1600" b="1" dirty="0">
                <a:solidFill>
                  <a:srgbClr val="0000DC"/>
                </a:solidFill>
              </a:rPr>
              <a:t>In: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i="1" dirty="0"/>
              <a:t>Středověké a novověké zdroje tradiční kultury: sborník příspěvků ze semináře konaného 30. listopadu 2005 v Ústavu evropské etnologie</a:t>
            </a:r>
            <a:r>
              <a:rPr lang="cs-CZ" altLang="cs-CZ" sz="1600" dirty="0"/>
              <a:t>. 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/>
              <a:t>Brno: Ústav evropské etnologie,</a:t>
            </a:r>
            <a:r>
              <a:rPr lang="cs-CZ" altLang="cs-CZ" sz="1600" dirty="0">
                <a:solidFill>
                  <a:schemeClr val="bg2"/>
                </a:solidFill>
              </a:rPr>
              <a:t> </a:t>
            </a:r>
            <a:r>
              <a:rPr lang="cs-CZ" altLang="cs-CZ" sz="1600" dirty="0"/>
              <a:t>2006,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s. 167–183</a:t>
            </a:r>
            <a:r>
              <a:rPr lang="cs-CZ" altLang="cs-CZ" sz="1600" dirty="0"/>
              <a:t>. ISBN 80-239-7984-1. </a:t>
            </a:r>
          </a:p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cs-CZ" altLang="cs-CZ" sz="1600" dirty="0"/>
              <a:t>NEBESKÁ, Iva. Doslov. </a:t>
            </a:r>
            <a:r>
              <a:rPr lang="cs-CZ" altLang="cs-CZ" sz="1600" b="1" dirty="0">
                <a:solidFill>
                  <a:srgbClr val="0000DC"/>
                </a:solidFill>
              </a:rPr>
              <a:t>In: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/>
              <a:t>ALTMANN, </a:t>
            </a:r>
            <a:r>
              <a:rPr lang="cs-CZ" altLang="cs-CZ" sz="1600" dirty="0" err="1"/>
              <a:t>Gerry</a:t>
            </a:r>
            <a:r>
              <a:rPr lang="cs-CZ" altLang="cs-CZ" sz="1600" dirty="0"/>
              <a:t> T. M. </a:t>
            </a:r>
            <a:r>
              <a:rPr lang="cs-CZ" altLang="cs-CZ" sz="1600" i="1" dirty="0"/>
              <a:t>Výstup na babylonskou věž: otázky jazyka, mysli a porozumění.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1. vyd. </a:t>
            </a:r>
            <a:r>
              <a:rPr lang="cs-CZ" altLang="cs-CZ" sz="1600" dirty="0"/>
              <a:t>Praha: Triáda,</a:t>
            </a:r>
            <a:r>
              <a:rPr lang="cs-CZ" altLang="cs-CZ" sz="1600" dirty="0">
                <a:solidFill>
                  <a:schemeClr val="bg2"/>
                </a:solidFill>
              </a:rPr>
              <a:t> </a:t>
            </a:r>
            <a:r>
              <a:rPr lang="cs-CZ" altLang="cs-CZ" sz="1600" dirty="0"/>
              <a:t>2005,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s. 287–296</a:t>
            </a:r>
            <a:r>
              <a:rPr lang="cs-CZ" altLang="cs-CZ" sz="1600" dirty="0"/>
              <a:t>. ISBN 80-86138-70-4. 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39F1522-54B7-462F-B656-39E365B428B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8800" y="2379217"/>
            <a:ext cx="10753200" cy="1118586"/>
          </a:xfrm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88000">
              <a:lnSpc>
                <a:spcPct val="80000"/>
              </a:lnSpc>
              <a:buFontTx/>
              <a:buNone/>
            </a:pPr>
            <a:endParaRPr lang="cs-CZ" altLang="cs-CZ" sz="900" dirty="0">
              <a:latin typeface="Trebuchet MS" panose="020B0603020202020204" pitchFamily="34" charset="0"/>
            </a:endParaRPr>
          </a:p>
          <a:p>
            <a:pPr marL="288000">
              <a:buFontTx/>
              <a:buNone/>
            </a:pPr>
            <a:r>
              <a:rPr lang="cs-CZ" altLang="cs-CZ" sz="1800" dirty="0">
                <a:latin typeface="Trebuchet MS" panose="020B0603020202020204" pitchFamily="34" charset="0"/>
              </a:rPr>
              <a:t>Tvůrce příspěvku. Název: podnázev příspěvku. </a:t>
            </a:r>
            <a:r>
              <a:rPr lang="cs-CZ" altLang="cs-CZ" sz="1800" dirty="0">
                <a:solidFill>
                  <a:srgbClr val="0000DC"/>
                </a:solidFill>
                <a:latin typeface="Trebuchet MS" panose="020B0603020202020204" pitchFamily="34" charset="0"/>
              </a:rPr>
              <a:t>In: </a:t>
            </a:r>
            <a:r>
              <a:rPr lang="cs-CZ" altLang="cs-CZ" sz="1800" dirty="0">
                <a:latin typeface="Trebuchet MS" panose="020B0603020202020204" pitchFamily="34" charset="0"/>
              </a:rPr>
              <a:t>Tvůrce zdrojového dokumentu. </a:t>
            </a:r>
            <a:r>
              <a:rPr lang="cs-CZ" altLang="cs-CZ" sz="1800" i="1" dirty="0">
                <a:latin typeface="Trebuchet MS" panose="020B0603020202020204" pitchFamily="34" charset="0"/>
              </a:rPr>
              <a:t>Název: podnázev zdrojového dokumentu</a:t>
            </a:r>
            <a:r>
              <a:rPr lang="cs-CZ" altLang="cs-CZ" sz="1800" dirty="0">
                <a:latin typeface="Trebuchet MS" panose="020B0603020202020204" pitchFamily="34" charset="0"/>
              </a:rPr>
              <a:t>. Vydání. Místo vydání: Nakladatel, rok vydání</a:t>
            </a:r>
            <a:r>
              <a:rPr lang="cs-CZ" altLang="cs-CZ" sz="1800" b="1" dirty="0">
                <a:latin typeface="Trebuchet MS" panose="020B0603020202020204" pitchFamily="34" charset="0"/>
              </a:rPr>
              <a:t>,</a:t>
            </a:r>
            <a:r>
              <a:rPr lang="cs-CZ" altLang="cs-CZ" sz="1800" dirty="0">
                <a:latin typeface="Trebuchet MS" panose="020B0603020202020204" pitchFamily="34" charset="0"/>
              </a:rPr>
              <a:t> lokace ve zdrojovém dokumentu (rozsah stran). Edice, číslo svazku. ISBN.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D7FA41-6875-4A5A-AB10-0E185247A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AE0A7E-7776-4C4F-A493-600E778B5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ovéPole 2">
            <a:extLst>
              <a:ext uri="{FF2B5EF4-FFF2-40B4-BE49-F238E27FC236}">
                <a16:creationId xmlns:a16="http://schemas.microsoft.com/office/drawing/2014/main" id="{FF994FB6-C1A7-446D-8761-AC00E1EE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928938"/>
            <a:ext cx="592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  <a:latin typeface="+mn-lt"/>
              </a:rPr>
              <a:t>Vyzkoušejte si…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54EF61-9567-4EF9-8B79-94006B695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B69F3B-0662-4637-813C-408D049A9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3859857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16CB85A-B4CA-4FC6-BF66-96E914F6C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0407" y="718479"/>
            <a:ext cx="8229600" cy="573882"/>
          </a:xfrm>
        </p:spPr>
        <p:txBody>
          <a:bodyPr/>
          <a:lstStyle/>
          <a:p>
            <a:r>
              <a:rPr lang="cs-CZ" altLang="cs-CZ" sz="3600" dirty="0"/>
              <a:t>Citace příspěvku ve sborníku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0FF50B77-631D-402C-9583-D2BE21789F0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1919287" y="5589588"/>
            <a:ext cx="8424863" cy="825500"/>
          </a:xfrm>
        </p:spPr>
        <p:txBody>
          <a:bodyPr/>
          <a:lstStyle/>
          <a:p>
            <a:r>
              <a:rPr lang="cs-CZ" altLang="cs-CZ" sz="1700" dirty="0">
                <a:solidFill>
                  <a:srgbClr val="0000DC"/>
                </a:solidFill>
              </a:rPr>
              <a:t>TALICH, Václav. Vzpomínka na B. Martinů. In: </a:t>
            </a:r>
            <a:r>
              <a:rPr lang="cs-CZ" altLang="cs-CZ" sz="1700" i="1" dirty="0">
                <a:solidFill>
                  <a:srgbClr val="0000DC"/>
                </a:solidFill>
              </a:rPr>
              <a:t>Bohuslav Martinů: sborník vzpomínek a studií</a:t>
            </a:r>
            <a:r>
              <a:rPr lang="cs-CZ" altLang="cs-CZ" sz="1700" dirty="0">
                <a:solidFill>
                  <a:srgbClr val="0000DC"/>
                </a:solidFill>
              </a:rPr>
              <a:t>. Brno: Krajské nakladatelství, 1957, s. 30–33. </a:t>
            </a:r>
          </a:p>
        </p:txBody>
      </p:sp>
      <p:pic>
        <p:nvPicPr>
          <p:cNvPr id="89093" name="Picture 8" descr="martinu tiraz">
            <a:extLst>
              <a:ext uri="{FF2B5EF4-FFF2-40B4-BE49-F238E27FC236}">
                <a16:creationId xmlns:a16="http://schemas.microsoft.com/office/drawing/2014/main" id="{5AACF270-0FC5-4F35-B5B1-6081074CB7F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35864" y="1773239"/>
            <a:ext cx="2808287" cy="2808287"/>
          </a:xfrm>
        </p:spPr>
      </p:pic>
      <p:pic>
        <p:nvPicPr>
          <p:cNvPr id="89092" name="Picture 7" descr="martinu titullist">
            <a:extLst>
              <a:ext uri="{FF2B5EF4-FFF2-40B4-BE49-F238E27FC236}">
                <a16:creationId xmlns:a16="http://schemas.microsoft.com/office/drawing/2014/main" id="{AE267448-DA88-4F80-BF0C-9D03B5C0F06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88" y="1773238"/>
            <a:ext cx="2590800" cy="3529012"/>
          </a:xfrm>
        </p:spPr>
      </p:pic>
      <p:pic>
        <p:nvPicPr>
          <p:cNvPr id="89094" name="Picture 10" descr="martinu obsah">
            <a:extLst>
              <a:ext uri="{FF2B5EF4-FFF2-40B4-BE49-F238E27FC236}">
                <a16:creationId xmlns:a16="http://schemas.microsoft.com/office/drawing/2014/main" id="{A0982885-7EBD-4BF8-9E11-AF03AAEA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1773238"/>
            <a:ext cx="3414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1" name="Rectangle 11">
            <a:extLst>
              <a:ext uri="{FF2B5EF4-FFF2-40B4-BE49-F238E27FC236}">
                <a16:creationId xmlns:a16="http://schemas.microsoft.com/office/drawing/2014/main" id="{867018F0-F387-4F41-B1FB-391882B5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4365626"/>
            <a:ext cx="2736850" cy="14287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81932" name="Rectangle 12">
            <a:extLst>
              <a:ext uri="{FF2B5EF4-FFF2-40B4-BE49-F238E27FC236}">
                <a16:creationId xmlns:a16="http://schemas.microsoft.com/office/drawing/2014/main" id="{2F975666-342A-47ED-8DC9-C71EB66CE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916114"/>
            <a:ext cx="2376488" cy="865187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CC33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33" name="Rectangle 13">
            <a:extLst>
              <a:ext uri="{FF2B5EF4-FFF2-40B4-BE49-F238E27FC236}">
                <a16:creationId xmlns:a16="http://schemas.microsoft.com/office/drawing/2014/main" id="{F64ADC29-3635-497B-9F18-D057F338F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2924176"/>
            <a:ext cx="2016125" cy="360363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81934" name="Rectangle 14">
            <a:extLst>
              <a:ext uri="{FF2B5EF4-FFF2-40B4-BE49-F238E27FC236}">
                <a16:creationId xmlns:a16="http://schemas.microsoft.com/office/drawing/2014/main" id="{554F948C-DC07-4A2A-9785-8A860BA0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3357564"/>
            <a:ext cx="1152525" cy="358775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>
              <a:solidFill>
                <a:srgbClr val="CC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35" name="Rectangle 15">
            <a:extLst>
              <a:ext uri="{FF2B5EF4-FFF2-40B4-BE49-F238E27FC236}">
                <a16:creationId xmlns:a16="http://schemas.microsoft.com/office/drawing/2014/main" id="{E7F8FCF7-0322-4E01-A931-D6E50C27A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4437063"/>
            <a:ext cx="1800225" cy="792162"/>
          </a:xfrm>
          <a:prstGeom prst="rect">
            <a:avLst/>
          </a:prstGeom>
          <a:noFill/>
          <a:ln w="190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Trebuchet MS" panose="020B0603020202020204" pitchFamily="34" charset="0"/>
            </a:endParaRPr>
          </a:p>
        </p:txBody>
      </p:sp>
      <p:sp>
        <p:nvSpPr>
          <p:cNvPr id="81936" name="Text Box 16">
            <a:extLst>
              <a:ext uri="{FF2B5EF4-FFF2-40B4-BE49-F238E27FC236}">
                <a16:creationId xmlns:a16="http://schemas.microsoft.com/office/drawing/2014/main" id="{7A3703B1-8B12-4119-857C-69BD50002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516563"/>
            <a:ext cx="86407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Tvůrce příspěvku. Název: podnázev příspěvku. In: Tvůrce zdrojového dokumentu. </a:t>
            </a:r>
            <a:r>
              <a:rPr lang="cs-CZ" altLang="cs-CZ" sz="1600" i="1" dirty="0">
                <a:latin typeface="+mn-lt"/>
              </a:rPr>
              <a:t>Název: podnázev zdrojového dokumentu</a:t>
            </a:r>
            <a:r>
              <a:rPr lang="cs-CZ" altLang="cs-CZ" sz="1600" dirty="0">
                <a:latin typeface="+mn-lt"/>
              </a:rPr>
              <a:t>. Vydání. Místo vydání: Nakladatel, rok vydání, lokace ve zdrojovém dokumentu (rozsah stran). ISBN.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/>
      <p:bldP spid="81931" grpId="0" animBg="1"/>
      <p:bldP spid="81932" grpId="0" animBg="1"/>
      <p:bldP spid="81933" grpId="0" animBg="1"/>
      <p:bldP spid="81934" grpId="0" animBg="1"/>
      <p:bldP spid="81935" grpId="0" animBg="1"/>
      <p:bldP spid="819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DA32713-5328-4C8F-A718-5C4FE6C0D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</a:rPr>
              <a:t>Seriálové publikace	1/2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54792FA-E949-4392-B962-EFADB96C4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171577"/>
            <a:ext cx="10753200" cy="4660424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800" dirty="0"/>
              <a:t>= publikace vydávaná v částech následujících po sobě, obvykle navazujících číselně nebo chronologicky, se záměrem stálého pokračování nezávisle na periodicitě</a:t>
            </a:r>
            <a:r>
              <a:rPr lang="cs-CZ" altLang="cs-CZ" sz="1800" b="1" dirty="0"/>
              <a:t> </a:t>
            </a:r>
            <a:r>
              <a:rPr lang="cs-CZ" altLang="cs-CZ" sz="1800" dirty="0"/>
              <a:t>(definice z TDKIV).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/>
              <a:t>= časopisy, noviny, ročenky, edice…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1800" dirty="0"/>
              <a:t>Záznam časopisu jako celku – neukončené vydávání:</a:t>
            </a:r>
          </a:p>
          <a:p>
            <a:pPr indent="0" eaLnBrk="1" hangingPunct="1">
              <a:lnSpc>
                <a:spcPct val="100000"/>
              </a:lnSpc>
              <a:spcBef>
                <a:spcPct val="60000"/>
              </a:spcBef>
              <a:buNone/>
            </a:pPr>
            <a:r>
              <a:rPr lang="cs-CZ" altLang="cs-CZ" sz="1600" i="1" dirty="0"/>
              <a:t>Čtenář: měsíčník pro knihovny. </a:t>
            </a:r>
            <a:r>
              <a:rPr lang="cs-CZ" altLang="cs-CZ" sz="1600" dirty="0"/>
              <a:t>Středočeská vědecká knihovna v Kladně. Praha: Academia,</a:t>
            </a:r>
            <a:r>
              <a:rPr lang="cs-CZ" altLang="cs-CZ" sz="1600" dirty="0">
                <a:solidFill>
                  <a:srgbClr val="7F7F7F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1949–</a:t>
            </a:r>
            <a:r>
              <a:rPr lang="cs-CZ" altLang="cs-CZ" sz="1600" dirty="0"/>
              <a:t>.</a:t>
            </a:r>
          </a:p>
          <a:p>
            <a:pPr indent="0" eaLnBrk="1" hangingPunct="1">
              <a:lnSpc>
                <a:spcPct val="100000"/>
              </a:lnSpc>
              <a:buNone/>
            </a:pPr>
            <a:r>
              <a:rPr lang="cs-CZ" altLang="cs-CZ" sz="1600" dirty="0"/>
              <a:t>ISSN 0011-2321.</a:t>
            </a:r>
          </a:p>
          <a:p>
            <a:pPr indent="0" eaLnBrk="1" hangingPunct="1">
              <a:lnSpc>
                <a:spcPct val="100000"/>
              </a:lnSpc>
              <a:spcBef>
                <a:spcPct val="60000"/>
              </a:spcBef>
              <a:buNone/>
            </a:pPr>
            <a:r>
              <a:rPr lang="cs-CZ" altLang="cs-CZ" sz="1600" i="1" dirty="0" err="1"/>
              <a:t>Journal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social</a:t>
            </a:r>
            <a:r>
              <a:rPr lang="cs-CZ" altLang="cs-CZ" sz="1600" i="1" dirty="0"/>
              <a:t> and </a:t>
            </a:r>
            <a:r>
              <a:rPr lang="cs-CZ" altLang="cs-CZ" sz="1600" i="1" dirty="0" err="1"/>
              <a:t>clinical</a:t>
            </a:r>
            <a:r>
              <a:rPr lang="cs-CZ" altLang="cs-CZ" sz="1600" i="1" dirty="0"/>
              <a:t> psychology</a:t>
            </a:r>
            <a:r>
              <a:rPr lang="cs-CZ" altLang="cs-CZ" sz="1600" dirty="0"/>
              <a:t>. New York: </a:t>
            </a:r>
            <a:r>
              <a:rPr lang="cs-CZ" altLang="cs-CZ" sz="1600" dirty="0" err="1"/>
              <a:t>Guilford</a:t>
            </a:r>
            <a:r>
              <a:rPr lang="cs-CZ" altLang="cs-CZ" sz="1600" dirty="0"/>
              <a:t>,</a:t>
            </a:r>
            <a:r>
              <a:rPr lang="cs-CZ" altLang="cs-CZ" sz="1600" dirty="0">
                <a:solidFill>
                  <a:schemeClr val="hlink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1983–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10 x ročně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chemeClr val="bg2"/>
                </a:solidFill>
              </a:rPr>
              <a:t> </a:t>
            </a:r>
            <a:r>
              <a:rPr lang="cs-CZ" altLang="cs-CZ" sz="1600" dirty="0"/>
              <a:t>ISSN 0736-7236.</a:t>
            </a:r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BE5C2848-5261-4BC9-A7B1-7FC05B2AD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0" y="2567226"/>
            <a:ext cx="10753200" cy="101072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8000">
              <a:lnSpc>
                <a:spcPct val="112000"/>
              </a:lnSpc>
              <a:spcBef>
                <a:spcPct val="0"/>
              </a:spcBef>
              <a:buFontTx/>
              <a:buNone/>
            </a:pPr>
            <a:endParaRPr lang="cs-CZ" altLang="cs-CZ" sz="900" i="1" dirty="0">
              <a:latin typeface="Trebuchet MS" panose="020B0603020202020204" pitchFamily="34" charset="0"/>
            </a:endParaRPr>
          </a:p>
          <a:p>
            <a:pPr marL="288000">
              <a:lnSpc>
                <a:spcPct val="112000"/>
              </a:lnSpc>
              <a:spcBef>
                <a:spcPct val="0"/>
              </a:spcBef>
              <a:buFontTx/>
              <a:buNone/>
            </a:pPr>
            <a:r>
              <a:rPr lang="cs-CZ" altLang="cs-CZ" sz="1800" i="1" dirty="0">
                <a:latin typeface="Trebuchet MS" panose="020B0603020202020204" pitchFamily="34" charset="0"/>
              </a:rPr>
              <a:t>Název: podnázev.</a:t>
            </a:r>
            <a:r>
              <a:rPr lang="cs-CZ" altLang="cs-CZ" sz="1800" dirty="0">
                <a:latin typeface="Trebuchet MS" panose="020B0603020202020204" pitchFamily="34" charset="0"/>
              </a:rPr>
              <a:t> Odpovědnost k seriálové publikaci. Vydání. Místo vydání: Nakladatel, údaje o vydávání (rok, ročník, číslo).</a:t>
            </a:r>
            <a:r>
              <a:rPr lang="cs-CZ" altLang="cs-CZ" sz="1800" dirty="0">
                <a:solidFill>
                  <a:schemeClr val="bg2"/>
                </a:solidFill>
                <a:latin typeface="Trebuchet MS" panose="020B0603020202020204" pitchFamily="34" charset="0"/>
              </a:rPr>
              <a:t>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Poznámky (údaj o periodicitě)</a:t>
            </a:r>
            <a:r>
              <a:rPr lang="cs-CZ" altLang="cs-CZ" sz="1800" dirty="0">
                <a:latin typeface="Trebuchet MS" panose="020B0603020202020204" pitchFamily="34" charset="0"/>
              </a:rPr>
              <a:t>. Standardní číslo.</a:t>
            </a:r>
          </a:p>
          <a:p>
            <a:pPr marL="288000">
              <a:lnSpc>
                <a:spcPct val="112000"/>
              </a:lnSpc>
              <a:spcBef>
                <a:spcPct val="0"/>
              </a:spcBef>
              <a:buFontTx/>
              <a:buNone/>
            </a:pPr>
            <a:endParaRPr lang="cs-CZ" altLang="cs-CZ" sz="900" dirty="0">
              <a:latin typeface="Trebuchet MS" panose="020B0603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803AA7-4B9D-43E6-AEF9-336D2A0237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654053B-FA36-464B-8D1E-895F48BF7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13AC61E-11E3-45E9-9F6A-7C94E9482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  <a:latin typeface="+mn-lt"/>
              </a:rPr>
              <a:t>Seriálové publikace	2/2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DC5A651C-97D6-4FCA-9F0C-E730A66D3C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Jedno číslo časopisu</a:t>
            </a:r>
            <a:r>
              <a:rPr lang="cs-CZ" altLang="cs-CZ" sz="1800" b="1" dirty="0">
                <a:solidFill>
                  <a:srgbClr val="0000DC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000" i="1" dirty="0"/>
          </a:p>
          <a:p>
            <a:pPr marL="72000" indent="0" eaLnBrk="1" hangingPunct="1">
              <a:lnSpc>
                <a:spcPct val="100000"/>
              </a:lnSpc>
              <a:spcBef>
                <a:spcPct val="55000"/>
              </a:spcBef>
              <a:buNone/>
            </a:pPr>
            <a:r>
              <a:rPr lang="cs-CZ" altLang="cs-CZ" sz="1600" i="1" dirty="0"/>
              <a:t>Teorie vědy: časopis pro teorii vědy, techniky a komunikace</a:t>
            </a:r>
            <a:r>
              <a:rPr lang="cs-CZ" altLang="cs-CZ" sz="1600" dirty="0"/>
              <a:t>. Praha: Kabinet pro studium vědy, techniky a společnosti při Filozofickém ústavu AV ČR, 2007,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roč. 16/29, č. 2.  </a:t>
            </a:r>
            <a:r>
              <a:rPr lang="cs-CZ" altLang="cs-CZ" sz="1600" dirty="0"/>
              <a:t>ISSN 1210-0250.</a:t>
            </a:r>
          </a:p>
          <a:p>
            <a:pPr marL="72000" indent="0" eaLnBrk="1" hangingPunct="1">
              <a:lnSpc>
                <a:spcPct val="100000"/>
              </a:lnSpc>
              <a:spcBef>
                <a:spcPct val="55000"/>
              </a:spcBef>
              <a:buNone/>
            </a:pPr>
            <a:r>
              <a:rPr lang="cs-CZ" altLang="cs-CZ" sz="1600" i="1" dirty="0"/>
              <a:t>PAJ: a </a:t>
            </a:r>
            <a:r>
              <a:rPr lang="cs-CZ" altLang="cs-CZ" sz="1600" i="1" dirty="0" err="1"/>
              <a:t>journal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performance and art</a:t>
            </a:r>
            <a:r>
              <a:rPr lang="cs-CZ" altLang="cs-CZ" sz="1600" dirty="0"/>
              <a:t>. Editor Bonne </a:t>
            </a:r>
            <a:r>
              <a:rPr lang="cs-CZ" altLang="cs-CZ" sz="1600" dirty="0" err="1"/>
              <a:t>Marranca</a:t>
            </a:r>
            <a:r>
              <a:rPr lang="cs-CZ" altLang="cs-CZ" sz="1600" dirty="0"/>
              <a:t>. Cambridge: MIT </a:t>
            </a:r>
            <a:r>
              <a:rPr lang="cs-CZ" altLang="cs-CZ" sz="1600" dirty="0" err="1"/>
              <a:t>Press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Journals</a:t>
            </a:r>
            <a:r>
              <a:rPr lang="cs-CZ" altLang="cs-CZ" sz="1600" dirty="0"/>
              <a:t>,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May 2008, vol. 30, </a:t>
            </a:r>
            <a:r>
              <a:rPr lang="cs-CZ" altLang="cs-CZ" sz="1600" dirty="0" err="1">
                <a:solidFill>
                  <a:srgbClr val="0000DC"/>
                </a:solidFill>
              </a:rPr>
              <a:t>num</a:t>
            </a:r>
            <a:r>
              <a:rPr lang="cs-CZ" altLang="cs-CZ" sz="1600" dirty="0">
                <a:solidFill>
                  <a:srgbClr val="0000DC"/>
                </a:solidFill>
              </a:rPr>
              <a:t>. 2 (PAJ 89)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 </a:t>
            </a:r>
            <a:r>
              <a:rPr lang="cs-CZ" altLang="cs-CZ" sz="1600" dirty="0"/>
              <a:t>ISSN 1520-281X.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16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10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800" dirty="0">
                <a:solidFill>
                  <a:srgbClr val="0000DC"/>
                </a:solidFill>
              </a:rPr>
              <a:t>Citace částečného průběhu vydávání časopisu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500" dirty="0"/>
          </a:p>
          <a:p>
            <a:pPr>
              <a:lnSpc>
                <a:spcPct val="100000"/>
              </a:lnSpc>
            </a:pPr>
            <a:r>
              <a:rPr lang="cs-CZ" altLang="cs-CZ" sz="1600" dirty="0"/>
              <a:t>zapisuje se chronologické označení nebo číslování prvního a posledního svazku (sešitu)</a:t>
            </a:r>
          </a:p>
          <a:p>
            <a:pPr marL="72000" indent="0">
              <a:lnSpc>
                <a:spcPct val="100000"/>
              </a:lnSpc>
              <a:spcBef>
                <a:spcPct val="60000"/>
              </a:spcBef>
              <a:buNone/>
            </a:pPr>
            <a:endParaRPr lang="cs-CZ" altLang="cs-CZ" sz="1000" i="1" dirty="0"/>
          </a:p>
          <a:p>
            <a:pPr marL="72000" indent="0">
              <a:lnSpc>
                <a:spcPct val="100000"/>
              </a:lnSpc>
              <a:spcBef>
                <a:spcPct val="60000"/>
              </a:spcBef>
              <a:buNone/>
            </a:pPr>
            <a:r>
              <a:rPr lang="cs-CZ" altLang="cs-CZ" sz="1600" i="1" dirty="0"/>
              <a:t>Slovanský přehled: </a:t>
            </a:r>
            <a:r>
              <a:rPr lang="cs-CZ" altLang="cs-CZ" sz="1600" i="1" dirty="0" err="1"/>
              <a:t>review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for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central</a:t>
            </a:r>
            <a:r>
              <a:rPr lang="cs-CZ" altLang="cs-CZ" sz="1600" i="1" dirty="0"/>
              <a:t>, </a:t>
            </a:r>
            <a:r>
              <a:rPr lang="cs-CZ" altLang="cs-CZ" sz="1600" i="1" dirty="0" err="1"/>
              <a:t>eastern</a:t>
            </a:r>
            <a:r>
              <a:rPr lang="cs-CZ" altLang="cs-CZ" sz="1600" i="1" dirty="0"/>
              <a:t> and </a:t>
            </a:r>
            <a:r>
              <a:rPr lang="cs-CZ" altLang="cs-CZ" sz="1600" i="1" dirty="0" err="1"/>
              <a:t>southeastern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european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history</a:t>
            </a:r>
            <a:r>
              <a:rPr lang="cs-CZ" altLang="cs-CZ" sz="1600" dirty="0"/>
              <a:t>. Praha: Historický ústav AV ČR,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2003–2008, roč. 89–94</a:t>
            </a:r>
            <a:r>
              <a:rPr lang="cs-CZ" altLang="cs-CZ" sz="1600" dirty="0"/>
              <a:t>. ISSN 0037-6922.</a:t>
            </a:r>
          </a:p>
          <a:p>
            <a:pPr marL="72000" indent="0">
              <a:lnSpc>
                <a:spcPct val="100000"/>
              </a:lnSpc>
              <a:spcBef>
                <a:spcPct val="60000"/>
              </a:spcBef>
              <a:buNone/>
            </a:pPr>
            <a:r>
              <a:rPr lang="cs-CZ" altLang="cs-CZ" sz="1600" i="1" dirty="0"/>
              <a:t>Filosofický časopis</a:t>
            </a:r>
            <a:r>
              <a:rPr lang="cs-CZ" altLang="cs-CZ" sz="1600" dirty="0"/>
              <a:t>. Filosofický ústav AV ČR. Praha: Filosofický ústav AV ČR,</a:t>
            </a:r>
            <a:r>
              <a:rPr lang="cs-CZ" altLang="cs-CZ" sz="1600" dirty="0">
                <a:solidFill>
                  <a:srgbClr val="C000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červen 1995–říjen 1997, roč. 43,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č. 3–roč. 45, č. 5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/>
              <a:t>ISSN 0015-1831.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80ABF0-D074-448A-8C65-8AB3FF9D2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753E32-DA52-4886-BFE5-72DC456C09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>
            <a:extLst>
              <a:ext uri="{FF2B5EF4-FFF2-40B4-BE49-F238E27FC236}">
                <a16:creationId xmlns:a16="http://schemas.microsoft.com/office/drawing/2014/main" id="{088FB3B1-BDBE-4CB7-98FD-6DF2C6E7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Články v seriálových publikacích</a:t>
            </a:r>
          </a:p>
        </p:txBody>
      </p:sp>
      <p:sp>
        <p:nvSpPr>
          <p:cNvPr id="93187" name="Zástupný symbol pro obsah 2">
            <a:extLst>
              <a:ext uri="{FF2B5EF4-FFF2-40B4-BE49-F238E27FC236}">
                <a16:creationId xmlns:a16="http://schemas.microsoft.com/office/drawing/2014/main" id="{F04295A5-47AC-4FFF-8BA1-0125E489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55379"/>
            <a:ext cx="10753200" cy="26766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Příklady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600" dirty="0"/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FUTTERA, Ladislav. Karel Havlíček a korespondence. </a:t>
            </a:r>
            <a:r>
              <a:rPr lang="cs-CZ" altLang="cs-CZ" sz="1600" i="1" dirty="0"/>
              <a:t>Česká literatura: časopis pro literární vědu.</a:t>
            </a:r>
            <a:r>
              <a:rPr lang="cs-CZ" altLang="cs-CZ" sz="1600" dirty="0"/>
              <a:t> Praha: Ústav pro českou literaturu Akademie věd České republiky, </a:t>
            </a:r>
            <a:r>
              <a:rPr lang="cs-CZ" altLang="cs-CZ" sz="1600" dirty="0">
                <a:solidFill>
                  <a:srgbClr val="0000DC"/>
                </a:solidFill>
              </a:rPr>
              <a:t>březen 2016, </a:t>
            </a:r>
            <a:r>
              <a:rPr lang="cs-CZ" altLang="cs-CZ" sz="1600" b="1" dirty="0">
                <a:solidFill>
                  <a:srgbClr val="0000DC"/>
                </a:solidFill>
              </a:rPr>
              <a:t>64</a:t>
            </a:r>
            <a:r>
              <a:rPr lang="cs-CZ" altLang="cs-CZ" sz="1600" dirty="0">
                <a:solidFill>
                  <a:srgbClr val="0000DC"/>
                </a:solidFill>
              </a:rPr>
              <a:t>(1), 134–136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/>
              <a:t>ISSN 0009-0468.</a:t>
            </a: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KASATKINA, Natalita. </a:t>
            </a:r>
            <a:r>
              <a:rPr lang="cs-CZ" altLang="cs-CZ" sz="1600" dirty="0" err="1"/>
              <a:t>Etniškumo</a:t>
            </a:r>
            <a:r>
              <a:rPr lang="cs-CZ" altLang="cs-CZ" sz="1600" dirty="0"/>
              <a:t> </a:t>
            </a:r>
            <a:r>
              <a:rPr lang="cs-CZ" altLang="cs-CZ" sz="1600" dirty="0" err="1"/>
              <a:t>tyrimai</a:t>
            </a:r>
            <a:r>
              <a:rPr lang="cs-CZ" altLang="cs-CZ" sz="1600" dirty="0"/>
              <a:t>: </a:t>
            </a:r>
            <a:r>
              <a:rPr lang="cs-CZ" altLang="cs-CZ" sz="1600" dirty="0" err="1"/>
              <a:t>tendencijos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ir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esminės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sąvokos</a:t>
            </a:r>
            <a:r>
              <a:rPr lang="cs-CZ" altLang="cs-CZ" sz="1600" dirty="0"/>
              <a:t>. </a:t>
            </a:r>
            <a:r>
              <a:rPr lang="cs-CZ" altLang="cs-CZ" sz="1600" i="1" dirty="0" err="1"/>
              <a:t>Filosofija</a:t>
            </a:r>
            <a:r>
              <a:rPr lang="cs-CZ" altLang="cs-CZ" sz="1600" i="1" dirty="0"/>
              <a:t>. </a:t>
            </a:r>
            <a:r>
              <a:rPr lang="cs-CZ" altLang="cs-CZ" sz="1600" i="1" dirty="0" err="1"/>
              <a:t>Sociologija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rgbClr val="0000DC"/>
                </a:solidFill>
              </a:rPr>
              <a:t>2007, t. 18, </a:t>
            </a:r>
            <a:r>
              <a:rPr lang="cs-CZ" altLang="cs-CZ" sz="1600" dirty="0" err="1">
                <a:solidFill>
                  <a:srgbClr val="0000DC"/>
                </a:solidFill>
              </a:rPr>
              <a:t>nr</a:t>
            </a:r>
            <a:r>
              <a:rPr lang="cs-CZ" altLang="cs-CZ" sz="1600" dirty="0">
                <a:solidFill>
                  <a:srgbClr val="0000DC"/>
                </a:solidFill>
              </a:rPr>
              <a:t>. 4,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altLang="cs-CZ" sz="1600" dirty="0">
                <a:solidFill>
                  <a:srgbClr val="0000DC"/>
                </a:solidFill>
              </a:rPr>
              <a:t>   s. 1–11</a:t>
            </a:r>
            <a:r>
              <a:rPr lang="cs-CZ" altLang="cs-CZ" sz="1600" dirty="0"/>
              <a:t>. ISSN 0235-7186.</a:t>
            </a: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STUKKER, </a:t>
            </a:r>
            <a:r>
              <a:rPr lang="cs-CZ" altLang="cs-CZ" sz="1600" dirty="0" err="1"/>
              <a:t>Ninke</a:t>
            </a:r>
            <a:r>
              <a:rPr lang="cs-CZ" altLang="cs-CZ" sz="1600" dirty="0"/>
              <a:t>, Ted SANDERS a </a:t>
            </a:r>
            <a:r>
              <a:rPr lang="cs-CZ" altLang="cs-CZ" sz="1600" dirty="0" err="1"/>
              <a:t>Arie</a:t>
            </a:r>
            <a:r>
              <a:rPr lang="cs-CZ" altLang="cs-CZ" sz="1600" dirty="0"/>
              <a:t> VERHAGEN. </a:t>
            </a:r>
            <a:r>
              <a:rPr lang="cs-CZ" altLang="cs-CZ" sz="1600" dirty="0" err="1"/>
              <a:t>Causality</a:t>
            </a:r>
            <a:r>
              <a:rPr lang="cs-CZ" altLang="cs-CZ" sz="1600" dirty="0"/>
              <a:t> in </a:t>
            </a:r>
            <a:r>
              <a:rPr lang="cs-CZ" altLang="cs-CZ" sz="1600" dirty="0" err="1"/>
              <a:t>verbs</a:t>
            </a:r>
            <a:r>
              <a:rPr lang="cs-CZ" altLang="cs-CZ" sz="1600" dirty="0"/>
              <a:t> and in </a:t>
            </a:r>
            <a:r>
              <a:rPr lang="cs-CZ" altLang="cs-CZ" sz="1600" dirty="0" err="1"/>
              <a:t>discourse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connectives</a:t>
            </a:r>
            <a:r>
              <a:rPr lang="cs-CZ" altLang="cs-CZ" sz="1600" dirty="0"/>
              <a:t>: </a:t>
            </a:r>
            <a:r>
              <a:rPr lang="cs-CZ" altLang="cs-CZ" sz="1600" dirty="0" err="1"/>
              <a:t>converging</a:t>
            </a:r>
            <a:r>
              <a:rPr lang="cs-CZ" altLang="cs-CZ" sz="1600" dirty="0"/>
              <a:t> evidence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cross</a:t>
            </a:r>
            <a:r>
              <a:rPr lang="cs-CZ" altLang="cs-CZ" sz="1600" dirty="0"/>
              <a:t>-level </a:t>
            </a:r>
            <a:r>
              <a:rPr lang="cs-CZ" altLang="cs-CZ" sz="1600" dirty="0" err="1"/>
              <a:t>parallels</a:t>
            </a:r>
            <a:r>
              <a:rPr lang="cs-CZ" altLang="cs-CZ" sz="1600" dirty="0"/>
              <a:t> in </a:t>
            </a:r>
            <a:r>
              <a:rPr lang="cs-CZ" altLang="cs-CZ" sz="1600" dirty="0" err="1"/>
              <a:t>Dutch</a:t>
            </a:r>
            <a:r>
              <a:rPr lang="cs-CZ" altLang="cs-CZ" sz="1600" dirty="0"/>
              <a:t> </a:t>
            </a:r>
            <a:r>
              <a:rPr lang="cs-CZ" altLang="cs-CZ" sz="1600" dirty="0" err="1"/>
              <a:t>linguistic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categorization</a:t>
            </a:r>
            <a:r>
              <a:rPr lang="cs-CZ" altLang="cs-CZ" sz="1600" dirty="0"/>
              <a:t>. </a:t>
            </a:r>
            <a:r>
              <a:rPr lang="cs-CZ" altLang="cs-CZ" sz="1600" i="1" dirty="0" err="1"/>
              <a:t>Journal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Pragmatics</a:t>
            </a:r>
            <a:r>
              <a:rPr lang="cs-CZ" altLang="cs-CZ" sz="1600" i="1" dirty="0"/>
              <a:t>: </a:t>
            </a:r>
            <a:r>
              <a:rPr lang="cs-CZ" altLang="cs-CZ" sz="1600" i="1" dirty="0" err="1"/>
              <a:t>an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interdisciplinary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journal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language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studies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rgbClr val="0000DC"/>
                </a:solidFill>
              </a:rPr>
              <a:t>July 2008, vol. 40, </a:t>
            </a:r>
            <a:r>
              <a:rPr lang="cs-CZ" altLang="cs-CZ" sz="1600" dirty="0" err="1">
                <a:solidFill>
                  <a:srgbClr val="0000DC"/>
                </a:solidFill>
              </a:rPr>
              <a:t>iss</a:t>
            </a:r>
            <a:r>
              <a:rPr lang="cs-CZ" altLang="cs-CZ" sz="1600" dirty="0">
                <a:solidFill>
                  <a:srgbClr val="0000DC"/>
                </a:solidFill>
              </a:rPr>
              <a:t>. 7, s. 1296–1322</a:t>
            </a:r>
            <a:r>
              <a:rPr lang="cs-CZ" altLang="cs-CZ" sz="1600" dirty="0"/>
              <a:t>. ISSN 0378-2166.</a:t>
            </a: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WIHODA, Martin. </a:t>
            </a:r>
            <a:r>
              <a:rPr lang="cs-CZ" altLang="cs-CZ" sz="1600" dirty="0" err="1"/>
              <a:t>Mocran</a:t>
            </a:r>
            <a:r>
              <a:rPr lang="cs-CZ" altLang="cs-CZ" sz="1600" dirty="0"/>
              <a:t> et </a:t>
            </a:r>
            <a:r>
              <a:rPr lang="cs-CZ" altLang="cs-CZ" sz="1600" dirty="0" err="1"/>
              <a:t>Mocran</a:t>
            </a:r>
            <a:r>
              <a:rPr lang="cs-CZ" altLang="cs-CZ" sz="1600" dirty="0"/>
              <a:t> jako prostor k zamyšlení. </a:t>
            </a:r>
            <a:r>
              <a:rPr lang="cs-CZ" altLang="cs-CZ" sz="1600" i="1" dirty="0"/>
              <a:t>Časopis Matice moravské</a:t>
            </a:r>
            <a:r>
              <a:rPr lang="cs-CZ" altLang="cs-CZ" sz="1600" dirty="0"/>
              <a:t>. </a:t>
            </a:r>
            <a:r>
              <a:rPr lang="cs-CZ" altLang="cs-CZ" sz="1600" dirty="0">
                <a:solidFill>
                  <a:srgbClr val="0000DC"/>
                </a:solidFill>
              </a:rPr>
              <a:t>2007, roč. 126, č. 2, s. 377–410</a:t>
            </a:r>
            <a:r>
              <a:rPr lang="cs-CZ" altLang="cs-CZ" sz="1600" dirty="0"/>
              <a:t>. ISSN 0323-052X.</a:t>
            </a:r>
          </a:p>
        </p:txBody>
      </p:sp>
      <p:sp>
        <p:nvSpPr>
          <p:cNvPr id="93188" name="Text Box 5">
            <a:extLst>
              <a:ext uri="{FF2B5EF4-FFF2-40B4-BE49-F238E27FC236}">
                <a16:creationId xmlns:a16="http://schemas.microsoft.com/office/drawing/2014/main" id="{2CED2A96-040C-4ED7-83D1-F9190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00" y="1503136"/>
            <a:ext cx="10753199" cy="132068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0000">
              <a:lnSpc>
                <a:spcPct val="112000"/>
              </a:lnSpc>
              <a:spcBef>
                <a:spcPts val="0"/>
              </a:spcBef>
              <a:buFontTx/>
              <a:buNone/>
            </a:pPr>
            <a:endParaRPr lang="cs-CZ" altLang="cs-CZ" sz="900" dirty="0">
              <a:latin typeface="+mn-lt"/>
            </a:endParaRPr>
          </a:p>
          <a:p>
            <a:pPr marL="180000">
              <a:lnSpc>
                <a:spcPct val="112000"/>
              </a:lnSpc>
              <a:spcBef>
                <a:spcPts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Tvůrce článku. Název: podnázev článku.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Vedlejší tvůrce. </a:t>
            </a:r>
            <a:r>
              <a:rPr lang="cs-CZ" altLang="cs-CZ" sz="1800" i="1" dirty="0">
                <a:latin typeface="+mn-lt"/>
              </a:rPr>
              <a:t>Název: podnázev zdrojového dokumentu (seriálu)</a:t>
            </a:r>
            <a:r>
              <a:rPr lang="cs-CZ" altLang="cs-CZ" sz="1800" dirty="0">
                <a:latin typeface="+mn-lt"/>
              </a:rPr>
              <a:t>. Místo vydání: Nakladatel, lokace ve zdrojovém dokumentu (rok, ročník, číslo, rozsah stran)</a:t>
            </a:r>
            <a:r>
              <a:rPr lang="cs-CZ" altLang="cs-CZ" sz="1800" b="1" dirty="0">
                <a:solidFill>
                  <a:srgbClr val="0000DC"/>
                </a:solidFill>
                <a:latin typeface="+mn-lt"/>
              </a:rPr>
              <a:t>/</a:t>
            </a:r>
            <a:r>
              <a:rPr lang="cs-CZ" altLang="cs-CZ" sz="1800" dirty="0">
                <a:latin typeface="+mn-lt"/>
              </a:rPr>
              <a:t>(rok, </a:t>
            </a:r>
            <a:r>
              <a:rPr lang="cs-CZ" altLang="cs-CZ" sz="1800" b="1" dirty="0">
                <a:latin typeface="+mn-lt"/>
              </a:rPr>
              <a:t>ročník</a:t>
            </a:r>
            <a:r>
              <a:rPr lang="cs-CZ" altLang="cs-CZ" sz="1800" dirty="0">
                <a:latin typeface="+mn-lt"/>
              </a:rPr>
              <a:t>(číslo), rozsah stran bez „s.“). ISSN.</a:t>
            </a:r>
          </a:p>
          <a:p>
            <a:pPr marL="180000">
              <a:lnSpc>
                <a:spcPct val="112000"/>
              </a:lnSpc>
              <a:spcBef>
                <a:spcPts val="0"/>
              </a:spcBef>
              <a:buFontTx/>
              <a:buNone/>
            </a:pPr>
            <a:endParaRPr lang="cs-CZ" altLang="cs-CZ" sz="9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EEB309-7C21-4DD1-9ABC-F5D3B72E23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58FFFD-6FF1-4B79-821F-C0725D4263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6E9DE33-9528-4335-A576-4BC925B60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Specifika citování elektronických zdrojů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9B7FDFF-4579-4E0D-A85F-16501143F8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cs-CZ" altLang="cs-CZ" sz="2000" dirty="0"/>
              <a:t>vždy uvádíme  typ nosiče – píše se v hranatých závorkách – např. </a:t>
            </a:r>
            <a:r>
              <a:rPr lang="en-US" altLang="cs-CZ" sz="2000" dirty="0">
                <a:solidFill>
                  <a:srgbClr val="0000DC"/>
                </a:solidFill>
              </a:rPr>
              <a:t>[</a:t>
            </a:r>
            <a:r>
              <a:rPr lang="cs-CZ" altLang="cs-CZ" sz="2000" dirty="0">
                <a:solidFill>
                  <a:srgbClr val="0000DC"/>
                </a:solidFill>
              </a:rPr>
              <a:t>online</a:t>
            </a:r>
            <a:r>
              <a:rPr lang="en-US" altLang="cs-CZ" sz="2000" dirty="0">
                <a:solidFill>
                  <a:srgbClr val="0000DC"/>
                </a:solidFill>
              </a:rPr>
              <a:t>]</a:t>
            </a:r>
            <a:r>
              <a:rPr lang="cs-CZ" altLang="cs-CZ" sz="2000" dirty="0"/>
              <a:t>, </a:t>
            </a:r>
            <a:r>
              <a:rPr lang="en-US" altLang="cs-CZ" sz="2000" dirty="0">
                <a:solidFill>
                  <a:srgbClr val="0000DC"/>
                </a:solidFill>
              </a:rPr>
              <a:t>[</a:t>
            </a:r>
            <a:r>
              <a:rPr lang="cs-CZ" altLang="cs-CZ" sz="2000" dirty="0">
                <a:solidFill>
                  <a:srgbClr val="0000DC"/>
                </a:solidFill>
              </a:rPr>
              <a:t>CD-ROM</a:t>
            </a:r>
            <a:r>
              <a:rPr lang="en-US" altLang="cs-CZ" sz="2000" dirty="0">
                <a:solidFill>
                  <a:srgbClr val="0000DC"/>
                </a:solidFill>
              </a:rPr>
              <a:t>]</a:t>
            </a:r>
            <a:r>
              <a:rPr lang="cs-CZ" altLang="cs-CZ" sz="2000" dirty="0"/>
              <a:t>; můžeme zdroj i blíže specifikovat, např. </a:t>
            </a:r>
            <a:r>
              <a:rPr lang="en-US" altLang="cs-CZ" sz="2000" dirty="0">
                <a:solidFill>
                  <a:srgbClr val="0000DC"/>
                </a:solidFill>
              </a:rPr>
              <a:t>[</a:t>
            </a:r>
            <a:r>
              <a:rPr lang="cs-CZ" altLang="cs-CZ" sz="2000" dirty="0">
                <a:solidFill>
                  <a:srgbClr val="0000DC"/>
                </a:solidFill>
              </a:rPr>
              <a:t>online blog</a:t>
            </a:r>
            <a:r>
              <a:rPr lang="en-US" altLang="cs-CZ" sz="2000" dirty="0">
                <a:solidFill>
                  <a:srgbClr val="0000DC"/>
                </a:solidFill>
              </a:rPr>
              <a:t>]</a:t>
            </a:r>
            <a:endParaRPr lang="cs-CZ" altLang="cs-CZ" sz="2000" dirty="0">
              <a:solidFill>
                <a:srgbClr val="0000DC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cs-CZ" altLang="cs-CZ" sz="2000" dirty="0"/>
          </a:p>
          <a:p>
            <a:pPr>
              <a:lnSpc>
                <a:spcPct val="110000"/>
              </a:lnSpc>
              <a:defRPr/>
            </a:pPr>
            <a:r>
              <a:rPr lang="cs-CZ" altLang="cs-CZ" sz="2000" dirty="0"/>
              <a:t>vzhledem k časté aktualizaci el. zdrojů, uvádíme nejkonkrétnější dostupný údaj tak, jak je ve zdroji uveden, např. </a:t>
            </a:r>
            <a:r>
              <a:rPr lang="en-US" altLang="cs-CZ" sz="2000" dirty="0">
                <a:solidFill>
                  <a:srgbClr val="0000DC"/>
                </a:solidFill>
              </a:rPr>
              <a:t>©</a:t>
            </a:r>
            <a:r>
              <a:rPr lang="cs-CZ" altLang="cs-CZ" sz="2000" dirty="0">
                <a:solidFill>
                  <a:srgbClr val="0000DC"/>
                </a:solidFill>
              </a:rPr>
              <a:t>2010</a:t>
            </a:r>
            <a:r>
              <a:rPr lang="cs-CZ" altLang="cs-CZ" sz="2000" dirty="0"/>
              <a:t>, </a:t>
            </a:r>
            <a:r>
              <a:rPr lang="cs-CZ" altLang="cs-CZ" sz="2000" dirty="0">
                <a:solidFill>
                  <a:srgbClr val="0000DC"/>
                </a:solidFill>
              </a:rPr>
              <a:t>poslední aktualizace 3. 4. 2016 </a:t>
            </a:r>
            <a:r>
              <a:rPr lang="cs-CZ" altLang="cs-CZ" sz="2000" dirty="0"/>
              <a:t>apod.</a:t>
            </a:r>
          </a:p>
          <a:p>
            <a:pPr>
              <a:lnSpc>
                <a:spcPct val="110000"/>
              </a:lnSpc>
              <a:defRPr/>
            </a:pPr>
            <a:endParaRPr lang="cs-CZ" altLang="cs-CZ" sz="2000" dirty="0"/>
          </a:p>
          <a:p>
            <a:pPr>
              <a:lnSpc>
                <a:spcPct val="110000"/>
              </a:lnSpc>
              <a:defRPr/>
            </a:pPr>
            <a:r>
              <a:rPr lang="cs-CZ" altLang="cs-CZ" sz="2000" dirty="0"/>
              <a:t>povinným údajem je pro el. zdroje datum citování, které uvádíme ve tvaru:</a:t>
            </a:r>
          </a:p>
          <a:p>
            <a:pPr marL="72000" indent="0">
              <a:lnSpc>
                <a:spcPct val="110000"/>
              </a:lnSpc>
              <a:buNone/>
              <a:defRPr/>
            </a:pPr>
            <a:r>
              <a:rPr lang="cs-CZ" altLang="cs-CZ" sz="2000" dirty="0"/>
              <a:t>   </a:t>
            </a:r>
            <a:r>
              <a:rPr lang="en-US" altLang="cs-CZ" sz="2000" dirty="0"/>
              <a:t>[</a:t>
            </a:r>
            <a:r>
              <a:rPr lang="cs-CZ" altLang="cs-CZ" sz="2000" dirty="0"/>
              <a:t>cit. RRRR-MM-DD</a:t>
            </a:r>
            <a:r>
              <a:rPr lang="en-US" altLang="cs-CZ" sz="2000" dirty="0"/>
              <a:t>]</a:t>
            </a:r>
            <a:r>
              <a:rPr lang="cs-CZ" altLang="cs-CZ" sz="2000" dirty="0"/>
              <a:t>, např. </a:t>
            </a:r>
            <a:r>
              <a:rPr lang="en-US" altLang="cs-CZ" sz="2000" dirty="0">
                <a:solidFill>
                  <a:srgbClr val="0000DC"/>
                </a:solidFill>
              </a:rPr>
              <a:t>[cit.</a:t>
            </a:r>
            <a:r>
              <a:rPr lang="cs-CZ" altLang="cs-CZ" sz="2000" dirty="0">
                <a:solidFill>
                  <a:srgbClr val="0000DC"/>
                </a:solidFill>
              </a:rPr>
              <a:t> 2017-04-12</a:t>
            </a:r>
            <a:r>
              <a:rPr lang="en-US" altLang="cs-CZ" sz="2000" dirty="0">
                <a:solidFill>
                  <a:srgbClr val="0000DC"/>
                </a:solidFill>
              </a:rPr>
              <a:t>]</a:t>
            </a:r>
            <a:endParaRPr lang="cs-CZ" altLang="cs-CZ" sz="2000" dirty="0">
              <a:solidFill>
                <a:srgbClr val="0000DC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cs-CZ" altLang="cs-CZ" sz="2000" dirty="0">
              <a:solidFill>
                <a:srgbClr val="CC33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cs-CZ" altLang="cs-CZ" sz="2000" dirty="0"/>
              <a:t>posledním povinným údajem pro el. dokumenty je dostupnost a přístup; tyto údaje se uvádí formulací „</a:t>
            </a:r>
            <a:r>
              <a:rPr lang="cs-CZ" altLang="cs-CZ" sz="2000" dirty="0">
                <a:solidFill>
                  <a:srgbClr val="0000DC"/>
                </a:solidFill>
              </a:rPr>
              <a:t>Dostupné z:</a:t>
            </a:r>
            <a:r>
              <a:rPr lang="cs-CZ" altLang="cs-CZ" sz="2000" dirty="0"/>
              <a:t>“ a měly by odkazovat na ověřený zdroj (typicky </a:t>
            </a:r>
            <a:r>
              <a:rPr lang="cs-CZ" altLang="cs-CZ" sz="2000" dirty="0">
                <a:solidFill>
                  <a:srgbClr val="0000DC"/>
                </a:solidFill>
              </a:rPr>
              <a:t>URL</a:t>
            </a:r>
            <a:r>
              <a:rPr lang="cs-CZ" altLang="cs-CZ" sz="2000" dirty="0"/>
              <a:t>, URI, pokud dokument nemá pevnou adresu, můžeme naznačit cestu, např. </a:t>
            </a:r>
            <a:r>
              <a:rPr lang="cs-CZ" altLang="cs-CZ" sz="2000" dirty="0" err="1">
                <a:solidFill>
                  <a:srgbClr val="0000DC"/>
                </a:solidFill>
              </a:rPr>
              <a:t>ProQuest</a:t>
            </a:r>
            <a:endParaRPr lang="en-US" altLang="cs-CZ" sz="2000" dirty="0">
              <a:solidFill>
                <a:srgbClr val="0000DC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cs-CZ" altLang="cs-CZ" sz="2000" dirty="0">
              <a:solidFill>
                <a:srgbClr val="CC3300"/>
              </a:solidFill>
            </a:endParaRPr>
          </a:p>
          <a:p>
            <a:pPr>
              <a:lnSpc>
                <a:spcPct val="110000"/>
              </a:lnSpc>
              <a:defRPr/>
            </a:pPr>
            <a:endParaRPr lang="cs-CZ" altLang="cs-CZ" sz="2000" dirty="0">
              <a:solidFill>
                <a:srgbClr val="CC3300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EA8732-11B8-4411-AE12-40CA7B81EA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3D5E12-3773-4CD9-BC0F-CE5647B1DB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AD6F3E3-E84D-4501-AFEE-0CF549236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Metody citování  1/3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1F11897-1888-4D3F-9481-AF1F860935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461247"/>
            <a:ext cx="10753200" cy="437075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1)   Citování pomocí prvního údaje v bibliografickém záznamu a data vydání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      (tzv. „Harvardský systém“)</a:t>
            </a:r>
            <a:r>
              <a:rPr lang="cs-CZ" altLang="cs-CZ" sz="1600" b="1" dirty="0">
                <a:solidFill>
                  <a:srgbClr val="CC33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b="1" dirty="0">
              <a:solidFill>
                <a:srgbClr val="CC33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/>
              <a:t>V místě, kde citujete dané dílo v textu, uvedete do </a:t>
            </a:r>
            <a:r>
              <a:rPr lang="cs-CZ" altLang="cs-CZ" sz="1600" b="1" dirty="0"/>
              <a:t>kulatých</a:t>
            </a:r>
            <a:r>
              <a:rPr lang="cs-CZ" altLang="cs-CZ" sz="1600" dirty="0"/>
              <a:t> </a:t>
            </a:r>
            <a:r>
              <a:rPr lang="cs-CZ" altLang="cs-CZ" sz="1600" b="1" dirty="0"/>
              <a:t>závorek</a:t>
            </a:r>
            <a:r>
              <a:rPr lang="cs-CZ" altLang="cs-CZ" sz="1600" dirty="0"/>
              <a:t> první </a:t>
            </a:r>
            <a:r>
              <a:rPr lang="cs-CZ" altLang="cs-CZ" sz="1600" b="1" dirty="0"/>
              <a:t>údaj </a:t>
            </a:r>
            <a:r>
              <a:rPr lang="cs-CZ" altLang="cs-CZ" sz="1600" dirty="0"/>
              <a:t>nebo</a:t>
            </a:r>
            <a:r>
              <a:rPr lang="cs-CZ" altLang="cs-CZ" sz="1600" b="1" dirty="0"/>
              <a:t> slova z bibliografického záznamu</a:t>
            </a:r>
            <a:r>
              <a:rPr lang="cs-CZ" altLang="cs-CZ" sz="1600" dirty="0"/>
              <a:t> citovaného díla a dále </a:t>
            </a:r>
            <a:r>
              <a:rPr lang="cs-CZ" altLang="cs-CZ" sz="1600" b="1" dirty="0"/>
              <a:t>rok vydání</a:t>
            </a:r>
            <a:r>
              <a:rPr lang="cs-CZ" altLang="cs-CZ" sz="1600" dirty="0"/>
              <a:t>. Volitelně se může uvést </a:t>
            </a:r>
            <a:r>
              <a:rPr lang="cs-CZ" altLang="cs-CZ" sz="1600" b="1" dirty="0"/>
              <a:t>číslo stránky</a:t>
            </a:r>
            <a:r>
              <a:rPr lang="cs-CZ" altLang="cs-CZ" sz="1600" dirty="0"/>
              <a:t>, kde se daný citát nebo parafrázovaná myšlenka vyskytuje.</a:t>
            </a:r>
          </a:p>
          <a:p>
            <a:pPr>
              <a:lnSpc>
                <a:spcPct val="80000"/>
              </a:lnSpc>
            </a:pP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např. v textu: … </a:t>
            </a:r>
            <a:r>
              <a:rPr lang="cs-CZ" altLang="cs-CZ" sz="1600" dirty="0">
                <a:solidFill>
                  <a:srgbClr val="0000DC"/>
                </a:solidFill>
              </a:rPr>
              <a:t>(Novák, 1995, s. 157) </a:t>
            </a:r>
            <a:r>
              <a:rPr lang="cs-CZ" altLang="cs-CZ" sz="1600" dirty="0"/>
              <a:t>…nebo … se zabývá </a:t>
            </a:r>
            <a:r>
              <a:rPr lang="cs-CZ" altLang="cs-CZ" sz="1600" dirty="0">
                <a:solidFill>
                  <a:srgbClr val="0000DC"/>
                </a:solidFill>
              </a:rPr>
              <a:t>Novák (1995) </a:t>
            </a:r>
            <a:r>
              <a:rPr lang="cs-CZ" altLang="cs-CZ" sz="1600" dirty="0"/>
              <a:t>…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dokumenty se dvěma autory </a:t>
            </a:r>
            <a:r>
              <a:rPr lang="cs-CZ" altLang="cs-CZ" sz="1600" dirty="0">
                <a:solidFill>
                  <a:srgbClr val="0000DC"/>
                </a:solidFill>
              </a:rPr>
              <a:t>(Jakubec a Novák, 1926)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dokumenty s více než třemi autory: …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(Poláček et al., 2000)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/>
              <a:t>…</a:t>
            </a:r>
          </a:p>
          <a:p>
            <a:pPr>
              <a:lnSpc>
                <a:spcPct val="80000"/>
              </a:lnSpc>
            </a:pPr>
            <a:r>
              <a:rPr lang="cs-CZ" altLang="cs-CZ" sz="1600" dirty="0"/>
              <a:t>více dokumentů se stejným prvním údajem i rokem vydání: … </a:t>
            </a:r>
            <a:r>
              <a:rPr lang="cs-CZ" altLang="cs-CZ" sz="1600" dirty="0">
                <a:solidFill>
                  <a:srgbClr val="0000DC"/>
                </a:solidFill>
              </a:rPr>
              <a:t>(Zouhar, 2009a) </a:t>
            </a:r>
            <a:r>
              <a:rPr lang="cs-CZ" altLang="cs-CZ" sz="1600" dirty="0"/>
              <a:t>…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(Zouhar, 2009b, s. 52)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V seznamu bibliografických citací (na konci práce) se poté záznamy uspořádají </a:t>
            </a:r>
            <a:r>
              <a:rPr lang="cs-CZ" altLang="cs-CZ" sz="1600" b="1" dirty="0"/>
              <a:t>abecedně s rokem vydání</a:t>
            </a:r>
            <a:r>
              <a:rPr lang="cs-CZ" altLang="cs-CZ" sz="1600" dirty="0"/>
              <a:t>, nečíslují se (u této metody už se obvykle neopakuje rok vydání v oblasti nakladatelských údajů, pokud není potřeba uvést podrobněji datum):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	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ČAPEK, Karel, 1984. …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NOVÁK, Arne, 1995. </a:t>
            </a:r>
            <a:r>
              <a:rPr lang="cs-CZ" altLang="cs-CZ" sz="1600" i="1" dirty="0"/>
              <a:t>Česká literatura a národní tradice</a:t>
            </a:r>
            <a:r>
              <a:rPr lang="cs-CZ" altLang="cs-CZ" sz="1600" dirty="0"/>
              <a:t>. 1. vyd. Brno: Blok, 450 s. ISBN 80-7029-056-0.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POLÁČEK, Jiří et al., 2000. </a:t>
            </a:r>
            <a:r>
              <a:rPr lang="cs-CZ" altLang="cs-CZ" sz="1600" i="1" dirty="0"/>
              <a:t>Průhledy do české literatury 20. století</a:t>
            </a:r>
            <a:r>
              <a:rPr lang="cs-CZ" altLang="cs-CZ" sz="1600" dirty="0"/>
              <a:t>. Vyd. 1. Brno: CERM, 307 s. ISBN 80-7204-162-2.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ZOUHAR, J., 2009a. </a:t>
            </a:r>
            <a:r>
              <a:rPr lang="cs-CZ" altLang="cs-CZ" sz="1600" i="1" dirty="0"/>
              <a:t>Česká filozofie v šedesátých letech : poznámky k tématu</a:t>
            </a:r>
            <a:r>
              <a:rPr lang="cs-CZ" altLang="cs-CZ" sz="1600" dirty="0"/>
              <a:t>. 1. vyd. Brno: </a:t>
            </a:r>
            <a:r>
              <a:rPr lang="cs-CZ" altLang="cs-CZ" sz="1600" dirty="0" err="1"/>
              <a:t>Academicus</a:t>
            </a:r>
            <a:r>
              <a:rPr lang="cs-CZ" altLang="cs-CZ" sz="1600" dirty="0"/>
              <a:t>, 168 s.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ISBN 978-80-87192-08-5.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ZOUHAR, J., 2009b. </a:t>
            </a:r>
            <a:r>
              <a:rPr lang="cs-CZ" altLang="cs-CZ" sz="1600" i="1" dirty="0"/>
              <a:t>O Masarykovi.</a:t>
            </a:r>
            <a:r>
              <a:rPr lang="cs-CZ" altLang="cs-CZ" sz="1600" dirty="0"/>
              <a:t> 1. vyd. Brno: </a:t>
            </a:r>
            <a:r>
              <a:rPr lang="cs-CZ" altLang="cs-CZ" sz="1600" dirty="0" err="1"/>
              <a:t>Academicus</a:t>
            </a:r>
            <a:r>
              <a:rPr lang="cs-CZ" altLang="cs-CZ" sz="1600" dirty="0"/>
              <a:t>, 104 s. ISBN 978-80-87192-07-8.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b="1" dirty="0"/>
              <a:t>…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8CAB90-E715-47BB-882B-301D97E559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2F3976-9B1F-4610-BD5C-6E3E64042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9728EACF-8A31-471D-874F-EC95DEAA0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  <a:latin typeface="+mn-lt"/>
              </a:rPr>
              <a:t>Elektronická kniha, online monografie jako celek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A2C752E5-A759-4B53-B756-77061796D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3204840"/>
            <a:ext cx="10753200" cy="262716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  <a:defRPr/>
            </a:pPr>
            <a:r>
              <a:rPr lang="cs-CZ" altLang="cs-CZ" sz="1800" b="1" dirty="0"/>
              <a:t>Příklady</a:t>
            </a:r>
          </a:p>
          <a:p>
            <a:pPr>
              <a:lnSpc>
                <a:spcPct val="100000"/>
              </a:lnSpc>
              <a:defRPr/>
            </a:pPr>
            <a:endParaRPr lang="cs-CZ" altLang="cs-CZ" sz="1600" dirty="0"/>
          </a:p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KAMIŃSKA, Malgorzata Anna. </a:t>
            </a:r>
            <a:r>
              <a:rPr lang="cs-CZ" altLang="cs-CZ" sz="1600" i="1" dirty="0"/>
              <a:t>A </a:t>
            </a:r>
            <a:r>
              <a:rPr lang="cs-CZ" altLang="cs-CZ" sz="1600" i="1" dirty="0" err="1"/>
              <a:t>History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Consise</a:t>
            </a:r>
            <a:r>
              <a:rPr lang="cs-CZ" altLang="cs-CZ" sz="1600" i="1" dirty="0"/>
              <a:t> Oxford </a:t>
            </a:r>
            <a:r>
              <a:rPr lang="cs-CZ" altLang="cs-CZ" sz="1600" i="1" dirty="0" err="1"/>
              <a:t>Dictionary</a:t>
            </a:r>
            <a:r>
              <a:rPr lang="cs-CZ" altLang="cs-CZ" sz="1600" dirty="0"/>
              <a:t> </a:t>
            </a:r>
            <a:r>
              <a:rPr lang="en-US" altLang="cs-CZ" sz="1600" dirty="0">
                <a:solidFill>
                  <a:srgbClr val="0000DC"/>
                </a:solidFill>
              </a:rPr>
              <a:t>[online]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/>
              <a:t>Frankfurt </a:t>
            </a:r>
            <a:r>
              <a:rPr lang="cs-CZ" altLang="cs-CZ" sz="1600" dirty="0" err="1"/>
              <a:t>am</a:t>
            </a:r>
            <a:r>
              <a:rPr lang="cs-CZ" altLang="cs-CZ" sz="1600" dirty="0"/>
              <a:t> </a:t>
            </a:r>
            <a:r>
              <a:rPr lang="cs-CZ" altLang="cs-CZ" sz="1600" dirty="0" err="1"/>
              <a:t>Main</a:t>
            </a:r>
            <a:r>
              <a:rPr lang="cs-CZ" altLang="cs-CZ" sz="1600" dirty="0"/>
              <a:t>: Peter Lang AG, 2014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0000DC"/>
                </a:solidFill>
              </a:rPr>
              <a:t>[</a:t>
            </a:r>
            <a:r>
              <a:rPr lang="cs-CZ" altLang="cs-CZ" sz="1600" dirty="0">
                <a:solidFill>
                  <a:srgbClr val="0000DC"/>
                </a:solidFill>
              </a:rPr>
              <a:t>cit.</a:t>
            </a:r>
            <a:r>
              <a:rPr lang="en-US" altLang="cs-CZ" sz="1600" dirty="0">
                <a:solidFill>
                  <a:srgbClr val="0000DC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2015-11-06</a:t>
            </a:r>
            <a:r>
              <a:rPr lang="en-US" altLang="cs-CZ" sz="1600" dirty="0">
                <a:solidFill>
                  <a:srgbClr val="0000DC"/>
                </a:solidFill>
              </a:rPr>
              <a:t>]</a:t>
            </a:r>
            <a:r>
              <a:rPr lang="cs-CZ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 err="1"/>
              <a:t>Łódź</a:t>
            </a:r>
            <a:r>
              <a:rPr lang="vi-VN" altLang="cs-CZ" sz="1600" dirty="0"/>
              <a:t> Studies in Language, </a:t>
            </a:r>
            <a:r>
              <a:rPr lang="cs-CZ" altLang="cs-CZ" sz="1600" dirty="0"/>
              <a:t>Vol. 34. E-ISBN 978-3-653-04370-9. </a:t>
            </a:r>
            <a:r>
              <a:rPr lang="en-US" altLang="cs-CZ" sz="1600" dirty="0" err="1">
                <a:solidFill>
                  <a:srgbClr val="0000DC"/>
                </a:solidFill>
              </a:rPr>
              <a:t>Dostupn</a:t>
            </a:r>
            <a:r>
              <a:rPr lang="cs-CZ" altLang="cs-CZ" sz="1600" dirty="0">
                <a:solidFill>
                  <a:srgbClr val="0000DC"/>
                </a:solidFill>
              </a:rPr>
              <a:t>é z: </a:t>
            </a:r>
            <a:r>
              <a:rPr lang="cs-CZ" altLang="cs-CZ" sz="1600" dirty="0">
                <a:solidFill>
                  <a:srgbClr val="FF0000"/>
                </a:solidFill>
                <a:hlinkClick r:id="rId3"/>
              </a:rPr>
              <a:t>http://search.ebscohost.com/login.aspx?direct=true&amp;db=nlebk&amp;AN=869959&amp;lang=cs&amp;site=ehost-live&amp;ebv=EB&amp;ppid=pp_4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cs-CZ" altLang="cs-CZ" sz="1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ct val="30000"/>
              </a:spcBef>
              <a:buClr>
                <a:srgbClr val="0000DC"/>
              </a:buClr>
              <a:defRPr/>
            </a:pPr>
            <a:r>
              <a:rPr lang="cs-CZ" altLang="cs-CZ" sz="1600" dirty="0"/>
              <a:t>DYTRT, Petr. </a:t>
            </a:r>
            <a:r>
              <a:rPr lang="cs-CZ" altLang="cs-CZ" sz="1600" i="1" dirty="0"/>
              <a:t>Antologie textů k francouzské literatuře 2. pol. 20. století </a:t>
            </a:r>
            <a:r>
              <a:rPr lang="en-US" altLang="cs-CZ" sz="1600" dirty="0">
                <a:solidFill>
                  <a:srgbClr val="0000DC"/>
                </a:solidFill>
              </a:rPr>
              <a:t>[online]</a:t>
            </a:r>
            <a:r>
              <a:rPr lang="en-US" altLang="cs-CZ" sz="1600" dirty="0"/>
              <a:t>.</a:t>
            </a:r>
            <a:r>
              <a:rPr lang="en-US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/>
              <a:t>Brno: Masarykova univerzita, 2013 </a:t>
            </a:r>
            <a:r>
              <a:rPr lang="en-US" altLang="cs-CZ" sz="1600" dirty="0">
                <a:solidFill>
                  <a:srgbClr val="0000DC"/>
                </a:solidFill>
              </a:rPr>
              <a:t>[</a:t>
            </a:r>
            <a:r>
              <a:rPr lang="cs-CZ" altLang="cs-CZ" sz="1600" dirty="0">
                <a:solidFill>
                  <a:srgbClr val="0000DC"/>
                </a:solidFill>
              </a:rPr>
              <a:t>cit</a:t>
            </a:r>
            <a:r>
              <a:rPr lang="en-US" altLang="cs-CZ" sz="1600" dirty="0">
                <a:solidFill>
                  <a:srgbClr val="0000DC"/>
                </a:solidFill>
              </a:rPr>
              <a:t>. 201</a:t>
            </a:r>
            <a:r>
              <a:rPr lang="cs-CZ" altLang="cs-CZ" sz="1600" dirty="0">
                <a:solidFill>
                  <a:srgbClr val="0000DC"/>
                </a:solidFill>
              </a:rPr>
              <a:t>5</a:t>
            </a:r>
            <a:r>
              <a:rPr lang="en-US" altLang="cs-CZ" sz="1600" dirty="0">
                <a:solidFill>
                  <a:srgbClr val="0000DC"/>
                </a:solidFill>
              </a:rPr>
              <a:t>-</a:t>
            </a:r>
            <a:r>
              <a:rPr lang="cs-CZ" altLang="cs-CZ" sz="1600" dirty="0">
                <a:solidFill>
                  <a:srgbClr val="0000DC"/>
                </a:solidFill>
              </a:rPr>
              <a:t>11</a:t>
            </a:r>
            <a:r>
              <a:rPr lang="en-US" altLang="cs-CZ" sz="1600" dirty="0">
                <a:solidFill>
                  <a:srgbClr val="0000DC"/>
                </a:solidFill>
              </a:rPr>
              <a:t>-</a:t>
            </a:r>
            <a:r>
              <a:rPr lang="cs-CZ" altLang="cs-CZ" sz="1600" dirty="0">
                <a:solidFill>
                  <a:srgbClr val="0000DC"/>
                </a:solidFill>
              </a:rPr>
              <a:t>0</a:t>
            </a:r>
            <a:r>
              <a:rPr lang="en-US" altLang="cs-CZ" sz="1600" dirty="0">
                <a:solidFill>
                  <a:srgbClr val="0000DC"/>
                </a:solidFill>
              </a:rPr>
              <a:t>6]</a:t>
            </a:r>
            <a:r>
              <a:rPr lang="en-US" altLang="cs-CZ" sz="1600" dirty="0"/>
              <a:t>.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PDF, 1,79MB</a:t>
            </a:r>
            <a:r>
              <a:rPr lang="cs-CZ" altLang="cs-CZ" sz="1600" dirty="0"/>
              <a:t>. </a:t>
            </a:r>
            <a:r>
              <a:rPr lang="de-DE" altLang="cs-CZ" sz="1600" dirty="0"/>
              <a:t>ISBN: 978-80-210-6482-9</a:t>
            </a:r>
            <a:r>
              <a:rPr lang="en-US" altLang="cs-CZ" sz="1600" dirty="0"/>
              <a:t>.</a:t>
            </a:r>
            <a:r>
              <a:rPr lang="en-US" altLang="cs-CZ" sz="1600" dirty="0">
                <a:solidFill>
                  <a:srgbClr val="CC33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Dostupné z: </a:t>
            </a:r>
            <a:r>
              <a:rPr lang="cs-CZ" altLang="cs-CZ" sz="1600" dirty="0"/>
              <a:t>Digitální knihovna Filozofické fakulty Masarykovy univerzity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7606594-1646-42A7-B627-4D6D565E530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20000" y="1594899"/>
            <a:ext cx="10753200" cy="935238"/>
          </a:xfrm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88000" eaLnBrk="1" hangingPunct="1">
              <a:lnSpc>
                <a:spcPct val="112000"/>
              </a:lnSpc>
              <a:buFontTx/>
              <a:buNone/>
              <a:defRPr/>
            </a:pPr>
            <a:endParaRPr lang="cs-CZ" altLang="cs-CZ" sz="900" dirty="0">
              <a:solidFill>
                <a:srgbClr val="CC3300"/>
              </a:solidFill>
            </a:endParaRPr>
          </a:p>
          <a:p>
            <a:pPr marL="288000" eaLnBrk="1" hangingPunct="1">
              <a:lnSpc>
                <a:spcPct val="112000"/>
              </a:lnSpc>
              <a:buFontTx/>
              <a:buNone/>
              <a:defRPr/>
            </a:pPr>
            <a:r>
              <a:rPr lang="cs-CZ" altLang="cs-CZ" sz="1800" dirty="0"/>
              <a:t>Tvůrce. </a:t>
            </a:r>
            <a:r>
              <a:rPr lang="cs-CZ" altLang="cs-CZ" sz="1800" i="1" dirty="0"/>
              <a:t>Název: podnázev </a:t>
            </a:r>
            <a:r>
              <a:rPr lang="en-US" altLang="cs-CZ" sz="1800" dirty="0">
                <a:solidFill>
                  <a:srgbClr val="000000"/>
                </a:solidFill>
              </a:rPr>
              <a:t>[online]</a:t>
            </a:r>
            <a:r>
              <a:rPr lang="cs-CZ" altLang="cs-CZ" sz="1800" dirty="0">
                <a:solidFill>
                  <a:srgbClr val="000000"/>
                </a:solidFill>
              </a:rPr>
              <a:t>.</a:t>
            </a:r>
            <a:r>
              <a:rPr lang="en-US" altLang="cs-CZ" sz="1800" dirty="0">
                <a:solidFill>
                  <a:srgbClr val="000000"/>
                </a:solidFill>
              </a:rPr>
              <a:t> </a:t>
            </a:r>
            <a:r>
              <a:rPr lang="cs-CZ" altLang="cs-CZ" sz="1800" dirty="0"/>
              <a:t>Vydání. </a:t>
            </a:r>
            <a:r>
              <a:rPr lang="cs-CZ" altLang="cs-CZ" sz="1800" dirty="0">
                <a:solidFill>
                  <a:srgbClr val="7F7F7F"/>
                </a:solidFill>
              </a:rPr>
              <a:t>Vedlejší tvůrce. </a:t>
            </a:r>
            <a:r>
              <a:rPr lang="cs-CZ" altLang="cs-CZ" sz="1800" dirty="0"/>
              <a:t>Místo vydání: Nakladatel,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/>
              <a:t>rok vydání,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rozsah díla </a:t>
            </a:r>
            <a:r>
              <a:rPr lang="en-US" altLang="cs-CZ" sz="1800" dirty="0"/>
              <a:t>[</a:t>
            </a:r>
            <a:r>
              <a:rPr lang="cs-CZ" altLang="cs-CZ" sz="1800" dirty="0"/>
              <a:t>c</a:t>
            </a:r>
            <a:r>
              <a:rPr lang="en-US" altLang="cs-CZ" sz="1800" dirty="0" err="1"/>
              <a:t>i</a:t>
            </a:r>
            <a:r>
              <a:rPr lang="cs-CZ" altLang="cs-CZ" sz="1800" dirty="0"/>
              <a:t>t</a:t>
            </a:r>
            <a:r>
              <a:rPr lang="en-US" altLang="cs-CZ" sz="1800" dirty="0"/>
              <a:t>. RRRR-MM-DD]</a:t>
            </a:r>
            <a:r>
              <a:rPr lang="cs-CZ" altLang="cs-CZ" sz="1800" dirty="0"/>
              <a:t>.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/>
              <a:t>Edice, číslo svazku.</a:t>
            </a:r>
            <a:r>
              <a:rPr lang="cs-CZ" altLang="cs-CZ" sz="1800" dirty="0">
                <a:solidFill>
                  <a:srgbClr val="7F7F7F"/>
                </a:solidFill>
              </a:rPr>
              <a:t> Poznámky.</a:t>
            </a:r>
            <a:r>
              <a:rPr lang="cs-CZ" altLang="cs-CZ" sz="1800" dirty="0"/>
              <a:t> ISBN.</a:t>
            </a:r>
            <a:r>
              <a:rPr lang="en-US" altLang="cs-CZ" sz="1800" dirty="0"/>
              <a:t> D</a:t>
            </a:r>
            <a:r>
              <a:rPr lang="cs-CZ" altLang="cs-CZ" sz="1800" dirty="0" err="1"/>
              <a:t>ostupné</a:t>
            </a:r>
            <a:r>
              <a:rPr lang="cs-CZ" altLang="cs-CZ" sz="1800" dirty="0"/>
              <a:t> z: URL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55600-9EAC-4E5B-BE82-6D888DCF65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ED2094-50B7-40D0-BF30-11A684F0EB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>
            <a:extLst>
              <a:ext uri="{FF2B5EF4-FFF2-40B4-BE49-F238E27FC236}">
                <a16:creationId xmlns:a16="http://schemas.microsoft.com/office/drawing/2014/main" id="{CC07F45D-6B2C-498E-ADA2-03218CB3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0000DC"/>
                </a:solidFill>
              </a:rPr>
              <a:t>Články v online seriálových publikacích</a:t>
            </a:r>
          </a:p>
        </p:txBody>
      </p:sp>
      <p:sp>
        <p:nvSpPr>
          <p:cNvPr id="100355" name="Zástupný symbol pro obsah 2">
            <a:extLst>
              <a:ext uri="{FF2B5EF4-FFF2-40B4-BE49-F238E27FC236}">
                <a16:creationId xmlns:a16="http://schemas.microsoft.com/office/drawing/2014/main" id="{7F433E27-885B-4026-9324-85E1726C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3429000"/>
            <a:ext cx="10753200" cy="240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76"/>
              </a:spcBef>
              <a:buFontTx/>
              <a:buNone/>
            </a:pPr>
            <a:r>
              <a:rPr lang="cs-CZ" altLang="cs-CZ" sz="1800" b="1" dirty="0"/>
              <a:t>Příklady</a:t>
            </a:r>
          </a:p>
          <a:p>
            <a:pPr>
              <a:lnSpc>
                <a:spcPct val="100000"/>
              </a:lnSpc>
              <a:spcBef>
                <a:spcPts val="576"/>
              </a:spcBef>
              <a:buFontTx/>
              <a:buNone/>
            </a:pPr>
            <a:endParaRPr lang="cs-CZ" altLang="cs-CZ" sz="1600" dirty="0"/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GRAY, Ronald. But Kafka </a:t>
            </a:r>
            <a:r>
              <a:rPr lang="cs-CZ" altLang="cs-CZ" sz="1600" dirty="0" err="1"/>
              <a:t>Wrote</a:t>
            </a:r>
            <a:r>
              <a:rPr lang="cs-CZ" altLang="cs-CZ" sz="1600" dirty="0"/>
              <a:t> in German… </a:t>
            </a:r>
            <a:r>
              <a:rPr lang="cs-CZ" altLang="cs-CZ" sz="1600" i="1" dirty="0" err="1"/>
              <a:t>The</a:t>
            </a:r>
            <a:r>
              <a:rPr lang="cs-CZ" altLang="cs-CZ" sz="1600" i="1" dirty="0"/>
              <a:t> Cambridge </a:t>
            </a:r>
            <a:r>
              <a:rPr lang="cs-CZ" altLang="cs-CZ" sz="1600" i="1" dirty="0" err="1"/>
              <a:t>Quarterly</a:t>
            </a:r>
            <a:r>
              <a:rPr lang="cs-CZ" altLang="cs-CZ" sz="1600" i="1" dirty="0"/>
              <a:t> </a:t>
            </a:r>
            <a:r>
              <a:rPr lang="en-US" altLang="cs-CZ" sz="1600" dirty="0">
                <a:solidFill>
                  <a:srgbClr val="0000DC"/>
                </a:solidFill>
              </a:rPr>
              <a:t>[online]</a:t>
            </a:r>
            <a:r>
              <a:rPr lang="en-US" altLang="cs-CZ" sz="1600" dirty="0"/>
              <a:t>. Oxford </a:t>
            </a:r>
            <a:r>
              <a:rPr lang="en-US" altLang="cs-CZ" sz="1600" dirty="0" err="1"/>
              <a:t>Unversity</a:t>
            </a:r>
            <a:r>
              <a:rPr lang="en-US" altLang="cs-CZ" sz="1600" dirty="0"/>
              <a:t> Press. 1/1/1977, </a:t>
            </a:r>
            <a:r>
              <a:rPr lang="cs-CZ" altLang="cs-CZ" sz="1600" dirty="0"/>
              <a:t>v</a:t>
            </a:r>
            <a:r>
              <a:rPr lang="en-US" altLang="cs-CZ" sz="1600" dirty="0" err="1"/>
              <a:t>ol</a:t>
            </a:r>
            <a:r>
              <a:rPr lang="en-US" altLang="cs-CZ" sz="1600" dirty="0"/>
              <a:t>. 7, </a:t>
            </a:r>
            <a:r>
              <a:rPr lang="cs-CZ" altLang="cs-CZ" sz="1600" dirty="0"/>
              <a:t>i</a:t>
            </a:r>
            <a:r>
              <a:rPr lang="en-US" altLang="cs-CZ" sz="1600" dirty="0"/>
              <a:t>ss</a:t>
            </a:r>
            <a:r>
              <a:rPr lang="cs-CZ" altLang="cs-CZ" sz="1600" dirty="0"/>
              <a:t>.</a:t>
            </a:r>
            <a:r>
              <a:rPr lang="en-US" altLang="cs-CZ" sz="1600" dirty="0"/>
              <a:t> 3, </a:t>
            </a:r>
            <a:r>
              <a:rPr lang="cs-CZ" altLang="cs-CZ" sz="1600" dirty="0"/>
              <a:t>s</a:t>
            </a:r>
            <a:r>
              <a:rPr lang="en-US" altLang="cs-CZ" sz="1600" dirty="0"/>
              <a:t>. 205</a:t>
            </a:r>
            <a:r>
              <a:rPr lang="cs-CZ" altLang="cs-CZ" sz="1600" dirty="0"/>
              <a:t>–</a:t>
            </a:r>
            <a:r>
              <a:rPr lang="en-US" altLang="cs-CZ" sz="1600" dirty="0"/>
              <a:t>216</a:t>
            </a:r>
            <a:r>
              <a:rPr lang="cs-CZ" altLang="cs-CZ" sz="1600" dirty="0"/>
              <a:t> </a:t>
            </a:r>
            <a:r>
              <a:rPr lang="en-US" altLang="cs-CZ" sz="1600" dirty="0">
                <a:solidFill>
                  <a:srgbClr val="0000DC"/>
                </a:solidFill>
              </a:rPr>
              <a:t>[</a:t>
            </a:r>
            <a:r>
              <a:rPr lang="cs-CZ" altLang="cs-CZ" sz="1600" dirty="0">
                <a:solidFill>
                  <a:srgbClr val="0000DC"/>
                </a:solidFill>
              </a:rPr>
              <a:t>cit</a:t>
            </a:r>
            <a:r>
              <a:rPr lang="en-US" altLang="cs-CZ" sz="1600" dirty="0">
                <a:solidFill>
                  <a:srgbClr val="0000DC"/>
                </a:solidFill>
              </a:rPr>
              <a:t>. 201</a:t>
            </a:r>
            <a:r>
              <a:rPr lang="cs-CZ" altLang="cs-CZ" sz="1600" dirty="0">
                <a:solidFill>
                  <a:srgbClr val="0000DC"/>
                </a:solidFill>
              </a:rPr>
              <a:t>6</a:t>
            </a:r>
            <a:r>
              <a:rPr lang="en-US" altLang="cs-CZ" sz="1600" dirty="0">
                <a:solidFill>
                  <a:srgbClr val="0000DC"/>
                </a:solidFill>
              </a:rPr>
              <a:t>-</a:t>
            </a:r>
            <a:r>
              <a:rPr lang="cs-CZ" altLang="cs-CZ" sz="1600" dirty="0">
                <a:solidFill>
                  <a:srgbClr val="0000DC"/>
                </a:solidFill>
              </a:rPr>
              <a:t>10</a:t>
            </a:r>
            <a:r>
              <a:rPr lang="en-US" altLang="cs-CZ" sz="1600" dirty="0">
                <a:solidFill>
                  <a:srgbClr val="0000DC"/>
                </a:solidFill>
              </a:rPr>
              <a:t>-</a:t>
            </a:r>
            <a:r>
              <a:rPr lang="cs-CZ" altLang="cs-CZ" sz="1600" dirty="0">
                <a:solidFill>
                  <a:srgbClr val="0000DC"/>
                </a:solidFill>
              </a:rPr>
              <a:t>19</a:t>
            </a:r>
            <a:r>
              <a:rPr lang="en-US" altLang="cs-CZ" sz="1600" dirty="0">
                <a:solidFill>
                  <a:srgbClr val="0000DC"/>
                </a:solidFill>
              </a:rPr>
              <a:t>]</a:t>
            </a:r>
            <a:r>
              <a:rPr lang="en-US" altLang="cs-CZ" sz="1600" dirty="0"/>
              <a:t>. </a:t>
            </a:r>
            <a:r>
              <a:rPr lang="cs-CZ" altLang="cs-CZ" sz="1600" dirty="0"/>
              <a:t>ISSN 1471-6836. </a:t>
            </a:r>
            <a:r>
              <a:rPr lang="cs-CZ" altLang="cs-CZ" sz="1600" dirty="0">
                <a:solidFill>
                  <a:srgbClr val="0000DC"/>
                </a:solidFill>
              </a:rPr>
              <a:t>Dostupné z:</a:t>
            </a:r>
            <a:r>
              <a:rPr lang="cs-CZ" altLang="cs-CZ" sz="1600" dirty="0">
                <a:solidFill>
                  <a:srgbClr val="CC0000"/>
                </a:solidFill>
              </a:rPr>
              <a:t> </a:t>
            </a:r>
            <a:r>
              <a:rPr lang="cs-CZ" altLang="cs-CZ" sz="1600" dirty="0">
                <a:solidFill>
                  <a:srgbClr val="CC3300"/>
                </a:solidFill>
                <a:hlinkClick r:id="rId2"/>
              </a:rPr>
              <a:t>http://www.jstor.org/stable/42965253</a:t>
            </a:r>
            <a:endParaRPr lang="cs-CZ" altLang="cs-CZ" sz="16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endParaRPr lang="cs-CZ" altLang="cs-CZ" sz="16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STRINGER, John A. et al. </a:t>
            </a:r>
            <a:r>
              <a:rPr lang="cs-CZ" altLang="cs-CZ" sz="1600" dirty="0" err="1"/>
              <a:t>Reduction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RF-</a:t>
            </a:r>
            <a:r>
              <a:rPr lang="cs-CZ" altLang="cs-CZ" sz="1600" dirty="0" err="1"/>
              <a:t>induced</a:t>
            </a:r>
            <a:r>
              <a:rPr lang="cs-CZ" altLang="cs-CZ" sz="1600" dirty="0"/>
              <a:t> sample </a:t>
            </a:r>
            <a:r>
              <a:rPr lang="cs-CZ" altLang="cs-CZ" sz="1600" dirty="0" err="1"/>
              <a:t>heating</a:t>
            </a:r>
            <a:r>
              <a:rPr lang="cs-CZ" altLang="cs-CZ" sz="1600" dirty="0"/>
              <a:t> </a:t>
            </a:r>
            <a:r>
              <a:rPr lang="cs-CZ" altLang="cs-CZ" sz="1600" dirty="0" err="1"/>
              <a:t>with</a:t>
            </a:r>
            <a:r>
              <a:rPr lang="cs-CZ" altLang="cs-CZ" sz="1600" dirty="0"/>
              <a:t> a </a:t>
            </a:r>
            <a:r>
              <a:rPr lang="cs-CZ" altLang="cs-CZ" sz="1600" dirty="0" err="1"/>
              <a:t>scroll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coil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resonator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structure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for</a:t>
            </a:r>
            <a:r>
              <a:rPr lang="cs-CZ" altLang="cs-CZ" sz="1600" dirty="0"/>
              <a:t> solid-</a:t>
            </a:r>
            <a:r>
              <a:rPr lang="cs-CZ" altLang="cs-CZ" sz="1600" dirty="0" err="1"/>
              <a:t>state</a:t>
            </a:r>
            <a:r>
              <a:rPr lang="cs-CZ" altLang="cs-CZ" sz="1600" dirty="0"/>
              <a:t> NMR </a:t>
            </a:r>
            <a:r>
              <a:rPr lang="cs-CZ" altLang="cs-CZ" sz="1600" dirty="0" err="1"/>
              <a:t>probes</a:t>
            </a:r>
            <a:r>
              <a:rPr lang="cs-CZ" altLang="cs-CZ" sz="1600" dirty="0"/>
              <a:t>. </a:t>
            </a:r>
            <a:r>
              <a:rPr lang="cs-CZ" altLang="cs-CZ" sz="1600" i="1" dirty="0" err="1"/>
              <a:t>Journal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of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Magnetic</a:t>
            </a:r>
            <a:r>
              <a:rPr lang="cs-CZ" altLang="cs-CZ" sz="1600" i="1" dirty="0"/>
              <a:t> Resonance </a:t>
            </a:r>
            <a:r>
              <a:rPr lang="en-US" altLang="cs-CZ" sz="1600" dirty="0">
                <a:solidFill>
                  <a:srgbClr val="0000DC"/>
                </a:solidFill>
              </a:rPr>
              <a:t>[online]</a:t>
            </a:r>
            <a:r>
              <a:rPr lang="en-US" altLang="cs-CZ" sz="1600" dirty="0"/>
              <a:t>.</a:t>
            </a:r>
            <a:r>
              <a:rPr lang="en-US" altLang="cs-CZ" sz="1600" dirty="0">
                <a:solidFill>
                  <a:srgbClr val="CC3300"/>
                </a:solidFill>
              </a:rPr>
              <a:t> </a:t>
            </a:r>
            <a:r>
              <a:rPr lang="en-US" altLang="cs-CZ" sz="1600" dirty="0"/>
              <a:t>Elsevier. March 2005, vol. 173</a:t>
            </a:r>
            <a:r>
              <a:rPr lang="cs-CZ" altLang="cs-CZ" sz="1600" dirty="0"/>
              <a:t>(1), s. 40–48</a:t>
            </a:r>
          </a:p>
          <a:p>
            <a:pPr indent="0">
              <a:lnSpc>
                <a:spcPct val="100000"/>
              </a:lnSpc>
              <a:buNone/>
            </a:pPr>
            <a:r>
              <a:rPr lang="en-US" altLang="cs-CZ" sz="1600" dirty="0">
                <a:solidFill>
                  <a:srgbClr val="0000DC"/>
                </a:solidFill>
              </a:rPr>
              <a:t>[</a:t>
            </a:r>
            <a:r>
              <a:rPr lang="cs-CZ" altLang="cs-CZ" sz="1600" dirty="0">
                <a:solidFill>
                  <a:srgbClr val="0000DC"/>
                </a:solidFill>
              </a:rPr>
              <a:t>cit</a:t>
            </a:r>
            <a:r>
              <a:rPr lang="en-US" altLang="cs-CZ" sz="1600" dirty="0">
                <a:solidFill>
                  <a:srgbClr val="0000DC"/>
                </a:solidFill>
              </a:rPr>
              <a:t>. 2011-04-26]</a:t>
            </a:r>
            <a:r>
              <a:rPr lang="en-US" altLang="cs-CZ" sz="1600" dirty="0"/>
              <a:t>. </a:t>
            </a:r>
            <a:r>
              <a:rPr lang="cs-CZ" altLang="cs-CZ" sz="1600" dirty="0"/>
              <a:t>ISSN 2578-2369. </a:t>
            </a:r>
            <a:r>
              <a:rPr lang="cs-CZ" altLang="cs-CZ" sz="1600" dirty="0">
                <a:solidFill>
                  <a:srgbClr val="0000DC"/>
                </a:solidFill>
              </a:rPr>
              <a:t>Dostupné z: </a:t>
            </a:r>
            <a:r>
              <a:rPr lang="cs-CZ" altLang="cs-CZ" sz="1600" dirty="0">
                <a:hlinkClick r:id="rId3"/>
              </a:rPr>
              <a:t>http://ukpmc.ac.uk/abstract/MED/15705511/reload=0;jsessionid=iItc8JILJsQigCYbe11k.136</a:t>
            </a:r>
            <a:endParaRPr lang="cs-CZ" altLang="cs-CZ" sz="1600" dirty="0"/>
          </a:p>
        </p:txBody>
      </p:sp>
      <p:sp>
        <p:nvSpPr>
          <p:cNvPr id="100356" name="Text Box 5">
            <a:extLst>
              <a:ext uri="{FF2B5EF4-FFF2-40B4-BE49-F238E27FC236}">
                <a16:creationId xmlns:a16="http://schemas.microsoft.com/office/drawing/2014/main" id="{22A76828-2279-4561-8F02-FF85582BF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0" y="1592062"/>
            <a:ext cx="10753199" cy="120032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2000">
              <a:spcBef>
                <a:spcPts val="0"/>
              </a:spcBef>
              <a:buFontTx/>
              <a:buNone/>
            </a:pPr>
            <a:endParaRPr lang="cs-CZ" altLang="cs-CZ" sz="900" dirty="0">
              <a:latin typeface="+mn-lt"/>
            </a:endParaRPr>
          </a:p>
          <a:p>
            <a:pPr marL="252000">
              <a:spcBef>
                <a:spcPts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Tvůrce článku. Název: podnázev článku.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Vedlejší tvůrce</a:t>
            </a:r>
            <a:r>
              <a:rPr lang="cs-CZ" altLang="cs-CZ" sz="1800" dirty="0">
                <a:latin typeface="+mn-lt"/>
              </a:rPr>
              <a:t>. </a:t>
            </a:r>
            <a:r>
              <a:rPr lang="cs-CZ" altLang="cs-CZ" sz="1800" i="1" dirty="0">
                <a:latin typeface="+mn-lt"/>
              </a:rPr>
              <a:t>Název: podnázev zdrojového dokumentu (seriálu) </a:t>
            </a:r>
            <a:r>
              <a:rPr lang="en-US" altLang="cs-CZ" sz="1800" dirty="0">
                <a:latin typeface="+mn-lt"/>
              </a:rPr>
              <a:t>[online]</a:t>
            </a:r>
            <a:r>
              <a:rPr lang="cs-CZ" altLang="cs-CZ" sz="1800" dirty="0">
                <a:latin typeface="+mn-lt"/>
              </a:rPr>
              <a:t>. Místo vydání: Nakladatel, lokace ve zdrojovém dokumentu (rok, ročník, číslo, rozsah stran)</a:t>
            </a:r>
            <a:r>
              <a:rPr lang="cs-CZ" altLang="cs-CZ" sz="1800" b="1" dirty="0">
                <a:solidFill>
                  <a:srgbClr val="0000DC"/>
                </a:solidFill>
                <a:latin typeface="+mn-lt"/>
              </a:rPr>
              <a:t>/</a:t>
            </a:r>
            <a:r>
              <a:rPr lang="cs-CZ" altLang="cs-CZ" sz="1800" dirty="0">
                <a:latin typeface="+mn-lt"/>
              </a:rPr>
              <a:t>(rok, </a:t>
            </a:r>
            <a:r>
              <a:rPr lang="cs-CZ" altLang="cs-CZ" sz="1800" b="1" dirty="0">
                <a:latin typeface="+mn-lt"/>
              </a:rPr>
              <a:t>ročník</a:t>
            </a:r>
            <a:r>
              <a:rPr lang="cs-CZ" altLang="cs-CZ" sz="1800" dirty="0">
                <a:latin typeface="+mn-lt"/>
              </a:rPr>
              <a:t>(číslo), rozsah stran bez „s.“)</a:t>
            </a:r>
            <a:r>
              <a:rPr lang="en-US" altLang="cs-CZ" sz="1800" dirty="0">
                <a:latin typeface="+mn-lt"/>
              </a:rPr>
              <a:t> [</a:t>
            </a:r>
            <a:r>
              <a:rPr lang="cs-CZ" altLang="cs-CZ" sz="1800" dirty="0">
                <a:latin typeface="+mn-lt"/>
              </a:rPr>
              <a:t>cit</a:t>
            </a:r>
            <a:r>
              <a:rPr lang="en-US" altLang="cs-CZ" sz="1800" dirty="0">
                <a:latin typeface="+mn-lt"/>
              </a:rPr>
              <a:t>. RRRR-MM-DD]</a:t>
            </a:r>
            <a:r>
              <a:rPr lang="cs-CZ" altLang="cs-CZ" sz="1800" dirty="0">
                <a:latin typeface="+mn-lt"/>
              </a:rPr>
              <a:t>. ISSN.</a:t>
            </a:r>
            <a:r>
              <a:rPr lang="en-US" altLang="cs-CZ" sz="1800" dirty="0">
                <a:latin typeface="+mn-lt"/>
              </a:rPr>
              <a:t> </a:t>
            </a:r>
            <a:r>
              <a:rPr lang="cs-CZ" altLang="cs-CZ" sz="1800" dirty="0">
                <a:latin typeface="+mn-lt"/>
              </a:rPr>
              <a:t>Dostupné z: URL</a:t>
            </a:r>
          </a:p>
          <a:p>
            <a:pPr marL="252000">
              <a:spcBef>
                <a:spcPts val="0"/>
              </a:spcBef>
              <a:buFontTx/>
              <a:buNone/>
            </a:pPr>
            <a:endParaRPr lang="cs-CZ" altLang="cs-CZ" sz="9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C2C000-2102-459F-B9F5-3D28A6B010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8B801C-F9DF-4E2D-B2C8-F79D63998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ovéPole 2">
            <a:extLst>
              <a:ext uri="{FF2B5EF4-FFF2-40B4-BE49-F238E27FC236}">
                <a16:creationId xmlns:a16="http://schemas.microsoft.com/office/drawing/2014/main" id="{FF994FB6-C1A7-446D-8761-AC00E1EE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3" y="2928938"/>
            <a:ext cx="592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4000" b="1" dirty="0">
                <a:solidFill>
                  <a:srgbClr val="0000DC"/>
                </a:solidFill>
                <a:latin typeface="+mn-lt"/>
              </a:rPr>
              <a:t>Vyzkoušejte si…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7D202F-B9B6-4DFE-A0F3-E8EF49F6BA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389446-1D72-413A-836D-E1C15F036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762559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Obrázek 1">
            <a:extLst>
              <a:ext uri="{FF2B5EF4-FFF2-40B4-BE49-F238E27FC236}">
                <a16:creationId xmlns:a16="http://schemas.microsoft.com/office/drawing/2014/main" id="{3F16D16A-C9FD-4043-8CAD-EDE241061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2076"/>
            <a:ext cx="842803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9" name="Text Box 19">
            <a:extLst>
              <a:ext uri="{FF2B5EF4-FFF2-40B4-BE49-F238E27FC236}">
                <a16:creationId xmlns:a16="http://schemas.microsoft.com/office/drawing/2014/main" id="{47168592-A5E0-4405-8904-5E615D0D0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565775"/>
            <a:ext cx="51133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KLATIL, Milada. </a:t>
            </a:r>
            <a:r>
              <a:rPr lang="cs-CZ" altLang="cs-CZ" sz="1400" dirty="0" err="1">
                <a:latin typeface="+mn-lt"/>
              </a:rPr>
              <a:t>Six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Hundred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Years</a:t>
            </a:r>
            <a:r>
              <a:rPr lang="cs-CZ" altLang="cs-CZ" sz="1400" dirty="0">
                <a:latin typeface="+mn-lt"/>
              </a:rPr>
              <a:t> </a:t>
            </a:r>
            <a:r>
              <a:rPr lang="cs-CZ" altLang="cs-CZ" sz="1400" dirty="0" err="1">
                <a:latin typeface="+mn-lt"/>
              </a:rPr>
              <a:t>of</a:t>
            </a:r>
            <a:r>
              <a:rPr lang="cs-CZ" altLang="cs-CZ" sz="1400" dirty="0">
                <a:latin typeface="+mn-lt"/>
              </a:rPr>
              <a:t> Czech </a:t>
            </a:r>
            <a:r>
              <a:rPr lang="cs-CZ" altLang="cs-CZ" sz="1400" dirty="0" err="1">
                <a:latin typeface="+mn-lt"/>
              </a:rPr>
              <a:t>Literature</a:t>
            </a:r>
            <a:r>
              <a:rPr lang="cs-CZ" altLang="cs-CZ" sz="1400" dirty="0">
                <a:latin typeface="+mn-lt"/>
              </a:rPr>
              <a:t> in </a:t>
            </a:r>
            <a:r>
              <a:rPr lang="cs-CZ" altLang="cs-CZ" sz="1400" dirty="0" err="1">
                <a:latin typeface="+mn-lt"/>
              </a:rPr>
              <a:t>The</a:t>
            </a:r>
            <a:r>
              <a:rPr lang="cs-CZ" altLang="cs-CZ" sz="1400" dirty="0">
                <a:latin typeface="+mn-lt"/>
              </a:rPr>
              <a:t> New York Public </a:t>
            </a:r>
            <a:r>
              <a:rPr lang="cs-CZ" altLang="cs-CZ" sz="1400" dirty="0" err="1">
                <a:latin typeface="+mn-lt"/>
              </a:rPr>
              <a:t>Library</a:t>
            </a:r>
            <a:r>
              <a:rPr lang="cs-CZ" altLang="cs-CZ" sz="1400" dirty="0">
                <a:latin typeface="+mn-lt"/>
              </a:rPr>
              <a:t>: </a:t>
            </a:r>
            <a:r>
              <a:rPr lang="cs-CZ" altLang="cs-CZ" sz="1400" dirty="0" err="1">
                <a:latin typeface="+mn-lt"/>
              </a:rPr>
              <a:t>From</a:t>
            </a:r>
            <a:r>
              <a:rPr lang="cs-CZ" altLang="cs-CZ" sz="1400" dirty="0">
                <a:latin typeface="+mn-lt"/>
              </a:rPr>
              <a:t> Hus to Havel. </a:t>
            </a:r>
            <a:r>
              <a:rPr lang="cs-CZ" altLang="cs-CZ" sz="1400" i="1" dirty="0">
                <a:latin typeface="+mn-lt"/>
              </a:rPr>
              <a:t>Slavic &amp; East </a:t>
            </a:r>
            <a:r>
              <a:rPr lang="cs-CZ" altLang="cs-CZ" sz="1400" i="1" dirty="0" err="1">
                <a:latin typeface="+mn-lt"/>
              </a:rPr>
              <a:t>European</a:t>
            </a:r>
            <a:r>
              <a:rPr lang="cs-CZ" altLang="cs-CZ" sz="1400" i="1" dirty="0">
                <a:latin typeface="+mn-lt"/>
              </a:rPr>
              <a:t> </a:t>
            </a:r>
            <a:r>
              <a:rPr lang="cs-CZ" altLang="cs-CZ" sz="1400" i="1" dirty="0" err="1">
                <a:latin typeface="+mn-lt"/>
              </a:rPr>
              <a:t>Information</a:t>
            </a:r>
            <a:r>
              <a:rPr lang="cs-CZ" altLang="cs-CZ" sz="1400" i="1" dirty="0">
                <a:latin typeface="+mn-lt"/>
              </a:rPr>
              <a:t> </a:t>
            </a:r>
            <a:r>
              <a:rPr lang="cs-CZ" altLang="cs-CZ" sz="1400" i="1" dirty="0" err="1">
                <a:latin typeface="+mn-lt"/>
              </a:rPr>
              <a:t>Resources</a:t>
            </a:r>
            <a:r>
              <a:rPr lang="cs-CZ" altLang="cs-CZ" sz="1400" dirty="0">
                <a:latin typeface="+mn-lt"/>
              </a:rPr>
              <a:t> </a:t>
            </a:r>
            <a:r>
              <a:rPr lang="en-US" altLang="cs-CZ" sz="1400" dirty="0">
                <a:latin typeface="+mn-lt"/>
              </a:rPr>
              <a:t>[</a:t>
            </a:r>
            <a:r>
              <a:rPr lang="cs-CZ" altLang="cs-CZ" sz="1400" dirty="0">
                <a:latin typeface="+mn-lt"/>
              </a:rPr>
              <a:t>online</a:t>
            </a:r>
            <a:r>
              <a:rPr lang="en-US" altLang="cs-CZ" sz="1400" dirty="0">
                <a:latin typeface="+mn-lt"/>
              </a:rPr>
              <a:t>]</a:t>
            </a:r>
            <a:r>
              <a:rPr lang="cs-CZ" altLang="cs-CZ" sz="1400" dirty="0">
                <a:latin typeface="+mn-lt"/>
              </a:rPr>
              <a:t>. 2008, vol. 9, </a:t>
            </a:r>
            <a:r>
              <a:rPr lang="cs-CZ" altLang="cs-CZ" sz="1400" dirty="0" err="1">
                <a:latin typeface="+mn-lt"/>
              </a:rPr>
              <a:t>iss</a:t>
            </a:r>
            <a:r>
              <a:rPr lang="cs-CZ" altLang="cs-CZ" sz="1400" dirty="0">
                <a:latin typeface="+mn-lt"/>
              </a:rPr>
              <a:t>. 4, s. 381</a:t>
            </a:r>
            <a:r>
              <a:rPr lang="cs-CZ" altLang="cs-CZ" sz="1400" dirty="0"/>
              <a:t>–</a:t>
            </a:r>
            <a:r>
              <a:rPr lang="cs-CZ" altLang="cs-CZ" sz="1400" dirty="0">
                <a:latin typeface="+mn-lt"/>
              </a:rPr>
              <a:t>390 </a:t>
            </a:r>
            <a:r>
              <a:rPr lang="en-US" altLang="cs-CZ" sz="1400" dirty="0">
                <a:latin typeface="+mn-lt"/>
              </a:rPr>
              <a:t>[</a:t>
            </a:r>
            <a:r>
              <a:rPr lang="cs-CZ" altLang="cs-CZ" sz="1400" dirty="0">
                <a:latin typeface="+mn-lt"/>
              </a:rPr>
              <a:t>cit. 2016-10-19</a:t>
            </a:r>
            <a:r>
              <a:rPr lang="en-US" altLang="cs-CZ" sz="1400" dirty="0">
                <a:latin typeface="+mn-lt"/>
              </a:rPr>
              <a:t>]</a:t>
            </a:r>
            <a:r>
              <a:rPr lang="cs-CZ" altLang="cs-CZ" sz="1400" dirty="0">
                <a:latin typeface="+mn-lt"/>
              </a:rPr>
              <a:t>. ISSN 1522-8886. Dostupný z: </a:t>
            </a:r>
            <a:r>
              <a:rPr lang="cs-CZ" altLang="cs-CZ" sz="1400" dirty="0" err="1">
                <a:latin typeface="+mn-lt"/>
              </a:rPr>
              <a:t>Library</a:t>
            </a:r>
            <a:r>
              <a:rPr lang="cs-CZ" altLang="cs-CZ" sz="1400" dirty="0">
                <a:latin typeface="+mn-lt"/>
              </a:rPr>
              <a:t> &amp; </a:t>
            </a:r>
            <a:r>
              <a:rPr lang="cs-CZ" altLang="cs-CZ" sz="1400" dirty="0" err="1">
                <a:latin typeface="+mn-lt"/>
              </a:rPr>
              <a:t>Information</a:t>
            </a:r>
            <a:r>
              <a:rPr lang="cs-CZ" altLang="cs-CZ" sz="1400" dirty="0">
                <a:latin typeface="+mn-lt"/>
              </a:rPr>
              <a:t> Science Source</a:t>
            </a:r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id="{E68EDFC2-AB48-4427-B8AC-238A31B1A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027238"/>
            <a:ext cx="863600" cy="1698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4C50C2CC-D309-4227-901D-5111188B4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2332039"/>
            <a:ext cx="2489200" cy="160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sp>
        <p:nvSpPr>
          <p:cNvPr id="40982" name="Rectangle 22">
            <a:extLst>
              <a:ext uri="{FF2B5EF4-FFF2-40B4-BE49-F238E27FC236}">
                <a16:creationId xmlns:a16="http://schemas.microsoft.com/office/drawing/2014/main" id="{2D3350B6-3354-4B88-9ACD-72FECA80B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4" y="1484314"/>
            <a:ext cx="8447087" cy="31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sp>
        <p:nvSpPr>
          <p:cNvPr id="40983" name="Rectangle 23">
            <a:extLst>
              <a:ext uri="{FF2B5EF4-FFF2-40B4-BE49-F238E27FC236}">
                <a16:creationId xmlns:a16="http://schemas.microsoft.com/office/drawing/2014/main" id="{E013B6E8-EF1F-4470-930B-DA323E21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2332039"/>
            <a:ext cx="1944688" cy="160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sp>
        <p:nvSpPr>
          <p:cNvPr id="40984" name="Rectangle 24">
            <a:extLst>
              <a:ext uri="{FF2B5EF4-FFF2-40B4-BE49-F238E27FC236}">
                <a16:creationId xmlns:a16="http://schemas.microsoft.com/office/drawing/2014/main" id="{A0FB8114-7EB4-40B6-A55D-01BE2AAD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5565776"/>
            <a:ext cx="649287" cy="193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sp>
        <p:nvSpPr>
          <p:cNvPr id="40985" name="Rectangle 25">
            <a:extLst>
              <a:ext uri="{FF2B5EF4-FFF2-40B4-BE49-F238E27FC236}">
                <a16:creationId xmlns:a16="http://schemas.microsoft.com/office/drawing/2014/main" id="{EBE7D6DF-8F89-43F1-99B6-81F8BE181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4" y="6453188"/>
            <a:ext cx="2016125" cy="14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9D465E-35A1-4F61-87C6-7F842B56A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5557839"/>
            <a:ext cx="48942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Tvůrce článku. Název: podnázev článku. </a:t>
            </a: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Vedlejší tvůrce</a:t>
            </a:r>
            <a:r>
              <a:rPr lang="cs-CZ" altLang="cs-CZ" sz="1400" dirty="0">
                <a:latin typeface="+mn-lt"/>
              </a:rPr>
              <a:t>. </a:t>
            </a:r>
            <a:r>
              <a:rPr lang="cs-CZ" altLang="cs-CZ" sz="1400" i="1" dirty="0">
                <a:latin typeface="+mn-lt"/>
              </a:rPr>
              <a:t>Název: podnázev zdrojového dokumentu (seriálu) </a:t>
            </a:r>
            <a:r>
              <a:rPr lang="en-US" altLang="cs-CZ" sz="1400" dirty="0">
                <a:latin typeface="+mn-lt"/>
              </a:rPr>
              <a:t>[online]</a:t>
            </a:r>
            <a:r>
              <a:rPr lang="cs-CZ" altLang="cs-CZ" sz="1400" dirty="0">
                <a:latin typeface="+mn-lt"/>
              </a:rPr>
              <a:t>. Místo vydání: Nakladatel, lokace ve zdrojovém dokumentu (rok, ročník, číslo, rozsah stran)</a:t>
            </a:r>
            <a:r>
              <a:rPr lang="cs-CZ" altLang="cs-CZ" sz="1400" b="1" dirty="0">
                <a:solidFill>
                  <a:srgbClr val="0000DC"/>
                </a:solidFill>
                <a:latin typeface="+mn-lt"/>
              </a:rPr>
              <a:t>/</a:t>
            </a:r>
            <a:r>
              <a:rPr lang="cs-CZ" altLang="cs-CZ" sz="1400" dirty="0">
                <a:latin typeface="+mn-lt"/>
              </a:rPr>
              <a:t>(rok, </a:t>
            </a:r>
            <a:r>
              <a:rPr lang="cs-CZ" altLang="cs-CZ" sz="1400" b="1" dirty="0">
                <a:latin typeface="+mn-lt"/>
              </a:rPr>
              <a:t>ročník</a:t>
            </a:r>
            <a:r>
              <a:rPr lang="cs-CZ" altLang="cs-CZ" sz="1400" dirty="0">
                <a:latin typeface="+mn-lt"/>
              </a:rPr>
              <a:t>(číslo), rozsah stran bez „s.“)</a:t>
            </a:r>
            <a:r>
              <a:rPr lang="en-US" altLang="cs-CZ" sz="1400" dirty="0">
                <a:latin typeface="+mn-lt"/>
              </a:rPr>
              <a:t> [</a:t>
            </a:r>
            <a:r>
              <a:rPr lang="cs-CZ" altLang="cs-CZ" sz="1400" dirty="0">
                <a:latin typeface="+mn-lt"/>
              </a:rPr>
              <a:t>cit</a:t>
            </a:r>
            <a:r>
              <a:rPr lang="en-US" altLang="cs-CZ" sz="1400" dirty="0">
                <a:latin typeface="+mn-lt"/>
              </a:rPr>
              <a:t>. RRRR-MM-DD]</a:t>
            </a:r>
            <a:r>
              <a:rPr lang="cs-CZ" altLang="cs-CZ" sz="1400" dirty="0">
                <a:latin typeface="+mn-lt"/>
              </a:rPr>
              <a:t>. ISSN.</a:t>
            </a:r>
            <a:r>
              <a:rPr lang="en-US" altLang="cs-CZ" sz="1400" dirty="0">
                <a:latin typeface="+mn-lt"/>
              </a:rPr>
              <a:t> </a:t>
            </a:r>
            <a:r>
              <a:rPr lang="cs-CZ" altLang="cs-CZ" sz="1400" dirty="0">
                <a:latin typeface="+mn-lt"/>
              </a:rPr>
              <a:t>Dostupné z: URL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7B6726-15C1-4280-9A76-DF68908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Citace článku v elektronickém časopise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/>
      <p:bldP spid="40980" grpId="0" animBg="1"/>
      <p:bldP spid="40981" grpId="0" animBg="1"/>
      <p:bldP spid="40982" grpId="0" animBg="1"/>
      <p:bldP spid="40983" grpId="0" animBg="1"/>
      <p:bldP spid="40984" grpId="0" animBg="1"/>
      <p:bldP spid="40985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>
            <a:extLst>
              <a:ext uri="{FF2B5EF4-FFF2-40B4-BE49-F238E27FC236}">
                <a16:creationId xmlns:a16="http://schemas.microsoft.com/office/drawing/2014/main" id="{62D8A7C4-C32D-4922-8BA1-31BE8B0C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0000DC"/>
                </a:solidFill>
                <a:latin typeface="+mn-lt"/>
              </a:rPr>
              <a:t>Webové stránky</a:t>
            </a:r>
          </a:p>
        </p:txBody>
      </p:sp>
      <p:sp>
        <p:nvSpPr>
          <p:cNvPr id="103427" name="Zástupný symbol pro obsah 2">
            <a:extLst>
              <a:ext uri="{FF2B5EF4-FFF2-40B4-BE49-F238E27FC236}">
                <a16:creationId xmlns:a16="http://schemas.microsoft.com/office/drawing/2014/main" id="{3380ADF6-7DF8-4757-B625-E8576CB9E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648722"/>
            <a:ext cx="10753200" cy="21832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Příklad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600" dirty="0"/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Absolventi. </a:t>
            </a:r>
            <a:r>
              <a:rPr lang="cs-CZ" altLang="cs-CZ" sz="1600" i="1" dirty="0">
                <a:solidFill>
                  <a:srgbClr val="0000DC"/>
                </a:solidFill>
              </a:rPr>
              <a:t>Masarykova univerzita </a:t>
            </a:r>
            <a:r>
              <a:rPr lang="en-US" altLang="cs-CZ" sz="1600" dirty="0"/>
              <a:t>[online].</a:t>
            </a:r>
            <a:r>
              <a:rPr lang="en-US" altLang="cs-CZ" sz="1600" dirty="0">
                <a:solidFill>
                  <a:srgbClr val="CC0000"/>
                </a:solidFill>
              </a:rPr>
              <a:t> </a:t>
            </a:r>
            <a:r>
              <a:rPr lang="cs-CZ" altLang="cs-CZ" sz="1600" dirty="0"/>
              <a:t>Brno: Masarykova univerzita, ©2020</a:t>
            </a:r>
            <a:r>
              <a:rPr lang="cs-CZ" altLang="cs-CZ" sz="1600" dirty="0">
                <a:solidFill>
                  <a:srgbClr val="CC0000"/>
                </a:solidFill>
              </a:rPr>
              <a:t> </a:t>
            </a:r>
            <a:r>
              <a:rPr lang="en-US" altLang="cs-CZ" sz="1600" dirty="0"/>
              <a:t>[</a:t>
            </a:r>
            <a:r>
              <a:rPr lang="cs-CZ" altLang="cs-CZ" sz="1600" dirty="0"/>
              <a:t>cit</a:t>
            </a:r>
            <a:r>
              <a:rPr lang="en-US" altLang="cs-CZ" sz="1600" dirty="0"/>
              <a:t>. 20</a:t>
            </a:r>
            <a:r>
              <a:rPr lang="cs-CZ" altLang="cs-CZ" sz="1600" dirty="0"/>
              <a:t>20</a:t>
            </a:r>
            <a:r>
              <a:rPr lang="en-US" altLang="cs-CZ" sz="1600" dirty="0"/>
              <a:t>-1</a:t>
            </a:r>
            <a:r>
              <a:rPr lang="cs-CZ" altLang="cs-CZ" sz="1600" dirty="0"/>
              <a:t>1</a:t>
            </a:r>
            <a:r>
              <a:rPr lang="en-US" altLang="cs-CZ" sz="1600" dirty="0"/>
              <a:t>-1</a:t>
            </a:r>
            <a:r>
              <a:rPr lang="cs-CZ" altLang="cs-CZ" sz="1600" dirty="0"/>
              <a:t>0</a:t>
            </a:r>
            <a:r>
              <a:rPr lang="en-US" altLang="cs-CZ" sz="1600" dirty="0"/>
              <a:t>]. </a:t>
            </a:r>
            <a:r>
              <a:rPr lang="cs-CZ" altLang="cs-CZ" sz="1600" dirty="0">
                <a:solidFill>
                  <a:srgbClr val="0000DC"/>
                </a:solidFill>
              </a:rPr>
              <a:t>Dostupné z: </a:t>
            </a:r>
            <a:r>
              <a:rPr lang="cs-CZ" altLang="cs-CZ" sz="1600" dirty="0">
                <a:solidFill>
                  <a:srgbClr val="CC3300"/>
                </a:solidFill>
                <a:hlinkClick r:id="rId2"/>
              </a:rPr>
              <a:t>http://www.muni.cz/absolventi/</a:t>
            </a:r>
            <a:endParaRPr lang="cs-CZ" altLang="cs-CZ" sz="16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endParaRPr lang="cs-CZ" altLang="cs-CZ" sz="1600" dirty="0">
              <a:solidFill>
                <a:srgbClr val="CC3300"/>
              </a:solidFill>
            </a:endParaRPr>
          </a:p>
          <a:p>
            <a:pPr>
              <a:lnSpc>
                <a:spcPct val="100000"/>
              </a:lnSpc>
              <a:spcBef>
                <a:spcPts val="576"/>
              </a:spcBef>
            </a:pPr>
            <a:r>
              <a:rPr lang="cs-CZ" altLang="cs-CZ" sz="1600" dirty="0"/>
              <a:t>WESTCOM. O nás. </a:t>
            </a:r>
            <a:r>
              <a:rPr lang="cs-CZ" altLang="cs-CZ" sz="1600" i="1" dirty="0">
                <a:solidFill>
                  <a:srgbClr val="0000DC"/>
                </a:solidFill>
              </a:rPr>
              <a:t>Webnode.cz </a:t>
            </a:r>
            <a:r>
              <a:rPr lang="en-US" altLang="cs-CZ" sz="1600" dirty="0"/>
              <a:t>[online].</a:t>
            </a:r>
            <a:r>
              <a:rPr lang="en-US" altLang="cs-CZ" sz="1600" dirty="0">
                <a:solidFill>
                  <a:srgbClr val="CC0000"/>
                </a:solidFill>
              </a:rPr>
              <a:t> </a:t>
            </a:r>
            <a:r>
              <a:rPr lang="cs-CZ" altLang="cs-CZ" sz="1600" dirty="0"/>
              <a:t>©2020</a:t>
            </a:r>
            <a:r>
              <a:rPr lang="cs-CZ" altLang="cs-CZ" sz="1600" dirty="0">
                <a:solidFill>
                  <a:srgbClr val="CC0000"/>
                </a:solidFill>
              </a:rPr>
              <a:t> </a:t>
            </a:r>
            <a:r>
              <a:rPr lang="en-US" altLang="cs-CZ" sz="1600" dirty="0"/>
              <a:t>[</a:t>
            </a:r>
            <a:r>
              <a:rPr lang="cs-CZ" altLang="cs-CZ" sz="1600" dirty="0"/>
              <a:t>cit</a:t>
            </a:r>
            <a:r>
              <a:rPr lang="en-US" altLang="cs-CZ" sz="1600" dirty="0"/>
              <a:t>. 20</a:t>
            </a:r>
            <a:r>
              <a:rPr lang="cs-CZ" altLang="cs-CZ" sz="1600" dirty="0"/>
              <a:t>20</a:t>
            </a:r>
            <a:r>
              <a:rPr lang="en-US" altLang="cs-CZ" sz="1600" dirty="0"/>
              <a:t>-</a:t>
            </a:r>
            <a:r>
              <a:rPr lang="cs-CZ" altLang="cs-CZ" sz="1600" dirty="0"/>
              <a:t>11</a:t>
            </a:r>
            <a:r>
              <a:rPr lang="en-US" altLang="cs-CZ" sz="1600" dirty="0"/>
              <a:t>-</a:t>
            </a:r>
            <a:r>
              <a:rPr lang="cs-CZ" altLang="cs-CZ" sz="1600" dirty="0"/>
              <a:t>10</a:t>
            </a:r>
            <a:r>
              <a:rPr lang="en-US" altLang="cs-CZ" sz="1600" dirty="0"/>
              <a:t>]. </a:t>
            </a:r>
            <a:r>
              <a:rPr lang="cs-CZ" altLang="cs-CZ" sz="1600" dirty="0">
                <a:solidFill>
                  <a:srgbClr val="0000DC"/>
                </a:solidFill>
              </a:rPr>
              <a:t>Dostupné z:</a:t>
            </a:r>
            <a:r>
              <a:rPr lang="cs-CZ" altLang="cs-CZ" sz="1600" dirty="0">
                <a:solidFill>
                  <a:srgbClr val="CC0000"/>
                </a:solidFill>
              </a:rPr>
              <a:t> </a:t>
            </a:r>
            <a:r>
              <a:rPr lang="cs-CZ" altLang="cs-CZ" sz="1600" dirty="0">
                <a:hlinkClick r:id="rId3"/>
              </a:rPr>
              <a:t>http://www.webnode.cz/o-nas/</a:t>
            </a:r>
            <a:r>
              <a:rPr lang="en-US" altLang="cs-CZ" sz="1600" dirty="0">
                <a:solidFill>
                  <a:srgbClr val="CC3300"/>
                </a:solidFill>
              </a:rPr>
              <a:t> </a:t>
            </a:r>
            <a:endParaRPr lang="cs-CZ" altLang="cs-CZ" sz="1600" dirty="0">
              <a:solidFill>
                <a:srgbClr val="CC3300"/>
              </a:solidFill>
            </a:endParaRPr>
          </a:p>
        </p:txBody>
      </p:sp>
      <p:sp>
        <p:nvSpPr>
          <p:cNvPr id="103428" name="Text Box 5">
            <a:extLst>
              <a:ext uri="{FF2B5EF4-FFF2-40B4-BE49-F238E27FC236}">
                <a16:creationId xmlns:a16="http://schemas.microsoft.com/office/drawing/2014/main" id="{77EB689B-3B23-4A81-AFBF-36413559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99" y="1684985"/>
            <a:ext cx="10753199" cy="92333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2000">
              <a:spcBef>
                <a:spcPts val="0"/>
              </a:spcBef>
              <a:buFontTx/>
              <a:buNone/>
            </a:pPr>
            <a:endParaRPr lang="cs-CZ" altLang="cs-CZ" sz="900" dirty="0">
              <a:latin typeface="+mn-lt"/>
            </a:endParaRPr>
          </a:p>
          <a:p>
            <a:pPr marL="252000">
              <a:spcBef>
                <a:spcPts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Tvůrce stránky. Název: podnázev stránky.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Vedlejší tvůrce</a:t>
            </a:r>
            <a:r>
              <a:rPr lang="cs-CZ" altLang="cs-CZ" sz="1800" dirty="0">
                <a:latin typeface="+mn-lt"/>
              </a:rPr>
              <a:t>. </a:t>
            </a:r>
            <a:r>
              <a:rPr lang="cs-CZ" altLang="cs-CZ" sz="1800" i="1" dirty="0">
                <a:latin typeface="+mn-lt"/>
              </a:rPr>
              <a:t>Název: podnázev zdrojového webového sídla </a:t>
            </a:r>
            <a:r>
              <a:rPr lang="en-US" altLang="cs-CZ" sz="1800" dirty="0">
                <a:latin typeface="+mn-lt"/>
              </a:rPr>
              <a:t>[online]</a:t>
            </a:r>
            <a:r>
              <a:rPr lang="cs-CZ" altLang="cs-CZ" sz="1800" dirty="0">
                <a:latin typeface="+mn-lt"/>
              </a:rPr>
              <a:t>. Vydání </a:t>
            </a:r>
            <a:r>
              <a:rPr lang="en-US" altLang="cs-CZ" sz="1800" dirty="0">
                <a:latin typeface="+mn-lt"/>
              </a:rPr>
              <a:t>[</a:t>
            </a:r>
            <a:r>
              <a:rPr lang="cs-CZ" altLang="cs-CZ" sz="1800" dirty="0">
                <a:latin typeface="+mn-lt"/>
              </a:rPr>
              <a:t>cit</a:t>
            </a:r>
            <a:r>
              <a:rPr lang="en-US" altLang="cs-CZ" sz="1800" dirty="0">
                <a:latin typeface="+mn-lt"/>
              </a:rPr>
              <a:t>. RRRR-MM-DD]</a:t>
            </a:r>
            <a:r>
              <a:rPr lang="cs-CZ" altLang="cs-CZ" sz="1800" dirty="0">
                <a:latin typeface="+mn-lt"/>
              </a:rPr>
              <a:t>. ISSN.</a:t>
            </a:r>
            <a:r>
              <a:rPr lang="en-US" altLang="cs-CZ" sz="1800" dirty="0">
                <a:latin typeface="+mn-lt"/>
              </a:rPr>
              <a:t> </a:t>
            </a:r>
            <a:r>
              <a:rPr lang="cs-CZ" altLang="cs-CZ" sz="1800" dirty="0">
                <a:latin typeface="+mn-lt"/>
              </a:rPr>
              <a:t>Dostupné z: URL</a:t>
            </a:r>
          </a:p>
          <a:p>
            <a:pPr marL="252000">
              <a:spcBef>
                <a:spcPts val="0"/>
              </a:spcBef>
              <a:buFontTx/>
              <a:buNone/>
            </a:pPr>
            <a:endParaRPr lang="cs-CZ" altLang="cs-CZ" sz="9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FE1B84-6C15-46DE-88EA-8750E18CC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07017A-8A42-4FE9-86B5-F265B14A14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B34D5C2-F1E0-48A3-A105-A7276397B3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</a:rPr>
              <a:t>Závěrečné práce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D56C5CE-04B3-486F-933C-A7C945810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14449"/>
            <a:ext cx="10753200" cy="1095586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endParaRPr lang="cs-CZ" altLang="cs-CZ" sz="900" dirty="0"/>
          </a:p>
          <a:p>
            <a:pPr indent="0">
              <a:lnSpc>
                <a:spcPct val="100000"/>
              </a:lnSpc>
              <a:buNone/>
            </a:pPr>
            <a:r>
              <a:rPr lang="cs-CZ" altLang="cs-CZ" sz="1800" dirty="0"/>
              <a:t>Tvůrce. </a:t>
            </a:r>
            <a:r>
              <a:rPr lang="cs-CZ" altLang="cs-CZ" sz="1800" i="1" dirty="0"/>
              <a:t>Název práce: podnázev</a:t>
            </a:r>
            <a:r>
              <a:rPr lang="cs-CZ" altLang="cs-CZ" sz="1800" dirty="0"/>
              <a:t>.</a:t>
            </a:r>
            <a:r>
              <a:rPr lang="cs-CZ" altLang="cs-CZ" sz="1800" dirty="0">
                <a:solidFill>
                  <a:schemeClr val="bg2"/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Vedlejší název </a:t>
            </a:r>
            <a:r>
              <a:rPr lang="en-US" altLang="cs-CZ" sz="1800" dirty="0"/>
              <a:t>[</a:t>
            </a:r>
            <a:r>
              <a:rPr lang="cs-CZ" altLang="cs-CZ" sz="1800" dirty="0"/>
              <a:t>Druh nosiče</a:t>
            </a:r>
            <a:r>
              <a:rPr lang="en-US" altLang="cs-CZ" sz="1800" dirty="0"/>
              <a:t>]</a:t>
            </a:r>
            <a:r>
              <a:rPr lang="cs-CZ" altLang="cs-CZ" sz="1800" dirty="0"/>
              <a:t>. Místo odevzdání práce, datum odevzdání práce </a:t>
            </a:r>
            <a:r>
              <a:rPr lang="en-US" altLang="cs-CZ" sz="1800" dirty="0"/>
              <a:t>[</a:t>
            </a:r>
            <a:r>
              <a:rPr lang="cs-CZ" altLang="cs-CZ" sz="1800" dirty="0"/>
              <a:t>d</a:t>
            </a:r>
            <a:r>
              <a:rPr lang="en-US" altLang="cs-CZ" sz="1800" dirty="0" err="1"/>
              <a:t>atum</a:t>
            </a:r>
            <a:r>
              <a:rPr lang="en-US" altLang="cs-CZ" sz="1800" dirty="0"/>
              <a:t> </a:t>
            </a:r>
            <a:r>
              <a:rPr lang="en-US" altLang="cs-CZ" sz="1800" dirty="0" err="1"/>
              <a:t>citov</a:t>
            </a:r>
            <a:r>
              <a:rPr lang="cs-CZ" altLang="cs-CZ" sz="1800" dirty="0" err="1"/>
              <a:t>ání</a:t>
            </a:r>
            <a:r>
              <a:rPr lang="en-US" altLang="cs-CZ" sz="1800" dirty="0"/>
              <a:t>]</a:t>
            </a:r>
            <a:r>
              <a:rPr lang="cs-CZ" altLang="cs-CZ" sz="1800" dirty="0"/>
              <a:t>. Druh práce. Název instituce, kde byla práce napsána. (Univerzita, Fakulta, Ústav).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Vedoucí práce</a:t>
            </a:r>
            <a:r>
              <a:rPr lang="cs-CZ" altLang="cs-CZ" sz="1800" dirty="0"/>
              <a:t>.</a:t>
            </a:r>
            <a:r>
              <a:rPr lang="cs-CZ" altLang="cs-CZ" sz="1800" dirty="0">
                <a:solidFill>
                  <a:schemeClr val="bg2"/>
                </a:solidFill>
              </a:rPr>
              <a:t> </a:t>
            </a:r>
            <a:r>
              <a:rPr lang="cs-CZ" altLang="cs-CZ" sz="1800" dirty="0"/>
              <a:t>Dostupnost a přístup.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Poznámky</a:t>
            </a:r>
            <a:r>
              <a:rPr lang="cs-CZ" altLang="cs-CZ" sz="1800" dirty="0"/>
              <a:t>. </a:t>
            </a:r>
            <a:endParaRPr lang="cs-CZ" altLang="cs-CZ" sz="1800" dirty="0">
              <a:solidFill>
                <a:schemeClr val="bg2"/>
              </a:solidFill>
            </a:endParaRPr>
          </a:p>
          <a:p>
            <a:pPr indent="0">
              <a:lnSpc>
                <a:spcPct val="100000"/>
              </a:lnSpc>
              <a:buNone/>
            </a:pPr>
            <a:endParaRPr lang="cs-CZ" altLang="cs-CZ" sz="900" dirty="0"/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AE35BA00-E2DC-4DCF-BA0F-C2CFE6DA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2952908"/>
            <a:ext cx="10753200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+mn-lt"/>
              </a:rPr>
              <a:t>Diplomová práce</a:t>
            </a:r>
          </a:p>
          <a:p>
            <a:pPr>
              <a:spcBef>
                <a:spcPts val="576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BIRCKMANNOVÁ, Michaela. </a:t>
            </a:r>
            <a:r>
              <a:rPr lang="cs-CZ" altLang="cs-CZ" sz="1600" i="1" dirty="0">
                <a:latin typeface="+mn-lt"/>
              </a:rPr>
              <a:t>Německá lidová strana na Moravě na přelomu 19. a 20. století</a:t>
            </a:r>
            <a:r>
              <a:rPr lang="cs-CZ" altLang="cs-CZ" sz="1600" dirty="0">
                <a:latin typeface="+mn-lt"/>
              </a:rPr>
              <a:t>. Brno, 1991. 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Diplomová práce. Masarykova univerzita, Filosofická fakulta, Katedra československých dějin</a:t>
            </a:r>
            <a:r>
              <a:rPr lang="cs-CZ" altLang="cs-CZ" sz="1600" dirty="0">
                <a:latin typeface="+mn-lt"/>
              </a:rPr>
              <a:t>.</a:t>
            </a:r>
            <a:r>
              <a:rPr lang="cs-CZ" altLang="cs-CZ" sz="1600" dirty="0">
                <a:solidFill>
                  <a:srgbClr val="CC000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+mn-lt"/>
              </a:rPr>
              <a:t>Disertační práce</a:t>
            </a:r>
          </a:p>
          <a:p>
            <a:pPr>
              <a:spcBef>
                <a:spcPts val="576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JŮVA, Vladimír. </a:t>
            </a:r>
            <a:r>
              <a:rPr lang="cs-CZ" altLang="cs-CZ" sz="1600" i="1" dirty="0">
                <a:latin typeface="+mn-lt"/>
              </a:rPr>
              <a:t>Vývoj německé </a:t>
            </a:r>
            <a:r>
              <a:rPr lang="cs-CZ" altLang="cs-CZ" sz="1600" i="1" dirty="0" err="1">
                <a:latin typeface="+mn-lt"/>
              </a:rPr>
              <a:t>muzeopedagogiky</a:t>
            </a:r>
            <a:r>
              <a:rPr lang="cs-CZ" altLang="cs-CZ" sz="1600" dirty="0">
                <a:latin typeface="+mn-lt"/>
              </a:rPr>
              <a:t>. Brno, 1992. 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Disertační práce. Masarykova univerzita, Filozofická fakulta, Ústav pedagogických věd</a:t>
            </a:r>
            <a:r>
              <a:rPr lang="cs-CZ" altLang="cs-CZ" sz="1600" dirty="0">
                <a:latin typeface="+mn-lt"/>
              </a:rPr>
              <a:t>.</a:t>
            </a:r>
            <a:r>
              <a:rPr lang="cs-CZ" altLang="cs-CZ" sz="1600" dirty="0">
                <a:solidFill>
                  <a:srgbClr val="CC000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>
                <a:latin typeface="+mn-lt"/>
              </a:rPr>
              <a:t>Závěrečná práce zveřejněná v Informačním systému MU</a:t>
            </a:r>
          </a:p>
          <a:p>
            <a:pPr>
              <a:spcBef>
                <a:spcPts val="576"/>
              </a:spcBef>
              <a:buFontTx/>
              <a:buNone/>
            </a:pPr>
            <a:r>
              <a:rPr lang="cs-CZ" altLang="cs-CZ" sz="1600" dirty="0">
                <a:latin typeface="+mn-lt"/>
              </a:rPr>
              <a:t>DOLEŽEL, Michal. </a:t>
            </a:r>
            <a:r>
              <a:rPr lang="cs-CZ" altLang="cs-CZ" sz="1600" i="1" dirty="0">
                <a:latin typeface="+mn-lt"/>
              </a:rPr>
              <a:t>Staré japonské literární památky a jejich estetika</a:t>
            </a:r>
            <a:r>
              <a:rPr lang="cs-CZ" altLang="cs-CZ" sz="1600" dirty="0">
                <a:latin typeface="+mn-lt"/>
              </a:rPr>
              <a:t>. </a:t>
            </a:r>
            <a:r>
              <a:rPr lang="en-US" altLang="cs-CZ" sz="1600" dirty="0">
                <a:solidFill>
                  <a:srgbClr val="0000DC"/>
                </a:solidFill>
                <a:latin typeface="+mn-lt"/>
              </a:rPr>
              <a:t>[online]</a:t>
            </a:r>
            <a:r>
              <a:rPr lang="en-US" altLang="cs-CZ" sz="1600" dirty="0">
                <a:latin typeface="+mn-lt"/>
              </a:rPr>
              <a:t>.</a:t>
            </a:r>
            <a:r>
              <a:rPr lang="en-US" altLang="cs-CZ" sz="1600" dirty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1600" dirty="0">
                <a:latin typeface="+mn-lt"/>
              </a:rPr>
              <a:t>Brno, 2003 </a:t>
            </a:r>
            <a:r>
              <a:rPr lang="en-US" altLang="cs-CZ" sz="1600" dirty="0">
                <a:solidFill>
                  <a:srgbClr val="0000DC"/>
                </a:solidFill>
                <a:latin typeface="+mn-lt"/>
              </a:rPr>
              <a:t>[cit. 2012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-</a:t>
            </a:r>
            <a:r>
              <a:rPr lang="en-US" altLang="cs-CZ" sz="1600" dirty="0">
                <a:solidFill>
                  <a:srgbClr val="0000DC"/>
                </a:solidFill>
                <a:latin typeface="+mn-lt"/>
              </a:rPr>
              <a:t>04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-</a:t>
            </a:r>
            <a:r>
              <a:rPr lang="en-US" altLang="cs-CZ" sz="1600" dirty="0">
                <a:solidFill>
                  <a:srgbClr val="0000DC"/>
                </a:solidFill>
                <a:latin typeface="+mn-lt"/>
              </a:rPr>
              <a:t>11]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 Diplomová práce. Masarykova univerzita, Filozofická fakulta, Sdružená uměnovědná studia. Vedoucí práce: </a:t>
            </a:r>
            <a:r>
              <a:rPr lang="cs-CZ" altLang="cs-CZ" sz="1600" dirty="0" err="1">
                <a:solidFill>
                  <a:srgbClr val="0000DC"/>
                </a:solidFill>
                <a:latin typeface="+mn-lt"/>
              </a:rPr>
              <a:t>Koshsi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 </a:t>
            </a:r>
            <a:r>
              <a:rPr lang="cs-CZ" altLang="cs-CZ" sz="1600" dirty="0" err="1">
                <a:solidFill>
                  <a:srgbClr val="0000DC"/>
                </a:solidFill>
                <a:latin typeface="+mn-lt"/>
              </a:rPr>
              <a:t>Hirajama</a:t>
            </a:r>
            <a:r>
              <a:rPr lang="cs-CZ" altLang="cs-CZ" sz="1600" dirty="0">
                <a:solidFill>
                  <a:srgbClr val="0000DC"/>
                </a:solidFill>
                <a:latin typeface="+mn-lt"/>
              </a:rPr>
              <a:t>. Dostupné z:</a:t>
            </a:r>
            <a:r>
              <a:rPr lang="cs-CZ" altLang="cs-CZ" sz="1600" dirty="0">
                <a:solidFill>
                  <a:srgbClr val="CC0000"/>
                </a:solidFill>
                <a:latin typeface="+mn-lt"/>
              </a:rPr>
              <a:t> </a:t>
            </a:r>
            <a:r>
              <a:rPr lang="cs-CZ" altLang="cs-CZ" sz="1600" dirty="0">
                <a:latin typeface="+mn-lt"/>
                <a:hlinkClick r:id="rId3"/>
              </a:rPr>
              <a:t>https://is.muni.cz/auth/th/52330/ff_b</a:t>
            </a:r>
            <a:endParaRPr lang="cs-CZ" altLang="cs-CZ" sz="16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 dirty="0">
              <a:latin typeface="+mn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7849D8-8E45-4991-9A1B-10D5D54936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2C8717-D2CA-4CEE-9239-B5528749A5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DC207F86-C407-4C76-BCC3-EDE2564D6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DC"/>
                </a:solidFill>
              </a:rPr>
              <a:t>Film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3A3B09C-EC94-459D-9E1A-82B5DD1606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3"/>
            <a:ext cx="10753200" cy="838134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0">
              <a:lnSpc>
                <a:spcPct val="100000"/>
              </a:lnSpc>
              <a:buNone/>
              <a:defRPr/>
            </a:pPr>
            <a:endParaRPr lang="cs-CZ" altLang="cs-CZ" sz="900" dirty="0"/>
          </a:p>
          <a:p>
            <a:pPr indent="0">
              <a:lnSpc>
                <a:spcPct val="100000"/>
              </a:lnSpc>
              <a:buNone/>
              <a:defRPr/>
            </a:pPr>
            <a:r>
              <a:rPr lang="cs-CZ" altLang="cs-CZ" sz="1800" dirty="0"/>
              <a:t>Tvůrce. </a:t>
            </a:r>
            <a:r>
              <a:rPr lang="cs-CZ" altLang="cs-CZ" sz="1800" i="1" dirty="0"/>
              <a:t>Název: podnázev</a:t>
            </a:r>
            <a:r>
              <a:rPr lang="cs-CZ" altLang="cs-CZ" sz="1800" dirty="0"/>
              <a:t>.</a:t>
            </a:r>
            <a:r>
              <a:rPr lang="cs-CZ" altLang="cs-CZ" sz="1800" dirty="0">
                <a:solidFill>
                  <a:schemeClr val="bg2"/>
                </a:solidFill>
              </a:rPr>
              <a:t>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Vedlejší název </a:t>
            </a:r>
            <a:r>
              <a:rPr lang="en-US" altLang="cs-CZ" sz="1800" dirty="0"/>
              <a:t>[</a:t>
            </a:r>
            <a:r>
              <a:rPr lang="cs-CZ" altLang="cs-CZ" sz="1800" dirty="0"/>
              <a:t>Typ nosiče</a:t>
            </a:r>
            <a:r>
              <a:rPr lang="en-US" altLang="cs-CZ" sz="1800" dirty="0"/>
              <a:t>]</a:t>
            </a:r>
            <a:r>
              <a:rPr lang="cs-CZ" altLang="cs-CZ" sz="1800" dirty="0"/>
              <a:t>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Další tvůrce. </a:t>
            </a:r>
            <a:r>
              <a:rPr lang="cs-CZ" altLang="cs-CZ" sz="1800" dirty="0"/>
              <a:t>Místo publikování: Nakladatel, datum uvedení v zemi produkce. Název edice a číslování. Dostupnost a přístup. </a:t>
            </a:r>
            <a:r>
              <a:rPr lang="cs-CZ" altLang="cs-CZ" sz="1800" dirty="0">
                <a:solidFill>
                  <a:schemeClr val="bg1">
                    <a:lumMod val="50000"/>
                  </a:schemeClr>
                </a:solidFill>
              </a:rPr>
              <a:t>Poznámky</a:t>
            </a:r>
            <a:r>
              <a:rPr lang="cs-CZ" altLang="cs-CZ" sz="1800" dirty="0"/>
              <a:t>.</a:t>
            </a:r>
          </a:p>
          <a:p>
            <a:pPr indent="0">
              <a:lnSpc>
                <a:spcPct val="100000"/>
              </a:lnSpc>
              <a:buNone/>
              <a:defRPr/>
            </a:pPr>
            <a:endParaRPr lang="cs-CZ" altLang="cs-CZ" sz="900" dirty="0"/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61135FEA-EAD9-4F8F-899A-783ABC3BA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3608187"/>
            <a:ext cx="107532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2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 err="1">
                <a:latin typeface="+mn-lt"/>
              </a:rPr>
              <a:t>Inception</a:t>
            </a:r>
            <a:r>
              <a:rPr lang="cs-CZ" altLang="cs-CZ" sz="1800" i="1" dirty="0">
                <a:latin typeface="+mn-lt"/>
              </a:rPr>
              <a:t> </a:t>
            </a:r>
            <a:r>
              <a:rPr lang="en-US" altLang="cs-CZ" sz="1800" dirty="0">
                <a:latin typeface="+mn-lt"/>
              </a:rPr>
              <a:t>[</a:t>
            </a:r>
            <a:r>
              <a:rPr lang="cs-CZ" altLang="cs-CZ" sz="1800" dirty="0">
                <a:latin typeface="+mn-lt"/>
              </a:rPr>
              <a:t>film</a:t>
            </a:r>
            <a:r>
              <a:rPr lang="en-US" altLang="cs-CZ" sz="1800" dirty="0">
                <a:latin typeface="+mn-lt"/>
              </a:rPr>
              <a:t>]</a:t>
            </a:r>
            <a:r>
              <a:rPr lang="cs-CZ" altLang="cs-CZ" sz="1800" dirty="0">
                <a:latin typeface="+mn-lt"/>
              </a:rPr>
              <a:t>. </a:t>
            </a:r>
            <a:r>
              <a:rPr lang="cs-CZ" altLang="cs-CZ" sz="1800" dirty="0" err="1">
                <a:latin typeface="+mn-lt"/>
              </a:rPr>
              <a:t>Directed</a:t>
            </a:r>
            <a:r>
              <a:rPr lang="cs-CZ" altLang="cs-CZ" sz="1800" dirty="0">
                <a:latin typeface="+mn-lt"/>
              </a:rPr>
              <a:t> by Christopher NOLAN. USA: Warner </a:t>
            </a:r>
            <a:r>
              <a:rPr lang="cs-CZ" altLang="cs-CZ" sz="1800" dirty="0" err="1">
                <a:latin typeface="+mn-lt"/>
              </a:rPr>
              <a:t>Bros</a:t>
            </a:r>
            <a:r>
              <a:rPr lang="cs-CZ" altLang="cs-CZ" sz="1800" dirty="0">
                <a:latin typeface="+mn-lt"/>
              </a:rPr>
              <a:t>. </a:t>
            </a:r>
            <a:r>
              <a:rPr lang="cs-CZ" altLang="cs-CZ" sz="1800" dirty="0" err="1">
                <a:latin typeface="+mn-lt"/>
              </a:rPr>
              <a:t>Pictures</a:t>
            </a:r>
            <a:r>
              <a:rPr lang="cs-CZ" altLang="cs-CZ" sz="1800" dirty="0">
                <a:latin typeface="+mn-lt"/>
              </a:rPr>
              <a:t>, 2010.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 dirty="0">
                <a:latin typeface="+mn-lt"/>
              </a:rPr>
              <a:t>Výlet </a:t>
            </a:r>
            <a:r>
              <a:rPr lang="en-US" altLang="cs-CZ" sz="1800" dirty="0">
                <a:latin typeface="+mn-lt"/>
              </a:rPr>
              <a:t>[</a:t>
            </a:r>
            <a:r>
              <a:rPr lang="cs-CZ" altLang="cs-CZ" sz="1800" dirty="0">
                <a:latin typeface="+mn-lt"/>
              </a:rPr>
              <a:t>film</a:t>
            </a:r>
            <a:r>
              <a:rPr lang="en-US" altLang="cs-CZ" sz="1800" dirty="0">
                <a:latin typeface="+mn-lt"/>
              </a:rPr>
              <a:t>]</a:t>
            </a:r>
            <a:r>
              <a:rPr lang="cs-CZ" altLang="cs-CZ" sz="1800" dirty="0">
                <a:latin typeface="+mn-lt"/>
              </a:rPr>
              <a:t>. Režie Alice NELLIS. Česká republika, 2002.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ED5B32-5143-406E-95A7-5B0E62ECC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3B4743-8C9A-48CC-B12C-33DC9ACE8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416D37A-1060-4C4C-899A-D6CFB04B6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Generátory citací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9A2A6F8-0344-4E4F-B2E1-658B700BE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dirty="0"/>
              <a:t>Řada databází (</a:t>
            </a:r>
            <a:r>
              <a:rPr lang="cs-CZ" altLang="cs-CZ" sz="2000" dirty="0">
                <a:hlinkClick r:id="rId2"/>
              </a:rPr>
              <a:t>EBSCO</a:t>
            </a:r>
            <a:r>
              <a:rPr lang="cs-CZ" altLang="cs-CZ" sz="2000" dirty="0"/>
              <a:t>, </a:t>
            </a:r>
            <a:r>
              <a:rPr lang="cs-CZ" altLang="cs-CZ" sz="2000" dirty="0" err="1">
                <a:hlinkClick r:id="rId3"/>
              </a:rPr>
              <a:t>ProQuest</a:t>
            </a:r>
            <a:r>
              <a:rPr lang="cs-CZ" altLang="cs-CZ" sz="2000" dirty="0"/>
              <a:t>…) umožňuje generování citací článků do různých citačních stylů (APA, MLA, Chicago, nově i ISO 690, ale nutné kontrolovat, doplnit údaje).</a:t>
            </a:r>
          </a:p>
          <a:p>
            <a:pPr eaLnBrk="1" hangingPunct="1">
              <a:lnSpc>
                <a:spcPct val="110000"/>
              </a:lnSpc>
              <a:defRPr/>
            </a:pPr>
            <a:endParaRPr lang="cs-CZ" altLang="cs-CZ" sz="2000" dirty="0"/>
          </a:p>
          <a:p>
            <a:pPr marL="72000" indent="0" eaLnBrk="1" hangingPunct="1">
              <a:lnSpc>
                <a:spcPct val="110000"/>
              </a:lnSpc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cs-CZ" altLang="cs-CZ" sz="2000" dirty="0"/>
              <a:t>                       Dokumenty z EIZ MU přes službu </a:t>
            </a:r>
            <a:r>
              <a:rPr lang="cs-CZ" altLang="cs-CZ" sz="2000" dirty="0">
                <a:hlinkClick r:id="rId4"/>
              </a:rPr>
              <a:t>EBSCO </a:t>
            </a:r>
            <a:r>
              <a:rPr lang="cs-CZ" altLang="cs-CZ" sz="2000" dirty="0" err="1">
                <a:hlinkClick r:id="rId4"/>
              </a:rPr>
              <a:t>Discovery</a:t>
            </a:r>
            <a:r>
              <a:rPr lang="cs-CZ" altLang="cs-CZ" sz="2000" dirty="0">
                <a:hlinkClick r:id="rId4"/>
              </a:rPr>
              <a:t> </a:t>
            </a:r>
            <a:r>
              <a:rPr lang="cs-CZ" altLang="cs-CZ" sz="2000" dirty="0" err="1">
                <a:hlinkClick r:id="rId4"/>
              </a:rPr>
              <a:t>Service</a:t>
            </a:r>
            <a:r>
              <a:rPr lang="cs-CZ" altLang="cs-CZ" sz="2000" dirty="0"/>
              <a:t>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2000" dirty="0"/>
              <a:t>		 (nástroj pro integraci EIZ) propojeny na generátor citací –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cs-CZ" altLang="cs-CZ" sz="2000" dirty="0"/>
              <a:t>		 citace.com, možnost vytvoření citace vyhledaného dokumentu. </a:t>
            </a:r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cs-CZ" altLang="cs-CZ" sz="2000" dirty="0"/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endParaRPr lang="cs-CZ" altLang="cs-CZ" sz="2000" dirty="0"/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endParaRPr lang="cs-CZ" altLang="cs-CZ" sz="2000" dirty="0">
              <a:solidFill>
                <a:srgbClr val="0000DC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defRPr/>
            </a:pPr>
            <a:r>
              <a:rPr lang="cs-CZ" altLang="cs-CZ" sz="2000" dirty="0">
                <a:solidFill>
                  <a:srgbClr val="0000DC"/>
                </a:solidFill>
              </a:rPr>
              <a:t>Generátor citací</a:t>
            </a:r>
            <a:r>
              <a:rPr lang="cs-CZ" altLang="cs-CZ" sz="2000" dirty="0">
                <a:solidFill>
                  <a:srgbClr val="CC3300"/>
                </a:solidFill>
              </a:rPr>
              <a:t> </a:t>
            </a:r>
            <a:r>
              <a:rPr lang="cs-CZ" altLang="cs-CZ" sz="2000" dirty="0"/>
              <a:t>(citace.com) – volně dostupný, registrace na mail; umožňuje správu citací (ukládání, třídění do složek, sdílení s dalšími uživateli…) </a:t>
            </a:r>
            <a:r>
              <a:rPr lang="cs-CZ" altLang="cs-CZ" sz="2000" dirty="0">
                <a:hlinkClick r:id="rId5"/>
              </a:rPr>
              <a:t>https://citace.com/</a:t>
            </a:r>
            <a:endParaRPr lang="cs-CZ" altLang="cs-CZ" sz="2000" dirty="0"/>
          </a:p>
          <a:p>
            <a:pPr eaLnBrk="1" hangingPunct="1">
              <a:lnSpc>
                <a:spcPct val="110000"/>
              </a:lnSpc>
              <a:buFontTx/>
              <a:buNone/>
              <a:defRPr/>
            </a:pPr>
            <a:r>
              <a:rPr lang="cs-CZ" altLang="cs-CZ" sz="2000" dirty="0"/>
              <a:t>    </a:t>
            </a:r>
          </a:p>
        </p:txBody>
      </p:sp>
      <p:sp>
        <p:nvSpPr>
          <p:cNvPr id="110596" name="AutoShape 10">
            <a:extLst>
              <a:ext uri="{FF2B5EF4-FFF2-40B4-BE49-F238E27FC236}">
                <a16:creationId xmlns:a16="http://schemas.microsoft.com/office/drawing/2014/main" id="{DAEC53CF-934D-428A-869E-3AF790418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351" y="4225771"/>
            <a:ext cx="326654" cy="627341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FF99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>
              <a:latin typeface="Franklin Gothic Book" panose="020B0503020102020204" pitchFamily="34" charset="0"/>
            </a:endParaRPr>
          </a:p>
        </p:txBody>
      </p:sp>
      <p:pic>
        <p:nvPicPr>
          <p:cNvPr id="110597" name="Picture 8">
            <a:extLst>
              <a:ext uri="{FF2B5EF4-FFF2-40B4-BE49-F238E27FC236}">
                <a16:creationId xmlns:a16="http://schemas.microsoft.com/office/drawing/2014/main" id="{F4CA2E0B-C5EA-4692-B042-C6C073AE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3" y="3071812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D20EDD-1107-4091-8CDB-EE710FEB2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786691-76CD-40F4-A8F4-B347AC30CD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18E909C-75CA-4E90-9F37-D1CF0791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Citační manažery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09C56A7-538E-4371-948C-11072E306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00326"/>
            <a:ext cx="10753200" cy="433167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nástroje pro správu bibliografických citací (popř. vlastních myšlenek), jejich organizaci či sdílení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efektivní začít je využívat na začátku psaní práce</a:t>
            </a:r>
          </a:p>
          <a:p>
            <a:pPr marL="72000" indent="0">
              <a:lnSpc>
                <a:spcPct val="80000"/>
              </a:lnSpc>
              <a:buNone/>
              <a:defRPr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ABD4C9-4E42-4015-99B4-6C2AF5C44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A0D2A2-C795-4466-AFC6-FC36828E0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3259131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18E909C-75CA-4E90-9F37-D1CF0791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Citační manažery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09C56A7-538E-4371-948C-11072E306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00326"/>
            <a:ext cx="10753200" cy="433167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sz="1600" dirty="0">
                <a:solidFill>
                  <a:schemeClr val="bg1">
                    <a:lumMod val="85000"/>
                  </a:schemeClr>
                </a:solidFill>
              </a:rPr>
              <a:t>nástroje pro správu bibliografických citací (popř. vlastních myšlenek), jejich organizaci či sdílení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>
                <a:solidFill>
                  <a:schemeClr val="bg1">
                    <a:lumMod val="85000"/>
                  </a:schemeClr>
                </a:solidFill>
              </a:rPr>
              <a:t>efektivní začít je využívat na začátku psaní práce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cs-CZ" altLang="cs-CZ" sz="1600" dirty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1800" dirty="0"/>
              <a:t>Dle typu: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i="1" dirty="0"/>
              <a:t>Software instalovaný do PC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EndNote</a:t>
            </a:r>
            <a:r>
              <a:rPr lang="cs-CZ" altLang="cs-CZ" sz="1600" dirty="0"/>
              <a:t>, …)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i="1" dirty="0"/>
              <a:t>Webová aplikace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EndNote</a:t>
            </a:r>
            <a:r>
              <a:rPr lang="cs-CZ" altLang="cs-CZ" sz="1600" dirty="0"/>
              <a:t> Web, </a:t>
            </a:r>
            <a:r>
              <a:rPr lang="cs-CZ" altLang="cs-CZ" sz="1600" dirty="0" err="1"/>
              <a:t>RefWorks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Zotero</a:t>
            </a:r>
            <a:r>
              <a:rPr lang="cs-CZ" altLang="cs-CZ" sz="1600" dirty="0"/>
              <a:t>…)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3B17BEE-C02D-4767-A683-BC18337EEB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50130B-94E3-4A82-A903-346770F52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06222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FED5FDB-7AF2-4FEB-8830-8592030C8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+mn-lt"/>
              </a:rPr>
              <a:t>Metody citování  2/3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038CD72-9AAA-493C-8051-0C86641179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2) Citování pomocí číselných odkazů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cs-CZ" altLang="cs-CZ" sz="1600" dirty="0"/>
              <a:t>V místě citování díla v práci uvedete do </a:t>
            </a:r>
            <a:r>
              <a:rPr lang="cs-CZ" altLang="cs-CZ" sz="1600" b="1" dirty="0"/>
              <a:t>kulaté (popř. hranaté) závorky nebo do horního indexu číslo daného dokumentu</a:t>
            </a:r>
            <a:r>
              <a:rPr lang="cs-CZ" altLang="cs-CZ" sz="1600" dirty="0"/>
              <a:t> v pořadí, v jakém je citován poprvé.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cs-CZ" altLang="cs-CZ" sz="1600" dirty="0"/>
              <a:t>V případě, že </a:t>
            </a:r>
            <a:r>
              <a:rPr lang="cs-CZ" altLang="cs-CZ" sz="1600" b="1" dirty="0"/>
              <a:t>stejné dílo</a:t>
            </a:r>
            <a:r>
              <a:rPr lang="cs-CZ" altLang="cs-CZ" sz="1600" dirty="0"/>
              <a:t> citujete v textu na několika různých místech, stále používáte </a:t>
            </a:r>
            <a:r>
              <a:rPr lang="cs-CZ" altLang="cs-CZ" sz="1600" b="1" dirty="0"/>
              <a:t>stejné číslo</a:t>
            </a:r>
            <a:r>
              <a:rPr lang="cs-CZ" altLang="cs-CZ" sz="1600" dirty="0"/>
              <a:t> jako u citace první. Opět je možné volitelně uvést příslušnou stranu nebo rozsah stran, pokud je citována pouze určitá část či myšlenka.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cs-CZ" altLang="cs-CZ" sz="1600" dirty="0"/>
              <a:t>např. v textu:  … </a:t>
            </a:r>
            <a:r>
              <a:rPr lang="cs-CZ" altLang="cs-CZ" sz="1600" dirty="0">
                <a:solidFill>
                  <a:srgbClr val="0000DC"/>
                </a:solidFill>
              </a:rPr>
              <a:t>(71) </a:t>
            </a:r>
            <a:r>
              <a:rPr lang="cs-CZ" altLang="cs-CZ" sz="1600" dirty="0"/>
              <a:t>nebo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0000DC"/>
                </a:solidFill>
              </a:rPr>
              <a:t>[72 s. 16] </a:t>
            </a:r>
            <a:r>
              <a:rPr lang="cs-CZ" altLang="cs-CZ" sz="1600" dirty="0"/>
              <a:t>nebo </a:t>
            </a:r>
            <a:r>
              <a:rPr lang="cs-CZ" altLang="cs-CZ" sz="1600" baseline="30000" dirty="0">
                <a:solidFill>
                  <a:srgbClr val="0000DC"/>
                </a:solidFill>
              </a:rPr>
              <a:t>3 s. 259 </a:t>
            </a:r>
            <a:endParaRPr lang="cs-CZ" altLang="cs-CZ" sz="1600" dirty="0">
              <a:solidFill>
                <a:srgbClr val="0000D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/>
              <a:t>V seznamu bibliografických záznamů jsou </a:t>
            </a:r>
            <a:r>
              <a:rPr lang="cs-CZ" altLang="cs-CZ" sz="1600" b="1" dirty="0"/>
              <a:t>záznamy uspořádány číselně</a:t>
            </a:r>
            <a:r>
              <a:rPr lang="cs-CZ" altLang="cs-CZ" sz="1600" dirty="0"/>
              <a:t>, </a:t>
            </a:r>
            <a:r>
              <a:rPr lang="cs-CZ" altLang="cs-CZ" sz="1600" b="1" dirty="0"/>
              <a:t>v pořadí, v němž byly poprvé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   uvedeny v textu</a:t>
            </a:r>
            <a:r>
              <a:rPr lang="cs-CZ" altLang="cs-CZ" sz="16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     1.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dirty="0"/>
              <a:t>	</a:t>
            </a:r>
            <a:r>
              <a:rPr lang="cs-CZ" altLang="cs-CZ" sz="1600" b="1" dirty="0"/>
              <a:t>…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1600" b="1" dirty="0"/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	71. SVOBODA, Mojmír aj. </a:t>
            </a:r>
            <a:r>
              <a:rPr lang="cs-CZ" altLang="cs-CZ" sz="1600" i="1" dirty="0"/>
              <a:t>Aplikovaná psychodiagnostika v České republice: zjištění stavu, potřeb a perspektivy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i="1" dirty="0"/>
              <a:t>         psychologické diagnostiky v České republice</a:t>
            </a:r>
            <a:r>
              <a:rPr lang="cs-CZ" altLang="cs-CZ" sz="1600" dirty="0"/>
              <a:t>. 1. vyd. Brno: MSD, 2004, 234 s. ISBN 80-86633-12-8.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	72. MAREŠ, Jiří. </a:t>
            </a:r>
            <a:r>
              <a:rPr lang="cs-CZ" altLang="cs-CZ" sz="1600" i="1" dirty="0"/>
              <a:t>Psychodiagnostika podporovaná počítačem.</a:t>
            </a:r>
            <a:r>
              <a:rPr lang="cs-CZ" altLang="cs-CZ" sz="1600" dirty="0"/>
              <a:t> Praha: Ústav pro informace ve vzdělávání, 1992.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         ISBN 80-21101-21-0.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1600" dirty="0"/>
              <a:t>   </a:t>
            </a:r>
            <a:r>
              <a:rPr lang="cs-CZ" altLang="cs-CZ" sz="1600" b="1" dirty="0"/>
              <a:t>…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293D6F-1AA9-4C23-B4A5-8385959C34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CD9C9C-C27B-4880-A67D-3F89563B1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218E909C-75CA-4E90-9F37-D1CF0791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Citační manažery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09C56A7-538E-4371-948C-11072E306D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00326"/>
            <a:ext cx="10753200" cy="433167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nástroje pro správu bibliografických citací (popř. vlastních myšlenek), jejich organizaci či sdílení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efektivní začít je využívat na začátku psaní práce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1800" dirty="0"/>
              <a:t>Dle typu: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i="1" dirty="0"/>
              <a:t>Software instalovaný do PC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EndNote</a:t>
            </a:r>
            <a:r>
              <a:rPr lang="cs-CZ" altLang="cs-CZ" sz="1600" dirty="0"/>
              <a:t>, …)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i="1" dirty="0"/>
              <a:t>Webová aplikace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EndNote</a:t>
            </a:r>
            <a:r>
              <a:rPr lang="cs-CZ" altLang="cs-CZ" sz="1600" dirty="0"/>
              <a:t> Web, </a:t>
            </a:r>
            <a:r>
              <a:rPr lang="cs-CZ" altLang="cs-CZ" sz="1600" dirty="0" err="1"/>
              <a:t>RefWorks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Zotero</a:t>
            </a:r>
            <a:r>
              <a:rPr lang="cs-CZ" altLang="cs-CZ" sz="1600" dirty="0"/>
              <a:t>…)</a:t>
            </a:r>
          </a:p>
          <a:p>
            <a:pPr eaLnBrk="1" hangingPunct="1">
              <a:lnSpc>
                <a:spcPct val="10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r>
              <a:rPr lang="cs-CZ" altLang="cs-CZ" sz="1800" dirty="0"/>
              <a:t>Dle dostupnosti: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cs-CZ" altLang="cs-CZ" sz="1000" dirty="0"/>
          </a:p>
          <a:p>
            <a:pPr marL="7200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600" i="1" dirty="0">
                <a:solidFill>
                  <a:srgbClr val="0000DC"/>
                </a:solidFill>
              </a:rPr>
              <a:t>Volně dostupné: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Citacepro.com – </a:t>
            </a:r>
            <a:r>
              <a:rPr lang="cs-CZ" altLang="cs-CZ" sz="1600" dirty="0">
                <a:hlinkClick r:id="rId2"/>
              </a:rPr>
              <a:t>https://www.citacepro.com</a:t>
            </a:r>
            <a:r>
              <a:rPr lang="cs-CZ" altLang="cs-CZ" sz="1600" dirty="0"/>
              <a:t>, český nástroj pro generování a správu citací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 err="1"/>
              <a:t>Zotero</a:t>
            </a:r>
            <a:r>
              <a:rPr lang="cs-CZ" altLang="cs-CZ" sz="1600" dirty="0"/>
              <a:t> – </a:t>
            </a:r>
            <a:r>
              <a:rPr lang="cs-CZ" altLang="cs-CZ" sz="1600" dirty="0">
                <a:hlinkClick r:id="rId3"/>
              </a:rPr>
              <a:t>https://www.zotero.org</a:t>
            </a:r>
            <a:r>
              <a:rPr lang="cs-CZ" altLang="cs-CZ" sz="1600" dirty="0"/>
              <a:t>, George </a:t>
            </a:r>
            <a:r>
              <a:rPr lang="cs-CZ" altLang="cs-CZ" sz="1600" dirty="0" err="1"/>
              <a:t>Mason</a:t>
            </a:r>
            <a:r>
              <a:rPr lang="cs-CZ" altLang="cs-CZ" sz="1600" dirty="0"/>
              <a:t> University, rozšíření pro Mozillu Firefox 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 err="1"/>
              <a:t>Bibliographix</a:t>
            </a:r>
            <a:r>
              <a:rPr lang="cs-CZ" altLang="cs-CZ" sz="1600" dirty="0"/>
              <a:t> – </a:t>
            </a:r>
            <a:r>
              <a:rPr lang="cs-CZ" altLang="cs-CZ" sz="1600" dirty="0">
                <a:hlinkClick r:id="rId4"/>
              </a:rPr>
              <a:t>http://bibliographix.com</a:t>
            </a:r>
            <a:r>
              <a:rPr lang="cs-CZ" altLang="cs-CZ" sz="1600" dirty="0"/>
              <a:t>, volně dostupná základní verze (Basic)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/>
              <a:t>aj.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cs-CZ" altLang="cs-CZ" sz="1600" dirty="0"/>
          </a:p>
          <a:p>
            <a:pPr marL="72000" indent="0" eaLnBrk="1" hangingPunct="1">
              <a:lnSpc>
                <a:spcPct val="100000"/>
              </a:lnSpc>
              <a:buNone/>
              <a:defRPr/>
            </a:pPr>
            <a:r>
              <a:rPr lang="cs-CZ" altLang="cs-CZ" sz="1600" i="1" dirty="0">
                <a:solidFill>
                  <a:srgbClr val="0000DC"/>
                </a:solidFill>
              </a:rPr>
              <a:t>Placené:</a:t>
            </a:r>
            <a:r>
              <a:rPr lang="cs-CZ" altLang="cs-CZ" sz="1600" dirty="0">
                <a:solidFill>
                  <a:srgbClr val="0000DC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cs-CZ" altLang="cs-CZ" sz="1600" dirty="0" err="1"/>
              <a:t>EndNote</a:t>
            </a:r>
            <a:r>
              <a:rPr lang="cs-CZ" altLang="cs-CZ" sz="1600" dirty="0"/>
              <a:t> Web –</a:t>
            </a:r>
            <a:r>
              <a:rPr lang="cs-CZ" altLang="cs-CZ" sz="1600" b="1" dirty="0"/>
              <a:t> </a:t>
            </a:r>
            <a:r>
              <a:rPr lang="cs-CZ" altLang="cs-CZ" sz="1600" dirty="0">
                <a:hlinkClick r:id="rId5"/>
              </a:rPr>
              <a:t>https://www.endnote.com</a:t>
            </a:r>
            <a:r>
              <a:rPr lang="cs-CZ" altLang="cs-CZ" sz="1600" dirty="0"/>
              <a:t>, </a:t>
            </a:r>
            <a:r>
              <a:rPr lang="cs-CZ" altLang="cs-CZ" sz="1600" b="1" dirty="0"/>
              <a:t>MU přístup zdarma k End </a:t>
            </a:r>
            <a:r>
              <a:rPr lang="cs-CZ" altLang="cs-CZ" sz="1600" b="1" dirty="0" err="1"/>
              <a:t>Note</a:t>
            </a:r>
            <a:r>
              <a:rPr lang="cs-CZ" altLang="cs-CZ" sz="1600" b="1" dirty="0"/>
              <a:t> Basic (předplatní </a:t>
            </a:r>
            <a:r>
              <a:rPr lang="cs-CZ" altLang="cs-CZ" sz="1600" b="1" dirty="0">
                <a:hlinkClick r:id="rId6"/>
              </a:rPr>
              <a:t>Web </a:t>
            </a:r>
            <a:r>
              <a:rPr lang="cs-CZ" altLang="cs-CZ" sz="1600" b="1" dirty="0" err="1">
                <a:hlinkClick r:id="rId6"/>
              </a:rPr>
              <a:t>of</a:t>
            </a:r>
            <a:r>
              <a:rPr lang="cs-CZ" altLang="cs-CZ" sz="1600" b="1" dirty="0">
                <a:hlinkClick r:id="rId6"/>
              </a:rPr>
              <a:t> Science</a:t>
            </a:r>
            <a:r>
              <a:rPr lang="cs-CZ" altLang="cs-CZ" sz="1600" b="1" dirty="0"/>
              <a:t>)</a:t>
            </a:r>
            <a:r>
              <a:rPr lang="cs-CZ" altLang="cs-CZ" sz="1600" b="1" dirty="0">
                <a:hlinkClick r:id="rId6"/>
              </a:rPr>
              <a:t> </a:t>
            </a:r>
            <a:endParaRPr lang="cs-CZ" altLang="cs-CZ" sz="1600" b="1" dirty="0"/>
          </a:p>
          <a:p>
            <a:pPr>
              <a:lnSpc>
                <a:spcPct val="100000"/>
              </a:lnSpc>
              <a:defRPr/>
            </a:pPr>
            <a:r>
              <a:rPr lang="cs-CZ" altLang="cs-CZ" sz="1600" dirty="0" err="1"/>
              <a:t>RefWorks</a:t>
            </a:r>
            <a:r>
              <a:rPr lang="cs-CZ" altLang="cs-CZ" sz="1600" dirty="0"/>
              <a:t> – </a:t>
            </a:r>
            <a:r>
              <a:rPr lang="cs-CZ" altLang="cs-CZ" sz="1600" dirty="0">
                <a:hlinkClick r:id="rId7"/>
              </a:rPr>
              <a:t>https://refworks.proquest.com/</a:t>
            </a:r>
            <a:r>
              <a:rPr lang="cs-CZ" altLang="cs-CZ" sz="1600" dirty="0"/>
              <a:t>, CSA/</a:t>
            </a:r>
            <a:r>
              <a:rPr lang="cs-CZ" altLang="cs-CZ" sz="1600" dirty="0" err="1"/>
              <a:t>ProQuest</a:t>
            </a:r>
            <a:r>
              <a:rPr lang="cs-CZ" altLang="cs-CZ" sz="1600" dirty="0"/>
              <a:t>; propojení s databází </a:t>
            </a:r>
            <a:r>
              <a:rPr lang="cs-CZ" altLang="cs-CZ" sz="1600" dirty="0" err="1">
                <a:hlinkClick r:id="rId8"/>
              </a:rPr>
              <a:t>ProQuest</a:t>
            </a:r>
            <a:endParaRPr lang="cs-CZ" altLang="cs-CZ" sz="1600" dirty="0"/>
          </a:p>
          <a:p>
            <a:pPr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F2BE6C-6D85-4FA7-BDD5-6130D84CBD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AFCE7A-B87A-4FE7-AE91-5E0D98D63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9931" y="1455938"/>
            <a:ext cx="10752137" cy="3968164"/>
          </a:xfrm>
        </p:spPr>
        <p:txBody>
          <a:bodyPr/>
          <a:lstStyle/>
          <a:p>
            <a:pPr marL="0" indent="0">
              <a:buNone/>
            </a:pPr>
            <a:endParaRPr lang="cs-CZ" sz="3600" b="1" dirty="0">
              <a:solidFill>
                <a:srgbClr val="0000DC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3600" b="1" dirty="0">
                <a:solidFill>
                  <a:srgbClr val="0000DC"/>
                </a:solidFill>
                <a:latin typeface="+mj-lt"/>
              </a:rPr>
              <a:t>„Čtení“ citací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0000DC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altLang="cs-CZ" sz="3600" b="1" dirty="0">
                <a:solidFill>
                  <a:srgbClr val="0000DC"/>
                </a:solidFill>
                <a:latin typeface="+mj-lt"/>
              </a:rPr>
              <a:t>schopnost rozpoznat typ dokumentu podle citace</a:t>
            </a:r>
          </a:p>
          <a:p>
            <a:pPr marL="0" indent="0" algn="ctr">
              <a:buNone/>
            </a:pPr>
            <a:endParaRPr lang="cs-CZ" sz="3600" b="1" dirty="0">
              <a:solidFill>
                <a:srgbClr val="0000DC"/>
              </a:solidFill>
              <a:latin typeface="+mj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55ABB-724A-4EF1-B6D6-45196AED6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09107C-084A-4BE8-9267-9DABF676C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74797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text 1">
            <a:extLst>
              <a:ext uri="{FF2B5EF4-FFF2-40B4-BE49-F238E27FC236}">
                <a16:creationId xmlns:a16="http://schemas.microsoft.com/office/drawing/2014/main" id="{E278E4C5-FD00-45AA-AD49-9C2764BE96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31" y="1358900"/>
            <a:ext cx="10752137" cy="4140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700"/>
              </a:spcBef>
            </a:pPr>
            <a:r>
              <a:rPr altLang="cs-CZ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Máme k dispozici citaci - </a:t>
            </a:r>
            <a:r>
              <a:rPr altLang="cs-CZ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čeho</a:t>
            </a:r>
            <a:r>
              <a:rPr altLang="cs-CZ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?:</a:t>
            </a:r>
            <a:endParaRPr lang="cs-CZ" altLang="cs-CZ" dirty="0">
              <a:solidFill>
                <a:srgbClr val="0000DC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endParaRPr altLang="cs-CZ" sz="1000" b="1" dirty="0">
              <a:solidFill>
                <a:srgbClr val="0000DC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rgbClr val="0000DC"/>
              </a:buClr>
              <a:buFont typeface="Trebuchet MS" panose="020B0603020202020204" pitchFamily="34" charset="0"/>
              <a:buChar char="•"/>
            </a:pP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 NĚMEC, Jan. Mírný ráj a úplné peklo: poznámky k deníku Jiřího Cieslara. </a:t>
            </a:r>
            <a:r>
              <a:rPr altLang="cs-CZ" sz="2600" i="1" dirty="0">
                <a:ea typeface="Microsoft YaHei" panose="020B0503020204020204" pitchFamily="34" charset="-122"/>
                <a:cs typeface="Arial" panose="020B0604020202020204" pitchFamily="34" charset="0"/>
              </a:rPr>
              <a:t>Host</a:t>
            </a: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. 2016, </a:t>
            </a:r>
            <a:r>
              <a:rPr altLang="cs-CZ" sz="2600" b="1" dirty="0">
                <a:ea typeface="Microsoft YaHei" panose="020B0503020204020204" pitchFamily="34" charset="-122"/>
                <a:cs typeface="Arial" panose="020B0604020202020204" pitchFamily="34" charset="0"/>
              </a:rPr>
              <a:t>32</a:t>
            </a: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(5), 57</a:t>
            </a:r>
            <a:r>
              <a:rPr lang="cs-CZ"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–</a:t>
            </a: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60. ISSN 1211-9938. 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E115F3-343B-4B28-9716-40B98F1CC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CAE5B6-D793-4ABF-95C3-BD2F2EB741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2646105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text 1">
            <a:extLst>
              <a:ext uri="{FF2B5EF4-FFF2-40B4-BE49-F238E27FC236}">
                <a16:creationId xmlns:a16="http://schemas.microsoft.com/office/drawing/2014/main" id="{E278E4C5-FD00-45AA-AD49-9C2764BE96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19931" y="1358900"/>
            <a:ext cx="10752137" cy="4140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700"/>
              </a:spcBef>
            </a:pPr>
            <a:r>
              <a:rPr altLang="cs-CZ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Máme k dispozici citaci </a:t>
            </a:r>
            <a:r>
              <a:rPr altLang="cs-CZ" b="1" u="sng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článku</a:t>
            </a:r>
            <a:r>
              <a:rPr altLang="cs-CZ" b="1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cs-CZ" altLang="cs-CZ" b="1" dirty="0">
              <a:solidFill>
                <a:srgbClr val="0000DC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endParaRPr altLang="cs-CZ" sz="1000" dirty="0">
              <a:solidFill>
                <a:srgbClr val="C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rgbClr val="0000DC"/>
              </a:buClr>
              <a:buFont typeface="Trebuchet MS" panose="020B0603020202020204" pitchFamily="34" charset="0"/>
              <a:buChar char="•"/>
            </a:pP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 NĚMEC, Jan. Mírný ráj a úplné peklo: poznámky k deníku Jiřího Cieslara. </a:t>
            </a:r>
            <a:r>
              <a:rPr altLang="cs-CZ" sz="2600" i="1" dirty="0">
                <a:ea typeface="Microsoft YaHei" panose="020B0503020204020204" pitchFamily="34" charset="-122"/>
                <a:cs typeface="Arial" panose="020B0604020202020204" pitchFamily="34" charset="0"/>
              </a:rPr>
              <a:t>Host</a:t>
            </a: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. 2016, </a:t>
            </a:r>
            <a:r>
              <a:rPr altLang="cs-CZ" sz="2600" b="1" dirty="0">
                <a:ea typeface="Microsoft YaHei" panose="020B0503020204020204" pitchFamily="34" charset="-122"/>
                <a:cs typeface="Arial" panose="020B0604020202020204" pitchFamily="34" charset="0"/>
              </a:rPr>
              <a:t>32</a:t>
            </a: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(5), 57</a:t>
            </a:r>
            <a:r>
              <a:rPr lang="cs-CZ"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–</a:t>
            </a:r>
            <a:r>
              <a:rPr altLang="cs-CZ" sz="2600" dirty="0">
                <a:ea typeface="Microsoft YaHei" panose="020B0503020204020204" pitchFamily="34" charset="-122"/>
                <a:cs typeface="Arial" panose="020B0604020202020204" pitchFamily="34" charset="0"/>
              </a:rPr>
              <a:t>60. ISSN 1211-9938. </a:t>
            </a:r>
          </a:p>
          <a:p>
            <a:pPr>
              <a:spcBef>
                <a:spcPts val="700"/>
              </a:spcBef>
              <a:buClr>
                <a:srgbClr val="000000"/>
              </a:buClr>
              <a:buFont typeface="Trebuchet MS" panose="020B0603020202020204" pitchFamily="34" charset="0"/>
              <a:buChar char="•"/>
            </a:pPr>
            <a:endParaRPr altLang="cs-CZ" dirty="0"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altLang="cs-CZ" sz="2400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240000">
              <a:lnSpc>
                <a:spcPct val="100000"/>
              </a:lnSpc>
              <a:spcBef>
                <a:spcPts val="600"/>
              </a:spcBef>
            </a:pPr>
            <a:r>
              <a:rPr lang="cs-CZ"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V</a:t>
            </a:r>
            <a:r>
              <a:rPr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sz="2400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katalozích</a:t>
            </a:r>
            <a:r>
              <a:rPr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sz="2400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knihoven</a:t>
            </a:r>
            <a:endParaRPr lang="cs-CZ" altLang="cs-CZ" sz="2400" dirty="0">
              <a:solidFill>
                <a:srgbClr val="0000DC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240000">
              <a:lnSpc>
                <a:spcPct val="100000"/>
              </a:lnSpc>
              <a:spcBef>
                <a:spcPts val="600"/>
              </a:spcBef>
            </a:pPr>
            <a:r>
              <a:rPr altLang="cs-CZ" sz="2400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vyhledáváme</a:t>
            </a:r>
            <a:r>
              <a:rPr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sz="2400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zejména</a:t>
            </a:r>
            <a:r>
              <a:rPr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sz="2400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podle</a:t>
            </a:r>
            <a:endParaRPr lang="cs-CZ" altLang="cs-CZ" sz="2400" dirty="0">
              <a:solidFill>
                <a:srgbClr val="0000DC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240000">
              <a:lnSpc>
                <a:spcPct val="100000"/>
              </a:lnSpc>
              <a:spcBef>
                <a:spcPts val="600"/>
              </a:spcBef>
            </a:pPr>
            <a:r>
              <a:rPr altLang="cs-CZ" sz="2400" dirty="0" err="1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názvu</a:t>
            </a:r>
            <a:r>
              <a:rPr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zdroje </a:t>
            </a:r>
            <a:r>
              <a:rPr altLang="cs-CZ" sz="2400" dirty="0">
                <a:ea typeface="Microsoft YaHei" panose="020B0503020204020204" pitchFamily="34" charset="-122"/>
                <a:cs typeface="Arial" panose="020B0604020202020204" pitchFamily="34" charset="0"/>
              </a:rPr>
              <a:t>(název </a:t>
            </a:r>
            <a:r>
              <a:rPr altLang="cs-CZ" sz="2400" dirty="0" err="1">
                <a:ea typeface="Microsoft YaHei" panose="020B0503020204020204" pitchFamily="34" charset="-122"/>
                <a:cs typeface="Arial" panose="020B0604020202020204" pitchFamily="34" charset="0"/>
              </a:rPr>
              <a:t>časopisu</a:t>
            </a:r>
            <a:r>
              <a:rPr altLang="cs-CZ" sz="2400" dirty="0">
                <a:ea typeface="Microsoft YaHei" panose="020B0503020204020204" pitchFamily="34" charset="-122"/>
                <a:cs typeface="Arial" panose="020B0604020202020204" pitchFamily="34" charset="0"/>
              </a:rPr>
              <a:t>,</a:t>
            </a:r>
            <a:endParaRPr lang="cs-CZ" altLang="cs-CZ" sz="2400" dirty="0"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240000">
              <a:lnSpc>
                <a:spcPct val="100000"/>
              </a:lnSpc>
              <a:spcBef>
                <a:spcPts val="600"/>
              </a:spcBef>
            </a:pPr>
            <a:r>
              <a:rPr altLang="cs-CZ" sz="2400" dirty="0" err="1">
                <a:ea typeface="Microsoft YaHei" panose="020B0503020204020204" pitchFamily="34" charset="-122"/>
                <a:cs typeface="Arial" panose="020B0604020202020204" pitchFamily="34" charset="0"/>
              </a:rPr>
              <a:t>sborníku</a:t>
            </a:r>
            <a:r>
              <a:rPr altLang="cs-CZ" sz="2400" dirty="0">
                <a:ea typeface="Microsoft YaHei" panose="020B0503020204020204" pitchFamily="34" charset="-122"/>
                <a:cs typeface="Arial" panose="020B0604020202020204" pitchFamily="34" charset="0"/>
              </a:rPr>
              <a:t>)/</a:t>
            </a:r>
            <a:r>
              <a:rPr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čísla ISSN.</a:t>
            </a:r>
          </a:p>
        </p:txBody>
      </p:sp>
      <p:cxnSp>
        <p:nvCxnSpPr>
          <p:cNvPr id="40963" name="Přímá spojnice se šipkou 2">
            <a:extLst>
              <a:ext uri="{FF2B5EF4-FFF2-40B4-BE49-F238E27FC236}">
                <a16:creationId xmlns:a16="http://schemas.microsoft.com/office/drawing/2014/main" id="{C91F3DD4-53C6-4947-AE84-FE058E5F6BB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81708" y="3163440"/>
            <a:ext cx="1643934" cy="9525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4" name="Přímá spojnice se šipkou 2">
            <a:extLst>
              <a:ext uri="{FF2B5EF4-FFF2-40B4-BE49-F238E27FC236}">
                <a16:creationId xmlns:a16="http://schemas.microsoft.com/office/drawing/2014/main" id="{289B1254-C10D-44C2-B9E0-860EDBF894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25019" y="3163440"/>
            <a:ext cx="2711450" cy="9525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B488C0-523E-4935-A40A-468B82D99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926C9CD-2AB9-4E8F-BD80-077200640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6386003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text 1">
            <a:extLst>
              <a:ext uri="{FF2B5EF4-FFF2-40B4-BE49-F238E27FC236}">
                <a16:creationId xmlns:a16="http://schemas.microsoft.com/office/drawing/2014/main" id="{0C17EBC3-2BD0-4BF3-9091-921EBC1C106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5927" y="1358900"/>
            <a:ext cx="10972800" cy="4140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700"/>
              </a:spcBef>
            </a:pPr>
            <a:r>
              <a:rPr altLang="cs-CZ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Máme k dispozici citaci </a:t>
            </a:r>
            <a:r>
              <a:rPr lang="cs-CZ" altLang="cs-CZ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–</a:t>
            </a:r>
            <a:r>
              <a:rPr altLang="cs-CZ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dirty="0" err="1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čeho</a:t>
            </a:r>
            <a:r>
              <a:rPr altLang="cs-CZ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?:</a:t>
            </a:r>
            <a:endParaRPr lang="cs-CZ" altLang="cs-CZ" dirty="0">
              <a:solidFill>
                <a:srgbClr val="0000DC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endParaRPr altLang="cs-CZ" sz="1000" b="1" dirty="0">
              <a:solidFill>
                <a:srgbClr val="0000DC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rgbClr val="0000DC"/>
              </a:buClr>
              <a:buFont typeface="Trebuchet MS" panose="020B0603020202020204" pitchFamily="34" charset="0"/>
              <a:buChar char="•"/>
            </a:pP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ŠMAHELOVÁ, Hana. Mýtus Prahy v české literatuře 19. a 20. století. </a:t>
            </a:r>
            <a:r>
              <a:rPr altLang="cs-CZ" sz="2500" i="1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Přednášky z 48. běhu Letní školy slovanských studií</a:t>
            </a: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. 1. vyd. Praha: Univerzita Karlova, Filozofická fakulta, 2005, 139</a:t>
            </a:r>
            <a:r>
              <a:rPr lang="cs-CZ" altLang="cs-CZ" sz="2500" dirty="0">
                <a:ea typeface="Microsoft YaHei" panose="020B0503020204020204" pitchFamily="34" charset="-122"/>
                <a:cs typeface="Arial" panose="020B0604020202020204" pitchFamily="34" charset="0"/>
              </a:rPr>
              <a:t>–</a:t>
            </a: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149.</a:t>
            </a:r>
            <a:r>
              <a:rPr lang="cs-CZ"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ISBN 80-86642-42-9.</a:t>
            </a:r>
          </a:p>
          <a:p>
            <a:pPr>
              <a:spcBef>
                <a:spcPts val="700"/>
              </a:spcBef>
              <a:buClr>
                <a:srgbClr val="000000"/>
              </a:buClr>
            </a:pPr>
            <a:endParaRPr altLang="cs-CZ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F935A4-BF15-441A-8578-4B2499CF07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5FE3C-E67D-4CE6-BE56-1D7D0ED3F6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4971789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text 1">
            <a:extLst>
              <a:ext uri="{FF2B5EF4-FFF2-40B4-BE49-F238E27FC236}">
                <a16:creationId xmlns:a16="http://schemas.microsoft.com/office/drawing/2014/main" id="{0C17EBC3-2BD0-4BF3-9091-921EBC1C106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85927" y="1358900"/>
            <a:ext cx="10972800" cy="41402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700"/>
              </a:spcBef>
            </a:pPr>
            <a:r>
              <a:rPr altLang="cs-CZ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Máme k dispozici </a:t>
            </a:r>
            <a:r>
              <a:rPr altLang="cs-CZ" dirty="0" err="1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citaci</a:t>
            </a:r>
            <a:r>
              <a:rPr altLang="cs-CZ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cs-CZ" altLang="cs-CZ" b="1" u="sng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příspěvku ve sborníku</a:t>
            </a:r>
            <a:r>
              <a:rPr altLang="cs-CZ" b="1" dirty="0">
                <a:solidFill>
                  <a:srgbClr val="0000DC"/>
                </a:solidFill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endParaRPr lang="cs-CZ" altLang="cs-CZ" b="1" dirty="0">
              <a:solidFill>
                <a:srgbClr val="0000DC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</a:pPr>
            <a:endParaRPr altLang="cs-CZ" sz="1000" b="1" dirty="0">
              <a:solidFill>
                <a:srgbClr val="0000DC"/>
              </a:solidFill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ts val="700"/>
              </a:spcBef>
              <a:buClr>
                <a:srgbClr val="0000DC"/>
              </a:buClr>
              <a:buFont typeface="Trebuchet MS" panose="020B0603020202020204" pitchFamily="34" charset="0"/>
              <a:buChar char="•"/>
            </a:pP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ŠMAHELOVÁ, Hana. Mýtus Prahy v české literatuře 19. a 20. století. </a:t>
            </a:r>
            <a:r>
              <a:rPr altLang="cs-CZ" sz="2500" i="1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Přednášky z 48. běhu Letní školy slovanských studií</a:t>
            </a: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. 1. vyd. Praha: Univerzita Karlova, Filozofická fakulta, 2005, 139</a:t>
            </a:r>
            <a:r>
              <a:rPr lang="cs-CZ" altLang="cs-CZ" sz="2500" dirty="0">
                <a:ea typeface="Microsoft YaHei" panose="020B0503020204020204" pitchFamily="34" charset="-122"/>
                <a:cs typeface="Arial" panose="020B0604020202020204" pitchFamily="34" charset="0"/>
              </a:rPr>
              <a:t>–</a:t>
            </a: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149.</a:t>
            </a:r>
            <a:r>
              <a:rPr lang="cs-CZ"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altLang="cs-CZ" sz="2500" dirty="0">
                <a:latin typeface="+mj-lt"/>
                <a:ea typeface="Microsoft YaHei" panose="020B0503020204020204" pitchFamily="34" charset="-122"/>
                <a:cs typeface="Arial" panose="020B0604020202020204" pitchFamily="34" charset="0"/>
              </a:rPr>
              <a:t>ISBN 80-86642-42-9.</a:t>
            </a:r>
          </a:p>
          <a:p>
            <a:pPr>
              <a:spcBef>
                <a:spcPts val="700"/>
              </a:spcBef>
              <a:buClr>
                <a:srgbClr val="000000"/>
              </a:buClr>
            </a:pPr>
            <a:endParaRPr altLang="cs-CZ" dirty="0">
              <a:latin typeface="+mj-lt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Přímá spojnice 3">
            <a:extLst>
              <a:ext uri="{FF2B5EF4-FFF2-40B4-BE49-F238E27FC236}">
                <a16:creationId xmlns:a16="http://schemas.microsoft.com/office/drawing/2014/main" id="{4A7C5953-AA79-4457-BEC4-93DD5E9B9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654" y="2565399"/>
            <a:ext cx="1538533" cy="181129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5000" rIns="90000" bIns="45000" anchor="ctr"/>
          <a:lstStyle/>
          <a:p>
            <a:pPr eaLnBrk="0" hangingPunct="0">
              <a:defRPr/>
            </a:pPr>
            <a:endParaRPr lang="en-US" sz="1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římá spojnice 3">
            <a:extLst>
              <a:ext uri="{FF2B5EF4-FFF2-40B4-BE49-F238E27FC236}">
                <a16:creationId xmlns:a16="http://schemas.microsoft.com/office/drawing/2014/main" id="{86340B84-95A6-4C27-87DE-EE93CF6F11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48869" y="3513090"/>
            <a:ext cx="2438663" cy="863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5000" rIns="90000" bIns="45000" anchor="ctr"/>
          <a:lstStyle/>
          <a:p>
            <a:pPr eaLnBrk="0" hangingPunct="0">
              <a:defRPr/>
            </a:pPr>
            <a:endParaRPr lang="en-US" sz="18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43F4B4-0C00-4294-B5EF-ADC91A91A812}"/>
              </a:ext>
            </a:extLst>
          </p:cNvPr>
          <p:cNvSpPr txBox="1"/>
          <p:nvPr/>
        </p:nvSpPr>
        <p:spPr>
          <a:xfrm>
            <a:off x="4924410" y="4613693"/>
            <a:ext cx="43438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V katalozích knihoven</a:t>
            </a:r>
          </a:p>
          <a:p>
            <a:r>
              <a:rPr lang="cs-CZ"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vyhledáváme zejména podle</a:t>
            </a:r>
          </a:p>
          <a:p>
            <a:r>
              <a:rPr lang="cs-CZ"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názvu zdroje </a:t>
            </a:r>
            <a:r>
              <a:rPr lang="cs-CZ" altLang="cs-CZ" sz="2400" dirty="0">
                <a:ea typeface="Microsoft YaHei" panose="020B0503020204020204" pitchFamily="34" charset="-122"/>
                <a:cs typeface="Arial" panose="020B0604020202020204" pitchFamily="34" charset="0"/>
              </a:rPr>
              <a:t>(název časopisu,</a:t>
            </a:r>
          </a:p>
          <a:p>
            <a:r>
              <a:rPr lang="cs-CZ" altLang="cs-CZ" sz="2400" dirty="0">
                <a:ea typeface="Microsoft YaHei" panose="020B0503020204020204" pitchFamily="34" charset="-122"/>
                <a:cs typeface="Arial" panose="020B0604020202020204" pitchFamily="34" charset="0"/>
              </a:rPr>
              <a:t>sborníku)/</a:t>
            </a:r>
            <a:r>
              <a:rPr lang="cs-CZ" altLang="cs-CZ" sz="2400" dirty="0">
                <a:solidFill>
                  <a:srgbClr val="0000DC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čísla ISSN/ISBN.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43F216-EB70-465A-9283-06FD89875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0241C8-1CEC-43E0-ACAF-D65D0A00C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625329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>
            <a:extLst>
              <a:ext uri="{FF2B5EF4-FFF2-40B4-BE49-F238E27FC236}">
                <a16:creationId xmlns:a16="http://schemas.microsoft.com/office/drawing/2014/main" id="{571D5FAC-21E4-47BD-B50E-5705DEED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Užitečné zdroje</a:t>
            </a:r>
          </a:p>
        </p:txBody>
      </p:sp>
      <p:sp>
        <p:nvSpPr>
          <p:cNvPr id="115715" name="Zástupný symbol pro obsah 2">
            <a:extLst>
              <a:ext uri="{FF2B5EF4-FFF2-40B4-BE49-F238E27FC236}">
                <a16:creationId xmlns:a16="http://schemas.microsoft.com/office/drawing/2014/main" id="{8051F23B-8E1D-4C7D-ACAE-4C0763CBA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37172"/>
            <a:ext cx="10753200" cy="3594827"/>
          </a:xfrm>
        </p:spPr>
        <p:txBody>
          <a:bodyPr/>
          <a:lstStyle/>
          <a:p>
            <a:r>
              <a:rPr lang="cs-CZ" altLang="cs-CZ" dirty="0">
                <a:hlinkClick r:id="rId2"/>
              </a:rPr>
              <a:t>Metodika tvorby bibliografických citací</a:t>
            </a:r>
            <a:endParaRPr lang="cs-CZ" altLang="cs-CZ" dirty="0"/>
          </a:p>
          <a:p>
            <a:endParaRPr lang="cs-CZ" altLang="cs-CZ" sz="800" dirty="0"/>
          </a:p>
          <a:p>
            <a:r>
              <a:rPr lang="cs-CZ" altLang="cs-CZ" dirty="0"/>
              <a:t>Interpretace normy </a:t>
            </a:r>
            <a:r>
              <a:rPr lang="cs-CZ" altLang="cs-CZ" dirty="0">
                <a:hlinkClick r:id="rId3"/>
              </a:rPr>
              <a:t>ČSN ISO 690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Norma ISO 690 k dispozici prezenčně v ÚK FF MU</a:t>
            </a:r>
          </a:p>
          <a:p>
            <a:endParaRPr lang="cs-CZ" altLang="cs-CZ" sz="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855C07-355E-4C8B-8BE0-77636818C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8739E9-CCB8-4228-BAD7-979810A704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3918BE3E-1467-4293-9C6D-2C71C12902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/>
              <a:t>Použité zdroje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0FB3848-0821-40E6-931C-38073BA40A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44715"/>
            <a:ext cx="10753200" cy="428728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dirty="0"/>
              <a:t>BIERNÁTOVÁ, Olga a Jan SKŮPA. Bibliografické odkazy a citace dokumentů dle ČSN ISO 690 (01 0197) platné od 1. dubna 2011.</a:t>
            </a:r>
            <a:r>
              <a:rPr lang="en-US" altLang="cs-CZ" sz="1600" dirty="0"/>
              <a:t> </a:t>
            </a:r>
            <a:r>
              <a:rPr lang="en-US" altLang="cs-CZ" sz="1600" i="1" dirty="0"/>
              <a:t>Citace.com</a:t>
            </a:r>
            <a:r>
              <a:rPr lang="cs-CZ" altLang="cs-CZ" sz="1600" dirty="0"/>
              <a:t> </a:t>
            </a:r>
            <a:r>
              <a:rPr lang="en-US" altLang="cs-CZ" sz="1600" dirty="0"/>
              <a:t>[online]. ©2004</a:t>
            </a:r>
            <a:r>
              <a:rPr lang="cs-CZ" altLang="cs-CZ" sz="1600" dirty="0"/>
              <a:t>-</a:t>
            </a:r>
            <a:r>
              <a:rPr lang="en-US" altLang="cs-CZ" sz="1600" dirty="0"/>
              <a:t>2012 [cit. 2012</a:t>
            </a:r>
            <a:r>
              <a:rPr lang="cs-CZ" altLang="cs-CZ" sz="1600" dirty="0"/>
              <a:t>-04-11</a:t>
            </a:r>
            <a:r>
              <a:rPr lang="en-US" altLang="cs-CZ" sz="1600" dirty="0"/>
              <a:t>]</a:t>
            </a:r>
            <a:r>
              <a:rPr lang="cs-CZ" altLang="cs-CZ" sz="1600" dirty="0"/>
              <a:t>. Dostupné z: </a:t>
            </a:r>
            <a:r>
              <a:rPr lang="cs-CZ" altLang="cs-CZ" sz="1600" dirty="0">
                <a:hlinkClick r:id="rId2"/>
              </a:rPr>
              <a:t>http://citace.com/dokumenty.php</a:t>
            </a:r>
            <a:endParaRPr lang="cs-CZ" altLang="cs-CZ" sz="16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dirty="0"/>
              <a:t>Jak správně citovat. </a:t>
            </a:r>
            <a:r>
              <a:rPr lang="cs-CZ" altLang="cs-CZ" sz="1600" i="1" dirty="0"/>
              <a:t>Kurz práce s informacemi</a:t>
            </a:r>
            <a:r>
              <a:rPr lang="cs-CZ" altLang="cs-CZ" sz="1600" dirty="0"/>
              <a:t> [online]. Brno: Filozofická fakulta Masarykovy univerzity, 2007[cit. 2010-04-17]. Dostupné z: </a:t>
            </a:r>
            <a:r>
              <a:rPr lang="cs-CZ" altLang="cs-CZ" sz="1600" dirty="0">
                <a:hlinkClick r:id="rId3"/>
              </a:rPr>
              <a:t>http://is.muni.cz/elportal/estud/ff/js07/informace/materialy/pages/citace_opora.pdf</a:t>
            </a:r>
            <a:endParaRPr lang="cs-CZ" altLang="cs-CZ" sz="1600" dirty="0"/>
          </a:p>
          <a:p>
            <a:pPr marL="72000" indent="0" eaLnBrk="1" hangingPunct="1">
              <a:lnSpc>
                <a:spcPct val="10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dirty="0"/>
              <a:t>MARVANOVÁ, Eva. </a:t>
            </a:r>
            <a:r>
              <a:rPr lang="cs-CZ" altLang="cs-CZ" sz="1600" i="1" dirty="0"/>
              <a:t>ČSN ISO 690 (01 0197). Informace a dokumentace – Pravidla pro bibliografické odkazy a citace informačních zdrojů.</a:t>
            </a:r>
            <a:r>
              <a:rPr lang="cs-CZ" altLang="cs-CZ" sz="1600" dirty="0"/>
              <a:t> Praha: Úřad pro technickou normalizaci, metrologii a státní zkušebnictví, 2011, 39 s.</a:t>
            </a:r>
          </a:p>
          <a:p>
            <a:pPr marL="72000" indent="0" eaLnBrk="1" hangingPunct="1">
              <a:lnSpc>
                <a:spcPct val="10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100000"/>
              </a:lnSpc>
              <a:defRPr/>
            </a:pPr>
            <a:r>
              <a:rPr lang="cs-CZ" altLang="cs-CZ" sz="1600" i="1" dirty="0"/>
              <a:t>Metodika tvorby bibliografických citací </a:t>
            </a:r>
            <a:r>
              <a:rPr lang="cs-CZ" altLang="cs-CZ" sz="1600" dirty="0"/>
              <a:t>[online]. Knihovna univerzitního kampusu MU, Ústřední knihovna </a:t>
            </a:r>
            <a:r>
              <a:rPr lang="cs-CZ" altLang="cs-CZ" sz="1600" dirty="0" err="1"/>
              <a:t>PřF</a:t>
            </a:r>
            <a:r>
              <a:rPr lang="cs-CZ" altLang="cs-CZ" sz="1600" dirty="0"/>
              <a:t> MU. </a:t>
            </a:r>
            <a:r>
              <a:rPr lang="en-US" altLang="cs-CZ" sz="1600" dirty="0"/>
              <a:t>[</a:t>
            </a:r>
            <a:r>
              <a:rPr lang="cs-CZ" altLang="cs-CZ" sz="1600" dirty="0"/>
              <a:t>Brno</a:t>
            </a:r>
            <a:r>
              <a:rPr lang="en-US" altLang="cs-CZ" sz="1600" dirty="0"/>
              <a:t>]</a:t>
            </a:r>
            <a:r>
              <a:rPr lang="cs-CZ" altLang="cs-CZ" sz="1600" dirty="0"/>
              <a:t>: Masarykova univerzita, 2011 [cit. 2014-04-01]. ISSN 1802-128X Dostupné z: </a:t>
            </a:r>
            <a:r>
              <a:rPr lang="cs-CZ" altLang="cs-CZ" sz="1600" dirty="0">
                <a:hlinkClick r:id="rId4"/>
              </a:rPr>
              <a:t>http://is.muni.cz/do/rect/el/estud/prif/ps11/metodika/web/ebook_citace_2011.html</a:t>
            </a:r>
            <a:r>
              <a:rPr lang="cs-CZ" altLang="cs-CZ" sz="1600" dirty="0"/>
              <a:t> </a:t>
            </a:r>
          </a:p>
          <a:p>
            <a:pPr eaLnBrk="1" hangingPunct="1">
              <a:lnSpc>
                <a:spcPct val="100000"/>
              </a:lnSpc>
              <a:buFontTx/>
              <a:buNone/>
              <a:defRPr/>
            </a:pPr>
            <a:endParaRPr lang="cs-CZ" altLang="cs-CZ" sz="16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A7DA67-40D7-40D2-95EB-015DED0A6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E68C1E-4BBD-4681-A0D9-3C388D215C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A115E2F-DF8A-4B7C-A440-0D0E3C4E21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8" y="153221"/>
            <a:ext cx="3383581" cy="1595679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3A1D4098-7746-4FF8-908D-554410E28784}"/>
              </a:ext>
            </a:extLst>
          </p:cNvPr>
          <p:cNvSpPr txBox="1">
            <a:spLocks/>
          </p:cNvSpPr>
          <p:nvPr/>
        </p:nvSpPr>
        <p:spPr>
          <a:xfrm>
            <a:off x="416400" y="2124531"/>
            <a:ext cx="11361600" cy="570833"/>
          </a:xfrm>
          <a:prstGeom prst="rect">
            <a:avLst/>
          </a:prstGeom>
        </p:spPr>
        <p:txBody>
          <a:bodyPr lIns="0" tIns="0" rIns="0" bIns="0"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>
              <a:lnSpc>
                <a:spcPts val="4400"/>
              </a:lnSpc>
            </a:pPr>
            <a:r>
              <a:rPr lang="cs-CZ" sz="3200" kern="0" dirty="0"/>
              <a:t>Děkuji za pozornost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A42C74B9-C5F9-4156-8F39-B48C97A1E00E}"/>
              </a:ext>
            </a:extLst>
          </p:cNvPr>
          <p:cNvSpPr txBox="1">
            <a:spLocks/>
          </p:cNvSpPr>
          <p:nvPr/>
        </p:nvSpPr>
        <p:spPr>
          <a:xfrm>
            <a:off x="416400" y="2695364"/>
            <a:ext cx="11361600" cy="136969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Mgr. Hana Holoubková</a:t>
            </a:r>
          </a:p>
          <a:p>
            <a:r>
              <a:rPr lang="cs-CZ" sz="2400" kern="0" dirty="0"/>
              <a:t>Dotazy k tématu pište na </a:t>
            </a:r>
            <a:r>
              <a:rPr lang="cs-CZ" sz="2400" kern="0" dirty="0">
                <a:hlinkClick r:id="rId4"/>
              </a:rPr>
              <a:t>holoubkova@phil.muni.cz</a:t>
            </a:r>
            <a:endParaRPr lang="cs-CZ" sz="2400" kern="0" dirty="0"/>
          </a:p>
          <a:p>
            <a:endParaRPr lang="cs-CZ" sz="2400" kern="0" dirty="0"/>
          </a:p>
          <a:p>
            <a:endParaRPr lang="cs-CZ" sz="2400" kern="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BA3BEF6-F1B6-4BAC-95A0-58C91E094823}"/>
              </a:ext>
            </a:extLst>
          </p:cNvPr>
          <p:cNvSpPr txBox="1"/>
          <p:nvPr/>
        </p:nvSpPr>
        <p:spPr>
          <a:xfrm>
            <a:off x="414000" y="4439295"/>
            <a:ext cx="77223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Obraťte se na nás na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knihovna@phil.muni.cz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 na webu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knihovna.phil.muni.cz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Aktuální dění sledujte na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facebook.com/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knihovnaffmu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Jsme i na Instagramu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instagram.com/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knihovnaffmu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86A32-82BC-4300-A6EC-BE196E6465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D3915B-FCB6-4FE1-93C3-BD6646145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6675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053E34A-9DFF-47B2-90E9-64B6C8464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+mn-lt"/>
              </a:rPr>
              <a:t>Metody citování  3/3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700A531-DC32-43A5-9915-08611EC4BD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362635"/>
            <a:ext cx="11220466" cy="446936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600" b="1" dirty="0"/>
              <a:t>3) Citování pomocí průběžných poznámek</a:t>
            </a:r>
            <a:r>
              <a:rPr lang="cs-CZ" altLang="cs-CZ" sz="1600" b="1" dirty="0">
                <a:solidFill>
                  <a:srgbClr val="CC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16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1600" dirty="0"/>
              <a:t>Za každým citovaným místem v textu zapíšete </a:t>
            </a:r>
            <a:r>
              <a:rPr lang="cs-CZ" altLang="cs-CZ" sz="1600" b="1" dirty="0"/>
              <a:t>číslici</a:t>
            </a:r>
            <a:r>
              <a:rPr lang="cs-CZ" altLang="cs-CZ" sz="1600" dirty="0"/>
              <a:t> buď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cs-CZ" altLang="cs-CZ" sz="1600" dirty="0"/>
              <a:t>	</a:t>
            </a:r>
            <a:r>
              <a:rPr lang="cs-CZ" altLang="cs-CZ" sz="1600" b="1" dirty="0"/>
              <a:t>a)</a:t>
            </a:r>
            <a:r>
              <a:rPr lang="cs-CZ" altLang="cs-CZ" sz="1600" dirty="0"/>
              <a:t> v horním indexu</a:t>
            </a:r>
            <a:r>
              <a:rPr lang="en-US" altLang="cs-CZ" sz="1600" dirty="0">
                <a:solidFill>
                  <a:srgbClr val="0000DC"/>
                </a:solidFill>
                <a:cs typeface="Times New Roman" panose="02020603050405020304" pitchFamily="18" charset="0"/>
              </a:rPr>
              <a:t>³</a:t>
            </a:r>
            <a:r>
              <a:rPr lang="cs-CZ" altLang="cs-CZ" sz="1600" dirty="0"/>
              <a:t> nebo </a:t>
            </a:r>
            <a:r>
              <a:rPr lang="cs-CZ" altLang="cs-CZ" sz="1600" b="1" dirty="0"/>
              <a:t>b)</a:t>
            </a:r>
            <a:r>
              <a:rPr lang="cs-CZ" altLang="cs-CZ" sz="1600" dirty="0"/>
              <a:t> v kulaté nebo hranaté závorce na řádce </a:t>
            </a:r>
            <a:r>
              <a:rPr lang="cs-CZ" altLang="cs-CZ" sz="1600" dirty="0">
                <a:solidFill>
                  <a:srgbClr val="0000DC"/>
                </a:solidFill>
              </a:rPr>
              <a:t>(3)</a:t>
            </a:r>
            <a:r>
              <a:rPr lang="cs-CZ" altLang="cs-CZ" sz="1600" dirty="0"/>
              <a:t>,</a:t>
            </a:r>
            <a:r>
              <a:rPr lang="cs-CZ" altLang="cs-CZ" sz="1600" dirty="0">
                <a:solidFill>
                  <a:srgbClr val="CC3300"/>
                </a:solidFill>
              </a:rPr>
              <a:t> </a:t>
            </a:r>
            <a:r>
              <a:rPr lang="en-US" altLang="cs-CZ" sz="1600" dirty="0">
                <a:solidFill>
                  <a:srgbClr val="0000DC"/>
                </a:solidFill>
              </a:rPr>
              <a:t>[</a:t>
            </a:r>
            <a:r>
              <a:rPr lang="cs-CZ" altLang="cs-CZ" sz="1600" dirty="0">
                <a:solidFill>
                  <a:srgbClr val="0000DC"/>
                </a:solidFill>
              </a:rPr>
              <a:t>4</a:t>
            </a:r>
            <a:r>
              <a:rPr lang="en-US" altLang="cs-CZ" sz="1600" dirty="0">
                <a:solidFill>
                  <a:srgbClr val="0000DC"/>
                </a:solidFill>
                <a:cs typeface="Times New Roman" panose="02020603050405020304" pitchFamily="18" charset="0"/>
              </a:rPr>
              <a:t>]</a:t>
            </a:r>
            <a:r>
              <a:rPr lang="cs-CZ" altLang="cs-CZ" sz="1600" dirty="0">
                <a:solidFill>
                  <a:srgbClr val="CC33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dirty="0"/>
              <a:t>,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cs-CZ" altLang="cs-CZ" sz="1600" dirty="0"/>
              <a:t>	která koresponduje s </a:t>
            </a:r>
            <a:r>
              <a:rPr lang="cs-CZ" altLang="cs-CZ" sz="1600" b="1" dirty="0"/>
              <a:t>číselně řazenými poznámkami</a:t>
            </a:r>
            <a:r>
              <a:rPr lang="cs-CZ" altLang="cs-CZ" sz="1600" dirty="0"/>
              <a:t>, uspořádanými podle pořadí jejich výskytu v textu. 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cs-CZ" altLang="cs-CZ" sz="1600" dirty="0"/>
              <a:t>Poznámky mohou obsahovat celý </a:t>
            </a:r>
            <a:r>
              <a:rPr lang="cs-CZ" altLang="cs-CZ" sz="1600" b="1" dirty="0"/>
              <a:t>bibliografický záznam citovaného díla</a:t>
            </a:r>
            <a:r>
              <a:rPr lang="cs-CZ" altLang="cs-CZ" sz="1600" dirty="0"/>
              <a:t>, ale také lze uvést pouze následující údaje oddělené čárkou: </a:t>
            </a:r>
            <a:r>
              <a:rPr lang="cs-CZ" altLang="cs-CZ" sz="1600" b="1" dirty="0"/>
              <a:t>jméno autora, název díla a volitelně přesné vymezení stránek</a:t>
            </a:r>
            <a:r>
              <a:rPr lang="cs-CZ" altLang="cs-CZ" sz="1600" dirty="0"/>
              <a:t>.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cs-CZ" altLang="cs-CZ" sz="1600" dirty="0"/>
              <a:t>V poznámkách pod čarou nemusí být pouze citace.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cs-CZ" altLang="cs-CZ" sz="1600" dirty="0"/>
              <a:t>Př. poznámek pod čarou: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cs-CZ" altLang="cs-CZ" sz="500" dirty="0"/>
          </a:p>
          <a:p>
            <a:pPr>
              <a:lnSpc>
                <a:spcPct val="100000"/>
              </a:lnSpc>
              <a:spcAft>
                <a:spcPts val="500"/>
              </a:spcAft>
              <a:buFontTx/>
              <a:buNone/>
            </a:pPr>
            <a:r>
              <a:rPr lang="cs-CZ" altLang="cs-CZ" sz="1600" dirty="0"/>
              <a:t>    </a:t>
            </a:r>
            <a:r>
              <a:rPr lang="cs-CZ" altLang="cs-CZ" sz="1200" dirty="0"/>
              <a:t>3. VIDOVIĆOVÁ, Lucie a Eva GREGOROVÁ. Věkové normy v sociologické perspektivě. </a:t>
            </a:r>
            <a:r>
              <a:rPr lang="cs-CZ" altLang="cs-CZ" sz="1200" i="1" dirty="0"/>
              <a:t>Sociální studia.</a:t>
            </a:r>
            <a:r>
              <a:rPr lang="cs-CZ" altLang="cs-CZ" sz="1200" dirty="0"/>
              <a:t> 2007, 1–2, s. 201–217. ISSN 1214-813X.</a:t>
            </a:r>
          </a:p>
          <a:p>
            <a:pPr marL="285750" indent="-285750">
              <a:lnSpc>
                <a:spcPct val="100000"/>
              </a:lnSpc>
            </a:pPr>
            <a:r>
              <a:rPr lang="cs-CZ" altLang="cs-CZ" sz="1600" dirty="0"/>
              <a:t>Při odkazování na zdroj uvedený v předchozí poznámce se buď </a:t>
            </a:r>
            <a:r>
              <a:rPr lang="cs-CZ" altLang="cs-CZ" sz="1600" b="1" dirty="0"/>
              <a:t>opakuje celá citace </a:t>
            </a:r>
            <a:r>
              <a:rPr lang="cs-CZ" altLang="cs-CZ" sz="1600" dirty="0"/>
              <a:t>nebo se uvede </a:t>
            </a:r>
            <a:r>
              <a:rPr lang="cs-CZ" altLang="cs-CZ" sz="1600" b="1" dirty="0"/>
              <a:t>číslo dřívější poznámky s případným rozsahem stran</a:t>
            </a:r>
            <a:r>
              <a:rPr lang="cs-CZ" altLang="cs-CZ" sz="1600" dirty="0"/>
              <a:t>.</a:t>
            </a:r>
            <a:endParaRPr lang="cs-CZ" altLang="cs-CZ" sz="500" dirty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1300" dirty="0"/>
              <a:t>    </a:t>
            </a:r>
            <a:r>
              <a:rPr lang="cs-CZ" altLang="cs-CZ" sz="1200" dirty="0"/>
              <a:t>20. VIDOVIČOVÁ,</a:t>
            </a:r>
            <a:r>
              <a:rPr lang="cs-CZ" altLang="cs-CZ" sz="1200" dirty="0">
                <a:solidFill>
                  <a:srgbClr val="CC3300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ref</a:t>
            </a:r>
            <a:r>
              <a:rPr lang="cs-CZ" altLang="cs-CZ" sz="1200" dirty="0">
                <a:solidFill>
                  <a:srgbClr val="0000DC"/>
                </a:solidFill>
              </a:rPr>
              <a:t>.</a:t>
            </a:r>
            <a:r>
              <a:rPr lang="cs-CZ" altLang="cs-CZ" sz="1200" dirty="0">
                <a:solidFill>
                  <a:srgbClr val="CC3300"/>
                </a:solidFill>
              </a:rPr>
              <a:t> </a:t>
            </a:r>
            <a:r>
              <a:rPr lang="cs-CZ" altLang="cs-CZ" sz="1200" dirty="0"/>
              <a:t>3, s. 215.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1600" dirty="0"/>
              <a:t>Seznam bibliografických citací (na konci práce) </a:t>
            </a:r>
            <a:r>
              <a:rPr lang="cs-CZ" altLang="cs-CZ" sz="1600" b="1" dirty="0"/>
              <a:t>není povinný</a:t>
            </a:r>
            <a:r>
              <a:rPr lang="cs-CZ" altLang="cs-CZ" sz="1600" dirty="0"/>
              <a:t>, ale doporučuje se; záznamy se uspořádají </a:t>
            </a:r>
            <a:r>
              <a:rPr lang="cs-CZ" altLang="cs-CZ" sz="1600" b="1" dirty="0"/>
              <a:t>abecedně</a:t>
            </a:r>
            <a:r>
              <a:rPr lang="cs-CZ" altLang="cs-CZ" sz="1600" dirty="0"/>
              <a:t>, nečíslují se:	</a:t>
            </a:r>
            <a:endParaRPr lang="cs-CZ" altLang="cs-CZ" sz="800" dirty="0"/>
          </a:p>
          <a:p>
            <a:pPr>
              <a:lnSpc>
                <a:spcPct val="80000"/>
              </a:lnSpc>
              <a:spcBef>
                <a:spcPts val="500"/>
              </a:spcBef>
              <a:buFontTx/>
              <a:buNone/>
            </a:pPr>
            <a:r>
              <a:rPr lang="cs-CZ" altLang="cs-CZ" sz="1300" dirty="0"/>
              <a:t>	</a:t>
            </a:r>
            <a:r>
              <a:rPr lang="cs-CZ" altLang="cs-CZ" sz="1200" dirty="0"/>
              <a:t>BLACKSMITH, A. …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200" dirty="0"/>
              <a:t>	…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Tx/>
              <a:buNone/>
            </a:pPr>
            <a:r>
              <a:rPr lang="cs-CZ" altLang="cs-CZ" sz="1200" dirty="0"/>
              <a:t>	VIDOVIĆOVÁ, Lucie a Eva GREGOROVÁ. Věkové normy v sociologické perspektivě. </a:t>
            </a:r>
            <a:r>
              <a:rPr lang="cs-CZ" altLang="cs-CZ" sz="1200" i="1" dirty="0"/>
              <a:t>Sociální studia</a:t>
            </a:r>
            <a:r>
              <a:rPr lang="cs-CZ" altLang="cs-CZ" sz="1200" dirty="0"/>
              <a:t>. 2007, 1–2,                                      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Tx/>
              <a:buNone/>
            </a:pPr>
            <a:r>
              <a:rPr lang="cs-CZ" altLang="cs-CZ" sz="1200" dirty="0"/>
              <a:t>    s. 201–217. ISSN 1214-813X.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200" dirty="0"/>
              <a:t>    …</a:t>
            </a: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4617B534-434B-4337-AACE-BA4D05A6D8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6260" y="3771616"/>
            <a:ext cx="4759924" cy="98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3AAF59-BA59-4DC0-BE06-4E67E7073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5A817E-2C09-4D1C-B1FA-9F1EB0E63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95A556-2F83-470F-9F29-06B307851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dirty="0">
                <a:latin typeface="+mn-lt"/>
              </a:rPr>
              <a:t>Citační normy, styly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8081E5E-699A-49FD-91D1-CFAB60C23F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568824"/>
            <a:ext cx="10753200" cy="42631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1900" dirty="0"/>
              <a:t>Nová verze </a:t>
            </a:r>
            <a:r>
              <a:rPr lang="cs-CZ" altLang="cs-CZ" sz="1900" b="1" dirty="0">
                <a:solidFill>
                  <a:srgbClr val="FF0000"/>
                </a:solidFill>
              </a:rPr>
              <a:t>ISO 690</a:t>
            </a:r>
            <a:r>
              <a:rPr lang="cs-CZ" altLang="cs-CZ" sz="1900" dirty="0">
                <a:solidFill>
                  <a:srgbClr val="FF0000"/>
                </a:solidFill>
              </a:rPr>
              <a:t> </a:t>
            </a:r>
            <a:r>
              <a:rPr lang="cs-CZ" altLang="cs-CZ" sz="1900" dirty="0"/>
              <a:t>(od 1. 4. 2011) – prezenčně v ÚK </a:t>
            </a:r>
          </a:p>
          <a:p>
            <a:pPr marL="720000">
              <a:lnSpc>
                <a:spcPct val="100000"/>
              </a:lnSpc>
            </a:pPr>
            <a:r>
              <a:rPr lang="cs-CZ" altLang="cs-CZ" sz="1900" b="1" dirty="0"/>
              <a:t>Interpretace</a:t>
            </a:r>
            <a:r>
              <a:rPr lang="cs-CZ" altLang="cs-CZ" sz="1900" dirty="0"/>
              <a:t> </a:t>
            </a:r>
            <a:r>
              <a:rPr lang="cs-CZ" altLang="cs-CZ" sz="1900" dirty="0">
                <a:hlinkClick r:id="rId3"/>
              </a:rPr>
              <a:t>https://citace.com/soubory/csniso690-interpretace.pdf</a:t>
            </a:r>
            <a:r>
              <a:rPr lang="cs-CZ" altLang="cs-CZ" sz="1900" dirty="0"/>
              <a:t> 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1000" dirty="0"/>
          </a:p>
          <a:p>
            <a:pPr>
              <a:lnSpc>
                <a:spcPct val="100000"/>
              </a:lnSpc>
            </a:pPr>
            <a:r>
              <a:rPr lang="cs-CZ" altLang="cs-CZ" sz="1900" dirty="0"/>
              <a:t>publikace KUK a ÚK </a:t>
            </a:r>
            <a:r>
              <a:rPr lang="cs-CZ" altLang="cs-CZ" sz="1900" dirty="0" err="1"/>
              <a:t>PřF</a:t>
            </a:r>
            <a:r>
              <a:rPr lang="cs-CZ" altLang="cs-CZ" sz="1900" dirty="0"/>
              <a:t> MU </a:t>
            </a:r>
            <a:r>
              <a:rPr lang="cs-CZ" altLang="cs-CZ" sz="1900" b="1" dirty="0"/>
              <a:t>Metodika tvorby citací</a:t>
            </a:r>
            <a:r>
              <a:rPr lang="cs-CZ" altLang="cs-CZ" sz="1900" dirty="0"/>
              <a:t> </a:t>
            </a:r>
            <a:r>
              <a:rPr lang="cs-CZ" altLang="cs-CZ" sz="1900" dirty="0">
                <a:hlinkClick r:id="rId4"/>
              </a:rPr>
              <a:t>http://is.muni.cz/do/rect/el/estud/prif/ps11/metodika/web/ebook_citace_2011.html</a:t>
            </a:r>
            <a:r>
              <a:rPr lang="cs-CZ" altLang="cs-CZ" sz="1900" dirty="0"/>
              <a:t> </a:t>
            </a:r>
            <a:endParaRPr lang="cs-CZ" altLang="cs-CZ" sz="19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900" b="1" dirty="0">
                <a:hlinkClick r:id="rId5"/>
              </a:rPr>
              <a:t>APA</a:t>
            </a:r>
            <a:r>
              <a:rPr lang="cs-CZ" altLang="cs-CZ" sz="1900" dirty="0"/>
              <a:t> (</a:t>
            </a:r>
            <a:r>
              <a:rPr lang="cs-CZ" altLang="cs-CZ" sz="1900" dirty="0" err="1"/>
              <a:t>American</a:t>
            </a:r>
            <a:r>
              <a:rPr lang="cs-CZ" altLang="cs-CZ" sz="1900" dirty="0"/>
              <a:t> </a:t>
            </a:r>
            <a:r>
              <a:rPr lang="cs-CZ" altLang="cs-CZ" sz="1900" dirty="0" err="1"/>
              <a:t>Psychological</a:t>
            </a:r>
            <a:r>
              <a:rPr lang="cs-CZ" altLang="cs-CZ" sz="1900" dirty="0"/>
              <a:t> </a:t>
            </a:r>
            <a:r>
              <a:rPr lang="cs-CZ" altLang="cs-CZ" sz="1900" dirty="0" err="1"/>
              <a:t>Association</a:t>
            </a:r>
            <a:r>
              <a:rPr lang="cs-CZ" altLang="cs-CZ" sz="1900" dirty="0"/>
              <a:t>) – převážně pro psychologii, pedagogiku a některé další spol. vědy.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1900" dirty="0"/>
              <a:t>   </a:t>
            </a:r>
            <a:r>
              <a:rPr lang="cs-CZ" altLang="cs-CZ" sz="1900" dirty="0">
                <a:solidFill>
                  <a:srgbClr val="FF0000"/>
                </a:solidFill>
                <a:hlinkClick r:id="rId6"/>
              </a:rPr>
              <a:t>Citační manuál APA</a:t>
            </a:r>
            <a:r>
              <a:rPr lang="cs-CZ" altLang="cs-CZ" sz="1900" dirty="0"/>
              <a:t> – na www stránkách Psychologického ústavu FF MU.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cs-CZ" altLang="cs-CZ" sz="1900" dirty="0"/>
              <a:t>	Příručka </a:t>
            </a:r>
            <a:r>
              <a:rPr lang="en-US" altLang="cs-CZ" sz="1900" dirty="0">
                <a:hlinkClick r:id="rId7"/>
              </a:rPr>
              <a:t>Publication manual of the American Psychological Association : the official guide to APA style</a:t>
            </a:r>
            <a:r>
              <a:rPr lang="cs-CZ" altLang="cs-CZ" sz="1900" dirty="0"/>
              <a:t> (vyd. 2020) dostupná v ÚK FF MU.</a:t>
            </a:r>
          </a:p>
          <a:p>
            <a:pPr eaLnBrk="1" hangingPunct="1">
              <a:lnSpc>
                <a:spcPct val="100000"/>
              </a:lnSpc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900" b="1" dirty="0">
                <a:hlinkClick r:id="rId8"/>
              </a:rPr>
              <a:t>MLA</a:t>
            </a:r>
            <a:r>
              <a:rPr lang="cs-CZ" altLang="cs-CZ" sz="1900" dirty="0"/>
              <a:t> (</a:t>
            </a:r>
            <a:r>
              <a:rPr lang="cs-CZ" altLang="cs-CZ" sz="1900" dirty="0" err="1"/>
              <a:t>Modern</a:t>
            </a:r>
            <a:r>
              <a:rPr lang="cs-CZ" altLang="cs-CZ" sz="1900" dirty="0"/>
              <a:t> </a:t>
            </a:r>
            <a:r>
              <a:rPr lang="cs-CZ" altLang="cs-CZ" sz="1900" dirty="0" err="1"/>
              <a:t>Language</a:t>
            </a:r>
            <a:r>
              <a:rPr lang="cs-CZ" altLang="cs-CZ" sz="1900" dirty="0"/>
              <a:t> </a:t>
            </a:r>
            <a:r>
              <a:rPr lang="cs-CZ" altLang="cs-CZ" sz="1900" dirty="0" err="1"/>
              <a:t>Association</a:t>
            </a:r>
            <a:r>
              <a:rPr lang="cs-CZ" altLang="cs-CZ" sz="1900" dirty="0"/>
              <a:t>) – pro humanitní obory, zejména jazykovědu (anglistika, amerikanistika…).</a:t>
            </a:r>
          </a:p>
          <a:p>
            <a:pPr eaLnBrk="1" hangingPunct="1">
              <a:lnSpc>
                <a:spcPct val="100000"/>
              </a:lnSpc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900" b="1" dirty="0">
                <a:hlinkClick r:id="rId9"/>
              </a:rPr>
              <a:t>Chicago</a:t>
            </a:r>
            <a:r>
              <a:rPr lang="cs-CZ" altLang="cs-CZ" sz="1900" dirty="0"/>
              <a:t>, </a:t>
            </a:r>
            <a:r>
              <a:rPr lang="cs-CZ" altLang="cs-CZ" sz="1900" b="1" dirty="0" err="1">
                <a:hlinkClick r:id="rId10"/>
              </a:rPr>
              <a:t>Turabian</a:t>
            </a:r>
            <a:r>
              <a:rPr lang="cs-CZ" altLang="cs-CZ" sz="1900" b="1" dirty="0"/>
              <a:t> style</a:t>
            </a:r>
            <a:r>
              <a:rPr lang="cs-CZ" altLang="cs-CZ" sz="1900" dirty="0"/>
              <a:t>…</a:t>
            </a:r>
          </a:p>
          <a:p>
            <a:pPr eaLnBrk="1" hangingPunct="1">
              <a:lnSpc>
                <a:spcPct val="100000"/>
              </a:lnSpc>
            </a:pPr>
            <a:endParaRPr lang="cs-CZ" altLang="cs-CZ" sz="1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900" dirty="0"/>
              <a:t>Citace dle pravidel konkrétních časopisů, </a:t>
            </a:r>
            <a:r>
              <a:rPr lang="cs-CZ" altLang="cs-CZ" sz="1900" b="1" dirty="0"/>
              <a:t>oborů</a:t>
            </a:r>
            <a:r>
              <a:rPr lang="cs-CZ" altLang="cs-CZ" sz="1900" dirty="0"/>
              <a:t>…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900" dirty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9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2F2FA5-85B3-41F3-BC23-2A04560B3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ISO 690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844B07-D3EE-48D2-A920-E17357AB0B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55846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84AB664-907E-48C6-B1EB-854CD5B3F0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Zásady při tvorbě citací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D80FBEA-C49E-48BD-B559-18982EB87C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917576"/>
            <a:ext cx="10753200" cy="391442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200" dirty="0"/>
              <a:t>Přesnost, přehlednost a jednotnost údajů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200" dirty="0"/>
          </a:p>
          <a:p>
            <a:pPr>
              <a:lnSpc>
                <a:spcPct val="80000"/>
              </a:lnSpc>
              <a:defRPr/>
            </a:pPr>
            <a:r>
              <a:rPr lang="cs-CZ" altLang="cs-CZ" sz="2200" dirty="0"/>
              <a:t>Úplnost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200" dirty="0"/>
          </a:p>
          <a:p>
            <a:pPr>
              <a:lnSpc>
                <a:spcPct val="80000"/>
              </a:lnSpc>
              <a:defRPr/>
            </a:pPr>
            <a:r>
              <a:rPr lang="cs-CZ" altLang="cs-CZ" sz="2200" dirty="0"/>
              <a:t>Použití primárních pramenů</a:t>
            </a:r>
          </a:p>
          <a:p>
            <a:pPr>
              <a:lnSpc>
                <a:spcPct val="80000"/>
              </a:lnSpc>
              <a:defRPr/>
            </a:pPr>
            <a:endParaRPr lang="cs-CZ" altLang="cs-CZ" sz="2200" dirty="0"/>
          </a:p>
          <a:p>
            <a:pPr>
              <a:lnSpc>
                <a:spcPct val="100000"/>
              </a:lnSpc>
              <a:defRPr/>
            </a:pPr>
            <a:r>
              <a:rPr lang="cs-CZ" altLang="cs-CZ" sz="2200" dirty="0"/>
              <a:t>Slova v citacích zkracovat podle ČSN ISO 4. Informace a dokumentace – Pravidla zkracování slov z názvů a názvů dokumentů. Bibliografické termíny zkracovat podle ČSN ISO 832 Informace a dokumentace – Bibliografický popis a citace: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cs-CZ" sz="2200" dirty="0"/>
              <a:t>   Pravidla zkracování bibliografických termínů.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D74B9C-E0AC-4674-95C7-4D7874E43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EE5BC0-B870-4CF8-8B91-C5468BC80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33A44EA-47A5-47AD-9285-C9B7ABD9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dirty="0"/>
              <a:t>Struktura bibliografických citací</a:t>
            </a:r>
            <a:endParaRPr lang="cs-CZ" sz="3600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2926C24-7C10-4342-A315-753FE9516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0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b="1" dirty="0">
                <a:solidFill>
                  <a:srgbClr val="0000DC"/>
                </a:solidFill>
              </a:rPr>
              <a:t>Tištěné a elektronické dokumenty (dle normy ČSN ISO 690)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2000" dirty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Obecná pravidla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Prvky citace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Bibliografické citace jednotlivých typů dokumentů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None/>
            </a:pPr>
            <a:r>
              <a:rPr lang="cs-CZ" altLang="cs-CZ" sz="2000" dirty="0"/>
              <a:t>	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A1C6D6-5A41-4597-AA03-D070846A5C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56204-6864-41E8-B8FB-553425C5B4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90222FA-12E6-457A-A2A7-A58AF7EAE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+mn-lt"/>
              </a:rPr>
              <a:t>Obecná pravidla tvorby citací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BEC63B4-0D50-4C28-9A1D-7967DEF00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828800"/>
            <a:ext cx="10753200" cy="4003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sz="2000" b="1" dirty="0"/>
              <a:t>Základním pramenem</a:t>
            </a:r>
            <a:r>
              <a:rPr lang="cs-CZ" altLang="cs-CZ" sz="2000" dirty="0"/>
              <a:t> údajů tvořících bibliografickou citaci je popisovaná jednotka (kniha, časopis atd.), v rámci ní je primárním zdrojem </a:t>
            </a:r>
            <a:r>
              <a:rPr lang="cs-CZ" altLang="cs-CZ" sz="2000" b="1" dirty="0"/>
              <a:t>titulní list</a:t>
            </a:r>
            <a:r>
              <a:rPr lang="cs-CZ" altLang="cs-CZ" sz="2000" dirty="0"/>
              <a:t>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cs-CZ" altLang="cs-CZ" sz="2000" dirty="0"/>
          </a:p>
          <a:p>
            <a:pPr>
              <a:lnSpc>
                <a:spcPct val="100000"/>
              </a:lnSpc>
              <a:defRPr/>
            </a:pPr>
            <a:r>
              <a:rPr lang="cs-CZ" altLang="cs-CZ" sz="2000" b="1" dirty="0"/>
              <a:t>Prvky se píší v jazyce dokumentu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0000DC"/>
                </a:solidFill>
              </a:rPr>
              <a:t>(kromě rozsahu)</a:t>
            </a:r>
            <a:r>
              <a:rPr lang="cs-CZ" altLang="cs-CZ" sz="2000" dirty="0"/>
              <a:t> – 2nd </a:t>
            </a:r>
            <a:r>
              <a:rPr lang="cs-CZ" altLang="cs-CZ" sz="2000" dirty="0" err="1"/>
              <a:t>ed</a:t>
            </a:r>
            <a:r>
              <a:rPr lang="cs-CZ" altLang="cs-CZ" sz="2000" dirty="0"/>
              <a:t>., 2. </a:t>
            </a:r>
            <a:r>
              <a:rPr lang="cs-CZ" altLang="cs-CZ" sz="2000" dirty="0" err="1"/>
              <a:t>völl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neubearb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Aufl</a:t>
            </a:r>
            <a:r>
              <a:rPr lang="cs-CZ" altLang="cs-CZ" sz="2000" dirty="0"/>
              <a:t>., </a:t>
            </a:r>
            <a:r>
              <a:rPr lang="cs-CZ" altLang="cs-CZ" sz="2000" dirty="0" err="1"/>
              <a:t>translation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editors</a:t>
            </a:r>
            <a:r>
              <a:rPr lang="cs-CZ" altLang="cs-CZ" sz="2000" dirty="0"/>
              <a:t> apod., ale 52 </a:t>
            </a:r>
            <a:r>
              <a:rPr lang="cs-CZ" altLang="cs-CZ" sz="2000" dirty="0">
                <a:solidFill>
                  <a:srgbClr val="0000DC"/>
                </a:solidFill>
              </a:rPr>
              <a:t>s.</a:t>
            </a:r>
            <a:r>
              <a:rPr lang="cs-CZ" altLang="cs-CZ" sz="2000" dirty="0"/>
              <a:t>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cs-CZ" altLang="cs-CZ" sz="2000" dirty="0"/>
          </a:p>
          <a:p>
            <a:pPr>
              <a:lnSpc>
                <a:spcPct val="100000"/>
              </a:lnSpc>
              <a:defRPr/>
            </a:pPr>
            <a:r>
              <a:rPr lang="cs-CZ" altLang="cs-CZ" sz="2000" dirty="0"/>
              <a:t>Dodržují se pravidla pravopisu pro daný jazyk (velká písmena, interpunkce…).</a:t>
            </a:r>
          </a:p>
          <a:p>
            <a:pPr>
              <a:lnSpc>
                <a:spcPct val="100000"/>
              </a:lnSpc>
              <a:defRPr/>
            </a:pPr>
            <a:endParaRPr lang="cs-CZ" altLang="cs-CZ" sz="2000" b="1" dirty="0"/>
          </a:p>
          <a:p>
            <a:pPr>
              <a:lnSpc>
                <a:spcPct val="100000"/>
              </a:lnSpc>
              <a:defRPr/>
            </a:pPr>
            <a:r>
              <a:rPr lang="cs-CZ" altLang="cs-CZ" sz="2000" b="1" dirty="0"/>
              <a:t>Více údajů</a:t>
            </a:r>
            <a:r>
              <a:rPr lang="cs-CZ" altLang="cs-CZ" sz="2000" dirty="0"/>
              <a:t> – nachází-li se v dokumentu více než jeden název, více než jedno místo vydání, více než jeden nakladatel, zapisuje se vždy </a:t>
            </a:r>
            <a:r>
              <a:rPr lang="cs-CZ" altLang="cs-CZ" sz="2000" b="1" dirty="0"/>
              <a:t>typograficky nejvýraznější údaj</a:t>
            </a:r>
            <a:r>
              <a:rPr lang="cs-CZ" altLang="cs-CZ" sz="2000" dirty="0"/>
              <a:t>; jestliže jsou všechny stejně výrazné, zapíšeme ten, který je uveden jako </a:t>
            </a:r>
            <a:r>
              <a:rPr lang="cs-CZ" altLang="cs-CZ" sz="2000" b="1" dirty="0"/>
              <a:t>první.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endParaRPr lang="cs-CZ" altLang="cs-CZ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85959E-0DB0-4750-B230-564734EC59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ISO 690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00E0A1-7AAF-4F65-B6C2-A84A3E991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4397A367-7152-4083-82A1-F6B78A4C190F}" vid="{923409CC-8BE3-4428-A336-08A8819629F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89AE9B726E84DBBBF69A881ED4B3A" ma:contentTypeVersion="2" ma:contentTypeDescription="Vytvoří nový dokument" ma:contentTypeScope="" ma:versionID="737aa6078bc62c3d228f607465dd4bc9">
  <xsd:schema xmlns:xsd="http://www.w3.org/2001/XMLSchema" xmlns:xs="http://www.w3.org/2001/XMLSchema" xmlns:p="http://schemas.microsoft.com/office/2006/metadata/properties" xmlns:ns2="bac67ce7-a8d9-4f61-a207-fbb56887332f" targetNamespace="http://schemas.microsoft.com/office/2006/metadata/properties" ma:root="true" ma:fieldsID="c81f312b3f4522b8d7f48d7c1ba5892c" ns2:_="">
    <xsd:import namespace="bac67ce7-a8d9-4f61-a207-fbb568873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7ce7-a8d9-4f61-a207-fbb568873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A21651-6086-41D1-A364-77A874BAE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D40B05-9545-4C98-8909-8907D2DD7AB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779280-8D0C-4454-95F1-1AA615A6F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67ce7-a8d9-4f61-a207-fbb5688733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muni-arts-prezentace-16x9-cs</Template>
  <TotalTime>4626</TotalTime>
  <Words>5617</Words>
  <Application>Microsoft Office PowerPoint</Application>
  <PresentationFormat>Širokoúhlá obrazovka</PresentationFormat>
  <Paragraphs>552</Paragraphs>
  <Slides>48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Franklin Gothic Book</vt:lpstr>
      <vt:lpstr>Tahoma</vt:lpstr>
      <vt:lpstr>Trebuchet MS</vt:lpstr>
      <vt:lpstr>Wingdings</vt:lpstr>
      <vt:lpstr>Prezentace_MU_CZ</vt:lpstr>
      <vt:lpstr>Prezentace aplikace PowerPoint</vt:lpstr>
      <vt:lpstr>Co nás čeká…</vt:lpstr>
      <vt:lpstr>Metody citování  1/3</vt:lpstr>
      <vt:lpstr>Metody citování  2/3</vt:lpstr>
      <vt:lpstr>Metody citování  3/3</vt:lpstr>
      <vt:lpstr>Citační normy, styly</vt:lpstr>
      <vt:lpstr>Zásady při tvorbě citací</vt:lpstr>
      <vt:lpstr>Struktura bibliografických citací</vt:lpstr>
      <vt:lpstr>Obecná pravidla tvorby citací</vt:lpstr>
      <vt:lpstr>Obecná pravidla tvorby citací</vt:lpstr>
      <vt:lpstr>Obecná pravidla tvorby citací</vt:lpstr>
      <vt:lpstr>Přehled základních prvků pro monografie</vt:lpstr>
      <vt:lpstr>PRVKY CITACE Tvůrce (osoba nebo korporace)</vt:lpstr>
      <vt:lpstr>PRVKY CITACE Názvové údaje (název: podnázev)</vt:lpstr>
      <vt:lpstr>PRVKY CITACE Vedlejší tvůrce (nepovinné)</vt:lpstr>
      <vt:lpstr>PRVKY CITACE Nakladatelské informace</vt:lpstr>
      <vt:lpstr>PRVKY CITACE Rozsah</vt:lpstr>
      <vt:lpstr>Způsoby zápisu bibliografické citace</vt:lpstr>
      <vt:lpstr>Monografie jako celek</vt:lpstr>
      <vt:lpstr>Monografie jako celek – vedlejší tvůrce</vt:lpstr>
      <vt:lpstr>Prezentace aplikace PowerPoint</vt:lpstr>
      <vt:lpstr>Citování monografie</vt:lpstr>
      <vt:lpstr>Příspěvek v monografické publikaci/ve sborníku</vt:lpstr>
      <vt:lpstr>Prezentace aplikace PowerPoint</vt:lpstr>
      <vt:lpstr>Citace příspěvku ve sborníku</vt:lpstr>
      <vt:lpstr>Seriálové publikace 1/2</vt:lpstr>
      <vt:lpstr>Seriálové publikace 2/2</vt:lpstr>
      <vt:lpstr>Články v seriálových publikacích</vt:lpstr>
      <vt:lpstr>Specifika citování elektronických zdrojů</vt:lpstr>
      <vt:lpstr>Elektronická kniha, online monografie jako celek</vt:lpstr>
      <vt:lpstr>Články v online seriálových publikacích</vt:lpstr>
      <vt:lpstr>Prezentace aplikace PowerPoint</vt:lpstr>
      <vt:lpstr>Citace článku v elektronickém časopise</vt:lpstr>
      <vt:lpstr>Webové stránky</vt:lpstr>
      <vt:lpstr>Závěrečné práce</vt:lpstr>
      <vt:lpstr>Film</vt:lpstr>
      <vt:lpstr>Generátory citací</vt:lpstr>
      <vt:lpstr>Citační manažery</vt:lpstr>
      <vt:lpstr>Citační manažery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zdroje</vt:lpstr>
      <vt:lpstr>Použité zdroje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citace podle ISO 690</dc:title>
  <dc:creator>Hana Holoubková</dc:creator>
  <cp:lastModifiedBy>Hana Holoubková</cp:lastModifiedBy>
  <cp:revision>80</cp:revision>
  <cp:lastPrinted>1601-01-01T00:00:00Z</cp:lastPrinted>
  <dcterms:created xsi:type="dcterms:W3CDTF">2020-11-05T17:31:50Z</dcterms:created>
  <dcterms:modified xsi:type="dcterms:W3CDTF">2021-10-04T11:46:31Z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0x010100BEB89AE9B726E84DBBBF69A881ED4B3A</vt:lpwstr>
  </property>
</Properties>
</file>