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2" r:id="rId9"/>
    <p:sldId id="272" r:id="rId10"/>
    <p:sldId id="263" r:id="rId11"/>
    <p:sldId id="264" r:id="rId12"/>
    <p:sldId id="271" r:id="rId13"/>
    <p:sldId id="265" r:id="rId14"/>
    <p:sldId id="266" r:id="rId15"/>
    <p:sldId id="267" r:id="rId16"/>
    <p:sldId id="268" r:id="rId17"/>
    <p:sldId id="269" r:id="rId18"/>
    <p:sldId id="296" r:id="rId19"/>
    <p:sldId id="273" r:id="rId20"/>
    <p:sldId id="274" r:id="rId21"/>
    <p:sldId id="275" r:id="rId22"/>
    <p:sldId id="276" r:id="rId23"/>
    <p:sldId id="277" r:id="rId24"/>
    <p:sldId id="306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305" r:id="rId36"/>
    <p:sldId id="288" r:id="rId37"/>
    <p:sldId id="289" r:id="rId38"/>
    <p:sldId id="297" r:id="rId39"/>
    <p:sldId id="299" r:id="rId40"/>
    <p:sldId id="300" r:id="rId41"/>
    <p:sldId id="304" r:id="rId42"/>
    <p:sldId id="298" r:id="rId43"/>
    <p:sldId id="301" r:id="rId44"/>
    <p:sldId id="312" r:id="rId45"/>
    <p:sldId id="291" r:id="rId46"/>
    <p:sldId id="290" r:id="rId47"/>
    <p:sldId id="327" r:id="rId48"/>
    <p:sldId id="302" r:id="rId49"/>
    <p:sldId id="303" r:id="rId50"/>
    <p:sldId id="307" r:id="rId51"/>
    <p:sldId id="292" r:id="rId52"/>
    <p:sldId id="326" r:id="rId53"/>
    <p:sldId id="294" r:id="rId54"/>
    <p:sldId id="295" r:id="rId55"/>
    <p:sldId id="328" r:id="rId56"/>
    <p:sldId id="329" r:id="rId57"/>
    <p:sldId id="330" r:id="rId58"/>
    <p:sldId id="324" r:id="rId59"/>
    <p:sldId id="332" r:id="rId60"/>
    <p:sldId id="333" r:id="rId61"/>
    <p:sldId id="335" r:id="rId62"/>
    <p:sldId id="325" r:id="rId63"/>
    <p:sldId id="334" r:id="rId64"/>
    <p:sldId id="321" r:id="rId65"/>
    <p:sldId id="322" r:id="rId66"/>
    <p:sldId id="323" r:id="rId67"/>
    <p:sldId id="320" r:id="rId68"/>
    <p:sldId id="336" r:id="rId69"/>
    <p:sldId id="316" r:id="rId70"/>
    <p:sldId id="337" r:id="rId71"/>
    <p:sldId id="338" r:id="rId72"/>
    <p:sldId id="339" r:id="rId73"/>
    <p:sldId id="340" r:id="rId74"/>
    <p:sldId id="341" r:id="rId75"/>
    <p:sldId id="309" r:id="rId76"/>
    <p:sldId id="342" r:id="rId77"/>
    <p:sldId id="343" r:id="rId7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F5EC93-D2E1-4269-AD0B-7D655E494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23FD34F-8D43-4D9D-AA9C-61010F799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B3F557-F174-4C6A-91C1-F4DBCD37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3D27-C40D-4D66-81B1-E1ECD72850FE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B35297-27EA-461A-ABAA-71E275D50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71345A-A10F-4C01-B6FC-06BB5DBA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9655-B812-4A3C-A7D3-405C6309F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527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74E253-C082-49AD-B970-2EC077844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6BEFD1B-8E43-40F5-8D93-E2EA85B34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E16F0E-625D-4E00-BAF1-82B09D0AD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3D27-C40D-4D66-81B1-E1ECD72850FE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AE932A-208B-4160-B399-6B2F5B60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8B49C4-65B9-415E-A0EE-C6E0F176F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9655-B812-4A3C-A7D3-405C6309F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474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9D18803-8FC4-44BF-8164-FC878AE61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95B0451-34CF-44B2-9DD8-CB8C8EA08D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0DB435-31B3-46C0-8CBD-8197B4C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3D27-C40D-4D66-81B1-E1ECD72850FE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1F1ABC-9935-4272-802A-791F60B87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097C5A-7A4D-4127-A2AC-F89F47959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9655-B812-4A3C-A7D3-405C6309F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476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8A669A-B31D-4BF2-96DF-FD5FF7E3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527B5C-E595-4A87-AC7D-A57383653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02520A-969B-4C1D-A1A5-AE3E32695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3D27-C40D-4D66-81B1-E1ECD72850FE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678378-E624-4537-AD1B-4384B9CA3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7E363D-F45A-4001-8CF3-52D3EF3EC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9655-B812-4A3C-A7D3-405C6309F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900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0E9C17-21EC-4334-89AE-C20BD506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47391E0-757D-4581-B5FB-ED20C63B5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B1C1ED-02D0-42FF-B777-2F72DAFDA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3D27-C40D-4D66-81B1-E1ECD72850FE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3B249F-9939-413C-AD2B-F69C7705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761C1A-634A-4D91-B067-699397108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9655-B812-4A3C-A7D3-405C6309F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3612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0DE0FD-1D3D-417F-B9EA-23DB2C1BD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4DC503-1884-4E92-A35D-1BE811A4DE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C8DA15A-A31B-4EB8-AC64-4C604E3B9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971F7EF-40EA-4F75-9112-4C8C4392A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3D27-C40D-4D66-81B1-E1ECD72850FE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8AF937-0075-40D0-85E2-05FB983A1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B143EAA-C8C6-430B-8C40-740F58E8D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9655-B812-4A3C-A7D3-405C6309F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1498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6DA7E2-5A7B-4A79-AF45-7AD7FCAE5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8D0E24D-EE06-4279-A318-6A50EE294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F1E687A-0092-4781-B555-4819512F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F5C062A-1F51-4148-8A7E-3F1301FB0A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DDD0CD7-CF88-4BAC-91FE-AFE88EA665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7E881CC-B9A5-4790-BA26-C46444630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3D27-C40D-4D66-81B1-E1ECD72850FE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3A45B13-75BE-4F27-B702-FC00F9F81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0B35261-7453-4907-8106-C9EB4769F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9655-B812-4A3C-A7D3-405C6309F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8589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06E998-8B08-40BD-89C1-6017DA459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8270BD3-794A-4297-BE75-9516A2867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3D27-C40D-4D66-81B1-E1ECD72850FE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79514FF-14E2-41EA-92D1-2E471BD89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C8F89A1-C5AA-4677-B497-9E59E62F9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9655-B812-4A3C-A7D3-405C6309F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718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DD11420-453D-44FD-BD27-8FBCCAE0D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3D27-C40D-4D66-81B1-E1ECD72850FE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AEC2F47-D103-422C-9940-14EF7EF72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1B45E86-DE41-4F7D-8211-7F132B13F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9655-B812-4A3C-A7D3-405C6309F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5753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FE5F76-EDB8-4894-AFE2-C8C9B280C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81B4FE-E688-4301-8767-46F078D98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051F65A-CA8C-4938-AA32-C49951578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5A7BC64-5F9F-49FA-880E-3F21EC042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3D27-C40D-4D66-81B1-E1ECD72850FE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3B25A28-D012-4D1A-87D7-742139E5A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C6A8BC0-6491-4780-84FA-1C6D9CA76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9655-B812-4A3C-A7D3-405C6309F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0953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353F98-C99B-491E-8E75-F920FE028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C289AE2-F8ED-4AE1-9D17-890B53FB7B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DE9CB02-6255-4836-9352-D21975D7C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106AE4-AFEC-45AD-987B-56FF6D3B7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3D27-C40D-4D66-81B1-E1ECD72850FE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756F706-FD03-4490-8149-086434477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C77E6F-AE0D-4325-99AC-6F3F360D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9655-B812-4A3C-A7D3-405C6309F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942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3640C36-B4FB-45EC-983F-3B34FF6DE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AA84B21-746B-4052-B0BE-AE11838EC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7C7EB1-97E6-4AAA-94D6-6EB007334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73D27-C40D-4D66-81B1-E1ECD72850FE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4B349AF-0479-4629-ADA6-E881BA1E5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96583B-7446-419B-898C-C2089D901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19655-B812-4A3C-A7D3-405C6309F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1051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17BB14B-A9CA-437B-8AF9-BE44D3A2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Pravěký Přední východ</a:t>
            </a:r>
          </a:p>
        </p:txBody>
      </p:sp>
      <p:pic>
        <p:nvPicPr>
          <p:cNvPr id="6" name="Zástupný symbol pro obsah 3" descr="handaxes_setsmithsonian.jpg">
            <a:extLst>
              <a:ext uri="{FF2B5EF4-FFF2-40B4-BE49-F238E27FC236}">
                <a16:creationId xmlns:a16="http://schemas.microsoft.com/office/drawing/2014/main" id="{7A4B035E-6E2A-44F9-B18A-FBBA177F8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6414" y="1825625"/>
            <a:ext cx="5439172" cy="4351338"/>
          </a:xfrm>
        </p:spPr>
      </p:pic>
    </p:spTree>
    <p:extLst>
      <p:ext uri="{BB962C8B-B14F-4D97-AF65-F5344CB8AC3E}">
        <p14:creationId xmlns:p14="http://schemas.microsoft.com/office/powerpoint/2010/main" val="289579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EEB72E-5354-4C84-9A91-3E35E5C53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Mesolit (10 000 – 7500 př. n. l.): obživa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6EF3CB-DAB6-49CD-B219-786A2D426A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7"/>
            <a:ext cx="5181600" cy="4486275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PV – výhradně AMČ</a:t>
            </a:r>
          </a:p>
          <a:p>
            <a:endParaRPr lang="cs-CZ" dirty="0"/>
          </a:p>
          <a:p>
            <a:r>
              <a:rPr lang="cs-CZ" dirty="0"/>
              <a:t>Obživa: sběr a lov; vývoj – navazuje na mladý paleolit (intensifikace sběru, </a:t>
            </a:r>
            <a:r>
              <a:rPr lang="cs-CZ" dirty="0" err="1"/>
              <a:t>specialisace</a:t>
            </a:r>
            <a:r>
              <a:rPr lang="cs-CZ" dirty="0"/>
              <a:t> při lovu)</a:t>
            </a:r>
          </a:p>
          <a:p>
            <a:endParaRPr lang="cs-CZ" dirty="0"/>
          </a:p>
          <a:p>
            <a:pPr>
              <a:buNone/>
            </a:pPr>
            <a:r>
              <a:rPr lang="cs-CZ" dirty="0"/>
              <a:t>	→ pokusy o pěstování rostlin a chov zvířat → předpoklad pro jejich domestikaci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Stále jen divoké druhy rostlin a živočichů</a:t>
            </a:r>
          </a:p>
          <a:p>
            <a:endParaRPr lang="cs-CZ" dirty="0"/>
          </a:p>
        </p:txBody>
      </p:sp>
      <p:pic>
        <p:nvPicPr>
          <p:cNvPr id="6" name="Zástupný obsah 5" descr="Obsah obrázku osoba, muž, oblečení, nošení&#10;&#10;Popis byl vytvořen automaticky">
            <a:extLst>
              <a:ext uri="{FF2B5EF4-FFF2-40B4-BE49-F238E27FC236}">
                <a16:creationId xmlns:a16="http://schemas.microsoft.com/office/drawing/2014/main" id="{B839DAC1-30BA-492B-B6CB-9D59AD8F7B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987" y="1490291"/>
            <a:ext cx="3366749" cy="5051985"/>
          </a:xfrm>
        </p:spPr>
      </p:pic>
    </p:spTree>
    <p:extLst>
      <p:ext uri="{BB962C8B-B14F-4D97-AF65-F5344CB8AC3E}">
        <p14:creationId xmlns:p14="http://schemas.microsoft.com/office/powerpoint/2010/main" val="2036634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F659B6-8482-415E-955D-C44071496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Mesolit: sídelní struktura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BF7970-AC38-40C2-BCEA-D2679401A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Sídliště – v oblastech s dostatkem přírodních zdrojů (rostliny, zvířata, voda, nerostné suroviny)</a:t>
            </a:r>
          </a:p>
          <a:p>
            <a:r>
              <a:rPr lang="cs-CZ" dirty="0"/>
              <a:t>Nejlepší podmínky – Úrodný půlměsíc</a:t>
            </a:r>
          </a:p>
          <a:p>
            <a:endParaRPr lang="cs-CZ" dirty="0"/>
          </a:p>
          <a:p>
            <a:r>
              <a:rPr lang="cs-CZ" dirty="0"/>
              <a:t>DŮSLEDEK: postupný přechod k usedlému životu</a:t>
            </a:r>
          </a:p>
          <a:p>
            <a:r>
              <a:rPr lang="cs-CZ" dirty="0" err="1"/>
              <a:t>Mesolitické</a:t>
            </a:r>
            <a:r>
              <a:rPr lang="cs-CZ" dirty="0"/>
              <a:t> vesnice: sýpky; stavby (okrouhlý půdorys); hroby</a:t>
            </a:r>
          </a:p>
          <a:p>
            <a:r>
              <a:rPr lang="cs-CZ" dirty="0"/>
              <a:t>V okolí vesnic – menší přechodná tábořiště (otevřená krajina, jeskyně)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5162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DE9AD0-B927-4F01-A892-2D7328967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Mesolit: technologie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DACB5C-71FD-42FA-AF74-C66A58FAD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Štípaná kamenná industrie</a:t>
            </a:r>
          </a:p>
          <a:p>
            <a:r>
              <a:rPr lang="cs-CZ" dirty="0"/>
              <a:t>Oproti paleolitu – dokonalejší opracování; větší variabilita</a:t>
            </a:r>
          </a:p>
          <a:p>
            <a:r>
              <a:rPr lang="cs-CZ" dirty="0"/>
              <a:t>Předměty – nástroje, zbraně, ozdoby, sošky (ženy, zvířata)</a:t>
            </a:r>
          </a:p>
          <a:p>
            <a:r>
              <a:rPr lang="cs-CZ" dirty="0"/>
              <a:t>Materiály – kámen (křemen, pazourek, obsidián), kosti, rohy, mušle, hlína</a:t>
            </a:r>
          </a:p>
        </p:txBody>
      </p:sp>
    </p:spTree>
    <p:extLst>
      <p:ext uri="{BB962C8B-B14F-4D97-AF65-F5344CB8AC3E}">
        <p14:creationId xmlns:p14="http://schemas.microsoft.com/office/powerpoint/2010/main" val="537569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018F8B-E4AE-429A-9DAE-E6CC16104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Neolit (9000–6000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CCE599-DAC4-45CA-84C6-CFB77D89F0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Domestikace rostlin a živočichů</a:t>
            </a:r>
          </a:p>
          <a:p>
            <a:endParaRPr lang="cs-CZ" dirty="0"/>
          </a:p>
          <a:p>
            <a:r>
              <a:rPr lang="cs-CZ" dirty="0"/>
              <a:t>Přechod k plně usedlému způsobu života</a:t>
            </a:r>
          </a:p>
          <a:p>
            <a:endParaRPr lang="cs-CZ" dirty="0"/>
          </a:p>
          <a:p>
            <a:r>
              <a:rPr lang="cs-CZ" dirty="0"/>
              <a:t>Změny v technologii (keramika, tkaniny, kovy)</a:t>
            </a:r>
          </a:p>
          <a:p>
            <a:endParaRPr lang="cs-CZ" dirty="0"/>
          </a:p>
        </p:txBody>
      </p:sp>
      <p:pic>
        <p:nvPicPr>
          <p:cNvPr id="6" name="Zástupný obsah 5" descr="Obsah obrázku text, kniha, tráva, exteriér&#10;&#10;Popis byl vytvořen automaticky">
            <a:extLst>
              <a:ext uri="{FF2B5EF4-FFF2-40B4-BE49-F238E27FC236}">
                <a16:creationId xmlns:a16="http://schemas.microsoft.com/office/drawing/2014/main" id="{58488C65-F3CD-4B6B-B422-8BFF874E4E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40607"/>
            <a:ext cx="5181600" cy="4321373"/>
          </a:xfrm>
        </p:spPr>
      </p:pic>
    </p:spTree>
    <p:extLst>
      <p:ext uri="{BB962C8B-B14F-4D97-AF65-F5344CB8AC3E}">
        <p14:creationId xmlns:p14="http://schemas.microsoft.com/office/powerpoint/2010/main" val="3159876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DE6E313-2DD9-443A-B1B9-346C0B558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Domestikace rostlin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1F15C83-E38F-467E-A05F-5B702F0B0A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Snaha o zlepšení vlastností divokých plodin (křehké klasy, pevné plevy)</a:t>
            </a:r>
          </a:p>
          <a:p>
            <a:endParaRPr lang="cs-CZ" dirty="0"/>
          </a:p>
          <a:p>
            <a:pPr>
              <a:buNone/>
            </a:pPr>
            <a:r>
              <a:rPr lang="cs-CZ" dirty="0"/>
              <a:t>	→ vyšlechtění nových odrůd rostlin (pšenice, ječmen, luštěniny, ovoce, zelenina)</a:t>
            </a:r>
          </a:p>
          <a:p>
            <a:endParaRPr lang="cs-CZ" dirty="0"/>
          </a:p>
        </p:txBody>
      </p:sp>
      <p:pic>
        <p:nvPicPr>
          <p:cNvPr id="7" name="Zástupný symbol pro obsah 6" descr="spike-143373_640.jpg">
            <a:extLst>
              <a:ext uri="{FF2B5EF4-FFF2-40B4-BE49-F238E27FC236}">
                <a16:creationId xmlns:a16="http://schemas.microsoft.com/office/drawing/2014/main" id="{28E6F74C-C524-42C0-BF2A-488FC58FDD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6793"/>
            <a:ext cx="5181600" cy="3449002"/>
          </a:xfrm>
        </p:spPr>
      </p:pic>
    </p:spTree>
    <p:extLst>
      <p:ext uri="{BB962C8B-B14F-4D97-AF65-F5344CB8AC3E}">
        <p14:creationId xmlns:p14="http://schemas.microsoft.com/office/powerpoint/2010/main" val="2046432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9D30B3-0630-4600-916E-49D9458DF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Domestikace zvířat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9D2679-6423-4032-98A0-F126E6024C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Motivy stejné jako u rostlin (zvýšit efektivitu produkce)</a:t>
            </a:r>
          </a:p>
          <a:p>
            <a:endParaRPr lang="cs-CZ" dirty="0"/>
          </a:p>
          <a:p>
            <a:pPr>
              <a:buNone/>
            </a:pPr>
            <a:r>
              <a:rPr lang="cs-CZ" dirty="0"/>
              <a:t> → vyšlechtění domestikovaných forem živočichů (ovce, koza, skot, prase)</a:t>
            </a:r>
          </a:p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DED255C-A810-400A-830A-3B2852C8B3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115" y="1852223"/>
            <a:ext cx="5045685" cy="3153553"/>
          </a:xfrm>
        </p:spPr>
      </p:pic>
    </p:spTree>
    <p:extLst>
      <p:ext uri="{BB962C8B-B14F-4D97-AF65-F5344CB8AC3E}">
        <p14:creationId xmlns:p14="http://schemas.microsoft.com/office/powerpoint/2010/main" val="713731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28E232-603A-4BC6-BB83-7C641F381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Neolitická ekonomika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5AF522-028E-4186-87FB-40404718B8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760433" cy="4351338"/>
          </a:xfrm>
        </p:spPr>
        <p:txBody>
          <a:bodyPr/>
          <a:lstStyle/>
          <a:p>
            <a:r>
              <a:rPr lang="cs-CZ" sz="2800" dirty="0"/>
              <a:t>Zemědělství a pastevectví (využívání domestikovaných forem rostlin a živočichů; jeho význam vzrůstá)</a:t>
            </a:r>
          </a:p>
          <a:p>
            <a:endParaRPr lang="cs-CZ" sz="2800" dirty="0"/>
          </a:p>
          <a:p>
            <a:r>
              <a:rPr lang="cs-CZ" sz="2800" dirty="0"/>
              <a:t>Sběr a lov (okrajová úloha)</a:t>
            </a:r>
          </a:p>
          <a:p>
            <a:endParaRPr lang="cs-CZ" dirty="0"/>
          </a:p>
        </p:txBody>
      </p:sp>
      <p:pic>
        <p:nvPicPr>
          <p:cNvPr id="6" name="Zástupný obsah 5" descr="Obsah obrázku tráva, skupina, stůl, pták&#10;&#10;Popis byl vytvořen automaticky">
            <a:extLst>
              <a:ext uri="{FF2B5EF4-FFF2-40B4-BE49-F238E27FC236}">
                <a16:creationId xmlns:a16="http://schemas.microsoft.com/office/drawing/2014/main" id="{633C4B7E-E3FB-4D67-A2E3-926D5683DA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475" y="1825625"/>
            <a:ext cx="5607325" cy="4044283"/>
          </a:xfrm>
        </p:spPr>
      </p:pic>
    </p:spTree>
    <p:extLst>
      <p:ext uri="{BB962C8B-B14F-4D97-AF65-F5344CB8AC3E}">
        <p14:creationId xmlns:p14="http://schemas.microsoft.com/office/powerpoint/2010/main" val="311027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78D743-253D-4F1E-984E-D0CD77EDF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Neolitická technologie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F0C6B9-1348-488A-A711-A5A5951E9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61264" cy="4351338"/>
          </a:xfrm>
        </p:spPr>
        <p:txBody>
          <a:bodyPr/>
          <a:lstStyle/>
          <a:p>
            <a:r>
              <a:rPr lang="cs-CZ" dirty="0"/>
              <a:t>Kámen (křemen, pazourek, obsidián, vápenec, pískovec, basalt, alabastr) – nástroje, zbraně, ozdoby, sošky, nádoby, pečetidla</a:t>
            </a:r>
          </a:p>
          <a:p>
            <a:r>
              <a:rPr lang="cs-CZ" dirty="0"/>
              <a:t>Kov (měď, olovo)</a:t>
            </a:r>
          </a:p>
          <a:p>
            <a:r>
              <a:rPr lang="cs-CZ" dirty="0"/>
              <a:t>Organické materiály (tkaniny); </a:t>
            </a:r>
            <a:r>
              <a:rPr lang="cs-CZ" dirty="0" err="1"/>
              <a:t>Nahal</a:t>
            </a:r>
            <a:r>
              <a:rPr lang="cs-CZ" dirty="0"/>
              <a:t> </a:t>
            </a:r>
            <a:r>
              <a:rPr lang="cs-CZ" dirty="0" err="1"/>
              <a:t>Hemar</a:t>
            </a:r>
            <a:endParaRPr lang="cs-CZ" dirty="0"/>
          </a:p>
          <a:p>
            <a:r>
              <a:rPr lang="cs-CZ" dirty="0"/>
              <a:t>Keramika (od 7. tis. př. n. l.): </a:t>
            </a:r>
            <a:r>
              <a:rPr lang="cs-CZ" dirty="0" err="1"/>
              <a:t>akeramický</a:t>
            </a:r>
            <a:r>
              <a:rPr lang="cs-CZ" dirty="0"/>
              <a:t>, keramický neolit</a:t>
            </a:r>
          </a:p>
          <a:p>
            <a:endParaRPr lang="cs-CZ" dirty="0"/>
          </a:p>
        </p:txBody>
      </p:sp>
      <p:pic>
        <p:nvPicPr>
          <p:cNvPr id="6" name="Zástupný obsah 5" descr="Obsah obrázku jídlo, vsedě, polovina&#10;&#10;Popis byl vytvořen automaticky">
            <a:extLst>
              <a:ext uri="{FF2B5EF4-FFF2-40B4-BE49-F238E27FC236}">
                <a16:creationId xmlns:a16="http://schemas.microsoft.com/office/drawing/2014/main" id="{11A6E924-C760-4A6B-907B-51ED00F456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785" y="2006353"/>
            <a:ext cx="5112619" cy="3666478"/>
          </a:xfrm>
        </p:spPr>
      </p:pic>
    </p:spTree>
    <p:extLst>
      <p:ext uri="{BB962C8B-B14F-4D97-AF65-F5344CB8AC3E}">
        <p14:creationId xmlns:p14="http://schemas.microsoft.com/office/powerpoint/2010/main" val="4110107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6B9E1-81BA-4769-88D4-D36F62C0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Neolitická technologie (</a:t>
            </a:r>
            <a:r>
              <a:rPr lang="cs-CZ" b="1" dirty="0" err="1"/>
              <a:t>Nahal</a:t>
            </a:r>
            <a:r>
              <a:rPr lang="cs-CZ" b="1" dirty="0"/>
              <a:t> </a:t>
            </a:r>
            <a:r>
              <a:rPr lang="cs-CZ" b="1" dirty="0" err="1"/>
              <a:t>Hemar</a:t>
            </a:r>
            <a:r>
              <a:rPr lang="cs-CZ" b="1" dirty="0"/>
              <a:t>)</a:t>
            </a:r>
          </a:p>
        </p:txBody>
      </p:sp>
      <p:pic>
        <p:nvPicPr>
          <p:cNvPr id="6" name="Zástupný obsah 5" descr="Obsah obrázku jídlo, ovoce&#10;&#10;Popis byl vytvořen automaticky">
            <a:extLst>
              <a:ext uri="{FF2B5EF4-FFF2-40B4-BE49-F238E27FC236}">
                <a16:creationId xmlns:a16="http://schemas.microsoft.com/office/drawing/2014/main" id="{52EE8EBE-B441-4796-9658-F93A57C3E1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3" y="2237174"/>
            <a:ext cx="5635413" cy="3467100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2EC68F51-B54E-42A6-B0A5-3EC75FD062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237174"/>
            <a:ext cx="4876800" cy="3467100"/>
          </a:xfrm>
        </p:spPr>
      </p:pic>
    </p:spTree>
    <p:extLst>
      <p:ext uri="{BB962C8B-B14F-4D97-AF65-F5344CB8AC3E}">
        <p14:creationId xmlns:p14="http://schemas.microsoft.com/office/powerpoint/2010/main" val="1888413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1E38D7-2DF3-4E01-8867-81961087F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Neolitická keramika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FB168C-17F4-48C7-AC84-A0C7B74924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Nádoby – tvarovány ručně, pomocí forem</a:t>
            </a:r>
          </a:p>
          <a:p>
            <a:r>
              <a:rPr lang="cs-CZ" dirty="0"/>
              <a:t>Nepálené (sušené na slunci), později vypalované</a:t>
            </a:r>
          </a:p>
          <a:p>
            <a:r>
              <a:rPr lang="cs-CZ" dirty="0"/>
              <a:t>Zdobení – jednoduché geometrické a figurální motivy (rytí, malování)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3239EDD-0F17-4B2A-8BF9-882D232F5F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9288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5D2BF8-A52D-40D3-B926-675B5A86E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Periodisace</a:t>
            </a:r>
            <a:r>
              <a:rPr lang="cs-CZ" b="1" dirty="0"/>
              <a:t> pravěku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CEBD65-3CB3-4D2F-BD60-0F90372FBD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Paleolit (1 400 000 – 10 000 př. n. l.)</a:t>
            </a:r>
          </a:p>
          <a:p>
            <a:endParaRPr lang="cs-CZ" dirty="0"/>
          </a:p>
          <a:p>
            <a:pPr lvl="1"/>
            <a:r>
              <a:rPr lang="cs-CZ" dirty="0"/>
              <a:t>Starý paleolit (1 400 000 – 250 000 př. n. l.)</a:t>
            </a:r>
          </a:p>
          <a:p>
            <a:pPr lvl="1"/>
            <a:r>
              <a:rPr lang="cs-CZ" dirty="0"/>
              <a:t>Střední paleolit (250 000 – 50 000 př. n. l.)</a:t>
            </a:r>
          </a:p>
          <a:p>
            <a:pPr lvl="1"/>
            <a:r>
              <a:rPr lang="cs-CZ" dirty="0"/>
              <a:t>Mladý paleolit (50 000 – 10 000 př. n. l.)</a:t>
            </a:r>
          </a:p>
        </p:txBody>
      </p:sp>
      <p:pic>
        <p:nvPicPr>
          <p:cNvPr id="6" name="Zástupný obsah 5" descr="Obsah obrázku savci, vsedě, hledání, přilepení&#10;&#10;Popis byl vytvořen automaticky">
            <a:extLst>
              <a:ext uri="{FF2B5EF4-FFF2-40B4-BE49-F238E27FC236}">
                <a16:creationId xmlns:a16="http://schemas.microsoft.com/office/drawing/2014/main" id="{C4287542-588E-4EC3-AF3D-D0711C449D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607" y="1825625"/>
            <a:ext cx="3506786" cy="4351338"/>
          </a:xfrm>
        </p:spPr>
      </p:pic>
    </p:spTree>
    <p:extLst>
      <p:ext uri="{BB962C8B-B14F-4D97-AF65-F5344CB8AC3E}">
        <p14:creationId xmlns:p14="http://schemas.microsoft.com/office/powerpoint/2010/main" val="1627714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7AE9FF-82C9-439C-B5F5-7C498D4F1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Neolitická architektura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16A01C-CB6E-4000-BBA3-52B7AC11FB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Okrouhlý půdorys, později pravoúhlý půdorys</a:t>
            </a:r>
          </a:p>
          <a:p>
            <a:r>
              <a:rPr lang="cs-CZ" dirty="0"/>
              <a:t>Materiál – udusaná hlína (kamenné základy); později cihly (tvarované ručně, sušené na slunci)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A7B03E-C10B-4ED0-94E0-15E6CFFCBF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31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69E449-97E7-4F28-A5C9-1B2952A17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Jericho (</a:t>
            </a:r>
            <a:r>
              <a:rPr lang="cs-CZ" b="1" dirty="0" err="1"/>
              <a:t>akeramický</a:t>
            </a:r>
            <a:r>
              <a:rPr lang="cs-CZ" b="1" dirty="0"/>
              <a:t> neolit)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3FF0A88F-9901-4CE1-83A0-CF2EA428C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40" y="1690688"/>
            <a:ext cx="8442664" cy="4731458"/>
          </a:xfrm>
        </p:spPr>
      </p:pic>
    </p:spTree>
    <p:extLst>
      <p:ext uri="{BB962C8B-B14F-4D97-AF65-F5344CB8AC3E}">
        <p14:creationId xmlns:p14="http://schemas.microsoft.com/office/powerpoint/2010/main" val="984495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D1F0FD-D051-441F-8271-3F5F8D4E8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Jericho (</a:t>
            </a:r>
            <a:r>
              <a:rPr lang="cs-CZ" b="1" dirty="0" err="1"/>
              <a:t>akeramický</a:t>
            </a:r>
            <a:r>
              <a:rPr lang="cs-CZ" b="1" dirty="0"/>
              <a:t> neolit)</a:t>
            </a:r>
          </a:p>
        </p:txBody>
      </p:sp>
      <p:pic>
        <p:nvPicPr>
          <p:cNvPr id="9" name="Zástupný obsah 8" descr="Obsah obrázku jídlo, tráva, vsedě, velké&#10;&#10;Popis byl vytvořen automaticky">
            <a:extLst>
              <a:ext uri="{FF2B5EF4-FFF2-40B4-BE49-F238E27FC236}">
                <a16:creationId xmlns:a16="http://schemas.microsoft.com/office/drawing/2014/main" id="{88E81B49-D18B-40B3-BB31-D85394AE4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17" y="1465230"/>
            <a:ext cx="7483875" cy="4998994"/>
          </a:xfrm>
        </p:spPr>
      </p:pic>
    </p:spTree>
    <p:extLst>
      <p:ext uri="{BB962C8B-B14F-4D97-AF65-F5344CB8AC3E}">
        <p14:creationId xmlns:p14="http://schemas.microsoft.com/office/powerpoint/2010/main" val="601381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1C3E69-DE41-4815-B106-7A341B030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Pohřbívání v neolitu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872BFA-B342-4A76-AA6B-3EBBD3B67C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Individuální i skupinové, dospělí i děti</a:t>
            </a:r>
          </a:p>
          <a:p>
            <a:r>
              <a:rPr lang="cs-CZ" dirty="0"/>
              <a:t>Pod obytnými domy, na dvorech, mimo domy</a:t>
            </a:r>
          </a:p>
          <a:p>
            <a:r>
              <a:rPr lang="cs-CZ" dirty="0"/>
              <a:t>Pohřby do země, do keramických nádob, zásobnic na obilí</a:t>
            </a:r>
          </a:p>
          <a:p>
            <a:r>
              <a:rPr lang="cs-CZ" dirty="0"/>
              <a:t>Částečné pohřby (</a:t>
            </a:r>
            <a:r>
              <a:rPr lang="cs-CZ" dirty="0" err="1"/>
              <a:t>akeramický</a:t>
            </a:r>
            <a:r>
              <a:rPr lang="cs-CZ" dirty="0"/>
              <a:t> neolit – Anatolie, </a:t>
            </a:r>
            <a:r>
              <a:rPr lang="cs-CZ" dirty="0" err="1"/>
              <a:t>Syropalestina</a:t>
            </a:r>
            <a:r>
              <a:rPr lang="cs-CZ" dirty="0"/>
              <a:t>)</a:t>
            </a:r>
          </a:p>
          <a:p>
            <a:r>
              <a:rPr lang="cs-CZ" dirty="0"/>
              <a:t>V hrobech – nádoby, ozdoby</a:t>
            </a:r>
          </a:p>
        </p:txBody>
      </p:sp>
      <p:pic>
        <p:nvPicPr>
          <p:cNvPr id="6" name="Zástupný obsah 5" descr="Obsah obrázku tmavé, tvář, muž, velké&#10;&#10;Popis byl vytvořen automaticky">
            <a:extLst>
              <a:ext uri="{FF2B5EF4-FFF2-40B4-BE49-F238E27FC236}">
                <a16:creationId xmlns:a16="http://schemas.microsoft.com/office/drawing/2014/main" id="{4CCC9CFD-676C-49EC-A847-305F72088B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62" y="1435698"/>
            <a:ext cx="3986074" cy="5140731"/>
          </a:xfrm>
        </p:spPr>
      </p:pic>
    </p:spTree>
    <p:extLst>
      <p:ext uri="{BB962C8B-B14F-4D97-AF65-F5344CB8AC3E}">
        <p14:creationId xmlns:p14="http://schemas.microsoft.com/office/powerpoint/2010/main" val="902013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>
            <a:extLst>
              <a:ext uri="{FF2B5EF4-FFF2-40B4-BE49-F238E27FC236}">
                <a16:creationId xmlns:a16="http://schemas.microsoft.com/office/drawing/2014/main" id="{208E1EED-A226-406B-85B0-E34A5FEB6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Neolitické umění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E67E48BB-2070-4F68-BF83-8E01306F61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Sošky (keramika, kámen)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r>
              <a:rPr lang="cs-CZ" dirty="0"/>
              <a:t>Zobrazují ženy, zvířata (kult plodnosti, uctívání předků, zvířat, přírodních sil)</a:t>
            </a:r>
          </a:p>
          <a:p>
            <a:endParaRPr lang="cs-CZ" dirty="0"/>
          </a:p>
        </p:txBody>
      </p:sp>
      <p:pic>
        <p:nvPicPr>
          <p:cNvPr id="14" name="Zástupný obsah 13" descr="Obsah obrázku vsedě, malé, fotka, staré&#10;&#10;Popis byl vytvořen automaticky">
            <a:extLst>
              <a:ext uri="{FF2B5EF4-FFF2-40B4-BE49-F238E27FC236}">
                <a16:creationId xmlns:a16="http://schemas.microsoft.com/office/drawing/2014/main" id="{7875BB8A-47D6-4F7C-B10C-92D39BEF56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22742" y="1721392"/>
            <a:ext cx="4456590" cy="4747364"/>
          </a:xfrm>
        </p:spPr>
      </p:pic>
    </p:spTree>
    <p:extLst>
      <p:ext uri="{BB962C8B-B14F-4D97-AF65-F5344CB8AC3E}">
        <p14:creationId xmlns:p14="http://schemas.microsoft.com/office/powerpoint/2010/main" val="1616803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B3DC97-0B0D-4D02-853F-522CDED1E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Chalkolit (6000–3000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C9740B-21FD-49B9-9ABD-FB35F10399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přechod k plně usedlému životu</a:t>
            </a:r>
          </a:p>
          <a:p>
            <a:r>
              <a:rPr lang="cs-CZ" dirty="0" err="1"/>
              <a:t>urbanisace</a:t>
            </a:r>
            <a:r>
              <a:rPr lang="cs-CZ" dirty="0"/>
              <a:t> (sídla městského charakteru)</a:t>
            </a:r>
          </a:p>
          <a:p>
            <a:r>
              <a:rPr lang="cs-CZ" dirty="0"/>
              <a:t>složitější formy společenské organisace</a:t>
            </a:r>
          </a:p>
          <a:p>
            <a:r>
              <a:rPr lang="cs-CZ" dirty="0"/>
              <a:t>rozvoj informačních technologií → vznik písma</a:t>
            </a:r>
          </a:p>
          <a:p>
            <a:r>
              <a:rPr lang="cs-CZ" dirty="0"/>
              <a:t>rozvoj hospodářství a technologie</a:t>
            </a:r>
          </a:p>
          <a:p>
            <a:pPr lvl="1"/>
            <a:r>
              <a:rPr lang="cs-CZ" dirty="0"/>
              <a:t>zemědělství (orba, zavlažování)</a:t>
            </a:r>
          </a:p>
          <a:p>
            <a:pPr lvl="1"/>
            <a:r>
              <a:rPr lang="cs-CZ" dirty="0"/>
              <a:t>řemeslo (kovy, keramika – hrnčířský kruh)</a:t>
            </a:r>
          </a:p>
          <a:p>
            <a:endParaRPr lang="cs-CZ" dirty="0"/>
          </a:p>
        </p:txBody>
      </p:sp>
      <p:pic>
        <p:nvPicPr>
          <p:cNvPr id="6" name="Zástupný obsah 5" descr="Obsah obrázku interiér, vsedě, jídlo, hnědá&#10;&#10;Popis byl vytvořen automaticky">
            <a:extLst>
              <a:ext uri="{FF2B5EF4-FFF2-40B4-BE49-F238E27FC236}">
                <a16:creationId xmlns:a16="http://schemas.microsoft.com/office/drawing/2014/main" id="{AD459EFB-9BE5-46D5-94DC-3F109E3EB9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820" y="1825625"/>
            <a:ext cx="2832360" cy="4351338"/>
          </a:xfrm>
        </p:spPr>
      </p:pic>
    </p:spTree>
    <p:extLst>
      <p:ext uri="{BB962C8B-B14F-4D97-AF65-F5344CB8AC3E}">
        <p14:creationId xmlns:p14="http://schemas.microsoft.com/office/powerpoint/2010/main" val="1552764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C5BC8C-3810-44F1-983B-4AF75DE61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Chalkolitické kultury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063A02-4C46-4CCC-A3EE-376AB0A446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Chaláfská</a:t>
            </a:r>
            <a:r>
              <a:rPr lang="cs-CZ" dirty="0"/>
              <a:t> (6000–5100)</a:t>
            </a:r>
          </a:p>
          <a:p>
            <a:r>
              <a:rPr lang="cs-CZ" dirty="0" err="1"/>
              <a:t>Sámarrská</a:t>
            </a:r>
            <a:r>
              <a:rPr lang="cs-CZ" dirty="0"/>
              <a:t> (6200–5700)</a:t>
            </a:r>
          </a:p>
          <a:p>
            <a:r>
              <a:rPr lang="cs-CZ" dirty="0" err="1"/>
              <a:t>Obejdská</a:t>
            </a:r>
            <a:r>
              <a:rPr lang="cs-CZ" dirty="0"/>
              <a:t> (6500–3700)</a:t>
            </a:r>
          </a:p>
          <a:p>
            <a:r>
              <a:rPr lang="cs-CZ" dirty="0" err="1"/>
              <a:t>Urucká</a:t>
            </a:r>
            <a:r>
              <a:rPr lang="cs-CZ" dirty="0"/>
              <a:t> (4000–3200)</a:t>
            </a:r>
          </a:p>
          <a:p>
            <a:r>
              <a:rPr lang="cs-CZ" dirty="0" err="1"/>
              <a:t>Džemdet-nasrská</a:t>
            </a:r>
            <a:r>
              <a:rPr lang="cs-CZ" dirty="0"/>
              <a:t> (3200–3000)</a:t>
            </a:r>
          </a:p>
          <a:p>
            <a:r>
              <a:rPr lang="cs-CZ" dirty="0" err="1"/>
              <a:t>Gawra</a:t>
            </a:r>
            <a:r>
              <a:rPr lang="cs-CZ" dirty="0"/>
              <a:t> (3900–3200) </a:t>
            </a:r>
          </a:p>
          <a:p>
            <a:r>
              <a:rPr lang="cs-CZ" dirty="0"/>
              <a:t>Ninive V (3200–2500)</a:t>
            </a:r>
          </a:p>
        </p:txBody>
      </p:sp>
      <p:pic>
        <p:nvPicPr>
          <p:cNvPr id="6" name="Zástupný obsah 5" descr="Obsah obrázku budova, kámen, vsedě, stojící&#10;&#10;Popis byl vytvořen automaticky">
            <a:extLst>
              <a:ext uri="{FF2B5EF4-FFF2-40B4-BE49-F238E27FC236}">
                <a16:creationId xmlns:a16="http://schemas.microsoft.com/office/drawing/2014/main" id="{499EA727-EE88-429F-83EA-6341354063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430172" cy="4160869"/>
          </a:xfrm>
        </p:spPr>
      </p:pic>
    </p:spTree>
    <p:extLst>
      <p:ext uri="{BB962C8B-B14F-4D97-AF65-F5344CB8AC3E}">
        <p14:creationId xmlns:p14="http://schemas.microsoft.com/office/powerpoint/2010/main" val="94315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F4A520-C03B-4DAC-814D-D08912EA9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Chaláfská</a:t>
            </a:r>
            <a:r>
              <a:rPr lang="cs-CZ" b="1" dirty="0"/>
              <a:t> kultura (6000–5100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FFC90E-AD07-4EA7-96FB-3D06F61030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3804821" cy="4351338"/>
          </a:xfrm>
        </p:spPr>
        <p:txBody>
          <a:bodyPr>
            <a:normAutofit/>
          </a:bodyPr>
          <a:lstStyle/>
          <a:p>
            <a:r>
              <a:rPr lang="cs-CZ" dirty="0"/>
              <a:t>Centrum: severní </a:t>
            </a:r>
            <a:r>
              <a:rPr lang="cs-CZ" dirty="0" err="1"/>
              <a:t>Mesopotamie</a:t>
            </a:r>
            <a:r>
              <a:rPr lang="cs-CZ" dirty="0"/>
              <a:t>, severní Sýrie</a:t>
            </a:r>
          </a:p>
          <a:p>
            <a:r>
              <a:rPr lang="cs-CZ" dirty="0"/>
              <a:t>postupně: rozšíření do </a:t>
            </a:r>
            <a:r>
              <a:rPr lang="cs-CZ" dirty="0" err="1"/>
              <a:t>Syropalestiny</a:t>
            </a:r>
            <a:r>
              <a:rPr lang="cs-CZ" dirty="0"/>
              <a:t>, Anatolie, Íránu</a:t>
            </a:r>
          </a:p>
          <a:p>
            <a:r>
              <a:rPr lang="cs-CZ" dirty="0"/>
              <a:t>Lokality: </a:t>
            </a:r>
            <a:r>
              <a:rPr lang="cs-CZ" dirty="0" err="1"/>
              <a:t>Tell</a:t>
            </a:r>
            <a:r>
              <a:rPr lang="cs-CZ" dirty="0"/>
              <a:t> </a:t>
            </a:r>
            <a:r>
              <a:rPr lang="cs-CZ" dirty="0" err="1"/>
              <a:t>Chaláf</a:t>
            </a:r>
            <a:r>
              <a:rPr lang="cs-CZ" dirty="0"/>
              <a:t>, </a:t>
            </a:r>
            <a:r>
              <a:rPr lang="cs-CZ" dirty="0" err="1"/>
              <a:t>Tell</a:t>
            </a:r>
            <a:r>
              <a:rPr lang="cs-CZ" dirty="0"/>
              <a:t> </a:t>
            </a:r>
            <a:r>
              <a:rPr lang="cs-CZ" dirty="0" err="1"/>
              <a:t>Arpačíja</a:t>
            </a:r>
            <a:r>
              <a:rPr lang="cs-CZ" dirty="0"/>
              <a:t>, </a:t>
            </a:r>
            <a:r>
              <a:rPr lang="cs-CZ" dirty="0" err="1"/>
              <a:t>Jarimtepe</a:t>
            </a:r>
            <a:r>
              <a:rPr lang="cs-CZ" dirty="0"/>
              <a:t>, </a:t>
            </a:r>
            <a:r>
              <a:rPr lang="cs-CZ" dirty="0" err="1"/>
              <a:t>Tell</a:t>
            </a:r>
            <a:r>
              <a:rPr lang="cs-CZ" dirty="0"/>
              <a:t> </a:t>
            </a:r>
            <a:r>
              <a:rPr lang="cs-CZ" dirty="0" err="1"/>
              <a:t>Sabí</a:t>
            </a:r>
            <a:r>
              <a:rPr lang="cs-CZ" dirty="0"/>
              <a:t> </a:t>
            </a:r>
            <a:r>
              <a:rPr lang="cs-CZ" dirty="0" err="1"/>
              <a:t>Abjad</a:t>
            </a:r>
            <a:endParaRPr lang="cs-CZ" dirty="0"/>
          </a:p>
          <a:p>
            <a:endParaRPr lang="cs-CZ" dirty="0"/>
          </a:p>
        </p:txBody>
      </p:sp>
      <p:pic>
        <p:nvPicPr>
          <p:cNvPr id="6" name="Zástupný obsah 5" descr="Obsah obrázku hrníček, stůl, vsedě, mísa&#10;&#10;Popis byl vytvořen automaticky">
            <a:extLst>
              <a:ext uri="{FF2B5EF4-FFF2-40B4-BE49-F238E27FC236}">
                <a16:creationId xmlns:a16="http://schemas.microsoft.com/office/drawing/2014/main" id="{CBD1FCDD-4A31-4EBF-9551-927809C3D6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434" y="1690688"/>
            <a:ext cx="8254043" cy="4141941"/>
          </a:xfrm>
        </p:spPr>
      </p:pic>
    </p:spTree>
    <p:extLst>
      <p:ext uri="{BB962C8B-B14F-4D97-AF65-F5344CB8AC3E}">
        <p14:creationId xmlns:p14="http://schemas.microsoft.com/office/powerpoint/2010/main" val="1161657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376935-DA21-4316-8803-54BE5F3B5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Rozšíření </a:t>
            </a:r>
            <a:r>
              <a:rPr lang="cs-CZ" b="1" dirty="0" err="1"/>
              <a:t>chaláfské</a:t>
            </a:r>
            <a:r>
              <a:rPr lang="cs-CZ" b="1" dirty="0"/>
              <a:t> kultury</a:t>
            </a:r>
          </a:p>
        </p:txBody>
      </p:sp>
      <p:pic>
        <p:nvPicPr>
          <p:cNvPr id="6" name="Zástupný symbol pro obsah 3" descr="mapa halaf.png">
            <a:extLst>
              <a:ext uri="{FF2B5EF4-FFF2-40B4-BE49-F238E27FC236}">
                <a16:creationId xmlns:a16="http://schemas.microsoft.com/office/drawing/2014/main" id="{96C23148-1EBA-48E9-A2B8-A5F088319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2998" y="1426979"/>
            <a:ext cx="6232124" cy="5278976"/>
          </a:xfrm>
        </p:spPr>
      </p:pic>
    </p:spTree>
    <p:extLst>
      <p:ext uri="{BB962C8B-B14F-4D97-AF65-F5344CB8AC3E}">
        <p14:creationId xmlns:p14="http://schemas.microsoft.com/office/powerpoint/2010/main" val="1449969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9B7782-E892-4A47-A3CB-D5D272FD0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Chaláfská</a:t>
            </a:r>
            <a:r>
              <a:rPr lang="cs-CZ" b="1" dirty="0"/>
              <a:t> keramika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347299-9E51-4191-8CC3-5D4DCFB1F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kvalitní malovaná keramika (ruční výroba, vypalování)</a:t>
            </a:r>
          </a:p>
          <a:p>
            <a:r>
              <a:rPr lang="cs-CZ" dirty="0"/>
              <a:t>raná fáze – vyobrazení zvířat</a:t>
            </a:r>
          </a:p>
          <a:p>
            <a:r>
              <a:rPr lang="cs-CZ" dirty="0"/>
              <a:t>střední fáze – geometrické vzory</a:t>
            </a:r>
          </a:p>
          <a:p>
            <a:r>
              <a:rPr lang="cs-CZ" dirty="0"/>
              <a:t>pozdní fáze – velké mísy se zvířecími a rostlinnými motivy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3572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A52BBB-3F93-4A1C-9770-460597772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Starý paleolit</a:t>
            </a:r>
            <a:br>
              <a:rPr lang="cs-CZ" b="1" dirty="0"/>
            </a:br>
            <a:r>
              <a:rPr lang="cs-CZ" sz="2800" b="1" dirty="0"/>
              <a:t>( 1 400 000 – 250 000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396DFD-EA01-4966-BE8F-B5B239EC5D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i="1" dirty="0"/>
              <a:t>Homo </a:t>
            </a:r>
            <a:r>
              <a:rPr lang="cs-CZ" i="1" dirty="0" err="1"/>
              <a:t>erectus</a:t>
            </a:r>
            <a:r>
              <a:rPr lang="cs-CZ" dirty="0"/>
              <a:t> (Afrika → BV)</a:t>
            </a:r>
            <a:endParaRPr lang="cs-CZ" i="1" dirty="0"/>
          </a:p>
          <a:p>
            <a:r>
              <a:rPr lang="cs-CZ" dirty="0" err="1"/>
              <a:t>Syropalestina</a:t>
            </a:r>
            <a:r>
              <a:rPr lang="cs-CZ" dirty="0"/>
              <a:t>, méně Anatolie, Irák, Írán, Arabský poloostrov</a:t>
            </a:r>
          </a:p>
          <a:p>
            <a:r>
              <a:rPr lang="cs-CZ" dirty="0"/>
              <a:t>Podnebí: doby ledové a meziledové</a:t>
            </a:r>
          </a:p>
          <a:p>
            <a:r>
              <a:rPr lang="cs-CZ" dirty="0"/>
              <a:t>Obživa: </a:t>
            </a:r>
          </a:p>
          <a:p>
            <a:pPr lvl="1"/>
            <a:r>
              <a:rPr lang="cs-CZ" dirty="0"/>
              <a:t>sběr a lov</a:t>
            </a:r>
          </a:p>
          <a:p>
            <a:pPr lvl="1"/>
            <a:r>
              <a:rPr lang="cs-CZ" dirty="0"/>
              <a:t>malé skupiny</a:t>
            </a:r>
          </a:p>
          <a:p>
            <a:pPr lvl="1"/>
            <a:r>
              <a:rPr lang="cs-CZ" dirty="0"/>
              <a:t>pravidelné přesuny mezi lokalitami</a:t>
            </a:r>
          </a:p>
          <a:p>
            <a:r>
              <a:rPr lang="cs-CZ" dirty="0"/>
              <a:t>Technologie: nástroje z kamene (křemen, pazourek) a kosti – pěstní klíny</a:t>
            </a:r>
          </a:p>
          <a:p>
            <a:endParaRPr lang="cs-CZ" dirty="0"/>
          </a:p>
        </p:txBody>
      </p:sp>
      <p:pic>
        <p:nvPicPr>
          <p:cNvPr id="6" name="Zástupný obsah 5" descr="Obsah obrázku osoba, muž, hledání, tvář&#10;&#10;Popis byl vytvořen automaticky">
            <a:extLst>
              <a:ext uri="{FF2B5EF4-FFF2-40B4-BE49-F238E27FC236}">
                <a16:creationId xmlns:a16="http://schemas.microsoft.com/office/drawing/2014/main" id="{AE39289E-B091-4AFA-8E3A-2978C46C0D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547503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F513B7-B9D4-4F83-82DF-709F99737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Chaláfská</a:t>
            </a:r>
            <a:r>
              <a:rPr lang="cs-CZ" b="1" dirty="0"/>
              <a:t> keramika</a:t>
            </a:r>
          </a:p>
        </p:txBody>
      </p:sp>
      <p:pic>
        <p:nvPicPr>
          <p:cNvPr id="4" name="Zástupný symbol pro obsah 3" descr="halaf01.jpg">
            <a:extLst>
              <a:ext uri="{FF2B5EF4-FFF2-40B4-BE49-F238E27FC236}">
                <a16:creationId xmlns:a16="http://schemas.microsoft.com/office/drawing/2014/main" id="{10885C92-83AB-4138-AACB-BDE6CC050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5546" y="1361128"/>
            <a:ext cx="6658252" cy="5237124"/>
          </a:xfrm>
        </p:spPr>
      </p:pic>
    </p:spTree>
    <p:extLst>
      <p:ext uri="{BB962C8B-B14F-4D97-AF65-F5344CB8AC3E}">
        <p14:creationId xmlns:p14="http://schemas.microsoft.com/office/powerpoint/2010/main" val="354336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D27DB5-E115-410F-A72F-65D5BA08E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Chaláfská</a:t>
            </a:r>
            <a:r>
              <a:rPr lang="cs-CZ" b="1" dirty="0"/>
              <a:t> keramika</a:t>
            </a:r>
          </a:p>
        </p:txBody>
      </p:sp>
      <p:pic>
        <p:nvPicPr>
          <p:cNvPr id="4" name="Zástupný symbol pro obsah 3" descr="halaf02.jpg">
            <a:extLst>
              <a:ext uri="{FF2B5EF4-FFF2-40B4-BE49-F238E27FC236}">
                <a16:creationId xmlns:a16="http://schemas.microsoft.com/office/drawing/2014/main" id="{6E6FA4D7-4031-42DC-A5E7-82F8968ED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7701" y="1501047"/>
            <a:ext cx="5095782" cy="5059253"/>
          </a:xfrm>
        </p:spPr>
      </p:pic>
    </p:spTree>
    <p:extLst>
      <p:ext uri="{BB962C8B-B14F-4D97-AF65-F5344CB8AC3E}">
        <p14:creationId xmlns:p14="http://schemas.microsoft.com/office/powerpoint/2010/main" val="2799425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CEAF34-A549-4A66-8B79-1DEBA2F7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Chaláfská</a:t>
            </a:r>
            <a:r>
              <a:rPr lang="cs-CZ" b="1" dirty="0"/>
              <a:t> keramika</a:t>
            </a:r>
          </a:p>
        </p:txBody>
      </p:sp>
      <p:pic>
        <p:nvPicPr>
          <p:cNvPr id="4" name="Zástupný symbol pro obsah 3" descr="halaf03.jpg">
            <a:extLst>
              <a:ext uri="{FF2B5EF4-FFF2-40B4-BE49-F238E27FC236}">
                <a16:creationId xmlns:a16="http://schemas.microsoft.com/office/drawing/2014/main" id="{9EF95C86-EDFD-4F47-B456-47C671E43B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95264" y="1825625"/>
            <a:ext cx="3467472" cy="4351338"/>
          </a:xfr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74857EB5-82E3-429C-B796-BD094440D9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907" y="1825625"/>
            <a:ext cx="3489829" cy="4323640"/>
          </a:xfrm>
        </p:spPr>
      </p:pic>
    </p:spTree>
    <p:extLst>
      <p:ext uri="{BB962C8B-B14F-4D97-AF65-F5344CB8AC3E}">
        <p14:creationId xmlns:p14="http://schemas.microsoft.com/office/powerpoint/2010/main" val="27295785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328CF6-BF47-48C9-81B1-08A4919B0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Chaláfská</a:t>
            </a:r>
            <a:r>
              <a:rPr lang="cs-CZ" b="1" dirty="0"/>
              <a:t> architektura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7A0013-94C3-4575-A9E6-1B5AB4139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materiál: lepenice, cihly (tvarované ručně; pomocí forem); kamenné základy</a:t>
            </a:r>
          </a:p>
          <a:p>
            <a:r>
              <a:rPr lang="cs-CZ" i="1" dirty="0" err="1"/>
              <a:t>tholos</a:t>
            </a:r>
            <a:r>
              <a:rPr lang="cs-CZ" i="1" dirty="0"/>
              <a:t> </a:t>
            </a:r>
            <a:r>
              <a:rPr lang="cs-CZ" dirty="0"/>
              <a:t>(</a:t>
            </a:r>
            <a:r>
              <a:rPr lang="cs-CZ" dirty="0" err="1"/>
              <a:t>pl</a:t>
            </a:r>
            <a:r>
              <a:rPr lang="cs-CZ" dirty="0"/>
              <a:t>. </a:t>
            </a:r>
            <a:r>
              <a:rPr lang="cs-CZ" i="1" dirty="0" err="1"/>
              <a:t>tholoi</a:t>
            </a:r>
            <a:r>
              <a:rPr lang="cs-CZ" dirty="0"/>
              <a:t>; kruhový půdorys, kupole)</a:t>
            </a:r>
          </a:p>
          <a:p>
            <a:r>
              <a:rPr lang="cs-CZ" dirty="0"/>
              <a:t>pravoúhlé stavby</a:t>
            </a:r>
          </a:p>
          <a:p>
            <a:r>
              <a:rPr lang="cs-CZ" dirty="0"/>
              <a:t>složité vnitřní členění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68684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9D34A9-F8D8-4308-8EFA-14778A5C2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Chaláfská</a:t>
            </a:r>
            <a:r>
              <a:rPr lang="cs-CZ" b="1" dirty="0"/>
              <a:t> architektura</a:t>
            </a:r>
          </a:p>
        </p:txBody>
      </p:sp>
      <p:pic>
        <p:nvPicPr>
          <p:cNvPr id="4" name="Zástupný symbol pro obsah 3" descr="halaf domek.jpg">
            <a:extLst>
              <a:ext uri="{FF2B5EF4-FFF2-40B4-BE49-F238E27FC236}">
                <a16:creationId xmlns:a16="http://schemas.microsoft.com/office/drawing/2014/main" id="{A4C77CC6-13D2-4FBB-A098-6541D3AF24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7844" y="2158206"/>
            <a:ext cx="5029313" cy="2498841"/>
          </a:xfr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8A1526B-AC15-4C20-8AC9-CA67D3D934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191" y="2158206"/>
            <a:ext cx="5219489" cy="3976264"/>
          </a:xfrm>
        </p:spPr>
      </p:pic>
    </p:spTree>
    <p:extLst>
      <p:ext uri="{BB962C8B-B14F-4D97-AF65-F5344CB8AC3E}">
        <p14:creationId xmlns:p14="http://schemas.microsoft.com/office/powerpoint/2010/main" val="1200888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F402B937-5B34-480D-AC7E-C9CF4ED8A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Chaláfská</a:t>
            </a:r>
            <a:r>
              <a:rPr lang="cs-CZ" b="1" dirty="0"/>
              <a:t> pečetidla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C2128030-7740-48FD-8355-A6D89D043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25770" y="1435008"/>
            <a:ext cx="3390245" cy="5185776"/>
          </a:xfrm>
        </p:spPr>
      </p:pic>
    </p:spTree>
    <p:extLst>
      <p:ext uri="{BB962C8B-B14F-4D97-AF65-F5344CB8AC3E}">
        <p14:creationId xmlns:p14="http://schemas.microsoft.com/office/powerpoint/2010/main" val="2099607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93B8E4-7749-44A3-971D-54CF37447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Sámarrská</a:t>
            </a:r>
            <a:r>
              <a:rPr lang="cs-CZ" b="1" dirty="0"/>
              <a:t> kultura (6200–5700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01E671-F6EA-4856-A84C-1F0516787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Centrum: střední </a:t>
            </a:r>
            <a:r>
              <a:rPr lang="cs-CZ" dirty="0" err="1"/>
              <a:t>Mesopotamie</a:t>
            </a:r>
            <a:endParaRPr lang="cs-CZ" dirty="0"/>
          </a:p>
          <a:p>
            <a:r>
              <a:rPr lang="cs-CZ" dirty="0"/>
              <a:t>Kontakt s </a:t>
            </a:r>
            <a:r>
              <a:rPr lang="cs-CZ" dirty="0" err="1"/>
              <a:t>chaláfskou</a:t>
            </a:r>
            <a:r>
              <a:rPr lang="cs-CZ" dirty="0"/>
              <a:t> kulturou (sever) a </a:t>
            </a:r>
            <a:r>
              <a:rPr lang="cs-CZ" dirty="0" err="1"/>
              <a:t>obejdskou</a:t>
            </a:r>
            <a:r>
              <a:rPr lang="cs-CZ" dirty="0"/>
              <a:t> kulturou (jih)</a:t>
            </a:r>
          </a:p>
          <a:p>
            <a:r>
              <a:rPr lang="cs-CZ" dirty="0"/>
              <a:t>Lokality: </a:t>
            </a:r>
            <a:r>
              <a:rPr lang="cs-CZ" dirty="0" err="1"/>
              <a:t>Sámarrá</a:t>
            </a:r>
            <a:r>
              <a:rPr lang="cs-CZ" dirty="0"/>
              <a:t>, </a:t>
            </a:r>
            <a:r>
              <a:rPr lang="cs-CZ" dirty="0" err="1"/>
              <a:t>Tell</a:t>
            </a:r>
            <a:r>
              <a:rPr lang="cs-CZ" dirty="0"/>
              <a:t> as-</a:t>
            </a:r>
            <a:r>
              <a:rPr lang="cs-CZ" dirty="0" err="1"/>
              <a:t>Sauwán</a:t>
            </a:r>
            <a:r>
              <a:rPr lang="cs-CZ" dirty="0"/>
              <a:t>, </a:t>
            </a:r>
            <a:r>
              <a:rPr lang="cs-CZ" dirty="0" err="1"/>
              <a:t>Čoga</a:t>
            </a:r>
            <a:r>
              <a:rPr lang="cs-CZ" dirty="0"/>
              <a:t> Mami</a:t>
            </a:r>
          </a:p>
        </p:txBody>
      </p:sp>
    </p:spTree>
    <p:extLst>
      <p:ext uri="{BB962C8B-B14F-4D97-AF65-F5344CB8AC3E}">
        <p14:creationId xmlns:p14="http://schemas.microsoft.com/office/powerpoint/2010/main" val="1761863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24F420-4F70-4F20-B1CC-CD8F9AC00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Rozšíření </a:t>
            </a:r>
            <a:r>
              <a:rPr lang="cs-CZ" b="1" dirty="0" err="1"/>
              <a:t>sámarrské</a:t>
            </a:r>
            <a:r>
              <a:rPr lang="cs-CZ" b="1" dirty="0"/>
              <a:t> kultury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156BF333-B14C-49D5-AFCF-43B709251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615" y="1568171"/>
            <a:ext cx="5344357" cy="5089865"/>
          </a:xfrm>
        </p:spPr>
      </p:pic>
    </p:spTree>
    <p:extLst>
      <p:ext uri="{BB962C8B-B14F-4D97-AF65-F5344CB8AC3E}">
        <p14:creationId xmlns:p14="http://schemas.microsoft.com/office/powerpoint/2010/main" val="3433286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6923ED-09B7-4F0A-87FE-9403DE89F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Sámarrská</a:t>
            </a:r>
            <a:r>
              <a:rPr lang="cs-CZ" b="1" dirty="0"/>
              <a:t> keramika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A9A7056-5CC1-426A-BD43-6AAADD1D4DD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kvalitní malovaná keramika (ruční výroba, vypalování)</a:t>
            </a:r>
          </a:p>
          <a:p>
            <a:r>
              <a:rPr lang="cs-CZ" dirty="0"/>
              <a:t>ploché mísy s geometrickou a figurální dekorací</a:t>
            </a:r>
          </a:p>
          <a:p>
            <a:r>
              <a:rPr lang="cs-CZ" dirty="0"/>
              <a:t>středový ornament (často svastika)</a:t>
            </a:r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07D6663B-B204-43E9-9A3E-106006C240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64" y="1825625"/>
            <a:ext cx="4986272" cy="4351338"/>
          </a:xfrm>
        </p:spPr>
      </p:pic>
    </p:spTree>
    <p:extLst>
      <p:ext uri="{BB962C8B-B14F-4D97-AF65-F5344CB8AC3E}">
        <p14:creationId xmlns:p14="http://schemas.microsoft.com/office/powerpoint/2010/main" val="15784791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DDC42D-EB74-41E4-B1E8-D33EBAD2C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Sámarrská</a:t>
            </a:r>
            <a:r>
              <a:rPr lang="cs-CZ" b="1" dirty="0"/>
              <a:t> keramika</a:t>
            </a:r>
          </a:p>
        </p:txBody>
      </p:sp>
      <p:pic>
        <p:nvPicPr>
          <p:cNvPr id="6" name="Zástupný obsah 5" descr="Obsah obrázku objekt, hodiny, vsedě, jízdní&#10;&#10;Popis byl vytvořen automaticky">
            <a:extLst>
              <a:ext uri="{FF2B5EF4-FFF2-40B4-BE49-F238E27FC236}">
                <a16:creationId xmlns:a16="http://schemas.microsoft.com/office/drawing/2014/main" id="{34EC698C-FE78-4002-8631-30C5CCFCBB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02" y="1825625"/>
            <a:ext cx="4019395" cy="4351338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BB2D2998-4504-4695-8F71-E1DF2F2BF2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52341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73AB46-D881-420F-8207-6FD990C1D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Střední paleolit</a:t>
            </a:r>
            <a:br>
              <a:rPr lang="cs-CZ" b="1" dirty="0"/>
            </a:br>
            <a:r>
              <a:rPr lang="cs-CZ" sz="2800" b="1" dirty="0"/>
              <a:t>(250 000 – 50 000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679921-5940-4464-8556-A03F69CC14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Neandertálec (</a:t>
            </a:r>
            <a:r>
              <a:rPr lang="cs-CZ" i="1" dirty="0"/>
              <a:t>Homo </a:t>
            </a:r>
            <a:r>
              <a:rPr lang="cs-CZ" i="1" dirty="0" err="1"/>
              <a:t>neanderthalensis</a:t>
            </a:r>
            <a:r>
              <a:rPr lang="cs-CZ" dirty="0"/>
              <a:t>):</a:t>
            </a:r>
          </a:p>
          <a:p>
            <a:pPr lvl="1"/>
            <a:r>
              <a:rPr lang="cs-CZ" dirty="0" err="1"/>
              <a:t>Syropalestina</a:t>
            </a:r>
            <a:r>
              <a:rPr lang="cs-CZ" dirty="0"/>
              <a:t> (</a:t>
            </a:r>
            <a:r>
              <a:rPr lang="cs-CZ" dirty="0" err="1"/>
              <a:t>Kebara</a:t>
            </a:r>
            <a:r>
              <a:rPr lang="cs-CZ" dirty="0"/>
              <a:t>, </a:t>
            </a:r>
            <a:r>
              <a:rPr lang="cs-CZ" dirty="0" err="1"/>
              <a:t>Amúd</a:t>
            </a:r>
            <a:r>
              <a:rPr lang="cs-CZ" dirty="0"/>
              <a:t>, </a:t>
            </a:r>
            <a:r>
              <a:rPr lang="cs-CZ" dirty="0" err="1"/>
              <a:t>Tabún</a:t>
            </a:r>
            <a:r>
              <a:rPr lang="cs-CZ" dirty="0"/>
              <a:t>): 60 000–50 000</a:t>
            </a:r>
          </a:p>
          <a:p>
            <a:pPr lvl="1"/>
            <a:r>
              <a:rPr lang="cs-CZ" dirty="0"/>
              <a:t>S </a:t>
            </a:r>
            <a:r>
              <a:rPr lang="cs-CZ" dirty="0" err="1"/>
              <a:t>Mesopotamie</a:t>
            </a:r>
            <a:r>
              <a:rPr lang="cs-CZ" dirty="0"/>
              <a:t> (</a:t>
            </a:r>
            <a:r>
              <a:rPr lang="cs-CZ" dirty="0" err="1"/>
              <a:t>Šanídár</a:t>
            </a:r>
            <a:r>
              <a:rPr lang="cs-CZ" dirty="0"/>
              <a:t>): 80 000</a:t>
            </a:r>
          </a:p>
          <a:p>
            <a:pPr lvl="1"/>
            <a:r>
              <a:rPr lang="cs-CZ" dirty="0"/>
              <a:t>Írán (Kaspické moře, SV Írán)</a:t>
            </a:r>
          </a:p>
          <a:p>
            <a:endParaRPr lang="cs-CZ" dirty="0"/>
          </a:p>
          <a:p>
            <a:r>
              <a:rPr lang="cs-CZ" dirty="0"/>
              <a:t>Anatomicky moderní člověk</a:t>
            </a:r>
          </a:p>
          <a:p>
            <a:pPr lvl="1"/>
            <a:r>
              <a:rPr lang="cs-CZ" dirty="0" err="1"/>
              <a:t>Syropalestina</a:t>
            </a:r>
            <a:r>
              <a:rPr lang="cs-CZ" dirty="0"/>
              <a:t> (</a:t>
            </a:r>
            <a:r>
              <a:rPr lang="cs-CZ" dirty="0" err="1"/>
              <a:t>Qafse</a:t>
            </a:r>
            <a:r>
              <a:rPr lang="cs-CZ" dirty="0"/>
              <a:t> u Nazaretu, as-</a:t>
            </a:r>
            <a:r>
              <a:rPr lang="cs-CZ" dirty="0" err="1"/>
              <a:t>Schúl</a:t>
            </a:r>
            <a:r>
              <a:rPr lang="cs-CZ" dirty="0"/>
              <a:t>): 120 000 – 90 000</a:t>
            </a:r>
          </a:p>
          <a:p>
            <a:pPr marL="0" lvl="1" indent="0">
              <a:spcBef>
                <a:spcPts val="0"/>
              </a:spcBef>
            </a:pPr>
            <a:endParaRPr lang="cs-CZ" dirty="0"/>
          </a:p>
          <a:p>
            <a:pPr marL="0" lvl="1" indent="0">
              <a:spcBef>
                <a:spcPts val="0"/>
              </a:spcBef>
            </a:pPr>
            <a:r>
              <a:rPr lang="cs-CZ" dirty="0"/>
              <a:t> </a:t>
            </a:r>
            <a:r>
              <a:rPr lang="cs-CZ" sz="2800" dirty="0"/>
              <a:t>Neandertálci na PV mizí před 50 000 – 45 000 lety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6" name="Zástupný obsah 5" descr="Obsah obrázku osoba, muž, hledání, nošení&#10;&#10;Popis byl vytvořen automaticky">
            <a:extLst>
              <a:ext uri="{FF2B5EF4-FFF2-40B4-BE49-F238E27FC236}">
                <a16:creationId xmlns:a16="http://schemas.microsoft.com/office/drawing/2014/main" id="{83782066-0D69-4346-A33A-85D7ADD76F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6858328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C78A5F-5821-426E-BD05-DB1F54196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Sámarrská</a:t>
            </a:r>
            <a:r>
              <a:rPr lang="cs-CZ" b="1" dirty="0"/>
              <a:t> keramika</a:t>
            </a:r>
          </a:p>
        </p:txBody>
      </p:sp>
      <p:pic>
        <p:nvPicPr>
          <p:cNvPr id="7" name="Zástupný obsah 6" descr="Obsah obrázku hra&#10;&#10;Popis byl vytvořen automaticky">
            <a:extLst>
              <a:ext uri="{FF2B5EF4-FFF2-40B4-BE49-F238E27FC236}">
                <a16:creationId xmlns:a16="http://schemas.microsoft.com/office/drawing/2014/main" id="{7614F1D0-09EA-4EC5-BEEB-BA4C6FF25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20" y="1662171"/>
            <a:ext cx="8043169" cy="4570623"/>
          </a:xfrm>
        </p:spPr>
      </p:pic>
    </p:spTree>
    <p:extLst>
      <p:ext uri="{BB962C8B-B14F-4D97-AF65-F5344CB8AC3E}">
        <p14:creationId xmlns:p14="http://schemas.microsoft.com/office/powerpoint/2010/main" val="652451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B190DA-E0FD-4D08-9A90-00DE6CF0B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Sámarrská</a:t>
            </a:r>
            <a:r>
              <a:rPr lang="cs-CZ" b="1" dirty="0"/>
              <a:t> keramika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D3DA5AC-1FD6-4881-AB01-B226B3C59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02" y="1690689"/>
            <a:ext cx="8824672" cy="4497406"/>
          </a:xfrm>
        </p:spPr>
      </p:pic>
    </p:spTree>
    <p:extLst>
      <p:ext uri="{BB962C8B-B14F-4D97-AF65-F5344CB8AC3E}">
        <p14:creationId xmlns:p14="http://schemas.microsoft.com/office/powerpoint/2010/main" val="2907609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EA1000-59B8-4B84-9EEC-B39686DC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Sámarrská</a:t>
            </a:r>
            <a:r>
              <a:rPr lang="cs-CZ" b="1" dirty="0"/>
              <a:t> architektura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F31423-FA29-4F11-A88A-A3DB16425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materiál: lepenice, cihly (tvarované ručně; pomocí forem); kamenné základy</a:t>
            </a:r>
          </a:p>
          <a:p>
            <a:r>
              <a:rPr lang="cs-CZ" dirty="0"/>
              <a:t>složité vnitřní členění</a:t>
            </a:r>
          </a:p>
          <a:p>
            <a:r>
              <a:rPr lang="cs-CZ" dirty="0"/>
              <a:t>domy s trojlodním půdorysem (hala ve tvaru T, dvě postranní křídla)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66102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BF0366-B29C-4364-A936-519956064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Sámarrská</a:t>
            </a:r>
            <a:r>
              <a:rPr lang="cs-CZ" b="1" dirty="0"/>
              <a:t> architektura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282A411-82D5-47D3-BCFE-5B48928A8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61964" y="1675014"/>
            <a:ext cx="8140823" cy="4571137"/>
          </a:xfrm>
        </p:spPr>
      </p:pic>
    </p:spTree>
    <p:extLst>
      <p:ext uri="{BB962C8B-B14F-4D97-AF65-F5344CB8AC3E}">
        <p14:creationId xmlns:p14="http://schemas.microsoft.com/office/powerpoint/2010/main" val="23683568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CB39BE8-0EC5-4703-8DC0-F14878B5C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Sámarrské</a:t>
            </a:r>
            <a:r>
              <a:rPr lang="cs-CZ" b="1" dirty="0"/>
              <a:t> umění</a:t>
            </a:r>
          </a:p>
        </p:txBody>
      </p:sp>
      <p:pic>
        <p:nvPicPr>
          <p:cNvPr id="12" name="Zástupný obsah 11" descr="Obsah obrázku stojící&#10;&#10;Popis byl vytvořen automaticky">
            <a:extLst>
              <a:ext uri="{FF2B5EF4-FFF2-40B4-BE49-F238E27FC236}">
                <a16:creationId xmlns:a16="http://schemas.microsoft.com/office/drawing/2014/main" id="{86F62B32-D0CB-435F-91C6-59771EF85D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926" y="1410458"/>
            <a:ext cx="2920752" cy="5331012"/>
          </a:xfrm>
        </p:spPr>
      </p:pic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8E6E854D-9024-43E9-BC5D-696FEE90AD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Sošky (kámen, hlína) – často jako součást pohřební výbavy</a:t>
            </a:r>
          </a:p>
          <a:p>
            <a:r>
              <a:rPr lang="cs-CZ" dirty="0"/>
              <a:t>Kult plodnosti, uctívání předků, zvířat, přírodních sil</a:t>
            </a:r>
          </a:p>
        </p:txBody>
      </p:sp>
    </p:spTree>
    <p:extLst>
      <p:ext uri="{BB962C8B-B14F-4D97-AF65-F5344CB8AC3E}">
        <p14:creationId xmlns:p14="http://schemas.microsoft.com/office/powerpoint/2010/main" val="16994307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D24C11-AB57-472A-A9E1-2A028383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Obejdská</a:t>
            </a:r>
            <a:r>
              <a:rPr lang="cs-CZ" b="1" dirty="0"/>
              <a:t> kultura (6500–3700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57BA0D-16D1-48E8-B41E-733058B298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Centrum: jižní </a:t>
            </a:r>
            <a:r>
              <a:rPr lang="cs-CZ" dirty="0" err="1"/>
              <a:t>Mesopotamie</a:t>
            </a:r>
            <a:endParaRPr lang="cs-CZ" dirty="0"/>
          </a:p>
          <a:p>
            <a:r>
              <a:rPr lang="cs-CZ" dirty="0"/>
              <a:t>postupně: šíření na sever; vytlačuje </a:t>
            </a:r>
            <a:r>
              <a:rPr lang="cs-CZ" dirty="0" err="1"/>
              <a:t>sámarrskou</a:t>
            </a:r>
            <a:r>
              <a:rPr lang="cs-CZ" dirty="0"/>
              <a:t> a </a:t>
            </a:r>
            <a:r>
              <a:rPr lang="cs-CZ" dirty="0" err="1"/>
              <a:t>chaláfskou</a:t>
            </a:r>
            <a:r>
              <a:rPr lang="cs-CZ" dirty="0"/>
              <a:t> kulturu</a:t>
            </a:r>
          </a:p>
          <a:p>
            <a:r>
              <a:rPr lang="cs-CZ" dirty="0"/>
              <a:t>Lokality: </a:t>
            </a:r>
            <a:r>
              <a:rPr lang="cs-CZ" dirty="0" err="1"/>
              <a:t>Tell</a:t>
            </a:r>
            <a:r>
              <a:rPr lang="cs-CZ" dirty="0"/>
              <a:t> al-</a:t>
            </a:r>
            <a:r>
              <a:rPr lang="cs-CZ" dirty="0" err="1"/>
              <a:t>Ubajd</a:t>
            </a:r>
            <a:r>
              <a:rPr lang="cs-CZ" dirty="0"/>
              <a:t>, </a:t>
            </a:r>
            <a:r>
              <a:rPr lang="cs-CZ" dirty="0" err="1"/>
              <a:t>Tell</a:t>
            </a:r>
            <a:r>
              <a:rPr lang="cs-CZ" dirty="0"/>
              <a:t> </a:t>
            </a:r>
            <a:r>
              <a:rPr lang="cs-CZ" dirty="0" err="1"/>
              <a:t>Awajlí</a:t>
            </a:r>
            <a:r>
              <a:rPr lang="cs-CZ" dirty="0"/>
              <a:t>, </a:t>
            </a:r>
            <a:r>
              <a:rPr lang="cs-CZ" dirty="0" err="1"/>
              <a:t>Eridu</a:t>
            </a:r>
            <a:r>
              <a:rPr lang="cs-CZ" dirty="0"/>
              <a:t> (Abú </a:t>
            </a:r>
            <a:r>
              <a:rPr lang="cs-CZ" dirty="0" err="1"/>
              <a:t>Šahrajn</a:t>
            </a:r>
            <a:r>
              <a:rPr lang="cs-CZ" dirty="0"/>
              <a:t>), </a:t>
            </a:r>
            <a:r>
              <a:rPr lang="cs-CZ" dirty="0" err="1"/>
              <a:t>Uruk</a:t>
            </a:r>
            <a:r>
              <a:rPr lang="cs-CZ" dirty="0"/>
              <a:t> (</a:t>
            </a:r>
            <a:r>
              <a:rPr lang="cs-CZ" dirty="0" err="1"/>
              <a:t>Warka</a:t>
            </a:r>
            <a:r>
              <a:rPr lang="cs-CZ" dirty="0"/>
              <a:t>), Ur (</a:t>
            </a:r>
            <a:r>
              <a:rPr lang="cs-CZ" dirty="0" err="1"/>
              <a:t>Tell</a:t>
            </a:r>
            <a:r>
              <a:rPr lang="cs-CZ" dirty="0"/>
              <a:t> al-</a:t>
            </a:r>
            <a:r>
              <a:rPr lang="cs-CZ" dirty="0" err="1"/>
              <a:t>Muqajjar</a:t>
            </a:r>
            <a:r>
              <a:rPr lang="cs-CZ" dirty="0"/>
              <a:t>), </a:t>
            </a:r>
            <a:r>
              <a:rPr lang="cs-CZ" dirty="0" err="1"/>
              <a:t>Girsu</a:t>
            </a:r>
            <a:r>
              <a:rPr lang="cs-CZ" dirty="0"/>
              <a:t> (</a:t>
            </a:r>
            <a:r>
              <a:rPr lang="cs-CZ" dirty="0" err="1"/>
              <a:t>Tello</a:t>
            </a:r>
            <a:r>
              <a:rPr lang="cs-CZ" dirty="0"/>
              <a:t>), </a:t>
            </a:r>
            <a:r>
              <a:rPr lang="cs-CZ" dirty="0" err="1"/>
              <a:t>Čoga</a:t>
            </a:r>
            <a:r>
              <a:rPr lang="cs-CZ" dirty="0"/>
              <a:t> Mami, Tepe </a:t>
            </a:r>
            <a:r>
              <a:rPr lang="cs-CZ" dirty="0" err="1"/>
              <a:t>Gawra</a:t>
            </a:r>
            <a:r>
              <a:rPr lang="cs-CZ" dirty="0"/>
              <a:t> </a:t>
            </a:r>
          </a:p>
        </p:txBody>
      </p:sp>
      <p:pic>
        <p:nvPicPr>
          <p:cNvPr id="6" name="Zástupný obsah 5" descr="Obsah obrázku interiér, vsedě, stůl, hnědá&#10;&#10;Popis byl vytvořen automaticky">
            <a:extLst>
              <a:ext uri="{FF2B5EF4-FFF2-40B4-BE49-F238E27FC236}">
                <a16:creationId xmlns:a16="http://schemas.microsoft.com/office/drawing/2014/main" id="{9C74E0F5-15B7-475F-9AD3-F100A8BAB7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16298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F61144-BDA1-466E-B2C6-AC7215D46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Rozšíření </a:t>
            </a:r>
            <a:r>
              <a:rPr lang="cs-CZ" b="1" dirty="0" err="1"/>
              <a:t>obejdské</a:t>
            </a:r>
            <a:r>
              <a:rPr lang="cs-CZ" b="1" dirty="0"/>
              <a:t> kultury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19765F79-684E-42EE-9620-505802C5E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487" y="1579909"/>
            <a:ext cx="6533965" cy="4900474"/>
          </a:xfrm>
        </p:spPr>
      </p:pic>
    </p:spTree>
    <p:extLst>
      <p:ext uri="{BB962C8B-B14F-4D97-AF65-F5344CB8AC3E}">
        <p14:creationId xmlns:p14="http://schemas.microsoft.com/office/powerpoint/2010/main" val="33407393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6A2BC6-BC84-4206-9732-82B0FB6D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Obejdská</a:t>
            </a:r>
            <a:r>
              <a:rPr lang="cs-CZ" b="1" dirty="0"/>
              <a:t> keramika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B064AA-B2E8-4CF3-8573-FAA418FE4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Tvarovaná ručně nebo pomocí forem</a:t>
            </a:r>
          </a:p>
          <a:p>
            <a:r>
              <a:rPr lang="cs-CZ" dirty="0"/>
              <a:t>Otočná hrnčířská deska</a:t>
            </a:r>
          </a:p>
          <a:p>
            <a:r>
              <a:rPr lang="cs-CZ" dirty="0"/>
              <a:t>Jednoduchá malovaná dekorace (pruhy a pásy kolem nádoby)</a:t>
            </a:r>
          </a:p>
          <a:p>
            <a:r>
              <a:rPr lang="cs-CZ" dirty="0"/>
              <a:t>Vypalování při vysokých teplotách (1000 °C)</a:t>
            </a:r>
          </a:p>
        </p:txBody>
      </p:sp>
    </p:spTree>
    <p:extLst>
      <p:ext uri="{BB962C8B-B14F-4D97-AF65-F5344CB8AC3E}">
        <p14:creationId xmlns:p14="http://schemas.microsoft.com/office/powerpoint/2010/main" val="33409645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5F6F08-6604-4A90-9054-00AB54BCC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Obejdská</a:t>
            </a:r>
            <a:r>
              <a:rPr lang="cs-CZ" b="1" dirty="0"/>
              <a:t> architektura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625612BA-9F88-44CB-9103-9A7E7646E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podobnosti se </a:t>
            </a:r>
            <a:r>
              <a:rPr lang="cs-CZ" dirty="0" err="1"/>
              <a:t>sámarrskou</a:t>
            </a:r>
            <a:r>
              <a:rPr lang="cs-CZ" dirty="0"/>
              <a:t> architekturou: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materiál: lepenice, cihly (tvarované ručně; pomocí forem); kamenné základy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složité vnitřní členění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domy s trojlodním půdorysem (hala ve tvaru T, dvě postranní křídla)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50144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2287182-D86B-40DE-8B0E-B175D244F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Obejdská</a:t>
            </a:r>
            <a:r>
              <a:rPr lang="cs-CZ" b="1" dirty="0"/>
              <a:t> architektura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2791E7A2-D3C3-478C-8FAB-CDCC9553E3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7" y="1969535"/>
            <a:ext cx="6305997" cy="4523340"/>
          </a:xfr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9D2EE41A-32AE-413F-BD9A-D699746CD0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147" y="1797561"/>
            <a:ext cx="3772654" cy="4695314"/>
          </a:xfrm>
        </p:spPr>
      </p:pic>
    </p:spTree>
    <p:extLst>
      <p:ext uri="{BB962C8B-B14F-4D97-AF65-F5344CB8AC3E}">
        <p14:creationId xmlns:p14="http://schemas.microsoft.com/office/powerpoint/2010/main" val="3615276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E0D25F-881F-404E-8066-35167E12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Střední paleolit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855E80-8D9E-41DE-9CF9-7E2B12E048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Podnebí: poslední doba ledová (asi 75 000) – chladno a sucho (převládají pouště a stepi, málo dřevin)</a:t>
            </a:r>
          </a:p>
          <a:p>
            <a:endParaRPr lang="cs-CZ" dirty="0"/>
          </a:p>
          <a:p>
            <a:r>
              <a:rPr lang="cs-CZ" dirty="0"/>
              <a:t>Obživa: sběr a lov</a:t>
            </a:r>
          </a:p>
          <a:p>
            <a:endParaRPr lang="cs-CZ" dirty="0"/>
          </a:p>
          <a:p>
            <a:r>
              <a:rPr lang="cs-CZ" dirty="0"/>
              <a:t>Technologie: (kámen, kost), výroba úštěpů (další úprava retušérem) – škrabadla, nože, vrtáky, rydla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Zástupný symbol pro obsah 4" descr="Erbil_governorate_shanidar_cave.jpg">
            <a:extLst>
              <a:ext uri="{FF2B5EF4-FFF2-40B4-BE49-F238E27FC236}">
                <a16:creationId xmlns:a16="http://schemas.microsoft.com/office/drawing/2014/main" id="{0B0BEE47-C805-419B-95FC-19127A844C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1825625"/>
            <a:ext cx="5519695" cy="3795251"/>
          </a:xfrm>
        </p:spPr>
      </p:pic>
    </p:spTree>
    <p:extLst>
      <p:ext uri="{BB962C8B-B14F-4D97-AF65-F5344CB8AC3E}">
        <p14:creationId xmlns:p14="http://schemas.microsoft.com/office/powerpoint/2010/main" val="28198762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609D8D-2D2D-495B-BA01-40C1A034F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Obejdské</a:t>
            </a:r>
            <a:r>
              <a:rPr lang="cs-CZ" b="1" dirty="0"/>
              <a:t> umění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B044B9-AC44-4043-90DD-6B542C0741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Sošky zobrazující postavy s „ještěrčími“ tvářemi</a:t>
            </a:r>
          </a:p>
          <a:p>
            <a:r>
              <a:rPr lang="cs-CZ" dirty="0"/>
              <a:t>Většinou ženy (někdy s dítětem v náručí)</a:t>
            </a:r>
          </a:p>
          <a:p>
            <a:r>
              <a:rPr lang="cs-CZ" dirty="0"/>
              <a:t>Zobrazení skarifikace (?)</a:t>
            </a:r>
          </a:p>
          <a:p>
            <a:r>
              <a:rPr lang="cs-CZ" dirty="0"/>
              <a:t>Podobné sošky v </a:t>
            </a:r>
            <a:r>
              <a:rPr lang="cs-CZ" dirty="0" err="1"/>
              <a:t>sámarrské</a:t>
            </a:r>
            <a:r>
              <a:rPr lang="cs-CZ" dirty="0"/>
              <a:t> kultuře</a:t>
            </a:r>
          </a:p>
        </p:txBody>
      </p:sp>
      <p:pic>
        <p:nvPicPr>
          <p:cNvPr id="6" name="Zástupný obsah 5" descr="Obsah obrázku savci&#10;&#10;Popis byl vytvořen automaticky">
            <a:extLst>
              <a:ext uri="{FF2B5EF4-FFF2-40B4-BE49-F238E27FC236}">
                <a16:creationId xmlns:a16="http://schemas.microsoft.com/office/drawing/2014/main" id="{306474E4-5916-4ADD-9D5E-27FA32BD23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059" y="209383"/>
            <a:ext cx="2175030" cy="6439234"/>
          </a:xfrm>
        </p:spPr>
      </p:pic>
    </p:spTree>
    <p:extLst>
      <p:ext uri="{BB962C8B-B14F-4D97-AF65-F5344CB8AC3E}">
        <p14:creationId xmlns:p14="http://schemas.microsoft.com/office/powerpoint/2010/main" val="25156383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AE539A-ADC6-499D-881B-E32758EBA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Urucká</a:t>
            </a:r>
            <a:r>
              <a:rPr lang="cs-CZ" b="1" dirty="0"/>
              <a:t> kultura (4000–3200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398106-07B8-4DE7-8EE3-071EA0C1A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Centrum: jižní </a:t>
            </a:r>
            <a:r>
              <a:rPr lang="cs-CZ" dirty="0" err="1"/>
              <a:t>Mesopotamie</a:t>
            </a:r>
            <a:endParaRPr lang="cs-CZ" dirty="0"/>
          </a:p>
          <a:p>
            <a:r>
              <a:rPr lang="cs-CZ" dirty="0"/>
              <a:t>Ovlivňuje sousední oblasti (</a:t>
            </a:r>
            <a:r>
              <a:rPr lang="cs-CZ" dirty="0" err="1"/>
              <a:t>Elam</a:t>
            </a:r>
            <a:r>
              <a:rPr lang="cs-CZ" dirty="0"/>
              <a:t> = JZ Írán, střední Eufrat, severní </a:t>
            </a:r>
            <a:r>
              <a:rPr lang="cs-CZ" dirty="0" err="1"/>
              <a:t>Mesopotamie</a:t>
            </a:r>
            <a:r>
              <a:rPr lang="cs-CZ" dirty="0"/>
              <a:t>)</a:t>
            </a:r>
          </a:p>
          <a:p>
            <a:r>
              <a:rPr lang="cs-CZ" dirty="0"/>
              <a:t>Zakládání </a:t>
            </a:r>
            <a:r>
              <a:rPr lang="cs-CZ" dirty="0" err="1"/>
              <a:t>uruckých</a:t>
            </a:r>
            <a:r>
              <a:rPr lang="cs-CZ" dirty="0"/>
              <a:t> „kolonií“ (zejm. na Eufratu) – dovoz surovin</a:t>
            </a:r>
          </a:p>
          <a:p>
            <a:r>
              <a:rPr lang="cs-CZ" dirty="0"/>
              <a:t>Ovlivňuje vznik lokálních kultur (</a:t>
            </a:r>
            <a:r>
              <a:rPr lang="cs-CZ" dirty="0" err="1"/>
              <a:t>protoelamská</a:t>
            </a:r>
            <a:r>
              <a:rPr lang="cs-CZ" dirty="0"/>
              <a:t> kultura)</a:t>
            </a:r>
          </a:p>
          <a:p>
            <a:r>
              <a:rPr lang="cs-CZ" dirty="0"/>
              <a:t>Lokality: </a:t>
            </a:r>
            <a:r>
              <a:rPr lang="cs-CZ" dirty="0" err="1"/>
              <a:t>Uruk</a:t>
            </a:r>
            <a:r>
              <a:rPr lang="cs-CZ" dirty="0"/>
              <a:t> (</a:t>
            </a:r>
            <a:r>
              <a:rPr lang="cs-CZ" dirty="0" err="1"/>
              <a:t>Warka</a:t>
            </a:r>
            <a:r>
              <a:rPr lang="cs-CZ" dirty="0"/>
              <a:t>), </a:t>
            </a:r>
            <a:r>
              <a:rPr lang="cs-CZ" dirty="0" err="1"/>
              <a:t>Eridu</a:t>
            </a:r>
            <a:r>
              <a:rPr lang="cs-CZ" dirty="0"/>
              <a:t> (Abú </a:t>
            </a:r>
            <a:r>
              <a:rPr lang="cs-CZ" dirty="0" err="1"/>
              <a:t>Šahrajn</a:t>
            </a:r>
            <a:r>
              <a:rPr lang="cs-CZ" dirty="0"/>
              <a:t>), Ur (</a:t>
            </a:r>
            <a:r>
              <a:rPr lang="cs-CZ" dirty="0" err="1"/>
              <a:t>Tell</a:t>
            </a:r>
            <a:r>
              <a:rPr lang="cs-CZ" dirty="0"/>
              <a:t> al-</a:t>
            </a:r>
            <a:r>
              <a:rPr lang="cs-CZ" dirty="0" err="1"/>
              <a:t>Muqajjar</a:t>
            </a:r>
            <a:r>
              <a:rPr lang="cs-CZ" dirty="0"/>
              <a:t>), </a:t>
            </a:r>
            <a:r>
              <a:rPr lang="cs-CZ" dirty="0" err="1"/>
              <a:t>Girsu</a:t>
            </a:r>
            <a:r>
              <a:rPr lang="cs-CZ" dirty="0"/>
              <a:t> (</a:t>
            </a:r>
            <a:r>
              <a:rPr lang="cs-CZ" dirty="0" err="1"/>
              <a:t>Tello</a:t>
            </a:r>
            <a:r>
              <a:rPr lang="cs-CZ" dirty="0"/>
              <a:t>), </a:t>
            </a:r>
            <a:r>
              <a:rPr lang="cs-CZ" dirty="0" err="1"/>
              <a:t>Habúba</a:t>
            </a:r>
            <a:r>
              <a:rPr lang="cs-CZ" dirty="0"/>
              <a:t> </a:t>
            </a:r>
            <a:r>
              <a:rPr lang="cs-CZ" dirty="0" err="1"/>
              <a:t>Kabíra</a:t>
            </a:r>
            <a:r>
              <a:rPr lang="cs-CZ" dirty="0"/>
              <a:t>, Džebel </a:t>
            </a:r>
            <a:r>
              <a:rPr lang="cs-CZ" dirty="0" err="1"/>
              <a:t>Arúda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20589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CA4F49-6D70-4C2C-B221-5E96AB0E0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Džemdet-nasrská</a:t>
            </a:r>
            <a:r>
              <a:rPr lang="cs-CZ" b="1" dirty="0"/>
              <a:t> kultura (3200–3000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D1BD1A-62E3-40AA-9165-10E557B5B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Centrum: jižní </a:t>
            </a:r>
            <a:r>
              <a:rPr lang="cs-CZ" dirty="0" err="1"/>
              <a:t>Mesopotamie</a:t>
            </a:r>
            <a:endParaRPr lang="cs-CZ" dirty="0"/>
          </a:p>
          <a:p>
            <a:r>
              <a:rPr lang="cs-CZ" dirty="0"/>
              <a:t>Navazuje na </a:t>
            </a:r>
            <a:r>
              <a:rPr lang="cs-CZ" dirty="0" err="1"/>
              <a:t>uruckou</a:t>
            </a:r>
            <a:r>
              <a:rPr lang="cs-CZ" dirty="0"/>
              <a:t> kulturu (řada podobností v materiální i duchovní kultuře)</a:t>
            </a:r>
          </a:p>
          <a:p>
            <a:r>
              <a:rPr lang="cs-CZ" dirty="0"/>
              <a:t>Lokality: </a:t>
            </a:r>
            <a:r>
              <a:rPr lang="cs-CZ" dirty="0" err="1"/>
              <a:t>Uruk</a:t>
            </a:r>
            <a:r>
              <a:rPr lang="cs-CZ" dirty="0"/>
              <a:t> (</a:t>
            </a:r>
            <a:r>
              <a:rPr lang="cs-CZ" dirty="0" err="1"/>
              <a:t>Warka</a:t>
            </a:r>
            <a:r>
              <a:rPr lang="cs-CZ" dirty="0"/>
              <a:t>), </a:t>
            </a:r>
            <a:r>
              <a:rPr lang="cs-CZ" dirty="0" err="1"/>
              <a:t>Eridu</a:t>
            </a:r>
            <a:r>
              <a:rPr lang="cs-CZ" dirty="0"/>
              <a:t> (Abú </a:t>
            </a:r>
            <a:r>
              <a:rPr lang="cs-CZ" dirty="0" err="1"/>
              <a:t>Šahrajn</a:t>
            </a:r>
            <a:r>
              <a:rPr lang="cs-CZ" dirty="0"/>
              <a:t>), Ur (</a:t>
            </a:r>
            <a:r>
              <a:rPr lang="cs-CZ" dirty="0" err="1"/>
              <a:t>Tell</a:t>
            </a:r>
            <a:r>
              <a:rPr lang="cs-CZ" dirty="0"/>
              <a:t> al-</a:t>
            </a:r>
            <a:r>
              <a:rPr lang="cs-CZ" dirty="0" err="1"/>
              <a:t>Muqajjar</a:t>
            </a:r>
            <a:r>
              <a:rPr lang="cs-CZ" dirty="0"/>
              <a:t>), </a:t>
            </a:r>
            <a:r>
              <a:rPr lang="cs-CZ" dirty="0" err="1"/>
              <a:t>Džemdet-Nasr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29709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554B4B-41C8-4846-BA05-CF09A6A68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Urucká</a:t>
            </a:r>
            <a:r>
              <a:rPr lang="cs-CZ" b="1" dirty="0"/>
              <a:t> a JN kultura: technologie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54807DD-2B04-4262-8896-F5B21A37C3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Hlína (keramika, nosiče písma, umělecké předměty, nástroje)</a:t>
            </a:r>
          </a:p>
          <a:p>
            <a:r>
              <a:rPr lang="cs-CZ" dirty="0"/>
              <a:t>Kovy (měď, stříbro, zlato) – nástroje, zbraně, umělecké předměty</a:t>
            </a:r>
          </a:p>
          <a:p>
            <a:r>
              <a:rPr lang="cs-CZ" dirty="0"/>
              <a:t>Kámen (pečetidla, nástroje, zbraně, umělecké předměty)</a:t>
            </a:r>
          </a:p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EEA6042-D1DF-4C98-A2D1-825A9BD036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/>
              <a:t>Inovace: oradla tažená skotem, hrnčířský kruh, kolo</a:t>
            </a:r>
          </a:p>
          <a:p>
            <a:r>
              <a:rPr lang="cs-CZ" dirty="0"/>
              <a:t>Obecná tendence: zjednodušování, zrychlování a zvyšování efektivity výroby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38654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CB1150-6DA1-423A-B8CE-9CB30032E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Urucká</a:t>
            </a:r>
            <a:r>
              <a:rPr lang="cs-CZ" b="1" dirty="0"/>
              <a:t> a JN keramika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D25EAF-3215-4D08-AB5E-BC9F4DB127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28604" cy="4351338"/>
          </a:xfrm>
        </p:spPr>
        <p:txBody>
          <a:bodyPr/>
          <a:lstStyle/>
          <a:p>
            <a:r>
              <a:rPr lang="cs-CZ" dirty="0"/>
              <a:t>Hrnčířský kruh, formy</a:t>
            </a:r>
          </a:p>
          <a:p>
            <a:r>
              <a:rPr lang="cs-CZ" dirty="0"/>
              <a:t>Vypalování, sušení na slunci</a:t>
            </a:r>
          </a:p>
          <a:p>
            <a:r>
              <a:rPr lang="cs-CZ" dirty="0"/>
              <a:t>Dekorace je redukována; JN – občas malovaná výzdoba</a:t>
            </a:r>
          </a:p>
          <a:p>
            <a:r>
              <a:rPr lang="cs-CZ" dirty="0"/>
              <a:t>Nádoby se šikmými stěnami (</a:t>
            </a:r>
            <a:r>
              <a:rPr lang="cs-CZ" dirty="0" err="1"/>
              <a:t>bevelled</a:t>
            </a:r>
            <a:r>
              <a:rPr lang="cs-CZ" dirty="0"/>
              <a:t> </a:t>
            </a:r>
            <a:r>
              <a:rPr lang="cs-CZ" dirty="0" err="1"/>
              <a:t>rim</a:t>
            </a:r>
            <a:r>
              <a:rPr lang="cs-CZ" dirty="0"/>
              <a:t> </a:t>
            </a:r>
            <a:r>
              <a:rPr lang="cs-CZ" dirty="0" err="1"/>
              <a:t>bowels</a:t>
            </a:r>
            <a:r>
              <a:rPr lang="cs-CZ" dirty="0"/>
              <a:t> = BRB); masový výskyt; snad odměrky?</a:t>
            </a:r>
          </a:p>
        </p:txBody>
      </p:sp>
      <p:pic>
        <p:nvPicPr>
          <p:cNvPr id="6" name="Zástupný obsah 5" descr="Obsah obrázku vsedě, mísa, polovina, pánev&#10;&#10;Popis byl vytvořen automaticky">
            <a:extLst>
              <a:ext uri="{FF2B5EF4-FFF2-40B4-BE49-F238E27FC236}">
                <a16:creationId xmlns:a16="http://schemas.microsoft.com/office/drawing/2014/main" id="{3A5F1327-FF0B-494C-A319-B18A0CC638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060" y="1690688"/>
            <a:ext cx="6005740" cy="4063585"/>
          </a:xfrm>
        </p:spPr>
      </p:pic>
    </p:spTree>
    <p:extLst>
      <p:ext uri="{BB962C8B-B14F-4D97-AF65-F5344CB8AC3E}">
        <p14:creationId xmlns:p14="http://schemas.microsoft.com/office/powerpoint/2010/main" val="9201755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892F09-E079-42CD-A2C8-E224345C3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/>
              <a:t>Urucké a JN umění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B0B1B2-2B9C-4DF8-958A-7C672BFA2D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„Dáma z </a:t>
            </a:r>
            <a:r>
              <a:rPr lang="cs-CZ" dirty="0" err="1"/>
              <a:t>Warky</a:t>
            </a:r>
            <a:r>
              <a:rPr lang="cs-CZ" dirty="0"/>
              <a:t>“ (asi 3000 př. n. l.)</a:t>
            </a:r>
          </a:p>
          <a:p>
            <a:r>
              <a:rPr lang="cs-CZ" dirty="0"/>
              <a:t>Výška: 21,5 cm</a:t>
            </a:r>
          </a:p>
          <a:p>
            <a:r>
              <a:rPr lang="cs-CZ" dirty="0"/>
              <a:t>Materiál: mramor, původně snad inkrustace (oči, obočí, vlasy) – </a:t>
            </a:r>
            <a:r>
              <a:rPr lang="cs-CZ" dirty="0" err="1"/>
              <a:t>mušlovina</a:t>
            </a:r>
            <a:r>
              <a:rPr lang="cs-CZ" dirty="0"/>
              <a:t>, </a:t>
            </a:r>
            <a:r>
              <a:rPr lang="cs-CZ" dirty="0" err="1"/>
              <a:t>lapis</a:t>
            </a:r>
            <a:r>
              <a:rPr lang="cs-CZ" dirty="0"/>
              <a:t> lazuli?</a:t>
            </a:r>
          </a:p>
          <a:p>
            <a:r>
              <a:rPr lang="cs-CZ" dirty="0"/>
              <a:t>Motiv: bohyně </a:t>
            </a:r>
            <a:r>
              <a:rPr lang="cs-CZ" dirty="0" err="1"/>
              <a:t>Inana</a:t>
            </a:r>
            <a:r>
              <a:rPr lang="cs-CZ" dirty="0"/>
              <a:t>?</a:t>
            </a:r>
          </a:p>
          <a:p>
            <a:r>
              <a:rPr lang="cs-CZ" dirty="0"/>
              <a:t>Plastika uloupena z Iráckého musea (2003), brzy opět nalezena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192B856-27CE-43C1-90FA-04C291B43E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061" y="1499807"/>
            <a:ext cx="4297579" cy="5111254"/>
          </a:xfrm>
        </p:spPr>
      </p:pic>
    </p:spTree>
    <p:extLst>
      <p:ext uri="{BB962C8B-B14F-4D97-AF65-F5344CB8AC3E}">
        <p14:creationId xmlns:p14="http://schemas.microsoft.com/office/powerpoint/2010/main" val="42714334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5E272-EBC3-48EF-9324-A72D3FB46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Urucké</a:t>
            </a:r>
            <a:r>
              <a:rPr lang="cs-CZ" b="1" dirty="0"/>
              <a:t> a JN umění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B8B8CB-C75F-4840-9297-F77255893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926584" cy="4351338"/>
          </a:xfrm>
        </p:spPr>
        <p:txBody>
          <a:bodyPr/>
          <a:lstStyle/>
          <a:p>
            <a:r>
              <a:rPr lang="cs-CZ" dirty="0"/>
              <a:t>Reliéfní váza z </a:t>
            </a:r>
            <a:r>
              <a:rPr lang="cs-CZ" dirty="0" err="1"/>
              <a:t>Uruku</a:t>
            </a:r>
            <a:r>
              <a:rPr lang="cs-CZ" dirty="0"/>
              <a:t> (asi 3000 př. n. l.)</a:t>
            </a:r>
          </a:p>
          <a:p>
            <a:r>
              <a:rPr lang="cs-CZ" dirty="0"/>
              <a:t>Výška: 100 cm</a:t>
            </a:r>
          </a:p>
          <a:p>
            <a:r>
              <a:rPr lang="cs-CZ" dirty="0"/>
              <a:t>Materiál: alabastr</a:t>
            </a:r>
          </a:p>
          <a:p>
            <a:r>
              <a:rPr lang="cs-CZ" dirty="0"/>
              <a:t>Motiv: přinášení obětin </a:t>
            </a:r>
            <a:r>
              <a:rPr lang="cs-CZ" dirty="0" err="1"/>
              <a:t>Inaně</a:t>
            </a:r>
            <a:r>
              <a:rPr lang="cs-CZ" dirty="0"/>
              <a:t>?</a:t>
            </a:r>
          </a:p>
          <a:p>
            <a:r>
              <a:rPr lang="cs-CZ" dirty="0"/>
              <a:t>Váza uloupena z Iráckého musea (2003), brzy opět nalezena</a:t>
            </a:r>
          </a:p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760D414-D0EA-4A5E-ADB4-BBA89FC3B2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138" y="179316"/>
            <a:ext cx="2725445" cy="6399346"/>
          </a:xfrm>
        </p:spPr>
      </p:pic>
    </p:spTree>
    <p:extLst>
      <p:ext uri="{BB962C8B-B14F-4D97-AF65-F5344CB8AC3E}">
        <p14:creationId xmlns:p14="http://schemas.microsoft.com/office/powerpoint/2010/main" val="3477333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F3CDD7-DDED-4847-98E9-14E4CE473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b="1" dirty="0"/>
          </a:p>
        </p:txBody>
      </p:sp>
      <p:pic>
        <p:nvPicPr>
          <p:cNvPr id="6" name="Zástupný obsah 5" descr="Obsah obrázku staré, nakreslené, konzerva, kámen&#10;&#10;Popis byl vytvořen automaticky">
            <a:extLst>
              <a:ext uri="{FF2B5EF4-FFF2-40B4-BE49-F238E27FC236}">
                <a16:creationId xmlns:a16="http://schemas.microsoft.com/office/drawing/2014/main" id="{0F7DF62E-F111-4DA4-9F18-72A9ABC769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56" y="365125"/>
            <a:ext cx="3098306" cy="6301641"/>
          </a:xfrm>
        </p:spPr>
      </p:pic>
      <p:pic>
        <p:nvPicPr>
          <p:cNvPr id="8" name="Zástupný obsah 7" descr="Obsah obrázku staré, konzerva, kámen&#10;&#10;Popis byl vytvořen automaticky">
            <a:extLst>
              <a:ext uri="{FF2B5EF4-FFF2-40B4-BE49-F238E27FC236}">
                <a16:creationId xmlns:a16="http://schemas.microsoft.com/office/drawing/2014/main" id="{F3E1C104-743C-444A-AF76-95256D6665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438" y="365124"/>
            <a:ext cx="6765046" cy="6301641"/>
          </a:xfrm>
        </p:spPr>
      </p:pic>
    </p:spTree>
    <p:extLst>
      <p:ext uri="{BB962C8B-B14F-4D97-AF65-F5344CB8AC3E}">
        <p14:creationId xmlns:p14="http://schemas.microsoft.com/office/powerpoint/2010/main" val="42549353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B906FB-8A58-45EC-ADCB-3D016C334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Pečetidla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3AB7EF-8F68-4FF2-A374-F4FFA3C91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Tradiční razítková pečetidla (od neolitu)</a:t>
            </a:r>
          </a:p>
          <a:p>
            <a:r>
              <a:rPr lang="cs-CZ" dirty="0"/>
              <a:t>Novější typ – pečetní válečky</a:t>
            </a:r>
          </a:p>
          <a:p>
            <a:r>
              <a:rPr lang="cs-CZ" dirty="0"/>
              <a:t>Materiál: kámen (alabastr, vápenec, mramor, diorit, </a:t>
            </a:r>
            <a:r>
              <a:rPr lang="cs-CZ" dirty="0" err="1"/>
              <a:t>lapis</a:t>
            </a:r>
            <a:r>
              <a:rPr lang="cs-CZ" dirty="0"/>
              <a:t> lazuli…)</a:t>
            </a:r>
          </a:p>
          <a:p>
            <a:r>
              <a:rPr lang="cs-CZ" dirty="0"/>
              <a:t>Účel: identifikace osoby nebo instituce při administrativních nebo právních úkonech</a:t>
            </a:r>
          </a:p>
          <a:p>
            <a:r>
              <a:rPr lang="cs-CZ" dirty="0"/>
              <a:t>Pečetění: 1) obaly na zboží, 2) skladištní prostory, 3) nosiče písma</a:t>
            </a:r>
          </a:p>
        </p:txBody>
      </p:sp>
    </p:spTree>
    <p:extLst>
      <p:ext uri="{BB962C8B-B14F-4D97-AF65-F5344CB8AC3E}">
        <p14:creationId xmlns:p14="http://schemas.microsoft.com/office/powerpoint/2010/main" val="37106989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C3BFFB-B626-4391-8849-F2F703D9E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b="1" dirty="0"/>
          </a:p>
        </p:txBody>
      </p:sp>
      <p:pic>
        <p:nvPicPr>
          <p:cNvPr id="7" name="Zástupný obsah 6" descr="Obsah obrázku text, stavební materiál, kámen&#10;&#10;Popis byl vytvořen automaticky">
            <a:extLst>
              <a:ext uri="{FF2B5EF4-FFF2-40B4-BE49-F238E27FC236}">
                <a16:creationId xmlns:a16="http://schemas.microsoft.com/office/drawing/2014/main" id="{CE3CD2DE-8B4A-46FE-BBC5-CAEC5AD0E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11" y="585926"/>
            <a:ext cx="10055977" cy="5530788"/>
          </a:xfrm>
        </p:spPr>
      </p:pic>
    </p:spTree>
    <p:extLst>
      <p:ext uri="{BB962C8B-B14F-4D97-AF65-F5344CB8AC3E}">
        <p14:creationId xmlns:p14="http://schemas.microsoft.com/office/powerpoint/2010/main" val="2500079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6993D8-76FB-4FEA-86B7-667809529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Doba ledová</a:t>
            </a:r>
          </a:p>
        </p:txBody>
      </p:sp>
      <p:pic>
        <p:nvPicPr>
          <p:cNvPr id="7" name="Zástupný obsah 6" descr="Obsah obrázku mapa&#10;&#10;Popis byl vytvořen automaticky">
            <a:extLst>
              <a:ext uri="{FF2B5EF4-FFF2-40B4-BE49-F238E27FC236}">
                <a16:creationId xmlns:a16="http://schemas.microsoft.com/office/drawing/2014/main" id="{6E4AB6A3-8560-487A-90E8-E237DEEA0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6" y="1548216"/>
            <a:ext cx="7838982" cy="5173729"/>
          </a:xfrm>
        </p:spPr>
      </p:pic>
    </p:spTree>
    <p:extLst>
      <p:ext uri="{BB962C8B-B14F-4D97-AF65-F5344CB8AC3E}">
        <p14:creationId xmlns:p14="http://schemas.microsoft.com/office/powerpoint/2010/main" val="13238453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0286D3-FF7D-4AEB-B5C0-9C035AD89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b="1" dirty="0"/>
          </a:p>
        </p:txBody>
      </p:sp>
      <p:pic>
        <p:nvPicPr>
          <p:cNvPr id="5" name="Zástupný obsah 4" descr="Obsah obrázku text, černá, socha, kámen&#10;&#10;Popis byl vytvořen automaticky">
            <a:extLst>
              <a:ext uri="{FF2B5EF4-FFF2-40B4-BE49-F238E27FC236}">
                <a16:creationId xmlns:a16="http://schemas.microsoft.com/office/drawing/2014/main" id="{E891B071-BB15-4FB0-BFF4-988CC842B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53" y="1255683"/>
            <a:ext cx="11090293" cy="4576946"/>
          </a:xfrm>
        </p:spPr>
      </p:pic>
    </p:spTree>
    <p:extLst>
      <p:ext uri="{BB962C8B-B14F-4D97-AF65-F5344CB8AC3E}">
        <p14:creationId xmlns:p14="http://schemas.microsoft.com/office/powerpoint/2010/main" val="33489414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0286D3-FF7D-4AEB-B5C0-9C035AD89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b="1" dirty="0"/>
          </a:p>
        </p:txBody>
      </p:sp>
      <p:pic>
        <p:nvPicPr>
          <p:cNvPr id="7" name="Zástupný obsah 6" descr="Obsah obrázku text, mapa, perokresba&#10;&#10;Popis byl vytvořen automaticky">
            <a:extLst>
              <a:ext uri="{FF2B5EF4-FFF2-40B4-BE49-F238E27FC236}">
                <a16:creationId xmlns:a16="http://schemas.microsoft.com/office/drawing/2014/main" id="{E9ED93C0-C789-4FEF-889A-01DCEF62BA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05" y="2787588"/>
            <a:ext cx="5416972" cy="2004280"/>
          </a:xfr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D31F7047-6615-4DB3-86FC-94B11E8538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396" y="2785749"/>
            <a:ext cx="4825157" cy="2002440"/>
          </a:xfrm>
        </p:spPr>
      </p:pic>
    </p:spTree>
    <p:extLst>
      <p:ext uri="{BB962C8B-B14F-4D97-AF65-F5344CB8AC3E}">
        <p14:creationId xmlns:p14="http://schemas.microsoft.com/office/powerpoint/2010/main" val="6671473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33716CE-4B16-47C9-987C-722E8873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b="1" dirty="0"/>
          </a:p>
        </p:txBody>
      </p:sp>
      <p:pic>
        <p:nvPicPr>
          <p:cNvPr id="8" name="Zástupný obsah 7" descr="Obsah obrázku objekt, vsedě&#10;&#10;Popis byl vytvořen automaticky">
            <a:extLst>
              <a:ext uri="{FF2B5EF4-FFF2-40B4-BE49-F238E27FC236}">
                <a16:creationId xmlns:a16="http://schemas.microsoft.com/office/drawing/2014/main" id="{EB41F3D1-A383-4FDA-8D92-6EA26215CC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13" y="2503503"/>
            <a:ext cx="5583887" cy="2794271"/>
          </a:xfr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CCEAB560-1435-4507-A6A5-9D1A8B6A05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86" y="2503503"/>
            <a:ext cx="5147665" cy="2794270"/>
          </a:xfrm>
        </p:spPr>
      </p:pic>
    </p:spTree>
    <p:extLst>
      <p:ext uri="{BB962C8B-B14F-4D97-AF65-F5344CB8AC3E}">
        <p14:creationId xmlns:p14="http://schemas.microsoft.com/office/powerpoint/2010/main" val="6243945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7BD430B5-A5D7-46A9-AADB-C3D02F768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b="1" dirty="0"/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4C69CB05-3001-4834-8539-FF8EED46F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4399"/>
            <a:ext cx="10452790" cy="5391897"/>
          </a:xfrm>
        </p:spPr>
      </p:pic>
    </p:spTree>
    <p:extLst>
      <p:ext uri="{BB962C8B-B14F-4D97-AF65-F5344CB8AC3E}">
        <p14:creationId xmlns:p14="http://schemas.microsoft.com/office/powerpoint/2010/main" val="18269129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98C592-287E-414A-B421-0948F392F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Architektura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1DE039-AF2E-42F1-948E-E10A4A01B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Materiál: cihly tvarované pomocí forem (</a:t>
            </a:r>
            <a:r>
              <a:rPr lang="cs-CZ" dirty="0" err="1"/>
              <a:t>Riemchenziegel</a:t>
            </a:r>
            <a:r>
              <a:rPr lang="cs-CZ" dirty="0"/>
              <a:t> = „řemínkové cihly“)</a:t>
            </a:r>
          </a:p>
          <a:p>
            <a:r>
              <a:rPr lang="cs-CZ" dirty="0"/>
              <a:t>Půdorys: 1) trojlodní budovy, 2) budovy s vnitřním nádvořím</a:t>
            </a:r>
          </a:p>
          <a:p>
            <a:r>
              <a:rPr lang="cs-CZ" dirty="0"/>
              <a:t>Ploché terasy</a:t>
            </a:r>
          </a:p>
          <a:p>
            <a:r>
              <a:rPr lang="cs-CZ" dirty="0"/>
              <a:t>Fasáda členěná výklenky a pilíři</a:t>
            </a:r>
          </a:p>
          <a:p>
            <a:r>
              <a:rPr lang="cs-CZ" dirty="0"/>
              <a:t>Mosaiky z barevných kolíků</a:t>
            </a:r>
          </a:p>
          <a:p>
            <a:r>
              <a:rPr lang="cs-CZ" dirty="0"/>
              <a:t>Účel staveb často nejasný (chrámy?, paláce?, hospodářské budovy?, shromažďovací prostory?, </a:t>
            </a:r>
            <a:r>
              <a:rPr lang="cs-CZ"/>
              <a:t>všechno dohromady?)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38243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B366650-54B6-4B0C-A476-2E2045DDD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Nástěnné mosaiky</a:t>
            </a:r>
          </a:p>
        </p:txBody>
      </p:sp>
      <p:pic>
        <p:nvPicPr>
          <p:cNvPr id="8" name="Zástupný obsah 7" descr="Obsah obrázku budova, kámen, cihla, stojící&#10;&#10;Popis byl vytvořen automaticky">
            <a:extLst>
              <a:ext uri="{FF2B5EF4-FFF2-40B4-BE49-F238E27FC236}">
                <a16:creationId xmlns:a16="http://schemas.microsoft.com/office/drawing/2014/main" id="{24A8955A-0BA4-43B3-B8C4-FECAC485DD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03" y="2017713"/>
            <a:ext cx="5181600" cy="3967162"/>
          </a:xfrm>
        </p:spPr>
      </p:pic>
      <p:pic>
        <p:nvPicPr>
          <p:cNvPr id="10" name="Zástupný obsah 9" descr="Obsah obrázku tkanina&#10;&#10;Popis byl vytvořen automaticky">
            <a:extLst>
              <a:ext uri="{FF2B5EF4-FFF2-40B4-BE49-F238E27FC236}">
                <a16:creationId xmlns:a16="http://schemas.microsoft.com/office/drawing/2014/main" id="{D8E422EE-0A52-46B2-98EF-4E03F6B2AB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580" y="2017713"/>
            <a:ext cx="6063146" cy="3237868"/>
          </a:xfrm>
        </p:spPr>
      </p:pic>
    </p:spTree>
    <p:extLst>
      <p:ext uri="{BB962C8B-B14F-4D97-AF65-F5344CB8AC3E}">
        <p14:creationId xmlns:p14="http://schemas.microsoft.com/office/powerpoint/2010/main" val="35369639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9F842C-86BE-4E6B-AD17-E89F0B98A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Nástěnné mosaiky</a:t>
            </a:r>
          </a:p>
        </p:txBody>
      </p:sp>
      <p:pic>
        <p:nvPicPr>
          <p:cNvPr id="6" name="Zástupný obsah 5" descr="Obsah obrázku budova, cihla, vsedě&#10;&#10;Popis byl vytvořen automaticky">
            <a:extLst>
              <a:ext uri="{FF2B5EF4-FFF2-40B4-BE49-F238E27FC236}">
                <a16:creationId xmlns:a16="http://schemas.microsoft.com/office/drawing/2014/main" id="{2D21F382-3B9E-44D2-9B9D-C0F10E5853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71" y="1887769"/>
            <a:ext cx="5867216" cy="4289194"/>
          </a:xfrm>
        </p:spPr>
      </p:pic>
      <p:pic>
        <p:nvPicPr>
          <p:cNvPr id="8" name="Zástupný obsah 7" descr="Obsah obrázku vsedě, budova, chodník, jídlo&#10;&#10;Popis byl vytvořen automaticky">
            <a:extLst>
              <a:ext uri="{FF2B5EF4-FFF2-40B4-BE49-F238E27FC236}">
                <a16:creationId xmlns:a16="http://schemas.microsoft.com/office/drawing/2014/main" id="{A34DC675-4E1F-445A-99FF-F295E00803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233" y="1887769"/>
            <a:ext cx="5125303" cy="4351338"/>
          </a:xfrm>
        </p:spPr>
      </p:pic>
    </p:spTree>
    <p:extLst>
      <p:ext uri="{BB962C8B-B14F-4D97-AF65-F5344CB8AC3E}">
        <p14:creationId xmlns:p14="http://schemas.microsoft.com/office/powerpoint/2010/main" val="41295232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C32809-5B7C-4732-A9EF-4C4249E4C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Architektura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10A827-DEC2-47AF-96D0-BC65C9929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846033" cy="4351338"/>
          </a:xfrm>
        </p:spPr>
        <p:txBody>
          <a:bodyPr/>
          <a:lstStyle/>
          <a:p>
            <a:r>
              <a:rPr lang="cs-CZ" dirty="0"/>
              <a:t>„Chrám C“, </a:t>
            </a:r>
            <a:r>
              <a:rPr lang="cs-CZ" dirty="0" err="1"/>
              <a:t>Eana</a:t>
            </a:r>
            <a:r>
              <a:rPr lang="cs-CZ" dirty="0"/>
              <a:t>, </a:t>
            </a:r>
            <a:r>
              <a:rPr lang="cs-CZ" dirty="0" err="1"/>
              <a:t>Uruk</a:t>
            </a:r>
            <a:r>
              <a:rPr lang="cs-CZ" dirty="0"/>
              <a:t>, vrstva IV (pozdně </a:t>
            </a:r>
            <a:r>
              <a:rPr lang="cs-CZ" dirty="0" err="1"/>
              <a:t>urucká</a:t>
            </a:r>
            <a:r>
              <a:rPr lang="cs-CZ" dirty="0"/>
              <a:t> kultura)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63ABAC1-F76B-4248-B4B1-BAD0EA5991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42" y="2050742"/>
            <a:ext cx="7606389" cy="3480047"/>
          </a:xfrm>
        </p:spPr>
      </p:pic>
    </p:spTree>
    <p:extLst>
      <p:ext uri="{BB962C8B-B14F-4D97-AF65-F5344CB8AC3E}">
        <p14:creationId xmlns:p14="http://schemas.microsoft.com/office/powerpoint/2010/main" val="26624697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29A9BE-CF92-4345-9059-6179FC342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Tell</a:t>
            </a:r>
            <a:r>
              <a:rPr lang="cs-CZ" b="1" dirty="0"/>
              <a:t> </a:t>
            </a:r>
            <a:r>
              <a:rPr lang="cs-CZ" b="1" dirty="0" err="1"/>
              <a:t>Uqair</a:t>
            </a:r>
            <a:endParaRPr lang="cs-CZ" b="1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CC4C1CEC-7F49-4237-B314-087008F61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82" y="1572314"/>
            <a:ext cx="7102741" cy="4801853"/>
          </a:xfrm>
        </p:spPr>
      </p:pic>
    </p:spTree>
    <p:extLst>
      <p:ext uri="{BB962C8B-B14F-4D97-AF65-F5344CB8AC3E}">
        <p14:creationId xmlns:p14="http://schemas.microsoft.com/office/powerpoint/2010/main" val="26865673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166EA1F-CC5A-4D6A-8BB4-715B2EC62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Tell</a:t>
            </a:r>
            <a:r>
              <a:rPr lang="cs-CZ" b="1" dirty="0"/>
              <a:t> </a:t>
            </a:r>
            <a:r>
              <a:rPr lang="cs-CZ" b="1" dirty="0" err="1"/>
              <a:t>Uqajr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FB1C424-C529-4051-88B7-47CCDFE6D3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541668" cy="4351338"/>
          </a:xfrm>
        </p:spPr>
        <p:txBody>
          <a:bodyPr/>
          <a:lstStyle/>
          <a:p>
            <a:r>
              <a:rPr lang="cs-CZ" dirty="0"/>
              <a:t>Nástěnné malby (figurální, geometrické motivy)</a:t>
            </a:r>
          </a:p>
          <a:p>
            <a:r>
              <a:rPr lang="cs-CZ" dirty="0"/>
              <a:t>Někdy napodobují mosaiky z barevných kolíků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4BFBE109-3E8E-4AFC-AC19-BC5DB54A93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96294" y="1875407"/>
            <a:ext cx="6396076" cy="3107185"/>
          </a:xfrm>
        </p:spPr>
      </p:pic>
    </p:spTree>
    <p:extLst>
      <p:ext uri="{BB962C8B-B14F-4D97-AF65-F5344CB8AC3E}">
        <p14:creationId xmlns:p14="http://schemas.microsoft.com/office/powerpoint/2010/main" val="1190549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156436-4F7D-473E-A7B7-E159214B0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Mladý paleolit</a:t>
            </a:r>
            <a:br>
              <a:rPr lang="cs-CZ" b="1" dirty="0"/>
            </a:br>
            <a:r>
              <a:rPr lang="cs-CZ" sz="2800" b="1" dirty="0"/>
              <a:t>(50 000 – 10 000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E1BF20-DC13-41D8-8C29-24E56B9F8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46359" cy="4351338"/>
          </a:xfrm>
        </p:spPr>
        <p:txBody>
          <a:bodyPr>
            <a:normAutofit/>
          </a:bodyPr>
          <a:lstStyle/>
          <a:p>
            <a:r>
              <a:rPr lang="cs-CZ" dirty="0"/>
              <a:t>Podnebí: konec doby ledové → vzrůst teploty a vlhkosti → porosty dřevin; bohatší přírodní zdroje (obilniny, luštěniny, zvířata)</a:t>
            </a:r>
          </a:p>
          <a:p>
            <a:endParaRPr lang="cs-CZ" dirty="0"/>
          </a:p>
          <a:p>
            <a:r>
              <a:rPr lang="cs-CZ" dirty="0"/>
              <a:t>Úrodný půlměsíc (</a:t>
            </a:r>
            <a:r>
              <a:rPr lang="cs-CZ" dirty="0" err="1"/>
              <a:t>Syropalestina</a:t>
            </a:r>
            <a:r>
              <a:rPr lang="cs-CZ" dirty="0"/>
              <a:t>, Anatolie, S </a:t>
            </a:r>
            <a:r>
              <a:rPr lang="cs-CZ" dirty="0" err="1"/>
              <a:t>Mesopotamie</a:t>
            </a:r>
            <a:r>
              <a:rPr lang="cs-CZ" dirty="0"/>
              <a:t>, Írán)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8" name="Zástupný obsah 7" descr="Obsah obrázku příroda, vsedě, ležící, mladý&#10;&#10;Popis byl vytvořen automaticky">
            <a:extLst>
              <a:ext uri="{FF2B5EF4-FFF2-40B4-BE49-F238E27FC236}">
                <a16:creationId xmlns:a16="http://schemas.microsoft.com/office/drawing/2014/main" id="{CB962712-6E96-4DA0-B2AF-C22E271F41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083" y="2086251"/>
            <a:ext cx="5952479" cy="3968319"/>
          </a:xfrm>
        </p:spPr>
      </p:pic>
    </p:spTree>
    <p:extLst>
      <p:ext uri="{BB962C8B-B14F-4D97-AF65-F5344CB8AC3E}">
        <p14:creationId xmlns:p14="http://schemas.microsoft.com/office/powerpoint/2010/main" val="12035139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ABD302-61DA-4DE8-8AD4-4BD79F492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Pohřbívání – </a:t>
            </a:r>
            <a:r>
              <a:rPr lang="cs-CZ" b="1" dirty="0" err="1"/>
              <a:t>urucká</a:t>
            </a:r>
            <a:r>
              <a:rPr lang="cs-CZ" b="1" dirty="0"/>
              <a:t> kultura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B6FB68-AD43-46A4-A4A1-38E44D14E2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Téměř žádné doklady; jen isolované nálezy </a:t>
            </a:r>
          </a:p>
          <a:p>
            <a:r>
              <a:rPr lang="cs-CZ" dirty="0"/>
              <a:t>Vysvětlení: </a:t>
            </a:r>
          </a:p>
          <a:p>
            <a:pPr lvl="1"/>
            <a:r>
              <a:rPr lang="cs-CZ" dirty="0"/>
              <a:t>pohřbívání daleko od obydlených míst</a:t>
            </a:r>
          </a:p>
          <a:p>
            <a:pPr lvl="1"/>
            <a:r>
              <a:rPr lang="cs-CZ" dirty="0"/>
              <a:t>způsoby nezanechávající stopy v archeologickém materiálu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B130B47-B843-43D5-8729-3642CD98D8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0166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B59917-2646-4587-9049-9E218D3A5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Pohřbívání – JN kultura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7BDCE7-D967-419D-81F4-4559A226A7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Relativně hojné doklady (např. pohřebiště v Uru)</a:t>
            </a:r>
          </a:p>
          <a:p>
            <a:r>
              <a:rPr lang="cs-CZ" dirty="0"/>
              <a:t>Většina – dospělí, v jednoduchých hrobech</a:t>
            </a:r>
          </a:p>
          <a:p>
            <a:r>
              <a:rPr lang="cs-CZ" dirty="0"/>
              <a:t>Výbava – nádoby (hlína, kámen, kovy), nástroje, ozdoby</a:t>
            </a:r>
          </a:p>
          <a:p>
            <a:r>
              <a:rPr lang="cs-CZ" dirty="0"/>
              <a:t>Žádné velké rozdíly v množství a kvalitě milodarů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DBE3050-319D-47D7-9C4A-57178BD1C7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8816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D5AFB-8350-4C21-B4E3-83792CC1A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Vznik písma: 1. fáze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A1679C-7BFB-4CEC-860F-B501A88269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3689412" cy="4351338"/>
          </a:xfrm>
        </p:spPr>
        <p:txBody>
          <a:bodyPr/>
          <a:lstStyle/>
          <a:p>
            <a:r>
              <a:rPr lang="cs-CZ" dirty="0"/>
              <a:t>Trojrozměrné předměty z hlíny nebo kamene (žetony, </a:t>
            </a:r>
            <a:r>
              <a:rPr lang="cs-CZ" dirty="0" err="1"/>
              <a:t>tokens</a:t>
            </a:r>
            <a:r>
              <a:rPr lang="cs-CZ" dirty="0"/>
              <a:t>, </a:t>
            </a:r>
            <a:r>
              <a:rPr lang="cs-CZ" dirty="0" err="1"/>
              <a:t>calculi</a:t>
            </a:r>
            <a:r>
              <a:rPr lang="cs-CZ" dirty="0"/>
              <a:t>)</a:t>
            </a:r>
          </a:p>
          <a:p>
            <a:r>
              <a:rPr lang="cs-CZ" dirty="0"/>
              <a:t>Ukládány v pytlích, nádobách…</a:t>
            </a:r>
          </a:p>
          <a:p>
            <a:r>
              <a:rPr lang="cs-CZ" dirty="0"/>
              <a:t>Ojediněle již v neolitu, častěji v chalkolitu</a:t>
            </a:r>
          </a:p>
          <a:p>
            <a:endParaRPr lang="cs-CZ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60D3C69A-F4AD-4035-8C42-16DD91E830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26" y="1825625"/>
            <a:ext cx="6306773" cy="4104658"/>
          </a:xfrm>
        </p:spPr>
      </p:pic>
    </p:spTree>
    <p:extLst>
      <p:ext uri="{BB962C8B-B14F-4D97-AF65-F5344CB8AC3E}">
        <p14:creationId xmlns:p14="http://schemas.microsoft.com/office/powerpoint/2010/main" val="15909281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066231-0F75-422D-A86E-0F5CFFA28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Vznik písma: 1. fáze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8815CFD-683D-4AFD-AD85-2006FD552B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30592" y="1953086"/>
            <a:ext cx="4121177" cy="4223876"/>
          </a:xfrm>
        </p:spPr>
      </p:pic>
      <p:pic>
        <p:nvPicPr>
          <p:cNvPr id="8" name="Zástupný obsah 7" descr="Obsah obrázku interiér&#10;&#10;Popis byl vytvořen automaticky">
            <a:extLst>
              <a:ext uri="{FF2B5EF4-FFF2-40B4-BE49-F238E27FC236}">
                <a16:creationId xmlns:a16="http://schemas.microsoft.com/office/drawing/2014/main" id="{4A29B20A-6712-4565-862B-BE64C0140A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522" y="1953085"/>
            <a:ext cx="5492852" cy="3666479"/>
          </a:xfrm>
        </p:spPr>
      </p:pic>
    </p:spTree>
    <p:extLst>
      <p:ext uri="{BB962C8B-B14F-4D97-AF65-F5344CB8AC3E}">
        <p14:creationId xmlns:p14="http://schemas.microsoft.com/office/powerpoint/2010/main" val="1441583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A9DFBC-5FB2-401D-896D-964CFB84C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Vznik písma: 1. fáze</a:t>
            </a:r>
          </a:p>
        </p:txBody>
      </p:sp>
      <p:pic>
        <p:nvPicPr>
          <p:cNvPr id="6" name="Zástupný obsah 5" descr="Obsah obrázku interiér, jídlo, zakryté, plný&#10;&#10;Popis byl vytvořen automaticky">
            <a:extLst>
              <a:ext uri="{FF2B5EF4-FFF2-40B4-BE49-F238E27FC236}">
                <a16:creationId xmlns:a16="http://schemas.microsoft.com/office/drawing/2014/main" id="{921483F6-5D25-4977-8E01-32ED57575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189" y="1578805"/>
            <a:ext cx="8194089" cy="4914070"/>
          </a:xfrm>
        </p:spPr>
      </p:pic>
    </p:spTree>
    <p:extLst>
      <p:ext uri="{BB962C8B-B14F-4D97-AF65-F5344CB8AC3E}">
        <p14:creationId xmlns:p14="http://schemas.microsoft.com/office/powerpoint/2010/main" val="22195394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7DC376-B971-4A56-A09A-266771E8E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Vznik písma: 2. fáze</a:t>
            </a:r>
          </a:p>
        </p:txBody>
      </p:sp>
      <p:pic>
        <p:nvPicPr>
          <p:cNvPr id="8" name="Zástupný obsah 7" descr="Obsah obrázku osoba, tkanina, muž, držení&#10;&#10;Popis byl vytvořen automaticky">
            <a:extLst>
              <a:ext uri="{FF2B5EF4-FFF2-40B4-BE49-F238E27FC236}">
                <a16:creationId xmlns:a16="http://schemas.microsoft.com/office/drawing/2014/main" id="{2F4ECE97-C6B9-4F92-A3FE-8F02D4804C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10116" y="1690687"/>
            <a:ext cx="7010439" cy="421296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60686A0-1D2B-4310-A4A2-D5F66D6FD4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893598" cy="4351338"/>
          </a:xfrm>
        </p:spPr>
        <p:txBody>
          <a:bodyPr/>
          <a:lstStyle/>
          <a:p>
            <a:r>
              <a:rPr lang="cs-CZ" dirty="0"/>
              <a:t>Ukládání žetonů do hliněných koulí + otisky pečetidel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15144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3C410D-B6E4-4E5C-AC3B-BC4B32AB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Vznik písma: 3. fáze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B307F4-32EF-43F3-BD9D-3DF8DB93B1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98992"/>
            <a:ext cx="3254406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Hliněné tabulky s numerickými a piktografickými znaky</a:t>
            </a:r>
          </a:p>
          <a:p>
            <a:r>
              <a:rPr lang="cs-CZ" dirty="0"/>
              <a:t>Jazyk textů je neznámý (sumerština?)</a:t>
            </a:r>
          </a:p>
          <a:p>
            <a:r>
              <a:rPr lang="cs-CZ" dirty="0"/>
              <a:t>Nejvíce dokladů – </a:t>
            </a:r>
            <a:r>
              <a:rPr lang="cs-CZ" dirty="0" err="1"/>
              <a:t>Uruk</a:t>
            </a:r>
            <a:r>
              <a:rPr lang="cs-CZ" dirty="0"/>
              <a:t> (4000 tabulek)</a:t>
            </a:r>
          </a:p>
          <a:p>
            <a:r>
              <a:rPr lang="cs-CZ" dirty="0" err="1"/>
              <a:t>Protoelamské</a:t>
            </a:r>
            <a:r>
              <a:rPr lang="cs-CZ" dirty="0"/>
              <a:t> písmo (</a:t>
            </a:r>
            <a:r>
              <a:rPr lang="cs-CZ" dirty="0" err="1"/>
              <a:t>Súsy</a:t>
            </a:r>
            <a:r>
              <a:rPr lang="cs-CZ" dirty="0"/>
              <a:t>; 1500 tabulek)</a:t>
            </a:r>
          </a:p>
        </p:txBody>
      </p:sp>
      <p:pic>
        <p:nvPicPr>
          <p:cNvPr id="6" name="Zástupný obsah 5" descr="Obsah obrázku kámen, stavební materiál&#10;&#10;Popis byl vytvořen automaticky">
            <a:extLst>
              <a:ext uri="{FF2B5EF4-FFF2-40B4-BE49-F238E27FC236}">
                <a16:creationId xmlns:a16="http://schemas.microsoft.com/office/drawing/2014/main" id="{D441163E-D204-486B-85E8-3973602605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740" y="1798992"/>
            <a:ext cx="6340382" cy="4222590"/>
          </a:xfrm>
        </p:spPr>
      </p:pic>
    </p:spTree>
    <p:extLst>
      <p:ext uri="{BB962C8B-B14F-4D97-AF65-F5344CB8AC3E}">
        <p14:creationId xmlns:p14="http://schemas.microsoft.com/office/powerpoint/2010/main" val="25128699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D4375D-14B3-43E2-88DB-CD66F6F7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Typy písemných pramenů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28C446-9ABF-4D3D-8FEA-5D4B29E033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Velká většina – hospodářské texty (účetní záznamy, seznamy pozemků, pracovníků, zvířat…)</a:t>
            </a:r>
          </a:p>
          <a:p>
            <a:r>
              <a:rPr lang="cs-CZ" dirty="0"/>
              <a:t>Seznamy znaků (tematicky uspořádané) – zřejmě pro výuku písma</a:t>
            </a:r>
          </a:p>
          <a:p>
            <a:r>
              <a:rPr lang="cs-CZ" dirty="0"/>
              <a:t>Smlouvy o transakcích s nemovitostmi (kamenné tabulky, obelisky, sošky…)</a:t>
            </a:r>
          </a:p>
          <a:p>
            <a:r>
              <a:rPr lang="cs-CZ" dirty="0"/>
              <a:t>Žádné literární, náboženské texty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4FE04F0-1C20-484A-9ED1-0097D7BCC5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1234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C17FE3-D450-4F78-994C-FA8AB5EDA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Mladý paleolit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15C3D4-C79A-4C73-9533-E2C776792E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Jediné zdroje obživy: sběr a lov</a:t>
            </a:r>
          </a:p>
          <a:p>
            <a:endParaRPr lang="cs-CZ" dirty="0"/>
          </a:p>
          <a:p>
            <a:r>
              <a:rPr lang="cs-CZ" dirty="0"/>
              <a:t>Změny:</a:t>
            </a:r>
          </a:p>
          <a:p>
            <a:pPr lvl="1"/>
            <a:r>
              <a:rPr lang="cs-CZ" dirty="0"/>
              <a:t>intensifikace sběru divokých rostlin (obilniny, luštěniny, ořechy, ovoce)</a:t>
            </a:r>
          </a:p>
          <a:p>
            <a:pPr lvl="1"/>
            <a:r>
              <a:rPr lang="cs-CZ" dirty="0" err="1"/>
              <a:t>specialisace</a:t>
            </a:r>
            <a:r>
              <a:rPr lang="cs-CZ" dirty="0"/>
              <a:t> při lovu (kozy, ovce, skot, jeleni, gazely)</a:t>
            </a:r>
          </a:p>
          <a:p>
            <a:pPr lvl="1"/>
            <a:r>
              <a:rPr lang="cs-CZ" dirty="0"/>
              <a:t>větší fixace na určité teritorium; omezení mobility</a:t>
            </a:r>
          </a:p>
          <a:p>
            <a:endParaRPr lang="cs-CZ" dirty="0"/>
          </a:p>
        </p:txBody>
      </p:sp>
      <p:pic>
        <p:nvPicPr>
          <p:cNvPr id="8" name="Zástupný obsah 7" descr="Obsah obrázku exteriér, tráva, muž, pole&#10;&#10;Popis byl vytvořen automaticky">
            <a:extLst>
              <a:ext uri="{FF2B5EF4-FFF2-40B4-BE49-F238E27FC236}">
                <a16:creationId xmlns:a16="http://schemas.microsoft.com/office/drawing/2014/main" id="{0F0969E4-7362-4F6C-ACB9-8CC750BF79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81003"/>
            <a:ext cx="5181600" cy="3440582"/>
          </a:xfrm>
        </p:spPr>
      </p:pic>
    </p:spTree>
    <p:extLst>
      <p:ext uri="{BB962C8B-B14F-4D97-AF65-F5344CB8AC3E}">
        <p14:creationId xmlns:p14="http://schemas.microsoft.com/office/powerpoint/2010/main" val="1581748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E8DDEC-F6E9-49B6-AC65-E42CE86FE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Mladý paleolit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CD6FE9-0CCF-4099-AADA-F8101689D5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Technologie: štípaná čepelová industrie (úzké, dlouhé úštěpy s paralelním ostřím; využívány jako finální produkt nebo upravovány retušérem)</a:t>
            </a:r>
          </a:p>
          <a:p>
            <a:endParaRPr lang="cs-CZ" dirty="0"/>
          </a:p>
          <a:p>
            <a:r>
              <a:rPr lang="cs-CZ" dirty="0"/>
              <a:t>Velká variabilita: škrabadla, nože, rydla, vrtáky, pilky, hroty oštěpů, jehly, šídla…</a:t>
            </a:r>
          </a:p>
        </p:txBody>
      </p:sp>
      <p:pic>
        <p:nvPicPr>
          <p:cNvPr id="5" name="Zástupný obsah 5" descr="Obsah obrázku oblečení, různé, ovoce, drát&#10;&#10;Popis byl vytvořen automaticky">
            <a:extLst>
              <a:ext uri="{FF2B5EF4-FFF2-40B4-BE49-F238E27FC236}">
                <a16:creationId xmlns:a16="http://schemas.microsoft.com/office/drawing/2014/main" id="{B4F117EB-DADF-456D-814F-32B3E16CE6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52" y="1825624"/>
            <a:ext cx="5603836" cy="3829451"/>
          </a:xfrm>
        </p:spPr>
      </p:pic>
    </p:spTree>
    <p:extLst>
      <p:ext uri="{BB962C8B-B14F-4D97-AF65-F5344CB8AC3E}">
        <p14:creationId xmlns:p14="http://schemas.microsoft.com/office/powerpoint/2010/main" val="140117633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2031</Words>
  <Application>Microsoft Office PowerPoint</Application>
  <PresentationFormat>Širokoúhlá obrazovka</PresentationFormat>
  <Paragraphs>271</Paragraphs>
  <Slides>77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77</vt:i4>
      </vt:variant>
    </vt:vector>
  </HeadingPairs>
  <TitlesOfParts>
    <vt:vector size="82" baseType="lpstr">
      <vt:lpstr>Arial</vt:lpstr>
      <vt:lpstr>Calibri</vt:lpstr>
      <vt:lpstr>Calibri Light</vt:lpstr>
      <vt:lpstr>Wingdings</vt:lpstr>
      <vt:lpstr>Motiv Office</vt:lpstr>
      <vt:lpstr>Pravěký Přední východ</vt:lpstr>
      <vt:lpstr>Periodisace pravěku</vt:lpstr>
      <vt:lpstr>Starý paleolit ( 1 400 000 – 250 000 př. n. l.)</vt:lpstr>
      <vt:lpstr>Střední paleolit (250 000 – 50 000 př. n. l.)</vt:lpstr>
      <vt:lpstr>Střední paleolit</vt:lpstr>
      <vt:lpstr>Doba ledová</vt:lpstr>
      <vt:lpstr>Mladý paleolit (50 000 – 10 000 př. n. l.)</vt:lpstr>
      <vt:lpstr>Mladý paleolit</vt:lpstr>
      <vt:lpstr>Mladý paleolit</vt:lpstr>
      <vt:lpstr>Mesolit (10 000 – 7500 př. n. l.): obživa</vt:lpstr>
      <vt:lpstr>Mesolit: sídelní struktura</vt:lpstr>
      <vt:lpstr>Mesolit: technologie</vt:lpstr>
      <vt:lpstr>Neolit (9000–6000 př. n. l.)</vt:lpstr>
      <vt:lpstr>Domestikace rostlin</vt:lpstr>
      <vt:lpstr>Domestikace zvířat</vt:lpstr>
      <vt:lpstr>Neolitická ekonomika</vt:lpstr>
      <vt:lpstr>Neolitická technologie</vt:lpstr>
      <vt:lpstr>Neolitická technologie (Nahal Hemar)</vt:lpstr>
      <vt:lpstr>Neolitická keramika</vt:lpstr>
      <vt:lpstr>Neolitická architektura</vt:lpstr>
      <vt:lpstr>Jericho (akeramický neolit)</vt:lpstr>
      <vt:lpstr>Jericho (akeramický neolit)</vt:lpstr>
      <vt:lpstr>Pohřbívání v neolitu</vt:lpstr>
      <vt:lpstr>Neolitické umění</vt:lpstr>
      <vt:lpstr>Chalkolit (6000–3000 př. n. l.)</vt:lpstr>
      <vt:lpstr>Chalkolitické kultury</vt:lpstr>
      <vt:lpstr>Chaláfská kultura (6000–5100 př. n. l.)</vt:lpstr>
      <vt:lpstr>Rozšíření chaláfské kultury</vt:lpstr>
      <vt:lpstr>Chaláfská keramika</vt:lpstr>
      <vt:lpstr>Chaláfská keramika</vt:lpstr>
      <vt:lpstr>Chaláfská keramika</vt:lpstr>
      <vt:lpstr>Chaláfská keramika</vt:lpstr>
      <vt:lpstr>Chaláfská architektura</vt:lpstr>
      <vt:lpstr>Chaláfská architektura</vt:lpstr>
      <vt:lpstr>Chaláfská pečetidla</vt:lpstr>
      <vt:lpstr>Sámarrská kultura (6200–5700 př. n. l.)</vt:lpstr>
      <vt:lpstr>Rozšíření sámarrské kultury</vt:lpstr>
      <vt:lpstr>Sámarrská keramika</vt:lpstr>
      <vt:lpstr>Sámarrská keramika</vt:lpstr>
      <vt:lpstr>Sámarrská keramika</vt:lpstr>
      <vt:lpstr>Sámarrská keramika</vt:lpstr>
      <vt:lpstr>Sámarrská architektura</vt:lpstr>
      <vt:lpstr>Sámarrská architektura</vt:lpstr>
      <vt:lpstr>Sámarrské umění</vt:lpstr>
      <vt:lpstr>Obejdská kultura (6500–3700 př. n. l.)</vt:lpstr>
      <vt:lpstr>Rozšíření obejdské kultury</vt:lpstr>
      <vt:lpstr>Obejdská keramika</vt:lpstr>
      <vt:lpstr>Obejdská architektura</vt:lpstr>
      <vt:lpstr>Obejdská architektura</vt:lpstr>
      <vt:lpstr>Obejdské umění</vt:lpstr>
      <vt:lpstr>Urucká kultura (4000–3200 př. n. l.)</vt:lpstr>
      <vt:lpstr>Džemdet-nasrská kultura (3200–3000 př. n. l.)</vt:lpstr>
      <vt:lpstr>Urucká a JN kultura: technologie</vt:lpstr>
      <vt:lpstr>Urucká a JN keramika</vt:lpstr>
      <vt:lpstr>Urucké a JN umění</vt:lpstr>
      <vt:lpstr>Urucké a JN umění</vt:lpstr>
      <vt:lpstr>Prezentace aplikace PowerPoint</vt:lpstr>
      <vt:lpstr>Pečetidla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Architektura</vt:lpstr>
      <vt:lpstr>Nástěnné mosaiky</vt:lpstr>
      <vt:lpstr>Nástěnné mosaiky</vt:lpstr>
      <vt:lpstr>Architektura</vt:lpstr>
      <vt:lpstr>Tell Uqair</vt:lpstr>
      <vt:lpstr>Tell Uqajr</vt:lpstr>
      <vt:lpstr>Pohřbívání – urucká kultura</vt:lpstr>
      <vt:lpstr>Pohřbívání – JN kultura</vt:lpstr>
      <vt:lpstr>Vznik písma: 1. fáze</vt:lpstr>
      <vt:lpstr>Vznik písma: 1. fáze</vt:lpstr>
      <vt:lpstr>Vznik písma: 1. fáze</vt:lpstr>
      <vt:lpstr>Vznik písma: 2. fáze</vt:lpstr>
      <vt:lpstr>Vznik písma: 3. fáze</vt:lpstr>
      <vt:lpstr>Typy písemných pramenů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Pravěký Blízký východ</dc:title>
  <dc:creator>Lukáš Pecha</dc:creator>
  <cp:lastModifiedBy>Info Kampus Hybernská</cp:lastModifiedBy>
  <cp:revision>135</cp:revision>
  <dcterms:created xsi:type="dcterms:W3CDTF">2020-10-05T08:22:15Z</dcterms:created>
  <dcterms:modified xsi:type="dcterms:W3CDTF">2023-10-11T14:38:25Z</dcterms:modified>
</cp:coreProperties>
</file>