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9" r:id="rId13"/>
    <p:sldId id="270" r:id="rId14"/>
    <p:sldId id="271" r:id="rId15"/>
    <p:sldId id="272" r:id="rId16"/>
    <p:sldId id="273" r:id="rId17"/>
    <p:sldId id="274" r:id="rId18"/>
    <p:sldId id="275" r:id="rId19"/>
    <p:sldId id="276" r:id="rId20"/>
    <p:sldId id="283" r:id="rId21"/>
    <p:sldId id="279" r:id="rId22"/>
    <p:sldId id="284" r:id="rId23"/>
    <p:sldId id="280" r:id="rId24"/>
    <p:sldId id="281" r:id="rId25"/>
    <p:sldId id="282" r:id="rId26"/>
    <p:sldId id="277" r:id="rId27"/>
    <p:sldId id="285" r:id="rId28"/>
    <p:sldId id="278" r:id="rId29"/>
    <p:sldId id="289" r:id="rId30"/>
    <p:sldId id="290" r:id="rId31"/>
    <p:sldId id="291" r:id="rId32"/>
    <p:sldId id="292" r:id="rId33"/>
    <p:sldId id="293" r:id="rId34"/>
    <p:sldId id="294" r:id="rId35"/>
    <p:sldId id="296" r:id="rId36"/>
    <p:sldId id="300" r:id="rId37"/>
    <p:sldId id="297" r:id="rId38"/>
    <p:sldId id="298" r:id="rId39"/>
    <p:sldId id="299" r:id="rId40"/>
    <p:sldId id="295" r:id="rId41"/>
    <p:sldId id="301" r:id="rId42"/>
    <p:sldId id="302" r:id="rId43"/>
    <p:sldId id="303" r:id="rId44"/>
    <p:sldId id="305" r:id="rId45"/>
    <p:sldId id="306" r:id="rId46"/>
    <p:sldId id="304" r:id="rId47"/>
    <p:sldId id="307" r:id="rId48"/>
    <p:sldId id="308" r:id="rId49"/>
    <p:sldId id="309" r:id="rId50"/>
    <p:sldId id="310" r:id="rId51"/>
    <p:sldId id="314" r:id="rId52"/>
    <p:sldId id="311" r:id="rId53"/>
    <p:sldId id="312" r:id="rId54"/>
    <p:sldId id="313" r:id="rId55"/>
    <p:sldId id="316"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710" autoAdjust="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CD68909F-5993-453A-8547-18BEC23B6C60}" type="datetimeFigureOut">
              <a:rPr lang="cs-CZ" smtClean="0"/>
              <a:t>02.12.2024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1976542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D68909F-5993-453A-8547-18BEC23B6C60}" type="datetimeFigureOut">
              <a:rPr lang="cs-CZ" smtClean="0"/>
              <a:t>02.12.2024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1827845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D68909F-5993-453A-8547-18BEC23B6C60}" type="datetimeFigureOut">
              <a:rPr lang="cs-CZ" smtClean="0"/>
              <a:t>02.12.2024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05204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D68909F-5993-453A-8547-18BEC23B6C60}" type="datetimeFigureOut">
              <a:rPr lang="cs-CZ" smtClean="0"/>
              <a:t>02.12.2024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10802714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D68909F-5993-453A-8547-18BEC23B6C60}" type="datetimeFigureOut">
              <a:rPr lang="cs-CZ" smtClean="0"/>
              <a:t>02.12.2024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30070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D68909F-5993-453A-8547-18BEC23B6C60}" type="datetimeFigureOut">
              <a:rPr lang="cs-CZ" smtClean="0"/>
              <a:t>02.12.2024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977230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D68909F-5993-453A-8547-18BEC23B6C60}" type="datetimeFigureOut">
              <a:rPr lang="cs-CZ" smtClean="0"/>
              <a:t>02.12.2024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20680255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D68909F-5993-453A-8547-18BEC23B6C60}" type="datetimeFigureOut">
              <a:rPr lang="cs-CZ" smtClean="0"/>
              <a:t>02.12.2024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2977720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D68909F-5993-453A-8547-18BEC23B6C60}" type="datetimeFigureOut">
              <a:rPr lang="cs-CZ" smtClean="0"/>
              <a:t>02.12.2024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425562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D68909F-5993-453A-8547-18BEC23B6C60}" type="datetimeFigureOut">
              <a:rPr lang="cs-CZ" smtClean="0"/>
              <a:t>02.12.2024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2923697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CD68909F-5993-453A-8547-18BEC23B6C60}" type="datetimeFigureOut">
              <a:rPr lang="cs-CZ" smtClean="0"/>
              <a:t>02.12.2024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1522596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CD68909F-5993-453A-8547-18BEC23B6C60}" type="datetimeFigureOut">
              <a:rPr lang="cs-CZ" smtClean="0"/>
              <a:t>02.12.2024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2039356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CD68909F-5993-453A-8547-18BEC23B6C60}" type="datetimeFigureOut">
              <a:rPr lang="cs-CZ" smtClean="0"/>
              <a:t>02.12.2024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79401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68909F-5993-453A-8547-18BEC23B6C60}" type="datetimeFigureOut">
              <a:rPr lang="cs-CZ" smtClean="0"/>
              <a:t>02.12.2024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3311540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D68909F-5993-453A-8547-18BEC23B6C60}" type="datetimeFigureOut">
              <a:rPr lang="cs-CZ" smtClean="0"/>
              <a:t>02.12.2024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2580800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D68909F-5993-453A-8547-18BEC23B6C60}" type="datetimeFigureOut">
              <a:rPr lang="cs-CZ" smtClean="0"/>
              <a:t>02.12.2024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EC971CB-000E-43BF-B1D7-4A0168862D13}" type="slidenum">
              <a:rPr lang="cs-CZ" smtClean="0"/>
              <a:t>‹#›</a:t>
            </a:fld>
            <a:endParaRPr lang="cs-CZ"/>
          </a:p>
        </p:txBody>
      </p:sp>
    </p:spTree>
    <p:extLst>
      <p:ext uri="{BB962C8B-B14F-4D97-AF65-F5344CB8AC3E}">
        <p14:creationId xmlns:p14="http://schemas.microsoft.com/office/powerpoint/2010/main" val="736300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D68909F-5993-453A-8547-18BEC23B6C60}" type="datetimeFigureOut">
              <a:rPr lang="cs-CZ" smtClean="0"/>
              <a:t>02.12.2024</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EC971CB-000E-43BF-B1D7-4A0168862D13}" type="slidenum">
              <a:rPr lang="cs-CZ" smtClean="0"/>
              <a:t>‹#›</a:t>
            </a:fld>
            <a:endParaRPr lang="cs-CZ"/>
          </a:p>
        </p:txBody>
      </p:sp>
    </p:spTree>
    <p:extLst>
      <p:ext uri="{BB962C8B-B14F-4D97-AF65-F5344CB8AC3E}">
        <p14:creationId xmlns:p14="http://schemas.microsoft.com/office/powerpoint/2010/main" val="678383499"/>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45EF2-46B2-AA5C-8AA8-4546E62ACABE}"/>
              </a:ext>
            </a:extLst>
          </p:cNvPr>
          <p:cNvSpPr>
            <a:spLocks noGrp="1"/>
          </p:cNvSpPr>
          <p:nvPr>
            <p:ph type="ctrTitle"/>
          </p:nvPr>
        </p:nvSpPr>
        <p:spPr/>
        <p:txBody>
          <a:bodyPr/>
          <a:lstStyle/>
          <a:p>
            <a:r>
              <a:rPr lang="cs-CZ" sz="5400" b="1" dirty="0"/>
              <a:t>DSBcB49 Starověká </a:t>
            </a:r>
            <a:r>
              <a:rPr lang="cs-CZ" sz="5400" b="1" dirty="0" err="1"/>
              <a:t>ekumena</a:t>
            </a:r>
            <a:r>
              <a:rPr lang="cs-CZ" sz="5400" b="1" dirty="0"/>
              <a:t> - antické zprávy o Asii a Africe</a:t>
            </a:r>
            <a:endParaRPr lang="cs-CZ" dirty="0"/>
          </a:p>
        </p:txBody>
      </p:sp>
      <p:sp>
        <p:nvSpPr>
          <p:cNvPr id="3" name="Podnadpis 2">
            <a:extLst>
              <a:ext uri="{FF2B5EF4-FFF2-40B4-BE49-F238E27FC236}">
                <a16:creationId xmlns:a16="http://schemas.microsoft.com/office/drawing/2014/main" id="{8B0A6AEA-A625-48C1-35B6-2A64C0394438}"/>
              </a:ext>
            </a:extLst>
          </p:cNvPr>
          <p:cNvSpPr>
            <a:spLocks noGrp="1"/>
          </p:cNvSpPr>
          <p:nvPr>
            <p:ph type="subTitle" idx="1"/>
          </p:nvPr>
        </p:nvSpPr>
        <p:spPr/>
        <p:txBody>
          <a:bodyPr/>
          <a:lstStyle/>
          <a:p>
            <a:r>
              <a:rPr lang="cs-CZ" dirty="0"/>
              <a:t>Persie</a:t>
            </a:r>
          </a:p>
        </p:txBody>
      </p:sp>
    </p:spTree>
    <p:extLst>
      <p:ext uri="{BB962C8B-B14F-4D97-AF65-F5344CB8AC3E}">
        <p14:creationId xmlns:p14="http://schemas.microsoft.com/office/powerpoint/2010/main" val="6857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E75FED-24BC-67CA-3B9C-60707EE0A26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64ADA4C-6EB9-3D69-62F4-25FE9668F1CC}"/>
              </a:ext>
            </a:extLst>
          </p:cNvPr>
          <p:cNvSpPr>
            <a:spLocks noGrp="1"/>
          </p:cNvSpPr>
          <p:nvPr>
            <p:ph sz="half" idx="1"/>
          </p:nvPr>
        </p:nvSpPr>
        <p:spPr/>
        <p:txBody>
          <a:bodyPr/>
          <a:lstStyle/>
          <a:p>
            <a:r>
              <a:rPr lang="el-GR" dirty="0"/>
              <a:t>ταῦτ᾽ οὖν </a:t>
            </a:r>
            <a:r>
              <a:rPr lang="el-GR" u="sng" dirty="0"/>
              <a:t>ὁρῶντες</a:t>
            </a:r>
            <a:r>
              <a:rPr lang="el-GR" dirty="0"/>
              <a:t> οἱ ἐν τῇ Ἀσίᾳ πάντες ἐπὶ τὸ </a:t>
            </a:r>
            <a:r>
              <a:rPr lang="el-GR" u="sng" dirty="0"/>
              <a:t>ἀσεβὲς</a:t>
            </a:r>
            <a:r>
              <a:rPr lang="el-GR" dirty="0"/>
              <a:t> καὶ τὸ </a:t>
            </a:r>
            <a:r>
              <a:rPr lang="el-GR" u="sng" dirty="0"/>
              <a:t>ἄδικον</a:t>
            </a:r>
            <a:r>
              <a:rPr lang="el-GR" dirty="0"/>
              <a:t> τετραμμένοι εἰσίν: ὁποῖοί τινες γὰρ ἂν οἱ προστάται ὦσι, τοιοῦτοι καὶ οἱ ὑπ᾽ αὐτοὺς ὡς ἐπὶ τὸ πολὺ γίγνονται. </a:t>
            </a:r>
            <a:r>
              <a:rPr lang="el-GR" u="sng" dirty="0"/>
              <a:t>ἀθεμιστότεροι</a:t>
            </a:r>
            <a:r>
              <a:rPr lang="el-GR" dirty="0"/>
              <a:t> δὴ νῦν ἢ πρόσθεν ταύτῃ γεγένηνται. </a:t>
            </a:r>
            <a:endParaRPr lang="cs-CZ" dirty="0"/>
          </a:p>
        </p:txBody>
      </p:sp>
      <p:sp>
        <p:nvSpPr>
          <p:cNvPr id="4" name="Zástupný obsah 3">
            <a:extLst>
              <a:ext uri="{FF2B5EF4-FFF2-40B4-BE49-F238E27FC236}">
                <a16:creationId xmlns:a16="http://schemas.microsoft.com/office/drawing/2014/main" id="{A013AA5B-AD55-0E90-9CD3-6D7DA2A13A17}"/>
              </a:ext>
            </a:extLst>
          </p:cNvPr>
          <p:cNvSpPr>
            <a:spLocks noGrp="1"/>
          </p:cNvSpPr>
          <p:nvPr>
            <p:ph sz="half" idx="2"/>
          </p:nvPr>
        </p:nvSpPr>
        <p:spPr/>
        <p:txBody>
          <a:bodyPr/>
          <a:lstStyle/>
          <a:p>
            <a:r>
              <a:rPr lang="en-US" dirty="0"/>
              <a:t>Witnessing such a state of morality, all the inhabitants of Asia have been turned to wickedness and wrong-doing. For, whatever the character of the rulers is, such also that of the people under them for the most part becomes. In this respect they are now even more unprincipled than before. </a:t>
            </a:r>
            <a:endParaRPr lang="cs-CZ" dirty="0"/>
          </a:p>
        </p:txBody>
      </p:sp>
    </p:spTree>
    <p:extLst>
      <p:ext uri="{BB962C8B-B14F-4D97-AF65-F5344CB8AC3E}">
        <p14:creationId xmlns:p14="http://schemas.microsoft.com/office/powerpoint/2010/main" val="4039483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FEE0D8-AFA8-3E72-0FD3-F608AC742C1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FAE9BA77-E67C-05C9-7267-E529B4A59E05}"/>
              </a:ext>
            </a:extLst>
          </p:cNvPr>
          <p:cNvSpPr>
            <a:spLocks noGrp="1"/>
          </p:cNvSpPr>
          <p:nvPr>
            <p:ph sz="half" idx="1"/>
          </p:nvPr>
        </p:nvSpPr>
        <p:spPr/>
        <p:txBody>
          <a:bodyPr>
            <a:normAutofit lnSpcReduction="10000"/>
          </a:bodyPr>
          <a:lstStyle/>
          <a:p>
            <a:r>
              <a:rPr lang="el-GR" dirty="0"/>
              <a:t>ὡς δὲ οὐδὲ τῶν </a:t>
            </a:r>
            <a:r>
              <a:rPr lang="el-GR" u="sng" dirty="0"/>
              <a:t>σωμάτων</a:t>
            </a:r>
            <a:r>
              <a:rPr lang="el-GR" dirty="0"/>
              <a:t> </a:t>
            </a:r>
            <a:r>
              <a:rPr lang="el-GR" u="sng" dirty="0"/>
              <a:t>ἐπιμέλονται</a:t>
            </a:r>
            <a:r>
              <a:rPr lang="el-GR" dirty="0"/>
              <a:t> ὥσπερ πρόσθεν, νῦν αὖ τοῦτο διηγήσομαι.</a:t>
            </a:r>
            <a:endParaRPr lang="cs-CZ" dirty="0"/>
          </a:p>
          <a:p>
            <a:r>
              <a:rPr lang="el-GR" dirty="0"/>
              <a:t>καὶ μὴν πρόσθεν μὲν ἦν αὐτοῖς </a:t>
            </a:r>
            <a:r>
              <a:rPr lang="el-GR" u="sng" dirty="0"/>
              <a:t>μονοσιτεῖν</a:t>
            </a:r>
            <a:r>
              <a:rPr lang="el-GR" dirty="0"/>
              <a:t> </a:t>
            </a:r>
            <a:r>
              <a:rPr lang="el-GR" u="sng" dirty="0"/>
              <a:t>νόμιμον</a:t>
            </a:r>
            <a:r>
              <a:rPr lang="el-GR" dirty="0"/>
              <a:t>, ὅπως ὅλῃ τῇ ἡμέρᾳ χρῷντο εἰς τὰς </a:t>
            </a:r>
            <a:r>
              <a:rPr lang="el-GR" u="sng" dirty="0"/>
              <a:t>πράξεις</a:t>
            </a:r>
            <a:r>
              <a:rPr lang="el-GR" dirty="0"/>
              <a:t> καὶ εἰς τὸ </a:t>
            </a:r>
            <a:r>
              <a:rPr lang="el-GR" u="sng" dirty="0"/>
              <a:t>διαπονεῖσθαι</a:t>
            </a:r>
            <a:r>
              <a:rPr lang="el-GR" dirty="0"/>
              <a:t>.</a:t>
            </a:r>
            <a:endParaRPr lang="cs-CZ" dirty="0"/>
          </a:p>
          <a:p>
            <a:r>
              <a:rPr lang="el-GR" dirty="0"/>
              <a:t>τοσοῦτον δὲ </a:t>
            </a:r>
            <a:r>
              <a:rPr lang="el-GR" u="sng" dirty="0"/>
              <a:t>πίνουσιν</a:t>
            </a:r>
            <a:r>
              <a:rPr lang="el-GR" dirty="0"/>
              <a:t> ὥστε ἀντὶ τοῦ εἰσφέρειν αὐτοὶ ἐκφέρονται, ἐπειδὰν μηκέτι δύνωνται ὀρθούμενοι ἐξιέναι. </a:t>
            </a:r>
            <a:endParaRPr lang="cs-CZ" dirty="0"/>
          </a:p>
        </p:txBody>
      </p:sp>
      <p:sp>
        <p:nvSpPr>
          <p:cNvPr id="4" name="Zástupný obsah 3">
            <a:extLst>
              <a:ext uri="{FF2B5EF4-FFF2-40B4-BE49-F238E27FC236}">
                <a16:creationId xmlns:a16="http://schemas.microsoft.com/office/drawing/2014/main" id="{378D6B31-E10A-B358-BF91-6E00AC0384E1}"/>
              </a:ext>
            </a:extLst>
          </p:cNvPr>
          <p:cNvSpPr>
            <a:spLocks noGrp="1"/>
          </p:cNvSpPr>
          <p:nvPr>
            <p:ph sz="half" idx="2"/>
          </p:nvPr>
        </p:nvSpPr>
        <p:spPr/>
        <p:txBody>
          <a:bodyPr>
            <a:normAutofit lnSpcReduction="10000"/>
          </a:bodyPr>
          <a:lstStyle/>
          <a:p>
            <a:r>
              <a:rPr lang="en-US" dirty="0"/>
              <a:t>In the next place, as I will now show, they do not care for their physical strength as they used to do.</a:t>
            </a:r>
            <a:endParaRPr lang="cs-CZ" dirty="0"/>
          </a:p>
          <a:p>
            <a:r>
              <a:rPr lang="en-US" dirty="0"/>
              <a:t>In former times it was their custom also to eat but once in the day, so that they might devote the whole day to business and hard work.</a:t>
            </a:r>
            <a:endParaRPr lang="cs-CZ" dirty="0"/>
          </a:p>
          <a:p>
            <a:r>
              <a:rPr lang="en-US" dirty="0"/>
              <a:t>but they drink so much that, instead of carrying anything in, they are themselves carried out when they are no longer able to stand straight enough to walk out. </a:t>
            </a:r>
            <a:endParaRPr lang="cs-CZ" dirty="0"/>
          </a:p>
        </p:txBody>
      </p:sp>
    </p:spTree>
    <p:extLst>
      <p:ext uri="{BB962C8B-B14F-4D97-AF65-F5344CB8AC3E}">
        <p14:creationId xmlns:p14="http://schemas.microsoft.com/office/powerpoint/2010/main" val="1652096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DEBC7D-AB32-5C4C-8AF4-631ABCD5663A}"/>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D430FB1-0F0E-BAEF-A735-55AD69046F87}"/>
              </a:ext>
            </a:extLst>
          </p:cNvPr>
          <p:cNvSpPr>
            <a:spLocks noGrp="1"/>
          </p:cNvSpPr>
          <p:nvPr>
            <p:ph sz="half" idx="1"/>
          </p:nvPr>
        </p:nvSpPr>
        <p:spPr/>
        <p:txBody>
          <a:bodyPr>
            <a:normAutofit lnSpcReduction="10000"/>
          </a:bodyPr>
          <a:lstStyle/>
          <a:p>
            <a:r>
              <a:rPr lang="el-GR" dirty="0"/>
              <a:t>ἀλλὰ μὴν καὶ ἐπὶ θήραν πρόσθεν μὲν τοσαυτάκις ἐξῇσαν ὥστε ἀρκεῖν </a:t>
            </a:r>
            <a:r>
              <a:rPr lang="el-GR" u="sng" dirty="0"/>
              <a:t>αὐτοῖς</a:t>
            </a:r>
            <a:r>
              <a:rPr lang="el-GR" dirty="0"/>
              <a:t> τε καὶ </a:t>
            </a:r>
            <a:r>
              <a:rPr lang="el-GR" u="sng" dirty="0"/>
              <a:t>ἵπποις</a:t>
            </a:r>
            <a:r>
              <a:rPr lang="el-GR" dirty="0"/>
              <a:t> </a:t>
            </a:r>
            <a:r>
              <a:rPr lang="el-GR" u="sng" dirty="0"/>
              <a:t>γυμνάσια</a:t>
            </a:r>
            <a:r>
              <a:rPr lang="el-GR" dirty="0"/>
              <a:t> τὰς </a:t>
            </a:r>
            <a:r>
              <a:rPr lang="el-GR" u="sng" dirty="0"/>
              <a:t>θήρας</a:t>
            </a:r>
            <a:r>
              <a:rPr lang="el-GR" dirty="0"/>
              <a:t>: ἐπεὶ δὲ Ἀρταξέρξης ὁ βασιλεὺς καὶ οἱ σὺν αὐτῷ </a:t>
            </a:r>
            <a:r>
              <a:rPr lang="el-GR" u="sng" dirty="0"/>
              <a:t>ἥττους</a:t>
            </a:r>
            <a:r>
              <a:rPr lang="el-GR" dirty="0"/>
              <a:t> τοῦ </a:t>
            </a:r>
            <a:r>
              <a:rPr lang="el-GR" u="sng" dirty="0"/>
              <a:t>οἴνου</a:t>
            </a:r>
            <a:r>
              <a:rPr lang="el-GR" dirty="0"/>
              <a:t> ἐγένοντο, οὐκέτι ὁμοίως οὔτ᾽ αὐτοὶ ἐξῇσαν οὔτε τοὺς ἄλλους ἐξῆγον ἐπὶ τὰς θήρας: ἀλλὰ καὶ εἴ τινες </a:t>
            </a:r>
            <a:r>
              <a:rPr lang="el-GR" u="sng" dirty="0"/>
              <a:t>φιλόπονοι</a:t>
            </a:r>
            <a:r>
              <a:rPr lang="el-GR" dirty="0"/>
              <a:t> γενόμενοι καὶ σὺν τοῖς περὶ αὑτοὺς ἱππεῦσι θαμὰ θηρῷεν, </a:t>
            </a:r>
            <a:r>
              <a:rPr lang="el-GR" u="sng" dirty="0"/>
              <a:t>φθονοῦντες</a:t>
            </a:r>
            <a:r>
              <a:rPr lang="el-GR" dirty="0"/>
              <a:t> αὐτοῖς δῆλοι ἦσαν καὶ ὡς </a:t>
            </a:r>
            <a:r>
              <a:rPr lang="el-GR" u="sng" dirty="0"/>
              <a:t>βελτίονας</a:t>
            </a:r>
            <a:r>
              <a:rPr lang="el-GR" dirty="0"/>
              <a:t> </a:t>
            </a:r>
            <a:r>
              <a:rPr lang="el-GR" u="sng" dirty="0"/>
              <a:t>αὑτῶν</a:t>
            </a:r>
            <a:r>
              <a:rPr lang="el-GR" dirty="0"/>
              <a:t> ἐμίσουν. </a:t>
            </a:r>
            <a:endParaRPr lang="cs-CZ" dirty="0"/>
          </a:p>
        </p:txBody>
      </p:sp>
      <p:sp>
        <p:nvSpPr>
          <p:cNvPr id="4" name="Zástupný obsah 3">
            <a:extLst>
              <a:ext uri="{FF2B5EF4-FFF2-40B4-BE49-F238E27FC236}">
                <a16:creationId xmlns:a16="http://schemas.microsoft.com/office/drawing/2014/main" id="{1F085063-758C-A3CB-53C4-94094E08B9FA}"/>
              </a:ext>
            </a:extLst>
          </p:cNvPr>
          <p:cNvSpPr>
            <a:spLocks noGrp="1"/>
          </p:cNvSpPr>
          <p:nvPr>
            <p:ph sz="half" idx="2"/>
          </p:nvPr>
        </p:nvSpPr>
        <p:spPr/>
        <p:txBody>
          <a:bodyPr>
            <a:normAutofit lnSpcReduction="10000"/>
          </a:bodyPr>
          <a:lstStyle/>
          <a:p>
            <a:r>
              <a:rPr lang="en-US" dirty="0"/>
              <a:t>Again, in times past they used to go out</a:t>
            </a:r>
            <a:r>
              <a:rPr lang="cs-CZ" baseline="30000" dirty="0"/>
              <a:t> </a:t>
            </a:r>
            <a:r>
              <a:rPr lang="en-US" dirty="0"/>
              <a:t>hunting so often that the hunts afforded sufficient exercise for both men and horses. But since Artaxerxes and his court became the victims of wine, they have neither gone out themselves in the old way nor taken the others out hunting; on the contrary, if any one often went hunting with his friends out of sheer love for physical exertion, the courtiers would not hide their jealousy and would hate him as presuming to be a better man than they. </a:t>
            </a:r>
            <a:endParaRPr lang="cs-CZ" dirty="0"/>
          </a:p>
        </p:txBody>
      </p:sp>
    </p:spTree>
    <p:extLst>
      <p:ext uri="{BB962C8B-B14F-4D97-AF65-F5344CB8AC3E}">
        <p14:creationId xmlns:p14="http://schemas.microsoft.com/office/powerpoint/2010/main" val="943662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45AF10-A1E7-3D4E-73C1-6F8C8E63863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C9AAB4D-8418-E5D7-88C8-4DCDF12B66D9}"/>
              </a:ext>
            </a:extLst>
          </p:cNvPr>
          <p:cNvSpPr>
            <a:spLocks noGrp="1"/>
          </p:cNvSpPr>
          <p:nvPr>
            <p:ph sz="half" idx="1"/>
          </p:nvPr>
        </p:nvSpPr>
        <p:spPr/>
        <p:txBody>
          <a:bodyPr/>
          <a:lstStyle/>
          <a:p>
            <a:r>
              <a:rPr lang="el-GR" dirty="0"/>
              <a:t>τὸ μέντοι τὰ </a:t>
            </a:r>
            <a:r>
              <a:rPr lang="el-GR" u="sng" dirty="0"/>
              <a:t>ἱππικὰ</a:t>
            </a:r>
            <a:r>
              <a:rPr lang="el-GR" dirty="0"/>
              <a:t> </a:t>
            </a:r>
            <a:r>
              <a:rPr lang="el-GR" u="sng" dirty="0"/>
              <a:t>μανθάνειν</a:t>
            </a:r>
            <a:r>
              <a:rPr lang="el-GR" dirty="0"/>
              <a:t> καὶ μελετᾶν ἀπέσβηκε</a:t>
            </a:r>
            <a:endParaRPr lang="cs-CZ" dirty="0"/>
          </a:p>
          <a:p>
            <a:r>
              <a:rPr lang="el-GR" dirty="0"/>
              <a:t>καὶ τοῦτο παντάπασιν ἀνέστραπται: σαφῶς γὰρ ὁρῶσι </a:t>
            </a:r>
            <a:r>
              <a:rPr lang="el-GR" u="sng" dirty="0"/>
              <a:t>νικῶντας</a:t>
            </a:r>
            <a:r>
              <a:rPr lang="el-GR" dirty="0"/>
              <a:t> ὁπότεροι ἂν </a:t>
            </a:r>
            <a:r>
              <a:rPr lang="el-GR" u="sng" dirty="0"/>
              <a:t>πλέον</a:t>
            </a:r>
            <a:r>
              <a:rPr lang="el-GR" dirty="0"/>
              <a:t> </a:t>
            </a:r>
            <a:r>
              <a:rPr lang="el-GR" u="sng" dirty="0"/>
              <a:t>διδῶσιν</a:t>
            </a:r>
            <a:r>
              <a:rPr lang="el-GR" dirty="0"/>
              <a:t>.</a:t>
            </a:r>
            <a:endParaRPr lang="cs-CZ" dirty="0"/>
          </a:p>
          <a:p>
            <a:r>
              <a:rPr lang="el-GR" dirty="0"/>
              <a:t>οὐδαμοῦ γοῦν πλείους ἢ ἐκεῖ οὔτ᾽ ἀποθνῄσκουσιν οὔτε </a:t>
            </a:r>
            <a:r>
              <a:rPr lang="el-GR" u="sng" dirty="0"/>
              <a:t>διαφθείρονται</a:t>
            </a:r>
            <a:r>
              <a:rPr lang="el-GR" dirty="0"/>
              <a:t> ὑπὸ </a:t>
            </a:r>
            <a:r>
              <a:rPr lang="el-GR" u="sng" dirty="0"/>
              <a:t>φαρμάκων</a:t>
            </a:r>
            <a:r>
              <a:rPr lang="el-GR" dirty="0"/>
              <a:t>.  </a:t>
            </a:r>
            <a:endParaRPr lang="cs-CZ" dirty="0"/>
          </a:p>
        </p:txBody>
      </p:sp>
      <p:sp>
        <p:nvSpPr>
          <p:cNvPr id="4" name="Zástupný obsah 3">
            <a:extLst>
              <a:ext uri="{FF2B5EF4-FFF2-40B4-BE49-F238E27FC236}">
                <a16:creationId xmlns:a16="http://schemas.microsoft.com/office/drawing/2014/main" id="{4B5D5A4E-035F-CE08-F27D-B259D28DDE12}"/>
              </a:ext>
            </a:extLst>
          </p:cNvPr>
          <p:cNvSpPr>
            <a:spLocks noGrp="1"/>
          </p:cNvSpPr>
          <p:nvPr>
            <p:ph sz="half" idx="2"/>
          </p:nvPr>
        </p:nvSpPr>
        <p:spPr/>
        <p:txBody>
          <a:bodyPr/>
          <a:lstStyle/>
          <a:p>
            <a:r>
              <a:rPr lang="en-US" dirty="0"/>
              <a:t>but instruction and practice in horsemanship have died out</a:t>
            </a:r>
            <a:endParaRPr lang="cs-CZ" dirty="0"/>
          </a:p>
          <a:p>
            <a:r>
              <a:rPr lang="en-US" dirty="0"/>
              <a:t>for now they see all too clearly that whichever party gives the larger bribe wins the case. </a:t>
            </a:r>
            <a:endParaRPr lang="cs-CZ" dirty="0"/>
          </a:p>
          <a:p>
            <a:r>
              <a:rPr lang="en-US" dirty="0"/>
              <a:t>there is no place where more people die or lose their lives from poisons than there. </a:t>
            </a:r>
            <a:endParaRPr lang="cs-CZ" dirty="0"/>
          </a:p>
        </p:txBody>
      </p:sp>
    </p:spTree>
    <p:extLst>
      <p:ext uri="{BB962C8B-B14F-4D97-AF65-F5344CB8AC3E}">
        <p14:creationId xmlns:p14="http://schemas.microsoft.com/office/powerpoint/2010/main" val="977071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C4B528-5777-9896-7159-E27A8FC10940}"/>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96EB1829-8B2E-6D64-3EF9-3AAFEE13429D}"/>
              </a:ext>
            </a:extLst>
          </p:cNvPr>
          <p:cNvSpPr>
            <a:spLocks noGrp="1"/>
          </p:cNvSpPr>
          <p:nvPr>
            <p:ph sz="half" idx="1"/>
          </p:nvPr>
        </p:nvSpPr>
        <p:spPr/>
        <p:txBody>
          <a:bodyPr/>
          <a:lstStyle/>
          <a:p>
            <a:r>
              <a:rPr lang="el-GR" dirty="0"/>
              <a:t>ἀλλὰ μὴν καὶ </a:t>
            </a:r>
            <a:r>
              <a:rPr lang="el-GR" u="sng" dirty="0"/>
              <a:t>θρυπτικώτεροι</a:t>
            </a:r>
            <a:r>
              <a:rPr lang="el-GR" dirty="0"/>
              <a:t> πολὺ νῦν ἢ ἐπὶ Κύρου εἰσί. τότε μὲν γὰρ ἔτι τῇ ἐκ Περσῶν παιδείᾳ καὶ ἐγκρατείᾳ ἐχρῶντο, τῇ δὲ </a:t>
            </a:r>
            <a:r>
              <a:rPr lang="el-GR" u="sng" dirty="0"/>
              <a:t>Μήδων</a:t>
            </a:r>
            <a:r>
              <a:rPr lang="el-GR" dirty="0"/>
              <a:t> </a:t>
            </a:r>
            <a:r>
              <a:rPr lang="el-GR" u="sng" dirty="0"/>
              <a:t>στολῇ</a:t>
            </a:r>
            <a:r>
              <a:rPr lang="el-GR" dirty="0"/>
              <a:t> καὶ </a:t>
            </a:r>
            <a:r>
              <a:rPr lang="el-GR" u="sng" dirty="0"/>
              <a:t>ἁβρότητι</a:t>
            </a:r>
            <a:r>
              <a:rPr lang="el-GR" dirty="0"/>
              <a:t>: νῦν δὲ τὴν μὲν ἐκ Περσῶν </a:t>
            </a:r>
            <a:r>
              <a:rPr lang="el-GR" u="sng" dirty="0"/>
              <a:t>καρτερίαν</a:t>
            </a:r>
            <a:r>
              <a:rPr lang="el-GR" dirty="0"/>
              <a:t> περιορῶσιν </a:t>
            </a:r>
            <a:r>
              <a:rPr lang="el-GR" u="sng" dirty="0"/>
              <a:t>ἀποσβεννυμένην</a:t>
            </a:r>
            <a:r>
              <a:rPr lang="el-GR" dirty="0"/>
              <a:t>, τὴν δὲ τῶν Μήδων </a:t>
            </a:r>
            <a:r>
              <a:rPr lang="el-GR" u="sng" dirty="0"/>
              <a:t>μαλακίαν</a:t>
            </a:r>
            <a:r>
              <a:rPr lang="el-GR" dirty="0"/>
              <a:t> διασῴζονται. </a:t>
            </a:r>
            <a:endParaRPr lang="cs-CZ" dirty="0"/>
          </a:p>
        </p:txBody>
      </p:sp>
      <p:sp>
        <p:nvSpPr>
          <p:cNvPr id="4" name="Zástupný obsah 3">
            <a:extLst>
              <a:ext uri="{FF2B5EF4-FFF2-40B4-BE49-F238E27FC236}">
                <a16:creationId xmlns:a16="http://schemas.microsoft.com/office/drawing/2014/main" id="{83B6406A-CEB2-D1BA-4282-3A0B1E9C70DA}"/>
              </a:ext>
            </a:extLst>
          </p:cNvPr>
          <p:cNvSpPr>
            <a:spLocks noGrp="1"/>
          </p:cNvSpPr>
          <p:nvPr>
            <p:ph sz="half" idx="2"/>
          </p:nvPr>
        </p:nvSpPr>
        <p:spPr/>
        <p:txBody>
          <a:bodyPr/>
          <a:lstStyle/>
          <a:p>
            <a:r>
              <a:rPr lang="en-US" dirty="0"/>
              <a:t>Furthermore, they are much more effeminate now than they were in Cyrus's day. For at that time they still adhered to the old discipline and the old abstinence that they received from the Persians, but adopted the Median garb and Median luxury; now, on the contrary, they are allowing the </a:t>
            </a:r>
            <a:r>
              <a:rPr lang="en-US" dirty="0" err="1"/>
              <a:t>rigour</a:t>
            </a:r>
            <a:r>
              <a:rPr lang="en-US" dirty="0"/>
              <a:t> of the Persians to die out, while they keep up the effeminacy of the Medes. </a:t>
            </a:r>
            <a:endParaRPr lang="cs-CZ" dirty="0"/>
          </a:p>
        </p:txBody>
      </p:sp>
    </p:spTree>
    <p:extLst>
      <p:ext uri="{BB962C8B-B14F-4D97-AF65-F5344CB8AC3E}">
        <p14:creationId xmlns:p14="http://schemas.microsoft.com/office/powerpoint/2010/main" val="311004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A8DED8-E47F-198E-4BE6-1B6468F7C3AB}"/>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4C881F92-2503-A1D2-D61F-71028ED109E9}"/>
              </a:ext>
            </a:extLst>
          </p:cNvPr>
          <p:cNvSpPr>
            <a:spLocks noGrp="1"/>
          </p:cNvSpPr>
          <p:nvPr>
            <p:ph sz="half" idx="1"/>
          </p:nvPr>
        </p:nvSpPr>
        <p:spPr/>
        <p:txBody>
          <a:bodyPr/>
          <a:lstStyle/>
          <a:p>
            <a:r>
              <a:rPr lang="el-GR" dirty="0"/>
              <a:t>καὶ μὴν τὰ </a:t>
            </a:r>
            <a:r>
              <a:rPr lang="el-GR" u="sng" dirty="0"/>
              <a:t>πεττόμενα</a:t>
            </a:r>
            <a:r>
              <a:rPr lang="el-GR" dirty="0"/>
              <a:t> ἐπὶ τράπεζαν ὅσα τε πρόσθεν ηὕρητο, οὐδὲν αὐτῶν ἀφῄρηται, ἄλλα τε ἀεὶ </a:t>
            </a:r>
            <a:r>
              <a:rPr lang="el-GR" u="sng" dirty="0"/>
              <a:t>καινὰ</a:t>
            </a:r>
            <a:r>
              <a:rPr lang="el-GR" dirty="0"/>
              <a:t> ἐπιμηχανῶνται: καὶ ὄψα γε ὡσαύτως: καὶ γὰρ </a:t>
            </a:r>
            <a:r>
              <a:rPr lang="el-GR" u="sng" dirty="0"/>
              <a:t>καινοποιητὰς</a:t>
            </a:r>
            <a:r>
              <a:rPr lang="el-GR" dirty="0"/>
              <a:t> ἀμφοτέρων τούτων κέκτηνται. </a:t>
            </a:r>
            <a:endParaRPr lang="cs-CZ" dirty="0"/>
          </a:p>
        </p:txBody>
      </p:sp>
      <p:sp>
        <p:nvSpPr>
          <p:cNvPr id="4" name="Zástupný obsah 3">
            <a:extLst>
              <a:ext uri="{FF2B5EF4-FFF2-40B4-BE49-F238E27FC236}">
                <a16:creationId xmlns:a16="http://schemas.microsoft.com/office/drawing/2014/main" id="{EA885C33-DB0A-8325-AC92-6DD2FBA63E64}"/>
              </a:ext>
            </a:extLst>
          </p:cNvPr>
          <p:cNvSpPr>
            <a:spLocks noGrp="1"/>
          </p:cNvSpPr>
          <p:nvPr>
            <p:ph sz="half" idx="2"/>
          </p:nvPr>
        </p:nvSpPr>
        <p:spPr/>
        <p:txBody>
          <a:bodyPr/>
          <a:lstStyle/>
          <a:p>
            <a:r>
              <a:rPr lang="en-US" dirty="0"/>
              <a:t>Again, whatever sorts of bread and pastry for the table had been discovered before, none of all those have fallen into disuse, but they keep on always inventing something new besides; and it is the same way with meats; for in both branches of cookery they actually have artists to invent new dishes.</a:t>
            </a:r>
            <a:endParaRPr lang="cs-CZ" dirty="0"/>
          </a:p>
        </p:txBody>
      </p:sp>
    </p:spTree>
    <p:extLst>
      <p:ext uri="{BB962C8B-B14F-4D97-AF65-F5344CB8AC3E}">
        <p14:creationId xmlns:p14="http://schemas.microsoft.com/office/powerpoint/2010/main" val="376600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A554D4-624A-ACAE-3316-7F981AFB12D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A224905B-7C97-7C95-9E9E-066B1E294947}"/>
              </a:ext>
            </a:extLst>
          </p:cNvPr>
          <p:cNvSpPr>
            <a:spLocks noGrp="1"/>
          </p:cNvSpPr>
          <p:nvPr>
            <p:ph sz="half" idx="1"/>
          </p:nvPr>
        </p:nvSpPr>
        <p:spPr/>
        <p:txBody>
          <a:bodyPr/>
          <a:lstStyle/>
          <a:p>
            <a:r>
              <a:rPr lang="el-GR" dirty="0"/>
              <a:t>ἀλλὰ μὴν καὶ ἐν τῷ </a:t>
            </a:r>
            <a:r>
              <a:rPr lang="el-GR" u="sng" dirty="0"/>
              <a:t>χειμῶνι</a:t>
            </a:r>
            <a:r>
              <a:rPr lang="el-GR" dirty="0"/>
              <a:t> οὐ μόνον κεφαλὴν καὶ σῶμα καὶ πόδας ἀρκεῖ αὐτοῖς ἐσκεπάσθαι, ἀλλὰ καὶ περὶ </a:t>
            </a:r>
            <a:r>
              <a:rPr lang="el-GR" u="sng" dirty="0"/>
              <a:t>ἄκραις</a:t>
            </a:r>
            <a:r>
              <a:rPr lang="el-GR" dirty="0"/>
              <a:t> ταῖς χερσὶ </a:t>
            </a:r>
            <a:r>
              <a:rPr lang="el-GR" u="sng" dirty="0"/>
              <a:t>χειρῖδας</a:t>
            </a:r>
            <a:r>
              <a:rPr lang="el-GR" dirty="0"/>
              <a:t> </a:t>
            </a:r>
            <a:r>
              <a:rPr lang="el-GR" u="sng" dirty="0"/>
              <a:t>δασείας</a:t>
            </a:r>
            <a:r>
              <a:rPr lang="el-GR" dirty="0"/>
              <a:t> καὶ </a:t>
            </a:r>
            <a:r>
              <a:rPr lang="el-GR" u="sng" dirty="0"/>
              <a:t>δακτυλήθρας</a:t>
            </a:r>
            <a:r>
              <a:rPr lang="el-GR" dirty="0"/>
              <a:t> ἔχουσιν. ἔν γε μὴν τῷ </a:t>
            </a:r>
            <a:r>
              <a:rPr lang="el-GR" u="sng" dirty="0"/>
              <a:t>θέρει</a:t>
            </a:r>
            <a:r>
              <a:rPr lang="el-GR" dirty="0"/>
              <a:t> οὐκ ἀρκοῦσιν αὐτοῖς οὔθ᾽ αἱ τῶν </a:t>
            </a:r>
            <a:r>
              <a:rPr lang="el-GR" u="sng" dirty="0"/>
              <a:t>δένδρων</a:t>
            </a:r>
            <a:r>
              <a:rPr lang="el-GR" dirty="0"/>
              <a:t> οὔθ᾽ αἱ τῶν </a:t>
            </a:r>
            <a:r>
              <a:rPr lang="el-GR" u="sng" dirty="0"/>
              <a:t>πετρῶν</a:t>
            </a:r>
            <a:r>
              <a:rPr lang="el-GR" dirty="0"/>
              <a:t> σκιαί, ἀλλ᾽ ἐν ταύταις ἑτέρας </a:t>
            </a:r>
            <a:r>
              <a:rPr lang="el-GR" u="sng" dirty="0"/>
              <a:t>σκιὰς</a:t>
            </a:r>
            <a:r>
              <a:rPr lang="el-GR" dirty="0"/>
              <a:t> </a:t>
            </a:r>
            <a:r>
              <a:rPr lang="el-GR" u="sng" dirty="0"/>
              <a:t>ἄνθρωποι</a:t>
            </a:r>
            <a:r>
              <a:rPr lang="el-GR" dirty="0"/>
              <a:t> μηχανώμενοι αὐτοῖς παρεστᾶσι. </a:t>
            </a:r>
            <a:endParaRPr lang="cs-CZ" dirty="0"/>
          </a:p>
        </p:txBody>
      </p:sp>
      <p:sp>
        <p:nvSpPr>
          <p:cNvPr id="4" name="Zástupný obsah 3">
            <a:extLst>
              <a:ext uri="{FF2B5EF4-FFF2-40B4-BE49-F238E27FC236}">
                <a16:creationId xmlns:a16="http://schemas.microsoft.com/office/drawing/2014/main" id="{954A584B-9022-8D4D-86E8-CC605F1B9AA3}"/>
              </a:ext>
            </a:extLst>
          </p:cNvPr>
          <p:cNvSpPr>
            <a:spLocks noGrp="1"/>
          </p:cNvSpPr>
          <p:nvPr>
            <p:ph sz="half" idx="2"/>
          </p:nvPr>
        </p:nvSpPr>
        <p:spPr/>
        <p:txBody>
          <a:bodyPr/>
          <a:lstStyle/>
          <a:p>
            <a:r>
              <a:rPr lang="en-US" dirty="0"/>
              <a:t>Again, in winter they are not satisfied with having clothing on their heads and bodies and legs, but they must have also sleeves thickly lined to the very tips of their fingers, and gloves besides. In summer, on the other hand, they are not satisfied with the shade afforded by the trees and rocks, but amid these they have people stand by them to provide artificial shade. </a:t>
            </a:r>
            <a:endParaRPr lang="cs-CZ" dirty="0"/>
          </a:p>
        </p:txBody>
      </p:sp>
    </p:spTree>
    <p:extLst>
      <p:ext uri="{BB962C8B-B14F-4D97-AF65-F5344CB8AC3E}">
        <p14:creationId xmlns:p14="http://schemas.microsoft.com/office/powerpoint/2010/main" val="309679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F88570-D49E-2AB2-59E2-D3A46E2C747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C10DBB0F-0471-E92A-B8B5-8BA9C48E203E}"/>
              </a:ext>
            </a:extLst>
          </p:cNvPr>
          <p:cNvSpPr>
            <a:spLocks noGrp="1"/>
          </p:cNvSpPr>
          <p:nvPr>
            <p:ph sz="half" idx="1"/>
          </p:nvPr>
        </p:nvSpPr>
        <p:spPr/>
        <p:txBody>
          <a:bodyPr>
            <a:normAutofit fontScale="92500" lnSpcReduction="20000"/>
          </a:bodyPr>
          <a:lstStyle/>
          <a:p>
            <a:r>
              <a:rPr lang="el-GR" dirty="0"/>
              <a:t>νῦν δὲ τούς τε </a:t>
            </a:r>
            <a:r>
              <a:rPr lang="el-GR" u="sng" dirty="0"/>
              <a:t>θυρωροὺς</a:t>
            </a:r>
            <a:r>
              <a:rPr lang="el-GR" dirty="0"/>
              <a:t> καὶ τοὺς </a:t>
            </a:r>
            <a:r>
              <a:rPr lang="el-GR" u="sng" dirty="0"/>
              <a:t>σιτοποιοὺς</a:t>
            </a:r>
            <a:r>
              <a:rPr lang="el-GR" dirty="0"/>
              <a:t> καὶ τοὺς </a:t>
            </a:r>
            <a:r>
              <a:rPr lang="el-GR" u="sng" dirty="0"/>
              <a:t>ὀψοποιοὺς</a:t>
            </a:r>
            <a:r>
              <a:rPr lang="el-GR" dirty="0"/>
              <a:t> καὶ </a:t>
            </a:r>
            <a:r>
              <a:rPr lang="el-GR" u="sng" dirty="0"/>
              <a:t>οἰνοχόους</a:t>
            </a:r>
            <a:r>
              <a:rPr lang="el-GR" dirty="0"/>
              <a:t> καὶ </a:t>
            </a:r>
            <a:r>
              <a:rPr lang="el-GR" u="sng" dirty="0"/>
              <a:t>λουτροχόους</a:t>
            </a:r>
            <a:r>
              <a:rPr lang="el-GR" dirty="0"/>
              <a:t> καὶ </a:t>
            </a:r>
            <a:r>
              <a:rPr lang="el-GR" u="sng" dirty="0"/>
              <a:t>παρατιθέντας</a:t>
            </a:r>
            <a:r>
              <a:rPr lang="el-GR" dirty="0"/>
              <a:t> καὶ </a:t>
            </a:r>
            <a:r>
              <a:rPr lang="el-GR" u="sng" dirty="0"/>
              <a:t>ἀναιροῦντας</a:t>
            </a:r>
            <a:r>
              <a:rPr lang="el-GR" dirty="0"/>
              <a:t> καὶ κατακοιμίζοντας καὶ ἀνιστάντας, καὶ τοὺς κοσμητάς, οἳ ὑποχρίουσί τε καὶ ἐντρίβουσιν αὐτοὺς καὶ τἆλλα ῥυθμίζουσι, τούτους πάντας </a:t>
            </a:r>
            <a:r>
              <a:rPr lang="el-GR" u="sng" dirty="0"/>
              <a:t>ἱππέας</a:t>
            </a:r>
            <a:r>
              <a:rPr lang="el-GR" dirty="0"/>
              <a:t> οἱ δυνάσται πεποιήκασιν, ὅπως μισθοφορῶσιν αὐτοῖς. </a:t>
            </a:r>
            <a:endParaRPr lang="cs-CZ" dirty="0"/>
          </a:p>
          <a:p>
            <a:r>
              <a:rPr lang="el-GR" dirty="0"/>
              <a:t>πλῆθος μὲν οὖν καὶ ἐκ τούτων φαίνεται, οὐ μέντοι </a:t>
            </a:r>
            <a:r>
              <a:rPr lang="el-GR" u="sng" dirty="0"/>
              <a:t>ὄφελός</a:t>
            </a:r>
            <a:r>
              <a:rPr lang="el-GR" dirty="0"/>
              <a:t> γε οὐδὲν αὐτῶν εἰς </a:t>
            </a:r>
            <a:r>
              <a:rPr lang="el-GR" u="sng" dirty="0"/>
              <a:t>πόλεμον</a:t>
            </a:r>
            <a:r>
              <a:rPr lang="el-GR" dirty="0"/>
              <a:t>: δηλοῖ δὲ καὶ αὐτὰ τὰ γιγνόμενα: κατὰ γὰρ τὴν χώραν αὐτῶν ῥᾷον οἱ </a:t>
            </a:r>
            <a:r>
              <a:rPr lang="el-GR" u="sng" dirty="0"/>
              <a:t>πολέμιοι</a:t>
            </a:r>
            <a:r>
              <a:rPr lang="el-GR" dirty="0"/>
              <a:t> ἢ οἱ φίλοι ἀναστρέφονται. </a:t>
            </a:r>
            <a:endParaRPr lang="cs-CZ" dirty="0"/>
          </a:p>
        </p:txBody>
      </p:sp>
      <p:sp>
        <p:nvSpPr>
          <p:cNvPr id="4" name="Zástupný obsah 3">
            <a:extLst>
              <a:ext uri="{FF2B5EF4-FFF2-40B4-BE49-F238E27FC236}">
                <a16:creationId xmlns:a16="http://schemas.microsoft.com/office/drawing/2014/main" id="{6CD24627-9935-9FF0-36CD-6A8A8F3DBF3F}"/>
              </a:ext>
            </a:extLst>
          </p:cNvPr>
          <p:cNvSpPr>
            <a:spLocks noGrp="1"/>
          </p:cNvSpPr>
          <p:nvPr>
            <p:ph sz="half" idx="2"/>
          </p:nvPr>
        </p:nvSpPr>
        <p:spPr/>
        <p:txBody>
          <a:bodyPr>
            <a:normAutofit fontScale="92500" lnSpcReduction="20000"/>
          </a:bodyPr>
          <a:lstStyle/>
          <a:p>
            <a:r>
              <a:rPr lang="en-US" dirty="0"/>
              <a:t>But now the rulers make knights out of their porters, bakers, cooks, cup-bearers, bath-room attendants, butlers, waiters, chamberlains who assist them in retiring at night and in rising in the morning, and beauty-doctors who pencil their eyes and rouge their cheeks for them and otherwise beautify them; these are the sort that they make into knights to serve for pay for them. </a:t>
            </a:r>
            <a:endParaRPr lang="cs-CZ" dirty="0"/>
          </a:p>
          <a:p>
            <a:r>
              <a:rPr lang="en-US" dirty="0"/>
              <a:t>From such recruits, therefore, a host is obtained, but they are of no use in war; and that is clear from actual occurrences: for enemies may range up and down their land with less hindrance than friends. </a:t>
            </a:r>
            <a:endParaRPr lang="cs-CZ" dirty="0"/>
          </a:p>
        </p:txBody>
      </p:sp>
    </p:spTree>
    <p:extLst>
      <p:ext uri="{BB962C8B-B14F-4D97-AF65-F5344CB8AC3E}">
        <p14:creationId xmlns:p14="http://schemas.microsoft.com/office/powerpoint/2010/main" val="4153052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E9ED9D-93E8-CD1F-D63A-84688F5ECBB3}"/>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8331454D-FE89-F186-7FBA-ABDCCCF96356}"/>
              </a:ext>
            </a:extLst>
          </p:cNvPr>
          <p:cNvSpPr>
            <a:spLocks noGrp="1"/>
          </p:cNvSpPr>
          <p:nvPr>
            <p:ph sz="half" idx="1"/>
          </p:nvPr>
        </p:nvSpPr>
        <p:spPr/>
        <p:txBody>
          <a:bodyPr/>
          <a:lstStyle/>
          <a:p>
            <a:r>
              <a:rPr lang="el-GR" dirty="0"/>
              <a:t>καὶ οὐδεὶς ἔτι ἄνευ </a:t>
            </a:r>
            <a:r>
              <a:rPr lang="el-GR" u="sng" dirty="0"/>
              <a:t>Ἑλλήνων</a:t>
            </a:r>
            <a:r>
              <a:rPr lang="el-GR" dirty="0"/>
              <a:t> εἰς </a:t>
            </a:r>
            <a:r>
              <a:rPr lang="el-GR" u="sng" dirty="0"/>
              <a:t>πόλεμον</a:t>
            </a:r>
            <a:r>
              <a:rPr lang="el-GR" dirty="0"/>
              <a:t> καθίσταται, οὔτε ὅταν ἀλλήλοις πολεμῶσιν οὔτε ὅταν οἱ Ἕλληνες αὐτοῖς ἀντιστρατεύωνται: ἀλλὰ καὶ πρὸς τούτους ἐγνώκασι μεθ᾽ Ἑλλήνων τοὺς πολέμους ποιεῖσθαι. </a:t>
            </a:r>
            <a:endParaRPr lang="cs-CZ" dirty="0"/>
          </a:p>
        </p:txBody>
      </p:sp>
      <p:sp>
        <p:nvSpPr>
          <p:cNvPr id="4" name="Zástupný obsah 3">
            <a:extLst>
              <a:ext uri="{FF2B5EF4-FFF2-40B4-BE49-F238E27FC236}">
                <a16:creationId xmlns:a16="http://schemas.microsoft.com/office/drawing/2014/main" id="{66813113-22A0-2626-09BA-77E66A7008D6}"/>
              </a:ext>
            </a:extLst>
          </p:cNvPr>
          <p:cNvSpPr>
            <a:spLocks noGrp="1"/>
          </p:cNvSpPr>
          <p:nvPr>
            <p:ph sz="half" idx="2"/>
          </p:nvPr>
        </p:nvSpPr>
        <p:spPr/>
        <p:txBody>
          <a:bodyPr/>
          <a:lstStyle/>
          <a:p>
            <a:r>
              <a:rPr lang="en-US" dirty="0"/>
              <a:t>and no one ever goes to war any more without the help of Greek mercenaries, be it when they are at war with one another or when the Greeks make war upon them; but even against Greeks they recognize that they can conduct their wars only with the assistance of Greeks. </a:t>
            </a:r>
            <a:endParaRPr lang="cs-CZ" dirty="0"/>
          </a:p>
        </p:txBody>
      </p:sp>
    </p:spTree>
    <p:extLst>
      <p:ext uri="{BB962C8B-B14F-4D97-AF65-F5344CB8AC3E}">
        <p14:creationId xmlns:p14="http://schemas.microsoft.com/office/powerpoint/2010/main" val="1257148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5C2759-AE3D-E430-F65A-013E77C62672}"/>
              </a:ext>
            </a:extLst>
          </p:cNvPr>
          <p:cNvSpPr>
            <a:spLocks noGrp="1"/>
          </p:cNvSpPr>
          <p:nvPr>
            <p:ph type="title"/>
          </p:nvPr>
        </p:nvSpPr>
        <p:spPr/>
        <p:txBody>
          <a:bodyPr/>
          <a:lstStyle/>
          <a:p>
            <a:r>
              <a:rPr lang="cs-CZ" dirty="0"/>
              <a:t>Slaboši</a:t>
            </a:r>
          </a:p>
        </p:txBody>
      </p:sp>
      <p:sp>
        <p:nvSpPr>
          <p:cNvPr id="3" name="Zástupný obsah 2">
            <a:extLst>
              <a:ext uri="{FF2B5EF4-FFF2-40B4-BE49-F238E27FC236}">
                <a16:creationId xmlns:a16="http://schemas.microsoft.com/office/drawing/2014/main" id="{E51C2B6C-1D46-33BF-CB31-D76C8ACAE65A}"/>
              </a:ext>
            </a:extLst>
          </p:cNvPr>
          <p:cNvSpPr>
            <a:spLocks noGrp="1"/>
          </p:cNvSpPr>
          <p:nvPr>
            <p:ph sz="half" idx="1"/>
          </p:nvPr>
        </p:nvSpPr>
        <p:spPr/>
        <p:txBody>
          <a:bodyPr/>
          <a:lstStyle/>
          <a:p>
            <a:r>
              <a:rPr lang="cs-CZ" dirty="0" err="1"/>
              <a:t>Arr</a:t>
            </a:r>
            <a:r>
              <a:rPr lang="cs-CZ" dirty="0"/>
              <a:t>. </a:t>
            </a:r>
            <a:r>
              <a:rPr lang="cs-CZ" i="1" dirty="0"/>
              <a:t>An</a:t>
            </a:r>
            <a:r>
              <a:rPr lang="cs-CZ" dirty="0"/>
              <a:t>. 2.7.5</a:t>
            </a:r>
          </a:p>
          <a:p>
            <a:r>
              <a:rPr lang="el-GR" dirty="0"/>
              <a:t>βαρβάρων τε αὖ Θρᾷκας καὶ Παίονας καὶ Ἰλλυριοὺς καὶ Ἀγριᾶνας τοὺς </a:t>
            </a:r>
            <a:r>
              <a:rPr lang="el-GR" u="sng" dirty="0"/>
              <a:t>εὐρωστοτάτους</a:t>
            </a:r>
            <a:r>
              <a:rPr lang="el-GR" dirty="0"/>
              <a:t> τε τῶν κατὰ τὴν Εὐρώπην καὶ </a:t>
            </a:r>
            <a:r>
              <a:rPr lang="el-GR" u="sng" dirty="0"/>
              <a:t>μαχιμωτάτους</a:t>
            </a:r>
            <a:r>
              <a:rPr lang="el-GR" dirty="0"/>
              <a:t> πρὸς τὰ </a:t>
            </a:r>
            <a:r>
              <a:rPr lang="el-GR" u="sng" dirty="0"/>
              <a:t>ἀπονώτατά</a:t>
            </a:r>
            <a:r>
              <a:rPr lang="el-GR" dirty="0"/>
              <a:t> τε καὶ </a:t>
            </a:r>
            <a:r>
              <a:rPr lang="el-GR" u="sng" dirty="0"/>
              <a:t>μαλακώτατα</a:t>
            </a:r>
            <a:r>
              <a:rPr lang="el-GR" dirty="0"/>
              <a:t> τῆς Ἀσίας γένη ἀντιτάξεσθαι:</a:t>
            </a:r>
            <a:endParaRPr lang="cs-CZ" dirty="0"/>
          </a:p>
        </p:txBody>
      </p:sp>
      <p:sp>
        <p:nvSpPr>
          <p:cNvPr id="4" name="Zástupný obsah 3">
            <a:extLst>
              <a:ext uri="{FF2B5EF4-FFF2-40B4-BE49-F238E27FC236}">
                <a16:creationId xmlns:a16="http://schemas.microsoft.com/office/drawing/2014/main" id="{C2814AFD-E96B-60E2-9E98-1B9E4888F9CB}"/>
              </a:ext>
            </a:extLst>
          </p:cNvPr>
          <p:cNvSpPr>
            <a:spLocks noGrp="1"/>
          </p:cNvSpPr>
          <p:nvPr>
            <p:ph sz="half" idx="2"/>
          </p:nvPr>
        </p:nvSpPr>
        <p:spPr/>
        <p:txBody>
          <a:bodyPr/>
          <a:lstStyle/>
          <a:p>
            <a:r>
              <a:rPr lang="en-US" dirty="0"/>
              <a:t>Again, of foreigners, the Thracians, </a:t>
            </a:r>
            <a:r>
              <a:rPr lang="en-US" dirty="0" err="1"/>
              <a:t>Paeonians</a:t>
            </a:r>
            <a:r>
              <a:rPr lang="en-US" dirty="0"/>
              <a:t>, Illyrians, and </a:t>
            </a:r>
            <a:r>
              <a:rPr lang="en-US" dirty="0" err="1"/>
              <a:t>Agrianians</a:t>
            </a:r>
            <a:r>
              <a:rPr lang="en-US" dirty="0"/>
              <a:t>, who were the most robust and warlike of men in Europe, were about to be arrayed against the most sluggish and effeminate races of Asia.</a:t>
            </a:r>
            <a:endParaRPr lang="cs-CZ" dirty="0"/>
          </a:p>
        </p:txBody>
      </p:sp>
    </p:spTree>
    <p:extLst>
      <p:ext uri="{BB962C8B-B14F-4D97-AF65-F5344CB8AC3E}">
        <p14:creationId xmlns:p14="http://schemas.microsoft.com/office/powerpoint/2010/main" val="1763710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80950C-D2CC-ED5F-A7DB-83096EAE6EC1}"/>
              </a:ext>
            </a:extLst>
          </p:cNvPr>
          <p:cNvSpPr>
            <a:spLocks noGrp="1"/>
          </p:cNvSpPr>
          <p:nvPr>
            <p:ph type="title"/>
          </p:nvPr>
        </p:nvSpPr>
        <p:spPr/>
        <p:txBody>
          <a:bodyPr/>
          <a:lstStyle/>
          <a:p>
            <a:r>
              <a:rPr lang="cs-CZ" dirty="0"/>
              <a:t>Dříve a poté</a:t>
            </a:r>
          </a:p>
        </p:txBody>
      </p:sp>
      <p:sp>
        <p:nvSpPr>
          <p:cNvPr id="3" name="Zástupný obsah 2">
            <a:extLst>
              <a:ext uri="{FF2B5EF4-FFF2-40B4-BE49-F238E27FC236}">
                <a16:creationId xmlns:a16="http://schemas.microsoft.com/office/drawing/2014/main" id="{03BFA8B4-31A2-36A6-9749-8E37ED7D097B}"/>
              </a:ext>
            </a:extLst>
          </p:cNvPr>
          <p:cNvSpPr>
            <a:spLocks noGrp="1"/>
          </p:cNvSpPr>
          <p:nvPr>
            <p:ph idx="1"/>
          </p:nvPr>
        </p:nvSpPr>
        <p:spPr/>
        <p:txBody>
          <a:bodyPr>
            <a:normAutofit lnSpcReduction="10000"/>
          </a:bodyPr>
          <a:lstStyle/>
          <a:p>
            <a:r>
              <a:rPr lang="cs-CZ" dirty="0"/>
              <a:t>Dobří vládci – </a:t>
            </a:r>
            <a:r>
              <a:rPr lang="cs-CZ" dirty="0" err="1"/>
              <a:t>Kýros</a:t>
            </a:r>
            <a:r>
              <a:rPr lang="cs-CZ" dirty="0"/>
              <a:t>, </a:t>
            </a:r>
            <a:r>
              <a:rPr lang="cs-CZ" dirty="0" err="1"/>
              <a:t>Dáreios</a:t>
            </a:r>
            <a:r>
              <a:rPr lang="cs-CZ" dirty="0"/>
              <a:t> I.</a:t>
            </a:r>
          </a:p>
          <a:p>
            <a:r>
              <a:rPr lang="cs-CZ" dirty="0"/>
              <a:t>Žijí uměřeně</a:t>
            </a:r>
          </a:p>
          <a:p>
            <a:r>
              <a:rPr lang="cs-CZ" dirty="0"/>
              <a:t>Nemají luxus</a:t>
            </a:r>
          </a:p>
          <a:p>
            <a:r>
              <a:rPr lang="cs-CZ" dirty="0"/>
              <a:t>Nejsou dekadentní</a:t>
            </a:r>
          </a:p>
          <a:p>
            <a:r>
              <a:rPr lang="cs-CZ" dirty="0"/>
              <a:t>Dobří válečníci</a:t>
            </a:r>
          </a:p>
          <a:p>
            <a:r>
              <a:rPr lang="cs-CZ" dirty="0"/>
              <a:t>Odlišná výchova</a:t>
            </a:r>
          </a:p>
          <a:p>
            <a:endParaRPr lang="cs-CZ" dirty="0"/>
          </a:p>
          <a:p>
            <a:r>
              <a:rPr lang="cs-CZ" dirty="0"/>
              <a:t>Úpadek</a:t>
            </a:r>
          </a:p>
          <a:p>
            <a:r>
              <a:rPr lang="cs-CZ" dirty="0"/>
              <a:t>Slabí, dekadentní, zženštilí, špatní ve všech ohledech, bohatí</a:t>
            </a:r>
          </a:p>
          <a:p>
            <a:r>
              <a:rPr lang="cs-CZ" dirty="0"/>
              <a:t>Krutí, slabí králové, mocné královny, eunuši, chaos na dvoře, intriky</a:t>
            </a:r>
          </a:p>
        </p:txBody>
      </p:sp>
    </p:spTree>
    <p:extLst>
      <p:ext uri="{BB962C8B-B14F-4D97-AF65-F5344CB8AC3E}">
        <p14:creationId xmlns:p14="http://schemas.microsoft.com/office/powerpoint/2010/main" val="286351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A02AFD-B912-8658-2FBA-F8FC02CD1020}"/>
              </a:ext>
            </a:extLst>
          </p:cNvPr>
          <p:cNvSpPr>
            <a:spLocks noGrp="1"/>
          </p:cNvSpPr>
          <p:nvPr>
            <p:ph type="title"/>
          </p:nvPr>
        </p:nvSpPr>
        <p:spPr/>
        <p:txBody>
          <a:bodyPr/>
          <a:lstStyle/>
          <a:p>
            <a:r>
              <a:rPr lang="cs-CZ" dirty="0"/>
              <a:t>Alexandr</a:t>
            </a:r>
          </a:p>
        </p:txBody>
      </p:sp>
      <p:sp>
        <p:nvSpPr>
          <p:cNvPr id="3" name="Zástupný obsah 2">
            <a:extLst>
              <a:ext uri="{FF2B5EF4-FFF2-40B4-BE49-F238E27FC236}">
                <a16:creationId xmlns:a16="http://schemas.microsoft.com/office/drawing/2014/main" id="{03668594-71EC-5FC6-43B6-D21EA6434BC5}"/>
              </a:ext>
            </a:extLst>
          </p:cNvPr>
          <p:cNvSpPr>
            <a:spLocks noGrp="1"/>
          </p:cNvSpPr>
          <p:nvPr>
            <p:ph sz="half" idx="1"/>
          </p:nvPr>
        </p:nvSpPr>
        <p:spPr/>
        <p:txBody>
          <a:bodyPr/>
          <a:lstStyle/>
          <a:p>
            <a:r>
              <a:rPr lang="cs-CZ" dirty="0"/>
              <a:t>Plut. </a:t>
            </a:r>
            <a:r>
              <a:rPr lang="cs-CZ" i="1" dirty="0"/>
              <a:t>De Alex</a:t>
            </a:r>
            <a:r>
              <a:rPr lang="cs-CZ" dirty="0"/>
              <a:t>. 1.6</a:t>
            </a:r>
          </a:p>
          <a:p>
            <a:r>
              <a:rPr lang="el-GR" dirty="0"/>
              <a:t>οὐ γάρ, ὡς Ἀριστοτέλης συνεβούλευεν αὐτῷ, τοῖς μὲν Ἕλλησιν </a:t>
            </a:r>
            <a:r>
              <a:rPr lang="el-GR" u="sng" dirty="0"/>
              <a:t>ἡγεμονικῶς</a:t>
            </a:r>
            <a:r>
              <a:rPr lang="el-GR" dirty="0"/>
              <a:t> τοῖς δὲ βαρβάροις </a:t>
            </a:r>
            <a:r>
              <a:rPr lang="el-GR" u="sng" dirty="0"/>
              <a:t>δεσποτικῶς</a:t>
            </a:r>
            <a:r>
              <a:rPr lang="el-GR" dirty="0"/>
              <a:t> χρώμενος, καὶ τῶν μὲν ὡς</a:t>
            </a:r>
            <a:r>
              <a:rPr lang="cs-CZ" dirty="0"/>
              <a:t> </a:t>
            </a:r>
            <a:r>
              <a:rPr lang="el-GR" dirty="0"/>
              <a:t>φίλων καὶ οἰκείων ἐπιμελούμενος τοῖς δ᾽ ὡς </a:t>
            </a:r>
            <a:r>
              <a:rPr lang="el-GR" u="sng" dirty="0"/>
              <a:t>ζῴοις</a:t>
            </a:r>
            <a:r>
              <a:rPr lang="el-GR" dirty="0"/>
              <a:t> ἢ </a:t>
            </a:r>
            <a:r>
              <a:rPr lang="el-GR" u="sng" dirty="0"/>
              <a:t>φυτοῖς</a:t>
            </a:r>
            <a:r>
              <a:rPr lang="el-GR" dirty="0"/>
              <a:t> προσφερόμενος,</a:t>
            </a:r>
            <a:endParaRPr lang="cs-CZ" dirty="0"/>
          </a:p>
        </p:txBody>
      </p:sp>
      <p:sp>
        <p:nvSpPr>
          <p:cNvPr id="4" name="Zástupný obsah 3">
            <a:extLst>
              <a:ext uri="{FF2B5EF4-FFF2-40B4-BE49-F238E27FC236}">
                <a16:creationId xmlns:a16="http://schemas.microsoft.com/office/drawing/2014/main" id="{27CA21B7-2BAC-A88B-FEFF-F70877A683FA}"/>
              </a:ext>
            </a:extLst>
          </p:cNvPr>
          <p:cNvSpPr>
            <a:spLocks noGrp="1"/>
          </p:cNvSpPr>
          <p:nvPr>
            <p:ph sz="half" idx="2"/>
          </p:nvPr>
        </p:nvSpPr>
        <p:spPr/>
        <p:txBody>
          <a:bodyPr/>
          <a:lstStyle/>
          <a:p>
            <a:r>
              <a:rPr lang="en-US" dirty="0"/>
              <a:t>For Alexander did not follow Aristotle's advice to treat the Greeks as if he were their leader, and other peoples as if he were their master ; to have regard for the Greeks as for friends and kindred, but to conduct himself toward other peoples as though they were plants or animals;</a:t>
            </a:r>
            <a:endParaRPr lang="cs-CZ" dirty="0"/>
          </a:p>
        </p:txBody>
      </p:sp>
    </p:spTree>
    <p:extLst>
      <p:ext uri="{BB962C8B-B14F-4D97-AF65-F5344CB8AC3E}">
        <p14:creationId xmlns:p14="http://schemas.microsoft.com/office/powerpoint/2010/main" val="3886406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6FE635-A2B1-B827-3079-5C3C12E59F64}"/>
              </a:ext>
            </a:extLst>
          </p:cNvPr>
          <p:cNvSpPr>
            <a:spLocks noGrp="1"/>
          </p:cNvSpPr>
          <p:nvPr>
            <p:ph type="title"/>
          </p:nvPr>
        </p:nvSpPr>
        <p:spPr/>
        <p:txBody>
          <a:bodyPr/>
          <a:lstStyle/>
          <a:p>
            <a:r>
              <a:rPr lang="cs-CZ" dirty="0"/>
              <a:t>Ale také Alexandr</a:t>
            </a:r>
          </a:p>
        </p:txBody>
      </p:sp>
      <p:sp>
        <p:nvSpPr>
          <p:cNvPr id="3" name="Zástupný obsah 2">
            <a:extLst>
              <a:ext uri="{FF2B5EF4-FFF2-40B4-BE49-F238E27FC236}">
                <a16:creationId xmlns:a16="http://schemas.microsoft.com/office/drawing/2014/main" id="{6A0AAB69-F074-A8FB-1F64-81BA7559DC75}"/>
              </a:ext>
            </a:extLst>
          </p:cNvPr>
          <p:cNvSpPr>
            <a:spLocks noGrp="1"/>
          </p:cNvSpPr>
          <p:nvPr>
            <p:ph sz="half" idx="1"/>
          </p:nvPr>
        </p:nvSpPr>
        <p:spPr/>
        <p:txBody>
          <a:bodyPr>
            <a:normAutofit fontScale="92500" lnSpcReduction="10000"/>
          </a:bodyPr>
          <a:lstStyle/>
          <a:p>
            <a:r>
              <a:rPr lang="cs-CZ" dirty="0" err="1"/>
              <a:t>Arr</a:t>
            </a:r>
            <a:r>
              <a:rPr lang="cs-CZ" dirty="0"/>
              <a:t>. </a:t>
            </a:r>
            <a:r>
              <a:rPr lang="cs-CZ" i="1" dirty="0"/>
              <a:t>An</a:t>
            </a:r>
            <a:r>
              <a:rPr lang="cs-CZ" dirty="0"/>
              <a:t>. 4.7.4</a:t>
            </a:r>
          </a:p>
          <a:p>
            <a:r>
              <a:rPr lang="el-GR" dirty="0"/>
              <a:t>καὶ ὑπαχθῆναι Ἀλέξανδρον ξύμφημι ἐς ζῆλον τοῦ </a:t>
            </a:r>
            <a:r>
              <a:rPr lang="el-GR" u="sng" dirty="0"/>
              <a:t>Μηδικοῦ</a:t>
            </a:r>
            <a:r>
              <a:rPr lang="el-GR" dirty="0"/>
              <a:t> τε καὶ </a:t>
            </a:r>
            <a:r>
              <a:rPr lang="el-GR" u="sng" dirty="0"/>
              <a:t>Περσικοῦ</a:t>
            </a:r>
            <a:r>
              <a:rPr lang="el-GR" dirty="0"/>
              <a:t> </a:t>
            </a:r>
            <a:r>
              <a:rPr lang="el-GR" u="sng" dirty="0"/>
              <a:t>πλούτου</a:t>
            </a:r>
            <a:r>
              <a:rPr lang="el-GR" dirty="0"/>
              <a:t> καὶ τῆς κατὰ τοὺς </a:t>
            </a:r>
            <a:r>
              <a:rPr lang="el-GR" u="sng" dirty="0"/>
              <a:t>βαρβάρους</a:t>
            </a:r>
            <a:r>
              <a:rPr lang="el-GR" dirty="0"/>
              <a:t> βασιλέας οὐκ </a:t>
            </a:r>
            <a:r>
              <a:rPr lang="el-GR" u="sng" dirty="0"/>
              <a:t>ἴσης</a:t>
            </a:r>
            <a:r>
              <a:rPr lang="el-GR" dirty="0"/>
              <a:t> ἐς τοὺς ὑπηκόους ξυνδιαιτήσεως, ἐσθῆτά τε ὅτι Μηδικὴν ἀντὶ τῆς Μακεδονικῆς τε καὶ πατρίου Ἡρακλείδης ὢν μετέλαβεν, οὐδαμῇ ἐπαινῶ, καὶ τὴν </a:t>
            </a:r>
            <a:r>
              <a:rPr lang="el-GR" u="sng" dirty="0"/>
              <a:t>κίταριν</a:t>
            </a:r>
            <a:r>
              <a:rPr lang="el-GR" dirty="0"/>
              <a:t> τὴν Περσικὴν τῶν νενικημένων ἀντὶ ὧν αὐτὸς ὁ νικῶν πάλαι ἐφόρει ἀμεῖψαι οὐκ ἐπῃδέσθη,</a:t>
            </a:r>
            <a:endParaRPr lang="cs-CZ" dirty="0"/>
          </a:p>
        </p:txBody>
      </p:sp>
      <p:sp>
        <p:nvSpPr>
          <p:cNvPr id="4" name="Zástupný obsah 3">
            <a:extLst>
              <a:ext uri="{FF2B5EF4-FFF2-40B4-BE49-F238E27FC236}">
                <a16:creationId xmlns:a16="http://schemas.microsoft.com/office/drawing/2014/main" id="{76CB8A4D-C8CB-4C66-4A0E-DF4E52C11D24}"/>
              </a:ext>
            </a:extLst>
          </p:cNvPr>
          <p:cNvSpPr>
            <a:spLocks noGrp="1"/>
          </p:cNvSpPr>
          <p:nvPr>
            <p:ph sz="half" idx="2"/>
          </p:nvPr>
        </p:nvSpPr>
        <p:spPr/>
        <p:txBody>
          <a:bodyPr>
            <a:normAutofit fontScale="92500" lnSpcReduction="10000"/>
          </a:bodyPr>
          <a:lstStyle/>
          <a:p>
            <a:r>
              <a:rPr lang="en-US" dirty="0"/>
              <a:t>and I agree with those who say that Alexander was induced to indulge his desire of emulating the Median and Persian wealth and to treat his subjects as inferior beings according to the </a:t>
            </a:r>
            <a:r>
              <a:rPr lang="en-US" dirty="0" err="1"/>
              <a:t>custo</a:t>
            </a:r>
            <a:r>
              <a:rPr lang="cs-CZ" dirty="0"/>
              <a:t>m</a:t>
            </a:r>
            <a:r>
              <a:rPr lang="en-US" dirty="0"/>
              <a:t> of the foreign kings. Nor do I by any means commend him for changing the Macedonian style of dress which his fathers had adopted, for the Median one, being as he was a descendant of </a:t>
            </a:r>
            <a:r>
              <a:rPr lang="en-US" dirty="0" err="1"/>
              <a:t>Heracle</a:t>
            </a:r>
            <a:r>
              <a:rPr lang="cs-CZ" dirty="0"/>
              <a:t>s.</a:t>
            </a:r>
            <a:r>
              <a:rPr lang="en-US" dirty="0"/>
              <a:t> Besides, he was not ashamed to exchange the head-dress which he the conqueror had so long worn, for that of the conquered Persians.</a:t>
            </a:r>
            <a:endParaRPr lang="cs-CZ" dirty="0"/>
          </a:p>
        </p:txBody>
      </p:sp>
    </p:spTree>
    <p:extLst>
      <p:ext uri="{BB962C8B-B14F-4D97-AF65-F5344CB8AC3E}">
        <p14:creationId xmlns:p14="http://schemas.microsoft.com/office/powerpoint/2010/main" val="39475670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B27544-EE44-C339-34AD-562A244504F0}"/>
              </a:ext>
            </a:extLst>
          </p:cNvPr>
          <p:cNvSpPr>
            <a:spLocks noGrp="1"/>
          </p:cNvSpPr>
          <p:nvPr>
            <p:ph type="title"/>
          </p:nvPr>
        </p:nvSpPr>
        <p:spPr/>
        <p:txBody>
          <a:bodyPr/>
          <a:lstStyle/>
          <a:p>
            <a:r>
              <a:rPr lang="cs-CZ" dirty="0"/>
              <a:t>Ale také Alexandr</a:t>
            </a:r>
          </a:p>
        </p:txBody>
      </p:sp>
      <p:sp>
        <p:nvSpPr>
          <p:cNvPr id="3" name="Zástupný obsah 2">
            <a:extLst>
              <a:ext uri="{FF2B5EF4-FFF2-40B4-BE49-F238E27FC236}">
                <a16:creationId xmlns:a16="http://schemas.microsoft.com/office/drawing/2014/main" id="{5AEDA2B1-EB73-4F3D-302F-CF918F89091B}"/>
              </a:ext>
            </a:extLst>
          </p:cNvPr>
          <p:cNvSpPr>
            <a:spLocks noGrp="1"/>
          </p:cNvSpPr>
          <p:nvPr>
            <p:ph sz="half" idx="1"/>
          </p:nvPr>
        </p:nvSpPr>
        <p:spPr/>
        <p:txBody>
          <a:bodyPr>
            <a:normAutofit fontScale="85000" lnSpcReduction="10000"/>
          </a:bodyPr>
          <a:lstStyle/>
          <a:p>
            <a:r>
              <a:rPr lang="cs-CZ" dirty="0"/>
              <a:t>Diod. 17.77</a:t>
            </a:r>
          </a:p>
          <a:p>
            <a:r>
              <a:rPr lang="el-GR" dirty="0"/>
              <a:t>καὶ τὴν βασιλείαν ἀδήριτον ἔχειν ἤρξατο ζηλοῦν τὴν </a:t>
            </a:r>
            <a:r>
              <a:rPr lang="el-GR" u="sng" dirty="0"/>
              <a:t>Περσικὴν</a:t>
            </a:r>
            <a:r>
              <a:rPr lang="el-GR" dirty="0"/>
              <a:t> </a:t>
            </a:r>
            <a:r>
              <a:rPr lang="el-GR" u="sng" dirty="0"/>
              <a:t>τρυφὴν</a:t>
            </a:r>
            <a:r>
              <a:rPr lang="el-GR" dirty="0"/>
              <a:t> καὶ τὴν </a:t>
            </a:r>
            <a:r>
              <a:rPr lang="el-GR" u="sng" dirty="0"/>
              <a:t>πολυτέλειαν</a:t>
            </a:r>
            <a:r>
              <a:rPr lang="el-GR" dirty="0"/>
              <a:t> τῶν Ἀσιανῶν βασιλέων.</a:t>
            </a:r>
            <a:endParaRPr lang="cs-CZ" dirty="0"/>
          </a:p>
          <a:p>
            <a:r>
              <a:rPr lang="el-GR" dirty="0"/>
              <a:t>εἶτα τό τε </a:t>
            </a:r>
            <a:r>
              <a:rPr lang="el-GR" u="sng" dirty="0"/>
              <a:t>Περσικὸν</a:t>
            </a:r>
            <a:r>
              <a:rPr lang="el-GR" dirty="0"/>
              <a:t> </a:t>
            </a:r>
            <a:r>
              <a:rPr lang="el-GR" u="sng" dirty="0"/>
              <a:t>διάδημα</a:t>
            </a:r>
            <a:r>
              <a:rPr lang="el-GR" dirty="0"/>
              <a:t> περιέθετο καὶ τὸν </a:t>
            </a:r>
            <a:r>
              <a:rPr lang="el-GR" u="sng" dirty="0"/>
              <a:t>διάλευκον</a:t>
            </a:r>
            <a:r>
              <a:rPr lang="el-GR" dirty="0"/>
              <a:t> ἐνεδύσατο </a:t>
            </a:r>
            <a:r>
              <a:rPr lang="el-GR" u="sng" dirty="0"/>
              <a:t>χιτῶνα</a:t>
            </a:r>
            <a:r>
              <a:rPr lang="el-GR" dirty="0"/>
              <a:t> καὶ τὴν Περσικὴν </a:t>
            </a:r>
            <a:r>
              <a:rPr lang="el-GR" u="sng" dirty="0"/>
              <a:t>ζώνην</a:t>
            </a:r>
            <a:r>
              <a:rPr lang="el-GR" dirty="0"/>
              <a:t> καὶ τἄλλα πλὴν τῶν ἀναξυρίδων καὶ τοῦ κάνδυος.</a:t>
            </a:r>
            <a:endParaRPr lang="cs-CZ" dirty="0"/>
          </a:p>
          <a:p>
            <a:r>
              <a:rPr lang="el-GR" dirty="0"/>
              <a:t>πρὸς δὲ τούτοις τὰς </a:t>
            </a:r>
            <a:r>
              <a:rPr lang="el-GR" u="sng" dirty="0"/>
              <a:t>παλλακίδας</a:t>
            </a:r>
            <a:r>
              <a:rPr lang="el-GR" dirty="0"/>
              <a:t> ὁμοίως τῷ Δαρείῳ περιήγετο, τὸν μὲν </a:t>
            </a:r>
            <a:r>
              <a:rPr lang="el-GR" u="sng" dirty="0"/>
              <a:t>ἀριθμὸν</a:t>
            </a:r>
            <a:r>
              <a:rPr lang="el-GR" dirty="0"/>
              <a:t> οὔσας οὐκ </a:t>
            </a:r>
            <a:r>
              <a:rPr lang="el-GR" u="sng" dirty="0"/>
              <a:t>ἐλάττους</a:t>
            </a:r>
            <a:r>
              <a:rPr lang="el-GR" dirty="0"/>
              <a:t> </a:t>
            </a:r>
            <a:r>
              <a:rPr lang="el-GR" u="sng" dirty="0"/>
              <a:t>πλήθει</a:t>
            </a:r>
            <a:r>
              <a:rPr lang="el-GR" dirty="0"/>
              <a:t> τῶν κατὰ τὸν </a:t>
            </a:r>
            <a:r>
              <a:rPr lang="el-GR" u="sng" dirty="0"/>
              <a:t>ἐνιαυτὸν</a:t>
            </a:r>
            <a:r>
              <a:rPr lang="el-GR" dirty="0"/>
              <a:t> ἡμερῶν, κάλλει δὲ διαπρεπεῖς ὡς ἂν ἐξ ἁπασῶν τῶν κατὰ τὴν Ἀσίαν γυναικῶν ἐπιλελεγμένας.</a:t>
            </a:r>
            <a:endParaRPr lang="cs-CZ" dirty="0"/>
          </a:p>
        </p:txBody>
      </p:sp>
      <p:sp>
        <p:nvSpPr>
          <p:cNvPr id="4" name="Zástupný obsah 3">
            <a:extLst>
              <a:ext uri="{FF2B5EF4-FFF2-40B4-BE49-F238E27FC236}">
                <a16:creationId xmlns:a16="http://schemas.microsoft.com/office/drawing/2014/main" id="{EF6B79DE-4DEC-A170-C8BE-4D6B4AAABE59}"/>
              </a:ext>
            </a:extLst>
          </p:cNvPr>
          <p:cNvSpPr>
            <a:spLocks noGrp="1"/>
          </p:cNvSpPr>
          <p:nvPr>
            <p:ph sz="half" idx="2"/>
          </p:nvPr>
        </p:nvSpPr>
        <p:spPr/>
        <p:txBody>
          <a:bodyPr>
            <a:normAutofit fontScale="85000" lnSpcReduction="10000"/>
          </a:bodyPr>
          <a:lstStyle/>
          <a:p>
            <a:r>
              <a:rPr lang="en-US" dirty="0"/>
              <a:t>he began to imitate the Persian luxury and the extravagant display of the kings of Asia.</a:t>
            </a:r>
            <a:endParaRPr lang="cs-CZ" dirty="0"/>
          </a:p>
          <a:p>
            <a:r>
              <a:rPr lang="en-US" dirty="0"/>
              <a:t>Then he put on the Persian diadem and dressed himself in the white robe and the Persian sash and everything else except the trousers and the long-sleeved upper garment.</a:t>
            </a:r>
            <a:endParaRPr lang="cs-CZ" dirty="0"/>
          </a:p>
          <a:p>
            <a:r>
              <a:rPr lang="en-US" dirty="0"/>
              <a:t>In addition to all this, he added concubines to his retinue in the manner of </a:t>
            </a:r>
            <a:r>
              <a:rPr lang="en-US" dirty="0" err="1"/>
              <a:t>Dareius</a:t>
            </a:r>
            <a:r>
              <a:rPr lang="en-US" dirty="0"/>
              <a:t>, in number not less than the days of the year and outstanding in beauty as selected from all the women of Asia. </a:t>
            </a:r>
            <a:endParaRPr lang="cs-CZ" dirty="0"/>
          </a:p>
        </p:txBody>
      </p:sp>
    </p:spTree>
    <p:extLst>
      <p:ext uri="{BB962C8B-B14F-4D97-AF65-F5344CB8AC3E}">
        <p14:creationId xmlns:p14="http://schemas.microsoft.com/office/powerpoint/2010/main" val="1508732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B4ADBF-E85F-0396-4916-FE155768D2A4}"/>
              </a:ext>
            </a:extLst>
          </p:cNvPr>
          <p:cNvSpPr>
            <a:spLocks noGrp="1"/>
          </p:cNvSpPr>
          <p:nvPr>
            <p:ph type="title"/>
          </p:nvPr>
        </p:nvSpPr>
        <p:spPr/>
        <p:txBody>
          <a:bodyPr/>
          <a:lstStyle/>
          <a:p>
            <a:r>
              <a:rPr lang="cs-CZ" dirty="0"/>
              <a:t>Slabost</a:t>
            </a:r>
          </a:p>
        </p:txBody>
      </p:sp>
      <p:sp>
        <p:nvSpPr>
          <p:cNvPr id="3" name="Zástupný obsah 2">
            <a:extLst>
              <a:ext uri="{FF2B5EF4-FFF2-40B4-BE49-F238E27FC236}">
                <a16:creationId xmlns:a16="http://schemas.microsoft.com/office/drawing/2014/main" id="{4EB3708B-713C-9220-4150-9A699E622B96}"/>
              </a:ext>
            </a:extLst>
          </p:cNvPr>
          <p:cNvSpPr>
            <a:spLocks noGrp="1"/>
          </p:cNvSpPr>
          <p:nvPr>
            <p:ph sz="half" idx="1"/>
          </p:nvPr>
        </p:nvSpPr>
        <p:spPr/>
        <p:txBody>
          <a:bodyPr/>
          <a:lstStyle/>
          <a:p>
            <a:r>
              <a:rPr lang="cs-CZ" dirty="0"/>
              <a:t>Plut. </a:t>
            </a:r>
            <a:r>
              <a:rPr lang="cs-CZ" i="1" dirty="0" err="1"/>
              <a:t>Ages</a:t>
            </a:r>
            <a:r>
              <a:rPr lang="cs-CZ" dirty="0"/>
              <a:t>. 9</a:t>
            </a:r>
          </a:p>
          <a:p>
            <a:r>
              <a:rPr lang="el-GR" dirty="0"/>
              <a:t>ἐπεὶ δὲ κελεύσαντος αὐτοῦ τοὺς </a:t>
            </a:r>
            <a:r>
              <a:rPr lang="el-GR" u="sng" dirty="0"/>
              <a:t>αἰχμαλώτους</a:t>
            </a:r>
            <a:r>
              <a:rPr lang="el-GR" dirty="0"/>
              <a:t> </a:t>
            </a:r>
            <a:r>
              <a:rPr lang="el-GR" u="sng" dirty="0"/>
              <a:t>ἀποδύοντες</a:t>
            </a:r>
            <a:r>
              <a:rPr lang="el-GR" dirty="0"/>
              <a:t> ἐπίπρασκον οἱ λαφυροπῶλαι, καὶ τῆς μὲν ἐσθῆτος ἦσαν ὠνηταὶ πολλοί, τῶν δὲ </a:t>
            </a:r>
            <a:r>
              <a:rPr lang="el-GR" u="sng" dirty="0"/>
              <a:t>σωμάτων</a:t>
            </a:r>
            <a:r>
              <a:rPr lang="el-GR" dirty="0"/>
              <a:t> </a:t>
            </a:r>
            <a:r>
              <a:rPr lang="el-GR" u="sng" dirty="0"/>
              <a:t>λευκῶν</a:t>
            </a:r>
            <a:r>
              <a:rPr lang="el-GR" dirty="0"/>
              <a:t> καὶ </a:t>
            </a:r>
            <a:r>
              <a:rPr lang="el-GR" u="sng" dirty="0"/>
              <a:t>ἁπαλῶν</a:t>
            </a:r>
            <a:r>
              <a:rPr lang="el-GR" dirty="0"/>
              <a:t> παντάπασι διὰ τὰς </a:t>
            </a:r>
            <a:r>
              <a:rPr lang="el-GR" u="sng" dirty="0"/>
              <a:t>σκιατραφίας</a:t>
            </a:r>
            <a:r>
              <a:rPr lang="el-GR" dirty="0"/>
              <a:t> </a:t>
            </a:r>
            <a:r>
              <a:rPr lang="el-GR" u="sng" dirty="0"/>
              <a:t>γυμνουμένων</a:t>
            </a:r>
            <a:r>
              <a:rPr lang="el-GR" dirty="0"/>
              <a:t> κατεγέλων ὡς </a:t>
            </a:r>
            <a:r>
              <a:rPr lang="el-GR" u="sng" dirty="0"/>
              <a:t>ἀχρήστων</a:t>
            </a:r>
            <a:r>
              <a:rPr lang="el-GR" dirty="0"/>
              <a:t> καὶ μηδενὸς ἀξίων</a:t>
            </a:r>
            <a:r>
              <a:rPr lang="cs-CZ" dirty="0"/>
              <a:t>.</a:t>
            </a:r>
          </a:p>
        </p:txBody>
      </p:sp>
      <p:sp>
        <p:nvSpPr>
          <p:cNvPr id="4" name="Zástupný obsah 3">
            <a:extLst>
              <a:ext uri="{FF2B5EF4-FFF2-40B4-BE49-F238E27FC236}">
                <a16:creationId xmlns:a16="http://schemas.microsoft.com/office/drawing/2014/main" id="{1231F76D-0EDE-22AA-68D8-728C5F084B8F}"/>
              </a:ext>
            </a:extLst>
          </p:cNvPr>
          <p:cNvSpPr>
            <a:spLocks noGrp="1"/>
          </p:cNvSpPr>
          <p:nvPr>
            <p:ph sz="half" idx="2"/>
          </p:nvPr>
        </p:nvSpPr>
        <p:spPr/>
        <p:txBody>
          <a:bodyPr/>
          <a:lstStyle/>
          <a:p>
            <a:r>
              <a:rPr lang="en-US" dirty="0"/>
              <a:t>And once when, by his orders, his prisoners of war were stripped of their clothing and offered for sale by the venders of booty, their clothing found many purchasers, but their naked bodies, which were utterly white and delicate, owing to their effeminate habits, were ridiculed as useless and worthless.</a:t>
            </a:r>
            <a:endParaRPr lang="cs-CZ" dirty="0"/>
          </a:p>
        </p:txBody>
      </p:sp>
    </p:spTree>
    <p:extLst>
      <p:ext uri="{BB962C8B-B14F-4D97-AF65-F5344CB8AC3E}">
        <p14:creationId xmlns:p14="http://schemas.microsoft.com/office/powerpoint/2010/main" val="1106983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8EB986-89B7-6F52-123F-B7A523536665}"/>
              </a:ext>
            </a:extLst>
          </p:cNvPr>
          <p:cNvSpPr>
            <a:spLocks noGrp="1"/>
          </p:cNvSpPr>
          <p:nvPr>
            <p:ph type="title"/>
          </p:nvPr>
        </p:nvSpPr>
        <p:spPr/>
        <p:txBody>
          <a:bodyPr/>
          <a:lstStyle/>
          <a:p>
            <a:r>
              <a:rPr lang="cs-CZ" dirty="0" err="1"/>
              <a:t>Proskynésis</a:t>
            </a:r>
            <a:endParaRPr lang="cs-CZ" dirty="0"/>
          </a:p>
        </p:txBody>
      </p:sp>
      <p:sp>
        <p:nvSpPr>
          <p:cNvPr id="3" name="Zástupný obsah 2">
            <a:extLst>
              <a:ext uri="{FF2B5EF4-FFF2-40B4-BE49-F238E27FC236}">
                <a16:creationId xmlns:a16="http://schemas.microsoft.com/office/drawing/2014/main" id="{C669CB95-CA7D-D504-9D9D-5A7904ACD863}"/>
              </a:ext>
            </a:extLst>
          </p:cNvPr>
          <p:cNvSpPr>
            <a:spLocks noGrp="1"/>
          </p:cNvSpPr>
          <p:nvPr>
            <p:ph sz="half" idx="1"/>
          </p:nvPr>
        </p:nvSpPr>
        <p:spPr/>
        <p:txBody>
          <a:bodyPr/>
          <a:lstStyle/>
          <a:p>
            <a:r>
              <a:rPr lang="cs-CZ" dirty="0" err="1"/>
              <a:t>Hdt</a:t>
            </a:r>
            <a:r>
              <a:rPr lang="cs-CZ" dirty="0"/>
              <a:t>. 1.134</a:t>
            </a:r>
          </a:p>
          <a:p>
            <a:r>
              <a:rPr lang="el-GR" dirty="0"/>
              <a:t>Ἐντυγχάνοντες δ’ ἀλλήλοισι ἐν τῇσι ὁδοῖσι, τῷδε ἄν τις διαγνοίη εἰ ὅμοιοι εἰσὶ οἱ συντυγχάνοντες· ἀντὶ γὰρ τοῦ προσαγορεύειν ἀλλήλους φιλέουσι τοῖσι στόμασι</a:t>
            </a:r>
            <a:endParaRPr lang="cs-CZ" dirty="0"/>
          </a:p>
        </p:txBody>
      </p:sp>
      <p:sp>
        <p:nvSpPr>
          <p:cNvPr id="4" name="Zástupný obsah 3">
            <a:extLst>
              <a:ext uri="{FF2B5EF4-FFF2-40B4-BE49-F238E27FC236}">
                <a16:creationId xmlns:a16="http://schemas.microsoft.com/office/drawing/2014/main" id="{483FD991-D8AF-0E84-0F68-2EE415E0E489}"/>
              </a:ext>
            </a:extLst>
          </p:cNvPr>
          <p:cNvSpPr>
            <a:spLocks noGrp="1"/>
          </p:cNvSpPr>
          <p:nvPr>
            <p:ph sz="half" idx="2"/>
          </p:nvPr>
        </p:nvSpPr>
        <p:spPr/>
        <p:txBody>
          <a:bodyPr/>
          <a:lstStyle/>
          <a:p>
            <a:r>
              <a:rPr lang="en-US" dirty="0"/>
              <a:t>When one man meets another in the way, it is easy to see if the two are equals; for then without speaking they kiss each other on the lips; if the difference in rank be but little, it is the cheek that is kissed; if it be great, the humbler bows down and does obeisance to the other</a:t>
            </a:r>
            <a:endParaRPr lang="cs-CZ" dirty="0"/>
          </a:p>
        </p:txBody>
      </p:sp>
    </p:spTree>
    <p:extLst>
      <p:ext uri="{BB962C8B-B14F-4D97-AF65-F5344CB8AC3E}">
        <p14:creationId xmlns:p14="http://schemas.microsoft.com/office/powerpoint/2010/main" val="24352434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285CC4-A620-E2A5-549E-4A497A4AFC1E}"/>
              </a:ext>
            </a:extLst>
          </p:cNvPr>
          <p:cNvSpPr>
            <a:spLocks noGrp="1"/>
          </p:cNvSpPr>
          <p:nvPr>
            <p:ph type="title"/>
          </p:nvPr>
        </p:nvSpPr>
        <p:spPr/>
        <p:txBody>
          <a:bodyPr/>
          <a:lstStyle/>
          <a:p>
            <a:r>
              <a:rPr lang="cs-CZ" dirty="0" err="1"/>
              <a:t>Proskynésis</a:t>
            </a:r>
            <a:endParaRPr lang="cs-CZ" dirty="0"/>
          </a:p>
        </p:txBody>
      </p:sp>
      <p:pic>
        <p:nvPicPr>
          <p:cNvPr id="6" name="Zástupný obsah 5" descr="Obsah obrázku kámen, exteriér, stavební materiál, budova&#10;&#10;Popis byl vytvořen automaticky">
            <a:extLst>
              <a:ext uri="{FF2B5EF4-FFF2-40B4-BE49-F238E27FC236}">
                <a16:creationId xmlns:a16="http://schemas.microsoft.com/office/drawing/2014/main" id="{026ECF0D-7546-6EFF-B367-ED29DA07C56A}"/>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02640" y="1706997"/>
            <a:ext cx="4791660" cy="3444005"/>
          </a:xfrm>
        </p:spPr>
      </p:pic>
      <p:pic>
        <p:nvPicPr>
          <p:cNvPr id="8" name="Zástupný obsah 7" descr="Obsah obrázku text, kámen&#10;&#10;Popis byl vytvořen automaticky">
            <a:extLst>
              <a:ext uri="{FF2B5EF4-FFF2-40B4-BE49-F238E27FC236}">
                <a16:creationId xmlns:a16="http://schemas.microsoft.com/office/drawing/2014/main" id="{BD63C423-C567-5275-6A45-5FFA480F1F9A}"/>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396263" y="1706997"/>
            <a:ext cx="4934761" cy="3344069"/>
          </a:xfrm>
        </p:spPr>
      </p:pic>
    </p:spTree>
    <p:extLst>
      <p:ext uri="{BB962C8B-B14F-4D97-AF65-F5344CB8AC3E}">
        <p14:creationId xmlns:p14="http://schemas.microsoft.com/office/powerpoint/2010/main" val="3690551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76F6D7-D52C-807F-1228-34596FA21E0B}"/>
              </a:ext>
            </a:extLst>
          </p:cNvPr>
          <p:cNvSpPr>
            <a:spLocks noGrp="1"/>
          </p:cNvSpPr>
          <p:nvPr>
            <p:ph type="title"/>
          </p:nvPr>
        </p:nvSpPr>
        <p:spPr/>
        <p:txBody>
          <a:bodyPr/>
          <a:lstStyle/>
          <a:p>
            <a:r>
              <a:rPr lang="cs-CZ" dirty="0" err="1"/>
              <a:t>Proskynésis</a:t>
            </a:r>
            <a:endParaRPr lang="cs-CZ" dirty="0"/>
          </a:p>
        </p:txBody>
      </p:sp>
      <p:sp>
        <p:nvSpPr>
          <p:cNvPr id="3" name="Zástupný obsah 2">
            <a:extLst>
              <a:ext uri="{FF2B5EF4-FFF2-40B4-BE49-F238E27FC236}">
                <a16:creationId xmlns:a16="http://schemas.microsoft.com/office/drawing/2014/main" id="{715BEAA6-8901-B2F0-4ED8-B869C50A7E5A}"/>
              </a:ext>
            </a:extLst>
          </p:cNvPr>
          <p:cNvSpPr>
            <a:spLocks noGrp="1"/>
          </p:cNvSpPr>
          <p:nvPr>
            <p:ph sz="half" idx="1"/>
          </p:nvPr>
        </p:nvSpPr>
        <p:spPr/>
        <p:txBody>
          <a:bodyPr>
            <a:normAutofit fontScale="92500" lnSpcReduction="20000"/>
          </a:bodyPr>
          <a:lstStyle/>
          <a:p>
            <a:r>
              <a:rPr lang="cs-CZ" dirty="0" err="1"/>
              <a:t>Arr</a:t>
            </a:r>
            <a:r>
              <a:rPr lang="cs-CZ" dirty="0"/>
              <a:t>. </a:t>
            </a:r>
            <a:r>
              <a:rPr lang="cs-CZ" i="1" dirty="0"/>
              <a:t>An</a:t>
            </a:r>
            <a:r>
              <a:rPr lang="cs-CZ" dirty="0"/>
              <a:t>. 4.11–12</a:t>
            </a:r>
          </a:p>
          <a:p>
            <a:r>
              <a:rPr lang="el-GR" dirty="0"/>
              <a:t>εἰ δὲ ὑπὲρ Κύρου τοῦ Καμβύσου λέγεται πρῶτον </a:t>
            </a:r>
            <a:r>
              <a:rPr lang="el-GR" u="sng" dirty="0"/>
              <a:t>προσκυνηθῆναι</a:t>
            </a:r>
            <a:r>
              <a:rPr lang="el-GR" dirty="0"/>
              <a:t> ἀνθρώπων Κῦρον καὶ ἐπὶ τῷδε ἐμμεῖναι Πέρσαις τε καὶ Μήδοις τήνδε τὴν </a:t>
            </a:r>
            <a:r>
              <a:rPr lang="el-GR" u="sng" dirty="0"/>
              <a:t>ταπεινότητα</a:t>
            </a:r>
            <a:r>
              <a:rPr lang="el-GR" dirty="0"/>
              <a:t>,</a:t>
            </a:r>
            <a:endParaRPr lang="cs-CZ" dirty="0"/>
          </a:p>
          <a:p>
            <a:r>
              <a:rPr lang="el-GR" dirty="0"/>
              <a:t>ἀλλὰ σιγῆς γὰρ γενομένης ἐπὶ τοῖς λόγοις ἀναστάντας Περσῶν τοὺς </a:t>
            </a:r>
            <a:r>
              <a:rPr lang="el-GR" u="sng" dirty="0"/>
              <a:t>πρεσβυτάτους</a:t>
            </a:r>
            <a:r>
              <a:rPr lang="el-GR" dirty="0"/>
              <a:t> ἐφεξῆς </a:t>
            </a:r>
            <a:r>
              <a:rPr lang="el-GR" u="sng" dirty="0"/>
              <a:t>προσκυνεῖν</a:t>
            </a:r>
            <a:r>
              <a:rPr lang="el-GR" dirty="0"/>
              <a:t>. Λεοννάτον δέ, ἕνα τῶν ἑταίρων, ἐπειδή τις ἐδόκει τῶν Περσῶν αὐτῷ οὐκ ἐν κόσμῳ προσκυνῆσαι, τὸν δὲ ἐπιγελάσαι τῷ σχήματι τοῦ Περσοῦ ὡς ταπεινῷ: καὶ τούτῳ χαλεπήναντα τότε Ἀλέξανδρον ξυναλλαγῆναι αὖθις.</a:t>
            </a:r>
            <a:endParaRPr lang="cs-CZ" dirty="0"/>
          </a:p>
        </p:txBody>
      </p:sp>
      <p:sp>
        <p:nvSpPr>
          <p:cNvPr id="4" name="Zástupný obsah 3">
            <a:extLst>
              <a:ext uri="{FF2B5EF4-FFF2-40B4-BE49-F238E27FC236}">
                <a16:creationId xmlns:a16="http://schemas.microsoft.com/office/drawing/2014/main" id="{30726345-434C-D15A-4579-B5B3C3085A58}"/>
              </a:ext>
            </a:extLst>
          </p:cNvPr>
          <p:cNvSpPr>
            <a:spLocks noGrp="1"/>
          </p:cNvSpPr>
          <p:nvPr>
            <p:ph sz="half" idx="2"/>
          </p:nvPr>
        </p:nvSpPr>
        <p:spPr/>
        <p:txBody>
          <a:bodyPr>
            <a:normAutofit fontScale="92500" lnSpcReduction="20000"/>
          </a:bodyPr>
          <a:lstStyle/>
          <a:p>
            <a:r>
              <a:rPr lang="en-US" dirty="0"/>
              <a:t> It may be said that Cyrus the son of Cambyses was the first man to receive the honor of obeisance, and that it is this which has kept the Persians and Medes submissive as you can see.</a:t>
            </a:r>
            <a:endParaRPr lang="cs-CZ" dirty="0"/>
          </a:p>
          <a:p>
            <a:r>
              <a:rPr lang="en-US" dirty="0"/>
              <a:t> Silence fell after these words, but the eldest of the Persians came forward to perform obeisance one after the other. Leonnatus, one of the Companions, thought that one of the Persians had not bowed properly, and made fun of the Persian's air of submissiveness.</a:t>
            </a:r>
            <a:endParaRPr lang="cs-CZ" dirty="0"/>
          </a:p>
        </p:txBody>
      </p:sp>
    </p:spTree>
    <p:extLst>
      <p:ext uri="{BB962C8B-B14F-4D97-AF65-F5344CB8AC3E}">
        <p14:creationId xmlns:p14="http://schemas.microsoft.com/office/powerpoint/2010/main" val="24614226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5F9A06E-E673-363F-F9DB-D035470824C9}"/>
              </a:ext>
            </a:extLst>
          </p:cNvPr>
          <p:cNvSpPr>
            <a:spLocks noGrp="1"/>
          </p:cNvSpPr>
          <p:nvPr>
            <p:ph type="title"/>
          </p:nvPr>
        </p:nvSpPr>
        <p:spPr>
          <a:xfrm>
            <a:off x="677334" y="618836"/>
            <a:ext cx="8596668" cy="1320800"/>
          </a:xfrm>
        </p:spPr>
        <p:txBody>
          <a:bodyPr/>
          <a:lstStyle/>
          <a:p>
            <a:r>
              <a:rPr lang="cs-CZ" dirty="0"/>
              <a:t>Úpadek, luxus, dekadence</a:t>
            </a:r>
          </a:p>
        </p:txBody>
      </p:sp>
      <p:sp>
        <p:nvSpPr>
          <p:cNvPr id="3" name="Zástupný obsah 2">
            <a:extLst>
              <a:ext uri="{FF2B5EF4-FFF2-40B4-BE49-F238E27FC236}">
                <a16:creationId xmlns:a16="http://schemas.microsoft.com/office/drawing/2014/main" id="{D89AC1DB-2834-117B-1E15-0CBBE5012505}"/>
              </a:ext>
            </a:extLst>
          </p:cNvPr>
          <p:cNvSpPr>
            <a:spLocks noGrp="1"/>
          </p:cNvSpPr>
          <p:nvPr>
            <p:ph sz="half" idx="1"/>
          </p:nvPr>
        </p:nvSpPr>
        <p:spPr/>
        <p:txBody>
          <a:bodyPr>
            <a:normAutofit lnSpcReduction="10000"/>
          </a:bodyPr>
          <a:lstStyle/>
          <a:p>
            <a:r>
              <a:rPr lang="cs-CZ" dirty="0" err="1"/>
              <a:t>Ath</a:t>
            </a:r>
            <a:r>
              <a:rPr lang="cs-CZ" dirty="0"/>
              <a:t>. 12</a:t>
            </a:r>
          </a:p>
          <a:p>
            <a:r>
              <a:rPr lang="el-GR" dirty="0"/>
              <a:t>προφέρειν δ᾽ ἔξεστι νῦν μὲν τοὺς </a:t>
            </a:r>
            <a:r>
              <a:rPr lang="el-GR" u="sng" dirty="0"/>
              <a:t>Περσῶν</a:t>
            </a:r>
            <a:r>
              <a:rPr lang="el-GR" dirty="0"/>
              <a:t> </a:t>
            </a:r>
            <a:r>
              <a:rPr lang="el-GR" u="sng" dirty="0"/>
              <a:t>βασιλεῖς</a:t>
            </a:r>
            <a:r>
              <a:rPr lang="el-GR" dirty="0"/>
              <a:t> καὶ εἲ τίς που τυραννίδος ἀξιολόγου κύριος ὢν τυγχάνει: πρότερον δὲ τούς τε Λυδῶν καὶ τοὺς Μήδων καὶ ἔτι ἀνώτερον καὶ τοὺς Σύρων οἷς οὐδὲν γένος </a:t>
            </a:r>
            <a:r>
              <a:rPr lang="el-GR" u="sng" dirty="0"/>
              <a:t>ἡδονῆς</a:t>
            </a:r>
            <a:r>
              <a:rPr lang="el-GR" dirty="0"/>
              <a:t> </a:t>
            </a:r>
            <a:r>
              <a:rPr lang="el-GR" u="sng" dirty="0"/>
              <a:t>ἀζήτητον</a:t>
            </a:r>
            <a:r>
              <a:rPr lang="el-GR" dirty="0"/>
              <a:t> γενέσθαι, ἀλλὰ καὶ </a:t>
            </a:r>
            <a:r>
              <a:rPr lang="el-GR" u="sng" dirty="0"/>
              <a:t>δῶρα</a:t>
            </a:r>
            <a:r>
              <a:rPr lang="el-GR" dirty="0"/>
              <a:t> παρὰ τοῖς Πέρσαις προκεῖσθαι λέγεται τοῖς δυναμένοις ἐξευρίσκειν </a:t>
            </a:r>
            <a:r>
              <a:rPr lang="el-GR" u="sng" dirty="0"/>
              <a:t>καινὴν</a:t>
            </a:r>
            <a:r>
              <a:rPr lang="el-GR" dirty="0"/>
              <a:t> </a:t>
            </a:r>
            <a:r>
              <a:rPr lang="el-GR" u="sng" dirty="0"/>
              <a:t>ἡδονὴν</a:t>
            </a:r>
            <a:r>
              <a:rPr lang="el-GR" dirty="0"/>
              <a:t> καὶ μάλα ὀρθῶς,</a:t>
            </a:r>
            <a:endParaRPr lang="cs-CZ" dirty="0"/>
          </a:p>
        </p:txBody>
      </p:sp>
      <p:sp>
        <p:nvSpPr>
          <p:cNvPr id="4" name="Zástupný obsah 3">
            <a:extLst>
              <a:ext uri="{FF2B5EF4-FFF2-40B4-BE49-F238E27FC236}">
                <a16:creationId xmlns:a16="http://schemas.microsoft.com/office/drawing/2014/main" id="{FA3C96A1-51E2-A21C-7983-5CE8C8EEEC36}"/>
              </a:ext>
            </a:extLst>
          </p:cNvPr>
          <p:cNvSpPr>
            <a:spLocks noGrp="1"/>
          </p:cNvSpPr>
          <p:nvPr>
            <p:ph sz="half" idx="2"/>
          </p:nvPr>
        </p:nvSpPr>
        <p:spPr/>
        <p:txBody>
          <a:bodyPr>
            <a:normAutofit lnSpcReduction="10000"/>
          </a:bodyPr>
          <a:lstStyle/>
          <a:p>
            <a:r>
              <a:rPr lang="en-US" dirty="0"/>
              <a:t>And we may adduce the example of the Persian king at present</a:t>
            </a:r>
            <a:r>
              <a:rPr lang="cs-CZ" dirty="0"/>
              <a:t>, </a:t>
            </a:r>
            <a:r>
              <a:rPr lang="en-US" dirty="0"/>
              <a:t>and every other tyrant possessed of any power worth speaking of,- and in former times, the sovereigns of the Lydians and of the Medes,- and even in earlier times still, the tyrants of the [Assyrians] behaved in the same manner; for all these men left no kind of pleasure unexplored: and it is even said that rewards were offered by the Persians to any one who was able to invent a new pleasure. </a:t>
            </a:r>
            <a:endParaRPr lang="cs-CZ" dirty="0"/>
          </a:p>
        </p:txBody>
      </p:sp>
    </p:spTree>
    <p:extLst>
      <p:ext uri="{BB962C8B-B14F-4D97-AF65-F5344CB8AC3E}">
        <p14:creationId xmlns:p14="http://schemas.microsoft.com/office/powerpoint/2010/main" val="3175120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2127A7-4FAE-B78A-105C-20CCF303FC00}"/>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70A27BA7-8C14-4E29-BD20-E874F4EC8354}"/>
              </a:ext>
            </a:extLst>
          </p:cNvPr>
          <p:cNvSpPr>
            <a:spLocks noGrp="1"/>
          </p:cNvSpPr>
          <p:nvPr>
            <p:ph sz="half" idx="1"/>
          </p:nvPr>
        </p:nvSpPr>
        <p:spPr/>
        <p:txBody>
          <a:bodyPr/>
          <a:lstStyle/>
          <a:p>
            <a:r>
              <a:rPr lang="el-GR" dirty="0"/>
              <a:t>ὁ Περσῶν βασιλεὺς </a:t>
            </a:r>
            <a:r>
              <a:rPr lang="el-GR" u="sng" dirty="0"/>
              <a:t>ἀθλοθετῶν</a:t>
            </a:r>
            <a:r>
              <a:rPr lang="el-GR" dirty="0"/>
              <a:t> τοῖς τὰς </a:t>
            </a:r>
            <a:r>
              <a:rPr lang="el-GR" u="sng" dirty="0"/>
              <a:t>ἡδονὰς</a:t>
            </a:r>
            <a:r>
              <a:rPr lang="el-GR" dirty="0"/>
              <a:t> αὐτῷ </a:t>
            </a:r>
            <a:r>
              <a:rPr lang="el-GR" u="sng" dirty="0"/>
              <a:t>πορίζουσιν</a:t>
            </a:r>
            <a:r>
              <a:rPr lang="el-GR" dirty="0"/>
              <a:t> ὑπὸ πάντων τῶν </a:t>
            </a:r>
            <a:r>
              <a:rPr lang="el-GR" u="sng" dirty="0"/>
              <a:t>ἡδέων</a:t>
            </a:r>
            <a:r>
              <a:rPr lang="el-GR" dirty="0"/>
              <a:t> </a:t>
            </a:r>
            <a:r>
              <a:rPr lang="el-GR" u="sng" dirty="0"/>
              <a:t>ἡττωμένην</a:t>
            </a:r>
            <a:r>
              <a:rPr lang="el-GR" dirty="0"/>
              <a:t> ἀπέδειξε τὴν βασιλείαν</a:t>
            </a:r>
            <a:endParaRPr lang="cs-CZ" dirty="0"/>
          </a:p>
          <a:p>
            <a:r>
              <a:rPr lang="el-GR" dirty="0"/>
              <a:t>διαβόητοι δὲ ἐπὶ τρυφῇ ἐγένοντο πρῶτοι πάντων ἀνθρώπων Πέρσαι, ὧν καὶ οἱ βασιλεῖς ἐχείμαζον μὲν ἐν Σούσοις, ἐθέριζον δὲ ἐν Ἐκβατάνοις.</a:t>
            </a:r>
            <a:endParaRPr lang="cs-CZ" dirty="0"/>
          </a:p>
        </p:txBody>
      </p:sp>
      <p:sp>
        <p:nvSpPr>
          <p:cNvPr id="4" name="Zástupný obsah 3">
            <a:extLst>
              <a:ext uri="{FF2B5EF4-FFF2-40B4-BE49-F238E27FC236}">
                <a16:creationId xmlns:a16="http://schemas.microsoft.com/office/drawing/2014/main" id="{B1C36EEF-A6FF-5C19-0E75-C9AC7EBC6727}"/>
              </a:ext>
            </a:extLst>
          </p:cNvPr>
          <p:cNvSpPr>
            <a:spLocks noGrp="1"/>
          </p:cNvSpPr>
          <p:nvPr>
            <p:ph sz="half" idx="2"/>
          </p:nvPr>
        </p:nvSpPr>
        <p:spPr/>
        <p:txBody>
          <a:bodyPr/>
          <a:lstStyle/>
          <a:p>
            <a:r>
              <a:rPr lang="en-US" dirty="0"/>
              <a:t>The king of the Persians offered prizes to those who could invent pleasures for him, and by this conduct allowed his whole empire and sovereignty to be subverted by pleasures.</a:t>
            </a:r>
            <a:endParaRPr lang="cs-CZ" dirty="0"/>
          </a:p>
          <a:p>
            <a:r>
              <a:rPr lang="en-US" dirty="0"/>
              <a:t>But of all nations the Persians were the first to become notorious for their luxury</a:t>
            </a:r>
            <a:r>
              <a:rPr lang="cs-CZ" dirty="0"/>
              <a:t>, </a:t>
            </a:r>
            <a:r>
              <a:rPr lang="en-US" dirty="0"/>
              <a:t>and the Persian kings even spent their winters at Susa and their summers at Ecbatana.</a:t>
            </a:r>
            <a:endParaRPr lang="cs-CZ" dirty="0"/>
          </a:p>
        </p:txBody>
      </p:sp>
    </p:spTree>
    <p:extLst>
      <p:ext uri="{BB962C8B-B14F-4D97-AF65-F5344CB8AC3E}">
        <p14:creationId xmlns:p14="http://schemas.microsoft.com/office/powerpoint/2010/main" val="3379450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525C1A-8665-258D-8C4F-1F61B71CB17D}"/>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9BDAC637-AAD0-F74B-6E61-D99B1129858D}"/>
              </a:ext>
            </a:extLst>
          </p:cNvPr>
          <p:cNvSpPr>
            <a:spLocks noGrp="1"/>
          </p:cNvSpPr>
          <p:nvPr>
            <p:ph sz="half" idx="1"/>
          </p:nvPr>
        </p:nvSpPr>
        <p:spPr/>
        <p:txBody>
          <a:bodyPr/>
          <a:lstStyle/>
          <a:p>
            <a:r>
              <a:rPr lang="el-GR" dirty="0"/>
              <a:t>ἧκον </a:t>
            </a:r>
            <a:r>
              <a:rPr lang="el-GR" u="sng" dirty="0"/>
              <a:t>τρυφῆς</a:t>
            </a:r>
            <a:r>
              <a:rPr lang="el-GR" dirty="0"/>
              <a:t> οἱ τῶν </a:t>
            </a:r>
            <a:r>
              <a:rPr lang="el-GR" u="sng" dirty="0"/>
              <a:t>Περσῶν</a:t>
            </a:r>
            <a:r>
              <a:rPr lang="el-GR" dirty="0"/>
              <a:t> </a:t>
            </a:r>
            <a:r>
              <a:rPr lang="el-GR" u="sng" dirty="0"/>
              <a:t>βασιλεῖς</a:t>
            </a:r>
            <a:r>
              <a:rPr lang="el-GR" dirty="0"/>
              <a:t> ὥστε ἔχεσθαι τῆς βασιλικῆς κλίνης ὑπὲρ κεφαλῆς οἴκημά τι πεντάκλινον, ἐν ᾧ χρυσίου πεντακισχίλια διὰ παντὸς ἔκειτο τάλαντα,</a:t>
            </a:r>
            <a:endParaRPr lang="cs-CZ" dirty="0"/>
          </a:p>
        </p:txBody>
      </p:sp>
      <p:sp>
        <p:nvSpPr>
          <p:cNvPr id="4" name="Zástupný obsah 3">
            <a:extLst>
              <a:ext uri="{FF2B5EF4-FFF2-40B4-BE49-F238E27FC236}">
                <a16:creationId xmlns:a16="http://schemas.microsoft.com/office/drawing/2014/main" id="{75459D55-8477-DDDA-F70A-16E0E25FBF7D}"/>
              </a:ext>
            </a:extLst>
          </p:cNvPr>
          <p:cNvSpPr>
            <a:spLocks noGrp="1"/>
          </p:cNvSpPr>
          <p:nvPr>
            <p:ph sz="half" idx="2"/>
          </p:nvPr>
        </p:nvSpPr>
        <p:spPr/>
        <p:txBody>
          <a:bodyPr/>
          <a:lstStyle/>
          <a:p>
            <a:r>
              <a:rPr lang="en-US" dirty="0"/>
              <a:t>The Persian kings had come to such a pitch of luxury, that at the head of the royal couch there was a supper-room laid with five couches, in which there were always kept five thousand talents of gold </a:t>
            </a:r>
            <a:endParaRPr lang="cs-CZ" dirty="0"/>
          </a:p>
        </p:txBody>
      </p:sp>
    </p:spTree>
    <p:extLst>
      <p:ext uri="{BB962C8B-B14F-4D97-AF65-F5344CB8AC3E}">
        <p14:creationId xmlns:p14="http://schemas.microsoft.com/office/powerpoint/2010/main" val="3543430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93C5EF-A6EE-21D4-9143-C77E4A0DACE9}"/>
              </a:ext>
            </a:extLst>
          </p:cNvPr>
          <p:cNvSpPr>
            <a:spLocks noGrp="1"/>
          </p:cNvSpPr>
          <p:nvPr>
            <p:ph type="title"/>
          </p:nvPr>
        </p:nvSpPr>
        <p:spPr/>
        <p:txBody>
          <a:bodyPr/>
          <a:lstStyle/>
          <a:p>
            <a:r>
              <a:rPr lang="cs-CZ" dirty="0"/>
              <a:t>Dříve a poté</a:t>
            </a:r>
          </a:p>
        </p:txBody>
      </p:sp>
      <p:sp>
        <p:nvSpPr>
          <p:cNvPr id="3" name="Zástupný obsah 2">
            <a:extLst>
              <a:ext uri="{FF2B5EF4-FFF2-40B4-BE49-F238E27FC236}">
                <a16:creationId xmlns:a16="http://schemas.microsoft.com/office/drawing/2014/main" id="{545D88CD-C2F9-C338-0DF7-447C428EDC59}"/>
              </a:ext>
            </a:extLst>
          </p:cNvPr>
          <p:cNvSpPr>
            <a:spLocks noGrp="1"/>
          </p:cNvSpPr>
          <p:nvPr>
            <p:ph idx="1"/>
          </p:nvPr>
        </p:nvSpPr>
        <p:spPr/>
        <p:txBody>
          <a:bodyPr/>
          <a:lstStyle/>
          <a:p>
            <a:r>
              <a:rPr lang="cs-CZ" dirty="0"/>
              <a:t>Hérodotos, divadelní hry, </a:t>
            </a:r>
            <a:r>
              <a:rPr lang="cs-CZ" dirty="0" err="1"/>
              <a:t>Xenofón</a:t>
            </a:r>
            <a:endParaRPr lang="cs-CZ" dirty="0"/>
          </a:p>
          <a:p>
            <a:r>
              <a:rPr lang="cs-CZ" dirty="0"/>
              <a:t>X</a:t>
            </a:r>
          </a:p>
          <a:p>
            <a:r>
              <a:rPr lang="cs-CZ" dirty="0"/>
              <a:t>Od 4. stol. </a:t>
            </a:r>
            <a:r>
              <a:rPr lang="cs-CZ" dirty="0" err="1"/>
              <a:t>pnl</a:t>
            </a:r>
            <a:r>
              <a:rPr lang="cs-CZ" dirty="0"/>
              <a:t> - </a:t>
            </a:r>
            <a:r>
              <a:rPr lang="cs-CZ" dirty="0" err="1"/>
              <a:t>Xenofón</a:t>
            </a:r>
            <a:r>
              <a:rPr lang="cs-CZ" dirty="0"/>
              <a:t> (poslední kapitola), </a:t>
            </a:r>
            <a:r>
              <a:rPr lang="cs-CZ" dirty="0" err="1"/>
              <a:t>Ktésiás</a:t>
            </a:r>
            <a:r>
              <a:rPr lang="cs-CZ" dirty="0"/>
              <a:t>, </a:t>
            </a:r>
            <a:r>
              <a:rPr lang="cs-CZ" dirty="0" err="1"/>
              <a:t>Deinón</a:t>
            </a:r>
            <a:r>
              <a:rPr lang="cs-CZ" dirty="0"/>
              <a:t>, historici Alexandra, </a:t>
            </a:r>
            <a:r>
              <a:rPr lang="cs-CZ" dirty="0" err="1"/>
              <a:t>Plútarchos</a:t>
            </a:r>
            <a:endParaRPr lang="cs-CZ" dirty="0"/>
          </a:p>
          <a:p>
            <a:endParaRPr lang="cs-CZ" dirty="0"/>
          </a:p>
          <a:p>
            <a:r>
              <a:rPr lang="cs-CZ" dirty="0"/>
              <a:t>Popisy Peršanů/východních obyvatel aplikovány na </a:t>
            </a:r>
            <a:r>
              <a:rPr lang="cs-CZ" dirty="0" err="1"/>
              <a:t>Achaimenovce</a:t>
            </a:r>
            <a:r>
              <a:rPr lang="cs-CZ" dirty="0"/>
              <a:t>, </a:t>
            </a:r>
            <a:r>
              <a:rPr lang="cs-CZ" dirty="0" err="1"/>
              <a:t>Parthy</a:t>
            </a:r>
            <a:r>
              <a:rPr lang="cs-CZ" dirty="0"/>
              <a:t> i </a:t>
            </a:r>
            <a:r>
              <a:rPr lang="cs-CZ" dirty="0" err="1"/>
              <a:t>Sásánovce</a:t>
            </a:r>
            <a:endParaRPr lang="cs-CZ" dirty="0"/>
          </a:p>
        </p:txBody>
      </p:sp>
    </p:spTree>
    <p:extLst>
      <p:ext uri="{BB962C8B-B14F-4D97-AF65-F5344CB8AC3E}">
        <p14:creationId xmlns:p14="http://schemas.microsoft.com/office/powerpoint/2010/main" val="19583150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1FBBF2-08BE-9974-1ED2-0A092E66EF58}"/>
              </a:ext>
            </a:extLst>
          </p:cNvPr>
          <p:cNvSpPr>
            <a:spLocks noGrp="1"/>
          </p:cNvSpPr>
          <p:nvPr>
            <p:ph type="title"/>
          </p:nvPr>
        </p:nvSpPr>
        <p:spPr/>
        <p:txBody>
          <a:bodyPr/>
          <a:lstStyle/>
          <a:p>
            <a:r>
              <a:rPr lang="cs-CZ" dirty="0"/>
              <a:t>Oči a uši krále</a:t>
            </a:r>
          </a:p>
        </p:txBody>
      </p:sp>
      <p:sp>
        <p:nvSpPr>
          <p:cNvPr id="3" name="Zástupný obsah 2">
            <a:extLst>
              <a:ext uri="{FF2B5EF4-FFF2-40B4-BE49-F238E27FC236}">
                <a16:creationId xmlns:a16="http://schemas.microsoft.com/office/drawing/2014/main" id="{388136A5-5840-4F08-3B5B-A4B122BBE1D9}"/>
              </a:ext>
            </a:extLst>
          </p:cNvPr>
          <p:cNvSpPr>
            <a:spLocks noGrp="1"/>
          </p:cNvSpPr>
          <p:nvPr>
            <p:ph sz="half" idx="1"/>
          </p:nvPr>
        </p:nvSpPr>
        <p:spPr/>
        <p:txBody>
          <a:bodyPr>
            <a:normAutofit fontScale="92500" lnSpcReduction="20000"/>
          </a:bodyPr>
          <a:lstStyle/>
          <a:p>
            <a:r>
              <a:rPr lang="cs-CZ" dirty="0" err="1"/>
              <a:t>Hdt</a:t>
            </a:r>
            <a:r>
              <a:rPr lang="cs-CZ" dirty="0"/>
              <a:t>. 1.114</a:t>
            </a:r>
          </a:p>
          <a:p>
            <a:r>
              <a:rPr lang="el-GR" dirty="0"/>
              <a:t>ὃ δὲ αὐτῶν διέταξε τοὺς μὲν οἰκίας οἰκοδομέειν, τοὺς δὲ δορυφόρους εἶναι, τὸν δέ κου τινά αὐτῶν </a:t>
            </a:r>
            <a:r>
              <a:rPr lang="el-GR" u="sng" dirty="0"/>
              <a:t>ὀφθαλμῶν</a:t>
            </a:r>
            <a:r>
              <a:rPr lang="el-GR" dirty="0"/>
              <a:t> </a:t>
            </a:r>
            <a:r>
              <a:rPr lang="el-GR" u="sng" dirty="0"/>
              <a:t>βασιλέος</a:t>
            </a:r>
            <a:r>
              <a:rPr lang="el-GR" dirty="0"/>
              <a:t> εἶναι</a:t>
            </a:r>
            <a:endParaRPr lang="cs-CZ" dirty="0"/>
          </a:p>
          <a:p>
            <a:r>
              <a:rPr lang="cs-CZ" dirty="0"/>
              <a:t>X. </a:t>
            </a:r>
            <a:r>
              <a:rPr lang="cs-CZ" i="1" dirty="0" err="1"/>
              <a:t>Cyr</a:t>
            </a:r>
            <a:r>
              <a:rPr lang="cs-CZ" dirty="0"/>
              <a:t>. 8.6</a:t>
            </a:r>
          </a:p>
          <a:p>
            <a:r>
              <a:rPr lang="el-GR" dirty="0"/>
              <a:t>ἐφοδεύει γὰρ </a:t>
            </a:r>
            <a:r>
              <a:rPr lang="el-GR" u="sng" dirty="0"/>
              <a:t>ἀνὴρ</a:t>
            </a:r>
            <a:r>
              <a:rPr lang="el-GR" dirty="0"/>
              <a:t> κατ᾽ </a:t>
            </a:r>
            <a:r>
              <a:rPr lang="el-GR" u="sng" dirty="0"/>
              <a:t>ἐνιαυτὸν</a:t>
            </a:r>
            <a:r>
              <a:rPr lang="el-GR" dirty="0"/>
              <a:t> ἀεὶ στράτευμα ἔχων, ὡς ἢν μέν τις τῶν σατραπῶν ἐπικουρίας δέηται, ἐπικουρῇ,</a:t>
            </a:r>
            <a:r>
              <a:rPr lang="cs-CZ" dirty="0"/>
              <a:t> …</a:t>
            </a:r>
            <a:r>
              <a:rPr lang="el-GR" dirty="0"/>
              <a:t> ἢ ἄλλο τι τῶν τεταγμένων παραλίπῃ, ταῦτα πάντα κατευτρεπίζῃ: ἢν δὲ μὴ δύνηται, βασιλεῖ ἀπαγγέλλῃ: </a:t>
            </a:r>
            <a:r>
              <a:rPr lang="cs-CZ" dirty="0"/>
              <a:t>… </a:t>
            </a:r>
            <a:r>
              <a:rPr lang="el-GR" dirty="0"/>
              <a:t>καὶ οἱ πολλάκις λεγόμενοι ὅτι βασιλέως υἱὸς καταβαίνει, βασιλέως ἀδελφός, </a:t>
            </a:r>
            <a:r>
              <a:rPr lang="el-GR" u="sng" dirty="0"/>
              <a:t>βασιλέως</a:t>
            </a:r>
            <a:r>
              <a:rPr lang="el-GR" dirty="0"/>
              <a:t> </a:t>
            </a:r>
            <a:r>
              <a:rPr lang="el-GR" u="sng" dirty="0"/>
              <a:t>ὀφθαλμός</a:t>
            </a:r>
            <a:endParaRPr lang="cs-CZ" u="sng" dirty="0"/>
          </a:p>
        </p:txBody>
      </p:sp>
      <p:sp>
        <p:nvSpPr>
          <p:cNvPr id="4" name="Zástupný obsah 3">
            <a:extLst>
              <a:ext uri="{FF2B5EF4-FFF2-40B4-BE49-F238E27FC236}">
                <a16:creationId xmlns:a16="http://schemas.microsoft.com/office/drawing/2014/main" id="{479295BA-3C2A-269E-954D-9E82EA76BC07}"/>
              </a:ext>
            </a:extLst>
          </p:cNvPr>
          <p:cNvSpPr>
            <a:spLocks noGrp="1"/>
          </p:cNvSpPr>
          <p:nvPr>
            <p:ph sz="half" idx="2"/>
          </p:nvPr>
        </p:nvSpPr>
        <p:spPr/>
        <p:txBody>
          <a:bodyPr>
            <a:normAutofit fontScale="92500" lnSpcReduction="20000"/>
          </a:bodyPr>
          <a:lstStyle/>
          <a:p>
            <a:r>
              <a:rPr lang="en-US" dirty="0"/>
              <a:t>Then he set them severally to their tasks, some to the building of houses, some to be his bodyguard, one (as I suppose) to be the King's Eye</a:t>
            </a:r>
            <a:endParaRPr lang="cs-CZ" dirty="0"/>
          </a:p>
          <a:p>
            <a:r>
              <a:rPr lang="en-US" dirty="0"/>
              <a:t>year by year a man makes the circuit of the provinces with an army, to help any satrap that may need help,</a:t>
            </a:r>
            <a:r>
              <a:rPr lang="cs-CZ" dirty="0"/>
              <a:t> … </a:t>
            </a:r>
            <a:r>
              <a:rPr lang="en-US" dirty="0"/>
              <a:t>or if any one is neglectful of anything else that he has been ordered to attend to; but if he cannot set it right, it is his business to report it to the king,</a:t>
            </a:r>
            <a:r>
              <a:rPr lang="cs-CZ" dirty="0"/>
              <a:t> … </a:t>
            </a:r>
            <a:r>
              <a:rPr lang="en-US" dirty="0"/>
              <a:t>And those of whom the report often goes out that “the king's son is coming,” or “the king's brother” or “the king's eye,”</a:t>
            </a:r>
            <a:endParaRPr lang="cs-CZ" dirty="0"/>
          </a:p>
        </p:txBody>
      </p:sp>
    </p:spTree>
    <p:extLst>
      <p:ext uri="{BB962C8B-B14F-4D97-AF65-F5344CB8AC3E}">
        <p14:creationId xmlns:p14="http://schemas.microsoft.com/office/powerpoint/2010/main" val="37315361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3E596A-6680-25DC-D816-2A6DCA918A85}"/>
              </a:ext>
            </a:extLst>
          </p:cNvPr>
          <p:cNvSpPr>
            <a:spLocks noGrp="1"/>
          </p:cNvSpPr>
          <p:nvPr>
            <p:ph type="title"/>
          </p:nvPr>
        </p:nvSpPr>
        <p:spPr/>
        <p:txBody>
          <a:bodyPr/>
          <a:lstStyle/>
          <a:p>
            <a:r>
              <a:rPr lang="cs-CZ" dirty="0"/>
              <a:t>Oči a uši krále</a:t>
            </a:r>
          </a:p>
        </p:txBody>
      </p:sp>
      <p:sp>
        <p:nvSpPr>
          <p:cNvPr id="3" name="Zástupný obsah 2">
            <a:extLst>
              <a:ext uri="{FF2B5EF4-FFF2-40B4-BE49-F238E27FC236}">
                <a16:creationId xmlns:a16="http://schemas.microsoft.com/office/drawing/2014/main" id="{50D308EE-D749-6E22-7145-5E6C64A508B2}"/>
              </a:ext>
            </a:extLst>
          </p:cNvPr>
          <p:cNvSpPr>
            <a:spLocks noGrp="1"/>
          </p:cNvSpPr>
          <p:nvPr>
            <p:ph sz="half" idx="1"/>
          </p:nvPr>
        </p:nvSpPr>
        <p:spPr/>
        <p:txBody>
          <a:bodyPr/>
          <a:lstStyle/>
          <a:p>
            <a:r>
              <a:rPr lang="cs-CZ" dirty="0" err="1"/>
              <a:t>Arist</a:t>
            </a:r>
            <a:r>
              <a:rPr lang="cs-CZ" dirty="0"/>
              <a:t>. De </a:t>
            </a:r>
            <a:r>
              <a:rPr lang="cs-CZ" dirty="0" err="1"/>
              <a:t>Caelo</a:t>
            </a:r>
            <a:r>
              <a:rPr lang="cs-CZ" dirty="0"/>
              <a:t> 398</a:t>
            </a:r>
          </a:p>
        </p:txBody>
      </p:sp>
      <p:sp>
        <p:nvSpPr>
          <p:cNvPr id="4" name="Zástupný obsah 3">
            <a:extLst>
              <a:ext uri="{FF2B5EF4-FFF2-40B4-BE49-F238E27FC236}">
                <a16:creationId xmlns:a16="http://schemas.microsoft.com/office/drawing/2014/main" id="{E70F773C-8381-6962-2AD7-629D1D35F35B}"/>
              </a:ext>
            </a:extLst>
          </p:cNvPr>
          <p:cNvSpPr>
            <a:spLocks noGrp="1"/>
          </p:cNvSpPr>
          <p:nvPr>
            <p:ph sz="half" idx="2"/>
          </p:nvPr>
        </p:nvSpPr>
        <p:spPr/>
        <p:txBody>
          <a:bodyPr/>
          <a:lstStyle/>
          <a:p>
            <a:r>
              <a:rPr lang="en-US" dirty="0"/>
              <a:t>Outside these the leaders and most eminent men were drawn up in order, some as personal bodyguards and attendants to the King himself, some as guardians of each outer wall, called Guards and the Listening-Watch, so that the King himself, who had the name of Master and God, might see everything and hear everything. </a:t>
            </a:r>
            <a:endParaRPr lang="cs-CZ" dirty="0"/>
          </a:p>
        </p:txBody>
      </p:sp>
    </p:spTree>
    <p:extLst>
      <p:ext uri="{BB962C8B-B14F-4D97-AF65-F5344CB8AC3E}">
        <p14:creationId xmlns:p14="http://schemas.microsoft.com/office/powerpoint/2010/main" val="8169557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D1004C-CCB2-5854-43C5-C60C54328ED0}"/>
              </a:ext>
            </a:extLst>
          </p:cNvPr>
          <p:cNvSpPr>
            <a:spLocks noGrp="1"/>
          </p:cNvSpPr>
          <p:nvPr>
            <p:ph type="title"/>
          </p:nvPr>
        </p:nvSpPr>
        <p:spPr/>
        <p:txBody>
          <a:bodyPr/>
          <a:lstStyle/>
          <a:p>
            <a:r>
              <a:rPr lang="cs-CZ" dirty="0"/>
              <a:t>Eunuši</a:t>
            </a:r>
          </a:p>
        </p:txBody>
      </p:sp>
      <p:sp>
        <p:nvSpPr>
          <p:cNvPr id="3" name="Zástupný obsah 2">
            <a:extLst>
              <a:ext uri="{FF2B5EF4-FFF2-40B4-BE49-F238E27FC236}">
                <a16:creationId xmlns:a16="http://schemas.microsoft.com/office/drawing/2014/main" id="{D9ED228A-C242-1A97-1DEB-240394D5ADE7}"/>
              </a:ext>
            </a:extLst>
          </p:cNvPr>
          <p:cNvSpPr>
            <a:spLocks noGrp="1"/>
          </p:cNvSpPr>
          <p:nvPr>
            <p:ph sz="half" idx="1"/>
          </p:nvPr>
        </p:nvSpPr>
        <p:spPr/>
        <p:txBody>
          <a:bodyPr>
            <a:normAutofit fontScale="85000" lnSpcReduction="20000"/>
          </a:bodyPr>
          <a:lstStyle/>
          <a:p>
            <a:r>
              <a:rPr lang="cs-CZ" dirty="0"/>
              <a:t>Strážci harému</a:t>
            </a:r>
          </a:p>
          <a:p>
            <a:r>
              <a:rPr lang="cs-CZ" dirty="0"/>
              <a:t>Původní význam – strážci postele</a:t>
            </a:r>
          </a:p>
          <a:p>
            <a:r>
              <a:rPr lang="cs-CZ" dirty="0"/>
              <a:t>Vliv na krále</a:t>
            </a:r>
          </a:p>
          <a:p>
            <a:r>
              <a:rPr lang="cs-CZ" dirty="0"/>
              <a:t>Účast na spiknutích</a:t>
            </a:r>
          </a:p>
          <a:p>
            <a:r>
              <a:rPr lang="cs-CZ" dirty="0"/>
              <a:t>Věrní x zrádní</a:t>
            </a:r>
          </a:p>
          <a:p>
            <a:endParaRPr lang="cs-CZ" dirty="0"/>
          </a:p>
          <a:p>
            <a:r>
              <a:rPr lang="cs-CZ" dirty="0"/>
              <a:t>Úředníci</a:t>
            </a:r>
          </a:p>
          <a:p>
            <a:r>
              <a:rPr lang="cs-CZ" dirty="0"/>
              <a:t>Nemusejí být vykastrováni</a:t>
            </a:r>
          </a:p>
          <a:p>
            <a:r>
              <a:rPr lang="cs-CZ" dirty="0"/>
              <a:t>I odvážní, dobří bojovníci</a:t>
            </a:r>
          </a:p>
          <a:p>
            <a:r>
              <a:rPr lang="cs-CZ" dirty="0"/>
              <a:t>Moudří rádcové</a:t>
            </a:r>
          </a:p>
          <a:p>
            <a:r>
              <a:rPr lang="cs-CZ" dirty="0"/>
              <a:t>Personál paláce</a:t>
            </a:r>
          </a:p>
          <a:p>
            <a:r>
              <a:rPr lang="cs-CZ" dirty="0"/>
              <a:t>Blízký kruh kolem krále (</a:t>
            </a:r>
            <a:r>
              <a:rPr lang="cs-CZ" dirty="0" err="1"/>
              <a:t>ša</a:t>
            </a:r>
            <a:r>
              <a:rPr lang="cs-CZ" dirty="0"/>
              <a:t> </a:t>
            </a:r>
            <a:r>
              <a:rPr lang="cs-CZ" dirty="0" err="1"/>
              <a:t>réši</a:t>
            </a:r>
            <a:r>
              <a:rPr lang="cs-CZ" dirty="0"/>
              <a:t>)</a:t>
            </a:r>
          </a:p>
        </p:txBody>
      </p:sp>
      <p:sp>
        <p:nvSpPr>
          <p:cNvPr id="4" name="Zástupný obsah 3">
            <a:extLst>
              <a:ext uri="{FF2B5EF4-FFF2-40B4-BE49-F238E27FC236}">
                <a16:creationId xmlns:a16="http://schemas.microsoft.com/office/drawing/2014/main" id="{9F187B54-6656-3E1D-08B4-151F5310F2A3}"/>
              </a:ext>
            </a:extLst>
          </p:cNvPr>
          <p:cNvSpPr>
            <a:spLocks noGrp="1"/>
          </p:cNvSpPr>
          <p:nvPr>
            <p:ph sz="half" idx="2"/>
          </p:nvPr>
        </p:nvSpPr>
        <p:spPr/>
        <p:txBody>
          <a:bodyPr>
            <a:normAutofit fontScale="85000" lnSpcReduction="20000"/>
          </a:bodyPr>
          <a:lstStyle/>
          <a:p>
            <a:endParaRPr lang="cs-CZ"/>
          </a:p>
        </p:txBody>
      </p:sp>
    </p:spTree>
    <p:extLst>
      <p:ext uri="{BB962C8B-B14F-4D97-AF65-F5344CB8AC3E}">
        <p14:creationId xmlns:p14="http://schemas.microsoft.com/office/powerpoint/2010/main" val="16226918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A9A343-41B2-1A0F-FDBF-23AE1747EDD9}"/>
              </a:ext>
            </a:extLst>
          </p:cNvPr>
          <p:cNvSpPr>
            <a:spLocks noGrp="1"/>
          </p:cNvSpPr>
          <p:nvPr>
            <p:ph type="title"/>
          </p:nvPr>
        </p:nvSpPr>
        <p:spPr/>
        <p:txBody>
          <a:bodyPr/>
          <a:lstStyle/>
          <a:p>
            <a:r>
              <a:rPr lang="cs-CZ" dirty="0"/>
              <a:t>Eunuši</a:t>
            </a:r>
          </a:p>
        </p:txBody>
      </p:sp>
      <p:sp>
        <p:nvSpPr>
          <p:cNvPr id="3" name="Zástupný obsah 2">
            <a:extLst>
              <a:ext uri="{FF2B5EF4-FFF2-40B4-BE49-F238E27FC236}">
                <a16:creationId xmlns:a16="http://schemas.microsoft.com/office/drawing/2014/main" id="{ACD2A941-6453-F689-8F4A-F83B03E2D92D}"/>
              </a:ext>
            </a:extLst>
          </p:cNvPr>
          <p:cNvSpPr>
            <a:spLocks noGrp="1"/>
          </p:cNvSpPr>
          <p:nvPr>
            <p:ph sz="half" idx="1"/>
          </p:nvPr>
        </p:nvSpPr>
        <p:spPr/>
        <p:txBody>
          <a:bodyPr/>
          <a:lstStyle/>
          <a:p>
            <a:r>
              <a:rPr lang="cs-CZ" dirty="0" err="1"/>
              <a:t>Phot</a:t>
            </a:r>
            <a:r>
              <a:rPr lang="cs-CZ" dirty="0"/>
              <a:t>. </a:t>
            </a:r>
            <a:r>
              <a:rPr lang="cs-CZ" i="1" dirty="0" err="1"/>
              <a:t>Bibl</a:t>
            </a:r>
            <a:r>
              <a:rPr lang="cs-CZ" dirty="0"/>
              <a:t>. 72 §13</a:t>
            </a:r>
          </a:p>
          <a:p>
            <a:r>
              <a:rPr lang="el-GR" dirty="0">
                <a:latin typeface="Arial Unicode MS"/>
              </a:rPr>
              <a:t>Βαγαπάτης δὲ καὶ Ἀρτασύρας, πρὶν ἢ Καμβύσης τελευτήσει, </a:t>
            </a:r>
            <a:r>
              <a:rPr lang="el-GR" u="sng" dirty="0">
                <a:latin typeface="Arial Unicode MS"/>
              </a:rPr>
              <a:t>ἐβουλεύσαντο</a:t>
            </a:r>
            <a:r>
              <a:rPr lang="el-GR" dirty="0">
                <a:latin typeface="Arial Unicode MS"/>
              </a:rPr>
              <a:t> βασιλεῦσαι τὸν μάγον</a:t>
            </a:r>
            <a:r>
              <a:rPr lang="cs-CZ" dirty="0">
                <a:latin typeface="Arial Unicode MS"/>
              </a:rPr>
              <a:t>.</a:t>
            </a:r>
          </a:p>
          <a:p>
            <a:r>
              <a:rPr lang="el-GR" dirty="0">
                <a:latin typeface="Arial Unicode MS"/>
              </a:rPr>
              <a:t>Καὶ γίνεται πάντα δῆλα τὰ εἰργασμένα ἐπὶ Ξέρξῃ καὶ Δαρειαίῳ, καὶ ἀπόλλυται πικρῷ καὶ κακίστῳ θανάτῳ Ἀσπαμίτρης, ὃς ἦν κοινωνὸς ἐπὶ τοῖς φόνοις Ξέρξου καὶ Δαρειαίου·</a:t>
            </a:r>
            <a:endParaRPr lang="cs-CZ" dirty="0"/>
          </a:p>
        </p:txBody>
      </p:sp>
      <p:sp>
        <p:nvSpPr>
          <p:cNvPr id="4" name="Zástupný obsah 3">
            <a:extLst>
              <a:ext uri="{FF2B5EF4-FFF2-40B4-BE49-F238E27FC236}">
                <a16:creationId xmlns:a16="http://schemas.microsoft.com/office/drawing/2014/main" id="{007A0847-0860-1008-F059-A1A2C3638DC0}"/>
              </a:ext>
            </a:extLst>
          </p:cNvPr>
          <p:cNvSpPr>
            <a:spLocks noGrp="1"/>
          </p:cNvSpPr>
          <p:nvPr>
            <p:ph sz="half" idx="2"/>
          </p:nvPr>
        </p:nvSpPr>
        <p:spPr/>
        <p:txBody>
          <a:bodyPr/>
          <a:lstStyle/>
          <a:p>
            <a:r>
              <a:rPr lang="en-US" dirty="0"/>
              <a:t>Before Cambyses died, </a:t>
            </a:r>
            <a:r>
              <a:rPr lang="en-US" dirty="0" err="1"/>
              <a:t>Bagapates</a:t>
            </a:r>
            <a:r>
              <a:rPr lang="en-US" dirty="0"/>
              <a:t> and </a:t>
            </a:r>
            <a:r>
              <a:rPr lang="en-US" dirty="0" err="1"/>
              <a:t>Artasyras</a:t>
            </a:r>
            <a:r>
              <a:rPr lang="en-US" dirty="0"/>
              <a:t> plotted to make the Magu</a:t>
            </a:r>
            <a:r>
              <a:rPr lang="cs-CZ" dirty="0"/>
              <a:t>s</a:t>
            </a:r>
            <a:r>
              <a:rPr lang="en-US" dirty="0"/>
              <a:t> king.</a:t>
            </a:r>
            <a:endParaRPr lang="cs-CZ" dirty="0"/>
          </a:p>
          <a:p>
            <a:r>
              <a:rPr lang="en-US" dirty="0"/>
              <a:t>And everything that had been done to Xerxes and [Prince] Darius came to light. </a:t>
            </a:r>
            <a:r>
              <a:rPr lang="en-US" dirty="0" err="1"/>
              <a:t>Aspamitres</a:t>
            </a:r>
            <a:r>
              <a:rPr lang="en-US" dirty="0"/>
              <a:t>, who had been an accomplice in the deaths of Xerxes and Darius also suffered a very nasty and painful death.</a:t>
            </a:r>
            <a:endParaRPr lang="cs-CZ" dirty="0"/>
          </a:p>
        </p:txBody>
      </p:sp>
    </p:spTree>
    <p:extLst>
      <p:ext uri="{BB962C8B-B14F-4D97-AF65-F5344CB8AC3E}">
        <p14:creationId xmlns:p14="http://schemas.microsoft.com/office/powerpoint/2010/main" val="38154611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F1648C-D2D6-285C-BBC8-87B1116E5C33}"/>
              </a:ext>
            </a:extLst>
          </p:cNvPr>
          <p:cNvSpPr>
            <a:spLocks noGrp="1"/>
          </p:cNvSpPr>
          <p:nvPr>
            <p:ph type="title"/>
          </p:nvPr>
        </p:nvSpPr>
        <p:spPr/>
        <p:txBody>
          <a:bodyPr/>
          <a:lstStyle/>
          <a:p>
            <a:r>
              <a:rPr lang="cs-CZ" dirty="0"/>
              <a:t>Eunuši</a:t>
            </a:r>
          </a:p>
        </p:txBody>
      </p:sp>
      <p:sp>
        <p:nvSpPr>
          <p:cNvPr id="3" name="Zástupný obsah 2">
            <a:extLst>
              <a:ext uri="{FF2B5EF4-FFF2-40B4-BE49-F238E27FC236}">
                <a16:creationId xmlns:a16="http://schemas.microsoft.com/office/drawing/2014/main" id="{E5FADF46-1C89-3BEC-32B3-A0799FE4106B}"/>
              </a:ext>
            </a:extLst>
          </p:cNvPr>
          <p:cNvSpPr>
            <a:spLocks noGrp="1"/>
          </p:cNvSpPr>
          <p:nvPr>
            <p:ph sz="half" idx="1"/>
          </p:nvPr>
        </p:nvSpPr>
        <p:spPr/>
        <p:txBody>
          <a:bodyPr/>
          <a:lstStyle/>
          <a:p>
            <a:r>
              <a:rPr lang="cs-CZ" dirty="0"/>
              <a:t>§53</a:t>
            </a:r>
          </a:p>
          <a:p>
            <a:r>
              <a:rPr lang="el-GR" dirty="0">
                <a:latin typeface="Arial Unicode MS"/>
              </a:rPr>
              <a:t>Ἀρτοξάρης ὁ </a:t>
            </a:r>
            <a:r>
              <a:rPr lang="el-GR" u="sng" dirty="0">
                <a:latin typeface="Arial Unicode MS"/>
              </a:rPr>
              <a:t>εὐνοῦχος</a:t>
            </a:r>
            <a:r>
              <a:rPr lang="el-GR" dirty="0">
                <a:latin typeface="Arial Unicode MS"/>
              </a:rPr>
              <a:t>, ὃς μέγα </a:t>
            </a:r>
            <a:r>
              <a:rPr lang="el-GR" u="sng" dirty="0">
                <a:latin typeface="Arial Unicode MS"/>
              </a:rPr>
              <a:t>ἠδύνατο</a:t>
            </a:r>
            <a:r>
              <a:rPr lang="el-GR" dirty="0">
                <a:latin typeface="Arial Unicode MS"/>
              </a:rPr>
              <a:t> παρὰ βασιλεῖ, </a:t>
            </a:r>
            <a:r>
              <a:rPr lang="el-GR" u="sng" dirty="0">
                <a:latin typeface="Arial Unicode MS"/>
              </a:rPr>
              <a:t>ἐπιβουλεύει</a:t>
            </a:r>
            <a:r>
              <a:rPr lang="el-GR" dirty="0">
                <a:latin typeface="Arial Unicode MS"/>
              </a:rPr>
              <a:t> βασιλέα θέλων αὐτὸς βασιλεῦσαι. </a:t>
            </a:r>
            <a:r>
              <a:rPr lang="el-GR" u="sng" dirty="0">
                <a:latin typeface="Arial Unicode MS"/>
              </a:rPr>
              <a:t>Πώγωνα</a:t>
            </a:r>
            <a:r>
              <a:rPr lang="el-GR" dirty="0">
                <a:latin typeface="Arial Unicode MS"/>
              </a:rPr>
              <a:t> γὰρ καὶ </a:t>
            </a:r>
            <a:r>
              <a:rPr lang="el-GR" u="sng" dirty="0">
                <a:latin typeface="Arial Unicode MS"/>
              </a:rPr>
              <a:t>ὑπόρρινα</a:t>
            </a:r>
            <a:r>
              <a:rPr lang="el-GR" dirty="0">
                <a:latin typeface="Arial Unicode MS"/>
              </a:rPr>
              <a:t> προσέταξεν αὑτῷ γυναικὶ κατασκευάσαι, ἵνα ὡς </a:t>
            </a:r>
            <a:r>
              <a:rPr lang="el-GR" u="sng" dirty="0">
                <a:latin typeface="Arial Unicode MS"/>
              </a:rPr>
              <a:t>ἀνὴρ</a:t>
            </a:r>
            <a:r>
              <a:rPr lang="el-GR" dirty="0">
                <a:latin typeface="Arial Unicode MS"/>
              </a:rPr>
              <a:t> </a:t>
            </a:r>
            <a:r>
              <a:rPr lang="el-GR" u="sng" dirty="0">
                <a:latin typeface="Arial Unicode MS"/>
              </a:rPr>
              <a:t>φαίνοιτο</a:t>
            </a:r>
            <a:r>
              <a:rPr lang="el-GR" dirty="0">
                <a:latin typeface="Arial Unicode MS"/>
              </a:rPr>
              <a:t>, δι´ ἧς καὶ καταμηνύεται· καὶ συλλαμβάνεται καὶ παραδίδοται Παρυσάτιδι, καὶ ἀναιρεῖται.</a:t>
            </a:r>
            <a:endParaRPr lang="cs-CZ" dirty="0"/>
          </a:p>
        </p:txBody>
      </p:sp>
      <p:sp>
        <p:nvSpPr>
          <p:cNvPr id="4" name="Zástupný obsah 3">
            <a:extLst>
              <a:ext uri="{FF2B5EF4-FFF2-40B4-BE49-F238E27FC236}">
                <a16:creationId xmlns:a16="http://schemas.microsoft.com/office/drawing/2014/main" id="{97CE295D-5929-DCE5-BC7C-B194EF5B6876}"/>
              </a:ext>
            </a:extLst>
          </p:cNvPr>
          <p:cNvSpPr>
            <a:spLocks noGrp="1"/>
          </p:cNvSpPr>
          <p:nvPr>
            <p:ph sz="half" idx="2"/>
          </p:nvPr>
        </p:nvSpPr>
        <p:spPr/>
        <p:txBody>
          <a:bodyPr/>
          <a:lstStyle/>
          <a:p>
            <a:r>
              <a:rPr lang="en-US" dirty="0" err="1"/>
              <a:t>Artoxares</a:t>
            </a:r>
            <a:r>
              <a:rPr lang="en-US" dirty="0"/>
              <a:t> the eunuch, who was very influential with the King, plotted against the King because he wished to rule himself. As he was a eunuch he ordered a woman to procure a moustache and beard for him so he could look like a man. She informed against him and he was arrested and handed over to </a:t>
            </a:r>
            <a:r>
              <a:rPr lang="en-US" dirty="0" err="1"/>
              <a:t>Parysatis</a:t>
            </a:r>
            <a:r>
              <a:rPr lang="en-US" dirty="0"/>
              <a:t>. And he was killed.</a:t>
            </a:r>
            <a:endParaRPr lang="cs-CZ" dirty="0"/>
          </a:p>
        </p:txBody>
      </p:sp>
    </p:spTree>
    <p:extLst>
      <p:ext uri="{BB962C8B-B14F-4D97-AF65-F5344CB8AC3E}">
        <p14:creationId xmlns:p14="http://schemas.microsoft.com/office/powerpoint/2010/main" val="10252791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4BE04F-C4D9-8E15-DD1D-AF73B989204D}"/>
              </a:ext>
            </a:extLst>
          </p:cNvPr>
          <p:cNvSpPr>
            <a:spLocks noGrp="1"/>
          </p:cNvSpPr>
          <p:nvPr>
            <p:ph type="title"/>
          </p:nvPr>
        </p:nvSpPr>
        <p:spPr/>
        <p:txBody>
          <a:bodyPr/>
          <a:lstStyle/>
          <a:p>
            <a:r>
              <a:rPr lang="cs-CZ" dirty="0"/>
              <a:t>Eunuši</a:t>
            </a:r>
          </a:p>
        </p:txBody>
      </p:sp>
      <p:sp>
        <p:nvSpPr>
          <p:cNvPr id="3" name="Zástupný obsah 2">
            <a:extLst>
              <a:ext uri="{FF2B5EF4-FFF2-40B4-BE49-F238E27FC236}">
                <a16:creationId xmlns:a16="http://schemas.microsoft.com/office/drawing/2014/main" id="{D0DC31FC-82A7-6886-CDC0-EFC07AF7FC6F}"/>
              </a:ext>
            </a:extLst>
          </p:cNvPr>
          <p:cNvSpPr>
            <a:spLocks noGrp="1"/>
          </p:cNvSpPr>
          <p:nvPr>
            <p:ph sz="half" idx="1"/>
          </p:nvPr>
        </p:nvSpPr>
        <p:spPr/>
        <p:txBody>
          <a:bodyPr/>
          <a:lstStyle/>
          <a:p>
            <a:r>
              <a:rPr lang="cs-CZ" dirty="0"/>
              <a:t>§19</a:t>
            </a:r>
          </a:p>
          <a:p>
            <a:r>
              <a:rPr lang="el-GR" dirty="0">
                <a:latin typeface="Arial Unicode MS"/>
              </a:rPr>
              <a:t>Καὶ ὁ Βαγαπάτης δὲ τὸ σῆμα Δαρείου παρακαθίσας ἔτη ζʹ ἐτελεύτησε.</a:t>
            </a:r>
            <a:endParaRPr lang="cs-CZ" dirty="0">
              <a:latin typeface="Arial Unicode MS"/>
            </a:endParaRPr>
          </a:p>
          <a:p>
            <a:r>
              <a:rPr lang="cs-CZ" dirty="0">
                <a:latin typeface="Arial Unicode MS"/>
              </a:rPr>
              <a:t>Plut. </a:t>
            </a:r>
            <a:r>
              <a:rPr lang="cs-CZ" i="1" dirty="0">
                <a:latin typeface="Arial Unicode MS"/>
              </a:rPr>
              <a:t>Art</a:t>
            </a:r>
            <a:r>
              <a:rPr lang="cs-CZ" dirty="0">
                <a:latin typeface="Arial Unicode MS"/>
              </a:rPr>
              <a:t>. 12</a:t>
            </a:r>
          </a:p>
          <a:p>
            <a:r>
              <a:rPr lang="el-GR" dirty="0"/>
              <a:t>γνωρίσας οὖν τοὺς εὐνούχους ὀλοφυρομένους ἠρώτησε τὸν πιστότατον αὐτῶν</a:t>
            </a:r>
            <a:endParaRPr lang="cs-CZ" dirty="0"/>
          </a:p>
          <a:p>
            <a:r>
              <a:rPr lang="el-GR" dirty="0"/>
              <a:t>Ἀρτασύρας τῷ μὲν εὐνούχῳ θαρρεῖν παρεκελεύσατο καὶ φυλάττειν τὸν νεκρόν,</a:t>
            </a:r>
            <a:endParaRPr lang="cs-CZ" dirty="0"/>
          </a:p>
        </p:txBody>
      </p:sp>
      <p:sp>
        <p:nvSpPr>
          <p:cNvPr id="4" name="Zástupný obsah 3">
            <a:extLst>
              <a:ext uri="{FF2B5EF4-FFF2-40B4-BE49-F238E27FC236}">
                <a16:creationId xmlns:a16="http://schemas.microsoft.com/office/drawing/2014/main" id="{62AAD75E-B7AA-BD5D-FEE3-5D7654AFB5FA}"/>
              </a:ext>
            </a:extLst>
          </p:cNvPr>
          <p:cNvSpPr>
            <a:spLocks noGrp="1"/>
          </p:cNvSpPr>
          <p:nvPr>
            <p:ph sz="half" idx="2"/>
          </p:nvPr>
        </p:nvSpPr>
        <p:spPr/>
        <p:txBody>
          <a:bodyPr/>
          <a:lstStyle/>
          <a:p>
            <a:r>
              <a:rPr lang="en-US" dirty="0"/>
              <a:t>as did </a:t>
            </a:r>
            <a:r>
              <a:rPr lang="en-US" dirty="0" err="1"/>
              <a:t>Bagapates</a:t>
            </a:r>
            <a:r>
              <a:rPr lang="en-US" dirty="0"/>
              <a:t> after sitting beside Darius’ tomb for seven years.</a:t>
            </a:r>
            <a:endParaRPr lang="cs-CZ" dirty="0"/>
          </a:p>
          <a:p>
            <a:r>
              <a:rPr lang="en-US" dirty="0"/>
              <a:t>recognizing the eunuchs as they lamented, he asked the trustiest of them</a:t>
            </a:r>
            <a:endParaRPr lang="cs-CZ" dirty="0"/>
          </a:p>
          <a:p>
            <a:r>
              <a:rPr lang="en-US" dirty="0" err="1"/>
              <a:t>Artasyras</a:t>
            </a:r>
            <a:r>
              <a:rPr lang="en-US" dirty="0"/>
              <a:t> bade the eunuch be of good courage and guard the dead body</a:t>
            </a:r>
            <a:endParaRPr lang="cs-CZ" dirty="0"/>
          </a:p>
        </p:txBody>
      </p:sp>
    </p:spTree>
    <p:extLst>
      <p:ext uri="{BB962C8B-B14F-4D97-AF65-F5344CB8AC3E}">
        <p14:creationId xmlns:p14="http://schemas.microsoft.com/office/powerpoint/2010/main" val="41716874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58A742-8BA2-A00C-6FE7-6D8D2849F887}"/>
              </a:ext>
            </a:extLst>
          </p:cNvPr>
          <p:cNvSpPr>
            <a:spLocks noGrp="1"/>
          </p:cNvSpPr>
          <p:nvPr>
            <p:ph type="title"/>
          </p:nvPr>
        </p:nvSpPr>
        <p:spPr/>
        <p:txBody>
          <a:bodyPr/>
          <a:lstStyle/>
          <a:p>
            <a:r>
              <a:rPr lang="cs-CZ" dirty="0"/>
              <a:t>Eunuši</a:t>
            </a:r>
          </a:p>
        </p:txBody>
      </p:sp>
      <p:sp>
        <p:nvSpPr>
          <p:cNvPr id="3" name="Zástupný obsah 2">
            <a:extLst>
              <a:ext uri="{FF2B5EF4-FFF2-40B4-BE49-F238E27FC236}">
                <a16:creationId xmlns:a16="http://schemas.microsoft.com/office/drawing/2014/main" id="{2BF537B7-969D-BFEB-A8FB-8B33B3AC7D4A}"/>
              </a:ext>
            </a:extLst>
          </p:cNvPr>
          <p:cNvSpPr>
            <a:spLocks noGrp="1"/>
          </p:cNvSpPr>
          <p:nvPr>
            <p:ph sz="half" idx="1"/>
          </p:nvPr>
        </p:nvSpPr>
        <p:spPr/>
        <p:txBody>
          <a:bodyPr/>
          <a:lstStyle/>
          <a:p>
            <a:r>
              <a:rPr lang="cs-CZ" dirty="0" err="1"/>
              <a:t>Hdt</a:t>
            </a:r>
            <a:r>
              <a:rPr lang="cs-CZ" dirty="0"/>
              <a:t>. 8.105</a:t>
            </a:r>
          </a:p>
          <a:p>
            <a:r>
              <a:rPr lang="el-GR" dirty="0"/>
              <a:t>παρὰ γὰρ τοῖσι βαρβάροισι τιμιώτεροι εἰσὶ οἱ </a:t>
            </a:r>
            <a:r>
              <a:rPr lang="el-GR" u="sng" dirty="0"/>
              <a:t>εὐνοῦχοι</a:t>
            </a:r>
            <a:r>
              <a:rPr lang="el-GR" dirty="0"/>
              <a:t> </a:t>
            </a:r>
            <a:r>
              <a:rPr lang="el-GR" u="sng" dirty="0"/>
              <a:t>πίστιος</a:t>
            </a:r>
            <a:r>
              <a:rPr lang="el-GR" dirty="0"/>
              <a:t> εἰ τῆς πάσης τῶνἐνορχίων. </a:t>
            </a:r>
            <a:endParaRPr lang="cs-CZ" dirty="0"/>
          </a:p>
          <a:p>
            <a:r>
              <a:rPr lang="cs-CZ" dirty="0" err="1"/>
              <a:t>Curt</a:t>
            </a:r>
            <a:r>
              <a:rPr lang="cs-CZ" dirty="0"/>
              <a:t>. 5.12.10</a:t>
            </a:r>
          </a:p>
          <a:p>
            <a:r>
              <a:rPr lang="cs-CZ" dirty="0" err="1"/>
              <a:t>Ingens</a:t>
            </a:r>
            <a:r>
              <a:rPr lang="cs-CZ" dirty="0"/>
              <a:t> ergo in </a:t>
            </a:r>
            <a:r>
              <a:rPr lang="cs-CZ" dirty="0" err="1"/>
              <a:t>tabernaculo</a:t>
            </a:r>
            <a:r>
              <a:rPr lang="cs-CZ" dirty="0"/>
              <a:t> </a:t>
            </a:r>
            <a:r>
              <a:rPr lang="cs-CZ" dirty="0" err="1"/>
              <a:t>solitudo</a:t>
            </a:r>
            <a:r>
              <a:rPr lang="cs-CZ" dirty="0"/>
              <a:t> </a:t>
            </a:r>
            <a:r>
              <a:rPr lang="cs-CZ" dirty="0" err="1"/>
              <a:t>erat</a:t>
            </a:r>
            <a:r>
              <a:rPr lang="cs-CZ" dirty="0"/>
              <a:t> </a:t>
            </a:r>
            <a:r>
              <a:rPr lang="cs-CZ" dirty="0" err="1"/>
              <a:t>paucis</a:t>
            </a:r>
            <a:r>
              <a:rPr lang="cs-CZ" dirty="0"/>
              <a:t> </a:t>
            </a:r>
            <a:r>
              <a:rPr lang="cs-CZ" dirty="0" err="1"/>
              <a:t>spadonibus</a:t>
            </a:r>
            <a:r>
              <a:rPr lang="cs-CZ" dirty="0"/>
              <a:t>, </a:t>
            </a:r>
            <a:r>
              <a:rPr lang="cs-CZ" dirty="0" err="1"/>
              <a:t>quia</a:t>
            </a:r>
            <a:r>
              <a:rPr lang="cs-CZ" dirty="0"/>
              <a:t>, quo </a:t>
            </a:r>
            <a:r>
              <a:rPr lang="cs-CZ" dirty="0" err="1"/>
              <a:t>discederent</a:t>
            </a:r>
            <a:r>
              <a:rPr lang="cs-CZ" dirty="0"/>
              <a:t>, non </a:t>
            </a:r>
            <a:r>
              <a:rPr lang="cs-CZ" dirty="0" err="1"/>
              <a:t>habebant</a:t>
            </a:r>
            <a:r>
              <a:rPr lang="cs-CZ" dirty="0"/>
              <a:t>, </a:t>
            </a:r>
            <a:r>
              <a:rPr lang="cs-CZ" dirty="0" err="1"/>
              <a:t>circumstantibus</a:t>
            </a:r>
            <a:r>
              <a:rPr lang="cs-CZ" dirty="0"/>
              <a:t> </a:t>
            </a:r>
            <a:r>
              <a:rPr lang="cs-CZ" dirty="0" err="1"/>
              <a:t>regem</a:t>
            </a:r>
            <a:r>
              <a:rPr lang="cs-CZ" dirty="0"/>
              <a:t>.</a:t>
            </a:r>
          </a:p>
        </p:txBody>
      </p:sp>
      <p:sp>
        <p:nvSpPr>
          <p:cNvPr id="4" name="Zástupný obsah 3">
            <a:extLst>
              <a:ext uri="{FF2B5EF4-FFF2-40B4-BE49-F238E27FC236}">
                <a16:creationId xmlns:a16="http://schemas.microsoft.com/office/drawing/2014/main" id="{6629D474-D2B6-CD70-CEF2-BBE59FB6A28B}"/>
              </a:ext>
            </a:extLst>
          </p:cNvPr>
          <p:cNvSpPr>
            <a:spLocks noGrp="1"/>
          </p:cNvSpPr>
          <p:nvPr>
            <p:ph sz="half" idx="2"/>
          </p:nvPr>
        </p:nvSpPr>
        <p:spPr/>
        <p:txBody>
          <a:bodyPr/>
          <a:lstStyle/>
          <a:p>
            <a:r>
              <a:rPr lang="en-US" dirty="0"/>
              <a:t>for the foreigners value eunuchs more than perfect men, by reason of the full trust that they have in them.</a:t>
            </a:r>
            <a:endParaRPr lang="cs-CZ" dirty="0"/>
          </a:p>
          <a:p>
            <a:r>
              <a:rPr lang="cs-CZ" dirty="0" err="1"/>
              <a:t>Hence</a:t>
            </a:r>
            <a:r>
              <a:rPr lang="cs-CZ" dirty="0"/>
              <a:t> </a:t>
            </a:r>
            <a:r>
              <a:rPr lang="cs-CZ" dirty="0" err="1"/>
              <a:t>there</a:t>
            </a:r>
            <a:r>
              <a:rPr lang="cs-CZ" dirty="0"/>
              <a:t> </a:t>
            </a:r>
            <a:r>
              <a:rPr lang="cs-CZ" dirty="0" err="1"/>
              <a:t>was</a:t>
            </a:r>
            <a:r>
              <a:rPr lang="cs-CZ" dirty="0"/>
              <a:t> a </a:t>
            </a:r>
            <a:r>
              <a:rPr lang="cs-CZ" dirty="0" err="1"/>
              <a:t>vast</a:t>
            </a:r>
            <a:r>
              <a:rPr lang="cs-CZ" dirty="0"/>
              <a:t> </a:t>
            </a:r>
            <a:r>
              <a:rPr lang="cs-CZ" dirty="0" err="1"/>
              <a:t>solitude</a:t>
            </a:r>
            <a:r>
              <a:rPr lang="cs-CZ" dirty="0"/>
              <a:t> in </a:t>
            </a:r>
            <a:r>
              <a:rPr lang="cs-CZ" dirty="0" err="1"/>
              <a:t>the</a:t>
            </a:r>
            <a:r>
              <a:rPr lang="cs-CZ" dirty="0"/>
              <a:t> </a:t>
            </a:r>
            <a:r>
              <a:rPr lang="cs-CZ" dirty="0" err="1"/>
              <a:t>tent</a:t>
            </a:r>
            <a:r>
              <a:rPr lang="cs-CZ" dirty="0"/>
              <a:t> </a:t>
            </a:r>
            <a:r>
              <a:rPr lang="cs-CZ" dirty="0" err="1"/>
              <a:t>except</a:t>
            </a:r>
            <a:r>
              <a:rPr lang="cs-CZ" dirty="0"/>
              <a:t> </a:t>
            </a:r>
            <a:r>
              <a:rPr lang="cs-CZ" dirty="0" err="1"/>
              <a:t>for</a:t>
            </a:r>
            <a:r>
              <a:rPr lang="cs-CZ" dirty="0"/>
              <a:t> a </a:t>
            </a:r>
            <a:r>
              <a:rPr lang="cs-CZ" dirty="0" err="1"/>
              <a:t>few</a:t>
            </a:r>
            <a:r>
              <a:rPr lang="cs-CZ" dirty="0"/>
              <a:t> </a:t>
            </a:r>
            <a:r>
              <a:rPr lang="cs-CZ" dirty="0" err="1"/>
              <a:t>eunuchs</a:t>
            </a:r>
            <a:r>
              <a:rPr lang="cs-CZ" dirty="0"/>
              <a:t> </a:t>
            </a:r>
            <a:r>
              <a:rPr lang="cs-CZ" dirty="0" err="1"/>
              <a:t>who</a:t>
            </a:r>
            <a:r>
              <a:rPr lang="cs-CZ" dirty="0"/>
              <a:t> </a:t>
            </a:r>
            <a:r>
              <a:rPr lang="cs-CZ" dirty="0" err="1"/>
              <a:t>stood</a:t>
            </a:r>
            <a:r>
              <a:rPr lang="cs-CZ" dirty="0"/>
              <a:t> </a:t>
            </a:r>
            <a:r>
              <a:rPr lang="cs-CZ" dirty="0" err="1"/>
              <a:t>around</a:t>
            </a:r>
            <a:r>
              <a:rPr lang="cs-CZ" dirty="0"/>
              <a:t> </a:t>
            </a:r>
            <a:r>
              <a:rPr lang="cs-CZ" dirty="0" err="1"/>
              <a:t>the</a:t>
            </a:r>
            <a:r>
              <a:rPr lang="cs-CZ" dirty="0"/>
              <a:t> king </a:t>
            </a:r>
            <a:r>
              <a:rPr lang="cs-CZ" dirty="0" err="1"/>
              <a:t>because</a:t>
            </a:r>
            <a:r>
              <a:rPr lang="cs-CZ" dirty="0"/>
              <a:t> </a:t>
            </a:r>
            <a:r>
              <a:rPr lang="cs-CZ" dirty="0" err="1"/>
              <a:t>they</a:t>
            </a:r>
            <a:r>
              <a:rPr lang="cs-CZ" dirty="0"/>
              <a:t> had no place to </a:t>
            </a:r>
            <a:r>
              <a:rPr lang="cs-CZ" dirty="0" err="1"/>
              <a:t>which</a:t>
            </a:r>
            <a:r>
              <a:rPr lang="cs-CZ" dirty="0"/>
              <a:t> to </a:t>
            </a:r>
            <a:r>
              <a:rPr lang="cs-CZ" dirty="0" err="1"/>
              <a:t>withdraw</a:t>
            </a:r>
            <a:r>
              <a:rPr lang="cs-CZ" dirty="0"/>
              <a:t>. </a:t>
            </a:r>
          </a:p>
        </p:txBody>
      </p:sp>
    </p:spTree>
    <p:extLst>
      <p:ext uri="{BB962C8B-B14F-4D97-AF65-F5344CB8AC3E}">
        <p14:creationId xmlns:p14="http://schemas.microsoft.com/office/powerpoint/2010/main" val="42117569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E45B23-98CF-BC09-66B4-AB9E92BD58D0}"/>
              </a:ext>
            </a:extLst>
          </p:cNvPr>
          <p:cNvSpPr>
            <a:spLocks noGrp="1"/>
          </p:cNvSpPr>
          <p:nvPr>
            <p:ph type="title"/>
          </p:nvPr>
        </p:nvSpPr>
        <p:spPr/>
        <p:txBody>
          <a:bodyPr/>
          <a:lstStyle/>
          <a:p>
            <a:r>
              <a:rPr lang="cs-CZ" dirty="0"/>
              <a:t>Eunuši</a:t>
            </a:r>
          </a:p>
        </p:txBody>
      </p:sp>
      <p:sp>
        <p:nvSpPr>
          <p:cNvPr id="3" name="Zástupný obsah 2">
            <a:extLst>
              <a:ext uri="{FF2B5EF4-FFF2-40B4-BE49-F238E27FC236}">
                <a16:creationId xmlns:a16="http://schemas.microsoft.com/office/drawing/2014/main" id="{FE88995B-1210-F954-6F27-66A63DBBAF8C}"/>
              </a:ext>
            </a:extLst>
          </p:cNvPr>
          <p:cNvSpPr>
            <a:spLocks noGrp="1"/>
          </p:cNvSpPr>
          <p:nvPr>
            <p:ph sz="half" idx="1"/>
          </p:nvPr>
        </p:nvSpPr>
        <p:spPr/>
        <p:txBody>
          <a:bodyPr/>
          <a:lstStyle/>
          <a:p>
            <a:r>
              <a:rPr lang="cs-CZ" dirty="0" err="1"/>
              <a:t>Curt</a:t>
            </a:r>
            <a:r>
              <a:rPr lang="cs-CZ" dirty="0"/>
              <a:t>. 3.3.23</a:t>
            </a:r>
          </a:p>
          <a:p>
            <a:r>
              <a:rPr lang="cs-CZ" dirty="0"/>
              <a:t>In his </a:t>
            </a:r>
            <a:r>
              <a:rPr lang="cs-CZ" dirty="0" err="1"/>
              <a:t>erant</a:t>
            </a:r>
            <a:r>
              <a:rPr lang="cs-CZ" dirty="0"/>
              <a:t> </a:t>
            </a:r>
            <a:r>
              <a:rPr lang="cs-CZ" dirty="0" err="1"/>
              <a:t>liberi</a:t>
            </a:r>
            <a:r>
              <a:rPr lang="cs-CZ" dirty="0"/>
              <a:t> </a:t>
            </a:r>
            <a:r>
              <a:rPr lang="cs-CZ" dirty="0" err="1"/>
              <a:t>regis</a:t>
            </a:r>
            <a:r>
              <a:rPr lang="cs-CZ" dirty="0"/>
              <a:t> et </a:t>
            </a:r>
            <a:r>
              <a:rPr lang="cs-CZ" dirty="0" err="1"/>
              <a:t>quae</a:t>
            </a:r>
            <a:r>
              <a:rPr lang="cs-CZ" dirty="0"/>
              <a:t> </a:t>
            </a:r>
            <a:r>
              <a:rPr lang="cs-CZ" dirty="0" err="1"/>
              <a:t>educabant</a:t>
            </a:r>
            <a:r>
              <a:rPr lang="cs-CZ" dirty="0"/>
              <a:t> </a:t>
            </a:r>
            <a:r>
              <a:rPr lang="cs-CZ" dirty="0" err="1"/>
              <a:t>eos</a:t>
            </a:r>
            <a:r>
              <a:rPr lang="cs-CZ" dirty="0"/>
              <a:t> </a:t>
            </a:r>
            <a:r>
              <a:rPr lang="cs-CZ" dirty="0" err="1"/>
              <a:t>spadonumque</a:t>
            </a:r>
            <a:r>
              <a:rPr lang="cs-CZ" dirty="0"/>
              <a:t> </a:t>
            </a:r>
            <a:r>
              <a:rPr lang="cs-CZ" dirty="0" err="1"/>
              <a:t>grex</a:t>
            </a:r>
            <a:r>
              <a:rPr lang="cs-CZ" dirty="0"/>
              <a:t>, </a:t>
            </a:r>
            <a:r>
              <a:rPr lang="cs-CZ" dirty="0" err="1"/>
              <a:t>haud</a:t>
            </a:r>
            <a:r>
              <a:rPr lang="cs-CZ" dirty="0"/>
              <a:t> </a:t>
            </a:r>
            <a:r>
              <a:rPr lang="cs-CZ" dirty="0" err="1"/>
              <a:t>sane</a:t>
            </a:r>
            <a:r>
              <a:rPr lang="cs-CZ" dirty="0"/>
              <a:t> </a:t>
            </a:r>
            <a:r>
              <a:rPr lang="cs-CZ" dirty="0" err="1"/>
              <a:t>illis</a:t>
            </a:r>
            <a:r>
              <a:rPr lang="cs-CZ" dirty="0"/>
              <a:t> </a:t>
            </a:r>
            <a:r>
              <a:rPr lang="cs-CZ" dirty="0" err="1"/>
              <a:t>gentibus</a:t>
            </a:r>
            <a:r>
              <a:rPr lang="cs-CZ" dirty="0"/>
              <a:t> </a:t>
            </a:r>
            <a:r>
              <a:rPr lang="cs-CZ" dirty="0" err="1"/>
              <a:t>vilis</a:t>
            </a:r>
            <a:r>
              <a:rPr lang="cs-CZ" dirty="0"/>
              <a:t>.</a:t>
            </a:r>
          </a:p>
          <a:p>
            <a:r>
              <a:rPr lang="cs-CZ" dirty="0"/>
              <a:t>6.6.8</a:t>
            </a:r>
          </a:p>
          <a:p>
            <a:r>
              <a:rPr lang="cs-CZ" dirty="0" err="1"/>
              <a:t>Pelices</a:t>
            </a:r>
            <a:r>
              <a:rPr lang="cs-CZ" dirty="0"/>
              <a:t> CCC et LXV, </a:t>
            </a:r>
            <a:r>
              <a:rPr lang="cs-CZ" dirty="0" err="1"/>
              <a:t>totidem</a:t>
            </a:r>
            <a:r>
              <a:rPr lang="cs-CZ" dirty="0"/>
              <a:t> </a:t>
            </a:r>
            <a:r>
              <a:rPr lang="cs-CZ" dirty="0" err="1"/>
              <a:t>quot</a:t>
            </a:r>
            <a:r>
              <a:rPr lang="cs-CZ" dirty="0"/>
              <a:t> </a:t>
            </a:r>
            <a:r>
              <a:rPr lang="cs-CZ" dirty="0" err="1"/>
              <a:t>Darei</a:t>
            </a:r>
            <a:r>
              <a:rPr lang="cs-CZ" dirty="0"/>
              <a:t> </a:t>
            </a:r>
            <a:r>
              <a:rPr lang="cs-CZ" dirty="0" err="1"/>
              <a:t>fuerant</a:t>
            </a:r>
            <a:r>
              <a:rPr lang="cs-CZ" dirty="0"/>
              <a:t>, </a:t>
            </a:r>
            <a:r>
              <a:rPr lang="cs-CZ" dirty="0" err="1"/>
              <a:t>regiam</a:t>
            </a:r>
            <a:r>
              <a:rPr lang="cs-CZ" dirty="0"/>
              <a:t> </a:t>
            </a:r>
            <a:r>
              <a:rPr lang="cs-CZ" dirty="0" err="1"/>
              <a:t>inplebant</a:t>
            </a:r>
            <a:r>
              <a:rPr lang="cs-CZ" dirty="0"/>
              <a:t>, </a:t>
            </a:r>
            <a:r>
              <a:rPr lang="cs-CZ" dirty="0" err="1"/>
              <a:t>quas</a:t>
            </a:r>
            <a:r>
              <a:rPr lang="cs-CZ" dirty="0"/>
              <a:t> </a:t>
            </a:r>
            <a:r>
              <a:rPr lang="cs-CZ" dirty="0" err="1"/>
              <a:t>spadonum</a:t>
            </a:r>
            <a:r>
              <a:rPr lang="cs-CZ" dirty="0"/>
              <a:t> </a:t>
            </a:r>
            <a:r>
              <a:rPr lang="cs-CZ" dirty="0" err="1"/>
              <a:t>greges</a:t>
            </a:r>
            <a:r>
              <a:rPr lang="cs-CZ" dirty="0"/>
              <a:t>, et </a:t>
            </a:r>
            <a:r>
              <a:rPr lang="cs-CZ" dirty="0" err="1"/>
              <a:t>ipsi</a:t>
            </a:r>
            <a:r>
              <a:rPr lang="cs-CZ" dirty="0"/>
              <a:t> </a:t>
            </a:r>
            <a:r>
              <a:rPr lang="cs-CZ" dirty="0" err="1"/>
              <a:t>muliebria</a:t>
            </a:r>
            <a:r>
              <a:rPr lang="cs-CZ" dirty="0"/>
              <a:t> </a:t>
            </a:r>
            <a:r>
              <a:rPr lang="cs-CZ" dirty="0" err="1"/>
              <a:t>pati</a:t>
            </a:r>
            <a:r>
              <a:rPr lang="cs-CZ" dirty="0"/>
              <a:t> </a:t>
            </a:r>
            <a:r>
              <a:rPr lang="cs-CZ" dirty="0" err="1"/>
              <a:t>adsueti</a:t>
            </a:r>
            <a:r>
              <a:rPr lang="cs-CZ" dirty="0"/>
              <a:t>, </a:t>
            </a:r>
            <a:r>
              <a:rPr lang="cs-CZ" dirty="0" err="1"/>
              <a:t>sequebantur</a:t>
            </a:r>
            <a:r>
              <a:rPr lang="cs-CZ" dirty="0"/>
              <a:t>.</a:t>
            </a:r>
          </a:p>
        </p:txBody>
      </p:sp>
      <p:sp>
        <p:nvSpPr>
          <p:cNvPr id="4" name="Zástupný obsah 3">
            <a:extLst>
              <a:ext uri="{FF2B5EF4-FFF2-40B4-BE49-F238E27FC236}">
                <a16:creationId xmlns:a16="http://schemas.microsoft.com/office/drawing/2014/main" id="{E789D4A2-834D-C7E6-9D2E-453AA0C30AC9}"/>
              </a:ext>
            </a:extLst>
          </p:cNvPr>
          <p:cNvSpPr>
            <a:spLocks noGrp="1"/>
          </p:cNvSpPr>
          <p:nvPr>
            <p:ph sz="half" idx="2"/>
          </p:nvPr>
        </p:nvSpPr>
        <p:spPr/>
        <p:txBody>
          <a:bodyPr/>
          <a:lstStyle/>
          <a:p>
            <a:r>
              <a:rPr lang="cs-CZ" dirty="0"/>
              <a:t>In these </a:t>
            </a:r>
            <a:r>
              <a:rPr lang="cs-CZ" dirty="0" err="1"/>
              <a:t>were</a:t>
            </a:r>
            <a:r>
              <a:rPr lang="cs-CZ" dirty="0"/>
              <a:t> </a:t>
            </a:r>
            <a:r>
              <a:rPr lang="cs-CZ" dirty="0" err="1"/>
              <a:t>the</a:t>
            </a:r>
            <a:r>
              <a:rPr lang="cs-CZ" dirty="0"/>
              <a:t> </a:t>
            </a:r>
            <a:r>
              <a:rPr lang="cs-CZ" dirty="0" err="1"/>
              <a:t>king’s</a:t>
            </a:r>
            <a:r>
              <a:rPr lang="cs-CZ" dirty="0"/>
              <a:t> </a:t>
            </a:r>
            <a:r>
              <a:rPr lang="cs-CZ" dirty="0" err="1"/>
              <a:t>children</a:t>
            </a:r>
            <a:r>
              <a:rPr lang="cs-CZ" dirty="0"/>
              <a:t>, and </a:t>
            </a:r>
            <a:r>
              <a:rPr lang="cs-CZ" dirty="0" err="1"/>
              <a:t>their</a:t>
            </a:r>
            <a:r>
              <a:rPr lang="cs-CZ" dirty="0"/>
              <a:t> </a:t>
            </a:r>
            <a:r>
              <a:rPr lang="cs-CZ" dirty="0" err="1"/>
              <a:t>governess</a:t>
            </a:r>
            <a:r>
              <a:rPr lang="cs-CZ" dirty="0"/>
              <a:t>, and a </a:t>
            </a:r>
            <a:r>
              <a:rPr lang="cs-CZ" dirty="0" err="1"/>
              <a:t>herd</a:t>
            </a:r>
            <a:r>
              <a:rPr lang="cs-CZ" dirty="0"/>
              <a:t> </a:t>
            </a:r>
            <a:r>
              <a:rPr lang="cs-CZ" dirty="0" err="1"/>
              <a:t>of</a:t>
            </a:r>
            <a:r>
              <a:rPr lang="cs-CZ" dirty="0"/>
              <a:t> </a:t>
            </a:r>
            <a:r>
              <a:rPr lang="cs-CZ" dirty="0" err="1"/>
              <a:t>eunuchs</a:t>
            </a:r>
            <a:r>
              <a:rPr lang="cs-CZ" dirty="0"/>
              <a:t>, </a:t>
            </a:r>
            <a:r>
              <a:rPr lang="cs-CZ" dirty="0" err="1"/>
              <a:t>who</a:t>
            </a:r>
            <a:r>
              <a:rPr lang="cs-CZ" dirty="0"/>
              <a:t> are not </a:t>
            </a:r>
            <a:r>
              <a:rPr lang="cs-CZ" dirty="0" err="1"/>
              <a:t>at</a:t>
            </a:r>
            <a:r>
              <a:rPr lang="cs-CZ" dirty="0"/>
              <a:t> </a:t>
            </a:r>
            <a:r>
              <a:rPr lang="cs-CZ" dirty="0" err="1"/>
              <a:t>all</a:t>
            </a:r>
            <a:r>
              <a:rPr lang="cs-CZ" dirty="0"/>
              <a:t> </a:t>
            </a:r>
            <a:r>
              <a:rPr lang="cs-CZ" dirty="0" err="1"/>
              <a:t>despised</a:t>
            </a:r>
            <a:r>
              <a:rPr lang="cs-CZ" dirty="0"/>
              <a:t> by </a:t>
            </a:r>
            <a:r>
              <a:rPr lang="cs-CZ" dirty="0" err="1"/>
              <a:t>those</a:t>
            </a:r>
            <a:r>
              <a:rPr lang="cs-CZ" dirty="0"/>
              <a:t> </a:t>
            </a:r>
            <a:r>
              <a:rPr lang="cs-CZ" dirty="0" err="1"/>
              <a:t>people</a:t>
            </a:r>
            <a:r>
              <a:rPr lang="cs-CZ" dirty="0"/>
              <a:t>. </a:t>
            </a:r>
          </a:p>
          <a:p>
            <a:r>
              <a:rPr lang="en-US" dirty="0"/>
              <a:t>Three hundred and sixty-five concubines, the same number that Darius had had, filled his palace, attended by herds of eunuchs, also accustomed to prostitute themselves. </a:t>
            </a:r>
            <a:endParaRPr lang="cs-CZ" dirty="0"/>
          </a:p>
        </p:txBody>
      </p:sp>
    </p:spTree>
    <p:extLst>
      <p:ext uri="{BB962C8B-B14F-4D97-AF65-F5344CB8AC3E}">
        <p14:creationId xmlns:p14="http://schemas.microsoft.com/office/powerpoint/2010/main" val="5242390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6D50E6-7043-1232-DAD8-D6C4077429AE}"/>
              </a:ext>
            </a:extLst>
          </p:cNvPr>
          <p:cNvSpPr>
            <a:spLocks noGrp="1"/>
          </p:cNvSpPr>
          <p:nvPr>
            <p:ph type="title"/>
          </p:nvPr>
        </p:nvSpPr>
        <p:spPr/>
        <p:txBody>
          <a:bodyPr/>
          <a:lstStyle/>
          <a:p>
            <a:r>
              <a:rPr lang="cs-CZ" dirty="0"/>
              <a:t>Ženy </a:t>
            </a:r>
          </a:p>
        </p:txBody>
      </p:sp>
      <p:sp>
        <p:nvSpPr>
          <p:cNvPr id="3" name="Zástupný obsah 2">
            <a:extLst>
              <a:ext uri="{FF2B5EF4-FFF2-40B4-BE49-F238E27FC236}">
                <a16:creationId xmlns:a16="http://schemas.microsoft.com/office/drawing/2014/main" id="{27ECB984-793D-B8DD-3705-DE9D793187DE}"/>
              </a:ext>
            </a:extLst>
          </p:cNvPr>
          <p:cNvSpPr>
            <a:spLocks noGrp="1"/>
          </p:cNvSpPr>
          <p:nvPr>
            <p:ph sz="half" idx="1"/>
          </p:nvPr>
        </p:nvSpPr>
        <p:spPr/>
        <p:txBody>
          <a:bodyPr>
            <a:normAutofit fontScale="92500" lnSpcReduction="20000"/>
          </a:bodyPr>
          <a:lstStyle/>
          <a:p>
            <a:r>
              <a:rPr lang="cs-CZ" dirty="0" err="1"/>
              <a:t>Hdt</a:t>
            </a:r>
            <a:r>
              <a:rPr lang="cs-CZ" dirty="0"/>
              <a:t>. 1.135</a:t>
            </a:r>
          </a:p>
          <a:p>
            <a:r>
              <a:rPr lang="el-GR" dirty="0"/>
              <a:t>γαμέουσι δὲ ἕκαστος αὐτῶν πολλὰς μὲν κουριδίας γυναῖκας, πολλῷ δ᾽ ἔτι πλεῦνας παλλακὰς κτῶνται. </a:t>
            </a:r>
            <a:endParaRPr lang="cs-CZ" dirty="0"/>
          </a:p>
          <a:p>
            <a:r>
              <a:rPr lang="cs-CZ" dirty="0"/>
              <a:t>Plut. </a:t>
            </a:r>
            <a:r>
              <a:rPr lang="cs-CZ" i="1" dirty="0" err="1"/>
              <a:t>Conjug</a:t>
            </a:r>
            <a:r>
              <a:rPr lang="cs-CZ" dirty="0"/>
              <a:t>. 16</a:t>
            </a:r>
          </a:p>
          <a:p>
            <a:r>
              <a:rPr lang="el-GR" dirty="0"/>
              <a:t>τοῖς τῶν Περσῶν βασιλεῦσιν αἱ γνήσιαι γυναῖκες παρακάθηνται δειπνοῦσι καὶ συνεστιῶνται: βουλόμενοι δὲ παίζειν καὶ μεθύσκεσθαι ταύτας μὲν ἀποπέμπουσι, τὰς δὲ μουσουργοὺς καὶ παλλακίδας καλοῦσιν, ὀρθῶς τοῦτὸ γ᾽ αὐτὸ ποιοῦντες, ὅτι τὸ συνακολασταίνειν καὶ παροινεῖν οὐ μεταδιδόασι ταῖς γαμεταῖς.</a:t>
            </a:r>
            <a:r>
              <a:rPr lang="cs-CZ" dirty="0"/>
              <a:t> </a:t>
            </a:r>
          </a:p>
        </p:txBody>
      </p:sp>
      <p:sp>
        <p:nvSpPr>
          <p:cNvPr id="4" name="Zástupný obsah 3">
            <a:extLst>
              <a:ext uri="{FF2B5EF4-FFF2-40B4-BE49-F238E27FC236}">
                <a16:creationId xmlns:a16="http://schemas.microsoft.com/office/drawing/2014/main" id="{0A021D28-B0E4-F2E8-F2AC-6F1370BE8950}"/>
              </a:ext>
            </a:extLst>
          </p:cNvPr>
          <p:cNvSpPr>
            <a:spLocks noGrp="1"/>
          </p:cNvSpPr>
          <p:nvPr>
            <p:ph sz="half" idx="2"/>
          </p:nvPr>
        </p:nvSpPr>
        <p:spPr/>
        <p:txBody>
          <a:bodyPr>
            <a:normAutofit fontScale="92500" lnSpcReduction="20000"/>
          </a:bodyPr>
          <a:lstStyle/>
          <a:p>
            <a:r>
              <a:rPr lang="en-US" dirty="0"/>
              <a:t>Every Persian marries many lawful wives, and keeps still more concubines. </a:t>
            </a:r>
            <a:endParaRPr lang="cs-CZ" dirty="0"/>
          </a:p>
          <a:p>
            <a:r>
              <a:rPr lang="en-US" dirty="0"/>
              <a:t>The lawful wives of the Persian kings sit beside them at dinner, and eat with them. But when the kings wish to be merry and get drunk, they send their wives away, and send for their music-girls and concubines.​ In so far they are right in what they do, because they do not concede any share in their licentiousness and debauchery to their wedded wives.</a:t>
            </a:r>
            <a:endParaRPr lang="cs-CZ" dirty="0"/>
          </a:p>
        </p:txBody>
      </p:sp>
    </p:spTree>
    <p:extLst>
      <p:ext uri="{BB962C8B-B14F-4D97-AF65-F5344CB8AC3E}">
        <p14:creationId xmlns:p14="http://schemas.microsoft.com/office/powerpoint/2010/main" val="41915895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8CB637-9D01-3CAF-469D-40A441A9418C}"/>
              </a:ext>
            </a:extLst>
          </p:cNvPr>
          <p:cNvSpPr>
            <a:spLocks noGrp="1"/>
          </p:cNvSpPr>
          <p:nvPr>
            <p:ph type="title"/>
          </p:nvPr>
        </p:nvSpPr>
        <p:spPr/>
        <p:txBody>
          <a:bodyPr/>
          <a:lstStyle/>
          <a:p>
            <a:r>
              <a:rPr lang="cs-CZ" dirty="0"/>
              <a:t>Ženy</a:t>
            </a:r>
          </a:p>
        </p:txBody>
      </p:sp>
      <p:sp>
        <p:nvSpPr>
          <p:cNvPr id="3" name="Zástupný obsah 2">
            <a:extLst>
              <a:ext uri="{FF2B5EF4-FFF2-40B4-BE49-F238E27FC236}">
                <a16:creationId xmlns:a16="http://schemas.microsoft.com/office/drawing/2014/main" id="{17A37F47-5F6C-6E42-1DE3-12FA6812F102}"/>
              </a:ext>
            </a:extLst>
          </p:cNvPr>
          <p:cNvSpPr>
            <a:spLocks noGrp="1"/>
          </p:cNvSpPr>
          <p:nvPr>
            <p:ph sz="half" idx="1"/>
          </p:nvPr>
        </p:nvSpPr>
        <p:spPr/>
        <p:txBody>
          <a:bodyPr/>
          <a:lstStyle/>
          <a:p>
            <a:r>
              <a:rPr lang="cs-CZ" dirty="0" err="1"/>
              <a:t>Ath</a:t>
            </a:r>
            <a:r>
              <a:rPr lang="cs-CZ" dirty="0"/>
              <a:t>. 13.3</a:t>
            </a:r>
          </a:p>
          <a:p>
            <a:r>
              <a:rPr lang="el-GR" dirty="0"/>
              <a:t>παρὰ δὲ Πέρσαις ἀνέχεται ἡ βασίλεια τοῦ πλήθους τῶν παλλακίδων διὰ τὸ ὡς δεσπότην ἄρχειν τῆς γαμετῆς τὸν βασιλέα, ἔτι δὲ καὶ διὰ τὸ τὴν βασιλίδα, ὥς φησιν Δίνων ἐν τοῖς Περσικοῖς, ὑπὸ τῶν παλλακίδων θρησκεύεσθαι προσκυνοῦσι</a:t>
            </a:r>
            <a:r>
              <a:rPr lang="cs-CZ" dirty="0"/>
              <a:t> </a:t>
            </a:r>
            <a:r>
              <a:rPr lang="el-GR" dirty="0"/>
              <a:t>γοῦν αὐτήν.</a:t>
            </a:r>
            <a:endParaRPr lang="cs-CZ" dirty="0"/>
          </a:p>
        </p:txBody>
      </p:sp>
      <p:sp>
        <p:nvSpPr>
          <p:cNvPr id="4" name="Zástupný obsah 3">
            <a:extLst>
              <a:ext uri="{FF2B5EF4-FFF2-40B4-BE49-F238E27FC236}">
                <a16:creationId xmlns:a16="http://schemas.microsoft.com/office/drawing/2014/main" id="{53692DF3-8D05-176D-81CA-CFCEB5238939}"/>
              </a:ext>
            </a:extLst>
          </p:cNvPr>
          <p:cNvSpPr>
            <a:spLocks noGrp="1"/>
          </p:cNvSpPr>
          <p:nvPr>
            <p:ph sz="half" idx="2"/>
          </p:nvPr>
        </p:nvSpPr>
        <p:spPr/>
        <p:txBody>
          <a:bodyPr/>
          <a:lstStyle/>
          <a:p>
            <a:r>
              <a:rPr lang="en-US" dirty="0"/>
              <a:t>But among the Persians the queen tolerates the king's having a number of concubines, because there the king rules his wife like her master; and also because the queen, as </a:t>
            </a:r>
            <a:r>
              <a:rPr lang="en-US" dirty="0" err="1"/>
              <a:t>Dinon</a:t>
            </a:r>
            <a:r>
              <a:rPr lang="en-US" dirty="0"/>
              <a:t> states in his history of Persia, receives a great deal of respect from the concubines. </a:t>
            </a:r>
            <a:endParaRPr lang="cs-CZ" dirty="0"/>
          </a:p>
        </p:txBody>
      </p:sp>
    </p:spTree>
    <p:extLst>
      <p:ext uri="{BB962C8B-B14F-4D97-AF65-F5344CB8AC3E}">
        <p14:creationId xmlns:p14="http://schemas.microsoft.com/office/powerpoint/2010/main" val="1344745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1430EC-EB4D-BECC-F606-1F6FD8F765F1}"/>
              </a:ext>
            </a:extLst>
          </p:cNvPr>
          <p:cNvSpPr>
            <a:spLocks noGrp="1"/>
          </p:cNvSpPr>
          <p:nvPr>
            <p:ph type="title"/>
          </p:nvPr>
        </p:nvSpPr>
        <p:spPr/>
        <p:txBody>
          <a:bodyPr/>
          <a:lstStyle/>
          <a:p>
            <a:r>
              <a:rPr lang="cs-CZ" dirty="0"/>
              <a:t>Změna pohledu – spory v Řecku, prospěch Persie</a:t>
            </a:r>
          </a:p>
        </p:txBody>
      </p:sp>
      <p:sp>
        <p:nvSpPr>
          <p:cNvPr id="4" name="Zástupný obsah 3">
            <a:extLst>
              <a:ext uri="{FF2B5EF4-FFF2-40B4-BE49-F238E27FC236}">
                <a16:creationId xmlns:a16="http://schemas.microsoft.com/office/drawing/2014/main" id="{F60677E1-1473-230D-A44D-2AB867FC094F}"/>
              </a:ext>
            </a:extLst>
          </p:cNvPr>
          <p:cNvSpPr>
            <a:spLocks noGrp="1"/>
          </p:cNvSpPr>
          <p:nvPr>
            <p:ph sz="half" idx="1"/>
          </p:nvPr>
        </p:nvSpPr>
        <p:spPr/>
        <p:txBody>
          <a:bodyPr>
            <a:normAutofit fontScale="92500" lnSpcReduction="10000"/>
          </a:bodyPr>
          <a:lstStyle/>
          <a:p>
            <a:r>
              <a:rPr lang="cs-CZ" dirty="0" err="1"/>
              <a:t>Philostr</a:t>
            </a:r>
            <a:r>
              <a:rPr lang="cs-CZ" dirty="0"/>
              <a:t>. </a:t>
            </a:r>
            <a:r>
              <a:rPr lang="cs-CZ" i="1" dirty="0"/>
              <a:t>VS</a:t>
            </a:r>
            <a:r>
              <a:rPr lang="cs-CZ" dirty="0"/>
              <a:t>. 1.9.5</a:t>
            </a:r>
          </a:p>
          <a:p>
            <a:r>
              <a:rPr lang="el-GR" dirty="0"/>
              <a:t>τὰ μὲν κατὰ τῶν </a:t>
            </a:r>
            <a:r>
              <a:rPr lang="el-GR" u="sng" dirty="0"/>
              <a:t>βαρβάρων</a:t>
            </a:r>
            <a:r>
              <a:rPr lang="el-GR" dirty="0"/>
              <a:t> </a:t>
            </a:r>
            <a:r>
              <a:rPr lang="el-GR" u="sng" dirty="0"/>
              <a:t>τρόπαια</a:t>
            </a:r>
            <a:r>
              <a:rPr lang="el-GR" dirty="0"/>
              <a:t> </a:t>
            </a:r>
            <a:r>
              <a:rPr lang="el-GR" u="sng" dirty="0"/>
              <a:t>ὕμνους</a:t>
            </a:r>
            <a:r>
              <a:rPr lang="el-GR" dirty="0"/>
              <a:t> ἀπαιτεῖ, τὰ δὲ κατὰ τῶν Ἑλλήνων </a:t>
            </a:r>
            <a:r>
              <a:rPr lang="el-GR" u="sng" dirty="0">
                <a:effectLst>
                  <a:outerShdw blurRad="38100" dist="38100" dir="2700000" algn="tl">
                    <a:srgbClr val="000000">
                      <a:alpha val="43137"/>
                    </a:srgbClr>
                  </a:outerShdw>
                </a:effectLst>
              </a:rPr>
              <a:t>θρήνους</a:t>
            </a:r>
            <a:r>
              <a:rPr lang="el-GR" dirty="0"/>
              <a:t>.</a:t>
            </a:r>
            <a:endParaRPr lang="cs-CZ" dirty="0"/>
          </a:p>
          <a:p>
            <a:r>
              <a:rPr lang="cs-CZ" dirty="0"/>
              <a:t>Platón (</a:t>
            </a:r>
            <a:r>
              <a:rPr lang="cs-CZ" dirty="0" err="1"/>
              <a:t>Pl</a:t>
            </a:r>
            <a:r>
              <a:rPr lang="cs-CZ" dirty="0"/>
              <a:t>. </a:t>
            </a:r>
            <a:r>
              <a:rPr lang="cs-CZ" i="1" dirty="0" err="1"/>
              <a:t>Rep</a:t>
            </a:r>
            <a:r>
              <a:rPr lang="cs-CZ" dirty="0"/>
              <a:t>. 470c–d)</a:t>
            </a:r>
          </a:p>
          <a:p>
            <a:r>
              <a:rPr lang="el-GR" dirty="0"/>
              <a:t>Ἕλληνας μὲν ἄρα βαρβάροις καὶ βαρβάρους Ἕλλησι πολεμεῖν μαχομένους τε φήσομεν καὶ πολεμίους φύσει εἶναι</a:t>
            </a:r>
            <a:endParaRPr lang="cs-CZ" dirty="0"/>
          </a:p>
          <a:p>
            <a:r>
              <a:rPr lang="cs-CZ" dirty="0" err="1"/>
              <a:t>Pl</a:t>
            </a:r>
            <a:r>
              <a:rPr lang="cs-CZ" dirty="0"/>
              <a:t>. </a:t>
            </a:r>
            <a:r>
              <a:rPr lang="cs-CZ" i="1" dirty="0" err="1"/>
              <a:t>Menex</a:t>
            </a:r>
            <a:r>
              <a:rPr lang="cs-CZ" dirty="0"/>
              <a:t> 242d</a:t>
            </a:r>
          </a:p>
          <a:p>
            <a:r>
              <a:rPr lang="el-GR" dirty="0"/>
              <a:t>πρὸς μὲν τὸ </a:t>
            </a:r>
            <a:r>
              <a:rPr lang="el-GR" u="sng" dirty="0"/>
              <a:t>ὁμόφυλον</a:t>
            </a:r>
            <a:r>
              <a:rPr lang="el-GR" dirty="0"/>
              <a:t> </a:t>
            </a:r>
            <a:r>
              <a:rPr lang="el-GR" u="sng" dirty="0"/>
              <a:t>μέχρι</a:t>
            </a:r>
            <a:r>
              <a:rPr lang="el-GR" dirty="0"/>
              <a:t> </a:t>
            </a:r>
            <a:r>
              <a:rPr lang="el-GR" u="sng" dirty="0"/>
              <a:t>νίκης</a:t>
            </a:r>
            <a:r>
              <a:rPr lang="el-GR" dirty="0"/>
              <a:t> δεῖν πολεμεῖν,</a:t>
            </a:r>
            <a:r>
              <a:rPr lang="cs-CZ" dirty="0"/>
              <a:t> …</a:t>
            </a:r>
            <a:r>
              <a:rPr lang="el-GR" dirty="0"/>
              <a:t> πρὸς δὲ τοὺς βαρβάρους μέχρι </a:t>
            </a:r>
            <a:r>
              <a:rPr lang="el-GR" u="sng" dirty="0"/>
              <a:t>διαφθορᾶς</a:t>
            </a:r>
            <a:r>
              <a:rPr lang="el-GR" dirty="0"/>
              <a:t>.</a:t>
            </a:r>
            <a:endParaRPr lang="cs-CZ" dirty="0"/>
          </a:p>
        </p:txBody>
      </p:sp>
      <p:sp>
        <p:nvSpPr>
          <p:cNvPr id="5" name="Zástupný obsah 4">
            <a:extLst>
              <a:ext uri="{FF2B5EF4-FFF2-40B4-BE49-F238E27FC236}">
                <a16:creationId xmlns:a16="http://schemas.microsoft.com/office/drawing/2014/main" id="{959E858A-5300-3E63-81BB-EAA387638560}"/>
              </a:ext>
            </a:extLst>
          </p:cNvPr>
          <p:cNvSpPr>
            <a:spLocks noGrp="1"/>
          </p:cNvSpPr>
          <p:nvPr>
            <p:ph sz="half" idx="2"/>
          </p:nvPr>
        </p:nvSpPr>
        <p:spPr/>
        <p:txBody>
          <a:bodyPr>
            <a:normAutofit fontScale="92500" lnSpcReduction="10000"/>
          </a:bodyPr>
          <a:lstStyle/>
          <a:p>
            <a:r>
              <a:rPr lang="en-US" dirty="0"/>
              <a:t>Triumphs gained over barbarians demand victory hymns, those over Greeks dirges.</a:t>
            </a:r>
            <a:endParaRPr lang="cs-CZ" dirty="0"/>
          </a:p>
          <a:p>
            <a:endParaRPr lang="cs-CZ" dirty="0"/>
          </a:p>
          <a:p>
            <a:endParaRPr lang="cs-CZ" dirty="0"/>
          </a:p>
          <a:p>
            <a:r>
              <a:rPr lang="cs-CZ" dirty="0"/>
              <a:t>občanská válka mezi Řeky</a:t>
            </a:r>
            <a:r>
              <a:rPr lang="el-GR" dirty="0"/>
              <a:t> </a:t>
            </a:r>
            <a:r>
              <a:rPr lang="cs-CZ" dirty="0"/>
              <a:t>(</a:t>
            </a:r>
            <a:r>
              <a:rPr lang="el-GR" dirty="0"/>
              <a:t>στάσις</a:t>
            </a:r>
            <a:r>
              <a:rPr lang="cs-CZ" dirty="0"/>
              <a:t>), mezi Řeky a barbary přirozené nepřátelství</a:t>
            </a:r>
          </a:p>
          <a:p>
            <a:endParaRPr lang="cs-CZ" dirty="0"/>
          </a:p>
          <a:p>
            <a:r>
              <a:rPr lang="cs-CZ" dirty="0"/>
              <a:t>S Řeky bojovat jen do vítězství, s barbary až do zničení</a:t>
            </a:r>
          </a:p>
        </p:txBody>
      </p:sp>
    </p:spTree>
    <p:extLst>
      <p:ext uri="{BB962C8B-B14F-4D97-AF65-F5344CB8AC3E}">
        <p14:creationId xmlns:p14="http://schemas.microsoft.com/office/powerpoint/2010/main" val="39947386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59D388-A383-9FE1-5844-387813E9E7E4}"/>
              </a:ext>
            </a:extLst>
          </p:cNvPr>
          <p:cNvSpPr>
            <a:spLocks noGrp="1"/>
          </p:cNvSpPr>
          <p:nvPr>
            <p:ph type="title"/>
          </p:nvPr>
        </p:nvSpPr>
        <p:spPr/>
        <p:txBody>
          <a:bodyPr/>
          <a:lstStyle/>
          <a:p>
            <a:r>
              <a:rPr lang="cs-CZ" dirty="0"/>
              <a:t>Ženy</a:t>
            </a:r>
          </a:p>
        </p:txBody>
      </p:sp>
      <p:sp>
        <p:nvSpPr>
          <p:cNvPr id="3" name="Zástupný obsah 2">
            <a:extLst>
              <a:ext uri="{FF2B5EF4-FFF2-40B4-BE49-F238E27FC236}">
                <a16:creationId xmlns:a16="http://schemas.microsoft.com/office/drawing/2014/main" id="{47171861-F5BA-D5BC-1EA7-7D9EFE7023FC}"/>
              </a:ext>
            </a:extLst>
          </p:cNvPr>
          <p:cNvSpPr>
            <a:spLocks noGrp="1"/>
          </p:cNvSpPr>
          <p:nvPr>
            <p:ph sz="half" idx="1"/>
          </p:nvPr>
        </p:nvSpPr>
        <p:spPr/>
        <p:txBody>
          <a:bodyPr/>
          <a:lstStyle/>
          <a:p>
            <a:r>
              <a:rPr lang="cs-CZ" dirty="0" err="1"/>
              <a:t>Atossa</a:t>
            </a:r>
            <a:endParaRPr lang="cs-CZ" dirty="0"/>
          </a:p>
          <a:p>
            <a:r>
              <a:rPr lang="cs-CZ" dirty="0" err="1"/>
              <a:t>Kassandané</a:t>
            </a:r>
            <a:endParaRPr lang="cs-CZ" dirty="0"/>
          </a:p>
          <a:p>
            <a:r>
              <a:rPr lang="cs-CZ" dirty="0" err="1"/>
              <a:t>Améstris</a:t>
            </a:r>
            <a:endParaRPr lang="cs-CZ" dirty="0"/>
          </a:p>
          <a:p>
            <a:r>
              <a:rPr lang="cs-CZ" dirty="0" err="1"/>
              <a:t>Parysátis</a:t>
            </a:r>
            <a:endParaRPr lang="cs-CZ" dirty="0"/>
          </a:p>
        </p:txBody>
      </p:sp>
      <p:sp>
        <p:nvSpPr>
          <p:cNvPr id="4" name="Zástupný obsah 3">
            <a:extLst>
              <a:ext uri="{FF2B5EF4-FFF2-40B4-BE49-F238E27FC236}">
                <a16:creationId xmlns:a16="http://schemas.microsoft.com/office/drawing/2014/main" id="{850991E1-DED5-A8EA-D5B1-FED73665C135}"/>
              </a:ext>
            </a:extLst>
          </p:cNvPr>
          <p:cNvSpPr>
            <a:spLocks noGrp="1"/>
          </p:cNvSpPr>
          <p:nvPr>
            <p:ph sz="half" idx="2"/>
          </p:nvPr>
        </p:nvSpPr>
        <p:spPr/>
        <p:txBody>
          <a:bodyPr/>
          <a:lstStyle/>
          <a:p>
            <a:r>
              <a:rPr lang="cs-CZ" dirty="0"/>
              <a:t>Mohou vlastnit majetek</a:t>
            </a:r>
          </a:p>
          <a:p>
            <a:r>
              <a:rPr lang="cs-CZ" dirty="0"/>
              <a:t>Konat transakce</a:t>
            </a:r>
          </a:p>
          <a:p>
            <a:r>
              <a:rPr lang="cs-CZ" dirty="0"/>
              <a:t>Vést vlastní jednání</a:t>
            </a:r>
          </a:p>
          <a:p>
            <a:r>
              <a:rPr lang="cs-CZ" dirty="0"/>
              <a:t>Volnost pohybu</a:t>
            </a:r>
          </a:p>
          <a:p>
            <a:r>
              <a:rPr lang="cs-CZ" dirty="0"/>
              <a:t>Hierarchie</a:t>
            </a:r>
          </a:p>
        </p:txBody>
      </p:sp>
    </p:spTree>
    <p:extLst>
      <p:ext uri="{BB962C8B-B14F-4D97-AF65-F5344CB8AC3E}">
        <p14:creationId xmlns:p14="http://schemas.microsoft.com/office/powerpoint/2010/main" val="1675571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EE342B-AA08-D3BD-251D-C323D9027DE0}"/>
              </a:ext>
            </a:extLst>
          </p:cNvPr>
          <p:cNvSpPr>
            <a:spLocks noGrp="1"/>
          </p:cNvSpPr>
          <p:nvPr>
            <p:ph type="title"/>
          </p:nvPr>
        </p:nvSpPr>
        <p:spPr/>
        <p:txBody>
          <a:bodyPr/>
          <a:lstStyle/>
          <a:p>
            <a:r>
              <a:rPr lang="cs-CZ" dirty="0"/>
              <a:t>Intriky, spiknutí, pletichy</a:t>
            </a:r>
          </a:p>
        </p:txBody>
      </p:sp>
      <p:sp>
        <p:nvSpPr>
          <p:cNvPr id="3" name="Zástupný obsah 2">
            <a:extLst>
              <a:ext uri="{FF2B5EF4-FFF2-40B4-BE49-F238E27FC236}">
                <a16:creationId xmlns:a16="http://schemas.microsoft.com/office/drawing/2014/main" id="{630BC3BB-F6D4-FF3C-5E4B-D10316FAEC18}"/>
              </a:ext>
            </a:extLst>
          </p:cNvPr>
          <p:cNvSpPr>
            <a:spLocks noGrp="1"/>
          </p:cNvSpPr>
          <p:nvPr>
            <p:ph sz="half" idx="1"/>
          </p:nvPr>
        </p:nvSpPr>
        <p:spPr/>
        <p:txBody>
          <a:bodyPr/>
          <a:lstStyle/>
          <a:p>
            <a:r>
              <a:rPr lang="cs-CZ" dirty="0"/>
              <a:t>Dvůr je nebezpečné místo</a:t>
            </a:r>
          </a:p>
          <a:p>
            <a:r>
              <a:rPr lang="cs-CZ" dirty="0"/>
              <a:t>Vraždy</a:t>
            </a:r>
          </a:p>
          <a:p>
            <a:r>
              <a:rPr lang="cs-CZ" dirty="0"/>
              <a:t>Povstání</a:t>
            </a:r>
          </a:p>
          <a:p>
            <a:r>
              <a:rPr lang="cs-CZ" dirty="0"/>
              <a:t>Osnování plánů</a:t>
            </a:r>
          </a:p>
        </p:txBody>
      </p:sp>
      <p:sp>
        <p:nvSpPr>
          <p:cNvPr id="4" name="Zástupný obsah 3">
            <a:extLst>
              <a:ext uri="{FF2B5EF4-FFF2-40B4-BE49-F238E27FC236}">
                <a16:creationId xmlns:a16="http://schemas.microsoft.com/office/drawing/2014/main" id="{FB8A6F61-ED32-DFD3-713A-B71C2203F1A2}"/>
              </a:ext>
            </a:extLst>
          </p:cNvPr>
          <p:cNvSpPr>
            <a:spLocks noGrp="1"/>
          </p:cNvSpPr>
          <p:nvPr>
            <p:ph sz="half" idx="2"/>
          </p:nvPr>
        </p:nvSpPr>
        <p:spPr/>
        <p:txBody>
          <a:bodyPr/>
          <a:lstStyle/>
          <a:p>
            <a:r>
              <a:rPr lang="cs-CZ" dirty="0" err="1"/>
              <a:t>Harpagos</a:t>
            </a:r>
            <a:r>
              <a:rPr lang="cs-CZ" dirty="0"/>
              <a:t> – </a:t>
            </a:r>
            <a:r>
              <a:rPr lang="cs-CZ" dirty="0" err="1"/>
              <a:t>Kýros</a:t>
            </a:r>
            <a:r>
              <a:rPr lang="cs-CZ" dirty="0"/>
              <a:t> a </a:t>
            </a:r>
            <a:r>
              <a:rPr lang="cs-CZ" dirty="0" err="1"/>
              <a:t>Astyagés</a:t>
            </a:r>
            <a:endParaRPr lang="cs-CZ" dirty="0"/>
          </a:p>
          <a:p>
            <a:r>
              <a:rPr lang="cs-CZ" dirty="0"/>
              <a:t>Mág </a:t>
            </a:r>
            <a:r>
              <a:rPr lang="cs-CZ" dirty="0" err="1"/>
              <a:t>Gaumáta</a:t>
            </a:r>
            <a:endParaRPr lang="cs-CZ" dirty="0"/>
          </a:p>
          <a:p>
            <a:r>
              <a:rPr lang="cs-CZ" dirty="0"/>
              <a:t>Zabití Xerxa I.</a:t>
            </a:r>
          </a:p>
          <a:p>
            <a:r>
              <a:rPr lang="cs-CZ" dirty="0" err="1"/>
              <a:t>Artaxerxés</a:t>
            </a:r>
            <a:r>
              <a:rPr lang="cs-CZ" dirty="0"/>
              <a:t> I., </a:t>
            </a:r>
            <a:r>
              <a:rPr lang="cs-CZ" dirty="0" err="1"/>
              <a:t>Xerxés</a:t>
            </a:r>
            <a:r>
              <a:rPr lang="cs-CZ" dirty="0"/>
              <a:t> II., </a:t>
            </a:r>
            <a:r>
              <a:rPr lang="cs-CZ" dirty="0" err="1"/>
              <a:t>Sogdiános</a:t>
            </a:r>
            <a:endParaRPr lang="cs-CZ" dirty="0"/>
          </a:p>
          <a:p>
            <a:r>
              <a:rPr lang="cs-CZ" dirty="0" err="1"/>
              <a:t>Kýros</a:t>
            </a:r>
            <a:r>
              <a:rPr lang="cs-CZ" dirty="0"/>
              <a:t> mladší x </a:t>
            </a:r>
            <a:r>
              <a:rPr lang="cs-CZ" dirty="0" err="1"/>
              <a:t>Artaxerxés</a:t>
            </a:r>
            <a:r>
              <a:rPr lang="cs-CZ" dirty="0"/>
              <a:t> II.</a:t>
            </a:r>
          </a:p>
          <a:p>
            <a:r>
              <a:rPr lang="cs-CZ" dirty="0" err="1"/>
              <a:t>Artaxerxés</a:t>
            </a:r>
            <a:r>
              <a:rPr lang="cs-CZ" dirty="0"/>
              <a:t> II. a následníci trůnu</a:t>
            </a:r>
          </a:p>
          <a:p>
            <a:r>
              <a:rPr lang="cs-CZ" dirty="0" err="1"/>
              <a:t>Artaxerxés</a:t>
            </a:r>
            <a:r>
              <a:rPr lang="cs-CZ" dirty="0"/>
              <a:t> III., </a:t>
            </a:r>
            <a:r>
              <a:rPr lang="cs-CZ" dirty="0" err="1"/>
              <a:t>Artaxerxés</a:t>
            </a:r>
            <a:r>
              <a:rPr lang="cs-CZ" dirty="0"/>
              <a:t> IV. x </a:t>
            </a:r>
            <a:r>
              <a:rPr lang="cs-CZ" dirty="0" err="1"/>
              <a:t>Bagoás</a:t>
            </a:r>
            <a:endParaRPr lang="cs-CZ" dirty="0"/>
          </a:p>
          <a:p>
            <a:endParaRPr lang="cs-CZ" dirty="0"/>
          </a:p>
        </p:txBody>
      </p:sp>
    </p:spTree>
    <p:extLst>
      <p:ext uri="{BB962C8B-B14F-4D97-AF65-F5344CB8AC3E}">
        <p14:creationId xmlns:p14="http://schemas.microsoft.com/office/powerpoint/2010/main" val="29684435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E1E0FD-E9CA-B21E-6C6D-B44F970A782C}"/>
              </a:ext>
            </a:extLst>
          </p:cNvPr>
          <p:cNvSpPr>
            <a:spLocks noGrp="1"/>
          </p:cNvSpPr>
          <p:nvPr>
            <p:ph type="title"/>
          </p:nvPr>
        </p:nvSpPr>
        <p:spPr/>
        <p:txBody>
          <a:bodyPr/>
          <a:lstStyle/>
          <a:p>
            <a:r>
              <a:rPr lang="cs-CZ" dirty="0"/>
              <a:t>Intriky, spiknutí, pletichy</a:t>
            </a:r>
          </a:p>
        </p:txBody>
      </p:sp>
      <p:sp>
        <p:nvSpPr>
          <p:cNvPr id="3" name="Zástupný obsah 2">
            <a:extLst>
              <a:ext uri="{FF2B5EF4-FFF2-40B4-BE49-F238E27FC236}">
                <a16:creationId xmlns:a16="http://schemas.microsoft.com/office/drawing/2014/main" id="{EFFD4ED8-D7D6-4208-ACF5-FFFF519F7B3C}"/>
              </a:ext>
            </a:extLst>
          </p:cNvPr>
          <p:cNvSpPr>
            <a:spLocks noGrp="1"/>
          </p:cNvSpPr>
          <p:nvPr>
            <p:ph sz="half" idx="1"/>
          </p:nvPr>
        </p:nvSpPr>
        <p:spPr/>
        <p:txBody>
          <a:bodyPr/>
          <a:lstStyle/>
          <a:p>
            <a:r>
              <a:rPr lang="cs-CZ" dirty="0" err="1"/>
              <a:t>Kambýses</a:t>
            </a:r>
            <a:r>
              <a:rPr lang="cs-CZ" dirty="0"/>
              <a:t> II. x </a:t>
            </a:r>
            <a:r>
              <a:rPr lang="cs-CZ" dirty="0" err="1"/>
              <a:t>Smerdis</a:t>
            </a:r>
            <a:endParaRPr lang="cs-CZ" dirty="0"/>
          </a:p>
          <a:p>
            <a:r>
              <a:rPr lang="cs-CZ" dirty="0"/>
              <a:t>Pád </a:t>
            </a:r>
            <a:r>
              <a:rPr lang="cs-CZ" dirty="0" err="1"/>
              <a:t>Intaferna</a:t>
            </a:r>
            <a:endParaRPr lang="cs-CZ" dirty="0"/>
          </a:p>
          <a:p>
            <a:r>
              <a:rPr lang="cs-CZ" dirty="0" err="1"/>
              <a:t>Oibarás</a:t>
            </a:r>
            <a:endParaRPr lang="cs-CZ" dirty="0"/>
          </a:p>
          <a:p>
            <a:r>
              <a:rPr lang="cs-CZ" dirty="0" err="1"/>
              <a:t>Artapanos</a:t>
            </a:r>
            <a:endParaRPr lang="cs-CZ" dirty="0"/>
          </a:p>
          <a:p>
            <a:r>
              <a:rPr lang="cs-CZ" dirty="0"/>
              <a:t>Příběh o </a:t>
            </a:r>
            <a:r>
              <a:rPr lang="cs-CZ" dirty="0" err="1"/>
              <a:t>Megabyzovi</a:t>
            </a:r>
            <a:endParaRPr lang="cs-CZ" dirty="0"/>
          </a:p>
          <a:p>
            <a:r>
              <a:rPr lang="cs-CZ" dirty="0" err="1"/>
              <a:t>Artoxarés</a:t>
            </a:r>
            <a:endParaRPr lang="cs-CZ" dirty="0"/>
          </a:p>
          <a:p>
            <a:r>
              <a:rPr lang="cs-CZ" dirty="0" err="1"/>
              <a:t>Parysátis</a:t>
            </a:r>
            <a:r>
              <a:rPr lang="cs-CZ" dirty="0"/>
              <a:t>, </a:t>
            </a:r>
            <a:r>
              <a:rPr lang="cs-CZ" dirty="0" err="1"/>
              <a:t>Státeira</a:t>
            </a:r>
            <a:r>
              <a:rPr lang="cs-CZ" dirty="0"/>
              <a:t> (matka x manželka </a:t>
            </a:r>
            <a:r>
              <a:rPr lang="cs-CZ" dirty="0" err="1"/>
              <a:t>Artaxerxa</a:t>
            </a:r>
            <a:r>
              <a:rPr lang="cs-CZ" dirty="0"/>
              <a:t> II.)</a:t>
            </a:r>
          </a:p>
          <a:p>
            <a:r>
              <a:rPr lang="cs-CZ" dirty="0" err="1"/>
              <a:t>Tissafernés</a:t>
            </a:r>
            <a:endParaRPr lang="cs-CZ" dirty="0"/>
          </a:p>
        </p:txBody>
      </p:sp>
      <p:sp>
        <p:nvSpPr>
          <p:cNvPr id="4" name="Zástupný obsah 3">
            <a:extLst>
              <a:ext uri="{FF2B5EF4-FFF2-40B4-BE49-F238E27FC236}">
                <a16:creationId xmlns:a16="http://schemas.microsoft.com/office/drawing/2014/main" id="{2FE9786B-7625-8527-41F9-6D534D38A992}"/>
              </a:ext>
            </a:extLst>
          </p:cNvPr>
          <p:cNvSpPr>
            <a:spLocks noGrp="1"/>
          </p:cNvSpPr>
          <p:nvPr>
            <p:ph sz="half" idx="2"/>
          </p:nvPr>
        </p:nvSpPr>
        <p:spPr/>
        <p:txBody>
          <a:bodyPr/>
          <a:lstStyle/>
          <a:p>
            <a:r>
              <a:rPr lang="cs-CZ" dirty="0"/>
              <a:t>Povstání </a:t>
            </a:r>
          </a:p>
          <a:p>
            <a:r>
              <a:rPr lang="cs-CZ" dirty="0"/>
              <a:t>Egypt</a:t>
            </a:r>
          </a:p>
          <a:p>
            <a:r>
              <a:rPr lang="cs-CZ" dirty="0"/>
              <a:t>Babylón</a:t>
            </a:r>
          </a:p>
          <a:p>
            <a:r>
              <a:rPr lang="cs-CZ" dirty="0"/>
              <a:t>Satrapové v Malé Asii</a:t>
            </a:r>
          </a:p>
          <a:p>
            <a:r>
              <a:rPr lang="cs-CZ" dirty="0" err="1"/>
              <a:t>Foiníkie</a:t>
            </a:r>
            <a:endParaRPr lang="cs-CZ" dirty="0"/>
          </a:p>
          <a:p>
            <a:r>
              <a:rPr lang="cs-CZ" dirty="0"/>
              <a:t>Kypr</a:t>
            </a:r>
          </a:p>
          <a:p>
            <a:r>
              <a:rPr lang="cs-CZ" dirty="0"/>
              <a:t>Řekové v Malé Asii</a:t>
            </a:r>
          </a:p>
        </p:txBody>
      </p:sp>
    </p:spTree>
    <p:extLst>
      <p:ext uri="{BB962C8B-B14F-4D97-AF65-F5344CB8AC3E}">
        <p14:creationId xmlns:p14="http://schemas.microsoft.com/office/powerpoint/2010/main" val="17558034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AC5DDF-209E-07AD-8074-E998A6CB2007}"/>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C15FCB1B-230C-545A-4DC5-1276783C9F78}"/>
              </a:ext>
            </a:extLst>
          </p:cNvPr>
          <p:cNvSpPr>
            <a:spLocks noGrp="1"/>
          </p:cNvSpPr>
          <p:nvPr>
            <p:ph sz="half" idx="1"/>
          </p:nvPr>
        </p:nvSpPr>
        <p:spPr/>
        <p:txBody>
          <a:bodyPr/>
          <a:lstStyle/>
          <a:p>
            <a:r>
              <a:rPr lang="cs-CZ" dirty="0" err="1"/>
              <a:t>Astyagés</a:t>
            </a:r>
            <a:r>
              <a:rPr lang="cs-CZ" dirty="0"/>
              <a:t> x </a:t>
            </a:r>
            <a:r>
              <a:rPr lang="cs-CZ" dirty="0" err="1"/>
              <a:t>Harpagos</a:t>
            </a:r>
            <a:endParaRPr lang="cs-CZ" dirty="0"/>
          </a:p>
          <a:p>
            <a:r>
              <a:rPr lang="cs-CZ" dirty="0" err="1"/>
              <a:t>Hdt</a:t>
            </a:r>
            <a:r>
              <a:rPr lang="cs-CZ" dirty="0"/>
              <a:t>. 1.119</a:t>
            </a:r>
          </a:p>
          <a:p>
            <a:r>
              <a:rPr lang="el-GR" dirty="0"/>
              <a:t>Ἀστυάγης δέ, ὥς οἱ ἀπίκετο ὁ Ἁρπάγου παῖς, σφάξας αὐτὸν καὶ κατὰ μέλεα διελὼν τὰ μὲν ὤπτησε τὰ δὲ ἥψησε τῶν κρεῶν, </a:t>
            </a:r>
            <a:r>
              <a:rPr lang="cs-CZ" dirty="0"/>
              <a:t>… </a:t>
            </a:r>
            <a:r>
              <a:rPr lang="el-GR" dirty="0"/>
              <a:t>Ἁρπάγῳ δὲ τοῦ παιδὸς τοῦ ἑωυτοῦ, πλὴν κεφαλῆς τε καὶ ἄκρων χειρῶν τε καὶ ποδῶν, τἄλλα πάντα· ταῦτα δὲ χωρὶς ἔκειτο ἐπὶ κανέῳ κατακεκαλυμμένα.</a:t>
            </a:r>
            <a:endParaRPr lang="cs-CZ" dirty="0"/>
          </a:p>
        </p:txBody>
      </p:sp>
      <p:sp>
        <p:nvSpPr>
          <p:cNvPr id="4" name="Zástupný obsah 3">
            <a:extLst>
              <a:ext uri="{FF2B5EF4-FFF2-40B4-BE49-F238E27FC236}">
                <a16:creationId xmlns:a16="http://schemas.microsoft.com/office/drawing/2014/main" id="{05939405-64BE-3813-AC5F-5FC0C801551A}"/>
              </a:ext>
            </a:extLst>
          </p:cNvPr>
          <p:cNvSpPr>
            <a:spLocks noGrp="1"/>
          </p:cNvSpPr>
          <p:nvPr>
            <p:ph sz="half" idx="2"/>
          </p:nvPr>
        </p:nvSpPr>
        <p:spPr/>
        <p:txBody>
          <a:bodyPr/>
          <a:lstStyle/>
          <a:p>
            <a:r>
              <a:rPr lang="en-US" dirty="0"/>
              <a:t>But when </a:t>
            </a:r>
            <a:r>
              <a:rPr lang="en-US" dirty="0" err="1"/>
              <a:t>Harpagus</a:t>
            </a:r>
            <a:r>
              <a:rPr lang="en-US" dirty="0"/>
              <a:t>' son came, Astyages cut his throat and tearing him limb from limb roasted some and boiled some of the flesh</a:t>
            </a:r>
            <a:r>
              <a:rPr lang="cs-CZ" dirty="0"/>
              <a:t> … </a:t>
            </a:r>
            <a:r>
              <a:rPr lang="en-US" dirty="0"/>
              <a:t>but </a:t>
            </a:r>
            <a:r>
              <a:rPr lang="en-US" dirty="0" err="1"/>
              <a:t>Harpagus</a:t>
            </a:r>
            <a:r>
              <a:rPr lang="en-US" dirty="0"/>
              <a:t> was served with the flesh of his own son, all but the head and hands and feet, which lay apart covered upon in a basket.</a:t>
            </a:r>
            <a:endParaRPr lang="cs-CZ" dirty="0"/>
          </a:p>
        </p:txBody>
      </p:sp>
    </p:spTree>
    <p:extLst>
      <p:ext uri="{BB962C8B-B14F-4D97-AF65-F5344CB8AC3E}">
        <p14:creationId xmlns:p14="http://schemas.microsoft.com/office/powerpoint/2010/main" val="22960637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FDCF6A-6E3B-13CA-DC65-FA5AAEC0BB79}"/>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4011D5A2-97A5-AD79-79DA-4B322EAE5B28}"/>
              </a:ext>
            </a:extLst>
          </p:cNvPr>
          <p:cNvSpPr>
            <a:spLocks noGrp="1"/>
          </p:cNvSpPr>
          <p:nvPr>
            <p:ph sz="half" idx="1"/>
          </p:nvPr>
        </p:nvSpPr>
        <p:spPr/>
        <p:txBody>
          <a:bodyPr/>
          <a:lstStyle/>
          <a:p>
            <a:r>
              <a:rPr lang="cs-CZ" dirty="0" err="1"/>
              <a:t>Hdt</a:t>
            </a:r>
            <a:r>
              <a:rPr lang="cs-CZ" dirty="0"/>
              <a:t>. 5.25</a:t>
            </a:r>
          </a:p>
          <a:p>
            <a:r>
              <a:rPr lang="el-GR" dirty="0"/>
              <a:t>τοῦ τὸν πατέρα Σισάμνην βασιλεὺς Καμβύσης γενόμενον τῶν βασιληίων δικαστέων, ὅτι ἐπὶ χρήμασι δίκην ἄδικον ἐδίκασε, σφάξας ἀπέδειρε πᾶσαν τὴν ἀνθρωπέην, σπαδίξας δὲ αὐτοῦ τὸ δέρμα ἱμάντας ἐξ αὐτοῦ ἔταμε καὶ ἐνέτεινε τὸν θρόνον ἐς τὸν ἵζων ἐδίκαζε·</a:t>
            </a:r>
            <a:endParaRPr lang="cs-CZ" dirty="0"/>
          </a:p>
        </p:txBody>
      </p:sp>
      <p:sp>
        <p:nvSpPr>
          <p:cNvPr id="4" name="Zástupný obsah 3">
            <a:extLst>
              <a:ext uri="{FF2B5EF4-FFF2-40B4-BE49-F238E27FC236}">
                <a16:creationId xmlns:a16="http://schemas.microsoft.com/office/drawing/2014/main" id="{F7163FC7-39D3-3068-6DE5-17FDC7498CF5}"/>
              </a:ext>
            </a:extLst>
          </p:cNvPr>
          <p:cNvSpPr>
            <a:spLocks noGrp="1"/>
          </p:cNvSpPr>
          <p:nvPr>
            <p:ph sz="half" idx="2"/>
          </p:nvPr>
        </p:nvSpPr>
        <p:spPr/>
        <p:txBody>
          <a:bodyPr/>
          <a:lstStyle/>
          <a:p>
            <a:r>
              <a:rPr lang="en-US" dirty="0"/>
              <a:t>Cambyses had cut his throat and flayed off all his skin because he had been bribed to give an unjust judgment; and he had then cut leather strips of the skin which had been torn away and covered therewith the seat whereon </a:t>
            </a:r>
            <a:r>
              <a:rPr lang="en-US" dirty="0" err="1"/>
              <a:t>Sisamnes</a:t>
            </a:r>
            <a:r>
              <a:rPr lang="en-US" dirty="0"/>
              <a:t> had sat to give judgment</a:t>
            </a:r>
            <a:endParaRPr lang="cs-CZ" dirty="0"/>
          </a:p>
        </p:txBody>
      </p:sp>
    </p:spTree>
    <p:extLst>
      <p:ext uri="{BB962C8B-B14F-4D97-AF65-F5344CB8AC3E}">
        <p14:creationId xmlns:p14="http://schemas.microsoft.com/office/powerpoint/2010/main" val="12050762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318CDD-99D0-8A91-D9F5-3B88A8F8FF88}"/>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B437A363-8A25-68DF-7AEE-BB56FB00319B}"/>
              </a:ext>
            </a:extLst>
          </p:cNvPr>
          <p:cNvSpPr>
            <a:spLocks noGrp="1"/>
          </p:cNvSpPr>
          <p:nvPr>
            <p:ph sz="half" idx="1"/>
          </p:nvPr>
        </p:nvSpPr>
        <p:spPr/>
        <p:txBody>
          <a:bodyPr/>
          <a:lstStyle/>
          <a:p>
            <a:r>
              <a:rPr lang="cs-CZ" dirty="0"/>
              <a:t>D.S. 17.5.3</a:t>
            </a:r>
          </a:p>
          <a:p>
            <a:r>
              <a:rPr lang="el-GR" dirty="0"/>
              <a:t>Φιλίππου γὰρ ἔτι βασιλεύοντος ἦρχε τῶν Περσῶν Ὦχος καὶ προσεφέρετο τοῖς ὑποτεταγμένοις </a:t>
            </a:r>
            <a:r>
              <a:rPr lang="el-GR" u="sng" dirty="0"/>
              <a:t>ὠμῶς</a:t>
            </a:r>
            <a:r>
              <a:rPr lang="el-GR" dirty="0"/>
              <a:t> καὶ </a:t>
            </a:r>
            <a:r>
              <a:rPr lang="el-GR" u="sng" dirty="0"/>
              <a:t>βιαίως</a:t>
            </a:r>
            <a:r>
              <a:rPr lang="el-GR" dirty="0"/>
              <a:t>. μισουμένου δὲ αὐτοῦ διὰ τὴν χαλεπότητα τῶν τρόπων Βαγώας ὁ χιλίαρχος, εὐνοῦχος μὲν ὢν τὴν ἕξιν, πονηρὸς δὲ καὶ πολεμικὸς τὴν φύσιν, ἀνεῖλε φαρμάκῳ τὸν Ὦχον διά τινος ἰατροῦ, τὸν δὲ νεώτατον τῶν υἱῶν τοῦ βασιλέως Ἀρσὴν εἰσήγαγεν εἰς τὴν βασιλείαν. </a:t>
            </a:r>
            <a:endParaRPr lang="cs-CZ" dirty="0"/>
          </a:p>
        </p:txBody>
      </p:sp>
      <p:sp>
        <p:nvSpPr>
          <p:cNvPr id="4" name="Zástupný obsah 3">
            <a:extLst>
              <a:ext uri="{FF2B5EF4-FFF2-40B4-BE49-F238E27FC236}">
                <a16:creationId xmlns:a16="http://schemas.microsoft.com/office/drawing/2014/main" id="{D9DE0BDC-E00D-4CF3-8DC3-30A0B9C32D79}"/>
              </a:ext>
            </a:extLst>
          </p:cNvPr>
          <p:cNvSpPr>
            <a:spLocks noGrp="1"/>
          </p:cNvSpPr>
          <p:nvPr>
            <p:ph sz="half" idx="2"/>
          </p:nvPr>
        </p:nvSpPr>
        <p:spPr/>
        <p:txBody>
          <a:bodyPr/>
          <a:lstStyle/>
          <a:p>
            <a:r>
              <a:rPr lang="en-US" dirty="0"/>
              <a:t>While Philip was still king, </a:t>
            </a:r>
            <a:r>
              <a:rPr lang="en-US" dirty="0" err="1"/>
              <a:t>Ochus</a:t>
            </a:r>
            <a:r>
              <a:rPr lang="en-US" dirty="0"/>
              <a:t>​ ruled the Persians and oppressed his subjects cruelly and harshly. Since his savage disposition made him hated, the chiliarch </a:t>
            </a:r>
            <a:r>
              <a:rPr lang="en-US" dirty="0" err="1"/>
              <a:t>Bagoas</a:t>
            </a:r>
            <a:r>
              <a:rPr lang="en-US" dirty="0"/>
              <a:t>, a eunuch in physical fact but a militant rogue in disposition, killed him by poison administered by a certain physician and placed upon the throne the youngest of his sons, </a:t>
            </a:r>
            <a:r>
              <a:rPr lang="en-US" dirty="0" err="1"/>
              <a:t>Arses</a:t>
            </a:r>
            <a:r>
              <a:rPr lang="en-US" dirty="0"/>
              <a:t>.</a:t>
            </a:r>
            <a:endParaRPr lang="cs-CZ" dirty="0"/>
          </a:p>
        </p:txBody>
      </p:sp>
    </p:spTree>
    <p:extLst>
      <p:ext uri="{BB962C8B-B14F-4D97-AF65-F5344CB8AC3E}">
        <p14:creationId xmlns:p14="http://schemas.microsoft.com/office/powerpoint/2010/main" val="23590118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74DB6C-460E-BD9E-973E-1D274D0CDE38}"/>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39FEF6AA-3EA1-3070-A723-6EEDF43BD68B}"/>
              </a:ext>
            </a:extLst>
          </p:cNvPr>
          <p:cNvSpPr>
            <a:spLocks noGrp="1"/>
          </p:cNvSpPr>
          <p:nvPr>
            <p:ph sz="half" idx="1"/>
          </p:nvPr>
        </p:nvSpPr>
        <p:spPr/>
        <p:txBody>
          <a:bodyPr>
            <a:normAutofit lnSpcReduction="10000"/>
          </a:bodyPr>
          <a:lstStyle/>
          <a:p>
            <a:r>
              <a:rPr lang="cs-CZ" dirty="0" err="1"/>
              <a:t>Xerxés</a:t>
            </a:r>
            <a:r>
              <a:rPr lang="cs-CZ" dirty="0"/>
              <a:t> a </a:t>
            </a:r>
            <a:r>
              <a:rPr lang="cs-CZ" dirty="0" err="1"/>
              <a:t>Pýthios</a:t>
            </a:r>
            <a:r>
              <a:rPr lang="cs-CZ" dirty="0"/>
              <a:t> (</a:t>
            </a:r>
            <a:r>
              <a:rPr lang="cs-CZ" dirty="0" err="1"/>
              <a:t>Hdt</a:t>
            </a:r>
            <a:r>
              <a:rPr lang="cs-CZ" dirty="0"/>
              <a:t>. 7.38–39)</a:t>
            </a:r>
          </a:p>
          <a:p>
            <a:r>
              <a:rPr lang="el-GR" dirty="0"/>
              <a:t>σὺ δέ, ὦ βασιλεῦ, ἐμὲ ἐς τόδε ἡλικίης ἥκοντα οἰκτείρας τῶν μοι παίδων ἕνα παράλυσον τῆς στρατηίης τὸν πρεσβύτατον, ἵνα αὐτοῦ τε ἐμεῦ καὶ τῶν χρημάτων ᾖ μελεδωνός·</a:t>
            </a:r>
            <a:r>
              <a:rPr lang="cs-CZ" dirty="0"/>
              <a:t> … </a:t>
            </a:r>
            <a:r>
              <a:rPr lang="el-GR" dirty="0"/>
              <a:t>ὡς δὲ ταῦτα ὑπεκρίνατο, αὐτίκα ἐκέλευε τοῖσι προσετέτακτο ταῦτα πρήσσειν, τῶν Πυθίου παίδων ἐξευρόντας τὸν πρεσβύτατον μέσον διαταμεῖν, διαταμόντας δὲ τὰ ἡμίτομα διαθεῖναι τὸ μὲν ἐπὶ δεξιὰ τῆς ὁδοῦ τὸ δ’ ἐπ’ ἀριστερά, καὶ ταύτῃ διεξιέναι τὸν στρατόν. </a:t>
            </a:r>
            <a:endParaRPr lang="cs-CZ" dirty="0"/>
          </a:p>
          <a:p>
            <a:endParaRPr lang="cs-CZ" dirty="0"/>
          </a:p>
        </p:txBody>
      </p:sp>
      <p:sp>
        <p:nvSpPr>
          <p:cNvPr id="4" name="Zástupný obsah 3">
            <a:extLst>
              <a:ext uri="{FF2B5EF4-FFF2-40B4-BE49-F238E27FC236}">
                <a16:creationId xmlns:a16="http://schemas.microsoft.com/office/drawing/2014/main" id="{D9EE1D4E-0C80-58F6-CCFC-72C050AF19CB}"/>
              </a:ext>
            </a:extLst>
          </p:cNvPr>
          <p:cNvSpPr>
            <a:spLocks noGrp="1"/>
          </p:cNvSpPr>
          <p:nvPr>
            <p:ph sz="half" idx="2"/>
          </p:nvPr>
        </p:nvSpPr>
        <p:spPr/>
        <p:txBody>
          <a:bodyPr>
            <a:normAutofit lnSpcReduction="10000"/>
          </a:bodyPr>
          <a:lstStyle/>
          <a:p>
            <a:r>
              <a:rPr lang="en-US" dirty="0"/>
              <a:t>I pray you, O king! take pity on me that am so old, and release one of my sons, even the eldest, from service, that he may take care of me and my possessions;</a:t>
            </a:r>
            <a:r>
              <a:rPr lang="cs-CZ" dirty="0"/>
              <a:t> … </a:t>
            </a:r>
            <a:r>
              <a:rPr lang="en-US" dirty="0"/>
              <a:t>With that reply, he straightway bade those who were charged to do the like to find the eldest of </a:t>
            </a:r>
            <a:r>
              <a:rPr lang="en-US" dirty="0" err="1"/>
              <a:t>Pythius</a:t>
            </a:r>
            <a:r>
              <a:rPr lang="en-US" dirty="0"/>
              <a:t>' sons and cut him asunder, then having so done to set the one half of his body on the right hand of the road and the other on the left, that the army might pass this way between them. </a:t>
            </a:r>
            <a:endParaRPr lang="cs-CZ" dirty="0"/>
          </a:p>
        </p:txBody>
      </p:sp>
    </p:spTree>
    <p:extLst>
      <p:ext uri="{BB962C8B-B14F-4D97-AF65-F5344CB8AC3E}">
        <p14:creationId xmlns:p14="http://schemas.microsoft.com/office/powerpoint/2010/main" val="20258662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6772F7-11DA-3D73-9EB9-D998FBDF4D31}"/>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55D28AF4-49D0-C052-ED33-31B2190391B4}"/>
              </a:ext>
            </a:extLst>
          </p:cNvPr>
          <p:cNvSpPr>
            <a:spLocks noGrp="1"/>
          </p:cNvSpPr>
          <p:nvPr>
            <p:ph sz="half" idx="1"/>
          </p:nvPr>
        </p:nvSpPr>
        <p:spPr/>
        <p:txBody>
          <a:bodyPr/>
          <a:lstStyle/>
          <a:p>
            <a:r>
              <a:rPr lang="cs-CZ" dirty="0" err="1"/>
              <a:t>Phot</a:t>
            </a:r>
            <a:r>
              <a:rPr lang="cs-CZ" dirty="0"/>
              <a:t>. </a:t>
            </a:r>
            <a:r>
              <a:rPr lang="cs-CZ" i="1" dirty="0" err="1"/>
              <a:t>Bibl</a:t>
            </a:r>
            <a:r>
              <a:rPr lang="cs-CZ" dirty="0"/>
              <a:t>. 72 §5</a:t>
            </a:r>
          </a:p>
          <a:p>
            <a:r>
              <a:rPr lang="el-GR" dirty="0">
                <a:latin typeface="Arial Unicode MS"/>
              </a:rPr>
              <a:t>ἡ δέ, τοὺς ὀφθαλμοὺς ἐξορύξασα καὶ τὸ δέρμα περιδείρασα, ἀνεσταύρισεν.</a:t>
            </a:r>
            <a:endParaRPr lang="cs-CZ" dirty="0">
              <a:latin typeface="Arial Unicode MS"/>
            </a:endParaRPr>
          </a:p>
          <a:p>
            <a:r>
              <a:rPr lang="cs-CZ" dirty="0">
                <a:latin typeface="Arial Unicode MS"/>
              </a:rPr>
              <a:t>§59</a:t>
            </a:r>
          </a:p>
          <a:p>
            <a:r>
              <a:rPr lang="el-GR" dirty="0">
                <a:latin typeface="Arial Unicode MS"/>
              </a:rPr>
              <a:t>καὶ ὃν τρόπον τὸ δέρμα περιαιρεθεὶς ἀνεσταυρίσθη ὑπὸ Παρυσάτιδος,</a:t>
            </a:r>
            <a:endParaRPr lang="cs-CZ" dirty="0"/>
          </a:p>
        </p:txBody>
      </p:sp>
      <p:sp>
        <p:nvSpPr>
          <p:cNvPr id="4" name="Zástupný obsah 3">
            <a:extLst>
              <a:ext uri="{FF2B5EF4-FFF2-40B4-BE49-F238E27FC236}">
                <a16:creationId xmlns:a16="http://schemas.microsoft.com/office/drawing/2014/main" id="{F0CA0A2A-AD93-84A8-3A4D-589C052EE86E}"/>
              </a:ext>
            </a:extLst>
          </p:cNvPr>
          <p:cNvSpPr>
            <a:spLocks noGrp="1"/>
          </p:cNvSpPr>
          <p:nvPr>
            <p:ph sz="half" idx="2"/>
          </p:nvPr>
        </p:nvSpPr>
        <p:spPr/>
        <p:txBody>
          <a:bodyPr/>
          <a:lstStyle/>
          <a:p>
            <a:r>
              <a:rPr lang="en-US" dirty="0"/>
              <a:t>She gouged out his eyes, flayed his skin, and</a:t>
            </a:r>
            <a:r>
              <a:rPr lang="cs-CZ" dirty="0"/>
              <a:t> </a:t>
            </a:r>
            <a:r>
              <a:rPr lang="cs-CZ" dirty="0" err="1"/>
              <a:t>crucified</a:t>
            </a:r>
            <a:r>
              <a:rPr lang="cs-CZ" dirty="0"/>
              <a:t> </a:t>
            </a:r>
            <a:r>
              <a:rPr lang="cs-CZ" dirty="0" err="1"/>
              <a:t>him</a:t>
            </a:r>
            <a:r>
              <a:rPr lang="cs-CZ" dirty="0"/>
              <a:t>.</a:t>
            </a:r>
          </a:p>
          <a:p>
            <a:endParaRPr lang="cs-CZ" dirty="0"/>
          </a:p>
          <a:p>
            <a:r>
              <a:rPr lang="en-US" dirty="0"/>
              <a:t>And he relates the way in which </a:t>
            </a:r>
            <a:r>
              <a:rPr lang="en-US" dirty="0" err="1"/>
              <a:t>Bagapates</a:t>
            </a:r>
            <a:r>
              <a:rPr lang="en-US" dirty="0"/>
              <a:t> was flayed alive and how he was crucified by </a:t>
            </a:r>
            <a:r>
              <a:rPr lang="en-US" dirty="0" err="1"/>
              <a:t>Parysatis</a:t>
            </a:r>
            <a:r>
              <a:rPr lang="en-US" dirty="0"/>
              <a:t>. </a:t>
            </a:r>
            <a:endParaRPr lang="cs-CZ" dirty="0"/>
          </a:p>
        </p:txBody>
      </p:sp>
      <p:pic>
        <p:nvPicPr>
          <p:cNvPr id="6" name="Obrázek 5" descr="Obsah obrázku perokresba&#10;&#10;Popis byl vytvořen automaticky">
            <a:extLst>
              <a:ext uri="{FF2B5EF4-FFF2-40B4-BE49-F238E27FC236}">
                <a16:creationId xmlns:a16="http://schemas.microsoft.com/office/drawing/2014/main" id="{485A68C2-3359-D3A3-F0B9-DC1C204550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2764" y="260834"/>
            <a:ext cx="2287847" cy="1738170"/>
          </a:xfrm>
          <a:prstGeom prst="rect">
            <a:avLst/>
          </a:prstGeom>
        </p:spPr>
      </p:pic>
      <p:pic>
        <p:nvPicPr>
          <p:cNvPr id="8" name="Obrázek 7" descr="Obsah obrázku text, pózování&#10;&#10;Popis byl vytvořen automaticky">
            <a:extLst>
              <a:ext uri="{FF2B5EF4-FFF2-40B4-BE49-F238E27FC236}">
                <a16:creationId xmlns:a16="http://schemas.microsoft.com/office/drawing/2014/main" id="{F214F8A8-A2A1-D1CF-F12C-60EE02DDF5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2287" y="4210674"/>
            <a:ext cx="1828800" cy="2395728"/>
          </a:xfrm>
          <a:prstGeom prst="rect">
            <a:avLst/>
          </a:prstGeom>
        </p:spPr>
      </p:pic>
    </p:spTree>
    <p:extLst>
      <p:ext uri="{BB962C8B-B14F-4D97-AF65-F5344CB8AC3E}">
        <p14:creationId xmlns:p14="http://schemas.microsoft.com/office/powerpoint/2010/main" val="8462658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0C4F7C-3A98-B397-B96D-FEA4A5508A00}"/>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C50CA325-4FAD-82EF-0EC2-8251A2B69324}"/>
              </a:ext>
            </a:extLst>
          </p:cNvPr>
          <p:cNvSpPr>
            <a:spLocks noGrp="1"/>
          </p:cNvSpPr>
          <p:nvPr>
            <p:ph sz="half" idx="1"/>
          </p:nvPr>
        </p:nvSpPr>
        <p:spPr/>
        <p:txBody>
          <a:bodyPr/>
          <a:lstStyle/>
          <a:p>
            <a:r>
              <a:rPr lang="cs-CZ" dirty="0"/>
              <a:t>Diod. 2.1.10</a:t>
            </a:r>
          </a:p>
          <a:p>
            <a:r>
              <a:rPr lang="el-GR" dirty="0"/>
              <a:t>καὶ αὐτὸς μετὰ τέκνων ἑπτὰ καὶ γυναικὸς αἰχμάλωτος ληφθεὶς </a:t>
            </a:r>
            <a:r>
              <a:rPr lang="el-GR" u="sng" dirty="0"/>
              <a:t>ἀνεσταυρώθη</a:t>
            </a:r>
            <a:r>
              <a:rPr lang="el-GR" dirty="0"/>
              <a:t>. </a:t>
            </a:r>
            <a:endParaRPr lang="cs-CZ" dirty="0"/>
          </a:p>
          <a:p>
            <a:r>
              <a:rPr lang="cs-CZ" dirty="0"/>
              <a:t>Plut. </a:t>
            </a:r>
            <a:r>
              <a:rPr lang="cs-CZ" i="1" dirty="0"/>
              <a:t>Art</a:t>
            </a:r>
            <a:r>
              <a:rPr lang="cs-CZ" dirty="0"/>
              <a:t>. 14.5</a:t>
            </a:r>
          </a:p>
          <a:p>
            <a:r>
              <a:rPr lang="el-GR" dirty="0"/>
              <a:t>ἐπιτρέψαντος δὲ τοῦ βασιλέως ἐκέλευσε τοὺς ἐπὶ τῶν τιμωριῶν ἡ Παρύσατις λαβόντας τὸν</a:t>
            </a:r>
            <a:r>
              <a:rPr lang="cs-CZ" dirty="0"/>
              <a:t> </a:t>
            </a:r>
            <a:r>
              <a:rPr lang="el-GR" dirty="0"/>
              <a:t>ἄνθρωπον ἐφ᾽ ἡμέρας δέκα στρεβλοῦν, εἶτα τοὺς ὀφθαλμοὺς ἐξορύξαντας εἰς τὰ </a:t>
            </a:r>
            <a:r>
              <a:rPr lang="el-GR" u="sng" dirty="0"/>
              <a:t>ὦτα</a:t>
            </a:r>
            <a:r>
              <a:rPr lang="el-GR" dirty="0"/>
              <a:t> </a:t>
            </a:r>
            <a:r>
              <a:rPr lang="el-GR" u="sng" dirty="0"/>
              <a:t>θερμὸν</a:t>
            </a:r>
            <a:r>
              <a:rPr lang="el-GR" dirty="0"/>
              <a:t> ἐντήκειν </a:t>
            </a:r>
            <a:r>
              <a:rPr lang="el-GR" u="sng" dirty="0"/>
              <a:t>χαλκὸν</a:t>
            </a:r>
            <a:r>
              <a:rPr lang="el-GR" dirty="0"/>
              <a:t> ἕως ἀποθάνῃ. </a:t>
            </a:r>
            <a:endParaRPr lang="cs-CZ" dirty="0"/>
          </a:p>
        </p:txBody>
      </p:sp>
      <p:sp>
        <p:nvSpPr>
          <p:cNvPr id="4" name="Zástupný obsah 3">
            <a:extLst>
              <a:ext uri="{FF2B5EF4-FFF2-40B4-BE49-F238E27FC236}">
                <a16:creationId xmlns:a16="http://schemas.microsoft.com/office/drawing/2014/main" id="{D1F65D91-8501-CCB9-26DF-3775438BD18F}"/>
              </a:ext>
            </a:extLst>
          </p:cNvPr>
          <p:cNvSpPr>
            <a:spLocks noGrp="1"/>
          </p:cNvSpPr>
          <p:nvPr>
            <p:ph sz="half" idx="2"/>
          </p:nvPr>
        </p:nvSpPr>
        <p:spPr/>
        <p:txBody>
          <a:bodyPr/>
          <a:lstStyle/>
          <a:p>
            <a:r>
              <a:rPr lang="en-US" dirty="0"/>
              <a:t>he was himself taken prisoner along with his wife and seven of his children and was crucified.</a:t>
            </a:r>
            <a:endParaRPr lang="cs-CZ" dirty="0"/>
          </a:p>
          <a:p>
            <a:endParaRPr lang="cs-CZ" dirty="0"/>
          </a:p>
          <a:p>
            <a:r>
              <a:rPr lang="en-US" dirty="0"/>
              <a:t>So the king consigned the man to </a:t>
            </a:r>
            <a:r>
              <a:rPr lang="en-US" dirty="0" err="1"/>
              <a:t>Parysatis</a:t>
            </a:r>
            <a:r>
              <a:rPr lang="en-US" dirty="0"/>
              <a:t>, who ordered the executioners to take him and rack him on the wheel for ten days, then to gouge out his eyes, and finally to drop molten brass into his ears until he died. </a:t>
            </a:r>
            <a:endParaRPr lang="cs-CZ" dirty="0"/>
          </a:p>
        </p:txBody>
      </p:sp>
      <p:pic>
        <p:nvPicPr>
          <p:cNvPr id="6" name="Obrázek 5" descr="Obsah obrázku text, kniha&#10;&#10;Popis byl vytvořen automaticky">
            <a:extLst>
              <a:ext uri="{FF2B5EF4-FFF2-40B4-BE49-F238E27FC236}">
                <a16:creationId xmlns:a16="http://schemas.microsoft.com/office/drawing/2014/main" id="{2F4FE9B2-AB84-7F2D-95DE-FD242B4BE8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93233" y="321272"/>
            <a:ext cx="3093678" cy="1609128"/>
          </a:xfrm>
          <a:prstGeom prst="rect">
            <a:avLst/>
          </a:prstGeom>
        </p:spPr>
      </p:pic>
    </p:spTree>
    <p:extLst>
      <p:ext uri="{BB962C8B-B14F-4D97-AF65-F5344CB8AC3E}">
        <p14:creationId xmlns:p14="http://schemas.microsoft.com/office/powerpoint/2010/main" val="14528007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3E22D4-25F2-1ECF-A204-0309D3DABF01}"/>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9498E277-B2D4-DD0B-3C59-023722B33D33}"/>
              </a:ext>
            </a:extLst>
          </p:cNvPr>
          <p:cNvSpPr>
            <a:spLocks noGrp="1"/>
          </p:cNvSpPr>
          <p:nvPr>
            <p:ph sz="half" idx="1"/>
          </p:nvPr>
        </p:nvSpPr>
        <p:spPr/>
        <p:txBody>
          <a:bodyPr>
            <a:normAutofit fontScale="92500"/>
          </a:bodyPr>
          <a:lstStyle/>
          <a:p>
            <a:r>
              <a:rPr lang="cs-CZ" dirty="0"/>
              <a:t>Plut. </a:t>
            </a:r>
            <a:r>
              <a:rPr lang="cs-CZ" i="1" dirty="0"/>
              <a:t>Art</a:t>
            </a:r>
            <a:r>
              <a:rPr lang="cs-CZ" dirty="0"/>
              <a:t>. 17.1</a:t>
            </a:r>
          </a:p>
          <a:p>
            <a:r>
              <a:rPr lang="el-GR" dirty="0"/>
              <a:t>καὶ πρὶν ἐν ὑποψίᾳ, γενέσθαι βασιλέα τοῦ πράγματος ἐγχειρίσασα τοῖς ἐπὶ τῶν τιμωριῶν προσέταξεν </a:t>
            </a:r>
            <a:r>
              <a:rPr lang="el-GR" u="sng" dirty="0"/>
              <a:t>ἐκδεῖραι</a:t>
            </a:r>
            <a:r>
              <a:rPr lang="el-GR" dirty="0"/>
              <a:t> ζῶντα, καὶ τὸ μὲν σῶμα πλάγιον διὰ τριῶν </a:t>
            </a:r>
            <a:r>
              <a:rPr lang="el-GR" u="sng" dirty="0"/>
              <a:t>σταυρῶν</a:t>
            </a:r>
            <a:r>
              <a:rPr lang="el-GR" dirty="0"/>
              <a:t> </a:t>
            </a:r>
            <a:r>
              <a:rPr lang="el-GR" u="sng" dirty="0"/>
              <a:t>ἀναπῆξαι</a:t>
            </a:r>
            <a:r>
              <a:rPr lang="el-GR" dirty="0"/>
              <a:t>, τὸ δὲ </a:t>
            </a:r>
            <a:r>
              <a:rPr lang="el-GR" u="sng" dirty="0"/>
              <a:t>δέρμα</a:t>
            </a:r>
            <a:r>
              <a:rPr lang="el-GR" dirty="0"/>
              <a:t> χωρὶς </a:t>
            </a:r>
            <a:r>
              <a:rPr lang="el-GR" u="sng" dirty="0"/>
              <a:t>διαπατταλεῦσαι</a:t>
            </a:r>
            <a:r>
              <a:rPr lang="el-GR" dirty="0"/>
              <a:t>. </a:t>
            </a:r>
            <a:endParaRPr lang="cs-CZ" dirty="0"/>
          </a:p>
          <a:p>
            <a:r>
              <a:rPr lang="cs-CZ" dirty="0" err="1">
                <a:latin typeface="Arial Unicode MS"/>
              </a:rPr>
              <a:t>Phot</a:t>
            </a:r>
            <a:r>
              <a:rPr lang="cs-CZ" dirty="0">
                <a:latin typeface="Arial Unicode MS"/>
              </a:rPr>
              <a:t>. §36</a:t>
            </a:r>
          </a:p>
          <a:p>
            <a:r>
              <a:rPr lang="el-GR" dirty="0">
                <a:latin typeface="Arial Unicode MS"/>
              </a:rPr>
              <a:t>λαμβάνει τὸν Ἴναρον παρὰ βασιλέως καὶ τοὺς Ἕλληνας καὶ ἀνεσταύρισε μὲν ἐπὶ τρισὶ σταυροῖς· πεντήκοντα δὲ Ἑλλήνων, ὅσους λαβεῖν ἴσχυσε, τούτων </a:t>
            </a:r>
            <a:r>
              <a:rPr lang="el-GR" u="sng" dirty="0">
                <a:latin typeface="Arial Unicode MS"/>
              </a:rPr>
              <a:t>ἔτεμε</a:t>
            </a:r>
            <a:r>
              <a:rPr lang="el-GR" dirty="0">
                <a:latin typeface="Arial Unicode MS"/>
              </a:rPr>
              <a:t> τὰς </a:t>
            </a:r>
            <a:r>
              <a:rPr lang="el-GR" u="sng" dirty="0">
                <a:latin typeface="Arial Unicode MS"/>
              </a:rPr>
              <a:t>κεφαλάς</a:t>
            </a:r>
            <a:r>
              <a:rPr lang="el-GR" dirty="0">
                <a:latin typeface="Arial Unicode MS"/>
              </a:rPr>
              <a:t>.</a:t>
            </a:r>
            <a:endParaRPr lang="cs-CZ" dirty="0"/>
          </a:p>
        </p:txBody>
      </p:sp>
      <p:sp>
        <p:nvSpPr>
          <p:cNvPr id="4" name="Zástupný obsah 3">
            <a:extLst>
              <a:ext uri="{FF2B5EF4-FFF2-40B4-BE49-F238E27FC236}">
                <a16:creationId xmlns:a16="http://schemas.microsoft.com/office/drawing/2014/main" id="{97A51D37-F9AF-4694-0656-7FFA822E5297}"/>
              </a:ext>
            </a:extLst>
          </p:cNvPr>
          <p:cNvSpPr>
            <a:spLocks noGrp="1"/>
          </p:cNvSpPr>
          <p:nvPr>
            <p:ph sz="half" idx="2"/>
          </p:nvPr>
        </p:nvSpPr>
        <p:spPr/>
        <p:txBody>
          <a:bodyPr>
            <a:normAutofit fontScale="92500"/>
          </a:bodyPr>
          <a:lstStyle/>
          <a:p>
            <a:r>
              <a:rPr lang="en-US" dirty="0"/>
              <a:t>And before the King’s suspicions were aroused, she personally handed him over to the executioners whom she ordered to flay him alive, impale his body sideways on three stakes, and separately peg out his stretched-out skin.</a:t>
            </a:r>
            <a:endParaRPr lang="cs-CZ" dirty="0"/>
          </a:p>
          <a:p>
            <a:r>
              <a:rPr lang="en-US" dirty="0"/>
              <a:t>And she impaled him on three stakes; and she beheaded as many Greeks as she was able to get hold of – fifty in all.</a:t>
            </a:r>
            <a:endParaRPr lang="cs-CZ" dirty="0"/>
          </a:p>
        </p:txBody>
      </p:sp>
      <p:pic>
        <p:nvPicPr>
          <p:cNvPr id="6" name="Obrázek 5" descr="Obsah obrázku text, staré, staré ale dobré&#10;&#10;Popis byl vytvořen automaticky">
            <a:extLst>
              <a:ext uri="{FF2B5EF4-FFF2-40B4-BE49-F238E27FC236}">
                <a16:creationId xmlns:a16="http://schemas.microsoft.com/office/drawing/2014/main" id="{5EF2A68D-A2D3-CA48-9F68-A146C8B9E1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42763" y="203139"/>
            <a:ext cx="2313164" cy="1777281"/>
          </a:xfrm>
          <a:prstGeom prst="rect">
            <a:avLst/>
          </a:prstGeom>
        </p:spPr>
      </p:pic>
    </p:spTree>
    <p:extLst>
      <p:ext uri="{BB962C8B-B14F-4D97-AF65-F5344CB8AC3E}">
        <p14:creationId xmlns:p14="http://schemas.microsoft.com/office/powerpoint/2010/main" val="3189081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0F7EAC-6216-92C7-2AB9-C2B71D4D8F1B}"/>
              </a:ext>
            </a:extLst>
          </p:cNvPr>
          <p:cNvSpPr>
            <a:spLocks noGrp="1"/>
          </p:cNvSpPr>
          <p:nvPr>
            <p:ph type="title"/>
          </p:nvPr>
        </p:nvSpPr>
        <p:spPr/>
        <p:txBody>
          <a:bodyPr/>
          <a:lstStyle/>
          <a:p>
            <a:r>
              <a:rPr lang="cs-CZ" dirty="0"/>
              <a:t>Špatná vláda - monarchie</a:t>
            </a:r>
          </a:p>
        </p:txBody>
      </p:sp>
      <p:sp>
        <p:nvSpPr>
          <p:cNvPr id="3" name="Zástupný obsah 2">
            <a:extLst>
              <a:ext uri="{FF2B5EF4-FFF2-40B4-BE49-F238E27FC236}">
                <a16:creationId xmlns:a16="http://schemas.microsoft.com/office/drawing/2014/main" id="{539A5A93-A775-C33F-E376-94F7756FA62F}"/>
              </a:ext>
            </a:extLst>
          </p:cNvPr>
          <p:cNvSpPr>
            <a:spLocks noGrp="1"/>
          </p:cNvSpPr>
          <p:nvPr>
            <p:ph sz="half" idx="1"/>
          </p:nvPr>
        </p:nvSpPr>
        <p:spPr/>
        <p:txBody>
          <a:bodyPr>
            <a:normAutofit lnSpcReduction="10000"/>
          </a:bodyPr>
          <a:lstStyle/>
          <a:p>
            <a:r>
              <a:rPr lang="cs-CZ" dirty="0"/>
              <a:t>Isoc. 4.150</a:t>
            </a:r>
          </a:p>
          <a:p>
            <a:r>
              <a:rPr lang="el-GR" dirty="0"/>
              <a:t>πῶς γὰρ ἐν τοῖς ἐκείνων ἐπιτηδεύμασιν ἐγγενέσθαι δύναιτ᾽ ἂν ἢ </a:t>
            </a:r>
            <a:r>
              <a:rPr lang="el-GR" u="sng" dirty="0"/>
              <a:t>στρατηγὸς</a:t>
            </a:r>
            <a:r>
              <a:rPr lang="el-GR" dirty="0"/>
              <a:t> </a:t>
            </a:r>
            <a:r>
              <a:rPr lang="el-GR" u="sng" dirty="0"/>
              <a:t>δεινὸς</a:t>
            </a:r>
            <a:r>
              <a:rPr lang="el-GR" dirty="0"/>
              <a:t> ἢ </a:t>
            </a:r>
            <a:r>
              <a:rPr lang="el-GR" u="sng" dirty="0"/>
              <a:t>στρατιώτης</a:t>
            </a:r>
            <a:r>
              <a:rPr lang="el-GR" dirty="0"/>
              <a:t> </a:t>
            </a:r>
            <a:r>
              <a:rPr lang="el-GR" u="sng" dirty="0"/>
              <a:t>ἀγαθός</a:t>
            </a:r>
            <a:r>
              <a:rPr lang="el-GR" dirty="0"/>
              <a:t>, ὧν τὸ μὲν </a:t>
            </a:r>
            <a:r>
              <a:rPr lang="el-GR" u="sng" dirty="0"/>
              <a:t>πλεῖστόν</a:t>
            </a:r>
            <a:r>
              <a:rPr lang="el-GR" dirty="0"/>
              <a:t> ἐστιν </a:t>
            </a:r>
            <a:r>
              <a:rPr lang="el-GR" u="sng" dirty="0"/>
              <a:t>ὄχλος</a:t>
            </a:r>
            <a:r>
              <a:rPr lang="el-GR" dirty="0"/>
              <a:t> </a:t>
            </a:r>
            <a:r>
              <a:rPr lang="el-GR" u="sng" dirty="0"/>
              <a:t>ἄτακτος</a:t>
            </a:r>
            <a:r>
              <a:rPr lang="el-GR" dirty="0"/>
              <a:t> καὶ </a:t>
            </a:r>
            <a:r>
              <a:rPr lang="el-GR" u="sng" dirty="0"/>
              <a:t>κινδύνων</a:t>
            </a:r>
            <a:r>
              <a:rPr lang="el-GR" dirty="0"/>
              <a:t> </a:t>
            </a:r>
            <a:r>
              <a:rPr lang="el-GR" u="sng" dirty="0"/>
              <a:t>ἄπειρος</a:t>
            </a:r>
            <a:r>
              <a:rPr lang="el-GR" dirty="0"/>
              <a:t>, πρὸς μὲν τὸν πόλεμον </a:t>
            </a:r>
            <a:r>
              <a:rPr lang="el-GR" u="sng" dirty="0"/>
              <a:t>ἐκλελυμένος</a:t>
            </a:r>
            <a:r>
              <a:rPr lang="el-GR" dirty="0"/>
              <a:t>, πρὸς δὲ τὴν </a:t>
            </a:r>
            <a:r>
              <a:rPr lang="el-GR" u="sng" dirty="0"/>
              <a:t>δουλείαν</a:t>
            </a:r>
            <a:r>
              <a:rPr lang="el-GR" dirty="0"/>
              <a:t> ἄμεινον τῶν παρ᾽ ἡμῖν </a:t>
            </a:r>
            <a:r>
              <a:rPr lang="el-GR" u="sng" dirty="0"/>
              <a:t>οἰκετῶν</a:t>
            </a:r>
            <a:r>
              <a:rPr lang="el-GR" dirty="0"/>
              <a:t> πεπαιδευμένος, </a:t>
            </a:r>
            <a:endParaRPr lang="cs-CZ" dirty="0"/>
          </a:p>
        </p:txBody>
      </p:sp>
      <p:sp>
        <p:nvSpPr>
          <p:cNvPr id="4" name="Zástupný obsah 3">
            <a:extLst>
              <a:ext uri="{FF2B5EF4-FFF2-40B4-BE49-F238E27FC236}">
                <a16:creationId xmlns:a16="http://schemas.microsoft.com/office/drawing/2014/main" id="{D5523F2B-E293-6335-4345-50F6B6496AFB}"/>
              </a:ext>
            </a:extLst>
          </p:cNvPr>
          <p:cNvSpPr>
            <a:spLocks noGrp="1"/>
          </p:cNvSpPr>
          <p:nvPr>
            <p:ph sz="half" idx="2"/>
          </p:nvPr>
        </p:nvSpPr>
        <p:spPr/>
        <p:txBody>
          <a:bodyPr>
            <a:normAutofit lnSpcReduction="10000"/>
          </a:bodyPr>
          <a:lstStyle/>
          <a:p>
            <a:r>
              <a:rPr lang="en-US" dirty="0"/>
              <a:t>for it is not possible for people who are reared and governed as are the Persians, either to have a part in any other form of virtue or to set up on the field of battle trophies of victory over their foes. For how could either an able general or a good soldier be produced amid such ways of life as theirs? Most of their population is a mob without discipline or experience of dangers, which has lost all stamina for war and has been trained more effectively for servitude than are the slaves in our country. </a:t>
            </a:r>
            <a:endParaRPr lang="cs-CZ" dirty="0"/>
          </a:p>
        </p:txBody>
      </p:sp>
    </p:spTree>
    <p:extLst>
      <p:ext uri="{BB962C8B-B14F-4D97-AF65-F5344CB8AC3E}">
        <p14:creationId xmlns:p14="http://schemas.microsoft.com/office/powerpoint/2010/main" val="17657900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D84366-EFA2-2F4A-2925-A7B69D2187D0}"/>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21917E81-D2BE-F625-242F-D3A047E620DF}"/>
              </a:ext>
            </a:extLst>
          </p:cNvPr>
          <p:cNvSpPr>
            <a:spLocks noGrp="1"/>
          </p:cNvSpPr>
          <p:nvPr>
            <p:ph sz="half" idx="1"/>
          </p:nvPr>
        </p:nvSpPr>
        <p:spPr/>
        <p:txBody>
          <a:bodyPr/>
          <a:lstStyle/>
          <a:p>
            <a:r>
              <a:rPr lang="cs-CZ" dirty="0"/>
              <a:t>Plut. </a:t>
            </a:r>
            <a:r>
              <a:rPr lang="cs-CZ" i="1" dirty="0"/>
              <a:t>Art</a:t>
            </a:r>
            <a:r>
              <a:rPr lang="cs-CZ" dirty="0"/>
              <a:t>. 19.6</a:t>
            </a:r>
          </a:p>
          <a:p>
            <a:r>
              <a:rPr lang="el-GR" dirty="0"/>
              <a:t>ἀποθνῄσκουσι δὲ οἱ </a:t>
            </a:r>
            <a:r>
              <a:rPr lang="el-GR" u="sng" dirty="0"/>
              <a:t>φαρμακεῖς</a:t>
            </a:r>
            <a:r>
              <a:rPr lang="el-GR" dirty="0"/>
              <a:t> ἐν Πέρσαις κατὰ νόμον οὕτως: </a:t>
            </a:r>
            <a:r>
              <a:rPr lang="el-GR" u="sng" dirty="0"/>
              <a:t>λίθος</a:t>
            </a:r>
            <a:r>
              <a:rPr lang="el-GR" dirty="0"/>
              <a:t> ἐστὶ </a:t>
            </a:r>
            <a:r>
              <a:rPr lang="el-GR" u="sng" dirty="0"/>
              <a:t>πλατύς</a:t>
            </a:r>
            <a:r>
              <a:rPr lang="el-GR" dirty="0"/>
              <a:t>, ἐφ᾽ οὗ τὴν κεφαλὴν καταθέντες αὐτῶν ἑτέρῳ λίθῳ παίουσι καὶ πιέζουσιν, ἄχρι οὗ </a:t>
            </a:r>
            <a:r>
              <a:rPr lang="el-GR" u="sng" dirty="0"/>
              <a:t>συνθλάσωσι</a:t>
            </a:r>
            <a:r>
              <a:rPr lang="el-GR" dirty="0"/>
              <a:t> τὸ </a:t>
            </a:r>
            <a:r>
              <a:rPr lang="el-GR" u="sng" dirty="0"/>
              <a:t>πρόσωπον</a:t>
            </a:r>
            <a:r>
              <a:rPr lang="el-GR" dirty="0"/>
              <a:t> καὶ τὴν </a:t>
            </a:r>
            <a:r>
              <a:rPr lang="el-GR" u="sng" dirty="0"/>
              <a:t>κεφαλήν</a:t>
            </a:r>
            <a:r>
              <a:rPr lang="el-GR" dirty="0"/>
              <a:t>,</a:t>
            </a:r>
            <a:endParaRPr lang="cs-CZ" dirty="0"/>
          </a:p>
        </p:txBody>
      </p:sp>
      <p:sp>
        <p:nvSpPr>
          <p:cNvPr id="4" name="Zástupný obsah 3">
            <a:extLst>
              <a:ext uri="{FF2B5EF4-FFF2-40B4-BE49-F238E27FC236}">
                <a16:creationId xmlns:a16="http://schemas.microsoft.com/office/drawing/2014/main" id="{3D82D10D-5590-68B5-62C8-6DF6C9BAC8AA}"/>
              </a:ext>
            </a:extLst>
          </p:cNvPr>
          <p:cNvSpPr>
            <a:spLocks noGrp="1"/>
          </p:cNvSpPr>
          <p:nvPr>
            <p:ph sz="half" idx="2"/>
          </p:nvPr>
        </p:nvSpPr>
        <p:spPr/>
        <p:txBody>
          <a:bodyPr/>
          <a:lstStyle/>
          <a:p>
            <a:r>
              <a:rPr lang="en-US" dirty="0"/>
              <a:t>Now, the legal mode of death for prisoners in Persia is as follows. There is a broad stone, and on this the head of the culprit is placed; and then with another stone they smite and pound until they crush the face and head to pulp.</a:t>
            </a:r>
            <a:endParaRPr lang="cs-CZ" dirty="0"/>
          </a:p>
        </p:txBody>
      </p:sp>
    </p:spTree>
    <p:extLst>
      <p:ext uri="{BB962C8B-B14F-4D97-AF65-F5344CB8AC3E}">
        <p14:creationId xmlns:p14="http://schemas.microsoft.com/office/powerpoint/2010/main" val="18294923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1A32C8-A502-73CC-79B8-C4D4ACA90187}"/>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05B957F5-19DE-F8BB-1B83-24304D76E7B5}"/>
              </a:ext>
            </a:extLst>
          </p:cNvPr>
          <p:cNvSpPr>
            <a:spLocks noGrp="1"/>
          </p:cNvSpPr>
          <p:nvPr>
            <p:ph sz="half" idx="1"/>
          </p:nvPr>
        </p:nvSpPr>
        <p:spPr/>
        <p:txBody>
          <a:bodyPr>
            <a:normAutofit/>
          </a:bodyPr>
          <a:lstStyle/>
          <a:p>
            <a:r>
              <a:rPr lang="cs-CZ" dirty="0" err="1"/>
              <a:t>Phot</a:t>
            </a:r>
            <a:r>
              <a:rPr lang="cs-CZ" dirty="0"/>
              <a:t>. §51</a:t>
            </a:r>
          </a:p>
          <a:p>
            <a:r>
              <a:rPr lang="el-GR" u="sng" dirty="0">
                <a:latin typeface="Arial Unicode MS"/>
              </a:rPr>
              <a:t>Κατελεύσθη</a:t>
            </a:r>
            <a:r>
              <a:rPr lang="el-GR" dirty="0">
                <a:latin typeface="Arial Unicode MS"/>
              </a:rPr>
              <a:t> δὲ καὶ Φαρνακΰας ὁ συνανελὼν Σεκυνδιανῷ Ξέρξην.</a:t>
            </a:r>
            <a:endParaRPr lang="cs-CZ" dirty="0">
              <a:latin typeface="Arial Unicode MS"/>
            </a:endParaRPr>
          </a:p>
          <a:p>
            <a:r>
              <a:rPr lang="el-GR" dirty="0">
                <a:latin typeface="Arial Unicode MS"/>
              </a:rPr>
              <a:t>Πείθεται δ´ οὖν ὅμως καὶ ἁλίσκεται καὶ εἰς τὴν </a:t>
            </a:r>
            <a:r>
              <a:rPr lang="el-GR" u="sng" dirty="0">
                <a:latin typeface="Arial Unicode MS"/>
              </a:rPr>
              <a:t>σποδὸν</a:t>
            </a:r>
            <a:r>
              <a:rPr lang="el-GR" dirty="0">
                <a:latin typeface="Arial Unicode MS"/>
              </a:rPr>
              <a:t> </a:t>
            </a:r>
            <a:r>
              <a:rPr lang="el-GR" u="sng" dirty="0">
                <a:latin typeface="Arial Unicode MS"/>
              </a:rPr>
              <a:t>ἐμβάλλεται</a:t>
            </a:r>
            <a:r>
              <a:rPr lang="el-GR" dirty="0">
                <a:latin typeface="Arial Unicode MS"/>
              </a:rPr>
              <a:t> καὶ ἀπόλλυται βασιλεύσας μῆνας ἕξ, ἡμέρας δεκάπεντε.</a:t>
            </a:r>
            <a:endParaRPr lang="cs-CZ" dirty="0">
              <a:latin typeface="Arial Unicode MS"/>
            </a:endParaRPr>
          </a:p>
          <a:p>
            <a:r>
              <a:rPr lang="el-GR" dirty="0">
                <a:latin typeface="Arial Unicode MS"/>
              </a:rPr>
              <a:t>καὶ ἐμβάλλεται εἰς τὴν σποδὸν Ἀρτύφιος καὶ Ἀρσίτης,</a:t>
            </a:r>
            <a:endParaRPr lang="cs-CZ" dirty="0">
              <a:latin typeface="Arial Unicode MS"/>
            </a:endParaRPr>
          </a:p>
          <a:p>
            <a:r>
              <a:rPr lang="cs-CZ" dirty="0">
                <a:latin typeface="Arial Unicode MS"/>
              </a:rPr>
              <a:t>Valerius Maximus 9.2</a:t>
            </a:r>
            <a:endParaRPr lang="cs-CZ" dirty="0"/>
          </a:p>
        </p:txBody>
      </p:sp>
      <p:sp>
        <p:nvSpPr>
          <p:cNvPr id="4" name="Zástupný obsah 3">
            <a:extLst>
              <a:ext uri="{FF2B5EF4-FFF2-40B4-BE49-F238E27FC236}">
                <a16:creationId xmlns:a16="http://schemas.microsoft.com/office/drawing/2014/main" id="{C64B4A42-70EE-6D98-6A1C-3F816A074866}"/>
              </a:ext>
            </a:extLst>
          </p:cNvPr>
          <p:cNvSpPr>
            <a:spLocks noGrp="1"/>
          </p:cNvSpPr>
          <p:nvPr>
            <p:ph sz="half" idx="2"/>
          </p:nvPr>
        </p:nvSpPr>
        <p:spPr/>
        <p:txBody>
          <a:bodyPr>
            <a:normAutofit/>
          </a:bodyPr>
          <a:lstStyle/>
          <a:p>
            <a:r>
              <a:rPr lang="en-US" dirty="0"/>
              <a:t>And </a:t>
            </a:r>
            <a:r>
              <a:rPr lang="en-US" dirty="0" err="1"/>
              <a:t>Pharnacyas</a:t>
            </a:r>
            <a:r>
              <a:rPr lang="en-US" dirty="0"/>
              <a:t> who, along with </a:t>
            </a:r>
            <a:r>
              <a:rPr lang="en-US" dirty="0" err="1"/>
              <a:t>Secyndianus</a:t>
            </a:r>
            <a:r>
              <a:rPr lang="en-US" dirty="0"/>
              <a:t>, had killed Xerxes was also stoned to death.</a:t>
            </a:r>
            <a:endParaRPr lang="cs-CZ" dirty="0"/>
          </a:p>
          <a:p>
            <a:r>
              <a:rPr lang="en-US" dirty="0"/>
              <a:t>But he trusted him nevertheless and was captured and thrown into the ashes and killed after a reign of six months and fifteen days.</a:t>
            </a:r>
            <a:endParaRPr lang="cs-CZ" dirty="0"/>
          </a:p>
          <a:p>
            <a:r>
              <a:rPr lang="en-US" dirty="0" err="1"/>
              <a:t>Artyphius</a:t>
            </a:r>
            <a:r>
              <a:rPr lang="en-US" dirty="0"/>
              <a:t> and </a:t>
            </a:r>
            <a:r>
              <a:rPr lang="en-US" dirty="0" err="1"/>
              <a:t>Aristes</a:t>
            </a:r>
            <a:r>
              <a:rPr lang="en-US" dirty="0"/>
              <a:t> were thrown in the ashes</a:t>
            </a:r>
            <a:r>
              <a:rPr lang="cs-CZ" dirty="0"/>
              <a:t>.</a:t>
            </a:r>
          </a:p>
        </p:txBody>
      </p:sp>
    </p:spTree>
    <p:extLst>
      <p:ext uri="{BB962C8B-B14F-4D97-AF65-F5344CB8AC3E}">
        <p14:creationId xmlns:p14="http://schemas.microsoft.com/office/powerpoint/2010/main" val="871326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A438F6-5BD2-F649-CAB3-BC36CBD68E63}"/>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8DD125FF-3471-01B7-03C0-A343E650B3E6}"/>
              </a:ext>
            </a:extLst>
          </p:cNvPr>
          <p:cNvSpPr>
            <a:spLocks noGrp="1"/>
          </p:cNvSpPr>
          <p:nvPr>
            <p:ph sz="half" idx="1"/>
          </p:nvPr>
        </p:nvSpPr>
        <p:spPr/>
        <p:txBody>
          <a:bodyPr/>
          <a:lstStyle/>
          <a:p>
            <a:r>
              <a:rPr lang="cs-CZ" dirty="0"/>
              <a:t>Plut. </a:t>
            </a:r>
            <a:r>
              <a:rPr lang="cs-CZ" i="1" dirty="0"/>
              <a:t>Art</a:t>
            </a:r>
            <a:r>
              <a:rPr lang="cs-CZ" dirty="0"/>
              <a:t>. 19</a:t>
            </a:r>
          </a:p>
          <a:p>
            <a:r>
              <a:rPr lang="el-GR" dirty="0"/>
              <a:t>τοῦτό φησιν ὁ Κτησίας μικρᾷ μαχαιρίδι κεχρισμένῃ τῷ φαρμάκῳ κατὰ θάτερα τὴν Παρύσατιν διαιροῦσαν ἐκμάξαι τῷ ἑτέρῳ μέρει τὸ φάρμακον: καὶ τὸ μὲν ἄχραντον καὶ καθαρὸν εἰς τὸ στόμα βαλοῦσαν</a:t>
            </a:r>
            <a:r>
              <a:rPr lang="cs-CZ" dirty="0"/>
              <a:t> </a:t>
            </a:r>
            <a:r>
              <a:rPr lang="el-GR" dirty="0"/>
              <a:t>αὐτὴν ἐσθίειν, δοῦναι δὲ τῇ Στατείρᾳ</a:t>
            </a:r>
            <a:r>
              <a:rPr lang="cs-CZ" dirty="0"/>
              <a:t>.</a:t>
            </a:r>
          </a:p>
        </p:txBody>
      </p:sp>
      <p:sp>
        <p:nvSpPr>
          <p:cNvPr id="4" name="Zástupný obsah 3">
            <a:extLst>
              <a:ext uri="{FF2B5EF4-FFF2-40B4-BE49-F238E27FC236}">
                <a16:creationId xmlns:a16="http://schemas.microsoft.com/office/drawing/2014/main" id="{72A1FFB1-600A-54F4-D6E8-94D05D2CC833}"/>
              </a:ext>
            </a:extLst>
          </p:cNvPr>
          <p:cNvSpPr>
            <a:spLocks noGrp="1"/>
          </p:cNvSpPr>
          <p:nvPr>
            <p:ph sz="half" idx="2"/>
          </p:nvPr>
        </p:nvSpPr>
        <p:spPr/>
        <p:txBody>
          <a:bodyPr/>
          <a:lstStyle/>
          <a:p>
            <a:r>
              <a:rPr lang="en-US" dirty="0"/>
              <a:t>It was a bird of this species, according to </a:t>
            </a:r>
            <a:r>
              <a:rPr lang="en-US" dirty="0" err="1"/>
              <a:t>Ctesias</a:t>
            </a:r>
            <a:r>
              <a:rPr lang="en-US" dirty="0"/>
              <a:t>, that </a:t>
            </a:r>
            <a:r>
              <a:rPr lang="en-US" dirty="0" err="1"/>
              <a:t>Parysatis</a:t>
            </a:r>
            <a:r>
              <a:rPr lang="en-US" dirty="0"/>
              <a:t> cut in two with a little knife smeared with poison on one side, thus wiping the poison off upon one part only of the bird; the undefiled and wholesome part she then put into her own mouth and ate, but gave to </a:t>
            </a:r>
            <a:r>
              <a:rPr lang="en-US" dirty="0" err="1"/>
              <a:t>Stateira</a:t>
            </a:r>
            <a:r>
              <a:rPr lang="en-US" dirty="0"/>
              <a:t> the poisoned part. </a:t>
            </a:r>
            <a:endParaRPr lang="cs-CZ" dirty="0"/>
          </a:p>
        </p:txBody>
      </p:sp>
    </p:spTree>
    <p:extLst>
      <p:ext uri="{BB962C8B-B14F-4D97-AF65-F5344CB8AC3E}">
        <p14:creationId xmlns:p14="http://schemas.microsoft.com/office/powerpoint/2010/main" val="33710733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9F9309-FF37-9F0D-BAB7-F0983332D67A}"/>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1DF7B4B9-A356-F8C6-9864-3D44446FC82F}"/>
              </a:ext>
            </a:extLst>
          </p:cNvPr>
          <p:cNvSpPr>
            <a:spLocks noGrp="1"/>
          </p:cNvSpPr>
          <p:nvPr>
            <p:ph sz="half" idx="1"/>
          </p:nvPr>
        </p:nvSpPr>
        <p:spPr>
          <a:xfrm>
            <a:off x="677334" y="2040516"/>
            <a:ext cx="4184035" cy="3880772"/>
          </a:xfrm>
        </p:spPr>
        <p:txBody>
          <a:bodyPr>
            <a:normAutofit lnSpcReduction="10000"/>
          </a:bodyPr>
          <a:lstStyle/>
          <a:p>
            <a:r>
              <a:rPr lang="cs-CZ" dirty="0"/>
              <a:t>Plut. </a:t>
            </a:r>
            <a:r>
              <a:rPr lang="cs-CZ" i="1" dirty="0"/>
              <a:t>Art</a:t>
            </a:r>
            <a:r>
              <a:rPr lang="cs-CZ" dirty="0"/>
              <a:t>. 16.</a:t>
            </a:r>
          </a:p>
          <a:p>
            <a:r>
              <a:rPr lang="el-GR" dirty="0"/>
              <a:t>ἐκέλευσεν οὖν τὸν Μιθριδάτην ἀποθανεῖν σκαφευθέντα. τὸ δὲ σκαφευθῆναι τοιοῦτόν ἐστι: σκάφας δύο πεποιημένας ἐφαρμόζειν ἀλλήλαις λαβόντες, εἰς τὴν ἑτέραν κατακλίνουσι τὸν κολαζόμενον ὕπτιον: εἶτα τὴν ἑτέραν ἐπάγοντες καὶ συναρμόζοντες, ὥστε τὴν κεφαλὴν καὶ τὰς χεῖρας ἔξω καὶ τοὺς πόδας ἀπολαμβάνεσθαι, τὸ δὲ ἄλλο σῶμα πᾶν ἀποκεκρύφθαι</a:t>
            </a:r>
            <a:r>
              <a:rPr lang="cs-CZ" dirty="0"/>
              <a:t>.</a:t>
            </a:r>
          </a:p>
        </p:txBody>
      </p:sp>
      <p:sp>
        <p:nvSpPr>
          <p:cNvPr id="4" name="Zástupný obsah 3">
            <a:extLst>
              <a:ext uri="{FF2B5EF4-FFF2-40B4-BE49-F238E27FC236}">
                <a16:creationId xmlns:a16="http://schemas.microsoft.com/office/drawing/2014/main" id="{107759F1-1A75-4FA8-CD49-AAF28E9B6F16}"/>
              </a:ext>
            </a:extLst>
          </p:cNvPr>
          <p:cNvSpPr>
            <a:spLocks noGrp="1"/>
          </p:cNvSpPr>
          <p:nvPr>
            <p:ph sz="half" idx="2"/>
          </p:nvPr>
        </p:nvSpPr>
        <p:spPr/>
        <p:txBody>
          <a:bodyPr>
            <a:normAutofit lnSpcReduction="10000"/>
          </a:bodyPr>
          <a:lstStyle/>
          <a:p>
            <a:r>
              <a:rPr lang="en-US" dirty="0"/>
              <a:t>He therefore gave orders that Mithridates should be put to death by the torture of the boats. Now, this torture of the boats is as follows. Two boats are taken, which are so made as to fit over one another closely; in one of these the victim is laid, flat upon his back; then the other is laid over the first and carefully adjusted, so that the victim's head, hands, and feet are left projecting, while the rest of his body is completely covered up.</a:t>
            </a:r>
            <a:endParaRPr lang="cs-CZ" dirty="0"/>
          </a:p>
        </p:txBody>
      </p:sp>
      <p:pic>
        <p:nvPicPr>
          <p:cNvPr id="6" name="Obrázek 5" descr="Obsah obrázku text, klipart&#10;&#10;Popis byl vytvořen automaticky">
            <a:extLst>
              <a:ext uri="{FF2B5EF4-FFF2-40B4-BE49-F238E27FC236}">
                <a16:creationId xmlns:a16="http://schemas.microsoft.com/office/drawing/2014/main" id="{E6F865FF-1E12-5DDA-4AE8-347C1BD034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17163" y="157991"/>
            <a:ext cx="3947391" cy="1842116"/>
          </a:xfrm>
          <a:prstGeom prst="rect">
            <a:avLst/>
          </a:prstGeom>
        </p:spPr>
      </p:pic>
    </p:spTree>
    <p:extLst>
      <p:ext uri="{BB962C8B-B14F-4D97-AF65-F5344CB8AC3E}">
        <p14:creationId xmlns:p14="http://schemas.microsoft.com/office/powerpoint/2010/main" val="6856921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F750EE-2896-A84B-3E3A-15079DFCBA6C}"/>
              </a:ext>
            </a:extLst>
          </p:cNvPr>
          <p:cNvSpPr>
            <a:spLocks noGrp="1"/>
          </p:cNvSpPr>
          <p:nvPr>
            <p:ph type="title"/>
          </p:nvPr>
        </p:nvSpPr>
        <p:spPr/>
        <p:txBody>
          <a:bodyPr/>
          <a:lstStyle/>
          <a:p>
            <a:r>
              <a:rPr lang="cs-CZ" dirty="0"/>
              <a:t>Krutost</a:t>
            </a:r>
          </a:p>
        </p:txBody>
      </p:sp>
      <p:sp>
        <p:nvSpPr>
          <p:cNvPr id="3" name="Zástupný obsah 2">
            <a:extLst>
              <a:ext uri="{FF2B5EF4-FFF2-40B4-BE49-F238E27FC236}">
                <a16:creationId xmlns:a16="http://schemas.microsoft.com/office/drawing/2014/main" id="{5D362CFA-AD4B-766E-566D-19E538E742AD}"/>
              </a:ext>
            </a:extLst>
          </p:cNvPr>
          <p:cNvSpPr>
            <a:spLocks noGrp="1"/>
          </p:cNvSpPr>
          <p:nvPr>
            <p:ph sz="half" idx="1"/>
          </p:nvPr>
        </p:nvSpPr>
        <p:spPr/>
        <p:txBody>
          <a:bodyPr>
            <a:normAutofit fontScale="92500" lnSpcReduction="20000"/>
          </a:bodyPr>
          <a:lstStyle/>
          <a:p>
            <a:r>
              <a:rPr lang="el-GR" dirty="0"/>
              <a:t>διδόασιν ἐσθίειν τῷ ἀνθρώπῳ, κἂν μὴ θέλῃ, προσβιάζονται κεντοῦντες τὰ ὄμματα: φαγόντι δὲ πιεῖν μέλι καὶ γάλα συγκεκραμένον ἐγχέουσιν εἰς τὸ στόμα καὶ κατὰ τοῦ προσώπου καταχέουσιν. εἶτα πρὸς τὸν ἥλιον ἀεὶ στρέφουσιν ἐναντία τὰ ὄμματα, καὶ μυιῶν</a:t>
            </a:r>
            <a:r>
              <a:rPr lang="cs-CZ" dirty="0"/>
              <a:t> </a:t>
            </a:r>
            <a:r>
              <a:rPr lang="el-GR" dirty="0"/>
              <a:t>προσκαθημένων πλῆθος πᾶν ἀποκρύπτεται τὸ πρόσωπον, ἐντὸς δὲ ποιοῦντος ὅσα ποιεῖν ἀναγκαῖόν ἐστιν ἐσθίοντας ἀνθρώπους καὶ πίνοντας, εὐλαὶ καὶ σκώληκες ὑπὸ φθορᾶς καὶ σηπεδόνος ἐκ τοῦ περιττώματος ἀναζέουσιν, ὑφ᾽ ὧν ἀναλίσκεται τὸ σῶμα διαδυομένων εἰς τὰ ἐντός. </a:t>
            </a:r>
            <a:endParaRPr lang="cs-CZ" dirty="0"/>
          </a:p>
        </p:txBody>
      </p:sp>
      <p:sp>
        <p:nvSpPr>
          <p:cNvPr id="4" name="Zástupný obsah 3">
            <a:extLst>
              <a:ext uri="{FF2B5EF4-FFF2-40B4-BE49-F238E27FC236}">
                <a16:creationId xmlns:a16="http://schemas.microsoft.com/office/drawing/2014/main" id="{8FF78A6B-9E26-CA9E-3D96-DAD9368FFDD0}"/>
              </a:ext>
            </a:extLst>
          </p:cNvPr>
          <p:cNvSpPr>
            <a:spLocks noGrp="1"/>
          </p:cNvSpPr>
          <p:nvPr>
            <p:ph sz="half" idx="2"/>
          </p:nvPr>
        </p:nvSpPr>
        <p:spPr/>
        <p:txBody>
          <a:bodyPr>
            <a:normAutofit fontScale="92500" lnSpcReduction="20000"/>
          </a:bodyPr>
          <a:lstStyle/>
          <a:p>
            <a:r>
              <a:rPr lang="en-US" dirty="0"/>
              <a:t>Then they give him food to eat, and if he refuse it, they force him to take it by pricking his eyes. After he has eaten, they give him a mixture of milk and honey to drink, pouring it into his mouth, and also deluge his face with it. Then they keep his eyes always turned towards the sun, and a swarm of flies settles down upon his face and hides it completely. And since inside the boats he does what must needs be done when men eat and drink, worms and maggots seethe up from the corruption and rottenness of the excrement, devouring his body, and eating their way into his vitals. </a:t>
            </a:r>
            <a:endParaRPr lang="cs-CZ" dirty="0"/>
          </a:p>
        </p:txBody>
      </p:sp>
    </p:spTree>
    <p:extLst>
      <p:ext uri="{BB962C8B-B14F-4D97-AF65-F5344CB8AC3E}">
        <p14:creationId xmlns:p14="http://schemas.microsoft.com/office/powerpoint/2010/main" val="9458751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21387F-C7AC-40A2-E7CA-CCA1B31053E5}"/>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E44C0E6A-3F9A-5491-072E-1FDE44B8043C}"/>
              </a:ext>
            </a:extLst>
          </p:cNvPr>
          <p:cNvSpPr>
            <a:spLocks noGrp="1"/>
          </p:cNvSpPr>
          <p:nvPr>
            <p:ph sz="half" idx="1"/>
          </p:nvPr>
        </p:nvSpPr>
        <p:spPr/>
        <p:txBody>
          <a:bodyPr/>
          <a:lstStyle/>
          <a:p>
            <a:r>
              <a:rPr lang="el-GR" dirty="0"/>
              <a:t>ὅταν γὰρ ἤδη φανερὸς ᾖ τεθνηκὼς ὁ ἄνθρωπος, ἀφαιρεθείσης τῆς ἐπάνω σκάφης ὁρῶσι τὴν μὲν σάρκα κατεδηδεσμένην, περὶ δὲ τὰ σπλάγχνα τοιούτων θηρίων ἑσμοὺς ἐσθιόντων καὶ προσπεφυκότων. οὕτως ὁ Μιθριδάτης ἑπτακαίδεκα ἡμέρας φθειρόμενος μόλις ἀπέθανε.</a:t>
            </a:r>
            <a:endParaRPr lang="cs-CZ" dirty="0"/>
          </a:p>
        </p:txBody>
      </p:sp>
      <p:sp>
        <p:nvSpPr>
          <p:cNvPr id="4" name="Zástupný obsah 3">
            <a:extLst>
              <a:ext uri="{FF2B5EF4-FFF2-40B4-BE49-F238E27FC236}">
                <a16:creationId xmlns:a16="http://schemas.microsoft.com/office/drawing/2014/main" id="{B15E5DA5-B7F4-9AC7-CE9B-AD39136F3374}"/>
              </a:ext>
            </a:extLst>
          </p:cNvPr>
          <p:cNvSpPr>
            <a:spLocks noGrp="1"/>
          </p:cNvSpPr>
          <p:nvPr>
            <p:ph sz="half" idx="2"/>
          </p:nvPr>
        </p:nvSpPr>
        <p:spPr/>
        <p:txBody>
          <a:bodyPr/>
          <a:lstStyle/>
          <a:p>
            <a:r>
              <a:rPr lang="en-US" dirty="0"/>
              <a:t>For when at last the man is clearly dead and the upper boat has been removed, his flesh is seen to have been consumed away, while about his entrails swarms of such animals as I have mentioned are clinging fast and eating. In this way Mithridates was slowly consumed for seventeen days, and at last died. </a:t>
            </a:r>
            <a:endParaRPr lang="cs-CZ" dirty="0"/>
          </a:p>
        </p:txBody>
      </p:sp>
    </p:spTree>
    <p:extLst>
      <p:ext uri="{BB962C8B-B14F-4D97-AF65-F5344CB8AC3E}">
        <p14:creationId xmlns:p14="http://schemas.microsoft.com/office/powerpoint/2010/main" val="464209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F13B50-5D09-4469-35D5-0B90614C7DD7}"/>
              </a:ext>
            </a:extLst>
          </p:cNvPr>
          <p:cNvSpPr>
            <a:spLocks noGrp="1"/>
          </p:cNvSpPr>
          <p:nvPr>
            <p:ph type="title"/>
          </p:nvPr>
        </p:nvSpPr>
        <p:spPr/>
        <p:txBody>
          <a:bodyPr/>
          <a:lstStyle/>
          <a:p>
            <a:r>
              <a:rPr lang="cs-CZ" dirty="0"/>
              <a:t>Špatná vláda - monarchie </a:t>
            </a:r>
          </a:p>
        </p:txBody>
      </p:sp>
      <p:sp>
        <p:nvSpPr>
          <p:cNvPr id="3" name="Zástupný obsah 2">
            <a:extLst>
              <a:ext uri="{FF2B5EF4-FFF2-40B4-BE49-F238E27FC236}">
                <a16:creationId xmlns:a16="http://schemas.microsoft.com/office/drawing/2014/main" id="{8CCF9E55-C861-94E1-7810-3E911DDA4DFA}"/>
              </a:ext>
            </a:extLst>
          </p:cNvPr>
          <p:cNvSpPr>
            <a:spLocks noGrp="1"/>
          </p:cNvSpPr>
          <p:nvPr>
            <p:ph sz="half" idx="1"/>
          </p:nvPr>
        </p:nvSpPr>
        <p:spPr/>
        <p:txBody>
          <a:bodyPr>
            <a:normAutofit fontScale="85000" lnSpcReduction="20000"/>
          </a:bodyPr>
          <a:lstStyle/>
          <a:p>
            <a:r>
              <a:rPr lang="el-GR" dirty="0"/>
              <a:t>οἱ δ᾽ ἐν ταῖς μεγίσταις δόξαις ὄντες αὐτῶν ὁμαλῶς μὲν οὐδὲ κοινῶς οὐδὲ πολιτικῶς οὐδεπώποτ᾽ ἐβίωσαν, ἅπαντα δὲ τὸν χρόνον </a:t>
            </a:r>
            <a:r>
              <a:rPr lang="el-GR" u="sng" dirty="0"/>
              <a:t>διάγουσιν</a:t>
            </a:r>
            <a:r>
              <a:rPr lang="el-GR" dirty="0"/>
              <a:t> εἰς μὲν τοὺς ὑβρίζοντες τοῖς δὲ </a:t>
            </a:r>
            <a:r>
              <a:rPr lang="el-GR" u="sng" dirty="0"/>
              <a:t>δουλεύοντες</a:t>
            </a:r>
            <a:r>
              <a:rPr lang="el-GR" dirty="0"/>
              <a:t>, ὡς ἂν ἄνθρωποι μάλιστα τὰς φύσεις </a:t>
            </a:r>
            <a:r>
              <a:rPr lang="el-GR" u="sng" dirty="0"/>
              <a:t>διαφθαρεῖεν</a:t>
            </a:r>
            <a:r>
              <a:rPr lang="el-GR" dirty="0"/>
              <a:t>, καὶ τὰ μὲν </a:t>
            </a:r>
            <a:r>
              <a:rPr lang="el-GR" u="sng" dirty="0"/>
              <a:t>σώματα</a:t>
            </a:r>
            <a:r>
              <a:rPr lang="el-GR" dirty="0"/>
              <a:t> διὰ τοὺς </a:t>
            </a:r>
            <a:r>
              <a:rPr lang="el-GR" u="sng" dirty="0"/>
              <a:t>πλούτους</a:t>
            </a:r>
            <a:r>
              <a:rPr lang="el-GR" dirty="0"/>
              <a:t> τρυφῶντες, τὰς δὲ </a:t>
            </a:r>
            <a:r>
              <a:rPr lang="el-GR" u="sng" dirty="0"/>
              <a:t>ψυχὰς</a:t>
            </a:r>
            <a:r>
              <a:rPr lang="el-GR" dirty="0"/>
              <a:t> διὰ τὰς </a:t>
            </a:r>
            <a:r>
              <a:rPr lang="el-GR" u="sng" dirty="0"/>
              <a:t>μοναρχίας</a:t>
            </a:r>
            <a:r>
              <a:rPr lang="el-GR" dirty="0"/>
              <a:t> </a:t>
            </a:r>
            <a:r>
              <a:rPr lang="el-GR" u="sng" dirty="0"/>
              <a:t>ταπεινὰς</a:t>
            </a:r>
            <a:r>
              <a:rPr lang="el-GR" dirty="0"/>
              <a:t> καὶ περιδεεῖς ἔχοντες, </a:t>
            </a:r>
            <a:r>
              <a:rPr lang="el-GR" u="sng" dirty="0"/>
              <a:t>ἐξεταζόμενοι</a:t>
            </a:r>
            <a:r>
              <a:rPr lang="el-GR" dirty="0"/>
              <a:t> πρὸς αὐτοῖς τοῖς βασιλείοις καὶ </a:t>
            </a:r>
            <a:r>
              <a:rPr lang="el-GR" u="sng" dirty="0"/>
              <a:t>προκαλινδούμενοι</a:t>
            </a:r>
            <a:r>
              <a:rPr lang="el-GR" dirty="0"/>
              <a:t> καὶ πάντα τρόπον μικρὸν φρονεῖν μελετῶντες, θνητὸν μὲν ἄνδρα </a:t>
            </a:r>
            <a:r>
              <a:rPr lang="el-GR" u="sng" dirty="0"/>
              <a:t>προσκυνοῦντες</a:t>
            </a:r>
            <a:r>
              <a:rPr lang="el-GR" dirty="0"/>
              <a:t> καὶ </a:t>
            </a:r>
            <a:r>
              <a:rPr lang="el-GR" u="sng" dirty="0"/>
              <a:t>δαίμονα</a:t>
            </a:r>
            <a:r>
              <a:rPr lang="el-GR" dirty="0"/>
              <a:t> </a:t>
            </a:r>
            <a:r>
              <a:rPr lang="el-GR" u="sng" dirty="0"/>
              <a:t>προσαγορεύοντες</a:t>
            </a:r>
            <a:r>
              <a:rPr lang="el-GR" dirty="0"/>
              <a:t>, τῶν δὲ θεῶν μᾶλλον ἢ τῶν ἀνθρώπων ὀλιγωροῦντες.</a:t>
            </a:r>
            <a:endParaRPr lang="cs-CZ" dirty="0"/>
          </a:p>
        </p:txBody>
      </p:sp>
      <p:sp>
        <p:nvSpPr>
          <p:cNvPr id="4" name="Zástupný obsah 3">
            <a:extLst>
              <a:ext uri="{FF2B5EF4-FFF2-40B4-BE49-F238E27FC236}">
                <a16:creationId xmlns:a16="http://schemas.microsoft.com/office/drawing/2014/main" id="{459A535D-43D6-4682-5A18-AF01462F0872}"/>
              </a:ext>
            </a:extLst>
          </p:cNvPr>
          <p:cNvSpPr>
            <a:spLocks noGrp="1"/>
          </p:cNvSpPr>
          <p:nvPr>
            <p:ph sz="half" idx="2"/>
          </p:nvPr>
        </p:nvSpPr>
        <p:spPr/>
        <p:txBody>
          <a:bodyPr>
            <a:normAutofit fontScale="85000" lnSpcReduction="20000"/>
          </a:bodyPr>
          <a:lstStyle/>
          <a:p>
            <a:r>
              <a:rPr lang="en-US" dirty="0"/>
              <a:t>Those, on the other hand, who stand highest in repute among them have never governed their lives by dictates of equality or of common interest or of loyalty to the state; on the contrary, their whole existence consists of insolence toward some, and servility towards others—a manner of life than which nothing could be more demoralizing to human nature. Because they are rich, they pamper their bodies; but because they are subject to one man's power, they keep their souls in a state of abject and cringing fear, parading themselves at the door of the royal palace, prostrating themselves, and in every way schooling themselves to humility of spirit, falling on their knees before a mortal man, addressing him as a divinity, and thinking more lightly of the gods than of men. </a:t>
            </a:r>
            <a:endParaRPr lang="cs-CZ" dirty="0"/>
          </a:p>
        </p:txBody>
      </p:sp>
    </p:spTree>
    <p:extLst>
      <p:ext uri="{BB962C8B-B14F-4D97-AF65-F5344CB8AC3E}">
        <p14:creationId xmlns:p14="http://schemas.microsoft.com/office/powerpoint/2010/main" val="3621639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B99730-A47D-9980-9858-397E0F3CB911}"/>
              </a:ext>
            </a:extLst>
          </p:cNvPr>
          <p:cNvSpPr>
            <a:spLocks noGrp="1"/>
          </p:cNvSpPr>
          <p:nvPr>
            <p:ph type="title"/>
          </p:nvPr>
        </p:nvSpPr>
        <p:spPr/>
        <p:txBody>
          <a:bodyPr/>
          <a:lstStyle/>
          <a:p>
            <a:r>
              <a:rPr lang="cs-CZ" dirty="0"/>
              <a:t>Dekadentní, zženštilí, slabí</a:t>
            </a:r>
          </a:p>
        </p:txBody>
      </p:sp>
      <p:sp>
        <p:nvSpPr>
          <p:cNvPr id="3" name="Zástupný obsah 2">
            <a:extLst>
              <a:ext uri="{FF2B5EF4-FFF2-40B4-BE49-F238E27FC236}">
                <a16:creationId xmlns:a16="http://schemas.microsoft.com/office/drawing/2014/main" id="{A4796731-F6CD-7D11-0B5D-F912AD7727B2}"/>
              </a:ext>
            </a:extLst>
          </p:cNvPr>
          <p:cNvSpPr>
            <a:spLocks noGrp="1"/>
          </p:cNvSpPr>
          <p:nvPr>
            <p:ph sz="half" idx="1"/>
          </p:nvPr>
        </p:nvSpPr>
        <p:spPr/>
        <p:txBody>
          <a:bodyPr/>
          <a:lstStyle/>
          <a:p>
            <a:r>
              <a:rPr lang="cs-CZ" dirty="0"/>
              <a:t>Isoc. 5.124</a:t>
            </a:r>
          </a:p>
          <a:p>
            <a:r>
              <a:rPr lang="el-GR" dirty="0"/>
              <a:t>ὅπου παρὰ μὲν τοῖς βαρβάροις, οὓς ὑπειλήφαμεν </a:t>
            </a:r>
            <a:r>
              <a:rPr lang="el-GR" u="sng" dirty="0"/>
              <a:t>μαλακοὺς</a:t>
            </a:r>
            <a:r>
              <a:rPr lang="el-GR" dirty="0"/>
              <a:t> εἶναι καὶ </a:t>
            </a:r>
            <a:r>
              <a:rPr lang="el-GR" u="sng" dirty="0"/>
              <a:t>πολέμων</a:t>
            </a:r>
            <a:r>
              <a:rPr lang="el-GR" dirty="0"/>
              <a:t> </a:t>
            </a:r>
            <a:r>
              <a:rPr lang="el-GR" u="sng" dirty="0"/>
              <a:t>ἀπείρους</a:t>
            </a:r>
            <a:r>
              <a:rPr lang="el-GR" dirty="0"/>
              <a:t> καὶ </a:t>
            </a:r>
            <a:r>
              <a:rPr lang="el-GR" u="sng" dirty="0"/>
              <a:t>διεφθαρμένους</a:t>
            </a:r>
            <a:r>
              <a:rPr lang="el-GR" dirty="0"/>
              <a:t> ὑπὸ τῆς </a:t>
            </a:r>
            <a:r>
              <a:rPr lang="el-GR" u="sng" dirty="0"/>
              <a:t>τρυφῆς</a:t>
            </a:r>
            <a:r>
              <a:rPr lang="el-GR" dirty="0"/>
              <a:t>,</a:t>
            </a:r>
            <a:endParaRPr lang="cs-CZ" dirty="0"/>
          </a:p>
          <a:p>
            <a:endParaRPr lang="cs-CZ" dirty="0"/>
          </a:p>
          <a:p>
            <a:r>
              <a:rPr lang="cs-CZ" dirty="0"/>
              <a:t>Isoc. </a:t>
            </a:r>
            <a:r>
              <a:rPr lang="cs-CZ" i="1" dirty="0"/>
              <a:t>Pan</a:t>
            </a:r>
            <a:r>
              <a:rPr lang="cs-CZ" dirty="0"/>
              <a:t>. 106, 134, 160–166, …</a:t>
            </a:r>
          </a:p>
          <a:p>
            <a:r>
              <a:rPr lang="cs-CZ" dirty="0"/>
              <a:t>Řecko se má sjednotit proti Persii a ovládnout ji</a:t>
            </a:r>
          </a:p>
        </p:txBody>
      </p:sp>
      <p:sp>
        <p:nvSpPr>
          <p:cNvPr id="4" name="Zástupný obsah 3">
            <a:extLst>
              <a:ext uri="{FF2B5EF4-FFF2-40B4-BE49-F238E27FC236}">
                <a16:creationId xmlns:a16="http://schemas.microsoft.com/office/drawing/2014/main" id="{E8BFBA5F-4FE3-C986-02D1-AC7DF8D88E13}"/>
              </a:ext>
            </a:extLst>
          </p:cNvPr>
          <p:cNvSpPr>
            <a:spLocks noGrp="1"/>
          </p:cNvSpPr>
          <p:nvPr>
            <p:ph sz="half" idx="2"/>
          </p:nvPr>
        </p:nvSpPr>
        <p:spPr/>
        <p:txBody>
          <a:bodyPr/>
          <a:lstStyle/>
          <a:p>
            <a:r>
              <a:rPr lang="en-US" dirty="0"/>
              <a:t>when among the barbarians, whom we have come to look upon as effeminate and unversed in war and utterly degenerate from luxurious living,</a:t>
            </a:r>
            <a:endParaRPr lang="cs-CZ" dirty="0"/>
          </a:p>
        </p:txBody>
      </p:sp>
    </p:spTree>
    <p:extLst>
      <p:ext uri="{BB962C8B-B14F-4D97-AF65-F5344CB8AC3E}">
        <p14:creationId xmlns:p14="http://schemas.microsoft.com/office/powerpoint/2010/main" val="79283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812B0E-9519-1256-15D9-91838F8B413C}"/>
              </a:ext>
            </a:extLst>
          </p:cNvPr>
          <p:cNvSpPr>
            <a:spLocks noGrp="1"/>
          </p:cNvSpPr>
          <p:nvPr>
            <p:ph type="title"/>
          </p:nvPr>
        </p:nvSpPr>
        <p:spPr/>
        <p:txBody>
          <a:bodyPr/>
          <a:lstStyle/>
          <a:p>
            <a:r>
              <a:rPr lang="cs-CZ" dirty="0"/>
              <a:t>Úpadek</a:t>
            </a:r>
          </a:p>
        </p:txBody>
      </p:sp>
      <p:sp>
        <p:nvSpPr>
          <p:cNvPr id="3" name="Zástupný obsah 2">
            <a:extLst>
              <a:ext uri="{FF2B5EF4-FFF2-40B4-BE49-F238E27FC236}">
                <a16:creationId xmlns:a16="http://schemas.microsoft.com/office/drawing/2014/main" id="{894B2D18-23A0-E784-4ED4-965BC61EDB1C}"/>
              </a:ext>
            </a:extLst>
          </p:cNvPr>
          <p:cNvSpPr>
            <a:spLocks noGrp="1"/>
          </p:cNvSpPr>
          <p:nvPr>
            <p:ph sz="half" idx="1"/>
          </p:nvPr>
        </p:nvSpPr>
        <p:spPr/>
        <p:txBody>
          <a:bodyPr>
            <a:normAutofit lnSpcReduction="10000"/>
          </a:bodyPr>
          <a:lstStyle/>
          <a:p>
            <a:r>
              <a:rPr lang="cs-CZ" dirty="0" err="1"/>
              <a:t>Pl</a:t>
            </a:r>
            <a:r>
              <a:rPr lang="cs-CZ" dirty="0"/>
              <a:t>. </a:t>
            </a:r>
            <a:r>
              <a:rPr lang="cs-CZ" i="1" dirty="0"/>
              <a:t>Leg</a:t>
            </a:r>
            <a:r>
              <a:rPr lang="cs-CZ" dirty="0"/>
              <a:t>. 694c–695</a:t>
            </a:r>
          </a:p>
          <a:p>
            <a:r>
              <a:rPr lang="el-GR" u="sng" dirty="0"/>
              <a:t>γυναικείαν</a:t>
            </a:r>
            <a:r>
              <a:rPr lang="el-GR" dirty="0"/>
              <a:t> μὲν οὖν </a:t>
            </a:r>
            <a:r>
              <a:rPr lang="el-GR" u="sng" dirty="0"/>
              <a:t>βασιλίδων</a:t>
            </a:r>
            <a:r>
              <a:rPr lang="el-GR" dirty="0"/>
              <a:t> </a:t>
            </a:r>
            <a:r>
              <a:rPr lang="el-GR" u="sng" dirty="0"/>
              <a:t>γυναικῶν</a:t>
            </a:r>
            <a:r>
              <a:rPr lang="el-GR" dirty="0"/>
              <a:t> νεωστὶ γεγονυιῶν πλουσίων, καὶ ἐν ἀνδρῶν ἐρημίᾳ, διὰ τὸ μὴ σχολάζειν ὑπὸ </a:t>
            </a:r>
            <a:r>
              <a:rPr lang="el-GR" u="sng" dirty="0"/>
              <a:t>πολέμων</a:t>
            </a:r>
            <a:r>
              <a:rPr lang="el-GR" dirty="0"/>
              <a:t> καὶ πολλῶν </a:t>
            </a:r>
            <a:r>
              <a:rPr lang="el-GR" u="sng" dirty="0"/>
              <a:t>κινδύνων</a:t>
            </a:r>
            <a:r>
              <a:rPr lang="el-GR" dirty="0"/>
              <a:t>, τοὺς παῖδας τρεφουσῶν.</a:t>
            </a:r>
            <a:endParaRPr lang="cs-CZ" dirty="0"/>
          </a:p>
          <a:p>
            <a:r>
              <a:rPr lang="el-GR" dirty="0"/>
              <a:t>διεφθαρμένην δὲ παιδείαν ὑπὸ τῆς λεγομένης εὐδαιμονίας τὴν Μηδικὴν περιεῖδεν ὑπὸ </a:t>
            </a:r>
            <a:r>
              <a:rPr lang="el-GR" u="sng" dirty="0"/>
              <a:t>γυναικῶν</a:t>
            </a:r>
            <a:r>
              <a:rPr lang="el-GR" dirty="0"/>
              <a:t> τε καὶ </a:t>
            </a:r>
            <a:r>
              <a:rPr lang="el-GR" u="sng" dirty="0"/>
              <a:t>εὐνούχων</a:t>
            </a:r>
            <a:r>
              <a:rPr lang="el-GR" dirty="0"/>
              <a:t> παιδευθέντας</a:t>
            </a:r>
            <a:r>
              <a:rPr lang="cs-CZ" dirty="0"/>
              <a:t> </a:t>
            </a:r>
            <a:r>
              <a:rPr lang="el-GR" dirty="0"/>
              <a:t>αὑτοῦ τοὺς ὑεῖς, ὅθεν ἐγένοντο οἵους ἦν αὐτοὺς εἰκὸς γενέσθαι, τροφῇ ἀνεπιπλήκτῳ τραφέντας.</a:t>
            </a:r>
            <a:endParaRPr lang="cs-CZ" dirty="0"/>
          </a:p>
        </p:txBody>
      </p:sp>
      <p:sp>
        <p:nvSpPr>
          <p:cNvPr id="4" name="Zástupný obsah 3">
            <a:extLst>
              <a:ext uri="{FF2B5EF4-FFF2-40B4-BE49-F238E27FC236}">
                <a16:creationId xmlns:a16="http://schemas.microsoft.com/office/drawing/2014/main" id="{12209CE2-5F00-CD14-1F8F-14CE99848ECE}"/>
              </a:ext>
            </a:extLst>
          </p:cNvPr>
          <p:cNvSpPr>
            <a:spLocks noGrp="1"/>
          </p:cNvSpPr>
          <p:nvPr>
            <p:ph sz="half" idx="2"/>
          </p:nvPr>
        </p:nvSpPr>
        <p:spPr/>
        <p:txBody>
          <a:bodyPr>
            <a:normAutofit lnSpcReduction="10000"/>
          </a:bodyPr>
          <a:lstStyle/>
          <a:p>
            <a:r>
              <a:rPr lang="en-US" dirty="0"/>
              <a:t>Say rather, a womanish rearing by royal women lately grown rich, who, while the men were absent, detained by many dangers and wars, reared up the children.</a:t>
            </a:r>
            <a:r>
              <a:rPr lang="cs-CZ" dirty="0"/>
              <a:t> </a:t>
            </a:r>
          </a:p>
          <a:p>
            <a:r>
              <a:rPr lang="en-US" dirty="0"/>
              <a:t>He overlooked the fact that his sons were trained by women and eunuchs and that the indulgence shown them as “Heaven's darlings” had ruined their training, whereby they became such as they were likely to become when reared with a rearing that “spared the rod.”</a:t>
            </a:r>
            <a:endParaRPr lang="cs-CZ" dirty="0"/>
          </a:p>
        </p:txBody>
      </p:sp>
    </p:spTree>
    <p:extLst>
      <p:ext uri="{BB962C8B-B14F-4D97-AF65-F5344CB8AC3E}">
        <p14:creationId xmlns:p14="http://schemas.microsoft.com/office/powerpoint/2010/main" val="1921856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29B4BB-3B30-8F64-1876-B5DCBB9CC8CB}"/>
              </a:ext>
            </a:extLst>
          </p:cNvPr>
          <p:cNvSpPr>
            <a:spLocks noGrp="1"/>
          </p:cNvSpPr>
          <p:nvPr>
            <p:ph type="title"/>
          </p:nvPr>
        </p:nvSpPr>
        <p:spPr/>
        <p:txBody>
          <a:bodyPr/>
          <a:lstStyle/>
          <a:p>
            <a:r>
              <a:rPr lang="cs-CZ" dirty="0"/>
              <a:t>Úpadek</a:t>
            </a:r>
          </a:p>
        </p:txBody>
      </p:sp>
      <p:sp>
        <p:nvSpPr>
          <p:cNvPr id="3" name="Zástupný obsah 2">
            <a:extLst>
              <a:ext uri="{FF2B5EF4-FFF2-40B4-BE49-F238E27FC236}">
                <a16:creationId xmlns:a16="http://schemas.microsoft.com/office/drawing/2014/main" id="{5E606D74-5FD7-4516-9712-D3657CB1A634}"/>
              </a:ext>
            </a:extLst>
          </p:cNvPr>
          <p:cNvSpPr>
            <a:spLocks noGrp="1"/>
          </p:cNvSpPr>
          <p:nvPr>
            <p:ph sz="half" idx="1"/>
          </p:nvPr>
        </p:nvSpPr>
        <p:spPr/>
        <p:txBody>
          <a:bodyPr>
            <a:normAutofit fontScale="85000" lnSpcReduction="10000"/>
          </a:bodyPr>
          <a:lstStyle/>
          <a:p>
            <a:r>
              <a:rPr lang="cs-CZ" dirty="0"/>
              <a:t>X. </a:t>
            </a:r>
            <a:r>
              <a:rPr lang="cs-CZ" i="1" dirty="0" err="1"/>
              <a:t>Cyr</a:t>
            </a:r>
            <a:r>
              <a:rPr lang="cs-CZ" dirty="0"/>
              <a:t>. 8.8</a:t>
            </a:r>
          </a:p>
          <a:p>
            <a:r>
              <a:rPr lang="el-GR" dirty="0"/>
              <a:t>ἐπεὶ μέντοι </a:t>
            </a:r>
            <a:r>
              <a:rPr lang="el-GR" u="sng" dirty="0"/>
              <a:t>Κῦρος</a:t>
            </a:r>
            <a:r>
              <a:rPr lang="el-GR" dirty="0"/>
              <a:t> </a:t>
            </a:r>
            <a:r>
              <a:rPr lang="el-GR" u="sng" dirty="0"/>
              <a:t>ἐτελεύτησεν</a:t>
            </a:r>
            <a:r>
              <a:rPr lang="el-GR" dirty="0"/>
              <a:t>, εὐθὺς μὲν αὐτοῦ οἱ παῖδες ἐστασίαζον, εὐθὺς δὲ πόλεις καὶ ἔθνη ἀφίσταντο, πάντα δ᾽ ἐπὶ τὸ χεῖρον ἐτρέποντο. </a:t>
            </a:r>
            <a:endParaRPr lang="cs-CZ" dirty="0"/>
          </a:p>
          <a:p>
            <a:r>
              <a:rPr lang="el-GR" dirty="0"/>
              <a:t>πολὺ δὲ καὶ τάδε χείρονες νῦν εἰσι. πρόσθεν μὲν γὰρ εἴ τις ἢ διακινδυνεύσειε πρὸ βασιλέως ἢ πόλιν ἢ ἔθνος ὑποχείριον ποιήσειεν ἢ ἄλλο τι </a:t>
            </a:r>
            <a:r>
              <a:rPr lang="el-GR" u="sng" dirty="0"/>
              <a:t>καλὸν</a:t>
            </a:r>
            <a:r>
              <a:rPr lang="el-GR" dirty="0"/>
              <a:t> ἢ </a:t>
            </a:r>
            <a:r>
              <a:rPr lang="el-GR" u="sng" dirty="0"/>
              <a:t>ἀγαθὸν</a:t>
            </a:r>
            <a:r>
              <a:rPr lang="el-GR" dirty="0"/>
              <a:t> αὐτῷ διαπράξειεν, οὗτοι ἦσαν οἱ τιμώμενοι: νῦν δὲ καὶ ἤν τις ὥσπερ Μιθριδάτης τὸν πατέρα Ἀριοβαρζάνην </a:t>
            </a:r>
            <a:r>
              <a:rPr lang="el-GR" u="sng" dirty="0"/>
              <a:t>προδούς</a:t>
            </a:r>
            <a:endParaRPr lang="cs-CZ" u="sng" dirty="0"/>
          </a:p>
        </p:txBody>
      </p:sp>
      <p:sp>
        <p:nvSpPr>
          <p:cNvPr id="4" name="Zástupný obsah 3">
            <a:extLst>
              <a:ext uri="{FF2B5EF4-FFF2-40B4-BE49-F238E27FC236}">
                <a16:creationId xmlns:a16="http://schemas.microsoft.com/office/drawing/2014/main" id="{5A4DCEE7-9B73-8072-5054-4B0C410FB559}"/>
              </a:ext>
            </a:extLst>
          </p:cNvPr>
          <p:cNvSpPr>
            <a:spLocks noGrp="1"/>
          </p:cNvSpPr>
          <p:nvPr>
            <p:ph sz="half" idx="2"/>
          </p:nvPr>
        </p:nvSpPr>
        <p:spPr/>
        <p:txBody>
          <a:bodyPr>
            <a:normAutofit fontScale="85000" lnSpcReduction="10000"/>
          </a:bodyPr>
          <a:lstStyle/>
          <a:p>
            <a:r>
              <a:rPr lang="en-US" dirty="0"/>
              <a:t>Still, as soon as Cyrus was dead, his children at once fell into dissension, states and nations began to revolt, and everything began to deteriorate.</a:t>
            </a:r>
            <a:endParaRPr lang="cs-CZ" dirty="0"/>
          </a:p>
          <a:p>
            <a:r>
              <a:rPr lang="en-US" dirty="0"/>
              <a:t>But at the present time they are still worse, as the following will show: if, for example, any one in the olden times risked his life for the king, or if any one reduced a state or a nation to submission to him, or effected anything else of good or glory for him, such an one received </a:t>
            </a:r>
            <a:r>
              <a:rPr lang="en-US" dirty="0" err="1"/>
              <a:t>honour</a:t>
            </a:r>
            <a:r>
              <a:rPr lang="en-US" dirty="0"/>
              <a:t> and preferment; now, on the other hand, if any one seems to bring some advantage to the king by evil-doing, whether as </a:t>
            </a:r>
            <a:r>
              <a:rPr lang="en-US" dirty="0" err="1"/>
              <a:t>Mithradates</a:t>
            </a:r>
            <a:r>
              <a:rPr lang="en-US" dirty="0"/>
              <a:t> did, by betraying his own father </a:t>
            </a:r>
            <a:r>
              <a:rPr lang="en-US" dirty="0" err="1"/>
              <a:t>Ariobarzanes</a:t>
            </a:r>
            <a:endParaRPr lang="cs-CZ" dirty="0"/>
          </a:p>
        </p:txBody>
      </p:sp>
    </p:spTree>
    <p:extLst>
      <p:ext uri="{BB962C8B-B14F-4D97-AF65-F5344CB8AC3E}">
        <p14:creationId xmlns:p14="http://schemas.microsoft.com/office/powerpoint/2010/main" val="1942878287"/>
      </p:ext>
    </p:extLst>
  </p:cSld>
  <p:clrMapOvr>
    <a:masterClrMapping/>
  </p:clrMapOvr>
</p:sld>
</file>

<file path=ppt/theme/theme1.xml><?xml version="1.0" encoding="utf-8"?>
<a:theme xmlns:a="http://schemas.openxmlformats.org/drawingml/2006/main" name="Fazeta">
  <a:themeElements>
    <a:clrScheme name="Žlutá">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645</TotalTime>
  <Words>6203</Words>
  <Application>Microsoft Office PowerPoint</Application>
  <PresentationFormat>Širokoúhlá obrazovka</PresentationFormat>
  <Paragraphs>302</Paragraphs>
  <Slides>55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55</vt:i4>
      </vt:variant>
    </vt:vector>
  </HeadingPairs>
  <TitlesOfParts>
    <vt:vector size="60" baseType="lpstr">
      <vt:lpstr>Arial</vt:lpstr>
      <vt:lpstr>Arial Unicode MS</vt:lpstr>
      <vt:lpstr>Trebuchet MS</vt:lpstr>
      <vt:lpstr>Wingdings 3</vt:lpstr>
      <vt:lpstr>Fazeta</vt:lpstr>
      <vt:lpstr>DSBcB49 Starověká ekumena - antické zprávy o Asii a Africe</vt:lpstr>
      <vt:lpstr>Dříve a poté</vt:lpstr>
      <vt:lpstr>Dříve a poté</vt:lpstr>
      <vt:lpstr>Změna pohledu – spory v Řecku, prospěch Persie</vt:lpstr>
      <vt:lpstr>Špatná vláda - monarchie</vt:lpstr>
      <vt:lpstr>Špatná vláda - monarchie </vt:lpstr>
      <vt:lpstr>Dekadentní, zženštilí, slabí</vt:lpstr>
      <vt:lpstr>Úpadek</vt:lpstr>
      <vt:lpstr>Úpadek</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Slaboši</vt:lpstr>
      <vt:lpstr>Alexandr</vt:lpstr>
      <vt:lpstr>Ale také Alexandr</vt:lpstr>
      <vt:lpstr>Ale také Alexandr</vt:lpstr>
      <vt:lpstr>Slabost</vt:lpstr>
      <vt:lpstr>Proskynésis</vt:lpstr>
      <vt:lpstr>Proskynésis</vt:lpstr>
      <vt:lpstr>Proskynésis</vt:lpstr>
      <vt:lpstr>Úpadek, luxus, dekadence</vt:lpstr>
      <vt:lpstr>Prezentace aplikace PowerPoint</vt:lpstr>
      <vt:lpstr>Prezentace aplikace PowerPoint</vt:lpstr>
      <vt:lpstr>Oči a uši krále</vt:lpstr>
      <vt:lpstr>Oči a uši krále</vt:lpstr>
      <vt:lpstr>Eunuši</vt:lpstr>
      <vt:lpstr>Eunuši</vt:lpstr>
      <vt:lpstr>Eunuši</vt:lpstr>
      <vt:lpstr>Eunuši</vt:lpstr>
      <vt:lpstr>Eunuši</vt:lpstr>
      <vt:lpstr>Eunuši</vt:lpstr>
      <vt:lpstr>Ženy </vt:lpstr>
      <vt:lpstr>Ženy</vt:lpstr>
      <vt:lpstr>Ženy</vt:lpstr>
      <vt:lpstr>Intriky, spiknutí, pletichy</vt:lpstr>
      <vt:lpstr>Intriky, spiknutí, pletichy</vt:lpstr>
      <vt:lpstr>Krutost</vt:lpstr>
      <vt:lpstr>Krutost</vt:lpstr>
      <vt:lpstr>Krutost</vt:lpstr>
      <vt:lpstr>Krutost</vt:lpstr>
      <vt:lpstr>Krutost</vt:lpstr>
      <vt:lpstr>Krutost</vt:lpstr>
      <vt:lpstr>Krutost</vt:lpstr>
      <vt:lpstr>Krutost</vt:lpstr>
      <vt:lpstr>Krutost</vt:lpstr>
      <vt:lpstr>Krutost</vt:lpstr>
      <vt:lpstr>Krutost</vt:lpstr>
      <vt:lpstr>Krutost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DSBcB49 Starověká ekumena - antické zprávy o Asii a Africe</dc:title>
  <dc:creator>Libor Pruša</dc:creator>
  <cp:lastModifiedBy>Libor Pruša</cp:lastModifiedBy>
  <cp:revision>218</cp:revision>
  <dcterms:created xsi:type="dcterms:W3CDTF">2022-09-21T16:07:37Z</dcterms:created>
  <dcterms:modified xsi:type="dcterms:W3CDTF">2024-12-02T17:40:08Z</dcterms:modified>
</cp:coreProperties>
</file>