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263" r:id="rId4"/>
    <p:sldId id="262" r:id="rId5"/>
    <p:sldId id="259" r:id="rId6"/>
    <p:sldId id="264" r:id="rId7"/>
    <p:sldId id="265" r:id="rId8"/>
    <p:sldId id="266" r:id="rId9"/>
    <p:sldId id="267" r:id="rId10"/>
    <p:sldId id="285" r:id="rId11"/>
    <p:sldId id="268" r:id="rId12"/>
    <p:sldId id="269" r:id="rId13"/>
    <p:sldId id="271" r:id="rId14"/>
    <p:sldId id="272" r:id="rId15"/>
    <p:sldId id="274" r:id="rId16"/>
    <p:sldId id="275" r:id="rId17"/>
    <p:sldId id="291" r:id="rId18"/>
    <p:sldId id="276" r:id="rId19"/>
    <p:sldId id="292" r:id="rId20"/>
    <p:sldId id="277" r:id="rId21"/>
    <p:sldId id="278" r:id="rId22"/>
    <p:sldId id="279" r:id="rId23"/>
    <p:sldId id="280" r:id="rId24"/>
    <p:sldId id="283" r:id="rId25"/>
    <p:sldId id="286" r:id="rId26"/>
    <p:sldId id="287" r:id="rId27"/>
    <p:sldId id="318" r:id="rId28"/>
    <p:sldId id="288" r:id="rId29"/>
    <p:sldId id="289" r:id="rId30"/>
    <p:sldId id="290" r:id="rId31"/>
    <p:sldId id="284" r:id="rId32"/>
    <p:sldId id="316" r:id="rId33"/>
    <p:sldId id="293" r:id="rId34"/>
    <p:sldId id="294" r:id="rId35"/>
    <p:sldId id="295" r:id="rId36"/>
    <p:sldId id="260" r:id="rId37"/>
    <p:sldId id="296" r:id="rId38"/>
    <p:sldId id="297" r:id="rId39"/>
    <p:sldId id="298" r:id="rId40"/>
    <p:sldId id="299" r:id="rId41"/>
    <p:sldId id="317" r:id="rId42"/>
    <p:sldId id="300" r:id="rId43"/>
    <p:sldId id="301" r:id="rId44"/>
    <p:sldId id="302" r:id="rId45"/>
    <p:sldId id="303" r:id="rId46"/>
    <p:sldId id="304" r:id="rId47"/>
    <p:sldId id="305" r:id="rId48"/>
    <p:sldId id="306" r:id="rId49"/>
    <p:sldId id="307" r:id="rId50"/>
    <p:sldId id="308" r:id="rId51"/>
    <p:sldId id="309" r:id="rId52"/>
    <p:sldId id="310" r:id="rId53"/>
    <p:sldId id="312" r:id="rId54"/>
    <p:sldId id="313"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10" autoAdjust="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cs-CZ"/>
              <a:t>Kliknutím lze upravit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3DBF3B8-44D5-457C-8E2E-507DA4510A06}" type="datetimeFigureOut">
              <a:rPr lang="cs-CZ" smtClean="0"/>
              <a:t>21.10.2024</a:t>
            </a:fld>
            <a:endParaRPr lang="cs-CZ"/>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cs-CZ"/>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53450CE7-C503-4504-96BC-C9EF55836FA3}" type="slidenum">
              <a:rPr lang="cs-CZ" smtClean="0"/>
              <a:t>‹#›</a:t>
            </a:fld>
            <a:endParaRPr lang="cs-CZ"/>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9988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3DBF3B8-44D5-457C-8E2E-507DA4510A06}" type="datetimeFigureOut">
              <a:rPr lang="cs-CZ" smtClean="0"/>
              <a:t>21.10.2024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1196887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3DBF3B8-44D5-457C-8E2E-507DA4510A06}" type="datetimeFigureOut">
              <a:rPr lang="cs-CZ" smtClean="0"/>
              <a:t>21.10.2024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299331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13DBF3B8-44D5-457C-8E2E-507DA4510A06}" type="datetimeFigureOut">
              <a:rPr lang="cs-CZ" smtClean="0"/>
              <a:t>21.10.2024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13628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cs-CZ"/>
              <a:t>Kliknutím lze upravit styl.</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3DBF3B8-44D5-457C-8E2E-507DA4510A06}" type="datetimeFigureOut">
              <a:rPr lang="cs-CZ" smtClean="0"/>
              <a:t>21.10.2024</a:t>
            </a:fld>
            <a:endParaRPr lang="cs-CZ"/>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cs-CZ"/>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53450CE7-C503-4504-96BC-C9EF55836FA3}" type="slidenum">
              <a:rPr lang="cs-CZ" smtClean="0"/>
              <a:t>‹#›</a:t>
            </a:fld>
            <a:endParaRPr lang="cs-CZ"/>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414486710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cs-CZ"/>
              <a:t>Kliknutím lze upravit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13DBF3B8-44D5-457C-8E2E-507DA4510A06}" type="datetimeFigureOut">
              <a:rPr lang="cs-CZ" smtClean="0"/>
              <a:t>21.10.2024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2193720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cs-CZ"/>
              <a:t>Kliknutím lze upravit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13DBF3B8-44D5-457C-8E2E-507DA4510A06}" type="datetimeFigureOut">
              <a:rPr lang="cs-CZ" smtClean="0"/>
              <a:t>21.10.2024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3316303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13DBF3B8-44D5-457C-8E2E-507DA4510A06}" type="datetimeFigureOut">
              <a:rPr lang="cs-CZ" smtClean="0"/>
              <a:t>21.10.2024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239137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BF3B8-44D5-457C-8E2E-507DA4510A06}" type="datetimeFigureOut">
              <a:rPr lang="cs-CZ" smtClean="0"/>
              <a:t>21.10.2024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53450CE7-C503-4504-96BC-C9EF55836FA3}" type="slidenum">
              <a:rPr lang="cs-CZ" smtClean="0"/>
              <a:t>‹#›</a:t>
            </a:fld>
            <a:endParaRPr lang="cs-CZ"/>
          </a:p>
        </p:txBody>
      </p:sp>
    </p:spTree>
    <p:extLst>
      <p:ext uri="{BB962C8B-B14F-4D97-AF65-F5344CB8AC3E}">
        <p14:creationId xmlns:p14="http://schemas.microsoft.com/office/powerpoint/2010/main" val="568444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cs-CZ"/>
              <a:t>Kliknutím lze upravit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3DBF3B8-44D5-457C-8E2E-507DA4510A06}" type="datetimeFigureOut">
              <a:rPr lang="cs-CZ" smtClean="0"/>
              <a:t>21.10.2024</a:t>
            </a:fld>
            <a:endParaRPr lang="cs-C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cs-C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3450CE7-C503-4504-96BC-C9EF55836FA3}" type="slidenum">
              <a:rPr lang="cs-CZ" smtClean="0"/>
              <a:t>‹#›</a:t>
            </a:fld>
            <a:endParaRPr lang="cs-C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54601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3DBF3B8-44D5-457C-8E2E-507DA4510A06}" type="datetimeFigureOut">
              <a:rPr lang="cs-CZ" smtClean="0"/>
              <a:t>21.10.2024</a:t>
            </a:fld>
            <a:endParaRPr lang="cs-C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cs-C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53450CE7-C503-4504-96BC-C9EF55836FA3}" type="slidenum">
              <a:rPr lang="cs-CZ" smtClean="0"/>
              <a:t>‹#›</a:t>
            </a:fld>
            <a:endParaRPr lang="cs-C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7060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3DBF3B8-44D5-457C-8E2E-507DA4510A06}" type="datetimeFigureOut">
              <a:rPr lang="cs-CZ" smtClean="0"/>
              <a:t>21.10.2024</a:t>
            </a:fld>
            <a:endParaRPr lang="cs-CZ"/>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cs-CZ"/>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53450CE7-C503-4504-96BC-C9EF55836FA3}" type="slidenum">
              <a:rPr lang="cs-CZ" smtClean="0"/>
              <a:t>‹#›</a:t>
            </a:fld>
            <a:endParaRPr lang="cs-CZ"/>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8273129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05D1B0-94E5-73C8-95E6-E53DA9D5C4BF}"/>
              </a:ext>
            </a:extLst>
          </p:cNvPr>
          <p:cNvSpPr>
            <a:spLocks noGrp="1"/>
          </p:cNvSpPr>
          <p:nvPr>
            <p:ph type="ctrTitle"/>
          </p:nvPr>
        </p:nvSpPr>
        <p:spPr/>
        <p:txBody>
          <a:bodyPr/>
          <a:lstStyle/>
          <a:p>
            <a:r>
              <a:rPr lang="cs-CZ" sz="6000" b="1" dirty="0"/>
              <a:t>DSBcB49 Starověká </a:t>
            </a:r>
            <a:r>
              <a:rPr lang="cs-CZ" sz="6000" b="1" dirty="0" err="1"/>
              <a:t>ekumena</a:t>
            </a:r>
            <a:r>
              <a:rPr lang="cs-CZ" sz="6000" b="1" dirty="0"/>
              <a:t> - antické zprávy o Asii a Africe</a:t>
            </a:r>
            <a:endParaRPr lang="cs-CZ" dirty="0"/>
          </a:p>
        </p:txBody>
      </p:sp>
      <p:sp>
        <p:nvSpPr>
          <p:cNvPr id="3" name="Podnadpis 2">
            <a:extLst>
              <a:ext uri="{FF2B5EF4-FFF2-40B4-BE49-F238E27FC236}">
                <a16:creationId xmlns:a16="http://schemas.microsoft.com/office/drawing/2014/main" id="{D034ED69-150C-0C2C-C89F-FED15E0E8E7C}"/>
              </a:ext>
            </a:extLst>
          </p:cNvPr>
          <p:cNvSpPr>
            <a:spLocks noGrp="1"/>
          </p:cNvSpPr>
          <p:nvPr>
            <p:ph type="subTitle" idx="1"/>
          </p:nvPr>
        </p:nvSpPr>
        <p:spPr/>
        <p:txBody>
          <a:bodyPr/>
          <a:lstStyle/>
          <a:p>
            <a:r>
              <a:rPr lang="cs-CZ" dirty="0">
                <a:solidFill>
                  <a:schemeClr val="tx1"/>
                </a:solidFill>
              </a:rPr>
              <a:t>Egypt</a:t>
            </a:r>
          </a:p>
        </p:txBody>
      </p:sp>
      <p:sp>
        <p:nvSpPr>
          <p:cNvPr id="5" name="TextovéPole 4">
            <a:extLst>
              <a:ext uri="{FF2B5EF4-FFF2-40B4-BE49-F238E27FC236}">
                <a16:creationId xmlns:a16="http://schemas.microsoft.com/office/drawing/2014/main" id="{18F2B2F7-1470-7C99-AAFD-9036BD3680CD}"/>
              </a:ext>
            </a:extLst>
          </p:cNvPr>
          <p:cNvSpPr txBox="1"/>
          <p:nvPr/>
        </p:nvSpPr>
        <p:spPr>
          <a:xfrm>
            <a:off x="3048553" y="5226464"/>
            <a:ext cx="6094378" cy="646331"/>
          </a:xfrm>
          <a:prstGeom prst="rect">
            <a:avLst/>
          </a:prstGeom>
          <a:noFill/>
        </p:spPr>
        <p:txBody>
          <a:bodyPr wrap="square">
            <a:spAutoFit/>
          </a:bodyPr>
          <a:lstStyle/>
          <a:p>
            <a:r>
              <a:rPr lang="el-GR" dirty="0"/>
              <a:t>πλεῖστα θωμάσια ἔχει ἢ ἡ ἄλλη πᾶσα χώρη καὶ ἔργα λόγου μέζω παρέχεται</a:t>
            </a:r>
            <a:endParaRPr lang="cs-CZ" dirty="0"/>
          </a:p>
        </p:txBody>
      </p:sp>
    </p:spTree>
    <p:extLst>
      <p:ext uri="{BB962C8B-B14F-4D97-AF65-F5344CB8AC3E}">
        <p14:creationId xmlns:p14="http://schemas.microsoft.com/office/powerpoint/2010/main" val="3626999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33AF2E-A0FC-674D-981F-9EDB6435D905}"/>
              </a:ext>
            </a:extLst>
          </p:cNvPr>
          <p:cNvSpPr>
            <a:spLocks noGrp="1"/>
          </p:cNvSpPr>
          <p:nvPr>
            <p:ph type="title"/>
          </p:nvPr>
        </p:nvSpPr>
        <p:spPr/>
        <p:txBody>
          <a:bodyPr/>
          <a:lstStyle/>
          <a:p>
            <a:r>
              <a:rPr lang="cs-CZ" dirty="0"/>
              <a:t>Vláda bohů</a:t>
            </a:r>
          </a:p>
        </p:txBody>
      </p:sp>
      <p:sp>
        <p:nvSpPr>
          <p:cNvPr id="3" name="Zástupný obsah 2">
            <a:extLst>
              <a:ext uri="{FF2B5EF4-FFF2-40B4-BE49-F238E27FC236}">
                <a16:creationId xmlns:a16="http://schemas.microsoft.com/office/drawing/2014/main" id="{8F28A92A-5587-E6D7-F8D0-01F684E7A721}"/>
              </a:ext>
            </a:extLst>
          </p:cNvPr>
          <p:cNvSpPr>
            <a:spLocks noGrp="1"/>
          </p:cNvSpPr>
          <p:nvPr>
            <p:ph sz="half" idx="1"/>
          </p:nvPr>
        </p:nvSpPr>
        <p:spPr>
          <a:xfrm>
            <a:off x="1371600" y="1857983"/>
            <a:ext cx="4724400" cy="4009417"/>
          </a:xfrm>
        </p:spPr>
        <p:txBody>
          <a:bodyPr>
            <a:normAutofit fontScale="92500" lnSpcReduction="10000"/>
          </a:bodyPr>
          <a:lstStyle/>
          <a:p>
            <a:r>
              <a:rPr lang="cs-CZ" dirty="0"/>
              <a:t>D.S. 1.42</a:t>
            </a:r>
          </a:p>
          <a:p>
            <a:r>
              <a:rPr lang="el-GR" dirty="0"/>
              <a:t>μυθολογοῦσι δ᾽ αὐτῶν τινες τὸ μὲν πρῶτον </a:t>
            </a:r>
            <a:r>
              <a:rPr lang="el-GR" u="sng" dirty="0"/>
              <a:t>ἄρξαι</a:t>
            </a:r>
            <a:r>
              <a:rPr lang="el-GR" dirty="0"/>
              <a:t> τῆς </a:t>
            </a:r>
            <a:r>
              <a:rPr lang="el-GR" u="sng" dirty="0"/>
              <a:t>Αἰγύπτου</a:t>
            </a:r>
            <a:r>
              <a:rPr lang="el-GR" dirty="0"/>
              <a:t> </a:t>
            </a:r>
            <a:r>
              <a:rPr lang="el-GR" u="sng" dirty="0"/>
              <a:t>θεοὺς</a:t>
            </a:r>
            <a:r>
              <a:rPr lang="el-GR" dirty="0"/>
              <a:t> καὶ </a:t>
            </a:r>
            <a:r>
              <a:rPr lang="el-GR" u="sng" dirty="0"/>
              <a:t>ἥρωας</a:t>
            </a:r>
            <a:r>
              <a:rPr lang="el-GR" dirty="0"/>
              <a:t> ἔτη βραχὺ λείποντα τῶν μυρίων καὶ ὀκτακισχιλίων, καὶ θεῶν ἔσχατον βασιλεῦσαι τὸν </a:t>
            </a:r>
            <a:r>
              <a:rPr lang="el-GR" u="sng" dirty="0"/>
              <a:t>Ἴσιδος</a:t>
            </a:r>
            <a:r>
              <a:rPr lang="el-GR" dirty="0"/>
              <a:t> </a:t>
            </a:r>
            <a:r>
              <a:rPr lang="el-GR" u="sng" dirty="0"/>
              <a:t>Ὧρον</a:t>
            </a:r>
            <a:r>
              <a:rPr lang="el-GR" dirty="0"/>
              <a:t>: ὑπ᾽ ἀνθρώπων δὲ τὴν χώραν βεβασιλεῦσθαί φασιν ἀπὸ Μοίριδος ἔτη βραχὺ λείποντα τῶν </a:t>
            </a:r>
            <a:r>
              <a:rPr lang="el-GR" u="sng" dirty="0"/>
              <a:t>πεντακισχιλίων</a:t>
            </a:r>
            <a:r>
              <a:rPr lang="el-GR" dirty="0"/>
              <a:t> μέχρι τῆς ἑκατοστῆς καὶ ὀγδοηκοστῆς ὀλυμπιάδος, καθ᾽ ἣν ἡμεῖς μὲν παρεβάλομεν εἰς Αἴγυπτον, ἐβασίλευε δὲ Πτολεμαῖος ὁ νέος Διόνυσος χρηματίζων.</a:t>
            </a:r>
            <a:endParaRPr lang="cs-CZ" dirty="0"/>
          </a:p>
          <a:p>
            <a:r>
              <a:rPr lang="cs-CZ" dirty="0" err="1"/>
              <a:t>Hdt</a:t>
            </a:r>
            <a:r>
              <a:rPr lang="cs-CZ" dirty="0"/>
              <a:t>. 2.144</a:t>
            </a:r>
            <a:r>
              <a:rPr lang="el-GR" dirty="0"/>
              <a:t> </a:t>
            </a:r>
            <a:endParaRPr lang="cs-CZ" dirty="0"/>
          </a:p>
        </p:txBody>
      </p:sp>
      <p:sp>
        <p:nvSpPr>
          <p:cNvPr id="4" name="Zástupný obsah 3">
            <a:extLst>
              <a:ext uri="{FF2B5EF4-FFF2-40B4-BE49-F238E27FC236}">
                <a16:creationId xmlns:a16="http://schemas.microsoft.com/office/drawing/2014/main" id="{6BB2A456-32C1-48AB-1C76-17B1BE8875AA}"/>
              </a:ext>
            </a:extLst>
          </p:cNvPr>
          <p:cNvSpPr>
            <a:spLocks noGrp="1"/>
          </p:cNvSpPr>
          <p:nvPr>
            <p:ph sz="half" idx="2"/>
          </p:nvPr>
        </p:nvSpPr>
        <p:spPr>
          <a:xfrm>
            <a:off x="6525403" y="2162783"/>
            <a:ext cx="4724400" cy="4009417"/>
          </a:xfrm>
        </p:spPr>
        <p:txBody>
          <a:bodyPr>
            <a:normAutofit fontScale="92500" lnSpcReduction="10000"/>
          </a:bodyPr>
          <a:lstStyle/>
          <a:p>
            <a:r>
              <a:rPr lang="en-US" dirty="0"/>
              <a:t> Some of them give the story that at first gods and heroes ruled Egypt for a little less than eighteen thousand years, the last of the gods to rule being Horus, the son of Isis; and mortals have been kings over their country, they say, for a little less than five thousand years down to the One Hundred and Eightieth Olympiad, the time when we visited Egypt and the king was Ptolemy, who took the name of The New Dionysus</a:t>
            </a:r>
            <a:r>
              <a:rPr lang="cs-CZ" dirty="0"/>
              <a:t>. … </a:t>
            </a:r>
          </a:p>
        </p:txBody>
      </p:sp>
      <p:pic>
        <p:nvPicPr>
          <p:cNvPr id="6" name="Obrázek 5" descr="Obsah obrázku hračka, panenka&#10;&#10;Popis byl vytvořen automaticky">
            <a:extLst>
              <a:ext uri="{FF2B5EF4-FFF2-40B4-BE49-F238E27FC236}">
                <a16:creationId xmlns:a16="http://schemas.microsoft.com/office/drawing/2014/main" id="{321C1585-8B9A-248C-3261-0167B7B83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0993" y="77821"/>
            <a:ext cx="2342420" cy="1952017"/>
          </a:xfrm>
          <a:prstGeom prst="rect">
            <a:avLst/>
          </a:prstGeom>
        </p:spPr>
      </p:pic>
    </p:spTree>
    <p:extLst>
      <p:ext uri="{BB962C8B-B14F-4D97-AF65-F5344CB8AC3E}">
        <p14:creationId xmlns:p14="http://schemas.microsoft.com/office/powerpoint/2010/main" val="3602034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978CA3-A7B1-371A-D350-84B7698431B9}"/>
              </a:ext>
            </a:extLst>
          </p:cNvPr>
          <p:cNvSpPr>
            <a:spLocks noGrp="1"/>
          </p:cNvSpPr>
          <p:nvPr>
            <p:ph type="title"/>
          </p:nvPr>
        </p:nvSpPr>
        <p:spPr/>
        <p:txBody>
          <a:bodyPr/>
          <a:lstStyle/>
          <a:p>
            <a:r>
              <a:rPr lang="cs-CZ" dirty="0"/>
              <a:t>První králové</a:t>
            </a:r>
          </a:p>
        </p:txBody>
      </p:sp>
      <p:sp>
        <p:nvSpPr>
          <p:cNvPr id="3" name="Zástupný obsah 2">
            <a:extLst>
              <a:ext uri="{FF2B5EF4-FFF2-40B4-BE49-F238E27FC236}">
                <a16:creationId xmlns:a16="http://schemas.microsoft.com/office/drawing/2014/main" id="{DD7CB553-F740-79AA-77C8-2B8ED5E4126A}"/>
              </a:ext>
            </a:extLst>
          </p:cNvPr>
          <p:cNvSpPr>
            <a:spLocks noGrp="1"/>
          </p:cNvSpPr>
          <p:nvPr>
            <p:ph sz="half" idx="1"/>
          </p:nvPr>
        </p:nvSpPr>
        <p:spPr/>
        <p:txBody>
          <a:bodyPr>
            <a:normAutofit fontScale="92500" lnSpcReduction="20000"/>
          </a:bodyPr>
          <a:lstStyle/>
          <a:p>
            <a:r>
              <a:rPr lang="cs-CZ" dirty="0" err="1"/>
              <a:t>Hdt</a:t>
            </a:r>
            <a:r>
              <a:rPr lang="cs-CZ" dirty="0"/>
              <a:t>. 2.99</a:t>
            </a:r>
          </a:p>
          <a:p>
            <a:r>
              <a:rPr lang="el-GR" u="sng" dirty="0"/>
              <a:t>Μῖνα</a:t>
            </a:r>
            <a:r>
              <a:rPr lang="el-GR" dirty="0"/>
              <a:t> τὸν </a:t>
            </a:r>
            <a:r>
              <a:rPr lang="el-GR" u="sng" dirty="0"/>
              <a:t>πρῶτον</a:t>
            </a:r>
            <a:r>
              <a:rPr lang="el-GR" dirty="0"/>
              <a:t> </a:t>
            </a:r>
            <a:r>
              <a:rPr lang="el-GR" u="sng" dirty="0"/>
              <a:t>βασιλεύσαντα</a:t>
            </a:r>
            <a:r>
              <a:rPr lang="el-GR" dirty="0"/>
              <a:t> </a:t>
            </a:r>
            <a:r>
              <a:rPr lang="el-GR" u="sng" dirty="0"/>
              <a:t>Αἰγύπτου</a:t>
            </a:r>
            <a:r>
              <a:rPr lang="el-GR" dirty="0"/>
              <a:t> οἱ</a:t>
            </a:r>
            <a:r>
              <a:rPr lang="cs-CZ" dirty="0"/>
              <a:t> </a:t>
            </a:r>
            <a:r>
              <a:rPr lang="el-GR" dirty="0"/>
              <a:t>ἱρέες ἔλεγον τοῦτο μὲν ἀπογεφυρῶσαι τὴν Μέμφιν.</a:t>
            </a:r>
            <a:endParaRPr lang="cs-CZ" dirty="0"/>
          </a:p>
          <a:p>
            <a:r>
              <a:rPr lang="cs-CZ" dirty="0"/>
              <a:t>D.S. 1.45</a:t>
            </a:r>
          </a:p>
          <a:p>
            <a:r>
              <a:rPr lang="el-GR" u="sng" dirty="0"/>
              <a:t>μετὰ</a:t>
            </a:r>
            <a:r>
              <a:rPr lang="el-GR" dirty="0"/>
              <a:t> τοὺς </a:t>
            </a:r>
            <a:r>
              <a:rPr lang="el-GR" u="sng" dirty="0"/>
              <a:t>θεοὺς</a:t>
            </a:r>
            <a:r>
              <a:rPr lang="el-GR" dirty="0"/>
              <a:t> τοίνυν </a:t>
            </a:r>
            <a:r>
              <a:rPr lang="el-GR" u="sng" dirty="0"/>
              <a:t>πρῶτόν</a:t>
            </a:r>
            <a:r>
              <a:rPr lang="el-GR" dirty="0"/>
              <a:t> φασι </a:t>
            </a:r>
            <a:r>
              <a:rPr lang="el-GR" u="sng" dirty="0"/>
              <a:t>βασιλεῦσαι</a:t>
            </a:r>
            <a:r>
              <a:rPr lang="el-GR" dirty="0"/>
              <a:t> τῆς Αἰγύπτου </a:t>
            </a:r>
            <a:r>
              <a:rPr lang="el-GR" u="sng" dirty="0"/>
              <a:t>Μηνᾶν</a:t>
            </a:r>
            <a:r>
              <a:rPr lang="el-GR" dirty="0"/>
              <a:t>, καὶ καταδεῖξαι τοῖς λαοῖς </a:t>
            </a:r>
            <a:r>
              <a:rPr lang="el-GR" u="sng" dirty="0"/>
              <a:t>θεούς</a:t>
            </a:r>
            <a:r>
              <a:rPr lang="el-GR" dirty="0"/>
              <a:t> τε </a:t>
            </a:r>
            <a:r>
              <a:rPr lang="el-GR" u="sng" dirty="0"/>
              <a:t>σέβεσθαι</a:t>
            </a:r>
            <a:r>
              <a:rPr lang="el-GR" dirty="0"/>
              <a:t> καὶ </a:t>
            </a:r>
            <a:r>
              <a:rPr lang="el-GR" u="sng" dirty="0"/>
              <a:t>θυσίας</a:t>
            </a:r>
            <a:r>
              <a:rPr lang="el-GR" dirty="0"/>
              <a:t> </a:t>
            </a:r>
            <a:r>
              <a:rPr lang="el-GR" u="sng" dirty="0"/>
              <a:t>ἐπιτελεῖν</a:t>
            </a:r>
            <a:r>
              <a:rPr lang="el-GR" dirty="0"/>
              <a:t>, πρὸς δὲ τούτοις παρατίθεσθαι τραπέζας καὶ κλίνας καὶ στρωμνῇ πολυτελεῖ χρῆσθαι, καὶ τὸ σύνολον </a:t>
            </a:r>
            <a:r>
              <a:rPr lang="el-GR" u="sng" dirty="0"/>
              <a:t>τρυφὴν</a:t>
            </a:r>
            <a:r>
              <a:rPr lang="el-GR" dirty="0"/>
              <a:t> καὶ </a:t>
            </a:r>
            <a:r>
              <a:rPr lang="el-GR" u="sng" dirty="0"/>
              <a:t>πολυτελῆ</a:t>
            </a:r>
            <a:r>
              <a:rPr lang="el-GR" dirty="0"/>
              <a:t> βίον εἰσηγήσασθαι.</a:t>
            </a:r>
            <a:endParaRPr lang="cs-CZ" dirty="0"/>
          </a:p>
        </p:txBody>
      </p:sp>
      <p:sp>
        <p:nvSpPr>
          <p:cNvPr id="4" name="Zástupný obsah 3">
            <a:extLst>
              <a:ext uri="{FF2B5EF4-FFF2-40B4-BE49-F238E27FC236}">
                <a16:creationId xmlns:a16="http://schemas.microsoft.com/office/drawing/2014/main" id="{115510C5-ED85-7BCA-2AD6-8BD5F8651CC5}"/>
              </a:ext>
            </a:extLst>
          </p:cNvPr>
          <p:cNvSpPr>
            <a:spLocks noGrp="1"/>
          </p:cNvSpPr>
          <p:nvPr>
            <p:ph sz="half" idx="2"/>
          </p:nvPr>
        </p:nvSpPr>
        <p:spPr/>
        <p:txBody>
          <a:bodyPr>
            <a:normAutofit fontScale="92500" lnSpcReduction="20000"/>
          </a:bodyPr>
          <a:lstStyle/>
          <a:p>
            <a:r>
              <a:rPr lang="en-US" dirty="0"/>
              <a:t>The priests told me that Min was the first king of Egypt, and that first he separated Memphis from the Nile by a dam.</a:t>
            </a:r>
            <a:endParaRPr lang="cs-CZ" dirty="0"/>
          </a:p>
          <a:p>
            <a:endParaRPr lang="cs-CZ" dirty="0"/>
          </a:p>
          <a:p>
            <a:r>
              <a:rPr lang="en-US" dirty="0"/>
              <a:t>After the gods the first king of Egypt, according to the priests, was </a:t>
            </a:r>
            <a:r>
              <a:rPr lang="en-US" dirty="0" err="1"/>
              <a:t>Menas</a:t>
            </a:r>
            <a:r>
              <a:rPr lang="en-US" dirty="0"/>
              <a:t>, who taught the people to worship gods and offer sacrifices, and also to supply themselves with tables and couches and to use costly bedding, and, in a word, introduced luxury and an extravagant manner of life.</a:t>
            </a:r>
            <a:endParaRPr lang="cs-CZ" dirty="0"/>
          </a:p>
          <a:p>
            <a:r>
              <a:rPr lang="cs-CZ" dirty="0"/>
              <a:t>Chybí zmínka o sjednocení Egypta</a:t>
            </a:r>
          </a:p>
          <a:p>
            <a:endParaRPr lang="cs-CZ" dirty="0"/>
          </a:p>
        </p:txBody>
      </p:sp>
      <p:pic>
        <p:nvPicPr>
          <p:cNvPr id="6" name="Obrázek 5">
            <a:extLst>
              <a:ext uri="{FF2B5EF4-FFF2-40B4-BE49-F238E27FC236}">
                <a16:creationId xmlns:a16="http://schemas.microsoft.com/office/drawing/2014/main" id="{5A0F8800-DE6B-2239-29F3-A103D408D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9296" y="103737"/>
            <a:ext cx="2956210" cy="1773726"/>
          </a:xfrm>
          <a:prstGeom prst="rect">
            <a:avLst/>
          </a:prstGeom>
        </p:spPr>
      </p:pic>
    </p:spTree>
    <p:extLst>
      <p:ext uri="{BB962C8B-B14F-4D97-AF65-F5344CB8AC3E}">
        <p14:creationId xmlns:p14="http://schemas.microsoft.com/office/powerpoint/2010/main" val="3663528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BDF038-3796-150B-B5D5-2380360D2847}"/>
              </a:ext>
            </a:extLst>
          </p:cNvPr>
          <p:cNvSpPr>
            <a:spLocks noGrp="1"/>
          </p:cNvSpPr>
          <p:nvPr>
            <p:ph type="title"/>
          </p:nvPr>
        </p:nvSpPr>
        <p:spPr/>
        <p:txBody>
          <a:bodyPr/>
          <a:lstStyle/>
          <a:p>
            <a:r>
              <a:rPr lang="cs-CZ" dirty="0"/>
              <a:t>První králové</a:t>
            </a:r>
          </a:p>
        </p:txBody>
      </p:sp>
      <p:sp>
        <p:nvSpPr>
          <p:cNvPr id="3" name="Zástupný obsah 2">
            <a:extLst>
              <a:ext uri="{FF2B5EF4-FFF2-40B4-BE49-F238E27FC236}">
                <a16:creationId xmlns:a16="http://schemas.microsoft.com/office/drawing/2014/main" id="{0A656B3A-67F3-F434-D437-7B15DD36D82F}"/>
              </a:ext>
            </a:extLst>
          </p:cNvPr>
          <p:cNvSpPr>
            <a:spLocks noGrp="1"/>
          </p:cNvSpPr>
          <p:nvPr>
            <p:ph sz="half" idx="1"/>
          </p:nvPr>
        </p:nvSpPr>
        <p:spPr/>
        <p:txBody>
          <a:bodyPr/>
          <a:lstStyle/>
          <a:p>
            <a:r>
              <a:rPr lang="cs-CZ" dirty="0" err="1"/>
              <a:t>Hdt</a:t>
            </a:r>
            <a:r>
              <a:rPr lang="cs-CZ" dirty="0"/>
              <a:t>. 2.100</a:t>
            </a:r>
          </a:p>
          <a:p>
            <a:r>
              <a:rPr lang="el-GR" dirty="0"/>
              <a:t>Μετὰ δὲ τοῦτον κατέλεγον οἱ ἱρέες ἐκ βύβλου ἄλλων βασιλέων </a:t>
            </a:r>
            <a:r>
              <a:rPr lang="el-GR" u="sng" dirty="0"/>
              <a:t>τριηκοσίων</a:t>
            </a:r>
            <a:r>
              <a:rPr lang="el-GR" dirty="0"/>
              <a:t> καὶ </a:t>
            </a:r>
            <a:r>
              <a:rPr lang="el-GR" u="sng" dirty="0"/>
              <a:t>τριήκοντα</a:t>
            </a:r>
            <a:r>
              <a:rPr lang="el-GR" dirty="0"/>
              <a:t> οὐνόματα. ἐν τοσαύτῃσι δὲ γενεῇσι ἀνθρώπων </a:t>
            </a:r>
            <a:r>
              <a:rPr lang="el-GR" u="sng" dirty="0"/>
              <a:t>ὀκτωκαίδεκα</a:t>
            </a:r>
            <a:r>
              <a:rPr lang="el-GR" dirty="0"/>
              <a:t> μὲν Αἰθίοπες ἦσαν, μία δὲ γυνὴ ἐπιχωρίη, οἱ δὲ ἄλλοι ἄνδρες Αἰγύπτιοι.</a:t>
            </a:r>
            <a:endParaRPr lang="cs-CZ" dirty="0"/>
          </a:p>
          <a:p>
            <a:r>
              <a:rPr lang="cs-CZ" dirty="0"/>
              <a:t>=D.S. 1.44–45</a:t>
            </a:r>
          </a:p>
          <a:p>
            <a:endParaRPr lang="cs-CZ" dirty="0"/>
          </a:p>
        </p:txBody>
      </p:sp>
      <p:sp>
        <p:nvSpPr>
          <p:cNvPr id="4" name="Zástupný obsah 3">
            <a:extLst>
              <a:ext uri="{FF2B5EF4-FFF2-40B4-BE49-F238E27FC236}">
                <a16:creationId xmlns:a16="http://schemas.microsoft.com/office/drawing/2014/main" id="{4DA06D9A-C3BF-5260-E307-4D3A08E3ECBA}"/>
              </a:ext>
            </a:extLst>
          </p:cNvPr>
          <p:cNvSpPr>
            <a:spLocks noGrp="1"/>
          </p:cNvSpPr>
          <p:nvPr>
            <p:ph sz="half" idx="2"/>
          </p:nvPr>
        </p:nvSpPr>
        <p:spPr/>
        <p:txBody>
          <a:bodyPr/>
          <a:lstStyle/>
          <a:p>
            <a:r>
              <a:rPr lang="en-US" dirty="0"/>
              <a:t>After him came three hundred and thirty kings, whose names the priests recited from a papyrus roll.​ In all these many generations there were eighteen Ethiopian kings, and one queen, native to the country; the rest were all Egyptian men. </a:t>
            </a:r>
            <a:endParaRPr lang="cs-CZ" dirty="0"/>
          </a:p>
        </p:txBody>
      </p:sp>
      <p:pic>
        <p:nvPicPr>
          <p:cNvPr id="6" name="Obrázek 5" descr="Obsah obrázku text&#10;&#10;Popis byl vytvořen automaticky">
            <a:extLst>
              <a:ext uri="{FF2B5EF4-FFF2-40B4-BE49-F238E27FC236}">
                <a16:creationId xmlns:a16="http://schemas.microsoft.com/office/drawing/2014/main" id="{B842D314-76F1-A7DF-383A-F1E2F55A1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9427" y="136187"/>
            <a:ext cx="1599181" cy="1964312"/>
          </a:xfrm>
          <a:prstGeom prst="rect">
            <a:avLst/>
          </a:prstGeom>
        </p:spPr>
      </p:pic>
    </p:spTree>
    <p:extLst>
      <p:ext uri="{BB962C8B-B14F-4D97-AF65-F5344CB8AC3E}">
        <p14:creationId xmlns:p14="http://schemas.microsoft.com/office/powerpoint/2010/main" val="3642307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17A379-2987-D0A5-EEF8-5F89B46C1EAD}"/>
              </a:ext>
            </a:extLst>
          </p:cNvPr>
          <p:cNvSpPr>
            <a:spLocks noGrp="1"/>
          </p:cNvSpPr>
          <p:nvPr>
            <p:ph type="title"/>
          </p:nvPr>
        </p:nvSpPr>
        <p:spPr/>
        <p:txBody>
          <a:bodyPr/>
          <a:lstStyle/>
          <a:p>
            <a:r>
              <a:rPr lang="cs-CZ" dirty="0"/>
              <a:t>První králové</a:t>
            </a:r>
          </a:p>
        </p:txBody>
      </p:sp>
      <p:sp>
        <p:nvSpPr>
          <p:cNvPr id="3" name="Zástupný obsah 2">
            <a:extLst>
              <a:ext uri="{FF2B5EF4-FFF2-40B4-BE49-F238E27FC236}">
                <a16:creationId xmlns:a16="http://schemas.microsoft.com/office/drawing/2014/main" id="{CFC42B94-A6FF-FC2A-8E78-2E214E25C834}"/>
              </a:ext>
            </a:extLst>
          </p:cNvPr>
          <p:cNvSpPr>
            <a:spLocks noGrp="1"/>
          </p:cNvSpPr>
          <p:nvPr>
            <p:ph sz="half" idx="1"/>
          </p:nvPr>
        </p:nvSpPr>
        <p:spPr/>
        <p:txBody>
          <a:bodyPr>
            <a:normAutofit fontScale="85000" lnSpcReduction="20000"/>
          </a:bodyPr>
          <a:lstStyle/>
          <a:p>
            <a:r>
              <a:rPr lang="cs-CZ" dirty="0" err="1"/>
              <a:t>Sesóstris</a:t>
            </a:r>
            <a:endParaRPr lang="cs-CZ" dirty="0"/>
          </a:p>
          <a:p>
            <a:r>
              <a:rPr lang="cs-CZ" dirty="0" err="1"/>
              <a:t>Hdt</a:t>
            </a:r>
            <a:r>
              <a:rPr lang="cs-CZ" dirty="0"/>
              <a:t>. 2.102–110</a:t>
            </a:r>
          </a:p>
          <a:p>
            <a:r>
              <a:rPr lang="el-GR" dirty="0"/>
              <a:t>τούτοισι μὲν </a:t>
            </a:r>
            <a:r>
              <a:rPr lang="el-GR" u="sng" dirty="0"/>
              <a:t>στήλας</a:t>
            </a:r>
            <a:r>
              <a:rPr lang="el-GR" dirty="0"/>
              <a:t> ἐνίστη ἐς τὰς χώρας διὰ </a:t>
            </a:r>
            <a:r>
              <a:rPr lang="el-GR" u="sng" dirty="0"/>
              <a:t>γραμμάτων</a:t>
            </a:r>
            <a:r>
              <a:rPr lang="el-GR" dirty="0"/>
              <a:t> </a:t>
            </a:r>
            <a:r>
              <a:rPr lang="el-GR" u="sng" dirty="0"/>
              <a:t>λεγούσας</a:t>
            </a:r>
            <a:r>
              <a:rPr lang="el-GR" dirty="0"/>
              <a:t> τό τε ἑωυτοῦ </a:t>
            </a:r>
            <a:r>
              <a:rPr lang="el-GR" u="sng" dirty="0"/>
              <a:t>οὔνομα</a:t>
            </a:r>
            <a:r>
              <a:rPr lang="el-GR" dirty="0"/>
              <a:t> καὶ τῆς </a:t>
            </a:r>
            <a:r>
              <a:rPr lang="el-GR" u="sng" dirty="0"/>
              <a:t>πάτρης</a:t>
            </a:r>
            <a:r>
              <a:rPr lang="el-GR" dirty="0"/>
              <a:t>,</a:t>
            </a:r>
            <a:endParaRPr lang="cs-CZ" dirty="0"/>
          </a:p>
          <a:p>
            <a:r>
              <a:rPr lang="cs-CZ" dirty="0"/>
              <a:t>… </a:t>
            </a:r>
            <a:r>
              <a:rPr lang="el-GR" dirty="0"/>
              <a:t>διὰ τῶν στηθέων </a:t>
            </a:r>
            <a:r>
              <a:rPr lang="el-GR" u="sng" dirty="0"/>
              <a:t>γράμματα</a:t>
            </a:r>
            <a:r>
              <a:rPr lang="el-GR" dirty="0"/>
              <a:t> ἱρὰ </a:t>
            </a:r>
            <a:r>
              <a:rPr lang="el-GR" u="sng" dirty="0"/>
              <a:t>Αἰγύπτια</a:t>
            </a:r>
            <a:r>
              <a:rPr lang="el-GR" dirty="0"/>
              <a:t> διήκει ἐγκεκολαμμένα, λέγοντα τάδε· " Ἐγὼ τήνδε τὴν χώρην ὤμοισι τοῖσι ἐμοῖσι ἐκτησάμην.„</a:t>
            </a:r>
            <a:endParaRPr lang="cs-CZ" dirty="0"/>
          </a:p>
          <a:p>
            <a:endParaRPr lang="cs-CZ" dirty="0"/>
          </a:p>
          <a:p>
            <a:r>
              <a:rPr lang="cs-CZ" dirty="0"/>
              <a:t>D.S. 1.53–58 (</a:t>
            </a:r>
            <a:r>
              <a:rPr lang="cs-CZ" dirty="0" err="1"/>
              <a:t>Sesoósis</a:t>
            </a:r>
            <a:r>
              <a:rPr lang="cs-CZ" dirty="0"/>
              <a:t>)</a:t>
            </a:r>
          </a:p>
        </p:txBody>
      </p:sp>
      <p:sp>
        <p:nvSpPr>
          <p:cNvPr id="4" name="Zástupný obsah 3">
            <a:extLst>
              <a:ext uri="{FF2B5EF4-FFF2-40B4-BE49-F238E27FC236}">
                <a16:creationId xmlns:a16="http://schemas.microsoft.com/office/drawing/2014/main" id="{757E8F73-3FE8-B5F7-3402-74659A8159B5}"/>
              </a:ext>
            </a:extLst>
          </p:cNvPr>
          <p:cNvSpPr>
            <a:spLocks noGrp="1"/>
          </p:cNvSpPr>
          <p:nvPr>
            <p:ph sz="half" idx="2"/>
          </p:nvPr>
        </p:nvSpPr>
        <p:spPr>
          <a:xfrm>
            <a:off x="6525014" y="2285999"/>
            <a:ext cx="4447786" cy="3581401"/>
          </a:xfrm>
        </p:spPr>
        <p:txBody>
          <a:bodyPr>
            <a:normAutofit fontScale="85000" lnSpcReduction="20000"/>
          </a:bodyPr>
          <a:lstStyle/>
          <a:p>
            <a:r>
              <a:rPr lang="cs-CZ" dirty="0"/>
              <a:t>Dobyvatel</a:t>
            </a:r>
          </a:p>
          <a:p>
            <a:r>
              <a:rPr lang="cs-CZ" dirty="0"/>
              <a:t>Tažení do celého světa</a:t>
            </a:r>
          </a:p>
          <a:p>
            <a:r>
              <a:rPr lang="cs-CZ" dirty="0"/>
              <a:t>Dobytí Asie, části Evropy</a:t>
            </a:r>
          </a:p>
          <a:p>
            <a:r>
              <a:rPr lang="cs-CZ" dirty="0"/>
              <a:t>Stavba kanálů, rozdělení půdy, daně</a:t>
            </a:r>
          </a:p>
          <a:p>
            <a:r>
              <a:rPr lang="cs-CZ" dirty="0" err="1"/>
              <a:t>Senvosret</a:t>
            </a:r>
            <a:r>
              <a:rPr lang="cs-CZ" dirty="0"/>
              <a:t> III.</a:t>
            </a:r>
          </a:p>
          <a:p>
            <a:r>
              <a:rPr lang="en-US" dirty="0"/>
              <a:t>he set up pillars in their land whereon the inscription showed his own name and his country's, and how he had overcome them with his own power</a:t>
            </a:r>
            <a:endParaRPr lang="cs-CZ" dirty="0"/>
          </a:p>
          <a:p>
            <a:r>
              <a:rPr lang="en-US" dirty="0"/>
              <a:t>there is carven a writing in the Egyptian sacred character, saying: "I myself won this land with the might of my shoulders.</a:t>
            </a:r>
            <a:endParaRPr lang="cs-CZ" dirty="0"/>
          </a:p>
        </p:txBody>
      </p:sp>
      <p:pic>
        <p:nvPicPr>
          <p:cNvPr id="8" name="Obrázek 7" descr="Obsah obrázku text&#10;&#10;Popis byl vytvořen automaticky">
            <a:extLst>
              <a:ext uri="{FF2B5EF4-FFF2-40B4-BE49-F238E27FC236}">
                <a16:creationId xmlns:a16="http://schemas.microsoft.com/office/drawing/2014/main" id="{996E64F1-E03A-AC10-838D-DDEECF24A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1523" y="175097"/>
            <a:ext cx="2566780" cy="2266545"/>
          </a:xfrm>
          <a:prstGeom prst="rect">
            <a:avLst/>
          </a:prstGeom>
        </p:spPr>
      </p:pic>
    </p:spTree>
    <p:extLst>
      <p:ext uri="{BB962C8B-B14F-4D97-AF65-F5344CB8AC3E}">
        <p14:creationId xmlns:p14="http://schemas.microsoft.com/office/powerpoint/2010/main" val="2104889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DD88E3-29AD-DD1E-01A9-440C5AEB5C13}"/>
              </a:ext>
            </a:extLst>
          </p:cNvPr>
          <p:cNvSpPr>
            <a:spLocks noGrp="1"/>
          </p:cNvSpPr>
          <p:nvPr>
            <p:ph type="title"/>
          </p:nvPr>
        </p:nvSpPr>
        <p:spPr/>
        <p:txBody>
          <a:bodyPr/>
          <a:lstStyle/>
          <a:p>
            <a:r>
              <a:rPr lang="cs-CZ" dirty="0" err="1"/>
              <a:t>Sesóstris</a:t>
            </a:r>
            <a:endParaRPr lang="cs-CZ" dirty="0"/>
          </a:p>
        </p:txBody>
      </p:sp>
      <p:pic>
        <p:nvPicPr>
          <p:cNvPr id="8" name="Zástupný obsah 7" descr="Obsah obrázku kámen, staré, beton&#10;&#10;Popis byl vytvořen automaticky">
            <a:extLst>
              <a:ext uri="{FF2B5EF4-FFF2-40B4-BE49-F238E27FC236}">
                <a16:creationId xmlns:a16="http://schemas.microsoft.com/office/drawing/2014/main" id="{8E9C3364-49CA-5779-1F57-728B7060419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85246" y="252920"/>
            <a:ext cx="5458838" cy="5458838"/>
          </a:xfrm>
        </p:spPr>
      </p:pic>
      <p:sp>
        <p:nvSpPr>
          <p:cNvPr id="10" name="Zástupný obsah 9">
            <a:extLst>
              <a:ext uri="{FF2B5EF4-FFF2-40B4-BE49-F238E27FC236}">
                <a16:creationId xmlns:a16="http://schemas.microsoft.com/office/drawing/2014/main" id="{77929BB1-57A7-9B14-5955-719D06E920D5}"/>
              </a:ext>
            </a:extLst>
          </p:cNvPr>
          <p:cNvSpPr>
            <a:spLocks noGrp="1"/>
          </p:cNvSpPr>
          <p:nvPr>
            <p:ph sz="half" idx="1"/>
          </p:nvPr>
        </p:nvSpPr>
        <p:spPr/>
        <p:txBody>
          <a:bodyPr/>
          <a:lstStyle/>
          <a:p>
            <a:r>
              <a:rPr lang="cs-CZ" dirty="0"/>
              <a:t>Reliéf v Karabelu</a:t>
            </a:r>
          </a:p>
        </p:txBody>
      </p:sp>
    </p:spTree>
    <p:extLst>
      <p:ext uri="{BB962C8B-B14F-4D97-AF65-F5344CB8AC3E}">
        <p14:creationId xmlns:p14="http://schemas.microsoft.com/office/powerpoint/2010/main" val="613292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138E5D-5BCF-E632-F411-13E919804E68}"/>
              </a:ext>
            </a:extLst>
          </p:cNvPr>
          <p:cNvSpPr>
            <a:spLocks noGrp="1"/>
          </p:cNvSpPr>
          <p:nvPr>
            <p:ph type="title"/>
          </p:nvPr>
        </p:nvSpPr>
        <p:spPr/>
        <p:txBody>
          <a:bodyPr/>
          <a:lstStyle/>
          <a:p>
            <a:r>
              <a:rPr lang="cs-CZ" dirty="0"/>
              <a:t>Stavitelé pyramid</a:t>
            </a:r>
          </a:p>
        </p:txBody>
      </p:sp>
      <p:sp>
        <p:nvSpPr>
          <p:cNvPr id="3" name="Zástupný obsah 2">
            <a:extLst>
              <a:ext uri="{FF2B5EF4-FFF2-40B4-BE49-F238E27FC236}">
                <a16:creationId xmlns:a16="http://schemas.microsoft.com/office/drawing/2014/main" id="{B3680007-C954-C2C8-11A4-B59051B47163}"/>
              </a:ext>
            </a:extLst>
          </p:cNvPr>
          <p:cNvSpPr>
            <a:spLocks noGrp="1"/>
          </p:cNvSpPr>
          <p:nvPr>
            <p:ph sz="half" idx="1"/>
          </p:nvPr>
        </p:nvSpPr>
        <p:spPr/>
        <p:txBody>
          <a:bodyPr>
            <a:normAutofit lnSpcReduction="10000"/>
          </a:bodyPr>
          <a:lstStyle/>
          <a:p>
            <a:r>
              <a:rPr lang="cs-CZ" dirty="0" err="1"/>
              <a:t>Hdt</a:t>
            </a:r>
            <a:r>
              <a:rPr lang="cs-CZ" dirty="0"/>
              <a:t>. 2.124–126</a:t>
            </a:r>
          </a:p>
          <a:p>
            <a:r>
              <a:rPr lang="cs-CZ" dirty="0"/>
              <a:t>Cheops (</a:t>
            </a:r>
            <a:r>
              <a:rPr lang="cs-CZ" dirty="0" err="1"/>
              <a:t>Chufu</a:t>
            </a:r>
            <a:r>
              <a:rPr lang="cs-CZ" dirty="0"/>
              <a:t>)</a:t>
            </a:r>
          </a:p>
          <a:p>
            <a:r>
              <a:rPr lang="el-GR" dirty="0"/>
              <a:t>μετὰ δὲ τοῦτον </a:t>
            </a:r>
            <a:r>
              <a:rPr lang="el-GR" u="sng" dirty="0"/>
              <a:t>βασιλεύσαντα</a:t>
            </a:r>
            <a:r>
              <a:rPr lang="el-GR" dirty="0"/>
              <a:t> σφέων </a:t>
            </a:r>
            <a:r>
              <a:rPr lang="el-GR" u="sng" dirty="0"/>
              <a:t>Χέοπα</a:t>
            </a:r>
            <a:r>
              <a:rPr lang="el-GR" dirty="0"/>
              <a:t> ἐς πᾶσαν </a:t>
            </a:r>
            <a:r>
              <a:rPr lang="el-GR" u="sng" dirty="0"/>
              <a:t>κακότητα</a:t>
            </a:r>
            <a:r>
              <a:rPr lang="el-GR" dirty="0"/>
              <a:t> ἐλάσαι. κατακληίσαντα γάρ μιν πάντα τὰ ἱρὰ πρῶτα μὲν σφέας θυσιέων τουτέων ἀπέρξαι, </a:t>
            </a:r>
            <a:r>
              <a:rPr lang="el-GR" u="sng" dirty="0"/>
              <a:t>μετὰ δὲ ἐργάζεσθαι ἑωυτῷ κελεύειν πάντας Αἰγυπτίους</a:t>
            </a:r>
            <a:r>
              <a:rPr lang="el-GR" dirty="0"/>
              <a:t>.</a:t>
            </a:r>
            <a:endParaRPr lang="cs-CZ" dirty="0"/>
          </a:p>
          <a:p>
            <a:r>
              <a:rPr lang="el-GR" dirty="0"/>
              <a:t>τὰς ἐποιέετο θῆκας ἑωυτῷ ἐν νήσῳ, </a:t>
            </a:r>
            <a:r>
              <a:rPr lang="cs-CZ" dirty="0"/>
              <a:t>… </a:t>
            </a:r>
            <a:r>
              <a:rPr lang="el-GR" dirty="0"/>
              <a:t>τῇ δὲ πυραμίδι αὐτῇ χρόνον γενέσθαι </a:t>
            </a:r>
            <a:r>
              <a:rPr lang="el-GR" u="sng" dirty="0"/>
              <a:t>εἴκοσι</a:t>
            </a:r>
            <a:r>
              <a:rPr lang="el-GR" dirty="0"/>
              <a:t> </a:t>
            </a:r>
            <a:r>
              <a:rPr lang="el-GR" u="sng" dirty="0"/>
              <a:t>ἔτεα</a:t>
            </a:r>
            <a:r>
              <a:rPr lang="el-GR" dirty="0"/>
              <a:t> ποιευμένῃ·</a:t>
            </a:r>
            <a:endParaRPr lang="cs-CZ" dirty="0"/>
          </a:p>
        </p:txBody>
      </p:sp>
      <p:sp>
        <p:nvSpPr>
          <p:cNvPr id="4" name="Zástupný obsah 3">
            <a:extLst>
              <a:ext uri="{FF2B5EF4-FFF2-40B4-BE49-F238E27FC236}">
                <a16:creationId xmlns:a16="http://schemas.microsoft.com/office/drawing/2014/main" id="{1071061C-A701-3902-E4E8-5BE54CADD0AC}"/>
              </a:ext>
            </a:extLst>
          </p:cNvPr>
          <p:cNvSpPr>
            <a:spLocks noGrp="1"/>
          </p:cNvSpPr>
          <p:nvPr>
            <p:ph sz="half" idx="2"/>
          </p:nvPr>
        </p:nvSpPr>
        <p:spPr/>
        <p:txBody>
          <a:bodyPr>
            <a:normAutofit lnSpcReduction="10000"/>
          </a:bodyPr>
          <a:lstStyle/>
          <a:p>
            <a:r>
              <a:rPr lang="en-US" dirty="0"/>
              <a:t>but Cheops, who was the next king, brought the people to utter misery. For first he shut up all the temples, so that none could sacrifice there; and next, he compelled all the Egyptians to work for him,</a:t>
            </a:r>
            <a:endParaRPr lang="cs-CZ" dirty="0"/>
          </a:p>
          <a:p>
            <a:r>
              <a:rPr lang="en-US" dirty="0"/>
              <a:t>these the king meant to be burial-places for himself, and encompassed them with water, bringing in a channel from the Nile. The pyramid itself was twenty years in the making.</a:t>
            </a:r>
            <a:endParaRPr lang="cs-CZ" dirty="0"/>
          </a:p>
          <a:p>
            <a:endParaRPr lang="cs-CZ" dirty="0"/>
          </a:p>
        </p:txBody>
      </p:sp>
      <p:pic>
        <p:nvPicPr>
          <p:cNvPr id="6" name="Obrázek 5" descr="Obsah obrázku exteriér, obloha, příroda, kopec&#10;&#10;Popis byl vytvořen automaticky">
            <a:extLst>
              <a:ext uri="{FF2B5EF4-FFF2-40B4-BE49-F238E27FC236}">
                <a16:creationId xmlns:a16="http://schemas.microsoft.com/office/drawing/2014/main" id="{4D49725D-217A-0648-93A1-CDD43EADA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0323" y="97684"/>
            <a:ext cx="3563064" cy="2188315"/>
          </a:xfrm>
          <a:prstGeom prst="rect">
            <a:avLst/>
          </a:prstGeom>
        </p:spPr>
      </p:pic>
    </p:spTree>
    <p:extLst>
      <p:ext uri="{BB962C8B-B14F-4D97-AF65-F5344CB8AC3E}">
        <p14:creationId xmlns:p14="http://schemas.microsoft.com/office/powerpoint/2010/main" val="2698838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444591-3BC1-644C-2361-BF7CF6ADF288}"/>
              </a:ext>
            </a:extLst>
          </p:cNvPr>
          <p:cNvSpPr>
            <a:spLocks noGrp="1"/>
          </p:cNvSpPr>
          <p:nvPr>
            <p:ph type="title"/>
          </p:nvPr>
        </p:nvSpPr>
        <p:spPr/>
        <p:txBody>
          <a:bodyPr/>
          <a:lstStyle/>
          <a:p>
            <a:r>
              <a:rPr lang="cs-CZ" dirty="0"/>
              <a:t>Stavitelé pyramid</a:t>
            </a:r>
          </a:p>
        </p:txBody>
      </p:sp>
      <p:sp>
        <p:nvSpPr>
          <p:cNvPr id="3" name="Zástupný obsah 2">
            <a:extLst>
              <a:ext uri="{FF2B5EF4-FFF2-40B4-BE49-F238E27FC236}">
                <a16:creationId xmlns:a16="http://schemas.microsoft.com/office/drawing/2014/main" id="{9284FB4A-3F80-E9DF-D33B-5F509DFEAD2D}"/>
              </a:ext>
            </a:extLst>
          </p:cNvPr>
          <p:cNvSpPr>
            <a:spLocks noGrp="1"/>
          </p:cNvSpPr>
          <p:nvPr>
            <p:ph sz="half" idx="1"/>
          </p:nvPr>
        </p:nvSpPr>
        <p:spPr>
          <a:xfrm>
            <a:off x="1371599" y="2062265"/>
            <a:ext cx="4591455" cy="3805136"/>
          </a:xfrm>
        </p:spPr>
        <p:txBody>
          <a:bodyPr>
            <a:normAutofit fontScale="85000" lnSpcReduction="20000"/>
          </a:bodyPr>
          <a:lstStyle/>
          <a:p>
            <a:r>
              <a:rPr lang="cs-CZ" dirty="0"/>
              <a:t>Cheops</a:t>
            </a:r>
          </a:p>
          <a:p>
            <a:r>
              <a:rPr lang="cs-CZ" dirty="0" err="1"/>
              <a:t>Hdt</a:t>
            </a:r>
            <a:r>
              <a:rPr lang="cs-CZ" dirty="0"/>
              <a:t>. 2.126</a:t>
            </a:r>
          </a:p>
          <a:p>
            <a:r>
              <a:rPr lang="el-GR" dirty="0"/>
              <a:t>Ἐς τοῦτο δὲ ἐλθεῖν </a:t>
            </a:r>
            <a:r>
              <a:rPr lang="el-GR" u="sng" dirty="0"/>
              <a:t>Χέοπα</a:t>
            </a:r>
            <a:r>
              <a:rPr lang="el-GR" dirty="0"/>
              <a:t> </a:t>
            </a:r>
            <a:r>
              <a:rPr lang="el-GR" u="sng" dirty="0"/>
              <a:t>κακότητος</a:t>
            </a:r>
            <a:r>
              <a:rPr lang="el-GR" dirty="0"/>
              <a:t> ὥστε </a:t>
            </a:r>
            <a:r>
              <a:rPr lang="el-GR" u="sng" dirty="0"/>
              <a:t>χρημάτων δεόμενον τὴν θυγατέρα τὴν ἑωυτοῦ </a:t>
            </a:r>
            <a:r>
              <a:rPr lang="el-GR" dirty="0"/>
              <a:t>κατίσαντα ἐπ’ οἰκήματος προστάξαι πρήσσεσθαι ἀργύριον ὁκόσον δή τι· οὐ γὰρ δὴ τοῦτό γε ἔλεγον. τὴν δὲ τά τε ὑπὸ τοῦ πατρὸς ταχθέντα πρήσσεσθαι, ἰδίῃ δὲ καὶ αὐτὴν διανοηθῆναι μνημήιον καταλιπέσθαι, καὶ τοῦ ἐσιόντος πρὸς αὐτὴν ἑκάστου δέεσθαι ὅκως ἂν αὐτῇ ἕνα λίθον ἐν τοῖσι ἔργοισι δωρέοιτο. ἐκ τούτων δὲ τῶν λίθων ἔφασαν τὴν πυραμίδα οἰκοδομηθῆναι τὴν ἐν μέσῳ τῶν τριῶν ἑστηκυῖαν, ἔμπροσθε τῆς μεγάλης πυραμίδος, τῆς ἐστὶ τὸ κῶλον ἕκαστον ὅλου καὶ ἡμίσεος πλέθρου. </a:t>
            </a:r>
            <a:endParaRPr lang="cs-CZ" dirty="0"/>
          </a:p>
        </p:txBody>
      </p:sp>
      <p:sp>
        <p:nvSpPr>
          <p:cNvPr id="4" name="Zástupný obsah 3">
            <a:extLst>
              <a:ext uri="{FF2B5EF4-FFF2-40B4-BE49-F238E27FC236}">
                <a16:creationId xmlns:a16="http://schemas.microsoft.com/office/drawing/2014/main" id="{1C10718B-22F6-3AFE-D136-B371C62E0E78}"/>
              </a:ext>
            </a:extLst>
          </p:cNvPr>
          <p:cNvSpPr>
            <a:spLocks noGrp="1"/>
          </p:cNvSpPr>
          <p:nvPr>
            <p:ph sz="half" idx="2"/>
          </p:nvPr>
        </p:nvSpPr>
        <p:spPr>
          <a:xfrm>
            <a:off x="6574041" y="2285999"/>
            <a:ext cx="4758682" cy="4116421"/>
          </a:xfrm>
        </p:spPr>
        <p:txBody>
          <a:bodyPr>
            <a:normAutofit fontScale="85000" lnSpcReduction="20000"/>
          </a:bodyPr>
          <a:lstStyle/>
          <a:p>
            <a:r>
              <a:rPr lang="en-US" dirty="0"/>
              <a:t>And so evil a man was Cheops that for lack of money he made his own daughter to sit in a chamber and exact payment (how much, I know not; for they did not tell me this). She, they say, doing her father's bidding, was minded to leave some memorial of her own, and demanded of everyone who sought intercourse with her that he should give one stone to set in her work; and of these stones was built the pyramid that stands midmost of the three, over against the great pyramid; each side of it measures one hundred and fifty feet. </a:t>
            </a:r>
            <a:endParaRPr lang="cs-CZ" dirty="0"/>
          </a:p>
        </p:txBody>
      </p:sp>
    </p:spTree>
    <p:extLst>
      <p:ext uri="{BB962C8B-B14F-4D97-AF65-F5344CB8AC3E}">
        <p14:creationId xmlns:p14="http://schemas.microsoft.com/office/powerpoint/2010/main" val="3164455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47C698-12AE-B32C-B32F-403D8738720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03DEBAB-8415-5D9E-E447-EB9957568C21}"/>
              </a:ext>
            </a:extLst>
          </p:cNvPr>
          <p:cNvSpPr>
            <a:spLocks noGrp="1"/>
          </p:cNvSpPr>
          <p:nvPr>
            <p:ph sz="half" idx="1"/>
          </p:nvPr>
        </p:nvSpPr>
        <p:spPr/>
        <p:txBody>
          <a:bodyPr>
            <a:normAutofit lnSpcReduction="10000"/>
          </a:bodyPr>
          <a:lstStyle/>
          <a:p>
            <a:r>
              <a:rPr lang="cs-CZ" dirty="0"/>
              <a:t>D.S. 1.63.5 (</a:t>
            </a:r>
            <a:r>
              <a:rPr lang="cs-CZ" dirty="0" err="1"/>
              <a:t>Chemmis</a:t>
            </a:r>
            <a:r>
              <a:rPr lang="cs-CZ" dirty="0"/>
              <a:t>)</a:t>
            </a:r>
          </a:p>
          <a:p>
            <a:r>
              <a:rPr lang="el-GR" dirty="0"/>
              <a:t>πᾶσα δὲ στερεοῦ λίθου κατεσκεύασται, τὴν μὲν ἐργασίαν ἔχοντος δυσχερῆ, τὴν δὲ </a:t>
            </a:r>
            <a:r>
              <a:rPr lang="el-GR" u="sng" dirty="0"/>
              <a:t>διαμονὴν</a:t>
            </a:r>
            <a:r>
              <a:rPr lang="el-GR" dirty="0"/>
              <a:t> </a:t>
            </a:r>
            <a:r>
              <a:rPr lang="el-GR" u="sng" dirty="0"/>
              <a:t>αἰώνιον</a:t>
            </a:r>
            <a:r>
              <a:rPr lang="el-GR" dirty="0"/>
              <a:t>: οὐκ ἐλαττόνων γὰρ ἢ </a:t>
            </a:r>
            <a:r>
              <a:rPr lang="el-GR" u="sng" dirty="0"/>
              <a:t>χιλίων</a:t>
            </a:r>
            <a:r>
              <a:rPr lang="el-GR" dirty="0"/>
              <a:t> </a:t>
            </a:r>
            <a:r>
              <a:rPr lang="el-GR" u="sng" dirty="0"/>
              <a:t>ἐτῶν</a:t>
            </a:r>
            <a:r>
              <a:rPr lang="el-GR" dirty="0"/>
              <a:t>, ὥς φασι, διεληλυθότων εἰς τὸν καθ᾽</a:t>
            </a:r>
            <a:r>
              <a:rPr lang="cs-CZ" dirty="0"/>
              <a:t> </a:t>
            </a:r>
            <a:r>
              <a:rPr lang="el-GR" dirty="0"/>
              <a:t>ἡμᾶς βίον, ὡς δὲ ἔνιοι γράφουσι, πλειόνων ἢ </a:t>
            </a:r>
            <a:r>
              <a:rPr lang="el-GR" u="sng" dirty="0"/>
              <a:t>τρισχιλίων</a:t>
            </a:r>
            <a:r>
              <a:rPr lang="el-GR" dirty="0"/>
              <a:t> καὶ </a:t>
            </a:r>
            <a:r>
              <a:rPr lang="el-GR" u="sng" dirty="0"/>
              <a:t>τετρακοσίων</a:t>
            </a:r>
            <a:r>
              <a:rPr lang="el-GR" dirty="0"/>
              <a:t>, διαμένουσι μέχρι τοῦ νῦν οἱ λίθοι τὴν ἐξ ἀρχῆς σύνθεσιν καὶ τὴν ὅλην κατασκευὴν </a:t>
            </a:r>
            <a:r>
              <a:rPr lang="el-GR" u="sng" dirty="0"/>
              <a:t>ἄσηπτον</a:t>
            </a:r>
            <a:r>
              <a:rPr lang="el-GR" dirty="0"/>
              <a:t> διαφυλάττοντες. </a:t>
            </a:r>
            <a:endParaRPr lang="cs-CZ" dirty="0"/>
          </a:p>
          <a:p>
            <a:endParaRPr lang="cs-CZ" dirty="0"/>
          </a:p>
        </p:txBody>
      </p:sp>
      <p:sp>
        <p:nvSpPr>
          <p:cNvPr id="4" name="Zástupný obsah 3">
            <a:extLst>
              <a:ext uri="{FF2B5EF4-FFF2-40B4-BE49-F238E27FC236}">
                <a16:creationId xmlns:a16="http://schemas.microsoft.com/office/drawing/2014/main" id="{2985C53C-2E15-103C-19AF-44DE8158354F}"/>
              </a:ext>
            </a:extLst>
          </p:cNvPr>
          <p:cNvSpPr>
            <a:spLocks noGrp="1"/>
          </p:cNvSpPr>
          <p:nvPr>
            <p:ph sz="half" idx="2"/>
          </p:nvPr>
        </p:nvSpPr>
        <p:spPr/>
        <p:txBody>
          <a:bodyPr>
            <a:normAutofit lnSpcReduction="10000"/>
          </a:bodyPr>
          <a:lstStyle/>
          <a:p>
            <a:r>
              <a:rPr lang="en-US" dirty="0"/>
              <a:t>The entire construction is of hard stone, which is difficult to work but lasts for ever; for though no fewer than a thousand years have elapsed, as they say, to our lifetime, or, as some writers have it, more than three thousand four hundred, the stones remain to this day still preserving their original position and the entire structure undecayed.</a:t>
            </a:r>
            <a:endParaRPr lang="cs-CZ" dirty="0"/>
          </a:p>
        </p:txBody>
      </p:sp>
    </p:spTree>
    <p:extLst>
      <p:ext uri="{BB962C8B-B14F-4D97-AF65-F5344CB8AC3E}">
        <p14:creationId xmlns:p14="http://schemas.microsoft.com/office/powerpoint/2010/main" val="2816614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6500A7-F245-7E81-7BD7-9AF37EACA854}"/>
              </a:ext>
            </a:extLst>
          </p:cNvPr>
          <p:cNvSpPr>
            <a:spLocks noGrp="1"/>
          </p:cNvSpPr>
          <p:nvPr>
            <p:ph type="title"/>
          </p:nvPr>
        </p:nvSpPr>
        <p:spPr/>
        <p:txBody>
          <a:bodyPr/>
          <a:lstStyle/>
          <a:p>
            <a:r>
              <a:rPr lang="cs-CZ" dirty="0"/>
              <a:t>Stavitelé pyramid</a:t>
            </a:r>
          </a:p>
        </p:txBody>
      </p:sp>
      <p:sp>
        <p:nvSpPr>
          <p:cNvPr id="3" name="Zástupný obsah 2">
            <a:extLst>
              <a:ext uri="{FF2B5EF4-FFF2-40B4-BE49-F238E27FC236}">
                <a16:creationId xmlns:a16="http://schemas.microsoft.com/office/drawing/2014/main" id="{D7A68DE0-698F-0FEC-9A01-6736202201D3}"/>
              </a:ext>
            </a:extLst>
          </p:cNvPr>
          <p:cNvSpPr>
            <a:spLocks noGrp="1"/>
          </p:cNvSpPr>
          <p:nvPr>
            <p:ph sz="half" idx="1"/>
          </p:nvPr>
        </p:nvSpPr>
        <p:spPr/>
        <p:txBody>
          <a:bodyPr/>
          <a:lstStyle/>
          <a:p>
            <a:r>
              <a:rPr lang="cs-CZ" dirty="0" err="1"/>
              <a:t>Chefrén</a:t>
            </a:r>
            <a:r>
              <a:rPr lang="cs-CZ" dirty="0"/>
              <a:t> (</a:t>
            </a:r>
            <a:r>
              <a:rPr lang="cs-CZ" dirty="0" err="1"/>
              <a:t>Chafra</a:t>
            </a:r>
            <a:r>
              <a:rPr lang="cs-CZ" dirty="0"/>
              <a:t>)</a:t>
            </a:r>
          </a:p>
          <a:p>
            <a:r>
              <a:rPr lang="cs-CZ" dirty="0" err="1"/>
              <a:t>Hdt</a:t>
            </a:r>
            <a:r>
              <a:rPr lang="cs-CZ" dirty="0"/>
              <a:t>. 2.127</a:t>
            </a:r>
          </a:p>
          <a:p>
            <a:r>
              <a:rPr lang="el-GR" dirty="0"/>
              <a:t>Χεφρῆνα· καὶ τοῦτον δὲ τῷ αὐτῷ τρόπῳ διαχρᾶσθαι τῷ ἑτέρῳ τά τε ἄλλα καὶ πυραμίδα ποιῆσαι,</a:t>
            </a:r>
            <a:endParaRPr lang="cs-CZ" dirty="0"/>
          </a:p>
        </p:txBody>
      </p:sp>
      <p:sp>
        <p:nvSpPr>
          <p:cNvPr id="4" name="Zástupný obsah 3">
            <a:extLst>
              <a:ext uri="{FF2B5EF4-FFF2-40B4-BE49-F238E27FC236}">
                <a16:creationId xmlns:a16="http://schemas.microsoft.com/office/drawing/2014/main" id="{1D95FC57-DCC2-7DBF-076E-7BF7ED7198DB}"/>
              </a:ext>
            </a:extLst>
          </p:cNvPr>
          <p:cNvSpPr>
            <a:spLocks noGrp="1"/>
          </p:cNvSpPr>
          <p:nvPr>
            <p:ph sz="half" idx="2"/>
          </p:nvPr>
        </p:nvSpPr>
        <p:spPr/>
        <p:txBody>
          <a:bodyPr/>
          <a:lstStyle/>
          <a:p>
            <a:r>
              <a:rPr lang="en-US" dirty="0" err="1"/>
              <a:t>Chephren</a:t>
            </a:r>
            <a:r>
              <a:rPr lang="en-US" dirty="0"/>
              <a:t> also built a pyramid, of a less size than his brother's.</a:t>
            </a:r>
            <a:endParaRPr lang="cs-CZ" dirty="0"/>
          </a:p>
        </p:txBody>
      </p:sp>
      <p:pic>
        <p:nvPicPr>
          <p:cNvPr id="8" name="Obrázek 7" descr="Obsah obrázku exteriér, hora, budova, špína&#10;&#10;Popis byl vytvořen automaticky">
            <a:extLst>
              <a:ext uri="{FF2B5EF4-FFF2-40B4-BE49-F238E27FC236}">
                <a16:creationId xmlns:a16="http://schemas.microsoft.com/office/drawing/2014/main" id="{AB21A8CB-41FA-B77E-D906-6F9AC62F3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4077" y="0"/>
            <a:ext cx="3407923" cy="2259879"/>
          </a:xfrm>
          <a:prstGeom prst="rect">
            <a:avLst/>
          </a:prstGeom>
        </p:spPr>
      </p:pic>
    </p:spTree>
    <p:extLst>
      <p:ext uri="{BB962C8B-B14F-4D97-AF65-F5344CB8AC3E}">
        <p14:creationId xmlns:p14="http://schemas.microsoft.com/office/powerpoint/2010/main" val="81676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31D279-29BE-08BD-0727-8E0FC686470C}"/>
              </a:ext>
            </a:extLst>
          </p:cNvPr>
          <p:cNvSpPr>
            <a:spLocks noGrp="1"/>
          </p:cNvSpPr>
          <p:nvPr>
            <p:ph type="title"/>
          </p:nvPr>
        </p:nvSpPr>
        <p:spPr/>
        <p:txBody>
          <a:bodyPr/>
          <a:lstStyle/>
          <a:p>
            <a:r>
              <a:rPr lang="cs-CZ" dirty="0"/>
              <a:t>Stavitelé pyramid</a:t>
            </a:r>
          </a:p>
        </p:txBody>
      </p:sp>
      <p:sp>
        <p:nvSpPr>
          <p:cNvPr id="3" name="Zástupný obsah 2">
            <a:extLst>
              <a:ext uri="{FF2B5EF4-FFF2-40B4-BE49-F238E27FC236}">
                <a16:creationId xmlns:a16="http://schemas.microsoft.com/office/drawing/2014/main" id="{D883A591-6925-6755-D3C0-C33294E1DF20}"/>
              </a:ext>
            </a:extLst>
          </p:cNvPr>
          <p:cNvSpPr>
            <a:spLocks noGrp="1"/>
          </p:cNvSpPr>
          <p:nvPr>
            <p:ph sz="half" idx="1"/>
          </p:nvPr>
        </p:nvSpPr>
        <p:spPr/>
        <p:txBody>
          <a:bodyPr>
            <a:normAutofit lnSpcReduction="10000"/>
          </a:bodyPr>
          <a:lstStyle/>
          <a:p>
            <a:r>
              <a:rPr lang="cs-CZ" dirty="0"/>
              <a:t>D.S. 1.64 (</a:t>
            </a:r>
            <a:r>
              <a:rPr lang="cs-CZ" dirty="0" err="1"/>
              <a:t>Hdt</a:t>
            </a:r>
            <a:r>
              <a:rPr lang="cs-CZ" dirty="0"/>
              <a:t>. 2.128)</a:t>
            </a:r>
          </a:p>
          <a:p>
            <a:r>
              <a:rPr lang="el-GR" dirty="0"/>
              <a:t>τῶν δὲ βασιλέων τῶν κατασκευασάντων αὐτὰς ἑαυτοῖς </a:t>
            </a:r>
            <a:r>
              <a:rPr lang="el-GR" u="sng" dirty="0"/>
              <a:t>τάφους</a:t>
            </a:r>
            <a:r>
              <a:rPr lang="el-GR" dirty="0"/>
              <a:t> συνέβη </a:t>
            </a:r>
            <a:r>
              <a:rPr lang="el-GR" u="sng" dirty="0"/>
              <a:t>μηδέτερον</a:t>
            </a:r>
            <a:r>
              <a:rPr lang="el-GR" dirty="0"/>
              <a:t> αὐτῶν ταῖς </a:t>
            </a:r>
            <a:r>
              <a:rPr lang="el-GR" u="sng" dirty="0"/>
              <a:t>πυραμίσιν</a:t>
            </a:r>
            <a:r>
              <a:rPr lang="el-GR" dirty="0"/>
              <a:t> </a:t>
            </a:r>
            <a:r>
              <a:rPr lang="el-GR" u="sng" dirty="0"/>
              <a:t>ἐνταφῆναι</a:t>
            </a:r>
            <a:r>
              <a:rPr lang="el-GR" dirty="0"/>
              <a:t>: τὰ γὰρ </a:t>
            </a:r>
            <a:r>
              <a:rPr lang="el-GR" u="sng" dirty="0"/>
              <a:t>πλήθη</a:t>
            </a:r>
            <a:r>
              <a:rPr lang="el-GR" dirty="0"/>
              <a:t> διά τε </a:t>
            </a:r>
            <a:r>
              <a:rPr lang="el-GR" u="sng" dirty="0"/>
              <a:t>ταλαιπωρίαν</a:t>
            </a:r>
            <a:r>
              <a:rPr lang="el-GR" dirty="0"/>
              <a:t> τὴν ἐν τοῖς ἔργοις καὶ διὰ τὸ τούτους τοὺς βασιλεῖς </a:t>
            </a:r>
            <a:r>
              <a:rPr lang="el-GR" u="sng" dirty="0"/>
              <a:t>ὠμὰ</a:t>
            </a:r>
            <a:r>
              <a:rPr lang="el-GR" dirty="0"/>
              <a:t> καὶ </a:t>
            </a:r>
            <a:r>
              <a:rPr lang="el-GR" u="sng" dirty="0"/>
              <a:t>βίαια</a:t>
            </a:r>
            <a:r>
              <a:rPr lang="el-GR" dirty="0"/>
              <a:t> πολλὰ πρᾶξαι δι᾽ </a:t>
            </a:r>
            <a:r>
              <a:rPr lang="el-GR" u="sng" dirty="0"/>
              <a:t>ὀργῆς</a:t>
            </a:r>
            <a:r>
              <a:rPr lang="el-GR" dirty="0"/>
              <a:t> εἶχε τοὺς αἰτίους, καὶ τὰ σώματα ἠπείλει διασπάσειν καὶ μεθ᾽ ὕβρεως ἐκρίψειν ἐκ τῶν τάφων: </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3AF5873D-2F1F-5C45-A423-7E8E4D2A94C0}"/>
              </a:ext>
            </a:extLst>
          </p:cNvPr>
          <p:cNvSpPr>
            <a:spLocks noGrp="1"/>
          </p:cNvSpPr>
          <p:nvPr>
            <p:ph sz="half" idx="2"/>
          </p:nvPr>
        </p:nvSpPr>
        <p:spPr/>
        <p:txBody>
          <a:bodyPr>
            <a:normAutofit lnSpcReduction="10000"/>
          </a:bodyPr>
          <a:lstStyle/>
          <a:p>
            <a:r>
              <a:rPr lang="cs-CZ" dirty="0"/>
              <a:t>A</a:t>
            </a:r>
            <a:r>
              <a:rPr lang="en-US" dirty="0" err="1"/>
              <a:t>nd</a:t>
            </a:r>
            <a:r>
              <a:rPr lang="en-US" dirty="0"/>
              <a:t> though the two kings built the pyramids to serve as their tombs, in the event neither of them was buried in them; 5 for the multitudes, because of the hardships which they had endured in the building of them and the many cruel and violent acts of these kings, were filled with anger against those who had caused their sufferings and openly threatened to tear their bodies asunder and cast them in despite out of the tombs. </a:t>
            </a:r>
            <a:endParaRPr lang="cs-CZ" dirty="0"/>
          </a:p>
        </p:txBody>
      </p:sp>
    </p:spTree>
    <p:extLst>
      <p:ext uri="{BB962C8B-B14F-4D97-AF65-F5344CB8AC3E}">
        <p14:creationId xmlns:p14="http://schemas.microsoft.com/office/powerpoint/2010/main" val="19465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B103BB-C9E9-881B-6046-C6D0ED7275EB}"/>
              </a:ext>
            </a:extLst>
          </p:cNvPr>
          <p:cNvSpPr>
            <a:spLocks noGrp="1"/>
          </p:cNvSpPr>
          <p:nvPr>
            <p:ph type="title"/>
          </p:nvPr>
        </p:nvSpPr>
        <p:spPr/>
        <p:txBody>
          <a:bodyPr/>
          <a:lstStyle/>
          <a:p>
            <a:r>
              <a:rPr lang="cs-CZ" dirty="0"/>
              <a:t>Etymologie </a:t>
            </a:r>
          </a:p>
        </p:txBody>
      </p:sp>
      <p:sp>
        <p:nvSpPr>
          <p:cNvPr id="3" name="Zástupný obsah 2">
            <a:extLst>
              <a:ext uri="{FF2B5EF4-FFF2-40B4-BE49-F238E27FC236}">
                <a16:creationId xmlns:a16="http://schemas.microsoft.com/office/drawing/2014/main" id="{53D3D87E-7F98-DFF1-A32C-D17886513846}"/>
              </a:ext>
            </a:extLst>
          </p:cNvPr>
          <p:cNvSpPr>
            <a:spLocks noGrp="1"/>
          </p:cNvSpPr>
          <p:nvPr>
            <p:ph idx="1"/>
          </p:nvPr>
        </p:nvSpPr>
        <p:spPr/>
        <p:txBody>
          <a:bodyPr/>
          <a:lstStyle/>
          <a:p>
            <a:r>
              <a:rPr lang="cs-CZ" dirty="0" err="1"/>
              <a:t>Aigyptos</a:t>
            </a:r>
            <a:r>
              <a:rPr lang="cs-CZ" dirty="0"/>
              <a:t> (</a:t>
            </a:r>
            <a:r>
              <a:rPr lang="cs-CZ" dirty="0" err="1"/>
              <a:t>Αἴγυ</a:t>
            </a:r>
            <a:r>
              <a:rPr lang="cs-CZ" dirty="0"/>
              <a:t>πτος) – z egyptského slova pro Memfis (Hikuptah)</a:t>
            </a:r>
          </a:p>
          <a:p>
            <a:r>
              <a:rPr lang="cs-CZ" dirty="0" err="1"/>
              <a:t>Aegyptus</a:t>
            </a:r>
            <a:endParaRPr lang="cs-CZ" dirty="0"/>
          </a:p>
          <a:p>
            <a:r>
              <a:rPr lang="cs-CZ" dirty="0"/>
              <a:t>Nil (</a:t>
            </a:r>
            <a:r>
              <a:rPr lang="cs-CZ" dirty="0" err="1"/>
              <a:t>Νεῖλος</a:t>
            </a:r>
            <a:r>
              <a:rPr lang="cs-CZ" dirty="0"/>
              <a:t>, </a:t>
            </a:r>
            <a:r>
              <a:rPr lang="cs-CZ" dirty="0" err="1"/>
              <a:t>Nilus</a:t>
            </a:r>
            <a:r>
              <a:rPr lang="cs-CZ" dirty="0"/>
              <a:t>) – také bůh řeky v řecké mytologii (</a:t>
            </a:r>
            <a:r>
              <a:rPr lang="cs-CZ" dirty="0" err="1"/>
              <a:t>Hapi</a:t>
            </a:r>
            <a:r>
              <a:rPr lang="cs-CZ" dirty="0"/>
              <a:t>)</a:t>
            </a:r>
          </a:p>
          <a:p>
            <a:r>
              <a:rPr lang="cs-CZ" dirty="0"/>
              <a:t>Mytologie – </a:t>
            </a:r>
            <a:r>
              <a:rPr lang="cs-CZ" dirty="0" err="1"/>
              <a:t>Aigyptos</a:t>
            </a:r>
            <a:r>
              <a:rPr lang="cs-CZ" dirty="0"/>
              <a:t> – syn Béla, potomek </a:t>
            </a:r>
            <a:r>
              <a:rPr lang="cs-CZ" dirty="0" err="1"/>
              <a:t>Ió</a:t>
            </a:r>
            <a:r>
              <a:rPr lang="cs-CZ" dirty="0"/>
              <a:t> </a:t>
            </a:r>
          </a:p>
          <a:p>
            <a:endParaRPr lang="cs-CZ" dirty="0"/>
          </a:p>
          <a:p>
            <a:endParaRPr lang="cs-CZ" dirty="0"/>
          </a:p>
        </p:txBody>
      </p:sp>
      <p:pic>
        <p:nvPicPr>
          <p:cNvPr id="5" name="Obrázek 4" descr="Obsah obrázku obloha, exteriér, příroda, mraky&#10;&#10;Popis byl vytvořen automaticky">
            <a:extLst>
              <a:ext uri="{FF2B5EF4-FFF2-40B4-BE49-F238E27FC236}">
                <a16:creationId xmlns:a16="http://schemas.microsoft.com/office/drawing/2014/main" id="{516E9F07-7A5D-56D8-FBBE-0CF473178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4450" y="128649"/>
            <a:ext cx="3067050" cy="2043051"/>
          </a:xfrm>
          <a:prstGeom prst="rect">
            <a:avLst/>
          </a:prstGeom>
        </p:spPr>
      </p:pic>
      <p:pic>
        <p:nvPicPr>
          <p:cNvPr id="7" name="Obrázek 6" descr="Obsah obrázku voda, exteriér, loďka, loď&#10;&#10;Popis byl vytvořen automaticky">
            <a:extLst>
              <a:ext uri="{FF2B5EF4-FFF2-40B4-BE49-F238E27FC236}">
                <a16:creationId xmlns:a16="http://schemas.microsoft.com/office/drawing/2014/main" id="{A3214378-1A59-7A3B-5843-C30B12ACA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8550" y="3990540"/>
            <a:ext cx="4552950" cy="2562660"/>
          </a:xfrm>
          <a:prstGeom prst="rect">
            <a:avLst/>
          </a:prstGeom>
        </p:spPr>
      </p:pic>
    </p:spTree>
    <p:extLst>
      <p:ext uri="{BB962C8B-B14F-4D97-AF65-F5344CB8AC3E}">
        <p14:creationId xmlns:p14="http://schemas.microsoft.com/office/powerpoint/2010/main" val="663987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4183FB-EB47-F22C-E8CF-75734E813C5B}"/>
              </a:ext>
            </a:extLst>
          </p:cNvPr>
          <p:cNvSpPr>
            <a:spLocks noGrp="1"/>
          </p:cNvSpPr>
          <p:nvPr>
            <p:ph type="title"/>
          </p:nvPr>
        </p:nvSpPr>
        <p:spPr/>
        <p:txBody>
          <a:bodyPr/>
          <a:lstStyle/>
          <a:p>
            <a:r>
              <a:rPr lang="cs-CZ" dirty="0"/>
              <a:t>Stavitelé pyramid</a:t>
            </a:r>
          </a:p>
        </p:txBody>
      </p:sp>
      <p:sp>
        <p:nvSpPr>
          <p:cNvPr id="3" name="Zástupný obsah 2">
            <a:extLst>
              <a:ext uri="{FF2B5EF4-FFF2-40B4-BE49-F238E27FC236}">
                <a16:creationId xmlns:a16="http://schemas.microsoft.com/office/drawing/2014/main" id="{34BD7257-84EE-690B-7CE8-C9DE4A80F043}"/>
              </a:ext>
            </a:extLst>
          </p:cNvPr>
          <p:cNvSpPr>
            <a:spLocks noGrp="1"/>
          </p:cNvSpPr>
          <p:nvPr>
            <p:ph sz="half" idx="1"/>
          </p:nvPr>
        </p:nvSpPr>
        <p:spPr/>
        <p:txBody>
          <a:bodyPr/>
          <a:lstStyle/>
          <a:p>
            <a:r>
              <a:rPr lang="cs-CZ" dirty="0" err="1"/>
              <a:t>Mykerínos</a:t>
            </a:r>
            <a:r>
              <a:rPr lang="cs-CZ" dirty="0"/>
              <a:t> (</a:t>
            </a:r>
            <a:r>
              <a:rPr lang="cs-CZ" dirty="0" err="1"/>
              <a:t>Menkaure</a:t>
            </a:r>
            <a:r>
              <a:rPr lang="cs-CZ" dirty="0"/>
              <a:t>)</a:t>
            </a:r>
          </a:p>
          <a:p>
            <a:r>
              <a:rPr lang="cs-CZ" dirty="0" err="1"/>
              <a:t>Hdt</a:t>
            </a:r>
            <a:r>
              <a:rPr lang="cs-CZ" dirty="0"/>
              <a:t>. 2.129–134</a:t>
            </a:r>
          </a:p>
          <a:p>
            <a:r>
              <a:rPr lang="el-GR" dirty="0"/>
              <a:t>Πυραμίδα δὲ οὗτος ἀπελίπετο πολλὸν ἐλάσσω τοῦ πατρὸς</a:t>
            </a:r>
            <a:endParaRPr lang="cs-CZ" dirty="0"/>
          </a:p>
          <a:p>
            <a:endParaRPr lang="cs-CZ" dirty="0"/>
          </a:p>
        </p:txBody>
      </p:sp>
      <p:sp>
        <p:nvSpPr>
          <p:cNvPr id="4" name="Zástupný obsah 3">
            <a:extLst>
              <a:ext uri="{FF2B5EF4-FFF2-40B4-BE49-F238E27FC236}">
                <a16:creationId xmlns:a16="http://schemas.microsoft.com/office/drawing/2014/main" id="{286FEF35-9766-13AC-9E00-FD6F75EE5E8E}"/>
              </a:ext>
            </a:extLst>
          </p:cNvPr>
          <p:cNvSpPr>
            <a:spLocks noGrp="1"/>
          </p:cNvSpPr>
          <p:nvPr>
            <p:ph sz="half" idx="2"/>
          </p:nvPr>
        </p:nvSpPr>
        <p:spPr/>
        <p:txBody>
          <a:bodyPr/>
          <a:lstStyle/>
          <a:p>
            <a:r>
              <a:rPr lang="en-US" dirty="0"/>
              <a:t>This king too left a pyramid, but far smaller than his father‘s</a:t>
            </a:r>
            <a:endParaRPr lang="cs-CZ" dirty="0"/>
          </a:p>
          <a:p>
            <a:endParaRPr lang="cs-CZ" dirty="0"/>
          </a:p>
          <a:p>
            <a:r>
              <a:rPr lang="cs-CZ" dirty="0"/>
              <a:t>Pohřeb dcery, zabil ji sám/neštěstí, socha krávy v </a:t>
            </a:r>
            <a:r>
              <a:rPr lang="cs-CZ" dirty="0" err="1"/>
              <a:t>Saïs</a:t>
            </a:r>
            <a:endParaRPr lang="cs-CZ" dirty="0"/>
          </a:p>
        </p:txBody>
      </p:sp>
      <p:pic>
        <p:nvPicPr>
          <p:cNvPr id="6" name="Obrázek 5" descr="Obsah obrázku exteriér, obloha, budova, stavební materiál&#10;&#10;Popis byl vytvořen automaticky">
            <a:extLst>
              <a:ext uri="{FF2B5EF4-FFF2-40B4-BE49-F238E27FC236}">
                <a16:creationId xmlns:a16="http://schemas.microsoft.com/office/drawing/2014/main" id="{DC88D7AC-3886-108A-0FF2-AF8EC20404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9296" y="51296"/>
            <a:ext cx="3343077" cy="2234703"/>
          </a:xfrm>
          <a:prstGeom prst="rect">
            <a:avLst/>
          </a:prstGeom>
        </p:spPr>
      </p:pic>
    </p:spTree>
    <p:extLst>
      <p:ext uri="{BB962C8B-B14F-4D97-AF65-F5344CB8AC3E}">
        <p14:creationId xmlns:p14="http://schemas.microsoft.com/office/powerpoint/2010/main" val="3107827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5F4E6D-2850-B0B7-D2F8-157FF26D7956}"/>
              </a:ext>
            </a:extLst>
          </p:cNvPr>
          <p:cNvSpPr>
            <a:spLocks noGrp="1"/>
          </p:cNvSpPr>
          <p:nvPr>
            <p:ph type="title"/>
          </p:nvPr>
        </p:nvSpPr>
        <p:spPr/>
        <p:txBody>
          <a:bodyPr/>
          <a:lstStyle/>
          <a:p>
            <a:r>
              <a:rPr lang="cs-CZ" dirty="0"/>
              <a:t>Další králové</a:t>
            </a:r>
          </a:p>
        </p:txBody>
      </p:sp>
      <p:sp>
        <p:nvSpPr>
          <p:cNvPr id="3" name="Zástupný obsah 2">
            <a:extLst>
              <a:ext uri="{FF2B5EF4-FFF2-40B4-BE49-F238E27FC236}">
                <a16:creationId xmlns:a16="http://schemas.microsoft.com/office/drawing/2014/main" id="{36F0ED21-F2AC-4CC6-5E3B-6257CDD0D8D1}"/>
              </a:ext>
            </a:extLst>
          </p:cNvPr>
          <p:cNvSpPr>
            <a:spLocks noGrp="1"/>
          </p:cNvSpPr>
          <p:nvPr>
            <p:ph sz="half" idx="1"/>
          </p:nvPr>
        </p:nvSpPr>
        <p:spPr>
          <a:xfrm>
            <a:off x="1371600" y="1880681"/>
            <a:ext cx="4600575" cy="4291519"/>
          </a:xfrm>
        </p:spPr>
        <p:txBody>
          <a:bodyPr>
            <a:normAutofit fontScale="77500" lnSpcReduction="20000"/>
          </a:bodyPr>
          <a:lstStyle/>
          <a:p>
            <a:r>
              <a:rPr lang="cs-CZ" dirty="0" err="1"/>
              <a:t>Hdt</a:t>
            </a:r>
            <a:r>
              <a:rPr lang="cs-CZ" dirty="0"/>
              <a:t>. 2.137–139 </a:t>
            </a:r>
            <a:r>
              <a:rPr lang="cs-CZ" dirty="0" err="1"/>
              <a:t>Sabakos</a:t>
            </a:r>
            <a:r>
              <a:rPr lang="cs-CZ" dirty="0"/>
              <a:t> – z </a:t>
            </a:r>
            <a:r>
              <a:rPr lang="cs-CZ" dirty="0" err="1"/>
              <a:t>Aithiopie</a:t>
            </a:r>
            <a:r>
              <a:rPr lang="cs-CZ" dirty="0"/>
              <a:t> (</a:t>
            </a:r>
            <a:r>
              <a:rPr lang="cs-CZ" dirty="0" err="1"/>
              <a:t>Šabako</a:t>
            </a:r>
            <a:r>
              <a:rPr lang="cs-CZ" dirty="0"/>
              <a:t>)</a:t>
            </a:r>
          </a:p>
          <a:p>
            <a:r>
              <a:rPr lang="cs-CZ" dirty="0" err="1"/>
              <a:t>Hdt</a:t>
            </a:r>
            <a:r>
              <a:rPr lang="cs-CZ" dirty="0"/>
              <a:t>. 2.141 – </a:t>
            </a:r>
            <a:r>
              <a:rPr lang="cs-CZ" dirty="0" err="1"/>
              <a:t>Sethos</a:t>
            </a:r>
            <a:r>
              <a:rPr lang="cs-CZ" dirty="0"/>
              <a:t> (</a:t>
            </a:r>
            <a:r>
              <a:rPr lang="cs-CZ" dirty="0" err="1"/>
              <a:t>Šebitku</a:t>
            </a:r>
            <a:r>
              <a:rPr lang="cs-CZ" dirty="0"/>
              <a:t>) – boje s </a:t>
            </a:r>
            <a:r>
              <a:rPr lang="cs-CZ" dirty="0" err="1"/>
              <a:t>Assyřany</a:t>
            </a:r>
            <a:endParaRPr lang="cs-CZ" dirty="0"/>
          </a:p>
          <a:p>
            <a:r>
              <a:rPr lang="cs-CZ" dirty="0" err="1"/>
              <a:t>Hdt</a:t>
            </a:r>
            <a:r>
              <a:rPr lang="cs-CZ" dirty="0"/>
              <a:t>. 2.142 – chronologie, délka vlády </a:t>
            </a:r>
            <a:r>
              <a:rPr lang="el-GR" dirty="0"/>
              <a:t>.</a:t>
            </a:r>
            <a:endParaRPr lang="cs-CZ" dirty="0"/>
          </a:p>
        </p:txBody>
      </p:sp>
      <p:sp>
        <p:nvSpPr>
          <p:cNvPr id="4" name="Zástupný obsah 3">
            <a:extLst>
              <a:ext uri="{FF2B5EF4-FFF2-40B4-BE49-F238E27FC236}">
                <a16:creationId xmlns:a16="http://schemas.microsoft.com/office/drawing/2014/main" id="{5A64FEF3-386B-27B4-6743-93E9A08D4D6B}"/>
              </a:ext>
            </a:extLst>
          </p:cNvPr>
          <p:cNvSpPr>
            <a:spLocks noGrp="1"/>
          </p:cNvSpPr>
          <p:nvPr>
            <p:ph sz="half" idx="2"/>
          </p:nvPr>
        </p:nvSpPr>
        <p:spPr/>
        <p:txBody>
          <a:bodyPr>
            <a:normAutofit fontScale="77500" lnSpcReduction="20000"/>
          </a:bodyPr>
          <a:lstStyle/>
          <a:p>
            <a:r>
              <a:rPr lang="en-US" dirty="0"/>
              <a:t>Thus far went the record given me by the Egyptians and their priests; and they showed me that the time from the first king to that priest of Hephaestus, who was the last, covered three hundred and forty‑one generations of men, and that in this time such also had been the number of their kings, and of their high priests. Now three hundred generations make up ten thousand years, three generations being equal to a century. And over and above the three hundred the remaining forty‑one cover thirteen hundred and forty years. Thus the whole sum is eleven thousand three hundred and forty years; in all which time (they said) they had had no king who was a god in human form, nor had there been any such thing either before or after those years among the rest of the kings of Egypt.</a:t>
            </a:r>
            <a:endParaRPr lang="cs-CZ" dirty="0"/>
          </a:p>
        </p:txBody>
      </p:sp>
      <p:pic>
        <p:nvPicPr>
          <p:cNvPr id="6" name="Obrázek 5" descr="Obsah obrázku budova, socha, kámen&#10;&#10;Popis byl vytvořen automaticky">
            <a:extLst>
              <a:ext uri="{FF2B5EF4-FFF2-40B4-BE49-F238E27FC236}">
                <a16:creationId xmlns:a16="http://schemas.microsoft.com/office/drawing/2014/main" id="{23EB2551-8807-4659-820A-5E0E60934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60815"/>
            <a:ext cx="1761517" cy="2110885"/>
          </a:xfrm>
          <a:prstGeom prst="rect">
            <a:avLst/>
          </a:prstGeom>
        </p:spPr>
      </p:pic>
      <p:pic>
        <p:nvPicPr>
          <p:cNvPr id="8" name="Obrázek 7" descr="Obsah obrázku text, kámen&#10;&#10;Popis byl vytvořen automaticky">
            <a:extLst>
              <a:ext uri="{FF2B5EF4-FFF2-40B4-BE49-F238E27FC236}">
                <a16:creationId xmlns:a16="http://schemas.microsoft.com/office/drawing/2014/main" id="{F0596254-4A32-745C-5C1F-E6D395B10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6928" y="249833"/>
            <a:ext cx="2733472" cy="1824592"/>
          </a:xfrm>
          <a:prstGeom prst="rect">
            <a:avLst/>
          </a:prstGeom>
        </p:spPr>
      </p:pic>
    </p:spTree>
    <p:extLst>
      <p:ext uri="{BB962C8B-B14F-4D97-AF65-F5344CB8AC3E}">
        <p14:creationId xmlns:p14="http://schemas.microsoft.com/office/powerpoint/2010/main" val="3827612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D5246B-D4AD-F294-72D7-DB4FCDF10BE1}"/>
              </a:ext>
            </a:extLst>
          </p:cNvPr>
          <p:cNvSpPr>
            <a:spLocks noGrp="1"/>
          </p:cNvSpPr>
          <p:nvPr>
            <p:ph type="title"/>
          </p:nvPr>
        </p:nvSpPr>
        <p:spPr/>
        <p:txBody>
          <a:bodyPr/>
          <a:lstStyle/>
          <a:p>
            <a:r>
              <a:rPr lang="cs-CZ" dirty="0"/>
              <a:t>Labyrint</a:t>
            </a:r>
          </a:p>
        </p:txBody>
      </p:sp>
      <p:sp>
        <p:nvSpPr>
          <p:cNvPr id="3" name="Zástupný obsah 2">
            <a:extLst>
              <a:ext uri="{FF2B5EF4-FFF2-40B4-BE49-F238E27FC236}">
                <a16:creationId xmlns:a16="http://schemas.microsoft.com/office/drawing/2014/main" id="{B8A3F8E4-B131-0EB4-02E8-B6ACE340F7F0}"/>
              </a:ext>
            </a:extLst>
          </p:cNvPr>
          <p:cNvSpPr>
            <a:spLocks noGrp="1"/>
          </p:cNvSpPr>
          <p:nvPr>
            <p:ph sz="half" idx="1"/>
          </p:nvPr>
        </p:nvSpPr>
        <p:spPr/>
        <p:txBody>
          <a:bodyPr/>
          <a:lstStyle/>
          <a:p>
            <a:r>
              <a:rPr lang="cs-CZ" dirty="0" err="1"/>
              <a:t>Hdt</a:t>
            </a:r>
            <a:r>
              <a:rPr lang="cs-CZ" dirty="0"/>
              <a:t>. 2.148</a:t>
            </a:r>
          </a:p>
          <a:p>
            <a:r>
              <a:rPr lang="el-GR" dirty="0"/>
              <a:t>δόξαν δέ σφι ἐποιήσαντο </a:t>
            </a:r>
            <a:r>
              <a:rPr lang="el-GR" u="sng" dirty="0"/>
              <a:t>λαβύρινθον</a:t>
            </a:r>
            <a:r>
              <a:rPr lang="el-GR" dirty="0"/>
              <a:t>, ὀλίγον ὑπὲρ τῆς </a:t>
            </a:r>
            <a:r>
              <a:rPr lang="el-GR" u="sng" dirty="0"/>
              <a:t>λίμνης</a:t>
            </a:r>
            <a:r>
              <a:rPr lang="el-GR" dirty="0"/>
              <a:t> τῆς </a:t>
            </a:r>
            <a:r>
              <a:rPr lang="el-GR" u="sng" dirty="0"/>
              <a:t>Μοίριος</a:t>
            </a:r>
            <a:r>
              <a:rPr lang="el-GR" dirty="0"/>
              <a:t> κατὰ Κροκοδείλων καλεομένην πόλιν μάλιστά κῃ κείμενον·</a:t>
            </a:r>
            <a:endParaRPr lang="cs-CZ" dirty="0"/>
          </a:p>
          <a:p>
            <a:r>
              <a:rPr lang="el-GR" dirty="0"/>
              <a:t>ἦσαν μέν νυν καὶ αἱ </a:t>
            </a:r>
            <a:r>
              <a:rPr lang="el-GR" u="sng" dirty="0"/>
              <a:t>πυραμίδες</a:t>
            </a:r>
            <a:r>
              <a:rPr lang="el-GR" dirty="0"/>
              <a:t> </a:t>
            </a:r>
            <a:r>
              <a:rPr lang="el-GR" u="sng" dirty="0"/>
              <a:t>λόγου</a:t>
            </a:r>
            <a:r>
              <a:rPr lang="el-GR" dirty="0"/>
              <a:t> </a:t>
            </a:r>
            <a:r>
              <a:rPr lang="el-GR" u="sng" dirty="0"/>
              <a:t>μέζονες</a:t>
            </a:r>
            <a:r>
              <a:rPr lang="el-GR" dirty="0"/>
              <a:t>, καὶ πολλῶν ἐκάστη αὐτέων Ἑλληνικῶν ἔργων καὶ μεγάλων ἀνταξίη, ὁ δὲ δὴ </a:t>
            </a:r>
            <a:r>
              <a:rPr lang="el-GR" u="sng" dirty="0"/>
              <a:t>λαβύρινθος</a:t>
            </a:r>
            <a:r>
              <a:rPr lang="el-GR" dirty="0"/>
              <a:t> καὶ τὰς </a:t>
            </a:r>
            <a:r>
              <a:rPr lang="el-GR" u="sng" dirty="0"/>
              <a:t>πυραμίδας</a:t>
            </a:r>
            <a:r>
              <a:rPr lang="el-GR" dirty="0"/>
              <a:t> </a:t>
            </a:r>
            <a:r>
              <a:rPr lang="el-GR" u="sng" dirty="0"/>
              <a:t>ὑπερβάλλει</a:t>
            </a:r>
            <a:r>
              <a:rPr lang="el-GR" dirty="0"/>
              <a:t>·</a:t>
            </a:r>
            <a:endParaRPr lang="cs-CZ" dirty="0"/>
          </a:p>
        </p:txBody>
      </p:sp>
      <p:sp>
        <p:nvSpPr>
          <p:cNvPr id="4" name="Zástupný obsah 3">
            <a:extLst>
              <a:ext uri="{FF2B5EF4-FFF2-40B4-BE49-F238E27FC236}">
                <a16:creationId xmlns:a16="http://schemas.microsoft.com/office/drawing/2014/main" id="{2D3DA24C-F1B9-2046-29C6-CF344FF98558}"/>
              </a:ext>
            </a:extLst>
          </p:cNvPr>
          <p:cNvSpPr>
            <a:spLocks noGrp="1"/>
          </p:cNvSpPr>
          <p:nvPr>
            <p:ph sz="half" idx="2"/>
          </p:nvPr>
        </p:nvSpPr>
        <p:spPr/>
        <p:txBody>
          <a:bodyPr/>
          <a:lstStyle/>
          <a:p>
            <a:r>
              <a:rPr lang="en-US" dirty="0"/>
              <a:t>having so resolved they made a labyrinth,​ a little way beyond the lake </a:t>
            </a:r>
            <a:r>
              <a:rPr lang="en-US" dirty="0" err="1"/>
              <a:t>Moeris</a:t>
            </a:r>
            <a:r>
              <a:rPr lang="en-US" dirty="0"/>
              <a:t> and near the place called the City of Crocodiles</a:t>
            </a:r>
            <a:endParaRPr lang="cs-CZ" dirty="0"/>
          </a:p>
          <a:p>
            <a:r>
              <a:rPr lang="en-US" dirty="0"/>
              <a:t>Though the pyramids were greater than words can tell, and each one of them a match for many great monuments built by Greeks, this maze surpasses even the pyramids.</a:t>
            </a:r>
            <a:endParaRPr lang="cs-CZ" dirty="0"/>
          </a:p>
        </p:txBody>
      </p:sp>
      <p:pic>
        <p:nvPicPr>
          <p:cNvPr id="6" name="Obrázek 5" descr="Obsah obrázku text&#10;&#10;Popis byl vytvořen automaticky">
            <a:extLst>
              <a:ext uri="{FF2B5EF4-FFF2-40B4-BE49-F238E27FC236}">
                <a16:creationId xmlns:a16="http://schemas.microsoft.com/office/drawing/2014/main" id="{BA192990-7F0C-A9C8-8191-9FFB51DD1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806" y="195262"/>
            <a:ext cx="2876550" cy="1590675"/>
          </a:xfrm>
          <a:prstGeom prst="rect">
            <a:avLst/>
          </a:prstGeom>
        </p:spPr>
      </p:pic>
    </p:spTree>
    <p:extLst>
      <p:ext uri="{BB962C8B-B14F-4D97-AF65-F5344CB8AC3E}">
        <p14:creationId xmlns:p14="http://schemas.microsoft.com/office/powerpoint/2010/main" val="3117057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95C1D8-2011-8C8E-C338-1B74EFA8786B}"/>
              </a:ext>
            </a:extLst>
          </p:cNvPr>
          <p:cNvSpPr>
            <a:spLocks noGrp="1"/>
          </p:cNvSpPr>
          <p:nvPr>
            <p:ph type="title"/>
          </p:nvPr>
        </p:nvSpPr>
        <p:spPr/>
        <p:txBody>
          <a:bodyPr/>
          <a:lstStyle/>
          <a:p>
            <a:r>
              <a:rPr lang="cs-CZ" dirty="0"/>
              <a:t>Pozdější králové – </a:t>
            </a:r>
            <a:r>
              <a:rPr lang="cs-CZ" dirty="0" err="1"/>
              <a:t>Saitská</a:t>
            </a:r>
            <a:r>
              <a:rPr lang="cs-CZ" dirty="0"/>
              <a:t> dynastie</a:t>
            </a:r>
          </a:p>
        </p:txBody>
      </p:sp>
      <p:sp>
        <p:nvSpPr>
          <p:cNvPr id="3" name="Zástupný obsah 2">
            <a:extLst>
              <a:ext uri="{FF2B5EF4-FFF2-40B4-BE49-F238E27FC236}">
                <a16:creationId xmlns:a16="http://schemas.microsoft.com/office/drawing/2014/main" id="{FD7E4074-53B0-C2E1-D8BE-DE8EAE57AB54}"/>
              </a:ext>
            </a:extLst>
          </p:cNvPr>
          <p:cNvSpPr>
            <a:spLocks noGrp="1"/>
          </p:cNvSpPr>
          <p:nvPr>
            <p:ph sz="half" idx="1"/>
          </p:nvPr>
        </p:nvSpPr>
        <p:spPr/>
        <p:txBody>
          <a:bodyPr/>
          <a:lstStyle/>
          <a:p>
            <a:r>
              <a:rPr lang="cs-CZ" dirty="0"/>
              <a:t>Již správná chronologie</a:t>
            </a:r>
          </a:p>
          <a:p>
            <a:r>
              <a:rPr lang="cs-CZ" dirty="0" err="1"/>
              <a:t>Psammétichos</a:t>
            </a:r>
            <a:r>
              <a:rPr lang="cs-CZ" dirty="0"/>
              <a:t> (</a:t>
            </a:r>
            <a:r>
              <a:rPr lang="cs-CZ" dirty="0" err="1"/>
              <a:t>Psamtik</a:t>
            </a:r>
            <a:r>
              <a:rPr lang="cs-CZ" dirty="0"/>
              <a:t> I.)</a:t>
            </a:r>
          </a:p>
          <a:p>
            <a:r>
              <a:rPr lang="cs-CZ" dirty="0" err="1"/>
              <a:t>Hdt</a:t>
            </a:r>
            <a:r>
              <a:rPr lang="cs-CZ" dirty="0"/>
              <a:t>. 2.151–157</a:t>
            </a:r>
          </a:p>
          <a:p>
            <a:r>
              <a:rPr lang="cs-CZ" dirty="0"/>
              <a:t>Pomoc Řeků</a:t>
            </a:r>
          </a:p>
          <a:p>
            <a:r>
              <a:rPr lang="cs-CZ" dirty="0" err="1"/>
              <a:t>Nekós</a:t>
            </a:r>
            <a:r>
              <a:rPr lang="cs-CZ" dirty="0"/>
              <a:t> (</a:t>
            </a:r>
            <a:r>
              <a:rPr lang="cs-CZ" dirty="0" err="1"/>
              <a:t>Nechó</a:t>
            </a:r>
            <a:r>
              <a:rPr lang="cs-CZ" dirty="0"/>
              <a:t>) – </a:t>
            </a:r>
            <a:r>
              <a:rPr lang="cs-CZ" dirty="0" err="1"/>
              <a:t>Hdt</a:t>
            </a:r>
            <a:r>
              <a:rPr lang="cs-CZ" dirty="0"/>
              <a:t>. 2.158–159</a:t>
            </a:r>
          </a:p>
          <a:p>
            <a:r>
              <a:rPr lang="cs-CZ" dirty="0"/>
              <a:t>Stavba kanálu do Rudého moře</a:t>
            </a:r>
          </a:p>
          <a:p>
            <a:r>
              <a:rPr lang="cs-CZ" dirty="0" err="1"/>
              <a:t>Psammis</a:t>
            </a:r>
            <a:r>
              <a:rPr lang="cs-CZ" dirty="0"/>
              <a:t> (</a:t>
            </a:r>
            <a:r>
              <a:rPr lang="cs-CZ" dirty="0" err="1"/>
              <a:t>Psamtik</a:t>
            </a:r>
            <a:r>
              <a:rPr lang="cs-CZ" dirty="0"/>
              <a:t> II.) – </a:t>
            </a:r>
            <a:r>
              <a:rPr lang="cs-CZ" dirty="0" err="1"/>
              <a:t>Hdt</a:t>
            </a:r>
            <a:r>
              <a:rPr lang="cs-CZ" dirty="0"/>
              <a:t>. 2.160</a:t>
            </a:r>
          </a:p>
          <a:p>
            <a:endParaRPr lang="cs-CZ" dirty="0"/>
          </a:p>
        </p:txBody>
      </p:sp>
      <p:sp>
        <p:nvSpPr>
          <p:cNvPr id="4" name="Zástupný obsah 3">
            <a:extLst>
              <a:ext uri="{FF2B5EF4-FFF2-40B4-BE49-F238E27FC236}">
                <a16:creationId xmlns:a16="http://schemas.microsoft.com/office/drawing/2014/main" id="{58EF6AD2-E616-949B-D765-411D9A7C9E1C}"/>
              </a:ext>
            </a:extLst>
          </p:cNvPr>
          <p:cNvSpPr>
            <a:spLocks noGrp="1"/>
          </p:cNvSpPr>
          <p:nvPr>
            <p:ph sz="half" idx="2"/>
          </p:nvPr>
        </p:nvSpPr>
        <p:spPr/>
        <p:txBody>
          <a:bodyPr/>
          <a:lstStyle/>
          <a:p>
            <a:r>
              <a:rPr lang="cs-CZ" dirty="0" err="1"/>
              <a:t>Apriés</a:t>
            </a:r>
            <a:r>
              <a:rPr lang="cs-CZ" dirty="0"/>
              <a:t> – </a:t>
            </a:r>
            <a:r>
              <a:rPr lang="cs-CZ" dirty="0" err="1"/>
              <a:t>Hdt</a:t>
            </a:r>
            <a:r>
              <a:rPr lang="cs-CZ" dirty="0"/>
              <a:t>. 2.161 </a:t>
            </a:r>
          </a:p>
          <a:p>
            <a:r>
              <a:rPr lang="cs-CZ" dirty="0"/>
              <a:t>Tažení do Libye</a:t>
            </a:r>
          </a:p>
          <a:p>
            <a:r>
              <a:rPr lang="cs-CZ" dirty="0" err="1"/>
              <a:t>Amasis</a:t>
            </a:r>
            <a:r>
              <a:rPr lang="cs-CZ" dirty="0"/>
              <a:t> – </a:t>
            </a:r>
            <a:r>
              <a:rPr lang="cs-CZ" dirty="0" err="1"/>
              <a:t>Hdt</a:t>
            </a:r>
            <a:r>
              <a:rPr lang="cs-CZ" dirty="0"/>
              <a:t>. 2.162–163, 169</a:t>
            </a:r>
          </a:p>
          <a:p>
            <a:r>
              <a:rPr lang="cs-CZ" dirty="0" err="1"/>
              <a:t>Hdt</a:t>
            </a:r>
            <a:r>
              <a:rPr lang="cs-CZ" dirty="0"/>
              <a:t>. 2.172–182</a:t>
            </a:r>
          </a:p>
        </p:txBody>
      </p:sp>
    </p:spTree>
    <p:extLst>
      <p:ext uri="{BB962C8B-B14F-4D97-AF65-F5344CB8AC3E}">
        <p14:creationId xmlns:p14="http://schemas.microsoft.com/office/powerpoint/2010/main" val="1650171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010BBA-5BC8-961D-3B62-62730C629224}"/>
              </a:ext>
            </a:extLst>
          </p:cNvPr>
          <p:cNvSpPr>
            <a:spLocks noGrp="1"/>
          </p:cNvSpPr>
          <p:nvPr>
            <p:ph type="title"/>
          </p:nvPr>
        </p:nvSpPr>
        <p:spPr/>
        <p:txBody>
          <a:bodyPr/>
          <a:lstStyle/>
          <a:p>
            <a:r>
              <a:rPr lang="cs-CZ" dirty="0"/>
              <a:t>Dobytí Peršany</a:t>
            </a:r>
          </a:p>
        </p:txBody>
      </p:sp>
      <p:sp>
        <p:nvSpPr>
          <p:cNvPr id="3" name="Zástupný obsah 2">
            <a:extLst>
              <a:ext uri="{FF2B5EF4-FFF2-40B4-BE49-F238E27FC236}">
                <a16:creationId xmlns:a16="http://schemas.microsoft.com/office/drawing/2014/main" id="{B5FF860A-6A89-1041-EB1D-ABF8F09D6EC7}"/>
              </a:ext>
            </a:extLst>
          </p:cNvPr>
          <p:cNvSpPr>
            <a:spLocks noGrp="1"/>
          </p:cNvSpPr>
          <p:nvPr>
            <p:ph sz="half" idx="1"/>
          </p:nvPr>
        </p:nvSpPr>
        <p:spPr/>
        <p:txBody>
          <a:bodyPr/>
          <a:lstStyle/>
          <a:p>
            <a:r>
              <a:rPr lang="cs-CZ" dirty="0" err="1"/>
              <a:t>Amasis</a:t>
            </a:r>
            <a:r>
              <a:rPr lang="cs-CZ" dirty="0"/>
              <a:t> (570–525 </a:t>
            </a:r>
            <a:r>
              <a:rPr lang="cs-CZ" dirty="0" err="1"/>
              <a:t>pnl</a:t>
            </a:r>
            <a:r>
              <a:rPr lang="cs-CZ" dirty="0"/>
              <a:t>), </a:t>
            </a:r>
            <a:r>
              <a:rPr lang="cs-CZ" dirty="0" err="1"/>
              <a:t>Psamménitos</a:t>
            </a:r>
            <a:r>
              <a:rPr lang="cs-CZ" dirty="0"/>
              <a:t> (</a:t>
            </a:r>
            <a:r>
              <a:rPr lang="cs-CZ" dirty="0" err="1"/>
              <a:t>Psamtik</a:t>
            </a:r>
            <a:r>
              <a:rPr lang="cs-CZ" dirty="0"/>
              <a:t> III.)</a:t>
            </a:r>
          </a:p>
          <a:p>
            <a:r>
              <a:rPr lang="cs-CZ" dirty="0"/>
              <a:t>X </a:t>
            </a:r>
            <a:r>
              <a:rPr lang="cs-CZ" dirty="0" err="1"/>
              <a:t>Kambýses</a:t>
            </a:r>
            <a:r>
              <a:rPr lang="cs-CZ" dirty="0"/>
              <a:t> II.</a:t>
            </a:r>
          </a:p>
          <a:p>
            <a:r>
              <a:rPr lang="cs-CZ" dirty="0"/>
              <a:t>Bitva u </a:t>
            </a:r>
            <a:r>
              <a:rPr lang="cs-CZ" dirty="0" err="1"/>
              <a:t>Pelúsia</a:t>
            </a:r>
            <a:r>
              <a:rPr lang="cs-CZ" dirty="0"/>
              <a:t> </a:t>
            </a:r>
            <a:r>
              <a:rPr lang="cs-CZ" dirty="0" err="1"/>
              <a:t>Hdt</a:t>
            </a:r>
            <a:r>
              <a:rPr lang="cs-CZ" dirty="0"/>
              <a:t>. 3.10</a:t>
            </a:r>
          </a:p>
        </p:txBody>
      </p:sp>
      <p:pic>
        <p:nvPicPr>
          <p:cNvPr id="6" name="Zástupný obsah 5" descr="Obsah obrázku text, skupina, malování&#10;&#10;Popis byl vytvořen automaticky">
            <a:extLst>
              <a:ext uri="{FF2B5EF4-FFF2-40B4-BE49-F238E27FC236}">
                <a16:creationId xmlns:a16="http://schemas.microsoft.com/office/drawing/2014/main" id="{50C64397-667C-77F7-EA80-BCC78DB882F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84826"/>
            <a:ext cx="5925307" cy="3162632"/>
          </a:xfrm>
        </p:spPr>
      </p:pic>
    </p:spTree>
    <p:extLst>
      <p:ext uri="{BB962C8B-B14F-4D97-AF65-F5344CB8AC3E}">
        <p14:creationId xmlns:p14="http://schemas.microsoft.com/office/powerpoint/2010/main" val="1667195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CA124C-1499-D0E3-7C4E-BBEAA50A3794}"/>
              </a:ext>
            </a:extLst>
          </p:cNvPr>
          <p:cNvSpPr>
            <a:spLocks noGrp="1"/>
          </p:cNvSpPr>
          <p:nvPr>
            <p:ph type="title"/>
          </p:nvPr>
        </p:nvSpPr>
        <p:spPr/>
        <p:txBody>
          <a:bodyPr/>
          <a:lstStyle/>
          <a:p>
            <a:r>
              <a:rPr lang="cs-CZ" dirty="0"/>
              <a:t>Mimo Hérodota</a:t>
            </a:r>
          </a:p>
        </p:txBody>
      </p:sp>
      <p:sp>
        <p:nvSpPr>
          <p:cNvPr id="3" name="Zástupný obsah 2">
            <a:extLst>
              <a:ext uri="{FF2B5EF4-FFF2-40B4-BE49-F238E27FC236}">
                <a16:creationId xmlns:a16="http://schemas.microsoft.com/office/drawing/2014/main" id="{4A71A0F0-DFC9-A0D2-A449-6D0E0F773872}"/>
              </a:ext>
            </a:extLst>
          </p:cNvPr>
          <p:cNvSpPr>
            <a:spLocks noGrp="1"/>
          </p:cNvSpPr>
          <p:nvPr>
            <p:ph sz="half" idx="1"/>
          </p:nvPr>
        </p:nvSpPr>
        <p:spPr/>
        <p:txBody>
          <a:bodyPr>
            <a:normAutofit fontScale="92500"/>
          </a:bodyPr>
          <a:lstStyle/>
          <a:p>
            <a:r>
              <a:rPr lang="cs-CZ" dirty="0" err="1"/>
              <a:t>Osymandyás</a:t>
            </a:r>
            <a:r>
              <a:rPr lang="cs-CZ" dirty="0"/>
              <a:t> (</a:t>
            </a:r>
            <a:r>
              <a:rPr lang="cs-CZ" dirty="0" err="1"/>
              <a:t>Ramesse</a:t>
            </a:r>
            <a:r>
              <a:rPr lang="cs-CZ" dirty="0"/>
              <a:t> II.)</a:t>
            </a:r>
          </a:p>
          <a:p>
            <a:r>
              <a:rPr lang="cs-CZ" dirty="0"/>
              <a:t>D.S. 1.47–49</a:t>
            </a:r>
          </a:p>
          <a:p>
            <a:r>
              <a:rPr lang="el-GR" dirty="0"/>
              <a:t>ἀπὸ γὰρ τῶν πρώτων τάφων, ἐν οἷς παραδέδοται τὰς παλλακίδας τοῦ Διὸς τεθάφθαι, δέκα σταδίων φησὶν ὑπάρξαι </a:t>
            </a:r>
            <a:r>
              <a:rPr lang="el-GR" u="sng" dirty="0"/>
              <a:t>βασιλέως</a:t>
            </a:r>
            <a:r>
              <a:rPr lang="el-GR" dirty="0"/>
              <a:t> </a:t>
            </a:r>
            <a:r>
              <a:rPr lang="el-GR" u="sng" dirty="0"/>
              <a:t>μνῆμα</a:t>
            </a:r>
            <a:r>
              <a:rPr lang="el-GR" dirty="0"/>
              <a:t> τοῦ προσαγορευθέντος </a:t>
            </a:r>
            <a:r>
              <a:rPr lang="el-GR" u="sng" dirty="0"/>
              <a:t>Ὀσυμανδύου</a:t>
            </a:r>
            <a:r>
              <a:rPr lang="el-GR" dirty="0"/>
              <a:t>.</a:t>
            </a:r>
            <a:endParaRPr lang="cs-CZ" dirty="0"/>
          </a:p>
          <a:p>
            <a:r>
              <a:rPr lang="el-GR" dirty="0"/>
              <a:t>ἐπιγεγράφθαι δ᾽ ἐπ᾽ αὐτοῦ ‘</a:t>
            </a:r>
            <a:r>
              <a:rPr lang="el-GR" u="sng" dirty="0"/>
              <a:t>βασιλεὺς</a:t>
            </a:r>
            <a:r>
              <a:rPr lang="el-GR" dirty="0"/>
              <a:t> </a:t>
            </a:r>
            <a:r>
              <a:rPr lang="el-GR" u="sng" dirty="0"/>
              <a:t>βασιλέων</a:t>
            </a:r>
            <a:r>
              <a:rPr lang="el-GR" dirty="0"/>
              <a:t> </a:t>
            </a:r>
            <a:r>
              <a:rPr lang="el-GR" u="sng" dirty="0"/>
              <a:t>Ὀσυμανδύας</a:t>
            </a:r>
            <a:r>
              <a:rPr lang="el-GR" dirty="0"/>
              <a:t> εἰμί. εἰ δέ τις εἰδέναι βούλεται πηλίκος εἰμὶ καὶ ποῦ κεῖμαι, νικάτω τι τῶν ἐμῶν ἔργων.’ </a:t>
            </a:r>
            <a:endParaRPr lang="cs-CZ" dirty="0"/>
          </a:p>
        </p:txBody>
      </p:sp>
      <p:sp>
        <p:nvSpPr>
          <p:cNvPr id="4" name="Zástupný obsah 3">
            <a:extLst>
              <a:ext uri="{FF2B5EF4-FFF2-40B4-BE49-F238E27FC236}">
                <a16:creationId xmlns:a16="http://schemas.microsoft.com/office/drawing/2014/main" id="{80EE24A3-6492-1897-EDE7-2DBF03F83820}"/>
              </a:ext>
            </a:extLst>
          </p:cNvPr>
          <p:cNvSpPr>
            <a:spLocks noGrp="1"/>
          </p:cNvSpPr>
          <p:nvPr>
            <p:ph sz="half" idx="2"/>
          </p:nvPr>
        </p:nvSpPr>
        <p:spPr/>
        <p:txBody>
          <a:bodyPr>
            <a:normAutofit fontScale="92500"/>
          </a:bodyPr>
          <a:lstStyle/>
          <a:p>
            <a:r>
              <a:rPr lang="en-US" dirty="0"/>
              <a:t>Ten </a:t>
            </a:r>
            <a:r>
              <a:rPr lang="en-US" dirty="0" err="1"/>
              <a:t>stades</a:t>
            </a:r>
            <a:r>
              <a:rPr lang="en-US" dirty="0"/>
              <a:t> from the first tombs, he says, in which, according to tradition, are buried the concubines of Zeus, stands a monument of the king known as </a:t>
            </a:r>
            <a:r>
              <a:rPr lang="en-US" dirty="0" err="1"/>
              <a:t>Osymandyas</a:t>
            </a:r>
            <a:r>
              <a:rPr lang="en-US" dirty="0"/>
              <a:t>.</a:t>
            </a:r>
            <a:endParaRPr lang="cs-CZ" dirty="0"/>
          </a:p>
          <a:p>
            <a:r>
              <a:rPr lang="en-US" dirty="0"/>
              <a:t>The inscription upon it runs: "King of Kings am I, </a:t>
            </a:r>
            <a:r>
              <a:rPr lang="en-US" dirty="0" err="1"/>
              <a:t>Osymandyas</a:t>
            </a:r>
            <a:r>
              <a:rPr lang="en-US" dirty="0"/>
              <a:t>. If anyone would know how great I am and where I lie, let him surpass one of my works.</a:t>
            </a:r>
            <a:endParaRPr lang="cs-CZ" dirty="0"/>
          </a:p>
        </p:txBody>
      </p:sp>
      <p:pic>
        <p:nvPicPr>
          <p:cNvPr id="6" name="Obrázek 5" descr="Obsah obrázku budova, kolonáda, oblouk, sloupec&#10;&#10;Popis byl vytvořen automaticky">
            <a:extLst>
              <a:ext uri="{FF2B5EF4-FFF2-40B4-BE49-F238E27FC236}">
                <a16:creationId xmlns:a16="http://schemas.microsoft.com/office/drawing/2014/main" id="{2C452D5F-1F9C-1D4E-D830-9A2F4A961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4654" y="42730"/>
            <a:ext cx="4217346" cy="2243269"/>
          </a:xfrm>
          <a:prstGeom prst="rect">
            <a:avLst/>
          </a:prstGeom>
        </p:spPr>
      </p:pic>
    </p:spTree>
    <p:extLst>
      <p:ext uri="{BB962C8B-B14F-4D97-AF65-F5344CB8AC3E}">
        <p14:creationId xmlns:p14="http://schemas.microsoft.com/office/powerpoint/2010/main" val="2614088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CFA9A7-2B43-222D-52AF-4BFBDEBBD5D3}"/>
              </a:ext>
            </a:extLst>
          </p:cNvPr>
          <p:cNvSpPr>
            <a:spLocks noGrp="1"/>
          </p:cNvSpPr>
          <p:nvPr>
            <p:ph type="title"/>
          </p:nvPr>
        </p:nvSpPr>
        <p:spPr/>
        <p:txBody>
          <a:bodyPr/>
          <a:lstStyle/>
          <a:p>
            <a:r>
              <a:rPr lang="cs-CZ" dirty="0"/>
              <a:t>Mimo Hérodota</a:t>
            </a:r>
          </a:p>
        </p:txBody>
      </p:sp>
      <p:sp>
        <p:nvSpPr>
          <p:cNvPr id="3" name="Zástupný obsah 2">
            <a:extLst>
              <a:ext uri="{FF2B5EF4-FFF2-40B4-BE49-F238E27FC236}">
                <a16:creationId xmlns:a16="http://schemas.microsoft.com/office/drawing/2014/main" id="{7B3CFFF0-8A27-3F9C-DD60-94BFFC317D0C}"/>
              </a:ext>
            </a:extLst>
          </p:cNvPr>
          <p:cNvSpPr>
            <a:spLocks noGrp="1"/>
          </p:cNvSpPr>
          <p:nvPr>
            <p:ph sz="half" idx="1"/>
          </p:nvPr>
        </p:nvSpPr>
        <p:spPr/>
        <p:txBody>
          <a:bodyPr>
            <a:normAutofit fontScale="92500" lnSpcReduction="20000"/>
          </a:bodyPr>
          <a:lstStyle/>
          <a:p>
            <a:r>
              <a:rPr lang="cs-CZ" dirty="0" err="1"/>
              <a:t>Ramesse</a:t>
            </a:r>
            <a:r>
              <a:rPr lang="cs-CZ" dirty="0"/>
              <a:t> II.</a:t>
            </a:r>
          </a:p>
          <a:p>
            <a:r>
              <a:rPr lang="cs-CZ" dirty="0"/>
              <a:t>D.S. 1.47</a:t>
            </a:r>
          </a:p>
          <a:p>
            <a:r>
              <a:rPr lang="el-GR" dirty="0"/>
              <a:t>μετὰ δὲ τὸν πυλῶνα </a:t>
            </a:r>
            <a:r>
              <a:rPr lang="el-GR" u="sng" dirty="0"/>
              <a:t>περίστυλον</a:t>
            </a:r>
            <a:r>
              <a:rPr lang="el-GR" dirty="0"/>
              <a:t> εἶναι τοῦ προτέρου ἀξιολογώτερον, ἐν ᾧ </a:t>
            </a:r>
            <a:r>
              <a:rPr lang="el-GR" u="sng" dirty="0"/>
              <a:t>γλυφὰς</a:t>
            </a:r>
            <a:r>
              <a:rPr lang="el-GR" dirty="0"/>
              <a:t> ὑπάρχειν παντοίας δηλούσας τὸν </a:t>
            </a:r>
            <a:r>
              <a:rPr lang="el-GR" u="sng" dirty="0"/>
              <a:t>πόλεμον</a:t>
            </a:r>
            <a:r>
              <a:rPr lang="el-GR" dirty="0"/>
              <a:t> τὸν γενόμενον αὐτῷ πρὸς τοὺς ἐν τοῖς </a:t>
            </a:r>
            <a:r>
              <a:rPr lang="el-GR" u="sng" dirty="0"/>
              <a:t>Βάκτροις</a:t>
            </a:r>
            <a:r>
              <a:rPr lang="el-GR" dirty="0"/>
              <a:t> </a:t>
            </a:r>
            <a:r>
              <a:rPr lang="el-GR" u="sng" dirty="0"/>
              <a:t>ἀποστάντας</a:t>
            </a:r>
            <a:r>
              <a:rPr lang="el-GR" dirty="0"/>
              <a:t>: ἐφ᾽ οὓς ἐστρατεῦσθαι πεζῶν μὲν τετταράκοντα μυριάσιν, ἱππεῦσι δὲ δισμυρίοις, εἰς τέτταρα μέρη διῃρημένης τῆς πάσης στρατιᾶς, ὧν ἁπάντων υἱοὺς τοῦ βασιλέως ἐσχηκέναι τὴν ἡγεμονίαν.</a:t>
            </a:r>
            <a:endParaRPr lang="cs-CZ" dirty="0"/>
          </a:p>
          <a:p>
            <a:endParaRPr lang="cs-CZ" dirty="0"/>
          </a:p>
        </p:txBody>
      </p:sp>
      <p:sp>
        <p:nvSpPr>
          <p:cNvPr id="4" name="Zástupný obsah 3">
            <a:extLst>
              <a:ext uri="{FF2B5EF4-FFF2-40B4-BE49-F238E27FC236}">
                <a16:creationId xmlns:a16="http://schemas.microsoft.com/office/drawing/2014/main" id="{D2488EFA-69F7-030F-C346-431C7EBA31A2}"/>
              </a:ext>
            </a:extLst>
          </p:cNvPr>
          <p:cNvSpPr>
            <a:spLocks noGrp="1"/>
          </p:cNvSpPr>
          <p:nvPr>
            <p:ph sz="half" idx="2"/>
          </p:nvPr>
        </p:nvSpPr>
        <p:spPr/>
        <p:txBody>
          <a:bodyPr>
            <a:normAutofit fontScale="92500" lnSpcReduction="20000"/>
          </a:bodyPr>
          <a:lstStyle/>
          <a:p>
            <a:r>
              <a:rPr lang="en-US" dirty="0"/>
              <a:t>Beyond the pylon, he says, there is a peristyle more remarkable than the former one; in it there are all manner of reliefs depicting the war which the king waged against those Bactrians who had revolted; against these he had made a campaign with four hundred thousand foot-soldiers and twenty thousand cavalry, the whole army having been divided into four divisions, all of which were under the command of sons of the king.</a:t>
            </a:r>
            <a:endParaRPr lang="cs-CZ" dirty="0"/>
          </a:p>
        </p:txBody>
      </p:sp>
      <p:pic>
        <p:nvPicPr>
          <p:cNvPr id="6" name="Obrázek 5" descr="Obsah obrázku mapa&#10;&#10;Popis byl vytvořen automaticky">
            <a:extLst>
              <a:ext uri="{FF2B5EF4-FFF2-40B4-BE49-F238E27FC236}">
                <a16:creationId xmlns:a16="http://schemas.microsoft.com/office/drawing/2014/main" id="{0F78FE5F-27BE-E103-9463-6DB79B545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7774" y="44261"/>
            <a:ext cx="2757791" cy="2127439"/>
          </a:xfrm>
          <a:prstGeom prst="rect">
            <a:avLst/>
          </a:prstGeom>
        </p:spPr>
      </p:pic>
    </p:spTree>
    <p:extLst>
      <p:ext uri="{BB962C8B-B14F-4D97-AF65-F5344CB8AC3E}">
        <p14:creationId xmlns:p14="http://schemas.microsoft.com/office/powerpoint/2010/main" val="812135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2EE1EB-5A32-DBD7-343E-8D727D3F3814}"/>
              </a:ext>
            </a:extLst>
          </p:cNvPr>
          <p:cNvSpPr>
            <a:spLocks noGrp="1"/>
          </p:cNvSpPr>
          <p:nvPr>
            <p:ph type="title"/>
          </p:nvPr>
        </p:nvSpPr>
        <p:spPr/>
        <p:txBody>
          <a:bodyPr/>
          <a:lstStyle/>
          <a:p>
            <a:r>
              <a:rPr lang="cs-CZ" dirty="0"/>
              <a:t>Alexandr a Egypt</a:t>
            </a:r>
          </a:p>
        </p:txBody>
      </p:sp>
      <p:sp>
        <p:nvSpPr>
          <p:cNvPr id="3" name="Zástupný obsah 2">
            <a:extLst>
              <a:ext uri="{FF2B5EF4-FFF2-40B4-BE49-F238E27FC236}">
                <a16:creationId xmlns:a16="http://schemas.microsoft.com/office/drawing/2014/main" id="{512C8748-12B1-AE50-EEFE-D281ACCB7517}"/>
              </a:ext>
            </a:extLst>
          </p:cNvPr>
          <p:cNvSpPr>
            <a:spLocks noGrp="1"/>
          </p:cNvSpPr>
          <p:nvPr>
            <p:ph sz="half" idx="1"/>
          </p:nvPr>
        </p:nvSpPr>
        <p:spPr/>
        <p:txBody>
          <a:bodyPr/>
          <a:lstStyle/>
          <a:p>
            <a:r>
              <a:rPr lang="cs-CZ" dirty="0" err="1"/>
              <a:t>Pseudo-Kallisthenés</a:t>
            </a:r>
            <a:endParaRPr lang="cs-CZ" dirty="0"/>
          </a:p>
          <a:p>
            <a:r>
              <a:rPr lang="cs-CZ" i="1" dirty="0"/>
              <a:t>Romance o Alexandrovi</a:t>
            </a:r>
          </a:p>
          <a:p>
            <a:r>
              <a:rPr lang="cs-CZ" dirty="0"/>
              <a:t>1.1–12</a:t>
            </a:r>
          </a:p>
          <a:p>
            <a:r>
              <a:rPr lang="cs-CZ" dirty="0"/>
              <a:t>Poslední egyptský faraon, </a:t>
            </a:r>
            <a:r>
              <a:rPr lang="cs-CZ" dirty="0" err="1"/>
              <a:t>Nektanebó</a:t>
            </a:r>
            <a:r>
              <a:rPr lang="cs-CZ" dirty="0"/>
              <a:t> II., otcem Alexandra</a:t>
            </a:r>
          </a:p>
        </p:txBody>
      </p:sp>
      <p:sp>
        <p:nvSpPr>
          <p:cNvPr id="4" name="Zástupný obsah 3">
            <a:extLst>
              <a:ext uri="{FF2B5EF4-FFF2-40B4-BE49-F238E27FC236}">
                <a16:creationId xmlns:a16="http://schemas.microsoft.com/office/drawing/2014/main" id="{016A7BEC-D4B7-00FE-96B6-DE3BC32B5CE3}"/>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2284174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D2825C-8E4D-6D07-331A-AE0263D02217}"/>
              </a:ext>
            </a:extLst>
          </p:cNvPr>
          <p:cNvSpPr>
            <a:spLocks noGrp="1"/>
          </p:cNvSpPr>
          <p:nvPr>
            <p:ph type="title"/>
          </p:nvPr>
        </p:nvSpPr>
        <p:spPr/>
        <p:txBody>
          <a:bodyPr/>
          <a:lstStyle/>
          <a:p>
            <a:r>
              <a:rPr lang="cs-CZ" dirty="0"/>
              <a:t>Egypt - dějiny</a:t>
            </a:r>
          </a:p>
        </p:txBody>
      </p:sp>
      <p:sp>
        <p:nvSpPr>
          <p:cNvPr id="3" name="Zástupný obsah 2">
            <a:extLst>
              <a:ext uri="{FF2B5EF4-FFF2-40B4-BE49-F238E27FC236}">
                <a16:creationId xmlns:a16="http://schemas.microsoft.com/office/drawing/2014/main" id="{956F096E-47E7-8B48-D3B1-D79EB4FBC23D}"/>
              </a:ext>
            </a:extLst>
          </p:cNvPr>
          <p:cNvSpPr>
            <a:spLocks noGrp="1"/>
          </p:cNvSpPr>
          <p:nvPr>
            <p:ph sz="half" idx="1"/>
          </p:nvPr>
        </p:nvSpPr>
        <p:spPr/>
        <p:txBody>
          <a:bodyPr/>
          <a:lstStyle/>
          <a:p>
            <a:r>
              <a:rPr lang="cs-CZ" dirty="0"/>
              <a:t>Hérodotos i </a:t>
            </a:r>
            <a:r>
              <a:rPr lang="cs-CZ" dirty="0" err="1"/>
              <a:t>Diodóros</a:t>
            </a:r>
            <a:r>
              <a:rPr lang="cs-CZ" dirty="0"/>
              <a:t> – důraz na stavitelskou činnost králů</a:t>
            </a:r>
          </a:p>
          <a:p>
            <a:r>
              <a:rPr lang="cs-CZ" dirty="0"/>
              <a:t>Příběhy k vládě králů</a:t>
            </a:r>
          </a:p>
          <a:p>
            <a:r>
              <a:rPr lang="cs-CZ" dirty="0"/>
              <a:t>Špatná chronologie (D.S. 1.50)</a:t>
            </a:r>
          </a:p>
          <a:p>
            <a:r>
              <a:rPr lang="cs-CZ" dirty="0"/>
              <a:t>Dobré záznamy k </a:t>
            </a:r>
            <a:r>
              <a:rPr lang="cs-CZ" dirty="0" err="1"/>
              <a:t>Saitské</a:t>
            </a:r>
            <a:r>
              <a:rPr lang="cs-CZ" dirty="0"/>
              <a:t> dynastii</a:t>
            </a:r>
          </a:p>
        </p:txBody>
      </p:sp>
      <p:sp>
        <p:nvSpPr>
          <p:cNvPr id="4" name="Zástupný obsah 3">
            <a:extLst>
              <a:ext uri="{FF2B5EF4-FFF2-40B4-BE49-F238E27FC236}">
                <a16:creationId xmlns:a16="http://schemas.microsoft.com/office/drawing/2014/main" id="{42F30C24-C41D-026F-03F9-2D201B58744E}"/>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3821774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DC08DD-9E98-83E8-C548-98010C986E27}"/>
              </a:ext>
            </a:extLst>
          </p:cNvPr>
          <p:cNvSpPr>
            <a:spLocks noGrp="1"/>
          </p:cNvSpPr>
          <p:nvPr>
            <p:ph type="title"/>
          </p:nvPr>
        </p:nvSpPr>
        <p:spPr/>
        <p:txBody>
          <a:bodyPr/>
          <a:lstStyle/>
          <a:p>
            <a:r>
              <a:rPr lang="cs-CZ" dirty="0" err="1"/>
              <a:t>Manetho</a:t>
            </a:r>
            <a:endParaRPr lang="cs-CZ" dirty="0"/>
          </a:p>
        </p:txBody>
      </p:sp>
      <p:sp>
        <p:nvSpPr>
          <p:cNvPr id="3" name="Zástupný obsah 2">
            <a:extLst>
              <a:ext uri="{FF2B5EF4-FFF2-40B4-BE49-F238E27FC236}">
                <a16:creationId xmlns:a16="http://schemas.microsoft.com/office/drawing/2014/main" id="{3230C4B9-B9F9-6C9C-4F72-85A0AB56AFA9}"/>
              </a:ext>
            </a:extLst>
          </p:cNvPr>
          <p:cNvSpPr>
            <a:spLocks noGrp="1"/>
          </p:cNvSpPr>
          <p:nvPr>
            <p:ph sz="half" idx="1"/>
          </p:nvPr>
        </p:nvSpPr>
        <p:spPr/>
        <p:txBody>
          <a:bodyPr>
            <a:normAutofit lnSpcReduction="10000"/>
          </a:bodyPr>
          <a:lstStyle/>
          <a:p>
            <a:r>
              <a:rPr lang="cs-CZ" dirty="0"/>
              <a:t>Chronologicky</a:t>
            </a:r>
          </a:p>
          <a:p>
            <a:r>
              <a:rPr lang="cs-CZ" dirty="0"/>
              <a:t>Kronika</a:t>
            </a:r>
          </a:p>
          <a:p>
            <a:r>
              <a:rPr lang="cs-CZ" dirty="0"/>
              <a:t>Linie bohů</a:t>
            </a:r>
          </a:p>
          <a:p>
            <a:r>
              <a:rPr lang="en-US" dirty="0"/>
              <a:t>The first man (or god) in Egypt is Hephaestus,​ who is also renowned among the Egyptians as the discoverer of fire. His son, Helios (the Sun), was succeeded by </a:t>
            </a:r>
            <a:r>
              <a:rPr lang="en-US" dirty="0" err="1"/>
              <a:t>Sôsis</a:t>
            </a:r>
            <a:r>
              <a:rPr lang="en-US" dirty="0"/>
              <a:t>; then follow, in turn, Cronos, Osiris, Typhon, brother of Osiris, and lastly </a:t>
            </a:r>
            <a:r>
              <a:rPr lang="en-US" dirty="0" err="1"/>
              <a:t>Orus</a:t>
            </a:r>
            <a:r>
              <a:rPr lang="en-US" dirty="0"/>
              <a:t>, son of Osiris and Isis. </a:t>
            </a:r>
            <a:endParaRPr lang="cs-CZ" dirty="0"/>
          </a:p>
        </p:txBody>
      </p:sp>
      <p:sp>
        <p:nvSpPr>
          <p:cNvPr id="4" name="Zástupný obsah 3">
            <a:extLst>
              <a:ext uri="{FF2B5EF4-FFF2-40B4-BE49-F238E27FC236}">
                <a16:creationId xmlns:a16="http://schemas.microsoft.com/office/drawing/2014/main" id="{81D52CC6-E24C-60F6-1B23-D6A2555A8FEC}"/>
              </a:ext>
            </a:extLst>
          </p:cNvPr>
          <p:cNvSpPr>
            <a:spLocks noGrp="1"/>
          </p:cNvSpPr>
          <p:nvPr>
            <p:ph sz="half" idx="2"/>
          </p:nvPr>
        </p:nvSpPr>
        <p:spPr/>
        <p:txBody>
          <a:bodyPr>
            <a:normAutofit lnSpcReduction="10000"/>
          </a:bodyPr>
          <a:lstStyle/>
          <a:p>
            <a:r>
              <a:rPr lang="cs-CZ" dirty="0"/>
              <a:t>Seznamy vládců, 30 dynastií, délka vlády, občas události z vlády</a:t>
            </a:r>
          </a:p>
          <a:p>
            <a:r>
              <a:rPr lang="cs-CZ" dirty="0"/>
              <a:t>Čerpal z oficiálních seznamů vládců</a:t>
            </a:r>
          </a:p>
          <a:p>
            <a:r>
              <a:rPr lang="cs-CZ" dirty="0"/>
              <a:t>Flavius </a:t>
            </a:r>
            <a:r>
              <a:rPr lang="cs-CZ" dirty="0" err="1"/>
              <a:t>Josephus</a:t>
            </a:r>
            <a:r>
              <a:rPr lang="cs-CZ" dirty="0"/>
              <a:t> – </a:t>
            </a:r>
            <a:r>
              <a:rPr lang="cs-CZ" i="1" dirty="0" err="1"/>
              <a:t>Contra</a:t>
            </a:r>
            <a:r>
              <a:rPr lang="cs-CZ" i="1" dirty="0"/>
              <a:t> </a:t>
            </a:r>
            <a:r>
              <a:rPr lang="cs-CZ" i="1" dirty="0" err="1"/>
              <a:t>Apionem</a:t>
            </a:r>
            <a:endParaRPr lang="cs-CZ" i="1" dirty="0"/>
          </a:p>
          <a:p>
            <a:r>
              <a:rPr lang="cs-CZ" dirty="0" err="1"/>
              <a:t>Plútarchos</a:t>
            </a:r>
            <a:r>
              <a:rPr lang="cs-CZ" i="1" dirty="0"/>
              <a:t> – O </a:t>
            </a:r>
            <a:r>
              <a:rPr lang="cs-CZ" i="1" dirty="0" err="1"/>
              <a:t>Ísidě</a:t>
            </a:r>
            <a:r>
              <a:rPr lang="cs-CZ" i="1" dirty="0"/>
              <a:t> a </a:t>
            </a:r>
            <a:r>
              <a:rPr lang="cs-CZ" i="1" dirty="0" err="1"/>
              <a:t>Osíridovi</a:t>
            </a:r>
            <a:r>
              <a:rPr lang="cs-CZ" i="1" dirty="0"/>
              <a:t> </a:t>
            </a:r>
          </a:p>
        </p:txBody>
      </p:sp>
    </p:spTree>
    <p:extLst>
      <p:ext uri="{BB962C8B-B14F-4D97-AF65-F5344CB8AC3E}">
        <p14:creationId xmlns:p14="http://schemas.microsoft.com/office/powerpoint/2010/main" val="2039441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074499-1AFD-5AC8-7D6A-17F2209E9043}"/>
              </a:ext>
            </a:extLst>
          </p:cNvPr>
          <p:cNvSpPr>
            <a:spLocks noGrp="1"/>
          </p:cNvSpPr>
          <p:nvPr>
            <p:ph type="title"/>
          </p:nvPr>
        </p:nvSpPr>
        <p:spPr/>
        <p:txBody>
          <a:bodyPr/>
          <a:lstStyle/>
          <a:p>
            <a:r>
              <a:rPr lang="cs-CZ" dirty="0"/>
              <a:t>Egypt a Řecko</a:t>
            </a:r>
          </a:p>
        </p:txBody>
      </p:sp>
      <p:sp>
        <p:nvSpPr>
          <p:cNvPr id="3" name="Zástupný obsah 2">
            <a:extLst>
              <a:ext uri="{FF2B5EF4-FFF2-40B4-BE49-F238E27FC236}">
                <a16:creationId xmlns:a16="http://schemas.microsoft.com/office/drawing/2014/main" id="{84B7AE3C-BC8C-316A-8B6C-155C0F26EF40}"/>
              </a:ext>
            </a:extLst>
          </p:cNvPr>
          <p:cNvSpPr>
            <a:spLocks noGrp="1"/>
          </p:cNvSpPr>
          <p:nvPr>
            <p:ph idx="1"/>
          </p:nvPr>
        </p:nvSpPr>
        <p:spPr/>
        <p:txBody>
          <a:bodyPr/>
          <a:lstStyle/>
          <a:p>
            <a:r>
              <a:rPr lang="cs-CZ" dirty="0"/>
              <a:t>Mytologie</a:t>
            </a:r>
          </a:p>
          <a:p>
            <a:r>
              <a:rPr lang="cs-CZ" dirty="0" err="1"/>
              <a:t>Danaos</a:t>
            </a:r>
            <a:r>
              <a:rPr lang="cs-CZ" dirty="0"/>
              <a:t> x </a:t>
            </a:r>
            <a:r>
              <a:rPr lang="cs-CZ" dirty="0" err="1"/>
              <a:t>Aigyptos</a:t>
            </a:r>
            <a:endParaRPr lang="cs-CZ" dirty="0"/>
          </a:p>
          <a:p>
            <a:r>
              <a:rPr lang="cs-CZ" dirty="0" err="1"/>
              <a:t>Héraklés</a:t>
            </a:r>
            <a:endParaRPr lang="cs-CZ" dirty="0"/>
          </a:p>
          <a:p>
            <a:r>
              <a:rPr lang="cs-CZ" dirty="0"/>
              <a:t>Helena a </a:t>
            </a:r>
            <a:r>
              <a:rPr lang="cs-CZ" dirty="0" err="1"/>
              <a:t>Meneláos</a:t>
            </a:r>
            <a:r>
              <a:rPr lang="cs-CZ" dirty="0"/>
              <a:t> (včetně alternativní verze únosu – </a:t>
            </a:r>
            <a:r>
              <a:rPr lang="cs-CZ" dirty="0" err="1"/>
              <a:t>Hdt</a:t>
            </a:r>
            <a:r>
              <a:rPr lang="cs-CZ" dirty="0"/>
              <a:t>. 2.112–120), Próteus</a:t>
            </a:r>
          </a:p>
          <a:p>
            <a:r>
              <a:rPr lang="cs-CZ" dirty="0"/>
              <a:t>Údajně kolonizace – </a:t>
            </a:r>
            <a:r>
              <a:rPr lang="cs-CZ" dirty="0" err="1"/>
              <a:t>Bélos</a:t>
            </a:r>
            <a:r>
              <a:rPr lang="cs-CZ" dirty="0"/>
              <a:t> (</a:t>
            </a:r>
            <a:r>
              <a:rPr lang="cs-CZ" dirty="0" err="1"/>
              <a:t>Mesopotamie</a:t>
            </a:r>
            <a:r>
              <a:rPr lang="cs-CZ" dirty="0"/>
              <a:t>), </a:t>
            </a:r>
            <a:r>
              <a:rPr lang="cs-CZ" dirty="0" err="1"/>
              <a:t>Danaos</a:t>
            </a:r>
            <a:r>
              <a:rPr lang="cs-CZ" dirty="0"/>
              <a:t> (</a:t>
            </a:r>
            <a:r>
              <a:rPr lang="cs-CZ" dirty="0" err="1"/>
              <a:t>Argos</a:t>
            </a:r>
            <a:r>
              <a:rPr lang="cs-CZ" dirty="0"/>
              <a:t>), Židé, </a:t>
            </a:r>
            <a:r>
              <a:rPr lang="cs-CZ" dirty="0" err="1"/>
              <a:t>Kolchiďané</a:t>
            </a:r>
            <a:r>
              <a:rPr lang="cs-CZ" dirty="0"/>
              <a:t>, Athény, Makedonie– D.S. 1.28–29</a:t>
            </a:r>
          </a:p>
        </p:txBody>
      </p:sp>
    </p:spTree>
    <p:extLst>
      <p:ext uri="{BB962C8B-B14F-4D97-AF65-F5344CB8AC3E}">
        <p14:creationId xmlns:p14="http://schemas.microsoft.com/office/powerpoint/2010/main" val="1531825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E4A32F-67E7-292D-75FE-F9FAF60561FE}"/>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706B7FF9-8E6A-44A7-67D6-084E4078F207}"/>
              </a:ext>
            </a:extLst>
          </p:cNvPr>
          <p:cNvSpPr>
            <a:spLocks noGrp="1"/>
          </p:cNvSpPr>
          <p:nvPr>
            <p:ph sz="half" idx="1"/>
          </p:nvPr>
        </p:nvSpPr>
        <p:spPr/>
        <p:txBody>
          <a:bodyPr>
            <a:normAutofit fontScale="92500" lnSpcReduction="20000"/>
          </a:bodyPr>
          <a:lstStyle/>
          <a:p>
            <a:r>
              <a:rPr lang="cs-CZ" dirty="0"/>
              <a:t>Egypt – místo zrození bohů</a:t>
            </a:r>
          </a:p>
          <a:p>
            <a:r>
              <a:rPr lang="cs-CZ" dirty="0" err="1"/>
              <a:t>Hdt</a:t>
            </a:r>
            <a:r>
              <a:rPr lang="cs-CZ" dirty="0"/>
              <a:t>. 2.43–63</a:t>
            </a:r>
          </a:p>
          <a:p>
            <a:r>
              <a:rPr lang="cs-CZ" dirty="0" err="1"/>
              <a:t>Plu</a:t>
            </a:r>
            <a:r>
              <a:rPr lang="cs-CZ" dirty="0"/>
              <a:t>. </a:t>
            </a:r>
            <a:r>
              <a:rPr lang="cs-CZ" i="1" dirty="0"/>
              <a:t>De </a:t>
            </a:r>
            <a:r>
              <a:rPr lang="cs-CZ" i="1" dirty="0" err="1"/>
              <a:t>Iside</a:t>
            </a:r>
            <a:endParaRPr lang="cs-CZ" i="1" dirty="0"/>
          </a:p>
          <a:p>
            <a:r>
              <a:rPr lang="cs-CZ" dirty="0"/>
              <a:t>D.S. 1.11–20</a:t>
            </a:r>
          </a:p>
          <a:p>
            <a:r>
              <a:rPr lang="cs-CZ" dirty="0"/>
              <a:t>D.S. 1.9.6</a:t>
            </a:r>
          </a:p>
          <a:p>
            <a:r>
              <a:rPr lang="el-GR" dirty="0">
                <a:latin typeface="Arial Unicode MS"/>
              </a:rPr>
              <a:t>Ἐπεὶ δὲ κατὰ τὴν Αἴγυπτον θεῶν τε γενέσεις ὑπάρξαι μυθολογοῦνται, αἵ τε τῶν ἄστρων ἀρχαιόταται παρατηρήσεις εὑρῆσθαι λέγονται, πρὸς δὲ τούτοις πράξεις ἀξιόλογοι καὶ πολλαὶ μεγάλων ἀνδρῶν ἱστοροῦνται</a:t>
            </a:r>
            <a:r>
              <a:rPr lang="cs-CZ" dirty="0">
                <a:latin typeface="Arial Unicode MS"/>
              </a:rPr>
              <a:t> … </a:t>
            </a:r>
            <a:endParaRPr lang="cs-CZ" dirty="0"/>
          </a:p>
          <a:p>
            <a:endParaRPr lang="cs-CZ" dirty="0"/>
          </a:p>
        </p:txBody>
      </p:sp>
      <p:sp>
        <p:nvSpPr>
          <p:cNvPr id="4" name="Zástupný obsah 3">
            <a:extLst>
              <a:ext uri="{FF2B5EF4-FFF2-40B4-BE49-F238E27FC236}">
                <a16:creationId xmlns:a16="http://schemas.microsoft.com/office/drawing/2014/main" id="{F6460482-9A16-E9ED-FACD-DA2F0EE5FD64}"/>
              </a:ext>
            </a:extLst>
          </p:cNvPr>
          <p:cNvSpPr>
            <a:spLocks noGrp="1"/>
          </p:cNvSpPr>
          <p:nvPr>
            <p:ph sz="half" idx="2"/>
          </p:nvPr>
        </p:nvSpPr>
        <p:spPr/>
        <p:txBody>
          <a:bodyPr>
            <a:normAutofit fontScale="92500" lnSpcReduction="20000"/>
          </a:bodyPr>
          <a:lstStyle/>
          <a:p>
            <a:r>
              <a:rPr lang="en-US" dirty="0"/>
              <a:t>And since Egypt is the country where mythology places the origin of the gods, where the earliest observations of the stars are said to have been made, and where, furthermore, many noteworthy deeds of great men are recorded,</a:t>
            </a:r>
            <a:endParaRPr lang="cs-CZ" dirty="0"/>
          </a:p>
        </p:txBody>
      </p:sp>
    </p:spTree>
    <p:extLst>
      <p:ext uri="{BB962C8B-B14F-4D97-AF65-F5344CB8AC3E}">
        <p14:creationId xmlns:p14="http://schemas.microsoft.com/office/powerpoint/2010/main" val="2967455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EBEED-129B-230A-72F7-9608262AE7ED}"/>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E5D53BBE-1B80-4252-EDCF-2869B60584FD}"/>
              </a:ext>
            </a:extLst>
          </p:cNvPr>
          <p:cNvSpPr>
            <a:spLocks noGrp="1"/>
          </p:cNvSpPr>
          <p:nvPr>
            <p:ph sz="half" idx="1"/>
          </p:nvPr>
        </p:nvSpPr>
        <p:spPr/>
        <p:txBody>
          <a:bodyPr>
            <a:normAutofit/>
          </a:bodyPr>
          <a:lstStyle/>
          <a:p>
            <a:r>
              <a:rPr lang="cs-CZ" i="1" dirty="0" err="1"/>
              <a:t>Interpretatio</a:t>
            </a:r>
            <a:r>
              <a:rPr lang="cs-CZ" i="1" dirty="0"/>
              <a:t> </a:t>
            </a:r>
            <a:r>
              <a:rPr lang="cs-CZ" i="1" dirty="0" err="1"/>
              <a:t>graeca</a:t>
            </a:r>
            <a:endParaRPr lang="cs-CZ" i="1" dirty="0"/>
          </a:p>
          <a:p>
            <a:r>
              <a:rPr lang="cs-CZ" dirty="0" err="1"/>
              <a:t>Osíris</a:t>
            </a:r>
            <a:r>
              <a:rPr lang="cs-CZ" dirty="0"/>
              <a:t> – Dionýsos</a:t>
            </a:r>
          </a:p>
          <a:p>
            <a:r>
              <a:rPr lang="cs-CZ" dirty="0" err="1"/>
              <a:t>Ísis</a:t>
            </a:r>
            <a:r>
              <a:rPr lang="cs-CZ" dirty="0"/>
              <a:t> – Démétér/</a:t>
            </a:r>
            <a:r>
              <a:rPr lang="cs-CZ" dirty="0" err="1"/>
              <a:t>Afrodíté</a:t>
            </a:r>
            <a:endParaRPr lang="cs-CZ" dirty="0"/>
          </a:p>
          <a:p>
            <a:r>
              <a:rPr lang="cs-CZ" dirty="0" err="1"/>
              <a:t>Ammón</a:t>
            </a:r>
            <a:r>
              <a:rPr lang="cs-CZ" dirty="0"/>
              <a:t> – Zeus</a:t>
            </a:r>
          </a:p>
          <a:p>
            <a:r>
              <a:rPr lang="cs-CZ" dirty="0" err="1"/>
              <a:t>Ptah</a:t>
            </a:r>
            <a:r>
              <a:rPr lang="cs-CZ" dirty="0"/>
              <a:t> – </a:t>
            </a:r>
            <a:r>
              <a:rPr lang="cs-CZ" dirty="0" err="1"/>
              <a:t>Héfaistos</a:t>
            </a:r>
            <a:endParaRPr lang="cs-CZ" dirty="0"/>
          </a:p>
          <a:p>
            <a:r>
              <a:rPr lang="cs-CZ" dirty="0" err="1"/>
              <a:t>Ápis</a:t>
            </a:r>
            <a:r>
              <a:rPr lang="cs-CZ" dirty="0"/>
              <a:t> – </a:t>
            </a:r>
            <a:r>
              <a:rPr lang="cs-CZ" dirty="0" err="1"/>
              <a:t>Epafos</a:t>
            </a:r>
            <a:endParaRPr lang="cs-CZ" dirty="0"/>
          </a:p>
          <a:p>
            <a:r>
              <a:rPr lang="cs-CZ" dirty="0"/>
              <a:t>Set – </a:t>
            </a:r>
            <a:r>
              <a:rPr lang="cs-CZ" dirty="0" err="1"/>
              <a:t>Týfón</a:t>
            </a:r>
            <a:endParaRPr lang="cs-CZ" dirty="0"/>
          </a:p>
          <a:p>
            <a:r>
              <a:rPr lang="cs-CZ" dirty="0" err="1"/>
              <a:t>Hórus</a:t>
            </a:r>
            <a:r>
              <a:rPr lang="cs-CZ" dirty="0"/>
              <a:t> – Apollón</a:t>
            </a:r>
          </a:p>
          <a:p>
            <a:endParaRPr lang="cs-CZ" dirty="0"/>
          </a:p>
        </p:txBody>
      </p:sp>
      <p:sp>
        <p:nvSpPr>
          <p:cNvPr id="4" name="Zástupný obsah 3">
            <a:extLst>
              <a:ext uri="{FF2B5EF4-FFF2-40B4-BE49-F238E27FC236}">
                <a16:creationId xmlns:a16="http://schemas.microsoft.com/office/drawing/2014/main" id="{50ADE38A-031F-FAAC-1BF8-872397AC335B}"/>
              </a:ext>
            </a:extLst>
          </p:cNvPr>
          <p:cNvSpPr>
            <a:spLocks noGrp="1"/>
          </p:cNvSpPr>
          <p:nvPr>
            <p:ph sz="half" idx="2"/>
          </p:nvPr>
        </p:nvSpPr>
        <p:spPr/>
        <p:txBody>
          <a:bodyPr>
            <a:normAutofit/>
          </a:bodyPr>
          <a:lstStyle/>
          <a:p>
            <a:r>
              <a:rPr lang="cs-CZ" dirty="0" err="1"/>
              <a:t>Anúbis</a:t>
            </a:r>
            <a:r>
              <a:rPr lang="cs-CZ" dirty="0"/>
              <a:t>/</a:t>
            </a:r>
            <a:r>
              <a:rPr lang="cs-CZ" dirty="0" err="1"/>
              <a:t>Osíris</a:t>
            </a:r>
            <a:r>
              <a:rPr lang="cs-CZ" dirty="0"/>
              <a:t> – </a:t>
            </a:r>
            <a:r>
              <a:rPr lang="cs-CZ" dirty="0" err="1"/>
              <a:t>Hádés</a:t>
            </a:r>
            <a:endParaRPr lang="cs-CZ" dirty="0"/>
          </a:p>
          <a:p>
            <a:r>
              <a:rPr lang="cs-CZ" dirty="0" err="1"/>
              <a:t>Ra</a:t>
            </a:r>
            <a:r>
              <a:rPr lang="cs-CZ" dirty="0"/>
              <a:t> – Hélios</a:t>
            </a:r>
          </a:p>
          <a:p>
            <a:r>
              <a:rPr lang="cs-CZ" dirty="0" err="1"/>
              <a:t>Thoth</a:t>
            </a:r>
            <a:r>
              <a:rPr lang="cs-CZ" dirty="0"/>
              <a:t>/</a:t>
            </a:r>
            <a:r>
              <a:rPr lang="cs-CZ" dirty="0" err="1"/>
              <a:t>Anúbis</a:t>
            </a:r>
            <a:r>
              <a:rPr lang="cs-CZ" dirty="0"/>
              <a:t> – </a:t>
            </a:r>
            <a:r>
              <a:rPr lang="cs-CZ" dirty="0" err="1"/>
              <a:t>Hermés</a:t>
            </a:r>
            <a:endParaRPr lang="cs-CZ" dirty="0"/>
          </a:p>
          <a:p>
            <a:r>
              <a:rPr lang="cs-CZ" dirty="0" err="1"/>
              <a:t>Hathor</a:t>
            </a:r>
            <a:r>
              <a:rPr lang="cs-CZ" dirty="0"/>
              <a:t> - </a:t>
            </a:r>
            <a:r>
              <a:rPr lang="cs-CZ" dirty="0" err="1"/>
              <a:t>Afrodíté</a:t>
            </a:r>
            <a:endParaRPr lang="cs-CZ" dirty="0"/>
          </a:p>
          <a:p>
            <a:endParaRPr lang="cs-CZ" dirty="0"/>
          </a:p>
        </p:txBody>
      </p:sp>
    </p:spTree>
    <p:extLst>
      <p:ext uri="{BB962C8B-B14F-4D97-AF65-F5344CB8AC3E}">
        <p14:creationId xmlns:p14="http://schemas.microsoft.com/office/powerpoint/2010/main" val="1125001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E7216A-D88F-46E8-EF4C-55269AD191BC}"/>
              </a:ext>
            </a:extLst>
          </p:cNvPr>
          <p:cNvSpPr>
            <a:spLocks noGrp="1"/>
          </p:cNvSpPr>
          <p:nvPr>
            <p:ph type="title"/>
          </p:nvPr>
        </p:nvSpPr>
        <p:spPr/>
        <p:txBody>
          <a:bodyPr/>
          <a:lstStyle/>
          <a:p>
            <a:r>
              <a:rPr lang="cs-CZ" i="1" dirty="0" err="1"/>
              <a:t>Interpretatio</a:t>
            </a:r>
            <a:r>
              <a:rPr lang="cs-CZ" i="1" dirty="0"/>
              <a:t> </a:t>
            </a:r>
            <a:r>
              <a:rPr lang="cs-CZ" i="1" dirty="0" err="1"/>
              <a:t>graeca</a:t>
            </a:r>
            <a:endParaRPr lang="cs-CZ" i="1" dirty="0"/>
          </a:p>
        </p:txBody>
      </p:sp>
      <p:sp>
        <p:nvSpPr>
          <p:cNvPr id="3" name="Zástupný obsah 2">
            <a:extLst>
              <a:ext uri="{FF2B5EF4-FFF2-40B4-BE49-F238E27FC236}">
                <a16:creationId xmlns:a16="http://schemas.microsoft.com/office/drawing/2014/main" id="{41A81B06-4F59-20FB-0251-A41577041B38}"/>
              </a:ext>
            </a:extLst>
          </p:cNvPr>
          <p:cNvSpPr>
            <a:spLocks noGrp="1"/>
          </p:cNvSpPr>
          <p:nvPr>
            <p:ph sz="half" idx="1"/>
          </p:nvPr>
        </p:nvSpPr>
        <p:spPr/>
        <p:txBody>
          <a:bodyPr>
            <a:normAutofit fontScale="92500" lnSpcReduction="10000"/>
          </a:bodyPr>
          <a:lstStyle/>
          <a:p>
            <a:r>
              <a:rPr lang="cs-CZ" dirty="0"/>
              <a:t>D.S. 1.25</a:t>
            </a:r>
          </a:p>
          <a:p>
            <a:r>
              <a:rPr lang="el-GR" dirty="0">
                <a:latin typeface="Arial Unicode MS"/>
              </a:rPr>
              <a:t>Καθόλου δὲ πολλή τίς ἐστι διαφωνία περὶ τούτων τῶν θεῶν. Τὴν αὐτὴν γὰρ οἱ μὲν Ἶσιν, οἱ δὲ Δήμητραν, οἱ δὲ Θεσμοφόρον, οἱ δὲ Σελήνην, οἱ δὲ Ἥραν, οἱ δὲ πάσαις ταῖς προσηγορίαις ὀνομάζουσι. Τὸν δὲ Ὄσιριν οἱ μὲν Σάραπιν, οἱ δὲ Διόνυσον, οἱ δὲ Πλούτωνα, οἱ δὲ Ἄμμωνα, τινὲς δὲ Δία, πολλοὶ δὲ Πᾶνα τὸν αὐτὸν νενομίκασι· λέγουσι δέ τινες Σάραπιν εἶναι τὸν παρὰ τοῖς Ἕλλησι Πλούτωνα ὀνομαζόμενον.</a:t>
            </a:r>
            <a:endParaRPr lang="cs-CZ" dirty="0"/>
          </a:p>
        </p:txBody>
      </p:sp>
      <p:sp>
        <p:nvSpPr>
          <p:cNvPr id="4" name="Zástupný obsah 3">
            <a:extLst>
              <a:ext uri="{FF2B5EF4-FFF2-40B4-BE49-F238E27FC236}">
                <a16:creationId xmlns:a16="http://schemas.microsoft.com/office/drawing/2014/main" id="{1F8A0046-23BB-51A0-DC81-80A66287A2EA}"/>
              </a:ext>
            </a:extLst>
          </p:cNvPr>
          <p:cNvSpPr>
            <a:spLocks noGrp="1"/>
          </p:cNvSpPr>
          <p:nvPr>
            <p:ph sz="half" idx="2"/>
          </p:nvPr>
        </p:nvSpPr>
        <p:spPr/>
        <p:txBody>
          <a:bodyPr>
            <a:normAutofit fontScale="92500" lnSpcReduction="10000"/>
          </a:bodyPr>
          <a:lstStyle/>
          <a:p>
            <a:r>
              <a:rPr lang="en-US" dirty="0"/>
              <a:t>In general, there is great disagreement over these gods. For the same goddess is called by some Isis, by others Demeter, by others </a:t>
            </a:r>
            <a:r>
              <a:rPr lang="en-US" dirty="0" err="1"/>
              <a:t>Thesmophorus</a:t>
            </a:r>
            <a:r>
              <a:rPr lang="en-US" dirty="0"/>
              <a:t>, by others </a:t>
            </a:r>
            <a:r>
              <a:rPr lang="en-US" dirty="0" err="1"/>
              <a:t>Selenê</a:t>
            </a:r>
            <a:r>
              <a:rPr lang="en-US" dirty="0"/>
              <a:t>, by others Hera, while still others apply to her all these names. 2 Osiris has been given the name </a:t>
            </a:r>
            <a:r>
              <a:rPr lang="en-US" dirty="0" err="1"/>
              <a:t>Sarapis</a:t>
            </a:r>
            <a:r>
              <a:rPr lang="en-US" dirty="0"/>
              <a:t> by some, Dionysus by others, Pluto by others, Ammon by others, Zeus by some, and many have considered Pan to be the same god; and some say that </a:t>
            </a:r>
            <a:r>
              <a:rPr lang="en-US" dirty="0" err="1"/>
              <a:t>Sarapis</a:t>
            </a:r>
            <a:r>
              <a:rPr lang="en-US" dirty="0"/>
              <a:t> is the god whom the Greeks call Pluto. </a:t>
            </a:r>
            <a:endParaRPr lang="cs-CZ" dirty="0"/>
          </a:p>
        </p:txBody>
      </p:sp>
    </p:spTree>
    <p:extLst>
      <p:ext uri="{BB962C8B-B14F-4D97-AF65-F5344CB8AC3E}">
        <p14:creationId xmlns:p14="http://schemas.microsoft.com/office/powerpoint/2010/main" val="4217085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14E5C3-1E0C-F018-2569-462AEA5F34D5}"/>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618DB55E-0871-ACC1-FFE7-76CFE659951E}"/>
              </a:ext>
            </a:extLst>
          </p:cNvPr>
          <p:cNvSpPr>
            <a:spLocks noGrp="1"/>
          </p:cNvSpPr>
          <p:nvPr>
            <p:ph sz="half" idx="1"/>
          </p:nvPr>
        </p:nvSpPr>
        <p:spPr/>
        <p:txBody>
          <a:bodyPr>
            <a:normAutofit fontScale="92500" lnSpcReduction="20000"/>
          </a:bodyPr>
          <a:lstStyle/>
          <a:p>
            <a:r>
              <a:rPr lang="cs-CZ" dirty="0"/>
              <a:t>Řečtí bohové (mimo jiné) pocházejí z Egypta</a:t>
            </a:r>
          </a:p>
          <a:p>
            <a:r>
              <a:rPr lang="cs-CZ" dirty="0"/>
              <a:t>Např. </a:t>
            </a:r>
            <a:r>
              <a:rPr lang="cs-CZ" dirty="0" err="1"/>
              <a:t>Héraklés</a:t>
            </a:r>
            <a:r>
              <a:rPr lang="cs-CZ" dirty="0"/>
              <a:t> (</a:t>
            </a:r>
            <a:r>
              <a:rPr lang="cs-CZ" dirty="0" err="1"/>
              <a:t>Šu</a:t>
            </a:r>
            <a:r>
              <a:rPr lang="cs-CZ" dirty="0"/>
              <a:t>) </a:t>
            </a:r>
            <a:r>
              <a:rPr lang="cs-CZ" dirty="0" err="1"/>
              <a:t>Hdt</a:t>
            </a:r>
            <a:r>
              <a:rPr lang="cs-CZ" dirty="0"/>
              <a:t>. 2.43</a:t>
            </a:r>
          </a:p>
          <a:p>
            <a:r>
              <a:rPr lang="el-GR" dirty="0"/>
              <a:t>καὶ μὴν ὅτι γε οὐ παρ’ Ἑλλήνων ἔλαβον τὸ οὔνομα Αἰγύπτιοι τοῦ Ἡρακλέος, ἀλλὰ </a:t>
            </a:r>
            <a:r>
              <a:rPr lang="el-GR" u="sng" dirty="0"/>
              <a:t>Ἕλληνες</a:t>
            </a:r>
            <a:r>
              <a:rPr lang="el-GR" dirty="0"/>
              <a:t> </a:t>
            </a:r>
            <a:r>
              <a:rPr lang="el-GR" u="sng" dirty="0"/>
              <a:t>μᾶλλον</a:t>
            </a:r>
            <a:r>
              <a:rPr lang="el-GR" dirty="0"/>
              <a:t> </a:t>
            </a:r>
            <a:r>
              <a:rPr lang="el-GR" u="sng" dirty="0"/>
              <a:t>παρ</a:t>
            </a:r>
            <a:r>
              <a:rPr lang="el-GR" dirty="0"/>
              <a:t>’ </a:t>
            </a:r>
            <a:r>
              <a:rPr lang="el-GR" u="sng" dirty="0"/>
              <a:t>Αἰγυπτίων</a:t>
            </a:r>
            <a:r>
              <a:rPr lang="el-GR" dirty="0"/>
              <a:t> καὶ Ἑλλήνων οὗτοι οἱ θέμενοι τῷ Ἀμφιτρύωνος γόνῳ τοὔνομα Ἡρακλέα, πολλά μοι καὶ ἄλλα τεκμήρια ἐστὶ τοῦτο οὕτω ἔχειν, ἐν δὲ καὶ τόδε, ὅτι τε τοῦ Ἡρακλέος τούτου οἱ γονέες ἀμφότεροι ἦσαν Ἀμφιτρύων καὶ Ἀλκμήνη </a:t>
            </a:r>
            <a:r>
              <a:rPr lang="el-GR" u="sng" dirty="0"/>
              <a:t>γεγονότες</a:t>
            </a:r>
            <a:r>
              <a:rPr lang="el-GR" dirty="0"/>
              <a:t> τὸ ἀνέκαθεν ἀπ’ </a:t>
            </a:r>
            <a:r>
              <a:rPr lang="el-GR" u="sng" dirty="0"/>
              <a:t>Αἰγύπτου</a:t>
            </a:r>
            <a:endParaRPr lang="cs-CZ" u="sng" dirty="0"/>
          </a:p>
          <a:p>
            <a:endParaRPr lang="cs-CZ" dirty="0"/>
          </a:p>
          <a:p>
            <a:endParaRPr lang="cs-CZ" dirty="0"/>
          </a:p>
        </p:txBody>
      </p:sp>
      <p:sp>
        <p:nvSpPr>
          <p:cNvPr id="4" name="Zástupný obsah 3">
            <a:extLst>
              <a:ext uri="{FF2B5EF4-FFF2-40B4-BE49-F238E27FC236}">
                <a16:creationId xmlns:a16="http://schemas.microsoft.com/office/drawing/2014/main" id="{578E97B6-843A-DC63-0E2C-94FAD57EC4B2}"/>
              </a:ext>
            </a:extLst>
          </p:cNvPr>
          <p:cNvSpPr>
            <a:spLocks noGrp="1"/>
          </p:cNvSpPr>
          <p:nvPr>
            <p:ph sz="half" idx="2"/>
          </p:nvPr>
        </p:nvSpPr>
        <p:spPr/>
        <p:txBody>
          <a:bodyPr>
            <a:normAutofit fontScale="92500" lnSpcReduction="20000"/>
          </a:bodyPr>
          <a:lstStyle/>
          <a:p>
            <a:r>
              <a:rPr lang="en-US" dirty="0"/>
              <a:t>I have indeed many proofs that the name of Heracles did not come from Hellas to Egypt, but from Egypt to Hellas (and in Hellas to those Greeks who gave the name Heracles to the son of Amphitryon); and this is the chief among them — that Amphitryon and Alcmene, the parents of this Heracles, were both by descent Egyptian;​</a:t>
            </a:r>
            <a:endParaRPr lang="cs-CZ" dirty="0"/>
          </a:p>
        </p:txBody>
      </p:sp>
      <p:pic>
        <p:nvPicPr>
          <p:cNvPr id="6" name="Obrázek 5">
            <a:extLst>
              <a:ext uri="{FF2B5EF4-FFF2-40B4-BE49-F238E27FC236}">
                <a16:creationId xmlns:a16="http://schemas.microsoft.com/office/drawing/2014/main" id="{877BE3F2-A136-89BD-7A5A-9894B45F1D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0276" y="174246"/>
            <a:ext cx="1171065" cy="2509007"/>
          </a:xfrm>
          <a:prstGeom prst="rect">
            <a:avLst/>
          </a:prstGeom>
        </p:spPr>
      </p:pic>
    </p:spTree>
    <p:extLst>
      <p:ext uri="{BB962C8B-B14F-4D97-AF65-F5344CB8AC3E}">
        <p14:creationId xmlns:p14="http://schemas.microsoft.com/office/powerpoint/2010/main" val="2304769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ECD93D-063C-ACCB-C095-C3E753598D31}"/>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9D4EC83F-9CDE-E0A6-63E2-583ABF802DD2}"/>
              </a:ext>
            </a:extLst>
          </p:cNvPr>
          <p:cNvSpPr>
            <a:spLocks noGrp="1"/>
          </p:cNvSpPr>
          <p:nvPr>
            <p:ph sz="half" idx="1"/>
          </p:nvPr>
        </p:nvSpPr>
        <p:spPr/>
        <p:txBody>
          <a:bodyPr/>
          <a:lstStyle/>
          <a:p>
            <a:r>
              <a:rPr lang="cs-CZ" dirty="0"/>
              <a:t>Např. Dionýsos </a:t>
            </a:r>
            <a:r>
              <a:rPr lang="cs-CZ" dirty="0" err="1"/>
              <a:t>Hdt</a:t>
            </a:r>
            <a:r>
              <a:rPr lang="cs-CZ" dirty="0"/>
              <a:t>. 2.48–49</a:t>
            </a:r>
          </a:p>
          <a:p>
            <a:r>
              <a:rPr lang="cs-CZ" dirty="0"/>
              <a:t>Např. věštírny </a:t>
            </a:r>
            <a:r>
              <a:rPr lang="cs-CZ" dirty="0" err="1"/>
              <a:t>Hdt</a:t>
            </a:r>
            <a:r>
              <a:rPr lang="cs-CZ" dirty="0"/>
              <a:t>. 2.54</a:t>
            </a:r>
          </a:p>
          <a:p>
            <a:r>
              <a:rPr lang="el-GR" dirty="0"/>
              <a:t>ἔφασαν οἱ ἱρέες τοῦ Θηβαιέος Διὸς δύο γυναῖκας ἱρείας ἐκ Θηβέων </a:t>
            </a:r>
            <a:r>
              <a:rPr lang="el-GR" u="sng" dirty="0"/>
              <a:t>ἐξαχθῆναι</a:t>
            </a:r>
            <a:r>
              <a:rPr lang="el-GR" dirty="0"/>
              <a:t> ὑπὸ </a:t>
            </a:r>
            <a:r>
              <a:rPr lang="el-GR" u="sng" dirty="0"/>
              <a:t>Φοινίκων</a:t>
            </a:r>
            <a:r>
              <a:rPr lang="el-GR" dirty="0"/>
              <a:t>, καὶ τὴν μὲν αὐτέων πυθέσθαι ἐς Λιβύην πρηθεῖσαν τὴν δὲ ἐς τοὺς Ἕλληνας· ταύτας δὲ τὰς γυναῖκας εἶναι τὰς </a:t>
            </a:r>
            <a:r>
              <a:rPr lang="el-GR" u="sng" dirty="0"/>
              <a:t>ἱδρυσαμένας</a:t>
            </a:r>
            <a:r>
              <a:rPr lang="el-GR" dirty="0"/>
              <a:t> τὰ μαντήια </a:t>
            </a:r>
            <a:r>
              <a:rPr lang="el-GR" u="sng" dirty="0"/>
              <a:t>πρώτας</a:t>
            </a:r>
            <a:r>
              <a:rPr lang="el-GR" dirty="0"/>
              <a:t> ἐν τοῖσι εἰρημένοισι ἔθνεσι. </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F909F4C8-F198-30C9-E08B-3A19C8709A6A}"/>
              </a:ext>
            </a:extLst>
          </p:cNvPr>
          <p:cNvSpPr>
            <a:spLocks noGrp="1"/>
          </p:cNvSpPr>
          <p:nvPr>
            <p:ph sz="half" idx="2"/>
          </p:nvPr>
        </p:nvSpPr>
        <p:spPr/>
        <p:txBody>
          <a:bodyPr/>
          <a:lstStyle/>
          <a:p>
            <a:r>
              <a:rPr lang="en-US" dirty="0"/>
              <a:t>The priests of Zeus of Thebes told me that two priestesses had been carried away by from Thebes by Phoenicians; one of them (so, they said, they had learnt) was taken away and sold in Libya, and the other in Hellas; these women, they said, were the first founders of places of divination in the countries aforesaid. </a:t>
            </a:r>
            <a:endParaRPr lang="cs-CZ" dirty="0"/>
          </a:p>
        </p:txBody>
      </p:sp>
    </p:spTree>
    <p:extLst>
      <p:ext uri="{BB962C8B-B14F-4D97-AF65-F5344CB8AC3E}">
        <p14:creationId xmlns:p14="http://schemas.microsoft.com/office/powerpoint/2010/main" val="1557224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E38D34-D246-F1E9-D156-063E2D7A7588}"/>
              </a:ext>
            </a:extLst>
          </p:cNvPr>
          <p:cNvSpPr>
            <a:spLocks noGrp="1"/>
          </p:cNvSpPr>
          <p:nvPr>
            <p:ph type="title"/>
          </p:nvPr>
        </p:nvSpPr>
        <p:spPr/>
        <p:txBody>
          <a:bodyPr/>
          <a:lstStyle/>
          <a:p>
            <a:r>
              <a:rPr lang="cs-CZ" dirty="0"/>
              <a:t>Náboženství</a:t>
            </a:r>
          </a:p>
        </p:txBody>
      </p:sp>
      <p:sp>
        <p:nvSpPr>
          <p:cNvPr id="3" name="Zástupný obsah 2">
            <a:extLst>
              <a:ext uri="{FF2B5EF4-FFF2-40B4-BE49-F238E27FC236}">
                <a16:creationId xmlns:a16="http://schemas.microsoft.com/office/drawing/2014/main" id="{C4DDA6FE-649B-5C27-8F1D-B5A4C1CC140E}"/>
              </a:ext>
            </a:extLst>
          </p:cNvPr>
          <p:cNvSpPr>
            <a:spLocks noGrp="1"/>
          </p:cNvSpPr>
          <p:nvPr>
            <p:ph sz="half" idx="1"/>
          </p:nvPr>
        </p:nvSpPr>
        <p:spPr/>
        <p:txBody>
          <a:bodyPr>
            <a:normAutofit lnSpcReduction="10000"/>
          </a:bodyPr>
          <a:lstStyle/>
          <a:p>
            <a:r>
              <a:rPr lang="cs-CZ" dirty="0" err="1"/>
              <a:t>Hdt</a:t>
            </a:r>
            <a:r>
              <a:rPr lang="cs-CZ" dirty="0"/>
              <a:t>. 2.50</a:t>
            </a:r>
          </a:p>
          <a:p>
            <a:r>
              <a:rPr lang="el-GR" dirty="0"/>
              <a:t>Σχεδὸν δὲ καὶ </a:t>
            </a:r>
            <a:r>
              <a:rPr lang="el-GR" u="sng" dirty="0"/>
              <a:t>πάντων</a:t>
            </a:r>
            <a:r>
              <a:rPr lang="el-GR" dirty="0"/>
              <a:t> τὰ </a:t>
            </a:r>
            <a:r>
              <a:rPr lang="el-GR" u="sng" dirty="0"/>
              <a:t>οὐνόματα</a:t>
            </a:r>
            <a:r>
              <a:rPr lang="el-GR" dirty="0"/>
              <a:t> τῶν </a:t>
            </a:r>
            <a:r>
              <a:rPr lang="el-GR" u="sng" dirty="0"/>
              <a:t>θεῶν</a:t>
            </a:r>
            <a:r>
              <a:rPr lang="el-GR" dirty="0"/>
              <a:t> ἐξ </a:t>
            </a:r>
            <a:r>
              <a:rPr lang="el-GR" u="sng" dirty="0"/>
              <a:t>Αἰγύπτου</a:t>
            </a:r>
            <a:r>
              <a:rPr lang="el-GR" dirty="0"/>
              <a:t> </a:t>
            </a:r>
            <a:r>
              <a:rPr lang="el-GR" u="sng" dirty="0"/>
              <a:t>ἐλήλυθε</a:t>
            </a:r>
            <a:r>
              <a:rPr lang="el-GR" dirty="0"/>
              <a:t> ἐς τὴν Ἑλλάδα. διότι μὲν γὰρ ἐκ τῶν βαρβάρων ἥκει, πυνθανόμενος οὕτω εὑρίσκω ἐόν· δοκέω δ’ ὦν μάλιστα </a:t>
            </a:r>
            <a:r>
              <a:rPr lang="el-GR" u="sng" dirty="0"/>
              <a:t>ἀπ</a:t>
            </a:r>
            <a:r>
              <a:rPr lang="el-GR" dirty="0"/>
              <a:t>’ </a:t>
            </a:r>
            <a:r>
              <a:rPr lang="el-GR" u="sng" dirty="0"/>
              <a:t>Αἰγύπτου</a:t>
            </a:r>
            <a:r>
              <a:rPr lang="el-GR" dirty="0"/>
              <a:t> </a:t>
            </a:r>
            <a:r>
              <a:rPr lang="el-GR" u="sng" dirty="0"/>
              <a:t>ἀπῖχθαι</a:t>
            </a:r>
            <a:r>
              <a:rPr lang="el-GR" dirty="0"/>
              <a:t>. </a:t>
            </a:r>
            <a:endParaRPr lang="cs-CZ" dirty="0"/>
          </a:p>
          <a:p>
            <a:r>
              <a:rPr lang="cs-CZ" dirty="0"/>
              <a:t>Nejzbožnější z lidí – 2.37</a:t>
            </a:r>
          </a:p>
          <a:p>
            <a:r>
              <a:rPr lang="el-GR" u="sng" dirty="0"/>
              <a:t>Θεοσεβέες</a:t>
            </a:r>
            <a:r>
              <a:rPr lang="el-GR" dirty="0"/>
              <a:t> δὲ περισσῶς ἐόντες μάλιστα </a:t>
            </a:r>
            <a:r>
              <a:rPr lang="el-GR" u="sng" dirty="0"/>
              <a:t>πάντων ἀνθρώπων </a:t>
            </a:r>
            <a:r>
              <a:rPr lang="el-GR" dirty="0"/>
              <a:t>νόμοισι τοιοῖσιδε χρέωνται. </a:t>
            </a:r>
            <a:endParaRPr lang="cs-CZ" dirty="0"/>
          </a:p>
          <a:p>
            <a:endParaRPr lang="cs-CZ" dirty="0"/>
          </a:p>
          <a:p>
            <a:endParaRPr lang="cs-CZ" dirty="0"/>
          </a:p>
          <a:p>
            <a:endParaRPr lang="cs-CZ" dirty="0"/>
          </a:p>
        </p:txBody>
      </p:sp>
      <p:sp>
        <p:nvSpPr>
          <p:cNvPr id="4" name="Zástupný obsah 3">
            <a:extLst>
              <a:ext uri="{FF2B5EF4-FFF2-40B4-BE49-F238E27FC236}">
                <a16:creationId xmlns:a16="http://schemas.microsoft.com/office/drawing/2014/main" id="{CF7F5C52-886B-B641-06F8-6A564029294D}"/>
              </a:ext>
            </a:extLst>
          </p:cNvPr>
          <p:cNvSpPr>
            <a:spLocks noGrp="1"/>
          </p:cNvSpPr>
          <p:nvPr>
            <p:ph sz="half" idx="2"/>
          </p:nvPr>
        </p:nvSpPr>
        <p:spPr/>
        <p:txBody>
          <a:bodyPr>
            <a:normAutofit lnSpcReduction="10000"/>
          </a:bodyPr>
          <a:lstStyle/>
          <a:p>
            <a:r>
              <a:rPr lang="en-US" dirty="0"/>
              <a:t>Indeed, wellnigh all the names of the gods came to Hellas from Egypt. For I am assured by inquiry that they have come from foreign parts, and I believe that they came chiefly from Egypt. </a:t>
            </a:r>
            <a:endParaRPr lang="cs-CZ" dirty="0"/>
          </a:p>
          <a:p>
            <a:endParaRPr lang="cs-CZ" dirty="0"/>
          </a:p>
          <a:p>
            <a:r>
              <a:rPr lang="en-US" dirty="0"/>
              <a:t>They are beyond measure religious, more than any other nation</a:t>
            </a:r>
            <a:endParaRPr lang="cs-CZ" dirty="0"/>
          </a:p>
        </p:txBody>
      </p:sp>
      <p:pic>
        <p:nvPicPr>
          <p:cNvPr id="6" name="Obrázek 5" descr="Obsah obrázku klipart, panenka&#10;&#10;Popis byl vytvořen automaticky">
            <a:extLst>
              <a:ext uri="{FF2B5EF4-FFF2-40B4-BE49-F238E27FC236}">
                <a16:creationId xmlns:a16="http://schemas.microsoft.com/office/drawing/2014/main" id="{E24481C0-8DB8-0B56-305C-93D560129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2011" y="5259299"/>
            <a:ext cx="4747195" cy="1444799"/>
          </a:xfrm>
          <a:prstGeom prst="rect">
            <a:avLst/>
          </a:prstGeom>
        </p:spPr>
      </p:pic>
      <p:pic>
        <p:nvPicPr>
          <p:cNvPr id="8" name="Obrázek 7">
            <a:extLst>
              <a:ext uri="{FF2B5EF4-FFF2-40B4-BE49-F238E27FC236}">
                <a16:creationId xmlns:a16="http://schemas.microsoft.com/office/drawing/2014/main" id="{3EDE6CB0-3B36-65B2-3E34-43234FC8A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4644" y="106372"/>
            <a:ext cx="2844190" cy="2122477"/>
          </a:xfrm>
          <a:prstGeom prst="rect">
            <a:avLst/>
          </a:prstGeom>
        </p:spPr>
      </p:pic>
    </p:spTree>
    <p:extLst>
      <p:ext uri="{BB962C8B-B14F-4D97-AF65-F5344CB8AC3E}">
        <p14:creationId xmlns:p14="http://schemas.microsoft.com/office/powerpoint/2010/main" val="4107125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8C4E09-764A-CCF6-0D58-9F852166F21D}"/>
              </a:ext>
            </a:extLst>
          </p:cNvPr>
          <p:cNvSpPr>
            <a:spLocks noGrp="1"/>
          </p:cNvSpPr>
          <p:nvPr>
            <p:ph type="title"/>
          </p:nvPr>
        </p:nvSpPr>
        <p:spPr/>
        <p:txBody>
          <a:bodyPr/>
          <a:lstStyle/>
          <a:p>
            <a:r>
              <a:rPr lang="cs-CZ" dirty="0"/>
              <a:t>Náboženství</a:t>
            </a:r>
          </a:p>
        </p:txBody>
      </p:sp>
      <p:sp>
        <p:nvSpPr>
          <p:cNvPr id="4" name="Zástupný obsah 3">
            <a:extLst>
              <a:ext uri="{FF2B5EF4-FFF2-40B4-BE49-F238E27FC236}">
                <a16:creationId xmlns:a16="http://schemas.microsoft.com/office/drawing/2014/main" id="{84C9A4F3-09E2-7252-B4CD-B180105361BD}"/>
              </a:ext>
            </a:extLst>
          </p:cNvPr>
          <p:cNvSpPr>
            <a:spLocks noGrp="1"/>
          </p:cNvSpPr>
          <p:nvPr>
            <p:ph sz="half" idx="1"/>
          </p:nvPr>
        </p:nvSpPr>
        <p:spPr>
          <a:xfrm>
            <a:off x="1371600" y="1906621"/>
            <a:ext cx="4620638" cy="3960779"/>
          </a:xfrm>
        </p:spPr>
        <p:txBody>
          <a:bodyPr>
            <a:normAutofit fontScale="85000" lnSpcReduction="10000"/>
          </a:bodyPr>
          <a:lstStyle/>
          <a:p>
            <a:r>
              <a:rPr lang="cs-CZ" dirty="0" err="1"/>
              <a:t>Ísis</a:t>
            </a:r>
            <a:r>
              <a:rPr lang="cs-CZ" dirty="0"/>
              <a:t> a </a:t>
            </a:r>
            <a:r>
              <a:rPr lang="cs-CZ" dirty="0" err="1"/>
              <a:t>Osíris</a:t>
            </a:r>
            <a:endParaRPr lang="cs-CZ" dirty="0"/>
          </a:p>
          <a:p>
            <a:r>
              <a:rPr lang="cs-CZ" dirty="0"/>
              <a:t>D.S. 1.11</a:t>
            </a:r>
          </a:p>
          <a:p>
            <a:r>
              <a:rPr lang="el-GR" dirty="0">
                <a:latin typeface="Arial Unicode MS"/>
              </a:rPr>
              <a:t>Μεθερμηνευομένων γὰρ τούτων εἰς τὸν Ἑλληνικὸν τῆς διαλέκτου τρόπον εἶναι τὸν μὲν Ὄσιριν πολυόφθαλμον,</a:t>
            </a:r>
            <a:r>
              <a:rPr lang="cs-CZ" dirty="0">
                <a:latin typeface="Arial Unicode MS"/>
              </a:rPr>
              <a:t> … </a:t>
            </a:r>
            <a:r>
              <a:rPr lang="el-GR" dirty="0">
                <a:latin typeface="Arial Unicode MS"/>
              </a:rPr>
              <a:t>Τῶν δὲ παρ´ Ἕλλησι παλαιῶν μυθολόγων τινὲς τὸν </a:t>
            </a:r>
            <a:r>
              <a:rPr lang="el-GR" u="sng" dirty="0">
                <a:latin typeface="Arial Unicode MS"/>
              </a:rPr>
              <a:t>Ὄσιριν Διόνυσον προσονομάζουσι </a:t>
            </a:r>
            <a:r>
              <a:rPr lang="el-GR" dirty="0">
                <a:latin typeface="Arial Unicode MS"/>
              </a:rPr>
              <a:t>καὶ Σείριον παρωνύμως·</a:t>
            </a:r>
            <a:r>
              <a:rPr lang="cs-CZ" dirty="0">
                <a:latin typeface="Arial Unicode MS"/>
              </a:rPr>
              <a:t>… </a:t>
            </a:r>
            <a:r>
              <a:rPr lang="el-GR" dirty="0">
                <a:latin typeface="Arial Unicode MS"/>
              </a:rPr>
              <a:t>Τὴν </a:t>
            </a:r>
            <a:r>
              <a:rPr lang="el-GR" u="sng" dirty="0">
                <a:latin typeface="Arial Unicode MS"/>
              </a:rPr>
              <a:t>δὲ Ἶσιν μεθερμηνευομένην εἶναι παλαιάν</a:t>
            </a:r>
            <a:r>
              <a:rPr lang="el-GR" dirty="0">
                <a:latin typeface="Arial Unicode MS"/>
              </a:rPr>
              <a:t>, τεθειμένης τῆς προσηγορίας ἀπὸ τῆς ἀιδίου καὶ παλαιᾶς γενέσεως. </a:t>
            </a:r>
            <a:r>
              <a:rPr lang="el-GR" u="sng" dirty="0">
                <a:latin typeface="Arial Unicode MS"/>
              </a:rPr>
              <a:t>Κέρατα</a:t>
            </a:r>
            <a:r>
              <a:rPr lang="el-GR" dirty="0">
                <a:latin typeface="Arial Unicode MS"/>
              </a:rPr>
              <a:t> δ´ αὐτῇ </a:t>
            </a:r>
            <a:r>
              <a:rPr lang="el-GR" u="sng" dirty="0">
                <a:latin typeface="Arial Unicode MS"/>
              </a:rPr>
              <a:t>ἐπιτιθέασιν</a:t>
            </a:r>
            <a:r>
              <a:rPr lang="el-GR" dirty="0">
                <a:latin typeface="Arial Unicode MS"/>
              </a:rPr>
              <a:t> ἀπό τε τῆς ὄψεως ἣν ἔχουσα φαίνεται καθ´ ὃν ἂν χρόνον ὑπάρχῃ μηνοειδής, καὶ ἀπὸ τῆς </a:t>
            </a:r>
            <a:r>
              <a:rPr lang="el-GR" u="sng" dirty="0">
                <a:latin typeface="Arial Unicode MS"/>
              </a:rPr>
              <a:t>καθιερωμένης</a:t>
            </a:r>
            <a:r>
              <a:rPr lang="el-GR" dirty="0">
                <a:latin typeface="Arial Unicode MS"/>
              </a:rPr>
              <a:t> αὐτῇ </a:t>
            </a:r>
            <a:r>
              <a:rPr lang="el-GR" u="sng" dirty="0">
                <a:latin typeface="Arial Unicode MS"/>
              </a:rPr>
              <a:t>βοὸς</a:t>
            </a:r>
            <a:r>
              <a:rPr lang="el-GR" dirty="0">
                <a:latin typeface="Arial Unicode MS"/>
              </a:rPr>
              <a:t> παρ´ Αἰγυπτίοις.</a:t>
            </a:r>
            <a:endParaRPr lang="cs-CZ" dirty="0"/>
          </a:p>
          <a:p>
            <a:endParaRPr lang="cs-CZ" dirty="0"/>
          </a:p>
        </p:txBody>
      </p:sp>
      <p:sp>
        <p:nvSpPr>
          <p:cNvPr id="5" name="Zástupný obsah 4">
            <a:extLst>
              <a:ext uri="{FF2B5EF4-FFF2-40B4-BE49-F238E27FC236}">
                <a16:creationId xmlns:a16="http://schemas.microsoft.com/office/drawing/2014/main" id="{1A836B64-C063-6D1D-405A-C3B73DE37E4C}"/>
              </a:ext>
            </a:extLst>
          </p:cNvPr>
          <p:cNvSpPr>
            <a:spLocks noGrp="1"/>
          </p:cNvSpPr>
          <p:nvPr>
            <p:ph sz="half" idx="2"/>
          </p:nvPr>
        </p:nvSpPr>
        <p:spPr>
          <a:xfrm>
            <a:off x="6467036" y="2678347"/>
            <a:ext cx="4846231" cy="4729265"/>
          </a:xfrm>
        </p:spPr>
        <p:txBody>
          <a:bodyPr>
            <a:normAutofit fontScale="85000" lnSpcReduction="10000"/>
          </a:bodyPr>
          <a:lstStyle/>
          <a:p>
            <a:r>
              <a:rPr lang="en-US" dirty="0"/>
              <a:t>For when the names are translated into Greek Osiris means "many-eyed,</a:t>
            </a:r>
            <a:r>
              <a:rPr lang="cs-CZ" dirty="0"/>
              <a:t> … </a:t>
            </a:r>
            <a:r>
              <a:rPr lang="en-US" dirty="0"/>
              <a:t>And of the ancient Greek writers of mythology some give to Osiris the name Dionysus or, with a slight change in form, Sirius.</a:t>
            </a:r>
            <a:r>
              <a:rPr lang="cs-CZ" dirty="0"/>
              <a:t> …</a:t>
            </a:r>
            <a:r>
              <a:rPr lang="en-US" dirty="0"/>
              <a:t>As for Isis, when translated the word means "ancient," the name having been given her because her birth was from everlasting and ancient. And they put horns on her head both because of the appearance which she has to the eye when the moon is crescent-shaped, and because among the Egyptians a cow is held sacred to her. </a:t>
            </a:r>
            <a:endParaRPr lang="cs-CZ" dirty="0"/>
          </a:p>
        </p:txBody>
      </p:sp>
      <p:pic>
        <p:nvPicPr>
          <p:cNvPr id="7" name="Obrázek 6" descr="Obsah obrázku text, interiér&#10;&#10;Popis byl vytvořen automaticky">
            <a:extLst>
              <a:ext uri="{FF2B5EF4-FFF2-40B4-BE49-F238E27FC236}">
                <a16:creationId xmlns:a16="http://schemas.microsoft.com/office/drawing/2014/main" id="{9F71EE7C-B383-B2D1-C93F-745DB3C39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3505" y="254268"/>
            <a:ext cx="2291049" cy="1917432"/>
          </a:xfrm>
          <a:prstGeom prst="rect">
            <a:avLst/>
          </a:prstGeom>
        </p:spPr>
      </p:pic>
    </p:spTree>
    <p:extLst>
      <p:ext uri="{BB962C8B-B14F-4D97-AF65-F5344CB8AC3E}">
        <p14:creationId xmlns:p14="http://schemas.microsoft.com/office/powerpoint/2010/main" val="2442830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68F016-CFF6-6420-F593-399C65A986F8}"/>
              </a:ext>
            </a:extLst>
          </p:cNvPr>
          <p:cNvSpPr>
            <a:spLocks noGrp="1"/>
          </p:cNvSpPr>
          <p:nvPr>
            <p:ph type="title"/>
          </p:nvPr>
        </p:nvSpPr>
        <p:spPr/>
        <p:txBody>
          <a:bodyPr/>
          <a:lstStyle/>
          <a:p>
            <a:r>
              <a:rPr lang="cs-CZ" dirty="0" err="1"/>
              <a:t>Osíris</a:t>
            </a:r>
            <a:endParaRPr lang="cs-CZ" dirty="0"/>
          </a:p>
        </p:txBody>
      </p:sp>
      <p:sp>
        <p:nvSpPr>
          <p:cNvPr id="3" name="Zástupný obsah 2">
            <a:extLst>
              <a:ext uri="{FF2B5EF4-FFF2-40B4-BE49-F238E27FC236}">
                <a16:creationId xmlns:a16="http://schemas.microsoft.com/office/drawing/2014/main" id="{B79DB724-E88D-5DFD-70F8-9E5179C657EE}"/>
              </a:ext>
            </a:extLst>
          </p:cNvPr>
          <p:cNvSpPr>
            <a:spLocks noGrp="1"/>
          </p:cNvSpPr>
          <p:nvPr>
            <p:ph sz="half" idx="1"/>
          </p:nvPr>
        </p:nvSpPr>
        <p:spPr/>
        <p:txBody>
          <a:bodyPr/>
          <a:lstStyle/>
          <a:p>
            <a:r>
              <a:rPr lang="cs-CZ" dirty="0"/>
              <a:t>D.S. 1.17</a:t>
            </a:r>
          </a:p>
          <a:p>
            <a:r>
              <a:rPr lang="el-GR" dirty="0">
                <a:latin typeface="Arial Unicode MS"/>
              </a:rPr>
              <a:t>Τὸν δὲ Ὄσιριν λέγουσιν, ὥσπερ εὐεργετικὸν ὄντα καὶ φιλόδοξον, στρατόπεδον μέγα συστήσασθαι, διανοούμενον ἐπελθεῖν </a:t>
            </a:r>
            <a:r>
              <a:rPr lang="el-GR" u="sng" dirty="0">
                <a:latin typeface="Arial Unicode MS"/>
              </a:rPr>
              <a:t>ἅπασαν</a:t>
            </a:r>
            <a:r>
              <a:rPr lang="el-GR" dirty="0">
                <a:latin typeface="Arial Unicode MS"/>
              </a:rPr>
              <a:t> τὴν </a:t>
            </a:r>
            <a:r>
              <a:rPr lang="el-GR" u="sng" dirty="0">
                <a:latin typeface="Arial Unicode MS"/>
              </a:rPr>
              <a:t>οἰκουμένην</a:t>
            </a:r>
            <a:r>
              <a:rPr lang="el-GR" dirty="0">
                <a:latin typeface="Arial Unicode MS"/>
              </a:rPr>
              <a:t> καὶ διδάξαι τὸ γένος τῶν ἀνθρώπων τήν τε τῆς </a:t>
            </a:r>
            <a:r>
              <a:rPr lang="el-GR" u="sng" dirty="0">
                <a:latin typeface="Arial Unicode MS"/>
              </a:rPr>
              <a:t>ἀμπέλου</a:t>
            </a:r>
            <a:r>
              <a:rPr lang="el-GR" dirty="0">
                <a:latin typeface="Arial Unicode MS"/>
              </a:rPr>
              <a:t> </a:t>
            </a:r>
            <a:r>
              <a:rPr lang="el-GR" u="sng" dirty="0">
                <a:latin typeface="Arial Unicode MS"/>
              </a:rPr>
              <a:t>φυτείαν</a:t>
            </a:r>
            <a:r>
              <a:rPr lang="el-GR" dirty="0">
                <a:latin typeface="Arial Unicode MS"/>
              </a:rPr>
              <a:t> καὶ τὸν </a:t>
            </a:r>
            <a:r>
              <a:rPr lang="el-GR" u="sng" dirty="0">
                <a:latin typeface="Arial Unicode MS"/>
              </a:rPr>
              <a:t>σπόρον</a:t>
            </a:r>
            <a:r>
              <a:rPr lang="el-GR" dirty="0">
                <a:latin typeface="Arial Unicode MS"/>
              </a:rPr>
              <a:t> τοῦ τε </a:t>
            </a:r>
            <a:r>
              <a:rPr lang="el-GR" u="sng" dirty="0">
                <a:latin typeface="Arial Unicode MS"/>
              </a:rPr>
              <a:t>πυρίνου</a:t>
            </a:r>
            <a:r>
              <a:rPr lang="el-GR" dirty="0">
                <a:latin typeface="Arial Unicode MS"/>
              </a:rPr>
              <a:t> καὶ </a:t>
            </a:r>
            <a:r>
              <a:rPr lang="el-GR" u="sng" dirty="0">
                <a:latin typeface="Arial Unicode MS"/>
              </a:rPr>
              <a:t>κριθίνου</a:t>
            </a:r>
            <a:r>
              <a:rPr lang="el-GR" dirty="0">
                <a:latin typeface="Arial Unicode MS"/>
              </a:rPr>
              <a:t> </a:t>
            </a:r>
            <a:r>
              <a:rPr lang="el-GR" u="sng" dirty="0">
                <a:latin typeface="Arial Unicode MS"/>
              </a:rPr>
              <a:t>καρποῦ</a:t>
            </a:r>
            <a:r>
              <a:rPr lang="el-GR" dirty="0">
                <a:latin typeface="Arial Unicode MS"/>
              </a:rPr>
              <a:t>·</a:t>
            </a:r>
            <a:endParaRPr lang="cs-CZ" dirty="0"/>
          </a:p>
        </p:txBody>
      </p:sp>
      <p:sp>
        <p:nvSpPr>
          <p:cNvPr id="4" name="Zástupný obsah 3">
            <a:extLst>
              <a:ext uri="{FF2B5EF4-FFF2-40B4-BE49-F238E27FC236}">
                <a16:creationId xmlns:a16="http://schemas.microsoft.com/office/drawing/2014/main" id="{41A21D4F-F0A4-4BA0-B10F-B6358B559911}"/>
              </a:ext>
            </a:extLst>
          </p:cNvPr>
          <p:cNvSpPr>
            <a:spLocks noGrp="1"/>
          </p:cNvSpPr>
          <p:nvPr>
            <p:ph sz="half" idx="2"/>
          </p:nvPr>
        </p:nvSpPr>
        <p:spPr/>
        <p:txBody>
          <a:bodyPr/>
          <a:lstStyle/>
          <a:p>
            <a:r>
              <a:rPr lang="en-US" dirty="0"/>
              <a:t>Of Osiris they say that, being of a beneficent turn of mind, and eager for glory, he gathered together a great army, with the intention of visiting all the inhabited earth and teaching the race of men how to cultivate the vine and sow wheat and barley</a:t>
            </a:r>
            <a:endParaRPr lang="cs-CZ" dirty="0"/>
          </a:p>
        </p:txBody>
      </p:sp>
      <p:pic>
        <p:nvPicPr>
          <p:cNvPr id="6" name="Obrázek 5" descr="Obsah obrázku hračka, vektorová grafika&#10;&#10;Popis byl vytvořen automaticky">
            <a:extLst>
              <a:ext uri="{FF2B5EF4-FFF2-40B4-BE49-F238E27FC236}">
                <a16:creationId xmlns:a16="http://schemas.microsoft.com/office/drawing/2014/main" id="{1F486D81-E841-3461-FB87-807346587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9150" y="103500"/>
            <a:ext cx="2182499" cy="2182499"/>
          </a:xfrm>
          <a:prstGeom prst="rect">
            <a:avLst/>
          </a:prstGeom>
        </p:spPr>
      </p:pic>
    </p:spTree>
    <p:extLst>
      <p:ext uri="{BB962C8B-B14F-4D97-AF65-F5344CB8AC3E}">
        <p14:creationId xmlns:p14="http://schemas.microsoft.com/office/powerpoint/2010/main" val="734491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713D15-6D4F-0EEF-5E52-028CB834725D}"/>
              </a:ext>
            </a:extLst>
          </p:cNvPr>
          <p:cNvSpPr>
            <a:spLocks noGrp="1"/>
          </p:cNvSpPr>
          <p:nvPr>
            <p:ph type="title"/>
          </p:nvPr>
        </p:nvSpPr>
        <p:spPr/>
        <p:txBody>
          <a:bodyPr/>
          <a:lstStyle/>
          <a:p>
            <a:r>
              <a:rPr lang="cs-CZ" dirty="0" err="1"/>
              <a:t>Osíris</a:t>
            </a:r>
            <a:r>
              <a:rPr lang="cs-CZ" dirty="0"/>
              <a:t> a </a:t>
            </a:r>
            <a:r>
              <a:rPr lang="cs-CZ" dirty="0" err="1"/>
              <a:t>Ísis</a:t>
            </a:r>
            <a:endParaRPr lang="cs-CZ" dirty="0"/>
          </a:p>
        </p:txBody>
      </p:sp>
      <p:sp>
        <p:nvSpPr>
          <p:cNvPr id="3" name="Zástupný obsah 2">
            <a:extLst>
              <a:ext uri="{FF2B5EF4-FFF2-40B4-BE49-F238E27FC236}">
                <a16:creationId xmlns:a16="http://schemas.microsoft.com/office/drawing/2014/main" id="{D4D459B8-2E28-0BC1-E687-7ACE92B180BC}"/>
              </a:ext>
            </a:extLst>
          </p:cNvPr>
          <p:cNvSpPr>
            <a:spLocks noGrp="1"/>
          </p:cNvSpPr>
          <p:nvPr>
            <p:ph sz="half" idx="1"/>
          </p:nvPr>
        </p:nvSpPr>
        <p:spPr/>
        <p:txBody>
          <a:bodyPr>
            <a:normAutofit fontScale="85000" lnSpcReduction="20000"/>
          </a:bodyPr>
          <a:lstStyle/>
          <a:p>
            <a:r>
              <a:rPr lang="cs-CZ" dirty="0"/>
              <a:t>D.S. 1.21</a:t>
            </a:r>
          </a:p>
          <a:p>
            <a:r>
              <a:rPr lang="el-GR" dirty="0">
                <a:latin typeface="Arial Unicode MS"/>
              </a:rPr>
              <a:t>Φασὶ γὰρ νομίμως βασιλεύοντα τῆς Αἰγύπτου τὸν </a:t>
            </a:r>
            <a:r>
              <a:rPr lang="el-GR" u="sng" dirty="0">
                <a:latin typeface="Arial Unicode MS"/>
              </a:rPr>
              <a:t>Ὄσιριν</a:t>
            </a:r>
            <a:r>
              <a:rPr lang="el-GR" dirty="0">
                <a:latin typeface="Arial Unicode MS"/>
              </a:rPr>
              <a:t> ὑπὸ </a:t>
            </a:r>
            <a:r>
              <a:rPr lang="el-GR" u="sng" dirty="0">
                <a:latin typeface="Arial Unicode MS"/>
              </a:rPr>
              <a:t>Τυφῶνος</a:t>
            </a:r>
            <a:r>
              <a:rPr lang="el-GR" dirty="0">
                <a:latin typeface="Arial Unicode MS"/>
              </a:rPr>
              <a:t> </a:t>
            </a:r>
            <a:r>
              <a:rPr lang="el-GR" u="sng" dirty="0">
                <a:latin typeface="Arial Unicode MS"/>
              </a:rPr>
              <a:t>ἀναιρεθῆναι</a:t>
            </a:r>
            <a:r>
              <a:rPr lang="el-GR" dirty="0">
                <a:latin typeface="Arial Unicode MS"/>
              </a:rPr>
              <a:t> τἀδελφοῦ, βιαίου καὶ ἀσεβοῦς ὄντος· ὃν διελόντα τὸ σῶμα τοῦ φονευθέντος εἰς </a:t>
            </a:r>
            <a:r>
              <a:rPr lang="el-GR" u="sng" dirty="0">
                <a:latin typeface="Arial Unicode MS"/>
              </a:rPr>
              <a:t>ἓξ</a:t>
            </a:r>
            <a:r>
              <a:rPr lang="el-GR" dirty="0">
                <a:latin typeface="Arial Unicode MS"/>
              </a:rPr>
              <a:t> καὶ </a:t>
            </a:r>
            <a:r>
              <a:rPr lang="el-GR" u="sng" dirty="0">
                <a:latin typeface="Arial Unicode MS"/>
              </a:rPr>
              <a:t>εἴκοσι</a:t>
            </a:r>
            <a:r>
              <a:rPr lang="el-GR" dirty="0">
                <a:latin typeface="Arial Unicode MS"/>
              </a:rPr>
              <a:t> μέρη δοῦναι τῶν συνεπιθεμένων ἑκάστῳ μερίδα, βουλόμενον πάντας μετασχεῖν τοῦ μύσους, καὶ διὰ τούτου νομίζοντα συναγωνιστὰς ἕξειν καὶ φύλακας τῆς βασιλείας βεβαίους. Τὴν δὲ Ἶσιν ἀδελφὴν οὖσαν Ὀσίριδος καὶ γυναῖκα μετελθεῖν τὸν φόνον, συναγωνιζομένου τοῦ παιδὸς αὐτῆς Ὥρου· </a:t>
            </a:r>
            <a:r>
              <a:rPr lang="el-GR" u="sng" dirty="0">
                <a:latin typeface="Arial Unicode MS"/>
              </a:rPr>
              <a:t>ἀνελοῦσαν</a:t>
            </a:r>
            <a:r>
              <a:rPr lang="el-GR" dirty="0">
                <a:latin typeface="Arial Unicode MS"/>
              </a:rPr>
              <a:t> δὲ τὸν </a:t>
            </a:r>
            <a:r>
              <a:rPr lang="el-GR" u="sng" dirty="0">
                <a:latin typeface="Arial Unicode MS"/>
              </a:rPr>
              <a:t>Τυφῶνα</a:t>
            </a:r>
            <a:r>
              <a:rPr lang="el-GR" dirty="0">
                <a:latin typeface="Arial Unicode MS"/>
              </a:rPr>
              <a:t> καὶ τοὺς συμπράξαντας </a:t>
            </a:r>
            <a:r>
              <a:rPr lang="el-GR" u="sng" dirty="0">
                <a:latin typeface="Arial Unicode MS"/>
              </a:rPr>
              <a:t>βασιλεῦσαι</a:t>
            </a:r>
            <a:r>
              <a:rPr lang="el-GR" dirty="0">
                <a:latin typeface="Arial Unicode MS"/>
              </a:rPr>
              <a:t> τῆς </a:t>
            </a:r>
            <a:r>
              <a:rPr lang="el-GR" u="sng" dirty="0">
                <a:latin typeface="Arial Unicode MS"/>
              </a:rPr>
              <a:t>Αἰγύπτου</a:t>
            </a:r>
            <a:r>
              <a:rPr lang="el-GR" dirty="0">
                <a:latin typeface="Arial Unicode MS"/>
              </a:rPr>
              <a:t>.</a:t>
            </a:r>
            <a:endParaRPr lang="cs-CZ" dirty="0"/>
          </a:p>
        </p:txBody>
      </p:sp>
      <p:sp>
        <p:nvSpPr>
          <p:cNvPr id="4" name="Zástupný obsah 3">
            <a:extLst>
              <a:ext uri="{FF2B5EF4-FFF2-40B4-BE49-F238E27FC236}">
                <a16:creationId xmlns:a16="http://schemas.microsoft.com/office/drawing/2014/main" id="{929A4D65-6775-8159-F771-DFCADE0D9B6E}"/>
              </a:ext>
            </a:extLst>
          </p:cNvPr>
          <p:cNvSpPr>
            <a:spLocks noGrp="1"/>
          </p:cNvSpPr>
          <p:nvPr>
            <p:ph sz="half" idx="2"/>
          </p:nvPr>
        </p:nvSpPr>
        <p:spPr/>
        <p:txBody>
          <a:bodyPr>
            <a:normAutofit fontScale="85000" lnSpcReduction="20000"/>
          </a:bodyPr>
          <a:lstStyle/>
          <a:p>
            <a:r>
              <a:rPr lang="en-US" dirty="0"/>
              <a:t>This is the story as they give it: When Osiris was ruling over Egypt as its lawful king, he was murdered by his brother Typhon, a violent and impious man; Typhon then divided the body of the slain man into twenty-six pieces​ and gave one portion to each of the band of murderers, since he wanted all of them to share in the pollution and felt that in this way he would have in them steadfast supporters and defenders of his rule. 3 But Isis, the sister and wife of Osiris, avenged his murder with the aid of her son Horus, and after slaying Typhon and his accomplices became queen over Egypt.</a:t>
            </a:r>
            <a:endParaRPr lang="cs-CZ" dirty="0"/>
          </a:p>
        </p:txBody>
      </p:sp>
      <p:pic>
        <p:nvPicPr>
          <p:cNvPr id="6" name="Obrázek 5" descr="Obsah obrázku text, tkanina&#10;&#10;Popis byl vytvořen automaticky">
            <a:extLst>
              <a:ext uri="{FF2B5EF4-FFF2-40B4-BE49-F238E27FC236}">
                <a16:creationId xmlns:a16="http://schemas.microsoft.com/office/drawing/2014/main" id="{8894012C-810A-9B32-83A5-716182C7A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1815" y="301121"/>
            <a:ext cx="2557564" cy="1701763"/>
          </a:xfrm>
          <a:prstGeom prst="rect">
            <a:avLst/>
          </a:prstGeom>
        </p:spPr>
      </p:pic>
    </p:spTree>
    <p:extLst>
      <p:ext uri="{BB962C8B-B14F-4D97-AF65-F5344CB8AC3E}">
        <p14:creationId xmlns:p14="http://schemas.microsoft.com/office/powerpoint/2010/main" val="2999113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7ADB80-A065-1668-6C0B-D1B465B28587}"/>
              </a:ext>
            </a:extLst>
          </p:cNvPr>
          <p:cNvSpPr>
            <a:spLocks noGrp="1"/>
          </p:cNvSpPr>
          <p:nvPr>
            <p:ph type="title"/>
          </p:nvPr>
        </p:nvSpPr>
        <p:spPr/>
        <p:txBody>
          <a:bodyPr/>
          <a:lstStyle/>
          <a:p>
            <a:r>
              <a:rPr lang="cs-CZ" dirty="0" err="1"/>
              <a:t>Osíris</a:t>
            </a:r>
            <a:r>
              <a:rPr lang="cs-CZ" dirty="0"/>
              <a:t>, </a:t>
            </a:r>
            <a:r>
              <a:rPr lang="cs-CZ" dirty="0" err="1"/>
              <a:t>Ísis</a:t>
            </a:r>
            <a:r>
              <a:rPr lang="cs-CZ" dirty="0"/>
              <a:t>, </a:t>
            </a:r>
            <a:r>
              <a:rPr lang="cs-CZ" dirty="0" err="1"/>
              <a:t>Hórus</a:t>
            </a:r>
            <a:r>
              <a:rPr lang="cs-CZ" dirty="0"/>
              <a:t>, </a:t>
            </a:r>
            <a:r>
              <a:rPr lang="cs-CZ" dirty="0" err="1"/>
              <a:t>Týfón</a:t>
            </a:r>
            <a:endParaRPr lang="cs-CZ" dirty="0"/>
          </a:p>
        </p:txBody>
      </p:sp>
      <p:sp>
        <p:nvSpPr>
          <p:cNvPr id="3" name="Zástupný obsah 2">
            <a:extLst>
              <a:ext uri="{FF2B5EF4-FFF2-40B4-BE49-F238E27FC236}">
                <a16:creationId xmlns:a16="http://schemas.microsoft.com/office/drawing/2014/main" id="{89E256CC-8C0D-F615-3EF3-365B5C507060}"/>
              </a:ext>
            </a:extLst>
          </p:cNvPr>
          <p:cNvSpPr>
            <a:spLocks noGrp="1"/>
          </p:cNvSpPr>
          <p:nvPr>
            <p:ph sz="half" idx="1"/>
          </p:nvPr>
        </p:nvSpPr>
        <p:spPr/>
        <p:txBody>
          <a:bodyPr>
            <a:normAutofit fontScale="92500" lnSpcReduction="20000"/>
          </a:bodyPr>
          <a:lstStyle/>
          <a:p>
            <a:r>
              <a:rPr lang="cs-CZ" dirty="0" err="1"/>
              <a:t>Plu</a:t>
            </a:r>
            <a:r>
              <a:rPr lang="cs-CZ" dirty="0"/>
              <a:t>. </a:t>
            </a:r>
            <a:r>
              <a:rPr lang="cs-CZ" i="1" dirty="0"/>
              <a:t>De </a:t>
            </a:r>
            <a:r>
              <a:rPr lang="cs-CZ" i="1" dirty="0" err="1"/>
              <a:t>Iside</a:t>
            </a:r>
            <a:r>
              <a:rPr lang="cs-CZ" dirty="0"/>
              <a:t>. 12–19</a:t>
            </a:r>
          </a:p>
          <a:p>
            <a:r>
              <a:rPr lang="en-US" dirty="0"/>
              <a:t>During his absence the tradition is that Typhon attempted nothing revolutionary because Isis, who was in control, was vigilant and alert; but when he returned home Typhon contrived a treacherous plot against him and formed a group of conspirators seventy-two in number.</a:t>
            </a:r>
            <a:endParaRPr lang="cs-CZ" dirty="0"/>
          </a:p>
          <a:p>
            <a:r>
              <a:rPr lang="en-US" dirty="0"/>
              <a:t>As it  happened, they had seen it, and they told her the mouth of the river through which the friends of Typhon had launched the coffin into the sea. </a:t>
            </a:r>
            <a:endParaRPr lang="cs-CZ" dirty="0"/>
          </a:p>
        </p:txBody>
      </p:sp>
      <p:sp>
        <p:nvSpPr>
          <p:cNvPr id="4" name="Zástupný obsah 3">
            <a:extLst>
              <a:ext uri="{FF2B5EF4-FFF2-40B4-BE49-F238E27FC236}">
                <a16:creationId xmlns:a16="http://schemas.microsoft.com/office/drawing/2014/main" id="{602C51DA-F9D9-70EA-7CFB-AF26CD173D78}"/>
              </a:ext>
            </a:extLst>
          </p:cNvPr>
          <p:cNvSpPr>
            <a:spLocks noGrp="1"/>
          </p:cNvSpPr>
          <p:nvPr>
            <p:ph sz="half" idx="2"/>
          </p:nvPr>
        </p:nvSpPr>
        <p:spPr/>
        <p:txBody>
          <a:bodyPr>
            <a:normAutofit fontScale="92500" lnSpcReduction="20000"/>
          </a:bodyPr>
          <a:lstStyle/>
          <a:p>
            <a:r>
              <a:rPr lang="cs-CZ" dirty="0"/>
              <a:t>R</a:t>
            </a:r>
            <a:r>
              <a:rPr lang="en-US" dirty="0" err="1"/>
              <a:t>ecognizing</a:t>
            </a:r>
            <a:r>
              <a:rPr lang="en-US" dirty="0"/>
              <a:t> the body he divided it into fourteen parts​ and scattered them, each in a different place. </a:t>
            </a:r>
            <a:endParaRPr lang="cs-CZ" dirty="0"/>
          </a:p>
          <a:p>
            <a:r>
              <a:rPr lang="en-US" dirty="0"/>
              <a:t>Of the parts of Osiris's body the only one which Isis did not find was the male member,</a:t>
            </a:r>
            <a:endParaRPr lang="cs-CZ" dirty="0"/>
          </a:p>
          <a:p>
            <a:r>
              <a:rPr lang="en-US" dirty="0"/>
              <a:t>Later, as they relate, Osiris came to Horus from the other world and exercised and trained him for the battle. After a time Osiris asked Horus what he held to be the most noble of all things. When Horus replied, "To avenge one's father and mother for evil done to them,"</a:t>
            </a:r>
            <a:endParaRPr lang="cs-CZ" dirty="0"/>
          </a:p>
          <a:p>
            <a:endParaRPr lang="cs-CZ" dirty="0"/>
          </a:p>
        </p:txBody>
      </p:sp>
      <p:pic>
        <p:nvPicPr>
          <p:cNvPr id="8" name="Obrázek 7">
            <a:extLst>
              <a:ext uri="{FF2B5EF4-FFF2-40B4-BE49-F238E27FC236}">
                <a16:creationId xmlns:a16="http://schemas.microsoft.com/office/drawing/2014/main" id="{39CD26F6-9AA9-9013-7BF8-CFB29DB63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3246" y="0"/>
            <a:ext cx="1728754" cy="3581402"/>
          </a:xfrm>
          <a:prstGeom prst="rect">
            <a:avLst/>
          </a:prstGeom>
        </p:spPr>
      </p:pic>
    </p:spTree>
    <p:extLst>
      <p:ext uri="{BB962C8B-B14F-4D97-AF65-F5344CB8AC3E}">
        <p14:creationId xmlns:p14="http://schemas.microsoft.com/office/powerpoint/2010/main" val="911658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01A3E6-63DB-0B6E-89D3-8FAB5BAE383E}"/>
              </a:ext>
            </a:extLst>
          </p:cNvPr>
          <p:cNvSpPr>
            <a:spLocks noGrp="1"/>
          </p:cNvSpPr>
          <p:nvPr>
            <p:ph type="title"/>
          </p:nvPr>
        </p:nvSpPr>
        <p:spPr/>
        <p:txBody>
          <a:bodyPr/>
          <a:lstStyle/>
          <a:p>
            <a:r>
              <a:rPr lang="cs-CZ" dirty="0"/>
              <a:t>Egypt a Řecko</a:t>
            </a:r>
          </a:p>
        </p:txBody>
      </p:sp>
      <p:sp>
        <p:nvSpPr>
          <p:cNvPr id="3" name="Zástupný obsah 2">
            <a:extLst>
              <a:ext uri="{FF2B5EF4-FFF2-40B4-BE49-F238E27FC236}">
                <a16:creationId xmlns:a16="http://schemas.microsoft.com/office/drawing/2014/main" id="{EA86D84F-3C8A-461F-5780-4FF23C1271C5}"/>
              </a:ext>
            </a:extLst>
          </p:cNvPr>
          <p:cNvSpPr>
            <a:spLocks noGrp="1"/>
          </p:cNvSpPr>
          <p:nvPr>
            <p:ph idx="1"/>
          </p:nvPr>
        </p:nvSpPr>
        <p:spPr/>
        <p:txBody>
          <a:bodyPr/>
          <a:lstStyle/>
          <a:p>
            <a:r>
              <a:rPr lang="cs-CZ" dirty="0" err="1"/>
              <a:t>Naukratis</a:t>
            </a:r>
            <a:r>
              <a:rPr lang="cs-CZ" dirty="0"/>
              <a:t> – obchodní stanice, město</a:t>
            </a:r>
          </a:p>
          <a:p>
            <a:r>
              <a:rPr lang="cs-CZ" dirty="0"/>
              <a:t>7. stol. </a:t>
            </a:r>
            <a:r>
              <a:rPr lang="cs-CZ" dirty="0" err="1"/>
              <a:t>pnl</a:t>
            </a:r>
            <a:endParaRPr lang="cs-CZ" dirty="0"/>
          </a:p>
          <a:p>
            <a:r>
              <a:rPr lang="cs-CZ" dirty="0" err="1"/>
              <a:t>Psammétichos</a:t>
            </a:r>
            <a:r>
              <a:rPr lang="cs-CZ" dirty="0"/>
              <a:t> I., </a:t>
            </a:r>
            <a:r>
              <a:rPr lang="cs-CZ" dirty="0" err="1"/>
              <a:t>Amásis</a:t>
            </a:r>
            <a:r>
              <a:rPr lang="cs-CZ" dirty="0"/>
              <a:t> II. – Řekové se mohou usadit ve městě</a:t>
            </a:r>
          </a:p>
          <a:p>
            <a:r>
              <a:rPr lang="cs-CZ" dirty="0"/>
              <a:t>Papyrus, obilí, len ↔ stříbro, dřevo </a:t>
            </a:r>
          </a:p>
          <a:p>
            <a:endParaRPr lang="cs-CZ" dirty="0"/>
          </a:p>
          <a:p>
            <a:r>
              <a:rPr lang="cs-CZ" dirty="0"/>
              <a:t>Alexandrie – 331 </a:t>
            </a:r>
            <a:r>
              <a:rPr lang="cs-CZ" dirty="0" err="1"/>
              <a:t>pnl</a:t>
            </a:r>
            <a:r>
              <a:rPr lang="cs-CZ" dirty="0"/>
              <a:t>, hlavní město Ptolemaiovské říše</a:t>
            </a:r>
          </a:p>
          <a:p>
            <a:r>
              <a:rPr lang="cs-CZ" dirty="0"/>
              <a:t>Architekt – </a:t>
            </a:r>
            <a:r>
              <a:rPr lang="cs-CZ" dirty="0" err="1"/>
              <a:t>Deinokratés</a:t>
            </a:r>
            <a:r>
              <a:rPr lang="cs-CZ" dirty="0"/>
              <a:t> z Rhodu</a:t>
            </a:r>
          </a:p>
          <a:p>
            <a:r>
              <a:rPr lang="cs-CZ" dirty="0" err="1"/>
              <a:t>Ptolemais</a:t>
            </a:r>
            <a:endParaRPr lang="cs-CZ" dirty="0"/>
          </a:p>
        </p:txBody>
      </p:sp>
      <p:pic>
        <p:nvPicPr>
          <p:cNvPr id="5" name="Obrázek 4" descr="Obsah obrázku mapa&#10;&#10;Popis byl vytvořen automaticky">
            <a:extLst>
              <a:ext uri="{FF2B5EF4-FFF2-40B4-BE49-F238E27FC236}">
                <a16:creationId xmlns:a16="http://schemas.microsoft.com/office/drawing/2014/main" id="{B794D2CA-A981-D1F2-4601-958D77E19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1696" y="457200"/>
            <a:ext cx="3044648" cy="3020291"/>
          </a:xfrm>
          <a:prstGeom prst="rect">
            <a:avLst/>
          </a:prstGeom>
        </p:spPr>
      </p:pic>
      <p:pic>
        <p:nvPicPr>
          <p:cNvPr id="7" name="Obrázek 6" descr="Obsah obrázku text&#10;&#10;Popis byl vytvořen automaticky">
            <a:extLst>
              <a:ext uri="{FF2B5EF4-FFF2-40B4-BE49-F238E27FC236}">
                <a16:creationId xmlns:a16="http://schemas.microsoft.com/office/drawing/2014/main" id="{06B99BB3-5D71-03EB-7CFB-980C38226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9025" y="3972436"/>
            <a:ext cx="3100050" cy="2352163"/>
          </a:xfrm>
          <a:prstGeom prst="rect">
            <a:avLst/>
          </a:prstGeom>
        </p:spPr>
      </p:pic>
    </p:spTree>
    <p:extLst>
      <p:ext uri="{BB962C8B-B14F-4D97-AF65-F5344CB8AC3E}">
        <p14:creationId xmlns:p14="http://schemas.microsoft.com/office/powerpoint/2010/main" val="865853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DE28D1-3839-6C91-70C3-098E1B7F6A40}"/>
              </a:ext>
            </a:extLst>
          </p:cNvPr>
          <p:cNvSpPr>
            <a:spLocks noGrp="1"/>
          </p:cNvSpPr>
          <p:nvPr>
            <p:ph type="title"/>
          </p:nvPr>
        </p:nvSpPr>
        <p:spPr/>
        <p:txBody>
          <a:bodyPr/>
          <a:lstStyle/>
          <a:p>
            <a:r>
              <a:rPr lang="cs-CZ" dirty="0"/>
              <a:t>Náboženství - </a:t>
            </a:r>
            <a:r>
              <a:rPr lang="cs-CZ" dirty="0" err="1"/>
              <a:t>hellénismus</a:t>
            </a:r>
            <a:endParaRPr lang="cs-CZ" dirty="0"/>
          </a:p>
        </p:txBody>
      </p:sp>
      <p:sp>
        <p:nvSpPr>
          <p:cNvPr id="3" name="Zástupný obsah 2">
            <a:extLst>
              <a:ext uri="{FF2B5EF4-FFF2-40B4-BE49-F238E27FC236}">
                <a16:creationId xmlns:a16="http://schemas.microsoft.com/office/drawing/2014/main" id="{5F79C7A8-5C98-EF2E-046F-608B354D3BA2}"/>
              </a:ext>
            </a:extLst>
          </p:cNvPr>
          <p:cNvSpPr>
            <a:spLocks noGrp="1"/>
          </p:cNvSpPr>
          <p:nvPr>
            <p:ph sz="half" idx="1"/>
          </p:nvPr>
        </p:nvSpPr>
        <p:spPr/>
        <p:txBody>
          <a:bodyPr>
            <a:normAutofit fontScale="92500" lnSpcReduction="10000"/>
          </a:bodyPr>
          <a:lstStyle/>
          <a:p>
            <a:r>
              <a:rPr lang="cs-CZ" dirty="0"/>
              <a:t>D.S. 1.18</a:t>
            </a:r>
          </a:p>
          <a:p>
            <a:r>
              <a:rPr lang="el-GR" dirty="0">
                <a:latin typeface="Arial Unicode MS"/>
              </a:rPr>
              <a:t>Τῷ δ´ οὖν Ὀσίριδι συνεστρατεῦσθαι δύο λέγουσιν υἱοὺς </a:t>
            </a:r>
            <a:r>
              <a:rPr lang="el-GR" u="sng" dirty="0">
                <a:latin typeface="Arial Unicode MS"/>
              </a:rPr>
              <a:t>Ἄνουβίν</a:t>
            </a:r>
            <a:r>
              <a:rPr lang="el-GR" dirty="0">
                <a:latin typeface="Arial Unicode MS"/>
              </a:rPr>
              <a:t> τε καὶ </a:t>
            </a:r>
            <a:r>
              <a:rPr lang="el-GR" u="sng" dirty="0">
                <a:latin typeface="Arial Unicode MS"/>
              </a:rPr>
              <a:t>Μακεδόνα</a:t>
            </a:r>
            <a:r>
              <a:rPr lang="el-GR" dirty="0">
                <a:latin typeface="Arial Unicode MS"/>
              </a:rPr>
              <a:t>, διαφέροντας ἀνδρείᾳ. Ἀμφοτέρους δὲ χρήσασθαι τοῖς ἐπισημοτάτοις ὅπλοις ἀπό τινων ζῴων οὐκ ἀνοικείων τῇ περὶ αὐτοὺς εὐτολμίᾳ· τὸν μὲν γὰρ Ἄνουβιν </a:t>
            </a:r>
            <a:r>
              <a:rPr lang="el-GR" u="sng" dirty="0">
                <a:latin typeface="Arial Unicode MS"/>
              </a:rPr>
              <a:t>περιθέσθαι</a:t>
            </a:r>
            <a:r>
              <a:rPr lang="el-GR" dirty="0">
                <a:latin typeface="Arial Unicode MS"/>
              </a:rPr>
              <a:t> </a:t>
            </a:r>
            <a:r>
              <a:rPr lang="el-GR" u="sng" dirty="0">
                <a:latin typeface="Arial Unicode MS"/>
              </a:rPr>
              <a:t>κυνῆν</a:t>
            </a:r>
            <a:r>
              <a:rPr lang="el-GR" dirty="0">
                <a:latin typeface="Arial Unicode MS"/>
              </a:rPr>
              <a:t>, τὸν δὲ </a:t>
            </a:r>
            <a:r>
              <a:rPr lang="el-GR" u="sng" dirty="0">
                <a:latin typeface="Arial Unicode MS"/>
              </a:rPr>
              <a:t>Μακεδόνα</a:t>
            </a:r>
            <a:r>
              <a:rPr lang="el-GR" dirty="0">
                <a:latin typeface="Arial Unicode MS"/>
              </a:rPr>
              <a:t> </a:t>
            </a:r>
            <a:r>
              <a:rPr lang="el-GR" u="sng" dirty="0">
                <a:latin typeface="Arial Unicode MS"/>
              </a:rPr>
              <a:t>λύκου</a:t>
            </a:r>
            <a:r>
              <a:rPr lang="el-GR" dirty="0">
                <a:latin typeface="Arial Unicode MS"/>
              </a:rPr>
              <a:t> </a:t>
            </a:r>
            <a:r>
              <a:rPr lang="el-GR" u="sng" dirty="0">
                <a:latin typeface="Arial Unicode MS"/>
              </a:rPr>
              <a:t>προτομήν</a:t>
            </a:r>
            <a:r>
              <a:rPr lang="el-GR" dirty="0">
                <a:latin typeface="Arial Unicode MS"/>
              </a:rPr>
              <a:t>· ἀφ´ ἧς αἰτίας καὶ τὰ ζῷα ταῦτα </a:t>
            </a:r>
            <a:r>
              <a:rPr lang="el-GR" u="sng" dirty="0">
                <a:latin typeface="Arial Unicode MS"/>
              </a:rPr>
              <a:t>τιμηθῆναι</a:t>
            </a:r>
            <a:r>
              <a:rPr lang="el-GR" dirty="0">
                <a:latin typeface="Arial Unicode MS"/>
              </a:rPr>
              <a:t> παρὰ τοῖς </a:t>
            </a:r>
            <a:r>
              <a:rPr lang="el-GR" u="sng" dirty="0">
                <a:latin typeface="Arial Unicode MS"/>
              </a:rPr>
              <a:t>Αἰγυπτίοις</a:t>
            </a:r>
            <a:r>
              <a:rPr lang="el-GR" dirty="0">
                <a:latin typeface="Arial Unicode MS"/>
              </a:rPr>
              <a:t>.</a:t>
            </a:r>
            <a:endParaRPr lang="cs-CZ" dirty="0"/>
          </a:p>
          <a:p>
            <a:endParaRPr lang="cs-CZ" dirty="0"/>
          </a:p>
        </p:txBody>
      </p:sp>
      <p:sp>
        <p:nvSpPr>
          <p:cNvPr id="4" name="Zástupný obsah 3">
            <a:extLst>
              <a:ext uri="{FF2B5EF4-FFF2-40B4-BE49-F238E27FC236}">
                <a16:creationId xmlns:a16="http://schemas.microsoft.com/office/drawing/2014/main" id="{373FF1C5-1215-26C7-5831-4016841BC91C}"/>
              </a:ext>
            </a:extLst>
          </p:cNvPr>
          <p:cNvSpPr>
            <a:spLocks noGrp="1"/>
          </p:cNvSpPr>
          <p:nvPr>
            <p:ph sz="half" idx="2"/>
          </p:nvPr>
        </p:nvSpPr>
        <p:spPr/>
        <p:txBody>
          <a:bodyPr>
            <a:normAutofit fontScale="92500" lnSpcReduction="10000"/>
          </a:bodyPr>
          <a:lstStyle/>
          <a:p>
            <a:r>
              <a:rPr lang="en-US" dirty="0"/>
              <a:t>Now Osiris was accompanied on his campaign, as the Egyptian account goes, by his two sons Anubis and Macedon, who were distinguished for their </a:t>
            </a:r>
            <a:r>
              <a:rPr lang="en-US" dirty="0" err="1"/>
              <a:t>valour</a:t>
            </a:r>
            <a:r>
              <a:rPr lang="en-US" dirty="0"/>
              <a:t>. Both of them carried the most notable accoutrements of war, taken from certain animals whose character was not unlike the boldness of the men, Anubis wearing a dog's skin and Macedon the fore-parts of a wolf; and it is for this reason that these animals are held in </a:t>
            </a:r>
            <a:r>
              <a:rPr lang="en-US" dirty="0" err="1"/>
              <a:t>honour</a:t>
            </a:r>
            <a:r>
              <a:rPr lang="en-US" dirty="0"/>
              <a:t> among the Egyptians.</a:t>
            </a:r>
            <a:endParaRPr lang="cs-CZ" dirty="0"/>
          </a:p>
        </p:txBody>
      </p:sp>
    </p:spTree>
    <p:extLst>
      <p:ext uri="{BB962C8B-B14F-4D97-AF65-F5344CB8AC3E}">
        <p14:creationId xmlns:p14="http://schemas.microsoft.com/office/powerpoint/2010/main" val="500674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E8AA72-7CBC-F415-A747-836FCA2B7219}"/>
              </a:ext>
            </a:extLst>
          </p:cNvPr>
          <p:cNvSpPr>
            <a:spLocks noGrp="1"/>
          </p:cNvSpPr>
          <p:nvPr>
            <p:ph type="title"/>
          </p:nvPr>
        </p:nvSpPr>
        <p:spPr/>
        <p:txBody>
          <a:bodyPr/>
          <a:lstStyle/>
          <a:p>
            <a:r>
              <a:rPr lang="cs-CZ" dirty="0"/>
              <a:t>Náboženství - </a:t>
            </a:r>
            <a:r>
              <a:rPr lang="cs-CZ" dirty="0" err="1"/>
              <a:t>hellénismus</a:t>
            </a:r>
            <a:endParaRPr lang="cs-CZ" dirty="0"/>
          </a:p>
        </p:txBody>
      </p:sp>
      <p:sp>
        <p:nvSpPr>
          <p:cNvPr id="3" name="Zástupný obsah 2">
            <a:extLst>
              <a:ext uri="{FF2B5EF4-FFF2-40B4-BE49-F238E27FC236}">
                <a16:creationId xmlns:a16="http://schemas.microsoft.com/office/drawing/2014/main" id="{95FDF31D-9AFD-0D7A-85E8-66182D0F03A9}"/>
              </a:ext>
            </a:extLst>
          </p:cNvPr>
          <p:cNvSpPr>
            <a:spLocks noGrp="1"/>
          </p:cNvSpPr>
          <p:nvPr>
            <p:ph sz="half" idx="1"/>
          </p:nvPr>
        </p:nvSpPr>
        <p:spPr/>
        <p:txBody>
          <a:bodyPr>
            <a:normAutofit fontScale="92500" lnSpcReduction="20000"/>
          </a:bodyPr>
          <a:lstStyle/>
          <a:p>
            <a:r>
              <a:rPr lang="cs-CZ" dirty="0"/>
              <a:t>D.S. 1.20</a:t>
            </a:r>
          </a:p>
          <a:p>
            <a:r>
              <a:rPr lang="el-GR" dirty="0">
                <a:latin typeface="Arial Unicode MS"/>
              </a:rPr>
              <a:t>Καὶ κατὰ μὲν τὴν Θρᾴκην Λυκοῦργον τὸν βασιλέα τῶν βαρβάρων ἐναντιούμενον τοῖς ὑπ´ αὐτοῦ πραττομένοις ἀποκτεῖναι, Μάρωνα δὲ γηραιὸν ἤδη καθεστῶτα καταλιπεῖν ἐπιμελητὴν τῶν ἐν ταύτῃ τῇ χώρᾳ φυτευομένων, καὶ κτίστην αὐτὸν ποιῆσαι τῆς ἐπωνύμου πόλεως, ἣν ὀνομάσαι Μαρώνειαν. Καὶ </a:t>
            </a:r>
            <a:r>
              <a:rPr lang="el-GR" u="sng" dirty="0">
                <a:latin typeface="Arial Unicode MS"/>
              </a:rPr>
              <a:t>Μακεδόνα</a:t>
            </a:r>
            <a:r>
              <a:rPr lang="el-GR" dirty="0">
                <a:latin typeface="Arial Unicode MS"/>
              </a:rPr>
              <a:t> μὲν τὸν υἱὸν </a:t>
            </a:r>
            <a:r>
              <a:rPr lang="el-GR" u="sng" dirty="0">
                <a:latin typeface="Arial Unicode MS"/>
              </a:rPr>
              <a:t>ἀπολιπεῖν</a:t>
            </a:r>
            <a:r>
              <a:rPr lang="el-GR" dirty="0">
                <a:latin typeface="Arial Unicode MS"/>
              </a:rPr>
              <a:t> </a:t>
            </a:r>
            <a:r>
              <a:rPr lang="el-GR" u="sng" dirty="0">
                <a:latin typeface="Arial Unicode MS"/>
              </a:rPr>
              <a:t>βασιλέα</a:t>
            </a:r>
            <a:r>
              <a:rPr lang="el-GR" dirty="0">
                <a:latin typeface="Arial Unicode MS"/>
              </a:rPr>
              <a:t> τῆς ἀπ´ ἐκείνου </a:t>
            </a:r>
            <a:r>
              <a:rPr lang="el-GR" u="sng" dirty="0">
                <a:latin typeface="Arial Unicode MS"/>
              </a:rPr>
              <a:t>προσαγορευθείσης</a:t>
            </a:r>
            <a:r>
              <a:rPr lang="el-GR" dirty="0">
                <a:latin typeface="Arial Unicode MS"/>
              </a:rPr>
              <a:t> </a:t>
            </a:r>
            <a:r>
              <a:rPr lang="el-GR" u="sng" dirty="0">
                <a:latin typeface="Arial Unicode MS"/>
              </a:rPr>
              <a:t>Μακεδονίας</a:t>
            </a:r>
            <a:r>
              <a:rPr lang="el-GR" dirty="0">
                <a:latin typeface="Arial Unicode MS"/>
              </a:rPr>
              <a:t>, Τριπτολέμῳ δ´ ἐπιτρέψαι τὰς κατὰ τὴν Ἀττικὴν γεωργίας.</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A1339EB8-B825-6F07-5467-FBE047A078D8}"/>
              </a:ext>
            </a:extLst>
          </p:cNvPr>
          <p:cNvSpPr>
            <a:spLocks noGrp="1"/>
          </p:cNvSpPr>
          <p:nvPr>
            <p:ph sz="half" idx="2"/>
          </p:nvPr>
        </p:nvSpPr>
        <p:spPr/>
        <p:txBody>
          <a:bodyPr>
            <a:normAutofit fontScale="92500" lnSpcReduction="20000"/>
          </a:bodyPr>
          <a:lstStyle/>
          <a:p>
            <a:r>
              <a:rPr lang="en-US" dirty="0"/>
              <a:t>In Thrace he slew Lycurgus, the king of the barbarians, who opposed his undertaking, and Maron, who was now old, he left there to supervise the culture of the plants which he introduced into that land and caused him to found a city to bear his name, which he called </a:t>
            </a:r>
            <a:r>
              <a:rPr lang="en-US" dirty="0" err="1"/>
              <a:t>Maroneia</a:t>
            </a:r>
            <a:r>
              <a:rPr lang="en-US" dirty="0"/>
              <a:t>. 3 Macedon his son, moreover, he left as king of Macedonia, which was named after him, while to </a:t>
            </a:r>
            <a:r>
              <a:rPr lang="en-US" dirty="0" err="1"/>
              <a:t>Triptolemus</a:t>
            </a:r>
            <a:r>
              <a:rPr lang="en-US" dirty="0"/>
              <a:t> he assigned the care of agriculture in Attica.</a:t>
            </a:r>
            <a:endParaRPr lang="cs-CZ" dirty="0"/>
          </a:p>
        </p:txBody>
      </p:sp>
    </p:spTree>
    <p:extLst>
      <p:ext uri="{BB962C8B-B14F-4D97-AF65-F5344CB8AC3E}">
        <p14:creationId xmlns:p14="http://schemas.microsoft.com/office/powerpoint/2010/main" val="3764633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2658F3-E31E-47FA-B5D7-F54930AA1571}"/>
              </a:ext>
            </a:extLst>
          </p:cNvPr>
          <p:cNvSpPr>
            <a:spLocks noGrp="1"/>
          </p:cNvSpPr>
          <p:nvPr>
            <p:ph type="title"/>
          </p:nvPr>
        </p:nvSpPr>
        <p:spPr/>
        <p:txBody>
          <a:bodyPr/>
          <a:lstStyle/>
          <a:p>
            <a:r>
              <a:rPr lang="cs-CZ" dirty="0"/>
              <a:t>Kult zvířat (</a:t>
            </a:r>
            <a:r>
              <a:rPr lang="cs-CZ" dirty="0" err="1"/>
              <a:t>Hdt</a:t>
            </a:r>
            <a:r>
              <a:rPr lang="cs-CZ" dirty="0"/>
              <a:t>. 2.65–76; D.S. 1.83–89)</a:t>
            </a:r>
          </a:p>
        </p:txBody>
      </p:sp>
      <p:sp>
        <p:nvSpPr>
          <p:cNvPr id="3" name="Zástupný obsah 2">
            <a:extLst>
              <a:ext uri="{FF2B5EF4-FFF2-40B4-BE49-F238E27FC236}">
                <a16:creationId xmlns:a16="http://schemas.microsoft.com/office/drawing/2014/main" id="{4EEF8382-4BD7-A3EB-D089-803769665BD9}"/>
              </a:ext>
            </a:extLst>
          </p:cNvPr>
          <p:cNvSpPr>
            <a:spLocks noGrp="1"/>
          </p:cNvSpPr>
          <p:nvPr>
            <p:ph sz="half" idx="1"/>
          </p:nvPr>
        </p:nvSpPr>
        <p:spPr>
          <a:xfrm>
            <a:off x="1336929" y="2171700"/>
            <a:ext cx="4759071" cy="3970506"/>
          </a:xfrm>
        </p:spPr>
        <p:txBody>
          <a:bodyPr>
            <a:normAutofit fontScale="92500" lnSpcReduction="20000"/>
          </a:bodyPr>
          <a:lstStyle/>
          <a:p>
            <a:r>
              <a:rPr lang="cs-CZ" dirty="0"/>
              <a:t>D.S. 1.83</a:t>
            </a:r>
          </a:p>
          <a:p>
            <a:r>
              <a:rPr lang="el-GR" dirty="0">
                <a:latin typeface="Arial Unicode MS"/>
              </a:rPr>
              <a:t>Περὶ δὲ τῶν ἀφιερωμένων ζῴων κατ´ Αἴγυπτον εἰκότως φαίνεται πολλοῖς παράδοξον τὸ γινόμενον καὶ ζητήσεως ἄξιον. Σέβονται γὰρ </a:t>
            </a:r>
            <a:r>
              <a:rPr lang="el-GR" u="sng" dirty="0">
                <a:latin typeface="Arial Unicode MS"/>
              </a:rPr>
              <a:t>ἔνια</a:t>
            </a:r>
            <a:r>
              <a:rPr lang="el-GR" dirty="0">
                <a:latin typeface="Arial Unicode MS"/>
              </a:rPr>
              <a:t> τῶν </a:t>
            </a:r>
            <a:r>
              <a:rPr lang="el-GR" u="sng" dirty="0">
                <a:latin typeface="Arial Unicode MS"/>
              </a:rPr>
              <a:t>ζῴων</a:t>
            </a:r>
            <a:r>
              <a:rPr lang="el-GR" dirty="0">
                <a:latin typeface="Arial Unicode MS"/>
              </a:rPr>
              <a:t> Αἰγύπτιοι καθ´ </a:t>
            </a:r>
            <a:r>
              <a:rPr lang="el-GR" u="sng" dirty="0">
                <a:latin typeface="Arial Unicode MS"/>
              </a:rPr>
              <a:t>ὑπερβολὴν</a:t>
            </a:r>
            <a:r>
              <a:rPr lang="el-GR" dirty="0">
                <a:latin typeface="Arial Unicode MS"/>
              </a:rPr>
              <a:t> οὐ </a:t>
            </a:r>
            <a:r>
              <a:rPr lang="el-GR" u="sng" dirty="0">
                <a:latin typeface="Arial Unicode MS"/>
              </a:rPr>
              <a:t>ζῶντα</a:t>
            </a:r>
            <a:r>
              <a:rPr lang="el-GR" dirty="0">
                <a:latin typeface="Arial Unicode MS"/>
              </a:rPr>
              <a:t> </a:t>
            </a:r>
            <a:r>
              <a:rPr lang="el-GR" u="sng" dirty="0">
                <a:latin typeface="Arial Unicode MS"/>
              </a:rPr>
              <a:t>μόνον</a:t>
            </a:r>
            <a:r>
              <a:rPr lang="el-GR" dirty="0">
                <a:latin typeface="Arial Unicode MS"/>
              </a:rPr>
              <a:t>, ἀλλὰ καὶ </a:t>
            </a:r>
            <a:r>
              <a:rPr lang="el-GR" u="sng" dirty="0">
                <a:latin typeface="Arial Unicode MS"/>
              </a:rPr>
              <a:t>τελευτήσαντα</a:t>
            </a:r>
            <a:r>
              <a:rPr lang="el-GR" dirty="0">
                <a:latin typeface="Arial Unicode MS"/>
              </a:rPr>
              <a:t>, οἷον </a:t>
            </a:r>
            <a:r>
              <a:rPr lang="el-GR" u="sng" dirty="0">
                <a:latin typeface="Arial Unicode MS"/>
              </a:rPr>
              <a:t>αἰλούρους</a:t>
            </a:r>
            <a:r>
              <a:rPr lang="el-GR" dirty="0">
                <a:latin typeface="Arial Unicode MS"/>
              </a:rPr>
              <a:t> καὶ τοὺς </a:t>
            </a:r>
            <a:r>
              <a:rPr lang="el-GR" u="sng" dirty="0">
                <a:latin typeface="Arial Unicode MS"/>
              </a:rPr>
              <a:t>ἰχνεύμονας</a:t>
            </a:r>
            <a:r>
              <a:rPr lang="el-GR" dirty="0">
                <a:latin typeface="Arial Unicode MS"/>
              </a:rPr>
              <a:t> καὶ </a:t>
            </a:r>
            <a:r>
              <a:rPr lang="el-GR" u="sng" dirty="0">
                <a:latin typeface="Arial Unicode MS"/>
              </a:rPr>
              <a:t>κύνας</a:t>
            </a:r>
            <a:r>
              <a:rPr lang="el-GR" dirty="0">
                <a:latin typeface="Arial Unicode MS"/>
              </a:rPr>
              <a:t>, ἔτι δ´ </a:t>
            </a:r>
            <a:r>
              <a:rPr lang="el-GR" u="sng" dirty="0">
                <a:latin typeface="Arial Unicode MS"/>
              </a:rPr>
              <a:t>ἱέρακας</a:t>
            </a:r>
            <a:r>
              <a:rPr lang="el-GR" dirty="0">
                <a:latin typeface="Arial Unicode MS"/>
              </a:rPr>
              <a:t> καὶ τὰς καλουμένας παρ´ αὐτοῖς </a:t>
            </a:r>
            <a:r>
              <a:rPr lang="el-GR" u="sng" dirty="0">
                <a:latin typeface="Arial Unicode MS"/>
              </a:rPr>
              <a:t>ἴβεις</a:t>
            </a:r>
            <a:r>
              <a:rPr lang="el-GR" dirty="0">
                <a:latin typeface="Arial Unicode MS"/>
              </a:rPr>
              <a:t>, πρὸς δὲ τούτοις τούς τε </a:t>
            </a:r>
            <a:r>
              <a:rPr lang="el-GR" u="sng" dirty="0">
                <a:latin typeface="Arial Unicode MS"/>
              </a:rPr>
              <a:t>λύκους</a:t>
            </a:r>
            <a:r>
              <a:rPr lang="el-GR" dirty="0">
                <a:latin typeface="Arial Unicode MS"/>
              </a:rPr>
              <a:t> καὶ τοὺς </a:t>
            </a:r>
            <a:r>
              <a:rPr lang="el-GR" u="sng" dirty="0">
                <a:latin typeface="Arial Unicode MS"/>
              </a:rPr>
              <a:t>κροκοδείλους</a:t>
            </a:r>
            <a:r>
              <a:rPr lang="el-GR" dirty="0">
                <a:latin typeface="Arial Unicode MS"/>
              </a:rPr>
              <a:t> καὶ ἕτερα τοιαῦτα πλείω, περὶ ὧν τὰς αἰτίας ἀποδιδόναι πειρασόμεθα, βραχέα πρότερον ὑπὲρ αὐτῶν διελθόντες.</a:t>
            </a:r>
            <a:endParaRPr lang="cs-CZ" dirty="0"/>
          </a:p>
        </p:txBody>
      </p:sp>
      <p:sp>
        <p:nvSpPr>
          <p:cNvPr id="4" name="Zástupný obsah 3">
            <a:extLst>
              <a:ext uri="{FF2B5EF4-FFF2-40B4-BE49-F238E27FC236}">
                <a16:creationId xmlns:a16="http://schemas.microsoft.com/office/drawing/2014/main" id="{09A2C2AB-9D7E-6DAF-86EB-4960B6AAAB6D}"/>
              </a:ext>
            </a:extLst>
          </p:cNvPr>
          <p:cNvSpPr>
            <a:spLocks noGrp="1"/>
          </p:cNvSpPr>
          <p:nvPr>
            <p:ph sz="half" idx="2"/>
          </p:nvPr>
        </p:nvSpPr>
        <p:spPr/>
        <p:txBody>
          <a:bodyPr>
            <a:normAutofit fontScale="92500" lnSpcReduction="20000"/>
          </a:bodyPr>
          <a:lstStyle/>
          <a:p>
            <a:r>
              <a:rPr lang="en-US" dirty="0"/>
              <a:t>As regards the consecration of animals in Egypt, the practice naturally appears to many to be extraordinary and worthy of investigation. For the Egyptian venerate certain animals exceedingly, not only during their lifetime but even after their death, such as cats,​ ichneumons and dogs, and, again, hawks and the birds which they call "ibis," as well as wolves and crocodiles and a number of other animals of that kind, and the reasons for such worship we shall undertake to set forth, after we have first spoken briefly about the animals themselves.</a:t>
            </a:r>
            <a:endParaRPr lang="cs-CZ" dirty="0"/>
          </a:p>
        </p:txBody>
      </p:sp>
    </p:spTree>
    <p:extLst>
      <p:ext uri="{BB962C8B-B14F-4D97-AF65-F5344CB8AC3E}">
        <p14:creationId xmlns:p14="http://schemas.microsoft.com/office/powerpoint/2010/main" val="328054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2A65CB-4D60-FB60-FE18-80F10FE8F5A7}"/>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1DF8FD54-0B31-3F07-8635-48CC0A161C78}"/>
              </a:ext>
            </a:extLst>
          </p:cNvPr>
          <p:cNvSpPr>
            <a:spLocks noGrp="1"/>
          </p:cNvSpPr>
          <p:nvPr>
            <p:ph sz="half" idx="1"/>
          </p:nvPr>
        </p:nvSpPr>
        <p:spPr/>
        <p:txBody>
          <a:bodyPr/>
          <a:lstStyle/>
          <a:p>
            <a:r>
              <a:rPr lang="cs-CZ" dirty="0"/>
              <a:t>D.S. 1.85.5</a:t>
            </a:r>
          </a:p>
          <a:p>
            <a:r>
              <a:rPr lang="el-GR" dirty="0">
                <a:latin typeface="Arial Unicode MS"/>
              </a:rPr>
              <a:t>Ὅταν δ´ ἀποθάνῃ τι τῶν εἰρημένων, </a:t>
            </a:r>
            <a:r>
              <a:rPr lang="el-GR" u="sng" dirty="0">
                <a:latin typeface="Arial Unicode MS"/>
              </a:rPr>
              <a:t>σινδόνι</a:t>
            </a:r>
            <a:r>
              <a:rPr lang="el-GR" dirty="0">
                <a:latin typeface="Arial Unicode MS"/>
              </a:rPr>
              <a:t> </a:t>
            </a:r>
            <a:r>
              <a:rPr lang="el-GR" u="sng" dirty="0">
                <a:latin typeface="Arial Unicode MS"/>
              </a:rPr>
              <a:t>κατακαλύψαντες</a:t>
            </a:r>
            <a:r>
              <a:rPr lang="el-GR" dirty="0">
                <a:latin typeface="Arial Unicode MS"/>
              </a:rPr>
              <a:t> καὶ μετ´ οἰμωγῆς τὰ στήθη καταπληξάμενοι φέρουσιν εἰς τὰς </a:t>
            </a:r>
            <a:r>
              <a:rPr lang="el-GR" u="sng" dirty="0">
                <a:latin typeface="Arial Unicode MS"/>
              </a:rPr>
              <a:t>ταριχείας</a:t>
            </a:r>
            <a:r>
              <a:rPr lang="el-GR" dirty="0">
                <a:latin typeface="Arial Unicode MS"/>
              </a:rPr>
              <a:t>· ἔπειτα θεραπευθέντων αὐτῶν κεδρίᾳ καὶ τοῖς δυναμένοις εὐωδίαν παρέχεσθαι καὶ πολυχρόνιον τοῦ σώματος τήρησιν θάπτουσιν ἐν ἱεραῖς θήκαις.</a:t>
            </a:r>
            <a:endParaRPr lang="cs-CZ" dirty="0"/>
          </a:p>
          <a:p>
            <a:endParaRPr lang="cs-CZ" dirty="0"/>
          </a:p>
        </p:txBody>
      </p:sp>
      <p:sp>
        <p:nvSpPr>
          <p:cNvPr id="4" name="Zástupný obsah 3">
            <a:extLst>
              <a:ext uri="{FF2B5EF4-FFF2-40B4-BE49-F238E27FC236}">
                <a16:creationId xmlns:a16="http://schemas.microsoft.com/office/drawing/2014/main" id="{4D1E73BE-1F70-69FA-DC2F-C9B4C8216BAC}"/>
              </a:ext>
            </a:extLst>
          </p:cNvPr>
          <p:cNvSpPr>
            <a:spLocks noGrp="1"/>
          </p:cNvSpPr>
          <p:nvPr>
            <p:ph sz="half" idx="2"/>
          </p:nvPr>
        </p:nvSpPr>
        <p:spPr/>
        <p:txBody>
          <a:bodyPr/>
          <a:lstStyle/>
          <a:p>
            <a:r>
              <a:rPr lang="en-US" dirty="0"/>
              <a:t>When one of these animals dies</a:t>
            </a:r>
            <a:r>
              <a:rPr lang="cs-CZ" dirty="0"/>
              <a:t>,</a:t>
            </a:r>
            <a:r>
              <a:rPr lang="en-US" dirty="0"/>
              <a:t> they wrap it in fine linen and then, wailing and beating their breasts, carry it off to be embalmed; and after it has been treated with cedar oil and such spices as have the quality of imparting a pleasant </a:t>
            </a:r>
            <a:r>
              <a:rPr lang="en-US" dirty="0" err="1"/>
              <a:t>odour</a:t>
            </a:r>
            <a:r>
              <a:rPr lang="en-US" dirty="0"/>
              <a:t> and of preserving the body for a long time,​ they lay it away in a consecrated tomb</a:t>
            </a:r>
            <a:r>
              <a:rPr lang="cs-CZ" dirty="0"/>
              <a:t>.</a:t>
            </a:r>
          </a:p>
        </p:txBody>
      </p:sp>
    </p:spTree>
    <p:extLst>
      <p:ext uri="{BB962C8B-B14F-4D97-AF65-F5344CB8AC3E}">
        <p14:creationId xmlns:p14="http://schemas.microsoft.com/office/powerpoint/2010/main" val="747726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1C1B9B-02D7-6FAA-7C81-17F33EF259DA}"/>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EE37AF5E-39A4-58B8-8E12-D6A3EED1BE89}"/>
              </a:ext>
            </a:extLst>
          </p:cNvPr>
          <p:cNvSpPr>
            <a:spLocks noGrp="1"/>
          </p:cNvSpPr>
          <p:nvPr>
            <p:ph sz="half" idx="1"/>
          </p:nvPr>
        </p:nvSpPr>
        <p:spPr/>
        <p:txBody>
          <a:bodyPr>
            <a:normAutofit lnSpcReduction="10000"/>
          </a:bodyPr>
          <a:lstStyle/>
          <a:p>
            <a:r>
              <a:rPr lang="cs-CZ" dirty="0" err="1"/>
              <a:t>Hdt</a:t>
            </a:r>
            <a:r>
              <a:rPr lang="cs-CZ" dirty="0"/>
              <a:t>. 2.65</a:t>
            </a:r>
          </a:p>
          <a:p>
            <a:r>
              <a:rPr lang="el-GR" dirty="0"/>
              <a:t>τὸ δ’ ἄν τις τῶν θηρίων τούτων ἀποκτείνῃ, ἢν μὲν ἑκών, θάνατος ἡ ζημίη, ἢ ν δὲ ἀέκων, ἀποτίνει ζημίην τὴν ἂν οἱ ἱρέες τάξωνται. ὃς δ’ ἂν </a:t>
            </a:r>
            <a:r>
              <a:rPr lang="el-GR" u="sng" dirty="0"/>
              <a:t>ἶβιν</a:t>
            </a:r>
            <a:r>
              <a:rPr lang="el-GR" dirty="0"/>
              <a:t> ἢ </a:t>
            </a:r>
            <a:r>
              <a:rPr lang="el-GR" u="sng" dirty="0"/>
              <a:t>ἴρηκα</a:t>
            </a:r>
            <a:r>
              <a:rPr lang="el-GR" dirty="0"/>
              <a:t> ἀποκτείνῃ, ἢν τε ἑκὼν ἢν τε ἀέκων, </a:t>
            </a:r>
            <a:r>
              <a:rPr lang="el-GR" u="sng" dirty="0"/>
              <a:t>τεθνάναι</a:t>
            </a:r>
            <a:r>
              <a:rPr lang="el-GR" dirty="0"/>
              <a:t> </a:t>
            </a:r>
            <a:r>
              <a:rPr lang="el-GR" u="sng" dirty="0"/>
              <a:t>ἀνάγκη</a:t>
            </a:r>
            <a:r>
              <a:rPr lang="el-GR" dirty="0"/>
              <a:t>. </a:t>
            </a:r>
            <a:endParaRPr lang="cs-CZ" dirty="0"/>
          </a:p>
          <a:p>
            <a:r>
              <a:rPr lang="cs-CZ" dirty="0"/>
              <a:t>D.S. 1.83</a:t>
            </a:r>
          </a:p>
          <a:p>
            <a:r>
              <a:rPr lang="el-GR" dirty="0">
                <a:latin typeface="Arial Unicode MS"/>
              </a:rPr>
              <a:t>Οὕτω δ´ ἐν ταῖς τῶν ὄχλων ψυχαῖς ἐντέτηκεν ἡ πρὸς τὰ ζῷα ταῦτα </a:t>
            </a:r>
            <a:r>
              <a:rPr lang="el-GR" u="sng" dirty="0">
                <a:latin typeface="Arial Unicode MS"/>
              </a:rPr>
              <a:t>δεισιδαιμονία</a:t>
            </a:r>
            <a:r>
              <a:rPr lang="el-GR" dirty="0">
                <a:latin typeface="Arial Unicode MS"/>
              </a:rPr>
              <a:t> </a:t>
            </a:r>
            <a:r>
              <a:rPr lang="cs-CZ" dirty="0">
                <a:latin typeface="Arial Unicode MS"/>
              </a:rPr>
              <a:t>…</a:t>
            </a:r>
            <a:endParaRPr lang="cs-CZ" dirty="0"/>
          </a:p>
          <a:p>
            <a:endParaRPr lang="cs-CZ" dirty="0"/>
          </a:p>
          <a:p>
            <a:endParaRPr lang="cs-CZ" dirty="0"/>
          </a:p>
        </p:txBody>
      </p:sp>
      <p:sp>
        <p:nvSpPr>
          <p:cNvPr id="4" name="Zástupný obsah 3">
            <a:extLst>
              <a:ext uri="{FF2B5EF4-FFF2-40B4-BE49-F238E27FC236}">
                <a16:creationId xmlns:a16="http://schemas.microsoft.com/office/drawing/2014/main" id="{619DB943-CCB7-5C6E-9E56-E8149BB945FB}"/>
              </a:ext>
            </a:extLst>
          </p:cNvPr>
          <p:cNvSpPr>
            <a:spLocks noGrp="1"/>
          </p:cNvSpPr>
          <p:nvPr>
            <p:ph sz="half" idx="2"/>
          </p:nvPr>
        </p:nvSpPr>
        <p:spPr/>
        <p:txBody>
          <a:bodyPr>
            <a:normAutofit lnSpcReduction="10000"/>
          </a:bodyPr>
          <a:lstStyle/>
          <a:p>
            <a:r>
              <a:rPr lang="en-US" dirty="0"/>
              <a:t>Whoever kills one of these creatures with intention is punished with death; if he kill by mischance he pays whatever penalty the priests appoint. Whoever kills an ibis or a hawk, with intention or without, must die for it. </a:t>
            </a:r>
            <a:endParaRPr lang="cs-CZ" dirty="0"/>
          </a:p>
          <a:p>
            <a:r>
              <a:rPr lang="cs-CZ" dirty="0"/>
              <a:t>Kočka a ibis</a:t>
            </a:r>
          </a:p>
          <a:p>
            <a:r>
              <a:rPr lang="en-US" dirty="0"/>
              <a:t>So deeply implanted also in the hearts of the common people is their superstitious regard for these animals </a:t>
            </a:r>
            <a:r>
              <a:rPr lang="cs-CZ" dirty="0"/>
              <a:t> ….</a:t>
            </a:r>
          </a:p>
        </p:txBody>
      </p:sp>
      <p:pic>
        <p:nvPicPr>
          <p:cNvPr id="6" name="Obrázek 5" descr="Obsah obrázku různé, sova&#10;&#10;Popis byl vytvořen automaticky">
            <a:extLst>
              <a:ext uri="{FF2B5EF4-FFF2-40B4-BE49-F238E27FC236}">
                <a16:creationId xmlns:a16="http://schemas.microsoft.com/office/drawing/2014/main" id="{FA954F38-7A00-B561-F5F2-B346BED06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5166" y="205497"/>
            <a:ext cx="3161489" cy="1817856"/>
          </a:xfrm>
          <a:prstGeom prst="rect">
            <a:avLst/>
          </a:prstGeom>
        </p:spPr>
      </p:pic>
    </p:spTree>
    <p:extLst>
      <p:ext uri="{BB962C8B-B14F-4D97-AF65-F5344CB8AC3E}">
        <p14:creationId xmlns:p14="http://schemas.microsoft.com/office/powerpoint/2010/main" val="2967660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FA3E48-E6D6-CD66-A708-74A05B6C7B3E}"/>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4C5D411C-9583-EE0F-F808-72840A161EAC}"/>
              </a:ext>
            </a:extLst>
          </p:cNvPr>
          <p:cNvSpPr>
            <a:spLocks noGrp="1"/>
          </p:cNvSpPr>
          <p:nvPr>
            <p:ph sz="half" idx="1"/>
          </p:nvPr>
        </p:nvSpPr>
        <p:spPr/>
        <p:txBody>
          <a:bodyPr/>
          <a:lstStyle/>
          <a:p>
            <a:r>
              <a:rPr lang="cs-CZ" dirty="0"/>
              <a:t>D.S. 1.83</a:t>
            </a:r>
          </a:p>
          <a:p>
            <a:r>
              <a:rPr lang="el-GR" u="sng" dirty="0">
                <a:latin typeface="Arial Unicode MS"/>
              </a:rPr>
              <a:t>ἀποκτείναντος</a:t>
            </a:r>
            <a:r>
              <a:rPr lang="el-GR" dirty="0">
                <a:latin typeface="Arial Unicode MS"/>
              </a:rPr>
              <a:t> </a:t>
            </a:r>
            <a:r>
              <a:rPr lang="el-GR" u="sng" dirty="0">
                <a:latin typeface="Arial Unicode MS"/>
              </a:rPr>
              <a:t>Ῥωμαίου</a:t>
            </a:r>
            <a:r>
              <a:rPr lang="el-GR" dirty="0">
                <a:latin typeface="Arial Unicode MS"/>
              </a:rPr>
              <a:t> τινὸς </a:t>
            </a:r>
            <a:r>
              <a:rPr lang="el-GR" u="sng" dirty="0">
                <a:latin typeface="Arial Unicode MS"/>
              </a:rPr>
              <a:t>αἴλουρον</a:t>
            </a:r>
            <a:r>
              <a:rPr lang="el-GR" dirty="0">
                <a:latin typeface="Arial Unicode MS"/>
              </a:rPr>
              <a:t>, καὶ τοῦ </a:t>
            </a:r>
            <a:r>
              <a:rPr lang="el-GR" u="sng" dirty="0">
                <a:latin typeface="Arial Unicode MS"/>
              </a:rPr>
              <a:t>πλήθους</a:t>
            </a:r>
            <a:r>
              <a:rPr lang="el-GR" dirty="0">
                <a:latin typeface="Arial Unicode MS"/>
              </a:rPr>
              <a:t> </a:t>
            </a:r>
            <a:r>
              <a:rPr lang="el-GR" u="sng" dirty="0">
                <a:latin typeface="Arial Unicode MS"/>
              </a:rPr>
              <a:t>συνδραμόντος</a:t>
            </a:r>
            <a:r>
              <a:rPr lang="el-GR" dirty="0">
                <a:latin typeface="Arial Unicode MS"/>
              </a:rPr>
              <a:t> ἐπὶ τὴν οἰκίαν τοῦ πράξαντος, οὔθ´ οἱ πεμφθέντες ὑπὸ τοῦ βασιλέως ἄρχοντες ἐπὶ τὴν παραίτησιν οὔθ´ ὁ κοινὸς ἀπὸ τῆς Ῥώμης φόβος ἴσχυσεν ἐξελέσθαι τῆς τιμωρίας τὸν ἄνθρωπον, καίπερ ἀκουσίως τοῦτο πεπραχότα· </a:t>
            </a:r>
            <a:endParaRPr lang="cs-CZ" dirty="0"/>
          </a:p>
          <a:p>
            <a:endParaRPr lang="cs-CZ" dirty="0"/>
          </a:p>
        </p:txBody>
      </p:sp>
      <p:sp>
        <p:nvSpPr>
          <p:cNvPr id="4" name="Zástupný obsah 3">
            <a:extLst>
              <a:ext uri="{FF2B5EF4-FFF2-40B4-BE49-F238E27FC236}">
                <a16:creationId xmlns:a16="http://schemas.microsoft.com/office/drawing/2014/main" id="{7AA15794-FB72-EF5D-D525-0472F5DFCAE8}"/>
              </a:ext>
            </a:extLst>
          </p:cNvPr>
          <p:cNvSpPr>
            <a:spLocks noGrp="1"/>
          </p:cNvSpPr>
          <p:nvPr>
            <p:ph sz="half" idx="2"/>
          </p:nvPr>
        </p:nvSpPr>
        <p:spPr/>
        <p:txBody>
          <a:bodyPr/>
          <a:lstStyle/>
          <a:p>
            <a:r>
              <a:rPr lang="en-US" dirty="0"/>
              <a:t>when one of the Romans killed a cat and the multitude rushed in a crowd to his house, neither the officials sent by the king to beg the man off nor the fear of Rome which all the people felt were enough to save the man from punishment, even though his act had been an accident.</a:t>
            </a:r>
            <a:endParaRPr lang="cs-CZ" dirty="0"/>
          </a:p>
        </p:txBody>
      </p:sp>
    </p:spTree>
    <p:extLst>
      <p:ext uri="{BB962C8B-B14F-4D97-AF65-F5344CB8AC3E}">
        <p14:creationId xmlns:p14="http://schemas.microsoft.com/office/powerpoint/2010/main" val="1281052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1253F9-0A8D-26B7-326E-6836A3829A1E}"/>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D60361D2-2F46-AE95-D00D-46748FBB2B6D}"/>
              </a:ext>
            </a:extLst>
          </p:cNvPr>
          <p:cNvSpPr>
            <a:spLocks noGrp="1"/>
          </p:cNvSpPr>
          <p:nvPr>
            <p:ph sz="half" idx="1"/>
          </p:nvPr>
        </p:nvSpPr>
        <p:spPr/>
        <p:txBody>
          <a:bodyPr>
            <a:normAutofit fontScale="85000" lnSpcReduction="10000"/>
          </a:bodyPr>
          <a:lstStyle/>
          <a:p>
            <a:r>
              <a:rPr lang="cs-CZ" dirty="0" err="1"/>
              <a:t>Hdt</a:t>
            </a:r>
            <a:r>
              <a:rPr lang="cs-CZ" dirty="0"/>
              <a:t>. 2.66</a:t>
            </a:r>
          </a:p>
          <a:p>
            <a:r>
              <a:rPr lang="el-GR" dirty="0"/>
              <a:t>πυρκαϊῆς δὲ γενομένης θεῖα πρήγματα καταλαμβάνει τοὺς αἰελούρους· οἱ μὲν γὰρ Αἰγύπτιοι διαστάντες </a:t>
            </a:r>
            <a:r>
              <a:rPr lang="el-GR" u="sng" dirty="0"/>
              <a:t>φυλακὰς</a:t>
            </a:r>
            <a:r>
              <a:rPr lang="el-GR" dirty="0"/>
              <a:t> ἔχουσι τῶν </a:t>
            </a:r>
            <a:r>
              <a:rPr lang="el-GR" u="sng" dirty="0"/>
              <a:t>αἰελούρων</a:t>
            </a:r>
            <a:r>
              <a:rPr lang="el-GR" dirty="0"/>
              <a:t>, ἀμελήσαντες </a:t>
            </a:r>
            <a:r>
              <a:rPr lang="el-GR" u="sng" dirty="0"/>
              <a:t>σβεννύναι</a:t>
            </a:r>
            <a:r>
              <a:rPr lang="el-GR" dirty="0"/>
              <a:t> τὸ </a:t>
            </a:r>
            <a:r>
              <a:rPr lang="el-GR" u="sng" dirty="0"/>
              <a:t>καιόμενον</a:t>
            </a:r>
            <a:r>
              <a:rPr lang="el-GR" dirty="0"/>
              <a:t>, οἱ δὲ αἰέλουροι διαδύνοντες καὶ ὑπερθρώσκοντες τοὺς ἀνθρώπους ἐσάλλονται ἐς τὸ πῦρ. ταῦτα δὲ γινόμενα πένθεα μεγάλα τοὺς Αἰγυπτίους καταλαμβάνει. ἐν ὁτέοισι δ’ ἂν οἰκίοισι αἰέλουρος ἀποθανῇ ἀπὸ τοῦ αὐτομάτου, οἱ ἐνοικέοντες πάντες ξυρῶνται τὰς ὀφρύας μούνας, παρ’ ὁτέοισι δ’ ἂν κύων, πᾶν τὸ σῶμα καὶ τὴν κεφαλήν.</a:t>
            </a:r>
            <a:endParaRPr lang="cs-CZ" dirty="0"/>
          </a:p>
          <a:p>
            <a:endParaRPr lang="cs-CZ" dirty="0"/>
          </a:p>
        </p:txBody>
      </p:sp>
      <p:sp>
        <p:nvSpPr>
          <p:cNvPr id="4" name="Zástupný obsah 3">
            <a:extLst>
              <a:ext uri="{FF2B5EF4-FFF2-40B4-BE49-F238E27FC236}">
                <a16:creationId xmlns:a16="http://schemas.microsoft.com/office/drawing/2014/main" id="{847FE20C-5E4B-EC16-9744-B7C624ED16C4}"/>
              </a:ext>
            </a:extLst>
          </p:cNvPr>
          <p:cNvSpPr>
            <a:spLocks noGrp="1"/>
          </p:cNvSpPr>
          <p:nvPr>
            <p:ph sz="half" idx="2"/>
          </p:nvPr>
        </p:nvSpPr>
        <p:spPr/>
        <p:txBody>
          <a:bodyPr>
            <a:normAutofit fontScale="85000" lnSpcReduction="10000"/>
          </a:bodyPr>
          <a:lstStyle/>
          <a:p>
            <a:r>
              <a:rPr lang="en-US" dirty="0"/>
              <a:t>And when a fire breaks out very strange things happen to the cats. The Egyptians stand round in a broken line, thinking more of the cats than of quenching the burning; but the cats slip through or leap over the men and spring into the fire. When this happens, there is great mourning in Egypt. Dwellers in a house where a cat has died a natural death shave their eyebrows and no more; where a dog has so died, the head and the whole body are shaven. </a:t>
            </a:r>
            <a:endParaRPr lang="cs-CZ" dirty="0"/>
          </a:p>
        </p:txBody>
      </p:sp>
      <p:pic>
        <p:nvPicPr>
          <p:cNvPr id="6" name="Obrázek 5" descr="Obsah obrázku kontejner&#10;&#10;Popis byl vytvořen automaticky">
            <a:extLst>
              <a:ext uri="{FF2B5EF4-FFF2-40B4-BE49-F238E27FC236}">
                <a16:creationId xmlns:a16="http://schemas.microsoft.com/office/drawing/2014/main" id="{F921A335-2FF3-2DCE-979A-A8B8B6D1E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558" y="178256"/>
            <a:ext cx="2514568" cy="1884817"/>
          </a:xfrm>
          <a:prstGeom prst="rect">
            <a:avLst/>
          </a:prstGeom>
        </p:spPr>
      </p:pic>
    </p:spTree>
    <p:extLst>
      <p:ext uri="{BB962C8B-B14F-4D97-AF65-F5344CB8AC3E}">
        <p14:creationId xmlns:p14="http://schemas.microsoft.com/office/powerpoint/2010/main" val="1016486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3A8472-7C58-F176-AED2-87253984BB49}"/>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FD72D977-3122-E5A0-3B3F-98A6A15AA94C}"/>
              </a:ext>
            </a:extLst>
          </p:cNvPr>
          <p:cNvSpPr>
            <a:spLocks noGrp="1"/>
          </p:cNvSpPr>
          <p:nvPr>
            <p:ph sz="half" idx="1"/>
          </p:nvPr>
        </p:nvSpPr>
        <p:spPr/>
        <p:txBody>
          <a:bodyPr>
            <a:normAutofit fontScale="85000" lnSpcReduction="20000"/>
          </a:bodyPr>
          <a:lstStyle/>
          <a:p>
            <a:r>
              <a:rPr lang="cs-CZ" dirty="0"/>
              <a:t>Kočky – </a:t>
            </a:r>
            <a:r>
              <a:rPr lang="cs-CZ" dirty="0" err="1"/>
              <a:t>Hdt</a:t>
            </a:r>
            <a:r>
              <a:rPr lang="cs-CZ" dirty="0"/>
              <a:t>. 2.66–67</a:t>
            </a:r>
          </a:p>
          <a:p>
            <a:r>
              <a:rPr lang="cs-CZ" dirty="0"/>
              <a:t>Krokodýl – </a:t>
            </a:r>
            <a:r>
              <a:rPr lang="cs-CZ" dirty="0" err="1"/>
              <a:t>Hdt</a:t>
            </a:r>
            <a:r>
              <a:rPr lang="cs-CZ" dirty="0"/>
              <a:t>. 2.68–70</a:t>
            </a:r>
          </a:p>
          <a:p>
            <a:r>
              <a:rPr lang="cs-CZ" dirty="0"/>
              <a:t>Někde uctíván, jinde ne (dokonce i jako potrava), egyptský výraz </a:t>
            </a:r>
            <a:r>
              <a:rPr lang="cs-CZ" dirty="0" err="1"/>
              <a:t>champsai</a:t>
            </a:r>
            <a:endParaRPr lang="cs-CZ" dirty="0"/>
          </a:p>
          <a:p>
            <a:r>
              <a:rPr lang="cs-CZ" dirty="0"/>
              <a:t>Hroch – </a:t>
            </a:r>
            <a:r>
              <a:rPr lang="cs-CZ" dirty="0" err="1"/>
              <a:t>Hdt</a:t>
            </a:r>
            <a:r>
              <a:rPr lang="cs-CZ" dirty="0"/>
              <a:t>. 2.71</a:t>
            </a:r>
          </a:p>
          <a:p>
            <a:r>
              <a:rPr lang="el-GR" dirty="0"/>
              <a:t>Οἱ δὲ </a:t>
            </a:r>
            <a:r>
              <a:rPr lang="el-GR" u="sng" dirty="0"/>
              <a:t>ἵπποι</a:t>
            </a:r>
            <a:r>
              <a:rPr lang="el-GR" dirty="0"/>
              <a:t> οἱ </a:t>
            </a:r>
            <a:r>
              <a:rPr lang="el-GR" u="sng" dirty="0"/>
              <a:t>ποτάμιοι</a:t>
            </a:r>
            <a:r>
              <a:rPr lang="el-GR" dirty="0"/>
              <a:t> νόμῳ μὲν τῷ Παπρημίτῃ ἱροί εἰσι, τοῖσι δὲ ἄλλοισι Αἰγυπτίοισι οὐκ ἱροί. φύσιν δὲ παρέχονται ἰδέης τοιήνδε· τετράπουν ἐστί, δίχηλον, ὁπλαὶ βοός, σιμόν, λοφιὴν ἔχον ἵππου, χαυλιόδοντας φαῖνον, οὐρὴν ἵππου καὶ φωνήν, μέγαθος ὅσον τε βοῦς ὁ μέγιστος· τὸ δέρμα δ’ αὐτοῦ οὕτω δή τι παχύ ἐστι ὥστε αὔου γενομένου ξυστὰ ποιέεσθαι ἀκόντια ἐξ αὐτοῦ. </a:t>
            </a:r>
            <a:endParaRPr lang="cs-CZ" dirty="0"/>
          </a:p>
        </p:txBody>
      </p:sp>
      <p:sp>
        <p:nvSpPr>
          <p:cNvPr id="8" name="Zástupný obsah 7">
            <a:extLst>
              <a:ext uri="{FF2B5EF4-FFF2-40B4-BE49-F238E27FC236}">
                <a16:creationId xmlns:a16="http://schemas.microsoft.com/office/drawing/2014/main" id="{27EFC728-AAF2-CF5B-68B5-533C77655C37}"/>
              </a:ext>
            </a:extLst>
          </p:cNvPr>
          <p:cNvSpPr>
            <a:spLocks noGrp="1"/>
          </p:cNvSpPr>
          <p:nvPr>
            <p:ph sz="half" idx="2"/>
          </p:nvPr>
        </p:nvSpPr>
        <p:spPr/>
        <p:txBody>
          <a:bodyPr>
            <a:normAutofit fontScale="85000" lnSpcReduction="20000"/>
          </a:bodyPr>
          <a:lstStyle/>
          <a:p>
            <a:r>
              <a:rPr lang="en-US" dirty="0"/>
              <a:t>River horses are sacred in the province of </a:t>
            </a:r>
            <a:r>
              <a:rPr lang="en-US" dirty="0" err="1"/>
              <a:t>Papremis</a:t>
            </a:r>
            <a:r>
              <a:rPr lang="en-US" dirty="0"/>
              <a:t>, but not elsewhere in Egypt. For their outward form, they are four-footed, with cloven hoofs like oxen; their noses are blunt; they are maned like horses, with tusks showing, and have a horse's tail and a horse's neigh; their bigness is that of the biggest oxen. Their hide is so thick that when it is dried </a:t>
            </a:r>
            <a:r>
              <a:rPr lang="en-US" dirty="0" err="1"/>
              <a:t>spearshafts</a:t>
            </a:r>
            <a:r>
              <a:rPr lang="en-US" dirty="0"/>
              <a:t> are made of it. </a:t>
            </a:r>
            <a:endParaRPr lang="cs-CZ" dirty="0"/>
          </a:p>
          <a:p>
            <a:r>
              <a:rPr lang="cs-CZ" dirty="0"/>
              <a:t>Vydry – </a:t>
            </a:r>
            <a:r>
              <a:rPr lang="cs-CZ" dirty="0" err="1"/>
              <a:t>Hdt</a:t>
            </a:r>
            <a:r>
              <a:rPr lang="cs-CZ" dirty="0"/>
              <a:t>. 2.72</a:t>
            </a:r>
          </a:p>
          <a:p>
            <a:r>
              <a:rPr lang="cs-CZ" dirty="0"/>
              <a:t>Hadi – </a:t>
            </a:r>
            <a:r>
              <a:rPr lang="cs-CZ" dirty="0" err="1"/>
              <a:t>Hdt</a:t>
            </a:r>
            <a:r>
              <a:rPr lang="cs-CZ" dirty="0"/>
              <a:t>. 2.74</a:t>
            </a:r>
          </a:p>
          <a:p>
            <a:r>
              <a:rPr lang="cs-CZ" dirty="0"/>
              <a:t>Okřídlení ještěři – </a:t>
            </a:r>
            <a:r>
              <a:rPr lang="cs-CZ" dirty="0" err="1"/>
              <a:t>Hdt</a:t>
            </a:r>
            <a:r>
              <a:rPr lang="cs-CZ" dirty="0"/>
              <a:t>. 2.75 – Arábie</a:t>
            </a:r>
          </a:p>
          <a:p>
            <a:r>
              <a:rPr lang="cs-CZ" dirty="0"/>
              <a:t>Ibis – </a:t>
            </a:r>
            <a:r>
              <a:rPr lang="cs-CZ" dirty="0" err="1"/>
              <a:t>Hdt</a:t>
            </a:r>
            <a:r>
              <a:rPr lang="cs-CZ" dirty="0"/>
              <a:t>. 2.76</a:t>
            </a:r>
          </a:p>
          <a:p>
            <a:endParaRPr lang="cs-CZ" dirty="0"/>
          </a:p>
        </p:txBody>
      </p:sp>
      <p:pic>
        <p:nvPicPr>
          <p:cNvPr id="10" name="Obrázek 9" descr="Obsah obrázku pták, exteriér, tráva, vodní pták&#10;&#10;Popis byl vytvořen automaticky">
            <a:extLst>
              <a:ext uri="{FF2B5EF4-FFF2-40B4-BE49-F238E27FC236}">
                <a16:creationId xmlns:a16="http://schemas.microsoft.com/office/drawing/2014/main" id="{C2374A6D-39D1-5C18-AFDF-4677EFE6D9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0774" y="19455"/>
            <a:ext cx="1721796" cy="2152245"/>
          </a:xfrm>
          <a:prstGeom prst="rect">
            <a:avLst/>
          </a:prstGeom>
        </p:spPr>
      </p:pic>
      <p:pic>
        <p:nvPicPr>
          <p:cNvPr id="12" name="Obrázek 11">
            <a:extLst>
              <a:ext uri="{FF2B5EF4-FFF2-40B4-BE49-F238E27FC236}">
                <a16:creationId xmlns:a16="http://schemas.microsoft.com/office/drawing/2014/main" id="{71E75BA6-2EC7-43F8-228A-103D14E7D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556" y="177664"/>
            <a:ext cx="2753738" cy="1835826"/>
          </a:xfrm>
          <a:prstGeom prst="rect">
            <a:avLst/>
          </a:prstGeom>
        </p:spPr>
      </p:pic>
    </p:spTree>
    <p:extLst>
      <p:ext uri="{BB962C8B-B14F-4D97-AF65-F5344CB8AC3E}">
        <p14:creationId xmlns:p14="http://schemas.microsoft.com/office/powerpoint/2010/main" val="1450448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FE4B68-5D56-3722-7D7E-FBC7073FD103}"/>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16C1D3C7-91AC-E604-00E6-3F17DC0E8309}"/>
              </a:ext>
            </a:extLst>
          </p:cNvPr>
          <p:cNvSpPr>
            <a:spLocks noGrp="1"/>
          </p:cNvSpPr>
          <p:nvPr>
            <p:ph sz="half" idx="1"/>
          </p:nvPr>
        </p:nvSpPr>
        <p:spPr/>
        <p:txBody>
          <a:bodyPr>
            <a:normAutofit fontScale="92500" lnSpcReduction="20000"/>
          </a:bodyPr>
          <a:lstStyle/>
          <a:p>
            <a:r>
              <a:rPr lang="cs-CZ" dirty="0" err="1"/>
              <a:t>Hdt</a:t>
            </a:r>
            <a:r>
              <a:rPr lang="cs-CZ" dirty="0"/>
              <a:t>. 2.73</a:t>
            </a:r>
          </a:p>
          <a:p>
            <a:r>
              <a:rPr lang="el-GR" dirty="0"/>
              <a:t>Ἔστι δὲ καὶ ἄλλος ὄρνις ἱρός, τῷ οὔνομα </a:t>
            </a:r>
            <a:r>
              <a:rPr lang="el-GR" u="sng" dirty="0"/>
              <a:t>φοῖνιξ</a:t>
            </a:r>
            <a:r>
              <a:rPr lang="el-GR" dirty="0"/>
              <a:t>. ἐγὼ μέν μιν οὐκ εἶδον εἰ μὴ ὅσον γραφῇ· καὶ γὰρ δὴ καὶ σπάνιος ἐπιφοιτᾷ σφι, δι’ ἐτέων,</a:t>
            </a:r>
            <a:r>
              <a:rPr lang="cs-CZ" dirty="0"/>
              <a:t> </a:t>
            </a:r>
            <a:r>
              <a:rPr lang="el-GR" dirty="0"/>
              <a:t>ὡς Ἡλιοπολῖται λέγουσι, </a:t>
            </a:r>
            <a:r>
              <a:rPr lang="el-GR" u="sng" dirty="0"/>
              <a:t>πεντακοσίων</a:t>
            </a:r>
            <a:r>
              <a:rPr lang="el-GR" dirty="0"/>
              <a:t>· φοιτᾶν δὲ τότε φασὶ ἐπεὰν οἱ ἀποθανῇ ὁ πατήρ. ἔστι δέ, εἰ τῇ γραφῇ παρόμοιος, τοσόσδε καὶ τοιόσδε· τὰ μὲν αὐτοῦ </a:t>
            </a:r>
            <a:r>
              <a:rPr lang="el-GR" u="sng" dirty="0"/>
              <a:t>χρυσόκομα</a:t>
            </a:r>
            <a:r>
              <a:rPr lang="el-GR" dirty="0"/>
              <a:t> τῶν πτερῶν τὰ δὲ </a:t>
            </a:r>
            <a:r>
              <a:rPr lang="el-GR" u="sng" dirty="0"/>
              <a:t>ἐρυθρᾷ</a:t>
            </a:r>
            <a:r>
              <a:rPr lang="el-GR" dirty="0"/>
              <a:t> ἐς τὰ μάλιστα· </a:t>
            </a:r>
            <a:r>
              <a:rPr lang="el-GR" u="sng" dirty="0"/>
              <a:t>αἰετῷ</a:t>
            </a:r>
            <a:r>
              <a:rPr lang="el-GR" dirty="0"/>
              <a:t> περιήγησιν ὁμοιότατος καὶ τὸ μέγαθος. τοῦτον δὲ λέγουσι μηχανᾶσθαι τάδε, ἐμοὶ μὲν οὐ πιστὰ λέγοντες·</a:t>
            </a:r>
            <a:r>
              <a:rPr lang="cs-CZ" dirty="0"/>
              <a:t> …</a:t>
            </a:r>
          </a:p>
        </p:txBody>
      </p:sp>
      <p:sp>
        <p:nvSpPr>
          <p:cNvPr id="4" name="Zástupný obsah 3">
            <a:extLst>
              <a:ext uri="{FF2B5EF4-FFF2-40B4-BE49-F238E27FC236}">
                <a16:creationId xmlns:a16="http://schemas.microsoft.com/office/drawing/2014/main" id="{B8FB606F-6756-C701-9A55-5F99C5007984}"/>
              </a:ext>
            </a:extLst>
          </p:cNvPr>
          <p:cNvSpPr>
            <a:spLocks noGrp="1"/>
          </p:cNvSpPr>
          <p:nvPr>
            <p:ph sz="half" idx="2"/>
          </p:nvPr>
        </p:nvSpPr>
        <p:spPr/>
        <p:txBody>
          <a:bodyPr>
            <a:normAutofit fontScale="92500" lnSpcReduction="20000"/>
          </a:bodyPr>
          <a:lstStyle/>
          <a:p>
            <a:r>
              <a:rPr lang="en-US" dirty="0"/>
              <a:t>Another bird also is sacred; it is called the phoenix. I myself have never seen it, but only pictures of it; for the bird comes but seldom into Egypt</a:t>
            </a:r>
            <a:r>
              <a:rPr lang="cs-CZ" dirty="0"/>
              <a:t>,</a:t>
            </a:r>
            <a:r>
              <a:rPr lang="en-US" dirty="0"/>
              <a:t> once in five hundred years, as the people of Heliopolis say. It is said that the phoenix comes when his father dies. If the picture truly shows his size and appearance, his plumage is partly golden but mostly red. He is most like an eagle in shape and bigness. The Egyptians tell a tale of this bird's devices which I do not believe.</a:t>
            </a:r>
            <a:endParaRPr lang="cs-CZ" dirty="0"/>
          </a:p>
          <a:p>
            <a:endParaRPr lang="cs-CZ" dirty="0"/>
          </a:p>
          <a:p>
            <a:r>
              <a:rPr lang="cs-CZ" dirty="0"/>
              <a:t>Benu (?)</a:t>
            </a:r>
          </a:p>
        </p:txBody>
      </p:sp>
      <p:pic>
        <p:nvPicPr>
          <p:cNvPr id="6" name="Obrázek 5" descr="Obsah obrázku barevné, malování&#10;&#10;Popis byl vytvořen automaticky">
            <a:extLst>
              <a:ext uri="{FF2B5EF4-FFF2-40B4-BE49-F238E27FC236}">
                <a16:creationId xmlns:a16="http://schemas.microsoft.com/office/drawing/2014/main" id="{50FB7427-8042-92DD-957D-BA4F6136D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6315" y="99709"/>
            <a:ext cx="2846141" cy="2071991"/>
          </a:xfrm>
          <a:prstGeom prst="rect">
            <a:avLst/>
          </a:prstGeom>
        </p:spPr>
      </p:pic>
      <p:pic>
        <p:nvPicPr>
          <p:cNvPr id="8" name="Obrázek 7" descr="Obsah obrázku text, vektorová grafika&#10;&#10;Popis byl vytvořen automaticky">
            <a:extLst>
              <a:ext uri="{FF2B5EF4-FFF2-40B4-BE49-F238E27FC236}">
                <a16:creationId xmlns:a16="http://schemas.microsoft.com/office/drawing/2014/main" id="{05FF03E4-FF0E-5026-382D-5B9A84FB5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6061" y="99709"/>
            <a:ext cx="1255020" cy="1919134"/>
          </a:xfrm>
          <a:prstGeom prst="rect">
            <a:avLst/>
          </a:prstGeom>
        </p:spPr>
      </p:pic>
      <p:pic>
        <p:nvPicPr>
          <p:cNvPr id="10" name="Obrázek 9" descr="Obsah obrázku text, tkanina&#10;&#10;Popis byl vytvořen automaticky">
            <a:extLst>
              <a:ext uri="{FF2B5EF4-FFF2-40B4-BE49-F238E27FC236}">
                <a16:creationId xmlns:a16="http://schemas.microsoft.com/office/drawing/2014/main" id="{C2B7140F-2085-C56E-E0F2-0B149160A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1654" y="286864"/>
            <a:ext cx="2137492" cy="1544824"/>
          </a:xfrm>
          <a:prstGeom prst="rect">
            <a:avLst/>
          </a:prstGeom>
        </p:spPr>
      </p:pic>
    </p:spTree>
    <p:extLst>
      <p:ext uri="{BB962C8B-B14F-4D97-AF65-F5344CB8AC3E}">
        <p14:creationId xmlns:p14="http://schemas.microsoft.com/office/powerpoint/2010/main" val="4252711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C411E8-C7E5-3A0B-1E49-EAD924DE5B46}"/>
              </a:ext>
            </a:extLst>
          </p:cNvPr>
          <p:cNvSpPr>
            <a:spLocks noGrp="1"/>
          </p:cNvSpPr>
          <p:nvPr>
            <p:ph type="title"/>
          </p:nvPr>
        </p:nvSpPr>
        <p:spPr/>
        <p:txBody>
          <a:bodyPr/>
          <a:lstStyle/>
          <a:p>
            <a:r>
              <a:rPr lang="cs-CZ" dirty="0"/>
              <a:t>Kult zvířat - příběhy</a:t>
            </a:r>
          </a:p>
        </p:txBody>
      </p:sp>
      <p:sp>
        <p:nvSpPr>
          <p:cNvPr id="3" name="Zástupný obsah 2">
            <a:extLst>
              <a:ext uri="{FF2B5EF4-FFF2-40B4-BE49-F238E27FC236}">
                <a16:creationId xmlns:a16="http://schemas.microsoft.com/office/drawing/2014/main" id="{CE2629CC-749F-F487-0DBE-D4A0798262B1}"/>
              </a:ext>
            </a:extLst>
          </p:cNvPr>
          <p:cNvSpPr>
            <a:spLocks noGrp="1"/>
          </p:cNvSpPr>
          <p:nvPr>
            <p:ph sz="half" idx="1"/>
          </p:nvPr>
        </p:nvSpPr>
        <p:spPr>
          <a:xfrm>
            <a:off x="1371600" y="2171701"/>
            <a:ext cx="4513634" cy="3695700"/>
          </a:xfrm>
        </p:spPr>
        <p:txBody>
          <a:bodyPr>
            <a:normAutofit fontScale="85000" lnSpcReduction="20000"/>
          </a:bodyPr>
          <a:lstStyle/>
          <a:p>
            <a:r>
              <a:rPr lang="cs-CZ" dirty="0"/>
              <a:t>D.S. 1.84</a:t>
            </a:r>
          </a:p>
          <a:p>
            <a:r>
              <a:rPr lang="el-GR" dirty="0">
                <a:latin typeface="Arial Unicode MS"/>
              </a:rPr>
              <a:t>Λιμῷ γάρ ποτε πιεζομένων τῶν κατ´ Αἴγυπτόν φασι πολλοὺς </a:t>
            </a:r>
            <a:r>
              <a:rPr lang="el-GR" u="sng" dirty="0">
                <a:latin typeface="Arial Unicode MS"/>
              </a:rPr>
              <a:t>ἀλλήλων</a:t>
            </a:r>
            <a:r>
              <a:rPr lang="el-GR" dirty="0">
                <a:latin typeface="Arial Unicode MS"/>
              </a:rPr>
              <a:t> μὲν </a:t>
            </a:r>
            <a:r>
              <a:rPr lang="el-GR" u="sng" dirty="0">
                <a:latin typeface="Arial Unicode MS"/>
              </a:rPr>
              <a:t>ἅψασθαι</a:t>
            </a:r>
            <a:r>
              <a:rPr lang="el-GR" dirty="0">
                <a:latin typeface="Arial Unicode MS"/>
              </a:rPr>
              <a:t> διὰ τὴν </a:t>
            </a:r>
            <a:r>
              <a:rPr lang="el-GR" u="sng" dirty="0">
                <a:latin typeface="Arial Unicode MS"/>
              </a:rPr>
              <a:t>ἔνδειαν</a:t>
            </a:r>
            <a:r>
              <a:rPr lang="el-GR" dirty="0">
                <a:latin typeface="Arial Unicode MS"/>
              </a:rPr>
              <a:t>, τῶν δ´ ἀφιερωμένων ζῴων τὸ παράπαν μηδ´ αἰτίαν σχεῖν μηδένα προσενηνέχθαι. </a:t>
            </a:r>
            <a:endParaRPr lang="cs-CZ" dirty="0">
              <a:latin typeface="Arial Unicode MS"/>
            </a:endParaRPr>
          </a:p>
          <a:p>
            <a:r>
              <a:rPr lang="el-GR" dirty="0">
                <a:latin typeface="Arial Unicode MS"/>
              </a:rPr>
              <a:t>Κἂν ἐν ἄλλῃ χώρᾳ που στρατευόμενοι τύχωσι, </a:t>
            </a:r>
            <a:r>
              <a:rPr lang="el-GR" u="sng" dirty="0">
                <a:latin typeface="Arial Unicode MS"/>
              </a:rPr>
              <a:t>λυτρούμενοι</a:t>
            </a:r>
            <a:r>
              <a:rPr lang="el-GR" dirty="0">
                <a:latin typeface="Arial Unicode MS"/>
              </a:rPr>
              <a:t> τοὺς </a:t>
            </a:r>
            <a:r>
              <a:rPr lang="el-GR" u="sng" dirty="0">
                <a:latin typeface="Arial Unicode MS"/>
              </a:rPr>
              <a:t>αἰλούρους</a:t>
            </a:r>
            <a:r>
              <a:rPr lang="el-GR" dirty="0">
                <a:latin typeface="Arial Unicode MS"/>
              </a:rPr>
              <a:t> καὶ τοὺς </a:t>
            </a:r>
            <a:r>
              <a:rPr lang="el-GR" u="sng" dirty="0">
                <a:latin typeface="Arial Unicode MS"/>
              </a:rPr>
              <a:t>ἱέρακας</a:t>
            </a:r>
            <a:r>
              <a:rPr lang="el-GR" dirty="0">
                <a:latin typeface="Arial Unicode MS"/>
              </a:rPr>
              <a:t> κατάγουσιν εἰς Αἴγυπτον</a:t>
            </a:r>
            <a:endParaRPr lang="cs-CZ" dirty="0">
              <a:latin typeface="Arial Unicode MS"/>
            </a:endParaRPr>
          </a:p>
          <a:p>
            <a:r>
              <a:rPr lang="el-GR" dirty="0">
                <a:latin typeface="Arial Unicode MS"/>
              </a:rPr>
              <a:t>ἔτυχεν ἐν Μέμφει τελευτήσας ὁ Ἆπις γήρᾳ· ὁ δὲ τὴν </a:t>
            </a:r>
            <a:r>
              <a:rPr lang="el-GR" u="sng" dirty="0">
                <a:latin typeface="Arial Unicode MS"/>
              </a:rPr>
              <a:t>ἐπιμέλειαν</a:t>
            </a:r>
            <a:r>
              <a:rPr lang="el-GR" dirty="0">
                <a:latin typeface="Arial Unicode MS"/>
              </a:rPr>
              <a:t> ἔχων αὐτοῦ τήν τε </a:t>
            </a:r>
            <a:r>
              <a:rPr lang="el-GR" u="sng" dirty="0">
                <a:latin typeface="Arial Unicode MS"/>
              </a:rPr>
              <a:t>ἡτοιμασμένην</a:t>
            </a:r>
            <a:r>
              <a:rPr lang="el-GR" dirty="0">
                <a:latin typeface="Arial Unicode MS"/>
              </a:rPr>
              <a:t> </a:t>
            </a:r>
            <a:r>
              <a:rPr lang="el-GR" u="sng" dirty="0">
                <a:latin typeface="Arial Unicode MS"/>
              </a:rPr>
              <a:t>χορηγίαν</a:t>
            </a:r>
            <a:r>
              <a:rPr lang="el-GR" dirty="0">
                <a:latin typeface="Arial Unicode MS"/>
              </a:rPr>
              <a:t>, οὖσαν πάνυ πολλήν, εἰς ταφὴν ἅπασαν ἐδαπάνησε καὶ παρὰ τοῦ Πτολεμαίου </a:t>
            </a:r>
            <a:r>
              <a:rPr lang="el-GR" u="sng" dirty="0">
                <a:latin typeface="Arial Unicode MS"/>
              </a:rPr>
              <a:t>πεντήκοντα</a:t>
            </a:r>
            <a:r>
              <a:rPr lang="el-GR" dirty="0">
                <a:latin typeface="Arial Unicode MS"/>
              </a:rPr>
              <a:t> </a:t>
            </a:r>
            <a:r>
              <a:rPr lang="el-GR" u="sng" dirty="0">
                <a:latin typeface="Arial Unicode MS"/>
              </a:rPr>
              <a:t>ἀργυρίου</a:t>
            </a:r>
            <a:r>
              <a:rPr lang="el-GR" dirty="0">
                <a:latin typeface="Arial Unicode MS"/>
              </a:rPr>
              <a:t> </a:t>
            </a:r>
            <a:r>
              <a:rPr lang="el-GR" u="sng" dirty="0">
                <a:latin typeface="Arial Unicode MS"/>
              </a:rPr>
              <a:t>τάλαντα</a:t>
            </a:r>
            <a:r>
              <a:rPr lang="el-GR" dirty="0">
                <a:latin typeface="Arial Unicode MS"/>
              </a:rPr>
              <a:t> </a:t>
            </a:r>
            <a:r>
              <a:rPr lang="el-GR" u="sng" dirty="0">
                <a:latin typeface="Arial Unicode MS"/>
              </a:rPr>
              <a:t>προσεδανείσατο</a:t>
            </a:r>
            <a:r>
              <a:rPr lang="el-GR" dirty="0">
                <a:latin typeface="Arial Unicode MS"/>
              </a:rPr>
              <a:t>.</a:t>
            </a:r>
            <a:endParaRPr lang="cs-CZ" dirty="0"/>
          </a:p>
          <a:p>
            <a:endParaRPr lang="cs-CZ" dirty="0"/>
          </a:p>
        </p:txBody>
      </p:sp>
      <p:sp>
        <p:nvSpPr>
          <p:cNvPr id="4" name="Zástupný obsah 3">
            <a:extLst>
              <a:ext uri="{FF2B5EF4-FFF2-40B4-BE49-F238E27FC236}">
                <a16:creationId xmlns:a16="http://schemas.microsoft.com/office/drawing/2014/main" id="{08042C52-EE5C-3088-4FBB-9791784A169D}"/>
              </a:ext>
            </a:extLst>
          </p:cNvPr>
          <p:cNvSpPr>
            <a:spLocks noGrp="1"/>
          </p:cNvSpPr>
          <p:nvPr>
            <p:ph sz="half" idx="2"/>
          </p:nvPr>
        </p:nvSpPr>
        <p:spPr>
          <a:xfrm>
            <a:off x="6467036" y="1857985"/>
            <a:ext cx="5186699" cy="4865450"/>
          </a:xfrm>
        </p:spPr>
        <p:txBody>
          <a:bodyPr>
            <a:normAutofit fontScale="85000" lnSpcReduction="20000"/>
          </a:bodyPr>
          <a:lstStyle/>
          <a:p>
            <a:r>
              <a:rPr lang="en-US" dirty="0"/>
              <a:t>Once, they say, when the inhabitants of Egypt were being hard pressed by a famine, many in their need laid hands upon their fellows, yet not a single man was even accused of having partaken of the sacred animals.</a:t>
            </a:r>
            <a:r>
              <a:rPr lang="cs-CZ" dirty="0"/>
              <a:t> </a:t>
            </a:r>
          </a:p>
          <a:p>
            <a:r>
              <a:rPr lang="en-US" dirty="0"/>
              <a:t>And if they happen to be making a military expedition in another country, they ransom the captive cats and hawks and bring them back to Egypt,</a:t>
            </a:r>
            <a:endParaRPr lang="cs-CZ" dirty="0"/>
          </a:p>
          <a:p>
            <a:r>
              <a:rPr lang="en-US" dirty="0"/>
              <a:t>it happened that the </a:t>
            </a:r>
            <a:r>
              <a:rPr lang="en-US" dirty="0" err="1"/>
              <a:t>Apis</a:t>
            </a:r>
            <a:r>
              <a:rPr lang="en-US" dirty="0"/>
              <a:t> in Memphis died of old age; and the man who was charged with the care of him spent on his burial not only the whole of the very large sum which had been provided for the animal's maintenance, but also borrowed in addition fifty talents​ of silver from Ptolemy.</a:t>
            </a:r>
            <a:endParaRPr lang="cs-CZ" dirty="0"/>
          </a:p>
        </p:txBody>
      </p:sp>
    </p:spTree>
    <p:extLst>
      <p:ext uri="{BB962C8B-B14F-4D97-AF65-F5344CB8AC3E}">
        <p14:creationId xmlns:p14="http://schemas.microsoft.com/office/powerpoint/2010/main" val="3283754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37D59D-1D15-BCBE-0EE3-016D66C5C3A3}"/>
              </a:ext>
            </a:extLst>
          </p:cNvPr>
          <p:cNvSpPr>
            <a:spLocks noGrp="1"/>
          </p:cNvSpPr>
          <p:nvPr>
            <p:ph type="title"/>
          </p:nvPr>
        </p:nvSpPr>
        <p:spPr/>
        <p:txBody>
          <a:bodyPr/>
          <a:lstStyle/>
          <a:p>
            <a:r>
              <a:rPr lang="cs-CZ" dirty="0"/>
              <a:t>Egypt a Řecko</a:t>
            </a:r>
          </a:p>
        </p:txBody>
      </p:sp>
      <p:sp>
        <p:nvSpPr>
          <p:cNvPr id="3" name="Zástupný obsah 2">
            <a:extLst>
              <a:ext uri="{FF2B5EF4-FFF2-40B4-BE49-F238E27FC236}">
                <a16:creationId xmlns:a16="http://schemas.microsoft.com/office/drawing/2014/main" id="{25EBA163-3F27-7277-E7C2-B9F960CA47AE}"/>
              </a:ext>
            </a:extLst>
          </p:cNvPr>
          <p:cNvSpPr>
            <a:spLocks noGrp="1"/>
          </p:cNvSpPr>
          <p:nvPr>
            <p:ph idx="1"/>
          </p:nvPr>
        </p:nvSpPr>
        <p:spPr/>
        <p:txBody>
          <a:bodyPr/>
          <a:lstStyle/>
          <a:p>
            <a:r>
              <a:rPr lang="cs-CZ" dirty="0"/>
              <a:t>Častá účast řeckých žoldnéřů v Egyptě – pomoc při povstání</a:t>
            </a:r>
          </a:p>
          <a:p>
            <a:r>
              <a:rPr lang="cs-CZ" dirty="0"/>
              <a:t>Pol. 5. stol. </a:t>
            </a:r>
            <a:r>
              <a:rPr lang="cs-CZ" dirty="0" err="1"/>
              <a:t>pnl</a:t>
            </a:r>
            <a:r>
              <a:rPr lang="cs-CZ" dirty="0"/>
              <a:t> (460–455 </a:t>
            </a:r>
            <a:r>
              <a:rPr lang="cs-CZ" dirty="0" err="1"/>
              <a:t>pnl</a:t>
            </a:r>
            <a:r>
              <a:rPr lang="cs-CZ" dirty="0"/>
              <a:t>) – </a:t>
            </a:r>
            <a:r>
              <a:rPr lang="cs-CZ" dirty="0" err="1"/>
              <a:t>Inarós</a:t>
            </a:r>
            <a:r>
              <a:rPr lang="cs-CZ" dirty="0"/>
              <a:t> (200 lodí z Athén)</a:t>
            </a:r>
          </a:p>
          <a:p>
            <a:r>
              <a:rPr lang="cs-CZ" dirty="0"/>
              <a:t>Přelom 5./4. stol. </a:t>
            </a:r>
            <a:r>
              <a:rPr lang="cs-CZ" dirty="0" err="1"/>
              <a:t>pnl</a:t>
            </a:r>
            <a:r>
              <a:rPr lang="cs-CZ" dirty="0"/>
              <a:t> – </a:t>
            </a:r>
            <a:r>
              <a:rPr lang="cs-CZ" dirty="0" err="1"/>
              <a:t>Amyrtaios</a:t>
            </a:r>
            <a:r>
              <a:rPr lang="cs-CZ" dirty="0"/>
              <a:t> (spojenectví se Spartou)</a:t>
            </a:r>
          </a:p>
          <a:p>
            <a:r>
              <a:rPr lang="cs-CZ" dirty="0"/>
              <a:t>                                        </a:t>
            </a:r>
            <a:r>
              <a:rPr lang="cs-CZ" dirty="0" err="1"/>
              <a:t>Achóris</a:t>
            </a:r>
            <a:r>
              <a:rPr lang="cs-CZ" dirty="0"/>
              <a:t> (spojenectví s Athénami)</a:t>
            </a:r>
          </a:p>
          <a:p>
            <a:r>
              <a:rPr lang="cs-CZ" dirty="0"/>
              <a:t>4. stol. </a:t>
            </a:r>
            <a:r>
              <a:rPr lang="cs-CZ" dirty="0" err="1"/>
              <a:t>pnl</a:t>
            </a:r>
            <a:r>
              <a:rPr lang="cs-CZ" dirty="0"/>
              <a:t> (358 </a:t>
            </a:r>
            <a:r>
              <a:rPr lang="cs-CZ" dirty="0" err="1"/>
              <a:t>pnl</a:t>
            </a:r>
            <a:r>
              <a:rPr lang="cs-CZ" dirty="0"/>
              <a:t>) – </a:t>
            </a:r>
            <a:r>
              <a:rPr lang="cs-CZ" dirty="0" err="1"/>
              <a:t>Nektanebos</a:t>
            </a:r>
            <a:r>
              <a:rPr lang="cs-CZ" dirty="0"/>
              <a:t> II. (</a:t>
            </a:r>
            <a:r>
              <a:rPr lang="cs-CZ" dirty="0" err="1"/>
              <a:t>Agésiláos</a:t>
            </a:r>
            <a:r>
              <a:rPr lang="cs-CZ" dirty="0"/>
              <a:t> II.)</a:t>
            </a:r>
          </a:p>
          <a:p>
            <a:r>
              <a:rPr lang="cs-CZ" dirty="0"/>
              <a:t>332 </a:t>
            </a:r>
            <a:r>
              <a:rPr lang="cs-CZ" dirty="0" err="1"/>
              <a:t>pnl</a:t>
            </a:r>
            <a:r>
              <a:rPr lang="cs-CZ" dirty="0"/>
              <a:t> – Alexandr dobývá Egypt </a:t>
            </a:r>
          </a:p>
          <a:p>
            <a:r>
              <a:rPr lang="cs-CZ" dirty="0"/>
              <a:t>Správce Egypta – Ptolemaios </a:t>
            </a:r>
          </a:p>
          <a:p>
            <a:endParaRPr lang="cs-CZ" dirty="0"/>
          </a:p>
        </p:txBody>
      </p:sp>
    </p:spTree>
    <p:extLst>
      <p:ext uri="{BB962C8B-B14F-4D97-AF65-F5344CB8AC3E}">
        <p14:creationId xmlns:p14="http://schemas.microsoft.com/office/powerpoint/2010/main" val="35140794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A17D0E-A93B-3992-9E73-A36704C503D1}"/>
              </a:ext>
            </a:extLst>
          </p:cNvPr>
          <p:cNvSpPr>
            <a:spLocks noGrp="1"/>
          </p:cNvSpPr>
          <p:nvPr>
            <p:ph type="title"/>
          </p:nvPr>
        </p:nvSpPr>
        <p:spPr/>
        <p:txBody>
          <a:bodyPr/>
          <a:lstStyle/>
          <a:p>
            <a:r>
              <a:rPr lang="cs-CZ" dirty="0"/>
              <a:t>Kult zvířat - důvody</a:t>
            </a:r>
          </a:p>
        </p:txBody>
      </p:sp>
      <p:sp>
        <p:nvSpPr>
          <p:cNvPr id="3" name="Zástupný obsah 2">
            <a:extLst>
              <a:ext uri="{FF2B5EF4-FFF2-40B4-BE49-F238E27FC236}">
                <a16:creationId xmlns:a16="http://schemas.microsoft.com/office/drawing/2014/main" id="{90CEA68E-F02E-320C-0E5B-E11F333B9C02}"/>
              </a:ext>
            </a:extLst>
          </p:cNvPr>
          <p:cNvSpPr>
            <a:spLocks noGrp="1"/>
          </p:cNvSpPr>
          <p:nvPr>
            <p:ph sz="half" idx="1"/>
          </p:nvPr>
        </p:nvSpPr>
        <p:spPr/>
        <p:txBody>
          <a:bodyPr>
            <a:normAutofit lnSpcReduction="10000"/>
          </a:bodyPr>
          <a:lstStyle/>
          <a:p>
            <a:r>
              <a:rPr lang="cs-CZ" dirty="0"/>
              <a:t>D.S. 1.86–87 (</a:t>
            </a:r>
            <a:r>
              <a:rPr lang="cs-CZ" dirty="0" err="1"/>
              <a:t>Plu</a:t>
            </a:r>
            <a:r>
              <a:rPr lang="cs-CZ" dirty="0"/>
              <a:t>. </a:t>
            </a:r>
            <a:r>
              <a:rPr lang="cs-CZ" i="1" dirty="0"/>
              <a:t>De </a:t>
            </a:r>
            <a:r>
              <a:rPr lang="cs-CZ" i="1" dirty="0" err="1"/>
              <a:t>Iside</a:t>
            </a:r>
            <a:r>
              <a:rPr lang="cs-CZ" dirty="0"/>
              <a:t>. 379e–382c)</a:t>
            </a:r>
          </a:p>
          <a:p>
            <a:r>
              <a:rPr lang="el-GR" dirty="0">
                <a:latin typeface="Arial Unicode MS"/>
              </a:rPr>
              <a:t>Φασὶ γὰρ τοὺς ἐξ ἀρχῆς γενομένους θεούς, ὀλίγους ὄντας καὶ κατισχυομένους ὑπὸ τοῦ πλήθους καὶ τῆς ἀνομίας τῶν γηγενῶν ἀνθρώπων, </a:t>
            </a:r>
            <a:r>
              <a:rPr lang="el-GR" u="sng" dirty="0">
                <a:latin typeface="Arial Unicode MS"/>
              </a:rPr>
              <a:t>ὁμοιωθῆναί</a:t>
            </a:r>
            <a:r>
              <a:rPr lang="el-GR" dirty="0">
                <a:latin typeface="Arial Unicode MS"/>
              </a:rPr>
              <a:t> τισι </a:t>
            </a:r>
            <a:r>
              <a:rPr lang="el-GR" u="sng" dirty="0">
                <a:latin typeface="Arial Unicode MS"/>
              </a:rPr>
              <a:t>ζῴοις</a:t>
            </a:r>
            <a:r>
              <a:rPr lang="cs-CZ" dirty="0">
                <a:latin typeface="Arial Unicode MS"/>
              </a:rPr>
              <a:t> …</a:t>
            </a:r>
          </a:p>
          <a:p>
            <a:r>
              <a:rPr lang="el-GR" dirty="0">
                <a:latin typeface="Arial Unicode MS"/>
              </a:rPr>
              <a:t>Φασὶν οὖν </a:t>
            </a:r>
            <a:r>
              <a:rPr lang="el-GR" u="sng" dirty="0">
                <a:latin typeface="Arial Unicode MS"/>
              </a:rPr>
              <a:t>κατασκευάσαντας</a:t>
            </a:r>
            <a:r>
              <a:rPr lang="el-GR" dirty="0">
                <a:latin typeface="Arial Unicode MS"/>
              </a:rPr>
              <a:t> </a:t>
            </a:r>
            <a:r>
              <a:rPr lang="el-GR" u="sng" dirty="0">
                <a:latin typeface="Arial Unicode MS"/>
              </a:rPr>
              <a:t>εἰκόνας</a:t>
            </a:r>
            <a:r>
              <a:rPr lang="el-GR" dirty="0">
                <a:latin typeface="Arial Unicode MS"/>
              </a:rPr>
              <a:t> τῶν </a:t>
            </a:r>
            <a:r>
              <a:rPr lang="el-GR" u="sng" dirty="0">
                <a:latin typeface="Arial Unicode MS"/>
              </a:rPr>
              <a:t>ζῴων</a:t>
            </a:r>
            <a:r>
              <a:rPr lang="el-GR" dirty="0">
                <a:latin typeface="Arial Unicode MS"/>
              </a:rPr>
              <a:t> ἃ νῦν τιμῶσι, καὶ πήξαντας ἐπὶ σαυνίων, φορεῖν τοὺς ἡγεμόνας,</a:t>
            </a:r>
            <a:endParaRPr lang="cs-CZ" dirty="0"/>
          </a:p>
        </p:txBody>
      </p:sp>
      <p:sp>
        <p:nvSpPr>
          <p:cNvPr id="4" name="Zástupný obsah 3">
            <a:extLst>
              <a:ext uri="{FF2B5EF4-FFF2-40B4-BE49-F238E27FC236}">
                <a16:creationId xmlns:a16="http://schemas.microsoft.com/office/drawing/2014/main" id="{1B3EDBB0-D51E-2685-4C44-D26953BAD0F9}"/>
              </a:ext>
            </a:extLst>
          </p:cNvPr>
          <p:cNvSpPr>
            <a:spLocks noGrp="1"/>
          </p:cNvSpPr>
          <p:nvPr>
            <p:ph sz="half" idx="2"/>
          </p:nvPr>
        </p:nvSpPr>
        <p:spPr/>
        <p:txBody>
          <a:bodyPr>
            <a:normAutofit lnSpcReduction="10000"/>
          </a:bodyPr>
          <a:lstStyle/>
          <a:p>
            <a:r>
              <a:rPr lang="en-US" dirty="0"/>
              <a:t>They say, namely, that the gods who came into existence in the beginning, being few in number and overpowered by the multitude and the lawlessness of earth-born men,​ took on the forms of certain animals</a:t>
            </a:r>
            <a:endParaRPr lang="cs-CZ" dirty="0"/>
          </a:p>
          <a:p>
            <a:r>
              <a:rPr lang="cs-CZ" dirty="0"/>
              <a:t>C</a:t>
            </a:r>
            <a:r>
              <a:rPr lang="en-US" dirty="0" err="1"/>
              <a:t>onsequently</a:t>
            </a:r>
            <a:r>
              <a:rPr lang="en-US" dirty="0"/>
              <a:t>, they say, the commanders fashioned figures of the animals which they now worship and carried them fixed on lances</a:t>
            </a:r>
            <a:endParaRPr lang="cs-CZ" dirty="0"/>
          </a:p>
          <a:p>
            <a:endParaRPr lang="cs-CZ" dirty="0"/>
          </a:p>
        </p:txBody>
      </p:sp>
    </p:spTree>
    <p:extLst>
      <p:ext uri="{BB962C8B-B14F-4D97-AF65-F5344CB8AC3E}">
        <p14:creationId xmlns:p14="http://schemas.microsoft.com/office/powerpoint/2010/main" val="3456041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0BA1C0-18C4-2EF9-769D-7C8D19717E1D}"/>
              </a:ext>
            </a:extLst>
          </p:cNvPr>
          <p:cNvSpPr>
            <a:spLocks noGrp="1"/>
          </p:cNvSpPr>
          <p:nvPr>
            <p:ph type="title"/>
          </p:nvPr>
        </p:nvSpPr>
        <p:spPr/>
        <p:txBody>
          <a:bodyPr/>
          <a:lstStyle/>
          <a:p>
            <a:r>
              <a:rPr lang="cs-CZ" dirty="0"/>
              <a:t>Kult zvířat</a:t>
            </a:r>
          </a:p>
        </p:txBody>
      </p:sp>
      <p:sp>
        <p:nvSpPr>
          <p:cNvPr id="3" name="Zástupný obsah 2">
            <a:extLst>
              <a:ext uri="{FF2B5EF4-FFF2-40B4-BE49-F238E27FC236}">
                <a16:creationId xmlns:a16="http://schemas.microsoft.com/office/drawing/2014/main" id="{415F894E-F219-CF2E-40BF-7D5E47AA21AF}"/>
              </a:ext>
            </a:extLst>
          </p:cNvPr>
          <p:cNvSpPr>
            <a:spLocks noGrp="1"/>
          </p:cNvSpPr>
          <p:nvPr>
            <p:ph sz="half" idx="1"/>
          </p:nvPr>
        </p:nvSpPr>
        <p:spPr/>
        <p:txBody>
          <a:bodyPr/>
          <a:lstStyle/>
          <a:p>
            <a:r>
              <a:rPr lang="el-GR" dirty="0">
                <a:latin typeface="Arial Unicode MS"/>
              </a:rPr>
              <a:t>τρίτην δ´ αἰτίαν φέρουσι τῆς ἀμφισβητήσεως τῶν ζῴων τὴν χρείαν, ἣν ἕκαστον αὐτῶν </a:t>
            </a:r>
            <a:r>
              <a:rPr lang="el-GR" u="sng" dirty="0">
                <a:latin typeface="Arial Unicode MS"/>
              </a:rPr>
              <a:t>προσφέρεται</a:t>
            </a:r>
            <a:r>
              <a:rPr lang="el-GR" dirty="0">
                <a:latin typeface="Arial Unicode MS"/>
              </a:rPr>
              <a:t> πρὸς τὴν </a:t>
            </a:r>
            <a:r>
              <a:rPr lang="el-GR" u="sng" dirty="0">
                <a:latin typeface="Arial Unicode MS"/>
              </a:rPr>
              <a:t>ὠφέλειαν</a:t>
            </a:r>
            <a:r>
              <a:rPr lang="el-GR" dirty="0">
                <a:latin typeface="Arial Unicode MS"/>
              </a:rPr>
              <a:t> τοῦ </a:t>
            </a:r>
            <a:r>
              <a:rPr lang="el-GR" u="sng" dirty="0">
                <a:latin typeface="Arial Unicode MS"/>
              </a:rPr>
              <a:t>κοινοῦ</a:t>
            </a:r>
            <a:r>
              <a:rPr lang="el-GR" dirty="0">
                <a:latin typeface="Arial Unicode MS"/>
              </a:rPr>
              <a:t> </a:t>
            </a:r>
            <a:r>
              <a:rPr lang="el-GR" u="sng" dirty="0">
                <a:latin typeface="Arial Unicode MS"/>
              </a:rPr>
              <a:t>βίου</a:t>
            </a:r>
            <a:r>
              <a:rPr lang="el-GR" dirty="0">
                <a:latin typeface="Arial Unicode MS"/>
              </a:rPr>
              <a:t> καὶ τῶν ἀνθρώπων. </a:t>
            </a:r>
            <a:endParaRPr lang="cs-CZ" dirty="0"/>
          </a:p>
        </p:txBody>
      </p:sp>
      <p:sp>
        <p:nvSpPr>
          <p:cNvPr id="4" name="Zástupný obsah 3">
            <a:extLst>
              <a:ext uri="{FF2B5EF4-FFF2-40B4-BE49-F238E27FC236}">
                <a16:creationId xmlns:a16="http://schemas.microsoft.com/office/drawing/2014/main" id="{D8437787-3D6C-7F96-6C58-F3C2C9C80FF9}"/>
              </a:ext>
            </a:extLst>
          </p:cNvPr>
          <p:cNvSpPr>
            <a:spLocks noGrp="1"/>
          </p:cNvSpPr>
          <p:nvPr>
            <p:ph sz="half" idx="2"/>
          </p:nvPr>
        </p:nvSpPr>
        <p:spPr/>
        <p:txBody>
          <a:bodyPr/>
          <a:lstStyle/>
          <a:p>
            <a:r>
              <a:rPr lang="en-US" dirty="0"/>
              <a:t>The third cause which they adduce in connection with the dispute in question is the service which each one of these animals renders for the benefit of community life and of mankind</a:t>
            </a:r>
            <a:r>
              <a:rPr lang="cs-CZ" dirty="0"/>
              <a:t>.</a:t>
            </a:r>
          </a:p>
        </p:txBody>
      </p:sp>
      <p:pic>
        <p:nvPicPr>
          <p:cNvPr id="6" name="Obrázek 5" descr="Obsah obrázku interiér, černá&#10;&#10;Popis byl vytvořen automaticky">
            <a:extLst>
              <a:ext uri="{FF2B5EF4-FFF2-40B4-BE49-F238E27FC236}">
                <a16:creationId xmlns:a16="http://schemas.microsoft.com/office/drawing/2014/main" id="{A56B3C8C-ECDE-F766-DB50-3D4802ABE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4319" y="4093426"/>
            <a:ext cx="1321340" cy="2453288"/>
          </a:xfrm>
          <a:prstGeom prst="rect">
            <a:avLst/>
          </a:prstGeom>
        </p:spPr>
      </p:pic>
      <p:pic>
        <p:nvPicPr>
          <p:cNvPr id="8" name="Obrázek 7" descr="Obsah obrázku různé, kočka&#10;&#10;Popis byl vytvořen automaticky">
            <a:extLst>
              <a:ext uri="{FF2B5EF4-FFF2-40B4-BE49-F238E27FC236}">
                <a16:creationId xmlns:a16="http://schemas.microsoft.com/office/drawing/2014/main" id="{12FE8980-19D7-1F95-D8BE-8BE0B437D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948" y="4000752"/>
            <a:ext cx="2560258" cy="2857248"/>
          </a:xfrm>
          <a:prstGeom prst="rect">
            <a:avLst/>
          </a:prstGeom>
        </p:spPr>
      </p:pic>
    </p:spTree>
    <p:extLst>
      <p:ext uri="{BB962C8B-B14F-4D97-AF65-F5344CB8AC3E}">
        <p14:creationId xmlns:p14="http://schemas.microsoft.com/office/powerpoint/2010/main" val="11303431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AC4BBD-E813-249D-002F-F2AAED47ED2D}"/>
              </a:ext>
            </a:extLst>
          </p:cNvPr>
          <p:cNvSpPr>
            <a:spLocks noGrp="1"/>
          </p:cNvSpPr>
          <p:nvPr>
            <p:ph type="title"/>
          </p:nvPr>
        </p:nvSpPr>
        <p:spPr/>
        <p:txBody>
          <a:bodyPr/>
          <a:lstStyle/>
          <a:p>
            <a:r>
              <a:rPr lang="cs-CZ" dirty="0"/>
              <a:t>Mumifikace</a:t>
            </a:r>
          </a:p>
        </p:txBody>
      </p:sp>
      <p:sp>
        <p:nvSpPr>
          <p:cNvPr id="3" name="Zástupný obsah 2">
            <a:extLst>
              <a:ext uri="{FF2B5EF4-FFF2-40B4-BE49-F238E27FC236}">
                <a16:creationId xmlns:a16="http://schemas.microsoft.com/office/drawing/2014/main" id="{E0D4B625-9513-9EE7-9D88-A43413A0C718}"/>
              </a:ext>
            </a:extLst>
          </p:cNvPr>
          <p:cNvSpPr>
            <a:spLocks noGrp="1"/>
          </p:cNvSpPr>
          <p:nvPr>
            <p:ph sz="half" idx="1"/>
          </p:nvPr>
        </p:nvSpPr>
        <p:spPr>
          <a:xfrm>
            <a:off x="1371600" y="2171701"/>
            <a:ext cx="4416357" cy="3695700"/>
          </a:xfrm>
        </p:spPr>
        <p:txBody>
          <a:bodyPr>
            <a:normAutofit fontScale="92500" lnSpcReduction="10000"/>
          </a:bodyPr>
          <a:lstStyle/>
          <a:p>
            <a:r>
              <a:rPr lang="cs-CZ" dirty="0" err="1"/>
              <a:t>Hdt</a:t>
            </a:r>
            <a:r>
              <a:rPr lang="cs-CZ" dirty="0"/>
              <a:t>. 2.85–90</a:t>
            </a:r>
          </a:p>
          <a:p>
            <a:r>
              <a:rPr lang="el-GR" dirty="0"/>
              <a:t>Θρῆνοι δὲ καὶ ταφαί σφεων εἰσὶ αἵδε</a:t>
            </a:r>
            <a:r>
              <a:rPr lang="cs-CZ" dirty="0"/>
              <a:t> … </a:t>
            </a:r>
            <a:r>
              <a:rPr lang="el-GR" dirty="0"/>
              <a:t>ἐπεὰν δὲ ταῦτα ποιήσωσι, οὕτω ἐς τὴν </a:t>
            </a:r>
            <a:r>
              <a:rPr lang="el-GR" u="sng" dirty="0"/>
              <a:t>ταρίχευσιν</a:t>
            </a:r>
            <a:r>
              <a:rPr lang="el-GR" dirty="0"/>
              <a:t> κομίζουσι.</a:t>
            </a:r>
            <a:r>
              <a:rPr lang="cs-CZ" dirty="0"/>
              <a:t> … </a:t>
            </a:r>
            <a:r>
              <a:rPr lang="el-GR" dirty="0"/>
              <a:t>οἳ μὲν δὴ ἐκποδὼν μισθῷ ὁμολογήσαντες ἀπαλλάσσονται, οἳ δὲ ὑπολειπόμενοι ἐν οἰκήμασι ὧδε τὰ σπουδαιότατα </a:t>
            </a:r>
            <a:r>
              <a:rPr lang="el-GR" u="sng" dirty="0"/>
              <a:t>ταριχεύουσι</a:t>
            </a:r>
            <a:r>
              <a:rPr lang="el-GR" dirty="0"/>
              <a:t>. </a:t>
            </a:r>
            <a:r>
              <a:rPr lang="cs-CZ" dirty="0"/>
              <a:t>… </a:t>
            </a:r>
            <a:r>
              <a:rPr lang="el-GR" dirty="0"/>
              <a:t>οἱ προσήκοντες ποιεῦνται </a:t>
            </a:r>
            <a:r>
              <a:rPr lang="el-GR" u="sng" dirty="0"/>
              <a:t>ξύλινον</a:t>
            </a:r>
            <a:r>
              <a:rPr lang="el-GR" dirty="0"/>
              <a:t> </a:t>
            </a:r>
            <a:r>
              <a:rPr lang="el-GR" u="sng" dirty="0"/>
              <a:t>τύπον</a:t>
            </a:r>
            <a:r>
              <a:rPr lang="el-GR" dirty="0"/>
              <a:t> </a:t>
            </a:r>
            <a:r>
              <a:rPr lang="el-GR" u="sng" dirty="0"/>
              <a:t>ἀνθρωποειδέα</a:t>
            </a:r>
            <a:r>
              <a:rPr lang="el-GR" dirty="0"/>
              <a:t>, ποιησάμενοι δὲ </a:t>
            </a:r>
            <a:r>
              <a:rPr lang="cs-CZ" dirty="0"/>
              <a:t> </a:t>
            </a:r>
            <a:r>
              <a:rPr lang="el-GR" dirty="0"/>
              <a:t>ἐσεργνῦσι τὸν νεκρόν, καὶ κατακληίσαντες οὕτω θησαυρίζουσι ἐν οἰκήματι θηκαίῳ, ἱστάντες ὀρθὸν πρὸς τοῖχον.</a:t>
            </a:r>
            <a:endParaRPr lang="cs-CZ" dirty="0"/>
          </a:p>
        </p:txBody>
      </p:sp>
      <p:sp>
        <p:nvSpPr>
          <p:cNvPr id="4" name="Zástupný obsah 3">
            <a:extLst>
              <a:ext uri="{FF2B5EF4-FFF2-40B4-BE49-F238E27FC236}">
                <a16:creationId xmlns:a16="http://schemas.microsoft.com/office/drawing/2014/main" id="{FD3184FA-758B-A60E-F523-F96E9F985481}"/>
              </a:ext>
            </a:extLst>
          </p:cNvPr>
          <p:cNvSpPr>
            <a:spLocks noGrp="1"/>
          </p:cNvSpPr>
          <p:nvPr>
            <p:ph sz="half" idx="2"/>
          </p:nvPr>
        </p:nvSpPr>
        <p:spPr>
          <a:xfrm>
            <a:off x="6264613" y="2013627"/>
            <a:ext cx="4708576" cy="3853774"/>
          </a:xfrm>
        </p:spPr>
        <p:txBody>
          <a:bodyPr>
            <a:normAutofit fontScale="92500" lnSpcReduction="10000"/>
          </a:bodyPr>
          <a:lstStyle/>
          <a:p>
            <a:r>
              <a:rPr lang="en-US" dirty="0"/>
              <a:t>They mourn and bury the dead as I will show.</a:t>
            </a:r>
            <a:r>
              <a:rPr lang="cs-CZ" dirty="0"/>
              <a:t> …</a:t>
            </a:r>
            <a:r>
              <a:rPr lang="en-US" dirty="0"/>
              <a:t> When this is done, they take the dead body to be embalmed. </a:t>
            </a:r>
            <a:r>
              <a:rPr lang="cs-CZ" dirty="0"/>
              <a:t>… </a:t>
            </a:r>
            <a:r>
              <a:rPr lang="en-US" dirty="0"/>
              <a:t>The bearers, having agreed in a price, go their ways, and the workmen, left behind in their place, embalm the body.</a:t>
            </a:r>
            <a:r>
              <a:rPr lang="cs-CZ" dirty="0"/>
              <a:t> … </a:t>
            </a:r>
            <a:r>
              <a:rPr lang="en-US" dirty="0"/>
              <a:t>These make a hollow wooden figure like a man, in which they enclose the corpse, shut it up, and preserve it safe in a coffin-chamber, placed erect against a wall.</a:t>
            </a:r>
            <a:endParaRPr lang="cs-CZ" dirty="0"/>
          </a:p>
        </p:txBody>
      </p:sp>
      <p:pic>
        <p:nvPicPr>
          <p:cNvPr id="6" name="Obrázek 5" descr="Obsah obrázku různé&#10;&#10;Popis byl vytvořen automaticky">
            <a:extLst>
              <a:ext uri="{FF2B5EF4-FFF2-40B4-BE49-F238E27FC236}">
                <a16:creationId xmlns:a16="http://schemas.microsoft.com/office/drawing/2014/main" id="{DC1B5DF5-84DE-D075-F946-EC8CE6926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5125" y="174245"/>
            <a:ext cx="1855349" cy="1632707"/>
          </a:xfrm>
          <a:prstGeom prst="rect">
            <a:avLst/>
          </a:prstGeom>
        </p:spPr>
      </p:pic>
    </p:spTree>
    <p:extLst>
      <p:ext uri="{BB962C8B-B14F-4D97-AF65-F5344CB8AC3E}">
        <p14:creationId xmlns:p14="http://schemas.microsoft.com/office/powerpoint/2010/main" val="4044879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B1E8C9-F88D-2AF1-DBE6-A7BC88AF4FE3}"/>
              </a:ext>
            </a:extLst>
          </p:cNvPr>
          <p:cNvSpPr>
            <a:spLocks noGrp="1"/>
          </p:cNvSpPr>
          <p:nvPr>
            <p:ph type="title"/>
          </p:nvPr>
        </p:nvSpPr>
        <p:spPr/>
        <p:txBody>
          <a:bodyPr/>
          <a:lstStyle/>
          <a:p>
            <a:r>
              <a:rPr lang="cs-CZ" dirty="0"/>
              <a:t>Mumifikace</a:t>
            </a:r>
          </a:p>
        </p:txBody>
      </p:sp>
      <p:sp>
        <p:nvSpPr>
          <p:cNvPr id="3" name="Zástupný obsah 2">
            <a:extLst>
              <a:ext uri="{FF2B5EF4-FFF2-40B4-BE49-F238E27FC236}">
                <a16:creationId xmlns:a16="http://schemas.microsoft.com/office/drawing/2014/main" id="{A3A1A72F-036C-C390-B817-38D22E0CE7AF}"/>
              </a:ext>
            </a:extLst>
          </p:cNvPr>
          <p:cNvSpPr>
            <a:spLocks noGrp="1"/>
          </p:cNvSpPr>
          <p:nvPr>
            <p:ph sz="half" idx="1"/>
          </p:nvPr>
        </p:nvSpPr>
        <p:spPr>
          <a:xfrm>
            <a:off x="1371600" y="1887167"/>
            <a:ext cx="4724400" cy="4106694"/>
          </a:xfrm>
        </p:spPr>
        <p:txBody>
          <a:bodyPr>
            <a:normAutofit fontScale="85000" lnSpcReduction="20000"/>
          </a:bodyPr>
          <a:lstStyle/>
          <a:p>
            <a:r>
              <a:rPr lang="cs-CZ" dirty="0"/>
              <a:t>D.S. 1.91–93</a:t>
            </a:r>
          </a:p>
          <a:p>
            <a:r>
              <a:rPr lang="el-GR" dirty="0">
                <a:latin typeface="Arial Unicode MS"/>
              </a:rPr>
              <a:t>θεραπεύσαντες δὲ παραδιδόασι τοῖς συγγενέσι τοῦ τετελευτηκότος οὕτως ἕκαστον τῶν τοῦ σώματος μελῶν ἀκέραιον τετηρημένον ὥστε καὶ τὰς ἐπὶ τοῖς </a:t>
            </a:r>
            <a:r>
              <a:rPr lang="el-GR" u="sng" dirty="0">
                <a:latin typeface="Arial Unicode MS"/>
              </a:rPr>
              <a:t>βλεφάροις</a:t>
            </a:r>
            <a:r>
              <a:rPr lang="el-GR" dirty="0">
                <a:latin typeface="Arial Unicode MS"/>
              </a:rPr>
              <a:t> καὶ ταῖς </a:t>
            </a:r>
            <a:r>
              <a:rPr lang="el-GR" u="sng" dirty="0">
                <a:latin typeface="Arial Unicode MS"/>
              </a:rPr>
              <a:t>ὀφρύσι</a:t>
            </a:r>
            <a:r>
              <a:rPr lang="el-GR" dirty="0">
                <a:latin typeface="Arial Unicode MS"/>
              </a:rPr>
              <a:t> </a:t>
            </a:r>
            <a:r>
              <a:rPr lang="el-GR" u="sng" dirty="0">
                <a:latin typeface="Arial Unicode MS"/>
              </a:rPr>
              <a:t>τρίχας</a:t>
            </a:r>
            <a:r>
              <a:rPr lang="el-GR" dirty="0">
                <a:latin typeface="Arial Unicode MS"/>
              </a:rPr>
              <a:t> διαμένειν καὶ τὴν ὅλην πρόσοψιν τοῦ σώματος </a:t>
            </a:r>
            <a:r>
              <a:rPr lang="el-GR" u="sng" dirty="0">
                <a:latin typeface="Arial Unicode MS"/>
              </a:rPr>
              <a:t>ἀπαράλλακτον</a:t>
            </a:r>
            <a:r>
              <a:rPr lang="el-GR" dirty="0">
                <a:latin typeface="Arial Unicode MS"/>
              </a:rPr>
              <a:t> εἶναι καὶ τὸν τῆς μορφῆς τύπον γνωρίζεσθαι· διὸ καὶ πολλοὶ τῶν Αἰγυπτίων ἐν οἰκήμασι πολυτελέσι φυλάττοντες τὰ σώματα τῶν προγόνων, κατ´ </a:t>
            </a:r>
            <a:r>
              <a:rPr lang="el-GR" u="sng" dirty="0">
                <a:latin typeface="Arial Unicode MS"/>
              </a:rPr>
              <a:t>ὄψιν</a:t>
            </a:r>
            <a:r>
              <a:rPr lang="el-GR" dirty="0">
                <a:latin typeface="Arial Unicode MS"/>
              </a:rPr>
              <a:t> </a:t>
            </a:r>
            <a:r>
              <a:rPr lang="el-GR" u="sng" dirty="0">
                <a:latin typeface="Arial Unicode MS"/>
              </a:rPr>
              <a:t>ὁρῶσι</a:t>
            </a:r>
            <a:r>
              <a:rPr lang="el-GR" dirty="0">
                <a:latin typeface="Arial Unicode MS"/>
              </a:rPr>
              <a:t> τοὺς </a:t>
            </a:r>
            <a:r>
              <a:rPr lang="el-GR" u="sng" dirty="0">
                <a:latin typeface="Arial Unicode MS"/>
              </a:rPr>
              <a:t>γενεαῖς</a:t>
            </a:r>
            <a:r>
              <a:rPr lang="el-GR" dirty="0">
                <a:latin typeface="Arial Unicode MS"/>
              </a:rPr>
              <a:t> πολλαῖς τῆς ἑαυτῶν γενέσεως </a:t>
            </a:r>
            <a:r>
              <a:rPr lang="el-GR" u="sng" dirty="0">
                <a:latin typeface="Arial Unicode MS"/>
              </a:rPr>
              <a:t>προτετελευτηκότας</a:t>
            </a:r>
            <a:r>
              <a:rPr lang="el-GR" dirty="0">
                <a:latin typeface="Arial Unicode MS"/>
              </a:rPr>
              <a:t>, ὥστε ἑκάστων τά τε μεγέθη καὶ τὰς περιοχὰς τῶν σωμάτων, ἔτι δὲ τοὺς τῆς ὄψεως χαρακτῆρας ὁρωμένους </a:t>
            </a:r>
            <a:r>
              <a:rPr lang="el-GR" u="sng" dirty="0">
                <a:latin typeface="Arial Unicode MS"/>
              </a:rPr>
              <a:t>παράδοξον</a:t>
            </a:r>
            <a:r>
              <a:rPr lang="el-GR" dirty="0">
                <a:latin typeface="Arial Unicode MS"/>
              </a:rPr>
              <a:t> </a:t>
            </a:r>
            <a:r>
              <a:rPr lang="el-GR" u="sng" dirty="0">
                <a:latin typeface="Arial Unicode MS"/>
              </a:rPr>
              <a:t>ψυχαγωγίαν</a:t>
            </a:r>
            <a:r>
              <a:rPr lang="el-GR" dirty="0">
                <a:latin typeface="Arial Unicode MS"/>
              </a:rPr>
              <a:t> παρέχεσθαι καθάπερ συμβεβιωκότας τοῖς θεωμένοις. </a:t>
            </a:r>
            <a:endParaRPr lang="cs-CZ" dirty="0"/>
          </a:p>
        </p:txBody>
      </p:sp>
      <p:sp>
        <p:nvSpPr>
          <p:cNvPr id="4" name="Zástupný obsah 3">
            <a:extLst>
              <a:ext uri="{FF2B5EF4-FFF2-40B4-BE49-F238E27FC236}">
                <a16:creationId xmlns:a16="http://schemas.microsoft.com/office/drawing/2014/main" id="{A901638A-A3E6-C93F-0490-E48FDA7A3556}"/>
              </a:ext>
            </a:extLst>
          </p:cNvPr>
          <p:cNvSpPr>
            <a:spLocks noGrp="1"/>
          </p:cNvSpPr>
          <p:nvPr>
            <p:ph sz="half" idx="2"/>
          </p:nvPr>
        </p:nvSpPr>
        <p:spPr>
          <a:xfrm>
            <a:off x="6525403" y="1887167"/>
            <a:ext cx="4768410" cy="3980234"/>
          </a:xfrm>
        </p:spPr>
        <p:txBody>
          <a:bodyPr>
            <a:normAutofit fontScale="85000" lnSpcReduction="20000"/>
          </a:bodyPr>
          <a:lstStyle/>
          <a:p>
            <a:r>
              <a:rPr lang="en-US" dirty="0"/>
              <a:t>And after treating the body they return it to the relatives of the deceased, every member of it having been so preserved intact that even the hair on the eyelids and brows remains, the entire appearance of the body is unchanged, and the cast of its shape is recognizable. 7 This explains why many Egyptians keep the bodies of their ancestors in costly chambers and gaze face to face upon those who died many generations before their own birth, so that, as they look upon the stature and proportions and the features of the countenance of each, they experience a strange enjoyment, as though they had lived with those on whom they gaze. </a:t>
            </a:r>
            <a:endParaRPr lang="cs-CZ" dirty="0"/>
          </a:p>
        </p:txBody>
      </p:sp>
      <p:pic>
        <p:nvPicPr>
          <p:cNvPr id="6" name="Obrázek 5" descr="Obsah obrázku interiér, postel&#10;&#10;Popis byl vytvořen automaticky">
            <a:extLst>
              <a:ext uri="{FF2B5EF4-FFF2-40B4-BE49-F238E27FC236}">
                <a16:creationId xmlns:a16="http://schemas.microsoft.com/office/drawing/2014/main" id="{F3CB48C8-8A49-741F-027B-B7AFE1F0D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7582" y="0"/>
            <a:ext cx="2190436" cy="1791404"/>
          </a:xfrm>
          <a:prstGeom prst="rect">
            <a:avLst/>
          </a:prstGeom>
        </p:spPr>
      </p:pic>
    </p:spTree>
    <p:extLst>
      <p:ext uri="{BB962C8B-B14F-4D97-AF65-F5344CB8AC3E}">
        <p14:creationId xmlns:p14="http://schemas.microsoft.com/office/powerpoint/2010/main" val="3658769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C7C3BF6B-354B-FB5B-279B-3EC6FECCB930}"/>
              </a:ext>
            </a:extLst>
          </p:cNvPr>
          <p:cNvSpPr>
            <a:spLocks noGrp="1"/>
          </p:cNvSpPr>
          <p:nvPr>
            <p:ph type="title"/>
          </p:nvPr>
        </p:nvSpPr>
        <p:spPr/>
        <p:txBody>
          <a:bodyPr/>
          <a:lstStyle/>
          <a:p>
            <a:r>
              <a:rPr lang="cs-CZ" dirty="0"/>
              <a:t>Literatura</a:t>
            </a:r>
          </a:p>
        </p:txBody>
      </p:sp>
      <p:sp>
        <p:nvSpPr>
          <p:cNvPr id="6" name="Zástupný obsah 5">
            <a:extLst>
              <a:ext uri="{FF2B5EF4-FFF2-40B4-BE49-F238E27FC236}">
                <a16:creationId xmlns:a16="http://schemas.microsoft.com/office/drawing/2014/main" id="{3A353079-6C91-930C-B882-3684D0AB957A}"/>
              </a:ext>
            </a:extLst>
          </p:cNvPr>
          <p:cNvSpPr>
            <a:spLocks noGrp="1"/>
          </p:cNvSpPr>
          <p:nvPr>
            <p:ph idx="1"/>
          </p:nvPr>
        </p:nvSpPr>
        <p:spPr/>
        <p:txBody>
          <a:bodyPr/>
          <a:lstStyle/>
          <a:p>
            <a:r>
              <a:rPr lang="cs-CZ" dirty="0" err="1"/>
              <a:t>Matthews</a:t>
            </a:r>
            <a:r>
              <a:rPr lang="cs-CZ" dirty="0"/>
              <a:t>, R. (Ed.). (2003). </a:t>
            </a:r>
            <a:r>
              <a:rPr lang="cs-CZ" i="1" dirty="0" err="1"/>
              <a:t>Ancient</a:t>
            </a:r>
            <a:r>
              <a:rPr lang="cs-CZ" i="1" dirty="0"/>
              <a:t> </a:t>
            </a:r>
            <a:r>
              <a:rPr lang="cs-CZ" i="1" dirty="0" err="1"/>
              <a:t>Perspectives</a:t>
            </a:r>
            <a:r>
              <a:rPr lang="cs-CZ" i="1" dirty="0"/>
              <a:t> on Egypt</a:t>
            </a:r>
            <a:r>
              <a:rPr lang="cs-CZ" dirty="0"/>
              <a:t>. London: </a:t>
            </a:r>
            <a:r>
              <a:rPr lang="cs-CZ" dirty="0" err="1"/>
              <a:t>Oxbow</a:t>
            </a:r>
            <a:r>
              <a:rPr lang="cs-CZ" dirty="0"/>
              <a:t>. </a:t>
            </a:r>
          </a:p>
          <a:p>
            <a:r>
              <a:rPr lang="cs-CZ" dirty="0" err="1"/>
              <a:t>Lloyd</a:t>
            </a:r>
            <a:r>
              <a:rPr lang="cs-CZ" dirty="0"/>
              <a:t>, A. (1975). </a:t>
            </a:r>
            <a:r>
              <a:rPr lang="cs-CZ" i="1" dirty="0" err="1"/>
              <a:t>Herodotus</a:t>
            </a:r>
            <a:r>
              <a:rPr lang="cs-CZ" i="1" dirty="0"/>
              <a:t>: </a:t>
            </a:r>
            <a:r>
              <a:rPr lang="cs-CZ" i="1" dirty="0" err="1"/>
              <a:t>Book</a:t>
            </a:r>
            <a:r>
              <a:rPr lang="cs-CZ" i="1" dirty="0"/>
              <a:t> II: </a:t>
            </a:r>
            <a:r>
              <a:rPr lang="cs-CZ" i="1" dirty="0" err="1"/>
              <a:t>Introduction</a:t>
            </a:r>
            <a:r>
              <a:rPr lang="cs-CZ" dirty="0"/>
              <a:t>. Leiden: </a:t>
            </a:r>
            <a:r>
              <a:rPr lang="cs-CZ" dirty="0" err="1"/>
              <a:t>Brill</a:t>
            </a:r>
            <a:r>
              <a:rPr lang="cs-CZ" dirty="0"/>
              <a:t>. </a:t>
            </a:r>
          </a:p>
          <a:p>
            <a:r>
              <a:rPr lang="cs-CZ" dirty="0" err="1"/>
              <a:t>Burkert</a:t>
            </a:r>
            <a:r>
              <a:rPr lang="cs-CZ" dirty="0"/>
              <a:t>, W. &amp; </a:t>
            </a:r>
            <a:r>
              <a:rPr lang="cs-CZ" dirty="0" err="1"/>
              <a:t>Nenci</a:t>
            </a:r>
            <a:r>
              <a:rPr lang="cs-CZ" dirty="0"/>
              <a:t>, G. (1990). </a:t>
            </a:r>
            <a:r>
              <a:rPr lang="cs-CZ" i="1" dirty="0"/>
              <a:t>Hérodote et les </a:t>
            </a:r>
            <a:r>
              <a:rPr lang="cs-CZ" i="1" dirty="0" err="1"/>
              <a:t>peuples</a:t>
            </a:r>
            <a:r>
              <a:rPr lang="cs-CZ" i="1" dirty="0"/>
              <a:t> non </a:t>
            </a:r>
            <a:r>
              <a:rPr lang="cs-CZ" i="1" dirty="0" err="1"/>
              <a:t>grecs</a:t>
            </a:r>
            <a:r>
              <a:rPr lang="cs-CZ" dirty="0"/>
              <a:t>. </a:t>
            </a:r>
            <a:r>
              <a:rPr lang="cs-CZ" dirty="0" err="1"/>
              <a:t>Genève</a:t>
            </a:r>
            <a:r>
              <a:rPr lang="cs-CZ" dirty="0"/>
              <a:t>: </a:t>
            </a:r>
            <a:r>
              <a:rPr lang="cs-CZ" dirty="0" err="1"/>
              <a:t>Fondation</a:t>
            </a:r>
            <a:r>
              <a:rPr lang="cs-CZ" dirty="0"/>
              <a:t> </a:t>
            </a:r>
            <a:r>
              <a:rPr lang="cs-CZ" dirty="0" err="1"/>
              <a:t>Hardt</a:t>
            </a:r>
            <a:r>
              <a:rPr lang="cs-CZ" dirty="0"/>
              <a:t>. </a:t>
            </a:r>
          </a:p>
          <a:p>
            <a:r>
              <a:rPr lang="cs-CZ" dirty="0" err="1"/>
              <a:t>Vasunia</a:t>
            </a:r>
            <a:r>
              <a:rPr lang="cs-CZ" dirty="0"/>
              <a:t>, P. (2001). </a:t>
            </a:r>
            <a:r>
              <a:rPr lang="cs-CZ" i="1" dirty="0" err="1"/>
              <a:t>The</a:t>
            </a:r>
            <a:r>
              <a:rPr lang="cs-CZ" i="1" dirty="0"/>
              <a:t> </a:t>
            </a:r>
            <a:r>
              <a:rPr lang="cs-CZ" i="1" dirty="0" err="1"/>
              <a:t>Gift</a:t>
            </a:r>
            <a:r>
              <a:rPr lang="cs-CZ" i="1" dirty="0"/>
              <a:t> </a:t>
            </a:r>
            <a:r>
              <a:rPr lang="cs-CZ" i="1" dirty="0" err="1"/>
              <a:t>of</a:t>
            </a:r>
            <a:r>
              <a:rPr lang="cs-CZ" i="1" dirty="0"/>
              <a:t> Nile: </a:t>
            </a:r>
            <a:r>
              <a:rPr lang="cs-CZ" i="1" dirty="0" err="1"/>
              <a:t>Hellenizing</a:t>
            </a:r>
            <a:r>
              <a:rPr lang="cs-CZ" i="1" dirty="0"/>
              <a:t> Egypt </a:t>
            </a:r>
            <a:r>
              <a:rPr lang="cs-CZ" i="1" dirty="0" err="1"/>
              <a:t>from</a:t>
            </a:r>
            <a:r>
              <a:rPr lang="cs-CZ" i="1" dirty="0"/>
              <a:t> </a:t>
            </a:r>
            <a:r>
              <a:rPr lang="cs-CZ" i="1" dirty="0" err="1"/>
              <a:t>Aeschylus</a:t>
            </a:r>
            <a:r>
              <a:rPr lang="cs-CZ" i="1" dirty="0"/>
              <a:t> to Alexander</a:t>
            </a:r>
            <a:r>
              <a:rPr lang="cs-CZ" dirty="0"/>
              <a:t>. </a:t>
            </a:r>
            <a:r>
              <a:rPr lang="cs-CZ" dirty="0" err="1"/>
              <a:t>Berkeley</a:t>
            </a:r>
            <a:r>
              <a:rPr lang="cs-CZ" dirty="0"/>
              <a:t>: University </a:t>
            </a:r>
            <a:r>
              <a:rPr lang="cs-CZ" dirty="0" err="1"/>
              <a:t>of</a:t>
            </a:r>
            <a:r>
              <a:rPr lang="cs-CZ" dirty="0"/>
              <a:t> </a:t>
            </a:r>
            <a:r>
              <a:rPr lang="cs-CZ" dirty="0" err="1"/>
              <a:t>California</a:t>
            </a:r>
            <a:r>
              <a:rPr lang="cs-CZ" dirty="0"/>
              <a:t> </a:t>
            </a:r>
            <a:r>
              <a:rPr lang="cs-CZ" dirty="0" err="1"/>
              <a:t>Press</a:t>
            </a:r>
            <a:r>
              <a:rPr lang="cs-CZ" dirty="0"/>
              <a:t>. </a:t>
            </a:r>
          </a:p>
          <a:p>
            <a:r>
              <a:rPr lang="cs-CZ" dirty="0" err="1"/>
              <a:t>Chamoux</a:t>
            </a:r>
            <a:r>
              <a:rPr lang="cs-CZ" dirty="0"/>
              <a:t>, F. (1995). </a:t>
            </a:r>
            <a:r>
              <a:rPr lang="fr-FR" dirty="0"/>
              <a:t>L'Égypte d'après Diodore de Sicile</a:t>
            </a:r>
            <a:r>
              <a:rPr lang="cs-CZ" dirty="0"/>
              <a:t>. In H. </a:t>
            </a:r>
            <a:r>
              <a:rPr lang="cs-CZ" dirty="0" err="1"/>
              <a:t>Leclant</a:t>
            </a:r>
            <a:r>
              <a:rPr lang="cs-CZ" dirty="0"/>
              <a:t> (Ed.). </a:t>
            </a:r>
            <a:r>
              <a:rPr lang="cs-CZ" i="1" dirty="0" err="1"/>
              <a:t>Entre</a:t>
            </a:r>
            <a:r>
              <a:rPr lang="cs-CZ" i="1" dirty="0"/>
              <a:t> </a:t>
            </a:r>
            <a:r>
              <a:rPr lang="cs-CZ" i="1" dirty="0" err="1"/>
              <a:t>Égypte</a:t>
            </a:r>
            <a:r>
              <a:rPr lang="cs-CZ" i="1" dirty="0"/>
              <a:t> et </a:t>
            </a:r>
            <a:r>
              <a:rPr lang="cs-CZ" i="1" dirty="0" err="1"/>
              <a:t>Grèce</a:t>
            </a:r>
            <a:r>
              <a:rPr lang="cs-CZ" dirty="0"/>
              <a:t>. Paris: Les </a:t>
            </a:r>
            <a:r>
              <a:rPr lang="cs-CZ" dirty="0" err="1"/>
              <a:t>Belles</a:t>
            </a:r>
            <a:r>
              <a:rPr lang="cs-CZ" dirty="0"/>
              <a:t> </a:t>
            </a:r>
            <a:r>
              <a:rPr lang="cs-CZ" dirty="0" err="1"/>
              <a:t>Lettres</a:t>
            </a:r>
            <a:r>
              <a:rPr lang="cs-CZ" dirty="0"/>
              <a:t>. </a:t>
            </a:r>
            <a:endParaRPr lang="fr-FR" dirty="0"/>
          </a:p>
          <a:p>
            <a:endParaRPr lang="cs-CZ" dirty="0"/>
          </a:p>
        </p:txBody>
      </p:sp>
    </p:spTree>
    <p:extLst>
      <p:ext uri="{BB962C8B-B14F-4D97-AF65-F5344CB8AC3E}">
        <p14:creationId xmlns:p14="http://schemas.microsoft.com/office/powerpoint/2010/main" val="2958959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1301C4-0985-5FB8-FD62-51A86284C95C}"/>
              </a:ext>
            </a:extLst>
          </p:cNvPr>
          <p:cNvSpPr>
            <a:spLocks noGrp="1"/>
          </p:cNvSpPr>
          <p:nvPr>
            <p:ph type="title"/>
          </p:nvPr>
        </p:nvSpPr>
        <p:spPr/>
        <p:txBody>
          <a:bodyPr/>
          <a:lstStyle/>
          <a:p>
            <a:r>
              <a:rPr lang="cs-CZ" dirty="0"/>
              <a:t>Egypt a Řecko</a:t>
            </a:r>
          </a:p>
        </p:txBody>
      </p:sp>
      <p:sp>
        <p:nvSpPr>
          <p:cNvPr id="3" name="Zástupný obsah 2">
            <a:extLst>
              <a:ext uri="{FF2B5EF4-FFF2-40B4-BE49-F238E27FC236}">
                <a16:creationId xmlns:a16="http://schemas.microsoft.com/office/drawing/2014/main" id="{EA600A3E-A89C-8553-A708-5FB653C6A5EC}"/>
              </a:ext>
            </a:extLst>
          </p:cNvPr>
          <p:cNvSpPr>
            <a:spLocks noGrp="1"/>
          </p:cNvSpPr>
          <p:nvPr>
            <p:ph idx="1"/>
          </p:nvPr>
        </p:nvSpPr>
        <p:spPr>
          <a:xfrm>
            <a:off x="1219200" y="2065129"/>
            <a:ext cx="9902757" cy="3999689"/>
          </a:xfrm>
        </p:spPr>
        <p:txBody>
          <a:bodyPr>
            <a:normAutofit fontScale="92500" lnSpcReduction="20000"/>
          </a:bodyPr>
          <a:lstStyle/>
          <a:p>
            <a:r>
              <a:rPr lang="cs-CZ" dirty="0"/>
              <a:t>Ptolemaiovský Egypt</a:t>
            </a:r>
          </a:p>
          <a:p>
            <a:r>
              <a:rPr lang="cs-CZ" dirty="0"/>
              <a:t>323–30 </a:t>
            </a:r>
            <a:r>
              <a:rPr lang="cs-CZ" dirty="0" err="1"/>
              <a:t>pnl</a:t>
            </a:r>
            <a:endParaRPr lang="cs-CZ" dirty="0"/>
          </a:p>
          <a:p>
            <a:r>
              <a:rPr lang="cs-CZ" dirty="0"/>
              <a:t>Alexandrie</a:t>
            </a:r>
          </a:p>
          <a:p>
            <a:r>
              <a:rPr lang="cs-CZ" dirty="0" err="1"/>
              <a:t>Hellénismus</a:t>
            </a:r>
            <a:endParaRPr lang="cs-CZ" dirty="0"/>
          </a:p>
          <a:p>
            <a:r>
              <a:rPr lang="cs-CZ" dirty="0"/>
              <a:t>Řecká/makedonská vládnoucí vrstva</a:t>
            </a:r>
          </a:p>
          <a:p>
            <a:r>
              <a:rPr lang="cs-CZ" dirty="0"/>
              <a:t>Stylizace vládců do faraonů x navenek Řekové</a:t>
            </a:r>
          </a:p>
          <a:p>
            <a:r>
              <a:rPr lang="cs-CZ" dirty="0" err="1"/>
              <a:t>Múseion</a:t>
            </a:r>
            <a:r>
              <a:rPr lang="cs-CZ" dirty="0"/>
              <a:t>, Knihovna v Alexandrii</a:t>
            </a:r>
          </a:p>
          <a:p>
            <a:r>
              <a:rPr lang="cs-CZ" dirty="0"/>
              <a:t>Podpora egyptského náboženství</a:t>
            </a:r>
          </a:p>
          <a:p>
            <a:r>
              <a:rPr lang="cs-CZ" dirty="0"/>
              <a:t>Synkretismus – </a:t>
            </a:r>
            <a:r>
              <a:rPr lang="cs-CZ" dirty="0" err="1"/>
              <a:t>Sarápis</a:t>
            </a:r>
            <a:endParaRPr lang="cs-CZ" dirty="0"/>
          </a:p>
          <a:p>
            <a:r>
              <a:rPr lang="cs-CZ" dirty="0" err="1"/>
              <a:t>Trilingvní</a:t>
            </a:r>
            <a:r>
              <a:rPr lang="cs-CZ" dirty="0"/>
              <a:t> nápisy</a:t>
            </a:r>
          </a:p>
          <a:p>
            <a:r>
              <a:rPr lang="cs-CZ" dirty="0"/>
              <a:t>Rostoucí vliv Říma</a:t>
            </a:r>
          </a:p>
        </p:txBody>
      </p:sp>
      <p:pic>
        <p:nvPicPr>
          <p:cNvPr id="5" name="Obrázek 4" descr="Obsah obrázku osoba, pózování&#10;&#10;Popis byl vytvořen automaticky">
            <a:extLst>
              <a:ext uri="{FF2B5EF4-FFF2-40B4-BE49-F238E27FC236}">
                <a16:creationId xmlns:a16="http://schemas.microsoft.com/office/drawing/2014/main" id="{810410D3-9AF3-3840-EACB-DDFFC17DE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3132" y="165656"/>
            <a:ext cx="1530485" cy="2295728"/>
          </a:xfrm>
          <a:prstGeom prst="rect">
            <a:avLst/>
          </a:prstGeom>
        </p:spPr>
      </p:pic>
      <p:pic>
        <p:nvPicPr>
          <p:cNvPr id="7" name="Obrázek 6" descr="Obsah obrázku kámen&#10;&#10;Popis byl vytvořen automaticky">
            <a:extLst>
              <a:ext uri="{FF2B5EF4-FFF2-40B4-BE49-F238E27FC236}">
                <a16:creationId xmlns:a16="http://schemas.microsoft.com/office/drawing/2014/main" id="{1FC5CC7A-6605-9ADA-A0C2-7B5D21C7E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662" y="276833"/>
            <a:ext cx="2929685" cy="2197263"/>
          </a:xfrm>
          <a:prstGeom prst="rect">
            <a:avLst/>
          </a:prstGeom>
        </p:spPr>
      </p:pic>
      <p:pic>
        <p:nvPicPr>
          <p:cNvPr id="9" name="Obrázek 8" descr="Obsah obrázku budova, exteriér, socha, kámen&#10;&#10;Popis byl vytvořen automaticky">
            <a:extLst>
              <a:ext uri="{FF2B5EF4-FFF2-40B4-BE49-F238E27FC236}">
                <a16:creationId xmlns:a16="http://schemas.microsoft.com/office/drawing/2014/main" id="{0DB82AB9-7C38-0E9D-5B24-4CD07F973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4677" y="3058192"/>
            <a:ext cx="2405520" cy="3274514"/>
          </a:xfrm>
          <a:prstGeom prst="rect">
            <a:avLst/>
          </a:prstGeom>
        </p:spPr>
      </p:pic>
      <p:pic>
        <p:nvPicPr>
          <p:cNvPr id="11" name="Obrázek 10" descr="Obsah obrázku interiér, osoba, pózování, zírající&#10;&#10;Popis byl vytvořen automaticky">
            <a:extLst>
              <a:ext uri="{FF2B5EF4-FFF2-40B4-BE49-F238E27FC236}">
                <a16:creationId xmlns:a16="http://schemas.microsoft.com/office/drawing/2014/main" id="{977E61A5-3646-8C99-D181-02E8403B1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1582" y="211577"/>
            <a:ext cx="1449908" cy="2559088"/>
          </a:xfrm>
          <a:prstGeom prst="rect">
            <a:avLst/>
          </a:prstGeom>
        </p:spPr>
      </p:pic>
    </p:spTree>
    <p:extLst>
      <p:ext uri="{BB962C8B-B14F-4D97-AF65-F5344CB8AC3E}">
        <p14:creationId xmlns:p14="http://schemas.microsoft.com/office/powerpoint/2010/main" val="1461932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18711A-606F-CECC-F874-409D2CCCF6CA}"/>
              </a:ext>
            </a:extLst>
          </p:cNvPr>
          <p:cNvSpPr>
            <a:spLocks noGrp="1"/>
          </p:cNvSpPr>
          <p:nvPr>
            <p:ph type="title"/>
          </p:nvPr>
        </p:nvSpPr>
        <p:spPr/>
        <p:txBody>
          <a:bodyPr/>
          <a:lstStyle/>
          <a:p>
            <a:r>
              <a:rPr lang="cs-CZ" dirty="0"/>
              <a:t>Egypt a Řecko/Řím</a:t>
            </a:r>
          </a:p>
        </p:txBody>
      </p:sp>
      <p:sp>
        <p:nvSpPr>
          <p:cNvPr id="3" name="Zástupný obsah 2">
            <a:extLst>
              <a:ext uri="{FF2B5EF4-FFF2-40B4-BE49-F238E27FC236}">
                <a16:creationId xmlns:a16="http://schemas.microsoft.com/office/drawing/2014/main" id="{92031DA6-7B1D-1055-6D1C-142958757520}"/>
              </a:ext>
            </a:extLst>
          </p:cNvPr>
          <p:cNvSpPr>
            <a:spLocks noGrp="1"/>
          </p:cNvSpPr>
          <p:nvPr>
            <p:ph idx="1"/>
          </p:nvPr>
        </p:nvSpPr>
        <p:spPr/>
        <p:txBody>
          <a:bodyPr/>
          <a:lstStyle/>
          <a:p>
            <a:r>
              <a:rPr lang="cs-CZ" dirty="0"/>
              <a:t>Šíření kultu </a:t>
            </a:r>
            <a:r>
              <a:rPr lang="cs-CZ" dirty="0" err="1"/>
              <a:t>Ísidy</a:t>
            </a:r>
            <a:r>
              <a:rPr lang="cs-CZ" dirty="0"/>
              <a:t> (+</a:t>
            </a:r>
            <a:r>
              <a:rPr lang="cs-CZ" dirty="0" err="1"/>
              <a:t>Osíris</a:t>
            </a:r>
            <a:r>
              <a:rPr lang="cs-CZ" dirty="0"/>
              <a:t>)</a:t>
            </a:r>
          </a:p>
          <a:p>
            <a:r>
              <a:rPr lang="cs-CZ" dirty="0" err="1"/>
              <a:t>Sarápis</a:t>
            </a:r>
            <a:endParaRPr lang="cs-CZ" dirty="0"/>
          </a:p>
          <a:p>
            <a:r>
              <a:rPr lang="cs-CZ" dirty="0" err="1"/>
              <a:t>Harpokratés</a:t>
            </a:r>
            <a:endParaRPr lang="cs-CZ" dirty="0"/>
          </a:p>
          <a:p>
            <a:r>
              <a:rPr lang="cs-CZ" dirty="0" err="1"/>
              <a:t>Hermanúbis</a:t>
            </a:r>
            <a:endParaRPr lang="cs-CZ" dirty="0"/>
          </a:p>
          <a:p>
            <a:r>
              <a:rPr lang="cs-CZ" dirty="0"/>
              <a:t>Mystéria</a:t>
            </a:r>
          </a:p>
          <a:p>
            <a:endParaRPr lang="cs-CZ" dirty="0"/>
          </a:p>
        </p:txBody>
      </p:sp>
      <p:pic>
        <p:nvPicPr>
          <p:cNvPr id="5" name="Obrázek 4" descr="Obsah obrázku text, klipart&#10;&#10;Popis byl vytvořen automaticky">
            <a:extLst>
              <a:ext uri="{FF2B5EF4-FFF2-40B4-BE49-F238E27FC236}">
                <a16:creationId xmlns:a16="http://schemas.microsoft.com/office/drawing/2014/main" id="{674525A9-29AE-AB00-D205-24CDE8D3A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2976" y="195658"/>
            <a:ext cx="3973952" cy="2752330"/>
          </a:xfrm>
          <a:prstGeom prst="rect">
            <a:avLst/>
          </a:prstGeom>
        </p:spPr>
      </p:pic>
      <p:pic>
        <p:nvPicPr>
          <p:cNvPr id="7" name="Obrázek 6" descr="Obsah obrázku budova, exteriér, tráva, kámen&#10;&#10;Popis byl vytvořen automaticky">
            <a:extLst>
              <a:ext uri="{FF2B5EF4-FFF2-40B4-BE49-F238E27FC236}">
                <a16:creationId xmlns:a16="http://schemas.microsoft.com/office/drawing/2014/main" id="{F545FABD-4FE5-E344-64BA-0AA2E151C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178" y="2604456"/>
            <a:ext cx="3461750" cy="2596313"/>
          </a:xfrm>
          <a:prstGeom prst="rect">
            <a:avLst/>
          </a:prstGeom>
        </p:spPr>
      </p:pic>
      <p:pic>
        <p:nvPicPr>
          <p:cNvPr id="9" name="Obrázek 8" descr="Obsah obrázku zeď, socha, budova, kámen&#10;&#10;Popis byl vytvořen automaticky">
            <a:extLst>
              <a:ext uri="{FF2B5EF4-FFF2-40B4-BE49-F238E27FC236}">
                <a16:creationId xmlns:a16="http://schemas.microsoft.com/office/drawing/2014/main" id="{A396C2C9-F366-387E-9FC8-CDB323D7D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055" y="246558"/>
            <a:ext cx="1699098" cy="2862980"/>
          </a:xfrm>
          <a:prstGeom prst="rect">
            <a:avLst/>
          </a:prstGeom>
        </p:spPr>
      </p:pic>
      <p:pic>
        <p:nvPicPr>
          <p:cNvPr id="11" name="Obrázek 10">
            <a:extLst>
              <a:ext uri="{FF2B5EF4-FFF2-40B4-BE49-F238E27FC236}">
                <a16:creationId xmlns:a16="http://schemas.microsoft.com/office/drawing/2014/main" id="{973B1031-8BCA-660D-77FF-4DD3BCB22B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2120" y="4311128"/>
            <a:ext cx="1307313" cy="2416194"/>
          </a:xfrm>
          <a:prstGeom prst="rect">
            <a:avLst/>
          </a:prstGeom>
        </p:spPr>
      </p:pic>
      <p:pic>
        <p:nvPicPr>
          <p:cNvPr id="13" name="Obrázek 12" descr="Obsah obrázku socha, kámen&#10;&#10;Popis byl vytvořen automaticky">
            <a:extLst>
              <a:ext uri="{FF2B5EF4-FFF2-40B4-BE49-F238E27FC236}">
                <a16:creationId xmlns:a16="http://schemas.microsoft.com/office/drawing/2014/main" id="{AF1E0152-98A0-524B-4B8C-BDF8EEB9A6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5055" y="3271087"/>
            <a:ext cx="1726559" cy="2596313"/>
          </a:xfrm>
          <a:prstGeom prst="rect">
            <a:avLst/>
          </a:prstGeom>
        </p:spPr>
      </p:pic>
    </p:spTree>
    <p:extLst>
      <p:ext uri="{BB962C8B-B14F-4D97-AF65-F5344CB8AC3E}">
        <p14:creationId xmlns:p14="http://schemas.microsoft.com/office/powerpoint/2010/main" val="1825144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FFF51A-E90D-B75E-5756-785156B8E0F3}"/>
              </a:ext>
            </a:extLst>
          </p:cNvPr>
          <p:cNvSpPr>
            <a:spLocks noGrp="1"/>
          </p:cNvSpPr>
          <p:nvPr>
            <p:ph type="title"/>
          </p:nvPr>
        </p:nvSpPr>
        <p:spPr/>
        <p:txBody>
          <a:bodyPr/>
          <a:lstStyle/>
          <a:p>
            <a:r>
              <a:rPr lang="cs-CZ" dirty="0"/>
              <a:t>Autoři</a:t>
            </a:r>
          </a:p>
        </p:txBody>
      </p:sp>
      <p:sp>
        <p:nvSpPr>
          <p:cNvPr id="3" name="Zástupný obsah 2">
            <a:extLst>
              <a:ext uri="{FF2B5EF4-FFF2-40B4-BE49-F238E27FC236}">
                <a16:creationId xmlns:a16="http://schemas.microsoft.com/office/drawing/2014/main" id="{0905AECF-ECE2-F662-3FC0-DF78ADFF2232}"/>
              </a:ext>
            </a:extLst>
          </p:cNvPr>
          <p:cNvSpPr>
            <a:spLocks noGrp="1"/>
          </p:cNvSpPr>
          <p:nvPr>
            <p:ph idx="1"/>
          </p:nvPr>
        </p:nvSpPr>
        <p:spPr/>
        <p:txBody>
          <a:bodyPr>
            <a:normAutofit fontScale="92500" lnSpcReduction="10000"/>
          </a:bodyPr>
          <a:lstStyle/>
          <a:p>
            <a:r>
              <a:rPr lang="cs-CZ" dirty="0" err="1"/>
              <a:t>Hekataios</a:t>
            </a:r>
            <a:r>
              <a:rPr lang="cs-CZ" dirty="0"/>
              <a:t> z </a:t>
            </a:r>
            <a:r>
              <a:rPr lang="cs-CZ" dirty="0" err="1"/>
              <a:t>Mílétu</a:t>
            </a:r>
            <a:endParaRPr lang="cs-CZ" dirty="0"/>
          </a:p>
          <a:p>
            <a:r>
              <a:rPr lang="cs-CZ" dirty="0"/>
              <a:t>Hérodotos – 2. kniha </a:t>
            </a:r>
            <a:r>
              <a:rPr lang="cs-CZ" i="1" dirty="0"/>
              <a:t>Dějin</a:t>
            </a:r>
          </a:p>
          <a:p>
            <a:r>
              <a:rPr lang="cs-CZ" dirty="0" err="1"/>
              <a:t>Hellaníkos</a:t>
            </a:r>
            <a:r>
              <a:rPr lang="cs-CZ" dirty="0"/>
              <a:t> z Lesbu – </a:t>
            </a:r>
            <a:r>
              <a:rPr lang="cs-CZ" i="1" dirty="0" err="1"/>
              <a:t>Aigyptiaka</a:t>
            </a:r>
            <a:endParaRPr lang="cs-CZ" i="1" dirty="0"/>
          </a:p>
          <a:p>
            <a:r>
              <a:rPr lang="cs-CZ" dirty="0" err="1"/>
              <a:t>Hekataios</a:t>
            </a:r>
            <a:r>
              <a:rPr lang="cs-CZ" dirty="0"/>
              <a:t> z Abdér – </a:t>
            </a:r>
            <a:r>
              <a:rPr lang="cs-CZ" i="1" dirty="0" err="1"/>
              <a:t>Aigyptiaka</a:t>
            </a:r>
            <a:endParaRPr lang="cs-CZ" i="1" dirty="0"/>
          </a:p>
          <a:p>
            <a:r>
              <a:rPr lang="cs-CZ" dirty="0" err="1"/>
              <a:t>Eudoxos</a:t>
            </a:r>
            <a:r>
              <a:rPr lang="cs-CZ" dirty="0"/>
              <a:t> z </a:t>
            </a:r>
            <a:r>
              <a:rPr lang="cs-CZ" dirty="0" err="1"/>
              <a:t>Knidu</a:t>
            </a:r>
            <a:r>
              <a:rPr lang="cs-CZ" dirty="0"/>
              <a:t> – o náboženství</a:t>
            </a:r>
          </a:p>
          <a:p>
            <a:r>
              <a:rPr lang="cs-CZ" dirty="0" err="1"/>
              <a:t>Strabón</a:t>
            </a:r>
            <a:r>
              <a:rPr lang="cs-CZ" dirty="0"/>
              <a:t> – 17. kniha </a:t>
            </a:r>
            <a:r>
              <a:rPr lang="cs-CZ" i="1" dirty="0" err="1"/>
              <a:t>Geógrafiky</a:t>
            </a:r>
            <a:endParaRPr lang="cs-CZ" i="1" dirty="0"/>
          </a:p>
          <a:p>
            <a:r>
              <a:rPr lang="cs-CZ" dirty="0" err="1"/>
              <a:t>Diodóros</a:t>
            </a:r>
            <a:r>
              <a:rPr lang="cs-CZ" dirty="0"/>
              <a:t> – 1. kniha </a:t>
            </a:r>
            <a:r>
              <a:rPr lang="cs-CZ" i="1" dirty="0"/>
              <a:t>Knihovny</a:t>
            </a:r>
          </a:p>
          <a:p>
            <a:r>
              <a:rPr lang="cs-CZ" dirty="0" err="1"/>
              <a:t>Plútarchos</a:t>
            </a:r>
            <a:r>
              <a:rPr lang="cs-CZ" dirty="0"/>
              <a:t> – </a:t>
            </a:r>
            <a:r>
              <a:rPr lang="cs-CZ" i="1" dirty="0"/>
              <a:t>O </a:t>
            </a:r>
            <a:r>
              <a:rPr lang="cs-CZ" i="1" dirty="0" err="1"/>
              <a:t>Ísidě</a:t>
            </a:r>
            <a:r>
              <a:rPr lang="cs-CZ" i="1" dirty="0"/>
              <a:t> a </a:t>
            </a:r>
            <a:r>
              <a:rPr lang="cs-CZ" i="1" dirty="0" err="1"/>
              <a:t>Osíridovi</a:t>
            </a:r>
            <a:endParaRPr lang="cs-CZ" i="1" dirty="0"/>
          </a:p>
          <a:p>
            <a:r>
              <a:rPr lang="cs-CZ" dirty="0" err="1"/>
              <a:t>Manethó</a:t>
            </a:r>
            <a:r>
              <a:rPr lang="cs-CZ" i="1" dirty="0"/>
              <a:t> – </a:t>
            </a:r>
            <a:r>
              <a:rPr lang="cs-CZ" i="1" dirty="0" err="1"/>
              <a:t>Aigyptiaka</a:t>
            </a:r>
            <a:r>
              <a:rPr lang="cs-CZ" i="1" dirty="0"/>
              <a:t> – </a:t>
            </a:r>
            <a:r>
              <a:rPr lang="cs-CZ" dirty="0"/>
              <a:t>3 části, dělení do dynastií, oprava Hérodota (?)</a:t>
            </a:r>
            <a:endParaRPr lang="cs-CZ" i="1" dirty="0"/>
          </a:p>
        </p:txBody>
      </p:sp>
    </p:spTree>
    <p:extLst>
      <p:ext uri="{BB962C8B-B14F-4D97-AF65-F5344CB8AC3E}">
        <p14:creationId xmlns:p14="http://schemas.microsoft.com/office/powerpoint/2010/main" val="4154663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4564D2-899B-2779-6809-D68C4A649038}"/>
              </a:ext>
            </a:extLst>
          </p:cNvPr>
          <p:cNvSpPr>
            <a:spLocks noGrp="1"/>
          </p:cNvSpPr>
          <p:nvPr>
            <p:ph type="title"/>
          </p:nvPr>
        </p:nvSpPr>
        <p:spPr/>
        <p:txBody>
          <a:bodyPr/>
          <a:lstStyle/>
          <a:p>
            <a:r>
              <a:rPr lang="cs-CZ" dirty="0"/>
              <a:t>Dějiny Egypta podle Řeků</a:t>
            </a:r>
          </a:p>
        </p:txBody>
      </p:sp>
      <p:sp>
        <p:nvSpPr>
          <p:cNvPr id="3" name="Zástupný obsah 2">
            <a:extLst>
              <a:ext uri="{FF2B5EF4-FFF2-40B4-BE49-F238E27FC236}">
                <a16:creationId xmlns:a16="http://schemas.microsoft.com/office/drawing/2014/main" id="{DFEC7C97-2898-26E4-966F-2D1DF3BA4F86}"/>
              </a:ext>
            </a:extLst>
          </p:cNvPr>
          <p:cNvSpPr>
            <a:spLocks noGrp="1"/>
          </p:cNvSpPr>
          <p:nvPr>
            <p:ph sz="half" idx="1"/>
          </p:nvPr>
        </p:nvSpPr>
        <p:spPr/>
        <p:txBody>
          <a:bodyPr>
            <a:normAutofit fontScale="92500" lnSpcReduction="10000"/>
          </a:bodyPr>
          <a:lstStyle/>
          <a:p>
            <a:r>
              <a:rPr lang="cs-CZ" dirty="0"/>
              <a:t>Nejstarší lidé světa (dle Egypťanů)</a:t>
            </a:r>
          </a:p>
          <a:p>
            <a:r>
              <a:rPr lang="cs-CZ" dirty="0" err="1"/>
              <a:t>Hdt</a:t>
            </a:r>
            <a:r>
              <a:rPr lang="cs-CZ" dirty="0"/>
              <a:t>. 2.2</a:t>
            </a:r>
          </a:p>
          <a:p>
            <a:r>
              <a:rPr lang="el-GR" dirty="0"/>
              <a:t>Οἱ δέ Αἰγύπτιοι, πρὶν μὲν ἢ Ψαμμήτιχον σφέων βασιλεῦσαι, ἐνόμιζον ἑωυτοὺς </a:t>
            </a:r>
            <a:r>
              <a:rPr lang="el-GR" u="sng" dirty="0"/>
              <a:t>πρώτους</a:t>
            </a:r>
            <a:r>
              <a:rPr lang="el-GR" dirty="0"/>
              <a:t> </a:t>
            </a:r>
            <a:r>
              <a:rPr lang="el-GR" u="sng" dirty="0"/>
              <a:t>γενέσθαι</a:t>
            </a:r>
            <a:r>
              <a:rPr lang="el-GR" dirty="0"/>
              <a:t> </a:t>
            </a:r>
            <a:r>
              <a:rPr lang="el-GR" u="sng" dirty="0"/>
              <a:t>πάντων</a:t>
            </a:r>
            <a:r>
              <a:rPr lang="el-GR" dirty="0"/>
              <a:t> </a:t>
            </a:r>
            <a:r>
              <a:rPr lang="el-GR" u="sng" dirty="0"/>
              <a:t>ἀνθρώπων</a:t>
            </a:r>
            <a:r>
              <a:rPr lang="el-GR" dirty="0"/>
              <a:t>·</a:t>
            </a:r>
            <a:endParaRPr lang="cs-CZ" dirty="0"/>
          </a:p>
          <a:p>
            <a:r>
              <a:rPr lang="cs-CZ" dirty="0"/>
              <a:t>D.S. 1.10</a:t>
            </a:r>
          </a:p>
          <a:p>
            <a:r>
              <a:rPr lang="el-GR" dirty="0"/>
              <a:t>φασὶ τοίνυν Αἰγύπτιοι κατὰ τὴν ἐξ </a:t>
            </a:r>
            <a:r>
              <a:rPr lang="el-GR" u="sng" dirty="0"/>
              <a:t>ἀρχῆς</a:t>
            </a:r>
            <a:r>
              <a:rPr lang="el-GR" dirty="0"/>
              <a:t> τῶν ὅλων </a:t>
            </a:r>
            <a:r>
              <a:rPr lang="el-GR" u="sng" dirty="0"/>
              <a:t>γένεσιν</a:t>
            </a:r>
            <a:r>
              <a:rPr lang="el-GR" dirty="0"/>
              <a:t> </a:t>
            </a:r>
            <a:r>
              <a:rPr lang="el-GR" u="sng" dirty="0"/>
              <a:t>πρώτους</a:t>
            </a:r>
            <a:r>
              <a:rPr lang="el-GR" dirty="0"/>
              <a:t> </a:t>
            </a:r>
            <a:r>
              <a:rPr lang="el-GR" u="sng" dirty="0"/>
              <a:t>ἀνθρώπους</a:t>
            </a:r>
            <a:r>
              <a:rPr lang="el-GR" dirty="0"/>
              <a:t> </a:t>
            </a:r>
            <a:r>
              <a:rPr lang="el-GR" u="sng" dirty="0"/>
              <a:t>γενέσθαι</a:t>
            </a:r>
            <a:r>
              <a:rPr lang="el-GR" dirty="0"/>
              <a:t> κατὰ τὴν </a:t>
            </a:r>
            <a:r>
              <a:rPr lang="el-GR" u="sng" dirty="0"/>
              <a:t>Αἴγυπτον</a:t>
            </a:r>
            <a:r>
              <a:rPr lang="el-GR" dirty="0"/>
              <a:t> διά τε τὴν εὐκρασίαν τῆς χώρας καὶ διὰ τὴν φύσιν τοῦ Νείλου.</a:t>
            </a:r>
            <a:endParaRPr lang="cs-CZ" dirty="0"/>
          </a:p>
          <a:p>
            <a:pPr marL="0" indent="0">
              <a:buNone/>
            </a:pPr>
            <a:endParaRPr lang="cs-CZ" dirty="0"/>
          </a:p>
        </p:txBody>
      </p:sp>
      <p:sp>
        <p:nvSpPr>
          <p:cNvPr id="4" name="Zástupný obsah 3">
            <a:extLst>
              <a:ext uri="{FF2B5EF4-FFF2-40B4-BE49-F238E27FC236}">
                <a16:creationId xmlns:a16="http://schemas.microsoft.com/office/drawing/2014/main" id="{B729DDEF-84D6-5B76-E6A3-609B5815547E}"/>
              </a:ext>
            </a:extLst>
          </p:cNvPr>
          <p:cNvSpPr>
            <a:spLocks noGrp="1"/>
          </p:cNvSpPr>
          <p:nvPr>
            <p:ph sz="half" idx="2"/>
          </p:nvPr>
        </p:nvSpPr>
        <p:spPr/>
        <p:txBody>
          <a:bodyPr>
            <a:normAutofit fontScale="92500" lnSpcReduction="10000"/>
          </a:bodyPr>
          <a:lstStyle/>
          <a:p>
            <a:r>
              <a:rPr lang="en-US" dirty="0"/>
              <a:t>Now before Psammetichus became king of Egypt,​ the Egyptians deemed themselves to be the oldest nation on earth.</a:t>
            </a:r>
            <a:endParaRPr lang="cs-CZ" dirty="0"/>
          </a:p>
          <a:p>
            <a:endParaRPr lang="cs-CZ" dirty="0"/>
          </a:p>
          <a:p>
            <a:r>
              <a:rPr lang="en-US" dirty="0"/>
              <a:t>Now the Egyptians have an account like this: When in the beginning the universe came into being, men first came into existence in Egypt, both because of the </a:t>
            </a:r>
            <a:r>
              <a:rPr lang="en-US" dirty="0" err="1"/>
              <a:t>favourable</a:t>
            </a:r>
            <a:r>
              <a:rPr lang="en-US" dirty="0"/>
              <a:t> climate of the land and because of the nature of the Nile. </a:t>
            </a:r>
            <a:endParaRPr lang="cs-CZ" dirty="0"/>
          </a:p>
        </p:txBody>
      </p:sp>
    </p:spTree>
    <p:extLst>
      <p:ext uri="{BB962C8B-B14F-4D97-AF65-F5344CB8AC3E}">
        <p14:creationId xmlns:p14="http://schemas.microsoft.com/office/powerpoint/2010/main" val="4074785377"/>
      </p:ext>
    </p:extLst>
  </p:cSld>
  <p:clrMapOvr>
    <a:masterClrMapping/>
  </p:clrMapOvr>
</p:sld>
</file>

<file path=ppt/theme/theme1.xml><?xml version="1.0" encoding="utf-8"?>
<a:theme xmlns:a="http://schemas.openxmlformats.org/drawingml/2006/main" name="Oříznutí">
  <a:themeElements>
    <a:clrScheme name="Oříznutí">
      <a:dk1>
        <a:sysClr val="windowText" lastClr="000000"/>
      </a:dk1>
      <a:lt1>
        <a:sysClr val="window" lastClr="FFFFFF"/>
      </a:lt1>
      <a:dk2>
        <a:srgbClr val="4A2318"/>
      </a:dk2>
      <a:lt2>
        <a:srgbClr val="EDECEB"/>
      </a:lt2>
      <a:accent1>
        <a:srgbClr val="F3C82E"/>
      </a:accent1>
      <a:accent2>
        <a:srgbClr val="A26176"/>
      </a:accent2>
      <a:accent3>
        <a:srgbClr val="74A94E"/>
      </a:accent3>
      <a:accent4>
        <a:srgbClr val="188E8D"/>
      </a:accent4>
      <a:accent5>
        <a:srgbClr val="EE913A"/>
      </a:accent5>
      <a:accent6>
        <a:srgbClr val="DF5D4A"/>
      </a:accent6>
      <a:hlink>
        <a:srgbClr val="188E8D"/>
      </a:hlink>
      <a:folHlink>
        <a:srgbClr val="A26176"/>
      </a:folHlink>
    </a:clrScheme>
    <a:fontScheme name="Oříznutí">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říznutí">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D7AA1D6E-F3E9-4763-A3BC-84DF2E02F60F}"/>
    </a:ext>
  </a:extLst>
</a:theme>
</file>

<file path=docProps/app.xml><?xml version="1.0" encoding="utf-8"?>
<Properties xmlns="http://schemas.openxmlformats.org/officeDocument/2006/extended-properties" xmlns:vt="http://schemas.openxmlformats.org/officeDocument/2006/docPropsVTypes">
  <Template>Oříznutí</Template>
  <TotalTime>727</TotalTime>
  <Words>6388</Words>
  <Application>Microsoft Office PowerPoint</Application>
  <PresentationFormat>Širokoúhlá obrazovka</PresentationFormat>
  <Paragraphs>336</Paragraphs>
  <Slides>54</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54</vt:i4>
      </vt:variant>
    </vt:vector>
  </HeadingPairs>
  <TitlesOfParts>
    <vt:vector size="57" baseType="lpstr">
      <vt:lpstr>Arial Unicode MS</vt:lpstr>
      <vt:lpstr>Franklin Gothic Book</vt:lpstr>
      <vt:lpstr>Oříznutí</vt:lpstr>
      <vt:lpstr>DSBcB49 Starověká ekumena - antické zprávy o Asii a Africe</vt:lpstr>
      <vt:lpstr>Etymologie </vt:lpstr>
      <vt:lpstr>Egypt a Řecko</vt:lpstr>
      <vt:lpstr>Egypt a Řecko</vt:lpstr>
      <vt:lpstr>Egypt a Řecko</vt:lpstr>
      <vt:lpstr>Egypt a Řecko</vt:lpstr>
      <vt:lpstr>Egypt a Řecko/Řím</vt:lpstr>
      <vt:lpstr>Autoři</vt:lpstr>
      <vt:lpstr>Dějiny Egypta podle Řeků</vt:lpstr>
      <vt:lpstr>Vláda bohů</vt:lpstr>
      <vt:lpstr>První králové</vt:lpstr>
      <vt:lpstr>První králové</vt:lpstr>
      <vt:lpstr>První králové</vt:lpstr>
      <vt:lpstr>Sesóstris</vt:lpstr>
      <vt:lpstr>Stavitelé pyramid</vt:lpstr>
      <vt:lpstr>Stavitelé pyramid</vt:lpstr>
      <vt:lpstr>Prezentace aplikace PowerPoint</vt:lpstr>
      <vt:lpstr>Stavitelé pyramid</vt:lpstr>
      <vt:lpstr>Stavitelé pyramid</vt:lpstr>
      <vt:lpstr>Stavitelé pyramid</vt:lpstr>
      <vt:lpstr>Další králové</vt:lpstr>
      <vt:lpstr>Labyrint</vt:lpstr>
      <vt:lpstr>Pozdější králové – Saitská dynastie</vt:lpstr>
      <vt:lpstr>Dobytí Peršany</vt:lpstr>
      <vt:lpstr>Mimo Hérodota</vt:lpstr>
      <vt:lpstr>Mimo Hérodota</vt:lpstr>
      <vt:lpstr>Alexandr a Egypt</vt:lpstr>
      <vt:lpstr>Egypt - dějiny</vt:lpstr>
      <vt:lpstr>Manetho</vt:lpstr>
      <vt:lpstr>Náboženství</vt:lpstr>
      <vt:lpstr>Náboženství</vt:lpstr>
      <vt:lpstr>Interpretatio graeca</vt:lpstr>
      <vt:lpstr>Náboženství</vt:lpstr>
      <vt:lpstr>Náboženství</vt:lpstr>
      <vt:lpstr>Náboženství</vt:lpstr>
      <vt:lpstr>Náboženství</vt:lpstr>
      <vt:lpstr>Osíris</vt:lpstr>
      <vt:lpstr>Osíris a Ísis</vt:lpstr>
      <vt:lpstr>Osíris, Ísis, Hórus, Týfón</vt:lpstr>
      <vt:lpstr>Náboženství - hellénismus</vt:lpstr>
      <vt:lpstr>Náboženství - hellénismus</vt:lpstr>
      <vt:lpstr>Kult zvířat (Hdt. 2.65–76; D.S. 1.83–89)</vt:lpstr>
      <vt:lpstr>Kult zvířat</vt:lpstr>
      <vt:lpstr>Kult zvířat</vt:lpstr>
      <vt:lpstr>Kult zvířat</vt:lpstr>
      <vt:lpstr>Kult zvířat</vt:lpstr>
      <vt:lpstr>Kult zvířat</vt:lpstr>
      <vt:lpstr>Kult zvířat</vt:lpstr>
      <vt:lpstr>Kult zvířat - příběhy</vt:lpstr>
      <vt:lpstr>Kult zvířat - důvody</vt:lpstr>
      <vt:lpstr>Kult zvířat</vt:lpstr>
      <vt:lpstr>Mumifikace</vt:lpstr>
      <vt:lpstr>Mumifikace</vt:lpstr>
      <vt:lpstr>Literatura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DSBcB49 Starověká ekumena - antické zprávy o Asii a Africe</dc:title>
  <dc:creator>Libor Pruša</dc:creator>
  <cp:lastModifiedBy>Libor Pruša</cp:lastModifiedBy>
  <cp:revision>332</cp:revision>
  <dcterms:created xsi:type="dcterms:W3CDTF">2022-08-03T14:09:33Z</dcterms:created>
  <dcterms:modified xsi:type="dcterms:W3CDTF">2024-10-21T16:35:25Z</dcterms:modified>
</cp:coreProperties>
</file>