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3" r:id="rId6"/>
    <p:sldId id="260" r:id="rId7"/>
    <p:sldId id="261" r:id="rId8"/>
    <p:sldId id="264" r:id="rId9"/>
    <p:sldId id="265" r:id="rId10"/>
    <p:sldId id="266" r:id="rId11"/>
    <p:sldId id="262" r:id="rId12"/>
    <p:sldId id="267" r:id="rId13"/>
    <p:sldId id="268" r:id="rId14"/>
    <p:sldId id="270" r:id="rId15"/>
    <p:sldId id="271" r:id="rId16"/>
    <p:sldId id="273" r:id="rId17"/>
    <p:sldId id="278" r:id="rId18"/>
    <p:sldId id="279" r:id="rId19"/>
    <p:sldId id="280" r:id="rId20"/>
    <p:sldId id="272" r:id="rId21"/>
    <p:sldId id="269" r:id="rId22"/>
    <p:sldId id="274" r:id="rId23"/>
    <p:sldId id="275" r:id="rId24"/>
    <p:sldId id="276" r:id="rId25"/>
    <p:sldId id="281" r:id="rId26"/>
    <p:sldId id="282" r:id="rId27"/>
    <p:sldId id="285" r:id="rId28"/>
    <p:sldId id="283" r:id="rId29"/>
    <p:sldId id="284" r:id="rId30"/>
    <p:sldId id="286" r:id="rId31"/>
    <p:sldId id="299" r:id="rId32"/>
    <p:sldId id="287" r:id="rId33"/>
    <p:sldId id="288" r:id="rId34"/>
    <p:sldId id="289" r:id="rId35"/>
    <p:sldId id="291" r:id="rId36"/>
    <p:sldId id="292" r:id="rId37"/>
    <p:sldId id="293" r:id="rId38"/>
    <p:sldId id="294" r:id="rId39"/>
    <p:sldId id="295" r:id="rId40"/>
    <p:sldId id="296" r:id="rId41"/>
    <p:sldId id="300" r:id="rId42"/>
    <p:sldId id="301" r:id="rId43"/>
    <p:sldId id="297" r:id="rId44"/>
    <p:sldId id="298" r:id="rId45"/>
    <p:sldId id="302" r:id="rId46"/>
    <p:sldId id="27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13" d="100"/>
          <a:sy n="113" d="100"/>
        </p:scale>
        <p:origin x="5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CF09297-66EC-452B-B11B-41CA2E3A497B}" type="datetimeFigureOut">
              <a:rPr lang="cs-CZ" smtClean="0"/>
              <a:t>05.11.2024</a:t>
            </a:fld>
            <a:endParaRPr lang="cs-CZ"/>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98F77A8B-0228-476C-AF74-1DE9BA6DD944}"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61762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CF09297-66EC-452B-B11B-41CA2E3A497B}" type="datetimeFigureOut">
              <a:rPr lang="cs-CZ" smtClean="0"/>
              <a:t>05.11.2024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365178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CF09297-66EC-452B-B11B-41CA2E3A497B}" type="datetimeFigureOut">
              <a:rPr lang="cs-CZ" smtClean="0"/>
              <a:t>05.11.2024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2152509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CF09297-66EC-452B-B11B-41CA2E3A497B}" type="datetimeFigureOut">
              <a:rPr lang="cs-CZ" smtClean="0"/>
              <a:t>05.11.2024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4033899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cs-CZ"/>
              <a:t>Kliknutím lze upravit styl.</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CF09297-66EC-452B-B11B-41CA2E3A497B}" type="datetimeFigureOut">
              <a:rPr lang="cs-CZ" smtClean="0"/>
              <a:t>05.11.2024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8F77A8B-0228-476C-AF74-1DE9BA6DD944}" type="slidenum">
              <a:rPr lang="cs-CZ" smtClean="0"/>
              <a:t>‹#›</a:t>
            </a:fld>
            <a:endParaRPr lang="cs-CZ"/>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265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CF09297-66EC-452B-B11B-41CA2E3A497B}" type="datetimeFigureOut">
              <a:rPr lang="cs-CZ" smtClean="0"/>
              <a:t>05.11.2024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3229150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cs-CZ"/>
              <a:t>Po kliknutí můžete upravovat styly textu v předloze.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CF09297-66EC-452B-B11B-41CA2E3A497B}" type="datetimeFigureOut">
              <a:rPr lang="cs-CZ" smtClean="0"/>
              <a:t>05.11.2024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357101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CF09297-66EC-452B-B11B-41CA2E3A497B}" type="datetimeFigureOut">
              <a:rPr lang="cs-CZ" smtClean="0"/>
              <a:t>05.11.2024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128720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09297-66EC-452B-B11B-41CA2E3A497B}" type="datetimeFigureOut">
              <a:rPr lang="cs-CZ" smtClean="0"/>
              <a:t>05.11.2024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605378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cs-CZ"/>
              <a:t>Kliknutím lze upravit styl.</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CF09297-66EC-452B-B11B-41CA2E3A497B}" type="datetimeFigureOut">
              <a:rPr lang="cs-CZ" smtClean="0"/>
              <a:t>05.11.2024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2932285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CF09297-66EC-452B-B11B-41CA2E3A497B}" type="datetimeFigureOut">
              <a:rPr lang="cs-CZ" smtClean="0"/>
              <a:t>05.11.2024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8F77A8B-0228-476C-AF74-1DE9BA6DD944}" type="slidenum">
              <a:rPr lang="cs-CZ" smtClean="0"/>
              <a:t>‹#›</a:t>
            </a:fld>
            <a:endParaRPr lang="cs-CZ"/>
          </a:p>
        </p:txBody>
      </p:sp>
    </p:spTree>
    <p:extLst>
      <p:ext uri="{BB962C8B-B14F-4D97-AF65-F5344CB8AC3E}">
        <p14:creationId xmlns:p14="http://schemas.microsoft.com/office/powerpoint/2010/main" val="1545694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2CF09297-66EC-452B-B11B-41CA2E3A497B}" type="datetimeFigureOut">
              <a:rPr lang="cs-CZ" smtClean="0"/>
              <a:t>05.11.2024</a:t>
            </a:fld>
            <a:endParaRPr lang="cs-CZ"/>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cs-CZ"/>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98F77A8B-0228-476C-AF74-1DE9BA6DD944}" type="slidenum">
              <a:rPr lang="cs-CZ" smtClean="0"/>
              <a:t>‹#›</a:t>
            </a:fld>
            <a:endParaRPr lang="cs-CZ"/>
          </a:p>
        </p:txBody>
      </p:sp>
    </p:spTree>
    <p:extLst>
      <p:ext uri="{BB962C8B-B14F-4D97-AF65-F5344CB8AC3E}">
        <p14:creationId xmlns:p14="http://schemas.microsoft.com/office/powerpoint/2010/main" val="3664818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hyperlink" Target="http://www.perseus.tufts.edu/hopper/morph?l=has&amp;la=la&amp;can=has0&amp;prior=excedebat"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hyperlink" Target="http://www.perseus.tufts.edu/hopper/morph?l=hunc&amp;la=la&amp;can=hunc0&amp;prior=trahit"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D02E78-23E1-1CA0-0DAF-7F0B2654C358}"/>
              </a:ext>
            </a:extLst>
          </p:cNvPr>
          <p:cNvSpPr>
            <a:spLocks noGrp="1"/>
          </p:cNvSpPr>
          <p:nvPr>
            <p:ph type="ctrTitle"/>
          </p:nvPr>
        </p:nvSpPr>
        <p:spPr/>
        <p:txBody>
          <a:bodyPr/>
          <a:lstStyle/>
          <a:p>
            <a:r>
              <a:rPr lang="cs-CZ" sz="6000" b="1" dirty="0"/>
              <a:t>DSBcB49 Starověká </a:t>
            </a:r>
            <a:r>
              <a:rPr lang="cs-CZ" sz="6000" b="1" dirty="0" err="1"/>
              <a:t>ekumena</a:t>
            </a:r>
            <a:r>
              <a:rPr lang="cs-CZ" sz="6000" b="1" dirty="0"/>
              <a:t> - antické zprávy o Asii a Africe</a:t>
            </a:r>
            <a:endParaRPr lang="cs-CZ" dirty="0"/>
          </a:p>
        </p:txBody>
      </p:sp>
      <p:sp>
        <p:nvSpPr>
          <p:cNvPr id="3" name="Podnadpis 2">
            <a:extLst>
              <a:ext uri="{FF2B5EF4-FFF2-40B4-BE49-F238E27FC236}">
                <a16:creationId xmlns:a16="http://schemas.microsoft.com/office/drawing/2014/main" id="{D1C677B7-F000-1A02-4FD5-95B8C12F75E7}"/>
              </a:ext>
            </a:extLst>
          </p:cNvPr>
          <p:cNvSpPr>
            <a:spLocks noGrp="1"/>
          </p:cNvSpPr>
          <p:nvPr>
            <p:ph type="subTitle" idx="1"/>
          </p:nvPr>
        </p:nvSpPr>
        <p:spPr/>
        <p:txBody>
          <a:bodyPr/>
          <a:lstStyle/>
          <a:p>
            <a:r>
              <a:rPr lang="cs-CZ" dirty="0"/>
              <a:t>Afrika, Kartágo</a:t>
            </a:r>
          </a:p>
        </p:txBody>
      </p:sp>
      <p:sp>
        <p:nvSpPr>
          <p:cNvPr id="5" name="TextovéPole 4">
            <a:extLst>
              <a:ext uri="{FF2B5EF4-FFF2-40B4-BE49-F238E27FC236}">
                <a16:creationId xmlns:a16="http://schemas.microsoft.com/office/drawing/2014/main" id="{7BB13621-3B04-FA16-F785-FE4848A334A8}"/>
              </a:ext>
            </a:extLst>
          </p:cNvPr>
          <p:cNvSpPr txBox="1"/>
          <p:nvPr/>
        </p:nvSpPr>
        <p:spPr>
          <a:xfrm>
            <a:off x="3306619" y="5646420"/>
            <a:ext cx="6096000" cy="369332"/>
          </a:xfrm>
          <a:prstGeom prst="rect">
            <a:avLst/>
          </a:prstGeom>
          <a:noFill/>
        </p:spPr>
        <p:txBody>
          <a:bodyPr wrap="square">
            <a:spAutoFit/>
          </a:bodyPr>
          <a:lstStyle/>
          <a:p>
            <a:r>
              <a:rPr lang="pt-BR" i="1" dirty="0"/>
              <a:t>ceterum autem censeo Carthaginem esse delendam</a:t>
            </a:r>
            <a:endParaRPr lang="cs-CZ" dirty="0"/>
          </a:p>
        </p:txBody>
      </p:sp>
    </p:spTree>
    <p:extLst>
      <p:ext uri="{BB962C8B-B14F-4D97-AF65-F5344CB8AC3E}">
        <p14:creationId xmlns:p14="http://schemas.microsoft.com/office/powerpoint/2010/main" val="245890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80F784-6473-E3A4-6FFE-2717D2F465F5}"/>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41B2FB17-9D6D-1CB7-B284-206E141ED9E2}"/>
              </a:ext>
            </a:extLst>
          </p:cNvPr>
          <p:cNvSpPr>
            <a:spLocks noGrp="1"/>
          </p:cNvSpPr>
          <p:nvPr>
            <p:ph idx="1"/>
          </p:nvPr>
        </p:nvSpPr>
        <p:spPr/>
        <p:txBody>
          <a:bodyPr>
            <a:normAutofit fontScale="92500" lnSpcReduction="20000"/>
          </a:bodyPr>
          <a:lstStyle/>
          <a:p>
            <a:r>
              <a:rPr lang="cs-CZ" dirty="0"/>
              <a:t>Kartágo</a:t>
            </a:r>
          </a:p>
          <a:p>
            <a:r>
              <a:rPr lang="cs-CZ" dirty="0" err="1"/>
              <a:t>Karthadašt</a:t>
            </a:r>
            <a:r>
              <a:rPr lang="cs-CZ" dirty="0"/>
              <a:t> (</a:t>
            </a:r>
            <a:r>
              <a:rPr lang="cs-CZ" dirty="0" err="1"/>
              <a:t>Qārtḥadāšt</a:t>
            </a:r>
            <a:r>
              <a:rPr lang="cs-CZ" dirty="0"/>
              <a:t>)</a:t>
            </a:r>
          </a:p>
          <a:p>
            <a:r>
              <a:rPr lang="cs-CZ" dirty="0" err="1"/>
              <a:t>Karchédón</a:t>
            </a:r>
            <a:r>
              <a:rPr lang="cs-CZ" dirty="0"/>
              <a:t> (Κα</a:t>
            </a:r>
            <a:r>
              <a:rPr lang="cs-CZ" dirty="0" err="1"/>
              <a:t>ρχηδών</a:t>
            </a:r>
            <a:r>
              <a:rPr lang="cs-CZ" dirty="0"/>
              <a:t>), </a:t>
            </a:r>
            <a:r>
              <a:rPr lang="cs-CZ" dirty="0" err="1"/>
              <a:t>Carthago</a:t>
            </a:r>
            <a:endParaRPr lang="cs-CZ" dirty="0"/>
          </a:p>
          <a:p>
            <a:r>
              <a:rPr lang="cs-CZ" dirty="0"/>
              <a:t>Punové, </a:t>
            </a:r>
            <a:r>
              <a:rPr lang="cs-CZ" dirty="0" err="1"/>
              <a:t>Punicus</a:t>
            </a:r>
            <a:r>
              <a:rPr lang="cs-CZ" dirty="0"/>
              <a:t>/</a:t>
            </a:r>
            <a:r>
              <a:rPr lang="cs-CZ" dirty="0" err="1"/>
              <a:t>Poenicus</a:t>
            </a:r>
            <a:endParaRPr lang="cs-CZ" dirty="0"/>
          </a:p>
          <a:p>
            <a:r>
              <a:rPr lang="cs-CZ" dirty="0"/>
              <a:t>Obchodní centrum</a:t>
            </a:r>
          </a:p>
          <a:p>
            <a:r>
              <a:rPr lang="cs-CZ" dirty="0"/>
              <a:t>2 přístavy, pevnost </a:t>
            </a:r>
            <a:r>
              <a:rPr lang="cs-CZ" dirty="0" err="1"/>
              <a:t>Byrsa</a:t>
            </a:r>
            <a:endParaRPr lang="cs-CZ" dirty="0"/>
          </a:p>
          <a:p>
            <a:r>
              <a:rPr lang="cs-CZ" dirty="0"/>
              <a:t>Bohové – </a:t>
            </a:r>
            <a:r>
              <a:rPr lang="cs-CZ" dirty="0" err="1"/>
              <a:t>Tanit</a:t>
            </a:r>
            <a:r>
              <a:rPr lang="cs-CZ" dirty="0"/>
              <a:t>, </a:t>
            </a:r>
            <a:r>
              <a:rPr lang="cs-CZ" dirty="0" err="1"/>
              <a:t>Baal</a:t>
            </a:r>
            <a:r>
              <a:rPr lang="cs-CZ" dirty="0"/>
              <a:t> </a:t>
            </a:r>
            <a:r>
              <a:rPr lang="cs-CZ" dirty="0" err="1"/>
              <a:t>Hammon</a:t>
            </a:r>
            <a:r>
              <a:rPr lang="cs-CZ" dirty="0"/>
              <a:t>, </a:t>
            </a:r>
            <a:r>
              <a:rPr lang="cs-CZ" dirty="0" err="1"/>
              <a:t>Melkart</a:t>
            </a:r>
            <a:endParaRPr lang="cs-CZ" dirty="0"/>
          </a:p>
          <a:p>
            <a:r>
              <a:rPr lang="cs-CZ" dirty="0"/>
              <a:t>Ústava – smíšená moc, 2 </a:t>
            </a:r>
            <a:r>
              <a:rPr lang="cs-CZ" dirty="0" err="1"/>
              <a:t>sufeti</a:t>
            </a:r>
            <a:r>
              <a:rPr lang="cs-CZ" dirty="0"/>
              <a:t> (voleni na rok, výkonná, soudní moc, z nejvlivnějších rodin), vojevůdci (po dobu války, voleni), rada starších (</a:t>
            </a:r>
            <a:r>
              <a:rPr lang="cs-CZ" dirty="0" err="1"/>
              <a:t>Adirim</a:t>
            </a:r>
            <a:r>
              <a:rPr lang="cs-CZ" dirty="0"/>
              <a:t>, pokladna, zahraniční politika), rada 104 (dohled nad ostatními úředníky), lidová shromáždění  </a:t>
            </a:r>
          </a:p>
          <a:p>
            <a:r>
              <a:rPr lang="cs-CZ" dirty="0"/>
              <a:t>Chváleno Aristotelem a </a:t>
            </a:r>
            <a:r>
              <a:rPr lang="cs-CZ" dirty="0" err="1"/>
              <a:t>Ísokratem</a:t>
            </a:r>
            <a:r>
              <a:rPr lang="cs-CZ" dirty="0"/>
              <a:t> – nejlepší státní zřízení </a:t>
            </a:r>
          </a:p>
        </p:txBody>
      </p:sp>
      <p:pic>
        <p:nvPicPr>
          <p:cNvPr id="5" name="Obrázek 4" descr="Obsah obrázku text&#10;&#10;Popis byl vytvořen automaticky">
            <a:extLst>
              <a:ext uri="{FF2B5EF4-FFF2-40B4-BE49-F238E27FC236}">
                <a16:creationId xmlns:a16="http://schemas.microsoft.com/office/drawing/2014/main" id="{66CB7312-36AF-3F40-CA12-04755B45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274" y="290044"/>
            <a:ext cx="4077855" cy="2459175"/>
          </a:xfrm>
          <a:prstGeom prst="rect">
            <a:avLst/>
          </a:prstGeom>
        </p:spPr>
      </p:pic>
    </p:spTree>
    <p:extLst>
      <p:ext uri="{BB962C8B-B14F-4D97-AF65-F5344CB8AC3E}">
        <p14:creationId xmlns:p14="http://schemas.microsoft.com/office/powerpoint/2010/main" val="3234774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A0A242-675C-5139-B514-2B0BF261A152}"/>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5E3DDA61-0C3E-9B19-F282-17AC1843B730}"/>
              </a:ext>
            </a:extLst>
          </p:cNvPr>
          <p:cNvSpPr>
            <a:spLocks noGrp="1"/>
          </p:cNvSpPr>
          <p:nvPr>
            <p:ph idx="1"/>
          </p:nvPr>
        </p:nvSpPr>
        <p:spPr/>
        <p:txBody>
          <a:bodyPr/>
          <a:lstStyle/>
          <a:p>
            <a:r>
              <a:rPr lang="cs-CZ" dirty="0"/>
              <a:t>Založení z města </a:t>
            </a:r>
            <a:r>
              <a:rPr lang="cs-CZ" dirty="0" err="1"/>
              <a:t>Tyru</a:t>
            </a:r>
            <a:r>
              <a:rPr lang="cs-CZ" dirty="0"/>
              <a:t> (814 </a:t>
            </a:r>
            <a:r>
              <a:rPr lang="cs-CZ" dirty="0" err="1"/>
              <a:t>pnl</a:t>
            </a:r>
            <a:r>
              <a:rPr lang="cs-CZ" dirty="0"/>
              <a:t>)</a:t>
            </a:r>
          </a:p>
          <a:p>
            <a:r>
              <a:rPr lang="cs-CZ" dirty="0" err="1"/>
              <a:t>Dido</a:t>
            </a:r>
            <a:r>
              <a:rPr lang="cs-CZ" dirty="0"/>
              <a:t> (Elissa), kopec </a:t>
            </a:r>
            <a:r>
              <a:rPr lang="cs-CZ" dirty="0" err="1"/>
              <a:t>Byrsa</a:t>
            </a:r>
            <a:r>
              <a:rPr lang="cs-CZ" dirty="0"/>
              <a:t>, emblém kůň, kolonie </a:t>
            </a:r>
            <a:r>
              <a:rPr lang="cs-CZ" dirty="0" err="1"/>
              <a:t>Utica</a:t>
            </a:r>
            <a:endParaRPr lang="cs-CZ" dirty="0"/>
          </a:p>
          <a:p>
            <a:r>
              <a:rPr lang="cs-CZ" dirty="0"/>
              <a:t>Sebevražda </a:t>
            </a:r>
            <a:r>
              <a:rPr lang="cs-CZ" dirty="0" err="1"/>
              <a:t>Dido</a:t>
            </a:r>
            <a:endParaRPr lang="cs-CZ" dirty="0"/>
          </a:p>
          <a:p>
            <a:r>
              <a:rPr lang="cs-CZ" dirty="0"/>
              <a:t>Výhodná pozice, rozmach města</a:t>
            </a:r>
          </a:p>
          <a:p>
            <a:r>
              <a:rPr lang="cs-CZ" dirty="0"/>
              <a:t>Králové (do 308 </a:t>
            </a:r>
            <a:r>
              <a:rPr lang="cs-CZ" dirty="0" err="1"/>
              <a:t>pnl</a:t>
            </a:r>
            <a:r>
              <a:rPr lang="cs-CZ" dirty="0"/>
              <a:t>, méně moci od 480 </a:t>
            </a:r>
            <a:r>
              <a:rPr lang="cs-CZ" dirty="0" err="1"/>
              <a:t>pnl</a:t>
            </a:r>
            <a:r>
              <a:rPr lang="cs-CZ" dirty="0"/>
              <a:t>)</a:t>
            </a:r>
          </a:p>
          <a:p>
            <a:r>
              <a:rPr lang="cs-CZ" dirty="0"/>
              <a:t>Obsazení dalších foinických kolonií, pobřeží severní Afriky, část Sicílie, Sardinie, Korsika, později i jižní Španělsko</a:t>
            </a:r>
          </a:p>
          <a:p>
            <a:r>
              <a:rPr lang="cs-CZ" dirty="0"/>
              <a:t>Smlouvy s Římem – vymezení moci (od 509 </a:t>
            </a:r>
            <a:r>
              <a:rPr lang="cs-CZ" dirty="0" err="1"/>
              <a:t>pnl</a:t>
            </a:r>
            <a:r>
              <a:rPr lang="cs-CZ" dirty="0"/>
              <a:t>)</a:t>
            </a:r>
          </a:p>
        </p:txBody>
      </p:sp>
      <p:pic>
        <p:nvPicPr>
          <p:cNvPr id="5" name="Obrázek 4" descr="Obsah obrázku mapa&#10;&#10;Popis byl vytvořen automaticky">
            <a:extLst>
              <a:ext uri="{FF2B5EF4-FFF2-40B4-BE49-F238E27FC236}">
                <a16:creationId xmlns:a16="http://schemas.microsoft.com/office/drawing/2014/main" id="{CBBD183E-FBB0-06D8-BFF3-A4E318F6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0826" y="230029"/>
            <a:ext cx="3599993" cy="2351246"/>
          </a:xfrm>
          <a:prstGeom prst="rect">
            <a:avLst/>
          </a:prstGeom>
        </p:spPr>
      </p:pic>
    </p:spTree>
    <p:extLst>
      <p:ext uri="{BB962C8B-B14F-4D97-AF65-F5344CB8AC3E}">
        <p14:creationId xmlns:p14="http://schemas.microsoft.com/office/powerpoint/2010/main" val="356669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34A84C-9651-90CB-25FB-1815288E1E42}"/>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37095A07-653C-EDFF-69BC-8BCFC4E9E0CC}"/>
              </a:ext>
            </a:extLst>
          </p:cNvPr>
          <p:cNvSpPr>
            <a:spLocks noGrp="1"/>
          </p:cNvSpPr>
          <p:nvPr>
            <p:ph idx="1"/>
          </p:nvPr>
        </p:nvSpPr>
        <p:spPr/>
        <p:txBody>
          <a:bodyPr/>
          <a:lstStyle/>
          <a:p>
            <a:r>
              <a:rPr lang="cs-CZ" dirty="0"/>
              <a:t>Války s Řeky/Římem</a:t>
            </a:r>
          </a:p>
          <a:p>
            <a:r>
              <a:rPr lang="cs-CZ" dirty="0"/>
              <a:t>Boje na Sicílii od 5. stol. </a:t>
            </a:r>
            <a:r>
              <a:rPr lang="cs-CZ" dirty="0" err="1"/>
              <a:t>pnl</a:t>
            </a:r>
            <a:r>
              <a:rPr lang="cs-CZ" dirty="0"/>
              <a:t>, zejm. proti </a:t>
            </a:r>
            <a:r>
              <a:rPr lang="cs-CZ" dirty="0" err="1"/>
              <a:t>Syrákúsám</a:t>
            </a:r>
            <a:endParaRPr lang="cs-CZ" dirty="0"/>
          </a:p>
          <a:p>
            <a:r>
              <a:rPr lang="cs-CZ" dirty="0"/>
              <a:t>546 </a:t>
            </a:r>
            <a:r>
              <a:rPr lang="cs-CZ" dirty="0" err="1"/>
              <a:t>pnl</a:t>
            </a:r>
            <a:r>
              <a:rPr lang="cs-CZ" dirty="0"/>
              <a:t> – bitva u Alalie, Korsika</a:t>
            </a:r>
          </a:p>
          <a:p>
            <a:r>
              <a:rPr lang="cs-CZ" dirty="0"/>
              <a:t>480 </a:t>
            </a:r>
            <a:r>
              <a:rPr lang="cs-CZ" dirty="0" err="1"/>
              <a:t>pnl</a:t>
            </a:r>
            <a:r>
              <a:rPr lang="cs-CZ" dirty="0"/>
              <a:t> – </a:t>
            </a:r>
            <a:r>
              <a:rPr lang="cs-CZ" dirty="0" err="1"/>
              <a:t>Hamilkar</a:t>
            </a:r>
            <a:r>
              <a:rPr lang="cs-CZ" dirty="0"/>
              <a:t> x </a:t>
            </a:r>
            <a:r>
              <a:rPr lang="cs-CZ" dirty="0" err="1"/>
              <a:t>Gelón</a:t>
            </a:r>
            <a:r>
              <a:rPr lang="cs-CZ" dirty="0"/>
              <a:t>, bitva u </a:t>
            </a:r>
            <a:r>
              <a:rPr lang="cs-CZ" dirty="0" err="1"/>
              <a:t>Hímery</a:t>
            </a:r>
            <a:endParaRPr lang="cs-CZ" dirty="0"/>
          </a:p>
          <a:p>
            <a:r>
              <a:rPr lang="cs-CZ" dirty="0"/>
              <a:t>398 </a:t>
            </a:r>
            <a:r>
              <a:rPr lang="cs-CZ" dirty="0" err="1"/>
              <a:t>pnl</a:t>
            </a:r>
            <a:r>
              <a:rPr lang="cs-CZ" dirty="0"/>
              <a:t> – obléhání </a:t>
            </a:r>
            <a:r>
              <a:rPr lang="cs-CZ" dirty="0" err="1"/>
              <a:t>Syrákús</a:t>
            </a:r>
            <a:r>
              <a:rPr lang="cs-CZ" dirty="0"/>
              <a:t>, mor (</a:t>
            </a:r>
            <a:r>
              <a:rPr lang="cs-CZ" dirty="0" err="1"/>
              <a:t>Himilco</a:t>
            </a:r>
            <a:r>
              <a:rPr lang="cs-CZ" dirty="0"/>
              <a:t>)</a:t>
            </a:r>
          </a:p>
          <a:p>
            <a:r>
              <a:rPr lang="cs-CZ" dirty="0"/>
              <a:t>311 </a:t>
            </a:r>
            <a:r>
              <a:rPr lang="cs-CZ" dirty="0" err="1"/>
              <a:t>pnl</a:t>
            </a:r>
            <a:r>
              <a:rPr lang="cs-CZ" dirty="0"/>
              <a:t> – </a:t>
            </a:r>
            <a:r>
              <a:rPr lang="cs-CZ" dirty="0" err="1"/>
              <a:t>Agathoklés</a:t>
            </a:r>
            <a:r>
              <a:rPr lang="cs-CZ" dirty="0"/>
              <a:t> – výprava do Afriky</a:t>
            </a:r>
          </a:p>
          <a:p>
            <a:r>
              <a:rPr lang="cs-CZ" dirty="0"/>
              <a:t>280–275 </a:t>
            </a:r>
            <a:r>
              <a:rPr lang="cs-CZ" dirty="0" err="1"/>
              <a:t>pnl</a:t>
            </a:r>
            <a:r>
              <a:rPr lang="cs-CZ" dirty="0"/>
              <a:t> – Pyrrhos</a:t>
            </a:r>
          </a:p>
          <a:p>
            <a:endParaRPr lang="cs-CZ" dirty="0"/>
          </a:p>
          <a:p>
            <a:endParaRPr lang="cs-CZ" dirty="0"/>
          </a:p>
          <a:p>
            <a:endParaRPr lang="cs-CZ" dirty="0"/>
          </a:p>
          <a:p>
            <a:endParaRPr lang="cs-CZ" dirty="0"/>
          </a:p>
        </p:txBody>
      </p:sp>
      <p:pic>
        <p:nvPicPr>
          <p:cNvPr id="5" name="Obrázek 4">
            <a:extLst>
              <a:ext uri="{FF2B5EF4-FFF2-40B4-BE49-F238E27FC236}">
                <a16:creationId xmlns:a16="http://schemas.microsoft.com/office/drawing/2014/main" id="{096DFE53-C44F-812F-6C16-9CFE8E611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7352" y="499646"/>
            <a:ext cx="2339095" cy="1838839"/>
          </a:xfrm>
          <a:prstGeom prst="rect">
            <a:avLst/>
          </a:prstGeom>
        </p:spPr>
      </p:pic>
      <p:pic>
        <p:nvPicPr>
          <p:cNvPr id="7" name="Obrázek 6" descr="Obsah obrázku mapa&#10;&#10;Popis byl vytvořen automaticky">
            <a:extLst>
              <a:ext uri="{FF2B5EF4-FFF2-40B4-BE49-F238E27FC236}">
                <a16:creationId xmlns:a16="http://schemas.microsoft.com/office/drawing/2014/main" id="{5D62AD9F-07E5-068B-D11B-58157EAD7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360" y="2992735"/>
            <a:ext cx="3253744" cy="3053562"/>
          </a:xfrm>
          <a:prstGeom prst="rect">
            <a:avLst/>
          </a:prstGeom>
        </p:spPr>
      </p:pic>
    </p:spTree>
    <p:extLst>
      <p:ext uri="{BB962C8B-B14F-4D97-AF65-F5344CB8AC3E}">
        <p14:creationId xmlns:p14="http://schemas.microsoft.com/office/powerpoint/2010/main" val="1276326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046233-141F-A949-362E-9A449C58703F}"/>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C77737C0-3CC7-8A2E-E793-8F9B8E1CA63F}"/>
              </a:ext>
            </a:extLst>
          </p:cNvPr>
          <p:cNvSpPr>
            <a:spLocks noGrp="1"/>
          </p:cNvSpPr>
          <p:nvPr>
            <p:ph idx="1"/>
          </p:nvPr>
        </p:nvSpPr>
        <p:spPr/>
        <p:txBody>
          <a:bodyPr/>
          <a:lstStyle/>
          <a:p>
            <a:r>
              <a:rPr lang="cs-CZ" dirty="0"/>
              <a:t>Války s Řeckem/Římem</a:t>
            </a:r>
          </a:p>
          <a:p>
            <a:r>
              <a:rPr lang="cs-CZ" dirty="0"/>
              <a:t>264–241 </a:t>
            </a:r>
            <a:r>
              <a:rPr lang="cs-CZ" dirty="0" err="1"/>
              <a:t>pnl</a:t>
            </a:r>
            <a:r>
              <a:rPr lang="cs-CZ" dirty="0"/>
              <a:t> – 1. punská válka</a:t>
            </a:r>
          </a:p>
          <a:p>
            <a:r>
              <a:rPr lang="cs-CZ" dirty="0"/>
              <a:t>Sicílie (</a:t>
            </a:r>
            <a:r>
              <a:rPr lang="cs-CZ" dirty="0" err="1"/>
              <a:t>Akragás</a:t>
            </a:r>
            <a:r>
              <a:rPr lang="cs-CZ" dirty="0"/>
              <a:t>, </a:t>
            </a:r>
            <a:r>
              <a:rPr lang="cs-CZ" dirty="0" err="1"/>
              <a:t>Mylae</a:t>
            </a:r>
            <a:r>
              <a:rPr lang="cs-CZ" dirty="0"/>
              <a:t>, </a:t>
            </a:r>
            <a:r>
              <a:rPr lang="cs-CZ" dirty="0" err="1"/>
              <a:t>Eknomos</a:t>
            </a:r>
            <a:r>
              <a:rPr lang="cs-CZ" dirty="0"/>
              <a:t>, Liparské ovy, </a:t>
            </a:r>
            <a:r>
              <a:rPr lang="cs-CZ" dirty="0" err="1"/>
              <a:t>Drepana</a:t>
            </a:r>
            <a:r>
              <a:rPr lang="cs-CZ" dirty="0"/>
              <a:t>, </a:t>
            </a:r>
            <a:r>
              <a:rPr lang="cs-CZ" dirty="0" err="1"/>
              <a:t>Aegatské</a:t>
            </a:r>
            <a:r>
              <a:rPr lang="cs-CZ" dirty="0"/>
              <a:t> ovy), výprava do Afriky (M. </a:t>
            </a:r>
            <a:r>
              <a:rPr lang="cs-CZ" dirty="0" err="1"/>
              <a:t>Atilius</a:t>
            </a:r>
            <a:r>
              <a:rPr lang="cs-CZ" dirty="0"/>
              <a:t> </a:t>
            </a:r>
            <a:r>
              <a:rPr lang="cs-CZ" dirty="0" err="1"/>
              <a:t>Regulus</a:t>
            </a:r>
            <a:r>
              <a:rPr lang="cs-CZ" dirty="0"/>
              <a:t>)</a:t>
            </a:r>
          </a:p>
          <a:p>
            <a:r>
              <a:rPr lang="cs-CZ" dirty="0"/>
              <a:t>241–238 </a:t>
            </a:r>
            <a:r>
              <a:rPr lang="cs-CZ" dirty="0" err="1"/>
              <a:t>pnl</a:t>
            </a:r>
            <a:r>
              <a:rPr lang="cs-CZ" dirty="0"/>
              <a:t> - Žoldnéřská válka – </a:t>
            </a:r>
            <a:r>
              <a:rPr lang="cs-CZ" dirty="0" err="1"/>
              <a:t>Spendius</a:t>
            </a:r>
            <a:r>
              <a:rPr lang="cs-CZ" dirty="0"/>
              <a:t>, </a:t>
            </a:r>
            <a:r>
              <a:rPr lang="cs-CZ" dirty="0" err="1"/>
              <a:t>Matho</a:t>
            </a:r>
            <a:r>
              <a:rPr lang="cs-CZ" dirty="0"/>
              <a:t> x </a:t>
            </a:r>
            <a:r>
              <a:rPr lang="cs-CZ" dirty="0" err="1"/>
              <a:t>Hamilkar</a:t>
            </a:r>
            <a:r>
              <a:rPr lang="cs-CZ" dirty="0"/>
              <a:t> Barkas </a:t>
            </a:r>
          </a:p>
          <a:p>
            <a:r>
              <a:rPr lang="cs-CZ" dirty="0"/>
              <a:t>218–201 </a:t>
            </a:r>
            <a:r>
              <a:rPr lang="cs-CZ" dirty="0" err="1"/>
              <a:t>pnl</a:t>
            </a:r>
            <a:r>
              <a:rPr lang="cs-CZ" dirty="0"/>
              <a:t> – 2. punská válka</a:t>
            </a:r>
          </a:p>
          <a:p>
            <a:r>
              <a:rPr lang="cs-CZ" dirty="0"/>
              <a:t>Hispánie, Itálie, Afrika (</a:t>
            </a:r>
            <a:r>
              <a:rPr lang="cs-CZ" dirty="0" err="1"/>
              <a:t>Trebie</a:t>
            </a:r>
            <a:r>
              <a:rPr lang="cs-CZ" dirty="0"/>
              <a:t>, </a:t>
            </a:r>
            <a:r>
              <a:rPr lang="cs-CZ" dirty="0" err="1"/>
              <a:t>Trasimenské</a:t>
            </a:r>
            <a:r>
              <a:rPr lang="cs-CZ" dirty="0"/>
              <a:t> jezero, </a:t>
            </a:r>
            <a:r>
              <a:rPr lang="cs-CZ" dirty="0" err="1"/>
              <a:t>Cannae</a:t>
            </a:r>
            <a:r>
              <a:rPr lang="cs-CZ" dirty="0"/>
              <a:t>, </a:t>
            </a:r>
            <a:r>
              <a:rPr lang="cs-CZ" dirty="0" err="1"/>
              <a:t>Metaurus</a:t>
            </a:r>
            <a:r>
              <a:rPr lang="cs-CZ" dirty="0"/>
              <a:t>, </a:t>
            </a:r>
            <a:r>
              <a:rPr lang="cs-CZ" dirty="0" err="1"/>
              <a:t>Zama</a:t>
            </a:r>
            <a:r>
              <a:rPr lang="cs-CZ" dirty="0"/>
              <a:t>; </a:t>
            </a:r>
            <a:r>
              <a:rPr lang="cs-CZ" dirty="0" err="1"/>
              <a:t>Capua</a:t>
            </a:r>
            <a:r>
              <a:rPr lang="cs-CZ" dirty="0"/>
              <a:t>, </a:t>
            </a:r>
            <a:r>
              <a:rPr lang="cs-CZ" dirty="0" err="1"/>
              <a:t>Syrákúsy</a:t>
            </a:r>
            <a:r>
              <a:rPr lang="cs-CZ" dirty="0"/>
              <a:t>, Horní </a:t>
            </a:r>
            <a:r>
              <a:rPr lang="cs-CZ" dirty="0" err="1"/>
              <a:t>Baetis</a:t>
            </a:r>
            <a:r>
              <a:rPr lang="cs-CZ" dirty="0"/>
              <a:t>, </a:t>
            </a:r>
            <a:r>
              <a:rPr lang="cs-CZ" dirty="0" err="1"/>
              <a:t>Ilipa</a:t>
            </a:r>
            <a:r>
              <a:rPr lang="cs-CZ" dirty="0"/>
              <a:t>)</a:t>
            </a:r>
          </a:p>
          <a:p>
            <a:r>
              <a:rPr lang="cs-CZ" dirty="0"/>
              <a:t>149–146 </a:t>
            </a:r>
            <a:r>
              <a:rPr lang="cs-CZ" dirty="0" err="1"/>
              <a:t>pnl</a:t>
            </a:r>
            <a:r>
              <a:rPr lang="cs-CZ" dirty="0"/>
              <a:t> – 3. punská válka – zničení města</a:t>
            </a:r>
          </a:p>
          <a:p>
            <a:r>
              <a:rPr lang="cs-CZ" dirty="0"/>
              <a:t>C. Julius Caesar – obnova města</a:t>
            </a:r>
          </a:p>
        </p:txBody>
      </p:sp>
      <p:pic>
        <p:nvPicPr>
          <p:cNvPr id="5" name="Obrázek 4" descr="Obsah obrázku mapa&#10;&#10;Popis byl vytvořen automaticky">
            <a:extLst>
              <a:ext uri="{FF2B5EF4-FFF2-40B4-BE49-F238E27FC236}">
                <a16:creationId xmlns:a16="http://schemas.microsoft.com/office/drawing/2014/main" id="{092E392C-6C2B-D8A8-3E38-E2705C955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067" y="158981"/>
            <a:ext cx="3889256" cy="2406477"/>
          </a:xfrm>
          <a:prstGeom prst="rect">
            <a:avLst/>
          </a:prstGeom>
        </p:spPr>
      </p:pic>
    </p:spTree>
    <p:extLst>
      <p:ext uri="{BB962C8B-B14F-4D97-AF65-F5344CB8AC3E}">
        <p14:creationId xmlns:p14="http://schemas.microsoft.com/office/powerpoint/2010/main" val="2801041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D2A9D3-2DBC-4288-06B4-3D4572715129}"/>
              </a:ext>
            </a:extLst>
          </p:cNvPr>
          <p:cNvSpPr>
            <a:spLocks noGrp="1"/>
          </p:cNvSpPr>
          <p:nvPr>
            <p:ph type="title"/>
          </p:nvPr>
        </p:nvSpPr>
        <p:spPr/>
        <p:txBody>
          <a:bodyPr/>
          <a:lstStyle/>
          <a:p>
            <a:r>
              <a:rPr lang="cs-CZ" dirty="0"/>
              <a:t>Kartágo</a:t>
            </a:r>
          </a:p>
        </p:txBody>
      </p:sp>
      <p:sp>
        <p:nvSpPr>
          <p:cNvPr id="3" name="Zástupný obsah 2">
            <a:extLst>
              <a:ext uri="{FF2B5EF4-FFF2-40B4-BE49-F238E27FC236}">
                <a16:creationId xmlns:a16="http://schemas.microsoft.com/office/drawing/2014/main" id="{B36075CE-44C5-284E-685F-3F3FB5BB9268}"/>
              </a:ext>
            </a:extLst>
          </p:cNvPr>
          <p:cNvSpPr>
            <a:spLocks noGrp="1"/>
          </p:cNvSpPr>
          <p:nvPr>
            <p:ph idx="1"/>
          </p:nvPr>
        </p:nvSpPr>
        <p:spPr/>
        <p:txBody>
          <a:bodyPr>
            <a:normAutofit fontScale="92500" lnSpcReduction="20000"/>
          </a:bodyPr>
          <a:lstStyle/>
          <a:p>
            <a:r>
              <a:rPr lang="cs-CZ" dirty="0"/>
              <a:t>Prameny</a:t>
            </a:r>
          </a:p>
          <a:p>
            <a:r>
              <a:rPr lang="cs-CZ" dirty="0"/>
              <a:t>Hanno mořeplavec – západní Afrika</a:t>
            </a:r>
          </a:p>
          <a:p>
            <a:r>
              <a:rPr lang="cs-CZ" dirty="0" err="1"/>
              <a:t>Himilco</a:t>
            </a:r>
            <a:r>
              <a:rPr lang="cs-CZ" dirty="0"/>
              <a:t> – SZ Evropa</a:t>
            </a:r>
          </a:p>
          <a:p>
            <a:r>
              <a:rPr lang="cs-CZ" dirty="0"/>
              <a:t>Punský jazyk – ještě v době Augustina</a:t>
            </a:r>
          </a:p>
          <a:p>
            <a:r>
              <a:rPr lang="cs-CZ" dirty="0"/>
              <a:t>Překlady punských děl do řečtiny a latiny</a:t>
            </a:r>
          </a:p>
          <a:p>
            <a:r>
              <a:rPr lang="cs-CZ" dirty="0" err="1"/>
              <a:t>Mago</a:t>
            </a:r>
            <a:r>
              <a:rPr lang="cs-CZ" dirty="0"/>
              <a:t> – </a:t>
            </a:r>
            <a:r>
              <a:rPr lang="cs-CZ" i="1" dirty="0"/>
              <a:t>O Zemědělství</a:t>
            </a:r>
          </a:p>
          <a:p>
            <a:endParaRPr lang="cs-CZ" dirty="0"/>
          </a:p>
          <a:p>
            <a:r>
              <a:rPr lang="cs-CZ" dirty="0" err="1"/>
              <a:t>Plautus</a:t>
            </a:r>
            <a:r>
              <a:rPr lang="cs-CZ" dirty="0"/>
              <a:t> – </a:t>
            </a:r>
            <a:r>
              <a:rPr lang="cs-CZ" i="1" dirty="0" err="1"/>
              <a:t>Poenulus</a:t>
            </a:r>
            <a:endParaRPr lang="cs-CZ" i="1" dirty="0"/>
          </a:p>
          <a:p>
            <a:r>
              <a:rPr lang="cs-CZ" dirty="0" err="1"/>
              <a:t>Juba</a:t>
            </a:r>
            <a:r>
              <a:rPr lang="cs-CZ" dirty="0"/>
              <a:t> II</a:t>
            </a:r>
            <a:r>
              <a:rPr lang="cs-CZ" i="1" dirty="0"/>
              <a:t>. – </a:t>
            </a:r>
            <a:r>
              <a:rPr lang="cs-CZ" i="1" dirty="0" err="1"/>
              <a:t>Libyka</a:t>
            </a:r>
            <a:r>
              <a:rPr lang="cs-CZ" i="1" dirty="0"/>
              <a:t>, O Arábii, Podobnosti</a:t>
            </a:r>
          </a:p>
          <a:p>
            <a:r>
              <a:rPr lang="cs-CZ" dirty="0" err="1"/>
              <a:t>Hiempsal</a:t>
            </a:r>
            <a:r>
              <a:rPr lang="cs-CZ" dirty="0"/>
              <a:t> II</a:t>
            </a:r>
            <a:r>
              <a:rPr lang="cs-CZ" i="1" dirty="0"/>
              <a:t>. – </a:t>
            </a:r>
            <a:r>
              <a:rPr lang="cs-CZ" dirty="0"/>
              <a:t>dějiny</a:t>
            </a:r>
          </a:p>
          <a:p>
            <a:r>
              <a:rPr lang="cs-CZ" dirty="0" err="1"/>
              <a:t>Tímaios</a:t>
            </a:r>
            <a:r>
              <a:rPr lang="cs-CZ" dirty="0"/>
              <a:t> – </a:t>
            </a:r>
            <a:r>
              <a:rPr lang="cs-CZ" i="1" dirty="0"/>
              <a:t>Dějiny </a:t>
            </a:r>
            <a:r>
              <a:rPr lang="cs-CZ" dirty="0"/>
              <a:t>(do první punské války)</a:t>
            </a:r>
          </a:p>
        </p:txBody>
      </p:sp>
      <p:pic>
        <p:nvPicPr>
          <p:cNvPr id="5" name="Obrázek 4" descr="Obsah obrázku mapa&#10;&#10;Popis byl vytvořen automaticky">
            <a:extLst>
              <a:ext uri="{FF2B5EF4-FFF2-40B4-BE49-F238E27FC236}">
                <a16:creationId xmlns:a16="http://schemas.microsoft.com/office/drawing/2014/main" id="{F5008469-9CE9-38B6-03E6-1F272F71F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7672" y="174114"/>
            <a:ext cx="3015673" cy="3223001"/>
          </a:xfrm>
          <a:prstGeom prst="rect">
            <a:avLst/>
          </a:prstGeom>
        </p:spPr>
      </p:pic>
    </p:spTree>
    <p:extLst>
      <p:ext uri="{BB962C8B-B14F-4D97-AF65-F5344CB8AC3E}">
        <p14:creationId xmlns:p14="http://schemas.microsoft.com/office/powerpoint/2010/main" val="384004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BBF0A84D-0EFE-2E8F-772B-FF425577C5E5}"/>
              </a:ext>
            </a:extLst>
          </p:cNvPr>
          <p:cNvSpPr>
            <a:spLocks noGrp="1"/>
          </p:cNvSpPr>
          <p:nvPr>
            <p:ph type="title"/>
          </p:nvPr>
        </p:nvSpPr>
        <p:spPr/>
        <p:txBody>
          <a:bodyPr/>
          <a:lstStyle/>
          <a:p>
            <a:r>
              <a:rPr lang="cs-CZ" dirty="0"/>
              <a:t>Kartágo</a:t>
            </a:r>
          </a:p>
        </p:txBody>
      </p:sp>
      <p:sp>
        <p:nvSpPr>
          <p:cNvPr id="7" name="Zástupný obsah 6">
            <a:extLst>
              <a:ext uri="{FF2B5EF4-FFF2-40B4-BE49-F238E27FC236}">
                <a16:creationId xmlns:a16="http://schemas.microsoft.com/office/drawing/2014/main" id="{758CC7FB-5319-D374-3E2E-3F3C3313E27D}"/>
              </a:ext>
            </a:extLst>
          </p:cNvPr>
          <p:cNvSpPr>
            <a:spLocks noGrp="1"/>
          </p:cNvSpPr>
          <p:nvPr>
            <p:ph idx="1"/>
          </p:nvPr>
        </p:nvSpPr>
        <p:spPr/>
        <p:txBody>
          <a:bodyPr/>
          <a:lstStyle/>
          <a:p>
            <a:r>
              <a:rPr lang="cs-CZ" dirty="0"/>
              <a:t>Přenesení </a:t>
            </a:r>
            <a:r>
              <a:rPr lang="cs-CZ" i="1" dirty="0" err="1"/>
              <a:t>topoi</a:t>
            </a:r>
            <a:r>
              <a:rPr lang="cs-CZ" dirty="0"/>
              <a:t> od </a:t>
            </a:r>
            <a:r>
              <a:rPr lang="cs-CZ" dirty="0" err="1"/>
              <a:t>Foiníčanů</a:t>
            </a:r>
            <a:endParaRPr lang="cs-CZ" dirty="0"/>
          </a:p>
          <a:p>
            <a:r>
              <a:rPr lang="cs-CZ" dirty="0"/>
              <a:t>Mořeplavci, obchodníci, vynalézaví, nelze jim věřit</a:t>
            </a:r>
          </a:p>
        </p:txBody>
      </p:sp>
    </p:spTree>
    <p:extLst>
      <p:ext uri="{BB962C8B-B14F-4D97-AF65-F5344CB8AC3E}">
        <p14:creationId xmlns:p14="http://schemas.microsoft.com/office/powerpoint/2010/main" val="254328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58B2D4-2B11-B3A5-3DFB-D93F46AE4497}"/>
              </a:ext>
            </a:extLst>
          </p:cNvPr>
          <p:cNvSpPr>
            <a:spLocks noGrp="1"/>
          </p:cNvSpPr>
          <p:nvPr>
            <p:ph type="title"/>
          </p:nvPr>
        </p:nvSpPr>
        <p:spPr/>
        <p:txBody>
          <a:bodyPr/>
          <a:lstStyle/>
          <a:p>
            <a:r>
              <a:rPr lang="cs-CZ" dirty="0"/>
              <a:t>Vznik města</a:t>
            </a:r>
          </a:p>
        </p:txBody>
      </p:sp>
      <p:sp>
        <p:nvSpPr>
          <p:cNvPr id="3" name="Zástupný obsah 2">
            <a:extLst>
              <a:ext uri="{FF2B5EF4-FFF2-40B4-BE49-F238E27FC236}">
                <a16:creationId xmlns:a16="http://schemas.microsoft.com/office/drawing/2014/main" id="{2623E0AD-C36D-9443-1F2B-83168B8A7FBB}"/>
              </a:ext>
            </a:extLst>
          </p:cNvPr>
          <p:cNvSpPr>
            <a:spLocks noGrp="1"/>
          </p:cNvSpPr>
          <p:nvPr>
            <p:ph sz="half" idx="1"/>
          </p:nvPr>
        </p:nvSpPr>
        <p:spPr>
          <a:xfrm>
            <a:off x="885766" y="1915536"/>
            <a:ext cx="5018855" cy="4942464"/>
          </a:xfrm>
        </p:spPr>
        <p:txBody>
          <a:bodyPr>
            <a:normAutofit fontScale="85000" lnSpcReduction="20000"/>
          </a:bodyPr>
          <a:lstStyle/>
          <a:p>
            <a:r>
              <a:rPr lang="cs-CZ" dirty="0" err="1"/>
              <a:t>App</a:t>
            </a:r>
            <a:r>
              <a:rPr lang="cs-CZ" dirty="0"/>
              <a:t>. </a:t>
            </a:r>
            <a:r>
              <a:rPr lang="cs-CZ" i="1" dirty="0"/>
              <a:t>Pun</a:t>
            </a:r>
            <a:r>
              <a:rPr lang="cs-CZ" dirty="0"/>
              <a:t>. 1</a:t>
            </a:r>
          </a:p>
          <a:p>
            <a:r>
              <a:rPr lang="el-GR" u="sng" dirty="0"/>
              <a:t>Καρχηδόνα τὴν ἐν Λιβύῃ Φοίνικες ᾤκισαν </a:t>
            </a:r>
            <a:r>
              <a:rPr lang="el-GR" dirty="0"/>
              <a:t>ἔτεσι πεντήκοντα πρὸ ἁλώσεως Ἰλίου, οἰκισταὶ δ᾽ αὐτῆς ἐγένοντο </a:t>
            </a:r>
            <a:r>
              <a:rPr lang="el-GR" u="sng" dirty="0"/>
              <a:t>Ζῶρός τε καὶ Καρχηδών</a:t>
            </a:r>
            <a:r>
              <a:rPr lang="el-GR" dirty="0"/>
              <a:t>, ὡς δὲ Ῥωμαῖοι καὶ αὐτοὶ Καρχηδόνιοι νομίζουσι, </a:t>
            </a:r>
            <a:r>
              <a:rPr lang="el-GR" u="sng" dirty="0"/>
              <a:t>Διδὼ γυνὴ Τυρία</a:t>
            </a:r>
            <a:r>
              <a:rPr lang="el-GR" dirty="0"/>
              <a:t>, ἧς τὸν ἄνδρα κατακαίνει Πυγμαλίων Τύρου τυραννεύων, καὶ τὸ ἔργον ἐπέκρυπτεν. ἡ δὲ ἐξ ἐνυπνίου τὸν φόνον ἐπέγνω, καὶ μετὰ χρημάτων πολλῶν καὶ ἀνδρῶν, ὅσοι Πυγμαλίωνος τυραννίδα ἔφευγον, ἀφικνεῖται πλέουσα Λιβύης ἔνθα νῦν ἔστι Καρχηδών. </a:t>
            </a:r>
            <a:r>
              <a:rPr lang="el-GR" u="sng" dirty="0"/>
              <a:t>ἐξωθούμενοι δ᾽ ὑπὸ τῶν Λιβύων ἐδέοντο χωρίον ἐς συνοικισμὸν λαβεῖν, ὅσον ἂν βύρσα ταύρου περιλάβοι.</a:t>
            </a:r>
            <a:r>
              <a:rPr lang="el-GR" dirty="0"/>
              <a:t> τοῖς δὲ ἐνέπιπτε μέν τι καὶ γέλωτος ἐπὶ τῇ τῶν Φοινίκων μικρολογίᾳ, καὶ ᾐδοῦντο ἀντειπεῖν περὶ οὕτω βραχυτάτου: μάλιστα δ᾽ ἠπόρουν ὅπως ἂν πόλις ἐν τηλικούτῳ διαστήματι γένοιτο, καὶ ποθοῦντες ἰδεῖν ὅ τι ἔστιν αὐτοῖς τοῦτο τὸ σοφόν, συνέθεντο δώσειν καὶ ἐπώμοσαν. </a:t>
            </a:r>
            <a:r>
              <a:rPr lang="el-GR" u="sng" dirty="0"/>
              <a:t>οἱ δὲ τὸ δέρμα περιτεμόντες ἐς ἱμάντα ἕνα στενώτατον, περιέθηκαν ἔνθα νῦν ἔστιν ἡ Καρχηδονίων ἀκρόπολις: καὶ ἀπὸ τοῦδε Βύρσα ὀνομάζεται. </a:t>
            </a:r>
            <a:endParaRPr lang="cs-CZ" u="sng" dirty="0"/>
          </a:p>
        </p:txBody>
      </p:sp>
      <p:sp>
        <p:nvSpPr>
          <p:cNvPr id="4" name="Zástupný obsah 3">
            <a:extLst>
              <a:ext uri="{FF2B5EF4-FFF2-40B4-BE49-F238E27FC236}">
                <a16:creationId xmlns:a16="http://schemas.microsoft.com/office/drawing/2014/main" id="{E623FF79-142D-8426-9D6D-FA57133BE8E8}"/>
              </a:ext>
            </a:extLst>
          </p:cNvPr>
          <p:cNvSpPr>
            <a:spLocks noGrp="1"/>
          </p:cNvSpPr>
          <p:nvPr>
            <p:ph sz="half" idx="2"/>
          </p:nvPr>
        </p:nvSpPr>
        <p:spPr>
          <a:xfrm>
            <a:off x="6126479" y="1311564"/>
            <a:ext cx="4606175" cy="4868573"/>
          </a:xfrm>
        </p:spPr>
        <p:txBody>
          <a:bodyPr>
            <a:normAutofit fontScale="85000" lnSpcReduction="20000"/>
          </a:bodyPr>
          <a:lstStyle/>
          <a:p>
            <a:r>
              <a:rPr lang="en-US" dirty="0"/>
              <a:t>The Phoenicians settled Carthage, in Africa, fifty years before the capture of Troy. Its founders were either </a:t>
            </a:r>
            <a:r>
              <a:rPr lang="en-US" dirty="0" err="1"/>
              <a:t>Zorus</a:t>
            </a:r>
            <a:r>
              <a:rPr lang="en-US" dirty="0"/>
              <a:t> and </a:t>
            </a:r>
            <a:r>
              <a:rPr lang="en-US" dirty="0" err="1"/>
              <a:t>Carchedon</a:t>
            </a:r>
            <a:r>
              <a:rPr lang="en-US" dirty="0"/>
              <a:t>, or, as the Romans and the Carthaginians themselves think, Dido, a Tyrian woman, whose husband had been slain clandestinely by Pygmalion, the ruler of Tyre. The murder being revealed to her in a dream, she embarked for Africa with her property and a number of men who desired to escape from the tyranny of Pygmalion, and arrived at that part of Africa where Carthage now stands. Being repelled by the inhabitants, they asked for as much land for a dwelling place as they could encompass with an ox-hide. The Africans laughed at this frivolity of the Phoenicians and were ashamed to deny so small a request. Besides, they could not imagine how a town could be built in so narrow a space, and wishing to unravel the mystery they agreed to give it, and confirmed the promise by an oath. The Phoenicians, cutting the hide round and round in one very narrow strip, enclosed the place where the citadel of Carthage now stands, which from this affair was called </a:t>
            </a:r>
            <a:r>
              <a:rPr lang="en-US" dirty="0" err="1"/>
              <a:t>Byrsa</a:t>
            </a:r>
            <a:r>
              <a:rPr lang="en-US" dirty="0"/>
              <a:t> (a hide). </a:t>
            </a:r>
            <a:endParaRPr lang="cs-CZ" dirty="0"/>
          </a:p>
        </p:txBody>
      </p:sp>
    </p:spTree>
    <p:extLst>
      <p:ext uri="{BB962C8B-B14F-4D97-AF65-F5344CB8AC3E}">
        <p14:creationId xmlns:p14="http://schemas.microsoft.com/office/powerpoint/2010/main" val="975148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513FF1-7DCB-053B-6C50-8D318BC8955C}"/>
              </a:ext>
            </a:extLst>
          </p:cNvPr>
          <p:cNvSpPr>
            <a:spLocks noGrp="1"/>
          </p:cNvSpPr>
          <p:nvPr>
            <p:ph type="title"/>
          </p:nvPr>
        </p:nvSpPr>
        <p:spPr>
          <a:xfrm>
            <a:off x="1249680" y="421178"/>
            <a:ext cx="9692640" cy="1325562"/>
          </a:xfrm>
        </p:spPr>
        <p:txBody>
          <a:bodyPr/>
          <a:lstStyle/>
          <a:p>
            <a:r>
              <a:rPr lang="cs-CZ" dirty="0"/>
              <a:t>Vznik města</a:t>
            </a:r>
          </a:p>
        </p:txBody>
      </p:sp>
      <p:sp>
        <p:nvSpPr>
          <p:cNvPr id="3" name="Zástupný obsah 2">
            <a:extLst>
              <a:ext uri="{FF2B5EF4-FFF2-40B4-BE49-F238E27FC236}">
                <a16:creationId xmlns:a16="http://schemas.microsoft.com/office/drawing/2014/main" id="{74417E4D-D09C-9050-2233-3C30E02EAEFD}"/>
              </a:ext>
            </a:extLst>
          </p:cNvPr>
          <p:cNvSpPr>
            <a:spLocks noGrp="1"/>
          </p:cNvSpPr>
          <p:nvPr>
            <p:ph sz="half" idx="1"/>
          </p:nvPr>
        </p:nvSpPr>
        <p:spPr/>
        <p:txBody>
          <a:bodyPr>
            <a:normAutofit fontScale="85000" lnSpcReduction="20000"/>
          </a:bodyPr>
          <a:lstStyle/>
          <a:p>
            <a:r>
              <a:rPr lang="cs-CZ" dirty="0"/>
              <a:t>Just. 18.4–6</a:t>
            </a:r>
          </a:p>
          <a:p>
            <a:r>
              <a:rPr lang="cs-CZ" dirty="0" err="1"/>
              <a:t>Cum</a:t>
            </a:r>
            <a:r>
              <a:rPr lang="cs-CZ" dirty="0"/>
              <a:t> interim </a:t>
            </a:r>
            <a:r>
              <a:rPr lang="cs-CZ" dirty="0" err="1"/>
              <a:t>rex</a:t>
            </a:r>
            <a:r>
              <a:rPr lang="cs-CZ" dirty="0"/>
              <a:t> </a:t>
            </a:r>
            <a:r>
              <a:rPr lang="cs-CZ" dirty="0" err="1"/>
              <a:t>Tyro</a:t>
            </a:r>
            <a:r>
              <a:rPr lang="cs-CZ" dirty="0"/>
              <a:t> </a:t>
            </a:r>
            <a:r>
              <a:rPr lang="cs-CZ" dirty="0" err="1"/>
              <a:t>decedit</a:t>
            </a:r>
            <a:r>
              <a:rPr lang="cs-CZ" dirty="0"/>
              <a:t> </a:t>
            </a:r>
            <a:r>
              <a:rPr lang="cs-CZ" dirty="0" err="1"/>
              <a:t>filio</a:t>
            </a:r>
            <a:r>
              <a:rPr lang="cs-CZ" dirty="0"/>
              <a:t> </a:t>
            </a:r>
            <a:r>
              <a:rPr lang="cs-CZ" u="sng" dirty="0"/>
              <a:t>Pygmalione</a:t>
            </a:r>
            <a:r>
              <a:rPr lang="cs-CZ" dirty="0"/>
              <a:t> et </a:t>
            </a:r>
            <a:r>
              <a:rPr lang="cs-CZ" u="sng" dirty="0"/>
              <a:t>Elissa</a:t>
            </a:r>
            <a:r>
              <a:rPr lang="cs-CZ" dirty="0"/>
              <a:t> </a:t>
            </a:r>
            <a:r>
              <a:rPr lang="cs-CZ" dirty="0" err="1"/>
              <a:t>filia</a:t>
            </a:r>
            <a:r>
              <a:rPr lang="cs-CZ" dirty="0"/>
              <a:t>, </a:t>
            </a:r>
            <a:r>
              <a:rPr lang="cs-CZ" dirty="0" err="1"/>
              <a:t>insignis</a:t>
            </a:r>
            <a:r>
              <a:rPr lang="cs-CZ" dirty="0"/>
              <a:t> </a:t>
            </a:r>
            <a:r>
              <a:rPr lang="cs-CZ" dirty="0" err="1"/>
              <a:t>formae</a:t>
            </a:r>
            <a:r>
              <a:rPr lang="cs-CZ" dirty="0"/>
              <a:t> </a:t>
            </a:r>
            <a:r>
              <a:rPr lang="cs-CZ" dirty="0" err="1"/>
              <a:t>uirgine</a:t>
            </a:r>
            <a:r>
              <a:rPr lang="cs-CZ" dirty="0"/>
              <a:t>, </a:t>
            </a:r>
            <a:r>
              <a:rPr lang="cs-CZ" dirty="0" err="1"/>
              <a:t>heredibus</a:t>
            </a:r>
            <a:r>
              <a:rPr lang="cs-CZ" dirty="0"/>
              <a:t> </a:t>
            </a:r>
            <a:r>
              <a:rPr lang="cs-CZ" dirty="0" err="1"/>
              <a:t>institutis</a:t>
            </a:r>
            <a:r>
              <a:rPr lang="cs-CZ" dirty="0"/>
              <a:t>. </a:t>
            </a:r>
            <a:r>
              <a:rPr lang="cs-CZ" b="1" dirty="0"/>
              <a:t>4</a:t>
            </a:r>
            <a:r>
              <a:rPr lang="cs-CZ" dirty="0"/>
              <a:t> Sed </a:t>
            </a:r>
            <a:r>
              <a:rPr lang="cs-CZ" dirty="0" err="1"/>
              <a:t>populus</a:t>
            </a:r>
            <a:r>
              <a:rPr lang="cs-CZ" dirty="0"/>
              <a:t> </a:t>
            </a:r>
            <a:r>
              <a:rPr lang="cs-CZ" dirty="0" err="1"/>
              <a:t>Pygmalioni</a:t>
            </a:r>
            <a:r>
              <a:rPr lang="cs-CZ" dirty="0"/>
              <a:t>, </a:t>
            </a:r>
            <a:r>
              <a:rPr lang="cs-CZ" dirty="0" err="1"/>
              <a:t>admodum</a:t>
            </a:r>
            <a:r>
              <a:rPr lang="cs-CZ" dirty="0"/>
              <a:t> </a:t>
            </a:r>
            <a:r>
              <a:rPr lang="cs-CZ" dirty="0" err="1"/>
              <a:t>puero</a:t>
            </a:r>
            <a:r>
              <a:rPr lang="cs-CZ" dirty="0"/>
              <a:t>, </a:t>
            </a:r>
            <a:r>
              <a:rPr lang="cs-CZ" dirty="0" err="1"/>
              <a:t>regnum</a:t>
            </a:r>
            <a:r>
              <a:rPr lang="cs-CZ" dirty="0"/>
              <a:t> </a:t>
            </a:r>
            <a:r>
              <a:rPr lang="cs-CZ" dirty="0" err="1"/>
              <a:t>tradidit</a:t>
            </a:r>
            <a:r>
              <a:rPr lang="cs-CZ" dirty="0"/>
              <a:t>. </a:t>
            </a:r>
            <a:r>
              <a:rPr lang="cs-CZ" b="1" dirty="0"/>
              <a:t>5</a:t>
            </a:r>
            <a:r>
              <a:rPr lang="cs-CZ" dirty="0"/>
              <a:t> Elissa </a:t>
            </a:r>
            <a:r>
              <a:rPr lang="cs-CZ" dirty="0" err="1"/>
              <a:t>quoque</a:t>
            </a:r>
            <a:r>
              <a:rPr lang="cs-CZ" dirty="0"/>
              <a:t> </a:t>
            </a:r>
            <a:r>
              <a:rPr lang="cs-CZ" u="sng" dirty="0" err="1"/>
              <a:t>Acherbae</a:t>
            </a:r>
            <a:r>
              <a:rPr lang="cs-CZ" dirty="0" err="1"/>
              <a:t>.auunculo</a:t>
            </a:r>
            <a:r>
              <a:rPr lang="cs-CZ" dirty="0"/>
              <a:t> </a:t>
            </a:r>
            <a:r>
              <a:rPr lang="cs-CZ" dirty="0" err="1"/>
              <a:t>suo</a:t>
            </a:r>
            <a:r>
              <a:rPr lang="cs-CZ" dirty="0"/>
              <a:t>, </a:t>
            </a:r>
            <a:r>
              <a:rPr lang="cs-CZ" dirty="0" err="1"/>
              <a:t>sacerdoti</a:t>
            </a:r>
            <a:r>
              <a:rPr lang="cs-CZ" dirty="0"/>
              <a:t> </a:t>
            </a:r>
            <a:r>
              <a:rPr lang="cs-CZ" u="sng" dirty="0" err="1"/>
              <a:t>Herculis</a:t>
            </a:r>
            <a:r>
              <a:rPr lang="cs-CZ" dirty="0"/>
              <a:t>, qui honos </a:t>
            </a:r>
            <a:r>
              <a:rPr lang="cs-CZ" dirty="0" err="1"/>
              <a:t>secundus</a:t>
            </a:r>
            <a:r>
              <a:rPr lang="cs-CZ" dirty="0"/>
              <a:t> a </a:t>
            </a:r>
            <a:r>
              <a:rPr lang="cs-CZ" dirty="0" err="1"/>
              <a:t>rege</a:t>
            </a:r>
            <a:r>
              <a:rPr lang="cs-CZ" dirty="0"/>
              <a:t> </a:t>
            </a:r>
            <a:r>
              <a:rPr lang="cs-CZ" dirty="0" err="1"/>
              <a:t>erat</a:t>
            </a:r>
            <a:r>
              <a:rPr lang="cs-CZ" dirty="0"/>
              <a:t>, </a:t>
            </a:r>
            <a:r>
              <a:rPr lang="cs-CZ" dirty="0" err="1"/>
              <a:t>nubit</a:t>
            </a:r>
            <a:r>
              <a:rPr lang="cs-CZ" dirty="0"/>
              <a:t>.</a:t>
            </a:r>
          </a:p>
          <a:p>
            <a:r>
              <a:rPr lang="cs-CZ" dirty="0" err="1"/>
              <a:t>dein</a:t>
            </a:r>
            <a:r>
              <a:rPr lang="cs-CZ" dirty="0"/>
              <a:t> </a:t>
            </a:r>
            <a:r>
              <a:rPr lang="cs-CZ" dirty="0" err="1"/>
              <a:t>empto</a:t>
            </a:r>
            <a:r>
              <a:rPr lang="cs-CZ" dirty="0"/>
              <a:t> </a:t>
            </a:r>
            <a:r>
              <a:rPr lang="cs-CZ" u="sng" dirty="0"/>
              <a:t>loco</a:t>
            </a:r>
            <a:r>
              <a:rPr lang="cs-CZ" dirty="0"/>
              <a:t>, qui </a:t>
            </a:r>
            <a:r>
              <a:rPr lang="cs-CZ" u="sng" dirty="0" err="1"/>
              <a:t>corio</a:t>
            </a:r>
            <a:r>
              <a:rPr lang="cs-CZ" u="sng" dirty="0"/>
              <a:t> </a:t>
            </a:r>
            <a:r>
              <a:rPr lang="cs-CZ" u="sng" dirty="0" err="1"/>
              <a:t>bouis</a:t>
            </a:r>
            <a:r>
              <a:rPr lang="cs-CZ" u="sng" dirty="0"/>
              <a:t> </a:t>
            </a:r>
            <a:r>
              <a:rPr lang="cs-CZ" u="sng" dirty="0" err="1"/>
              <a:t>tegi</a:t>
            </a:r>
            <a:r>
              <a:rPr lang="cs-CZ" u="sng" dirty="0"/>
              <a:t> </a:t>
            </a:r>
            <a:r>
              <a:rPr lang="cs-CZ" u="sng" dirty="0" err="1"/>
              <a:t>posset</a:t>
            </a:r>
            <a:r>
              <a:rPr lang="cs-CZ" dirty="0"/>
              <a:t>, in quo </a:t>
            </a:r>
            <a:r>
              <a:rPr lang="cs-CZ" dirty="0" err="1"/>
              <a:t>fessos</a:t>
            </a:r>
            <a:r>
              <a:rPr lang="cs-CZ" dirty="0"/>
              <a:t> longa </a:t>
            </a:r>
            <a:r>
              <a:rPr lang="cs-CZ" dirty="0" err="1"/>
              <a:t>nauigatione</a:t>
            </a:r>
            <a:r>
              <a:rPr lang="cs-CZ" dirty="0"/>
              <a:t> </a:t>
            </a:r>
            <a:r>
              <a:rPr lang="cs-CZ" dirty="0" err="1"/>
              <a:t>socios</a:t>
            </a:r>
            <a:r>
              <a:rPr lang="cs-CZ" dirty="0"/>
              <a:t>, </a:t>
            </a:r>
            <a:r>
              <a:rPr lang="cs-CZ" dirty="0" err="1"/>
              <a:t>quoad</a:t>
            </a:r>
            <a:r>
              <a:rPr lang="cs-CZ" dirty="0"/>
              <a:t> </a:t>
            </a:r>
            <a:r>
              <a:rPr lang="cs-CZ" dirty="0" err="1"/>
              <a:t>proficisceretur</a:t>
            </a:r>
            <a:r>
              <a:rPr lang="cs-CZ" dirty="0"/>
              <a:t>, </a:t>
            </a:r>
            <a:r>
              <a:rPr lang="cs-CZ" dirty="0" err="1"/>
              <a:t>reficere</a:t>
            </a:r>
            <a:r>
              <a:rPr lang="cs-CZ" dirty="0"/>
              <a:t> </a:t>
            </a:r>
            <a:r>
              <a:rPr lang="cs-CZ" dirty="0" err="1"/>
              <a:t>posset</a:t>
            </a:r>
            <a:r>
              <a:rPr lang="cs-CZ" dirty="0"/>
              <a:t>, </a:t>
            </a:r>
            <a:r>
              <a:rPr lang="cs-CZ" u="sng" dirty="0"/>
              <a:t>corium in </a:t>
            </a:r>
            <a:r>
              <a:rPr lang="cs-CZ" u="sng" dirty="0" err="1"/>
              <a:t>tenuissimas</a:t>
            </a:r>
            <a:r>
              <a:rPr lang="cs-CZ" u="sng" dirty="0"/>
              <a:t> partes </a:t>
            </a:r>
            <a:r>
              <a:rPr lang="cs-CZ" u="sng" dirty="0" err="1"/>
              <a:t>secari</a:t>
            </a:r>
            <a:r>
              <a:rPr lang="cs-CZ" u="sng" dirty="0"/>
              <a:t> </a:t>
            </a:r>
            <a:r>
              <a:rPr lang="cs-CZ" dirty="0" err="1"/>
              <a:t>iubet</a:t>
            </a:r>
            <a:r>
              <a:rPr lang="cs-CZ" dirty="0"/>
              <a:t> </a:t>
            </a:r>
            <a:r>
              <a:rPr lang="cs-CZ" dirty="0" err="1"/>
              <a:t>atque</a:t>
            </a:r>
            <a:r>
              <a:rPr lang="cs-CZ" dirty="0"/>
              <a:t> </a:t>
            </a:r>
            <a:r>
              <a:rPr lang="cs-CZ" dirty="0" err="1"/>
              <a:t>ita</a:t>
            </a:r>
            <a:r>
              <a:rPr lang="cs-CZ" dirty="0"/>
              <a:t> </a:t>
            </a:r>
            <a:r>
              <a:rPr lang="cs-CZ" dirty="0" err="1"/>
              <a:t>maius</a:t>
            </a:r>
            <a:r>
              <a:rPr lang="cs-CZ" dirty="0"/>
              <a:t> loci </a:t>
            </a:r>
            <a:r>
              <a:rPr lang="cs-CZ" dirty="0" err="1"/>
              <a:t>spatium</a:t>
            </a:r>
            <a:r>
              <a:rPr lang="cs-CZ" dirty="0"/>
              <a:t> </a:t>
            </a:r>
            <a:r>
              <a:rPr lang="cs-CZ" dirty="0" err="1"/>
              <a:t>quam</a:t>
            </a:r>
            <a:r>
              <a:rPr lang="cs-CZ" dirty="0"/>
              <a:t> </a:t>
            </a:r>
            <a:r>
              <a:rPr lang="cs-CZ" dirty="0" err="1"/>
              <a:t>petierat</a:t>
            </a:r>
            <a:r>
              <a:rPr lang="cs-CZ" dirty="0"/>
              <a:t>, </a:t>
            </a:r>
            <a:r>
              <a:rPr lang="cs-CZ" dirty="0" err="1"/>
              <a:t>occupat</a:t>
            </a:r>
            <a:r>
              <a:rPr lang="cs-CZ" dirty="0"/>
              <a:t>, </a:t>
            </a:r>
            <a:r>
              <a:rPr lang="cs-CZ" dirty="0" err="1"/>
              <a:t>unde</a:t>
            </a:r>
            <a:r>
              <a:rPr lang="cs-CZ" dirty="0"/>
              <a:t> </a:t>
            </a:r>
            <a:r>
              <a:rPr lang="cs-CZ" dirty="0" err="1"/>
              <a:t>postea</a:t>
            </a:r>
            <a:r>
              <a:rPr lang="cs-CZ" dirty="0"/>
              <a:t> </a:t>
            </a:r>
            <a:r>
              <a:rPr lang="cs-CZ" dirty="0" err="1"/>
              <a:t>ei</a:t>
            </a:r>
            <a:r>
              <a:rPr lang="cs-CZ" dirty="0"/>
              <a:t> </a:t>
            </a:r>
            <a:r>
              <a:rPr lang="cs-CZ" u="sng" dirty="0"/>
              <a:t>loco </a:t>
            </a:r>
            <a:r>
              <a:rPr lang="cs-CZ" u="sng" dirty="0" err="1"/>
              <a:t>Byrsae</a:t>
            </a:r>
            <a:r>
              <a:rPr lang="cs-CZ" u="sng" dirty="0"/>
              <a:t> </a:t>
            </a:r>
            <a:r>
              <a:rPr lang="cs-CZ" dirty="0"/>
              <a:t>nomen </a:t>
            </a:r>
            <a:r>
              <a:rPr lang="cs-CZ" dirty="0" err="1"/>
              <a:t>fuit</a:t>
            </a:r>
            <a:r>
              <a:rPr lang="cs-CZ" dirty="0"/>
              <a:t>.</a:t>
            </a:r>
          </a:p>
          <a:p>
            <a:r>
              <a:rPr lang="cs-CZ" dirty="0" err="1"/>
              <a:t>Condita</a:t>
            </a:r>
            <a:r>
              <a:rPr lang="cs-CZ" dirty="0"/>
              <a:t> </a:t>
            </a:r>
            <a:r>
              <a:rPr lang="cs-CZ" dirty="0" err="1"/>
              <a:t>est</a:t>
            </a:r>
            <a:r>
              <a:rPr lang="cs-CZ" dirty="0"/>
              <a:t> </a:t>
            </a:r>
            <a:r>
              <a:rPr lang="cs-CZ" dirty="0" err="1"/>
              <a:t>haec</a:t>
            </a:r>
            <a:r>
              <a:rPr lang="cs-CZ" dirty="0"/>
              <a:t> </a:t>
            </a:r>
            <a:r>
              <a:rPr lang="cs-CZ" dirty="0" err="1"/>
              <a:t>urbs</a:t>
            </a:r>
            <a:r>
              <a:rPr lang="cs-CZ" dirty="0"/>
              <a:t> LXXII </a:t>
            </a:r>
            <a:r>
              <a:rPr lang="cs-CZ" dirty="0" err="1"/>
              <a:t>annis</a:t>
            </a:r>
            <a:r>
              <a:rPr lang="cs-CZ" dirty="0"/>
              <a:t> ante </a:t>
            </a:r>
            <a:r>
              <a:rPr lang="cs-CZ" dirty="0" err="1"/>
              <a:t>quam</a:t>
            </a:r>
            <a:r>
              <a:rPr lang="cs-CZ" dirty="0"/>
              <a:t> Roma.</a:t>
            </a:r>
          </a:p>
          <a:p>
            <a:endParaRPr lang="cs-CZ" dirty="0"/>
          </a:p>
          <a:p>
            <a:endParaRPr lang="cs-CZ" dirty="0"/>
          </a:p>
        </p:txBody>
      </p:sp>
      <p:sp>
        <p:nvSpPr>
          <p:cNvPr id="4" name="Zástupný obsah 3">
            <a:extLst>
              <a:ext uri="{FF2B5EF4-FFF2-40B4-BE49-F238E27FC236}">
                <a16:creationId xmlns:a16="http://schemas.microsoft.com/office/drawing/2014/main" id="{621DA917-38C2-EB38-BD18-EB0F6DCBADFC}"/>
              </a:ext>
            </a:extLst>
          </p:cNvPr>
          <p:cNvSpPr>
            <a:spLocks noGrp="1"/>
          </p:cNvSpPr>
          <p:nvPr>
            <p:ph sz="half" idx="2"/>
          </p:nvPr>
        </p:nvSpPr>
        <p:spPr/>
        <p:txBody>
          <a:bodyPr>
            <a:normAutofit fontScale="85000" lnSpcReduction="20000"/>
          </a:bodyPr>
          <a:lstStyle/>
          <a:p>
            <a:r>
              <a:rPr lang="en-US" dirty="0"/>
              <a:t>Meanwhile their king </a:t>
            </a:r>
            <a:r>
              <a:rPr lang="en-US" dirty="0" err="1"/>
              <a:t>Mutto</a:t>
            </a:r>
            <a:r>
              <a:rPr lang="en-US" dirty="0"/>
              <a:t> died at Tyre, appointing his son Pygmalion and his daughter Elissa, a maiden of extraordinary beauty, his heirs. 4 But the people gave the throne to Pygmalion, who was quite a boy. 5 Elissa married Acerbas, her uncle, who was priest of Hercules, a dignity next to that of the king.</a:t>
            </a:r>
            <a:endParaRPr lang="cs-CZ" dirty="0"/>
          </a:p>
          <a:p>
            <a:r>
              <a:rPr lang="en-US" dirty="0"/>
              <a:t>Having then bargained for a piece of ground, as much as could be covered with an ox-hide, where she might refresh her companions, wearied with their long voyage, until she could conveniently resume her progress, she directed the hide to be cut into the thinnest possible strips, and thus acquired a greater portion of ground than she had apparently demanded; whence the place had afterwards the name of </a:t>
            </a:r>
            <a:r>
              <a:rPr lang="en-US" dirty="0" err="1"/>
              <a:t>Byrsa</a:t>
            </a:r>
            <a:r>
              <a:rPr lang="cs-CZ" dirty="0"/>
              <a:t>.</a:t>
            </a:r>
          </a:p>
          <a:p>
            <a:r>
              <a:rPr lang="en-US" dirty="0"/>
              <a:t>This city was founded seventy-two years before Rome</a:t>
            </a:r>
            <a:endParaRPr lang="cs-CZ" dirty="0"/>
          </a:p>
        </p:txBody>
      </p:sp>
      <p:pic>
        <p:nvPicPr>
          <p:cNvPr id="6" name="Obrázek 5" descr="Obsah obrázku strom, exteriér, kaňon, údolí&#10;&#10;Popis byl vytvořen automaticky">
            <a:extLst>
              <a:ext uri="{FF2B5EF4-FFF2-40B4-BE49-F238E27FC236}">
                <a16:creationId xmlns:a16="http://schemas.microsoft.com/office/drawing/2014/main" id="{BD34DC51-3530-3473-6851-50C399B77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430" y="27709"/>
            <a:ext cx="2491220" cy="1660814"/>
          </a:xfrm>
          <a:prstGeom prst="rect">
            <a:avLst/>
          </a:prstGeom>
        </p:spPr>
      </p:pic>
    </p:spTree>
    <p:extLst>
      <p:ext uri="{BB962C8B-B14F-4D97-AF65-F5344CB8AC3E}">
        <p14:creationId xmlns:p14="http://schemas.microsoft.com/office/powerpoint/2010/main" val="3428976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96B91-30F3-CF94-E75F-9D9775E4C31C}"/>
              </a:ext>
            </a:extLst>
          </p:cNvPr>
          <p:cNvSpPr>
            <a:spLocks noGrp="1"/>
          </p:cNvSpPr>
          <p:nvPr>
            <p:ph type="title"/>
          </p:nvPr>
        </p:nvSpPr>
        <p:spPr/>
        <p:txBody>
          <a:bodyPr/>
          <a:lstStyle/>
          <a:p>
            <a:r>
              <a:rPr lang="cs-CZ" dirty="0" err="1"/>
              <a:t>Dido</a:t>
            </a:r>
            <a:endParaRPr lang="cs-CZ" dirty="0"/>
          </a:p>
        </p:txBody>
      </p:sp>
      <p:sp>
        <p:nvSpPr>
          <p:cNvPr id="3" name="Zástupný obsah 2">
            <a:extLst>
              <a:ext uri="{FF2B5EF4-FFF2-40B4-BE49-F238E27FC236}">
                <a16:creationId xmlns:a16="http://schemas.microsoft.com/office/drawing/2014/main" id="{7999D91A-065F-58D4-D191-11A7A1323EC4}"/>
              </a:ext>
            </a:extLst>
          </p:cNvPr>
          <p:cNvSpPr>
            <a:spLocks noGrp="1"/>
          </p:cNvSpPr>
          <p:nvPr>
            <p:ph sz="half" idx="1"/>
          </p:nvPr>
        </p:nvSpPr>
        <p:spPr>
          <a:xfrm>
            <a:off x="480291" y="1828800"/>
            <a:ext cx="5262141" cy="4351337"/>
          </a:xfrm>
        </p:spPr>
        <p:txBody>
          <a:bodyPr/>
          <a:lstStyle/>
          <a:p>
            <a:r>
              <a:rPr lang="cs-CZ" dirty="0" err="1"/>
              <a:t>Verg</a:t>
            </a:r>
            <a:r>
              <a:rPr lang="cs-CZ" dirty="0"/>
              <a:t>. </a:t>
            </a:r>
            <a:r>
              <a:rPr lang="cs-CZ" i="1" dirty="0"/>
              <a:t>A</a:t>
            </a:r>
            <a:r>
              <a:rPr lang="cs-CZ" dirty="0"/>
              <a:t>. 12–14</a:t>
            </a:r>
          </a:p>
          <a:p>
            <a:r>
              <a:rPr lang="cs-CZ" u="sng" dirty="0"/>
              <a:t>Urbs </a:t>
            </a:r>
            <a:r>
              <a:rPr lang="cs-CZ" u="sng" dirty="0" err="1"/>
              <a:t>antiqua</a:t>
            </a:r>
            <a:r>
              <a:rPr lang="cs-CZ" u="sng" dirty="0"/>
              <a:t> </a:t>
            </a:r>
            <a:r>
              <a:rPr lang="cs-CZ" u="sng" dirty="0" err="1"/>
              <a:t>fuit</a:t>
            </a:r>
            <a:r>
              <a:rPr lang="cs-CZ" dirty="0"/>
              <a:t>, </a:t>
            </a:r>
            <a:r>
              <a:rPr lang="cs-CZ" dirty="0" err="1"/>
              <a:t>Tyrii</a:t>
            </a:r>
            <a:r>
              <a:rPr lang="cs-CZ" dirty="0"/>
              <a:t> </a:t>
            </a:r>
            <a:r>
              <a:rPr lang="cs-CZ" dirty="0" err="1"/>
              <a:t>tenuere</a:t>
            </a:r>
            <a:r>
              <a:rPr lang="cs-CZ" dirty="0"/>
              <a:t> </a:t>
            </a:r>
            <a:r>
              <a:rPr lang="cs-CZ" dirty="0" err="1"/>
              <a:t>coloni</a:t>
            </a:r>
            <a:r>
              <a:rPr lang="cs-CZ" dirty="0"/>
              <a:t>,</a:t>
            </a:r>
            <a:br>
              <a:rPr lang="cs-CZ" dirty="0"/>
            </a:br>
            <a:r>
              <a:rPr lang="cs-CZ" u="sng" dirty="0" err="1"/>
              <a:t>Karthago</a:t>
            </a:r>
            <a:r>
              <a:rPr lang="cs-CZ" dirty="0"/>
              <a:t>, </a:t>
            </a:r>
            <a:r>
              <a:rPr lang="cs-CZ" dirty="0" err="1"/>
              <a:t>Italiam</a:t>
            </a:r>
            <a:r>
              <a:rPr lang="cs-CZ" dirty="0"/>
              <a:t> </a:t>
            </a:r>
            <a:r>
              <a:rPr lang="cs-CZ" dirty="0" err="1"/>
              <a:t>contra</a:t>
            </a:r>
            <a:r>
              <a:rPr lang="cs-CZ" dirty="0"/>
              <a:t> </a:t>
            </a:r>
            <a:r>
              <a:rPr lang="cs-CZ" dirty="0" err="1"/>
              <a:t>Tiberinaque</a:t>
            </a:r>
            <a:r>
              <a:rPr lang="cs-CZ" dirty="0"/>
              <a:t> </a:t>
            </a:r>
            <a:r>
              <a:rPr lang="cs-CZ" dirty="0" err="1"/>
              <a:t>longe</a:t>
            </a:r>
            <a:br>
              <a:rPr lang="cs-CZ" dirty="0"/>
            </a:br>
            <a:r>
              <a:rPr lang="cs-CZ" dirty="0"/>
              <a:t>ostia, </a:t>
            </a:r>
            <a:r>
              <a:rPr lang="cs-CZ" u="sng" dirty="0" err="1"/>
              <a:t>dives</a:t>
            </a:r>
            <a:r>
              <a:rPr lang="cs-CZ" u="sng" dirty="0"/>
              <a:t> </a:t>
            </a:r>
            <a:r>
              <a:rPr lang="cs-CZ" u="sng" dirty="0" err="1"/>
              <a:t>opum</a:t>
            </a:r>
            <a:r>
              <a:rPr lang="cs-CZ" u="sng" dirty="0"/>
              <a:t> </a:t>
            </a:r>
            <a:r>
              <a:rPr lang="cs-CZ" u="sng" dirty="0" err="1"/>
              <a:t>studiisque</a:t>
            </a:r>
            <a:r>
              <a:rPr lang="cs-CZ" u="sng" dirty="0"/>
              <a:t> </a:t>
            </a:r>
            <a:r>
              <a:rPr lang="cs-CZ" u="sng" dirty="0" err="1"/>
              <a:t>asperrima</a:t>
            </a:r>
            <a:r>
              <a:rPr lang="cs-CZ" u="sng" dirty="0"/>
              <a:t> belli</a:t>
            </a:r>
            <a:r>
              <a:rPr lang="cs-CZ" dirty="0"/>
              <a:t>;</a:t>
            </a:r>
          </a:p>
          <a:p>
            <a:r>
              <a:rPr lang="cs-CZ" dirty="0" err="1"/>
              <a:t>Dido</a:t>
            </a:r>
            <a:r>
              <a:rPr lang="cs-CZ" dirty="0"/>
              <a:t> a Aeneas 1.657→</a:t>
            </a:r>
          </a:p>
          <a:p>
            <a:r>
              <a:rPr lang="cs-CZ" dirty="0"/>
              <a:t>4.450→</a:t>
            </a:r>
          </a:p>
          <a:p>
            <a:r>
              <a:rPr lang="cs-CZ" dirty="0"/>
              <a:t>Tum vero </a:t>
            </a:r>
            <a:r>
              <a:rPr lang="cs-CZ" dirty="0" err="1"/>
              <a:t>infelix</a:t>
            </a:r>
            <a:r>
              <a:rPr lang="cs-CZ" dirty="0"/>
              <a:t> </a:t>
            </a:r>
            <a:r>
              <a:rPr lang="cs-CZ" dirty="0" err="1"/>
              <a:t>fatis</a:t>
            </a:r>
            <a:r>
              <a:rPr lang="cs-CZ" dirty="0"/>
              <a:t> </a:t>
            </a:r>
            <a:r>
              <a:rPr lang="cs-CZ" dirty="0" err="1"/>
              <a:t>exterrita</a:t>
            </a:r>
            <a:r>
              <a:rPr lang="cs-CZ" dirty="0"/>
              <a:t> </a:t>
            </a:r>
            <a:r>
              <a:rPr lang="cs-CZ" dirty="0" err="1"/>
              <a:t>Dido</a:t>
            </a:r>
            <a:br>
              <a:rPr lang="cs-CZ" dirty="0"/>
            </a:br>
            <a:r>
              <a:rPr lang="cs-CZ" dirty="0" err="1"/>
              <a:t>mortem</a:t>
            </a:r>
            <a:r>
              <a:rPr lang="cs-CZ" dirty="0"/>
              <a:t> orat; </a:t>
            </a:r>
            <a:r>
              <a:rPr lang="cs-CZ" dirty="0" err="1"/>
              <a:t>taedet</a:t>
            </a:r>
            <a:r>
              <a:rPr lang="cs-CZ" dirty="0"/>
              <a:t> </a:t>
            </a:r>
            <a:r>
              <a:rPr lang="cs-CZ" dirty="0" err="1"/>
              <a:t>caeli</a:t>
            </a:r>
            <a:r>
              <a:rPr lang="cs-CZ" dirty="0"/>
              <a:t> </a:t>
            </a:r>
            <a:r>
              <a:rPr lang="cs-CZ" dirty="0" err="1"/>
              <a:t>convexa</a:t>
            </a:r>
            <a:r>
              <a:rPr lang="cs-CZ" dirty="0"/>
              <a:t> </a:t>
            </a:r>
            <a:r>
              <a:rPr lang="cs-CZ" dirty="0" err="1"/>
              <a:t>tueri</a:t>
            </a:r>
            <a:r>
              <a:rPr lang="cs-CZ" dirty="0"/>
              <a:t>.</a:t>
            </a:r>
            <a:br>
              <a:rPr lang="cs-CZ" dirty="0"/>
            </a:br>
            <a:r>
              <a:rPr lang="cs-CZ" dirty="0"/>
              <a:t>Quo </a:t>
            </a:r>
            <a:r>
              <a:rPr lang="cs-CZ" dirty="0" err="1"/>
              <a:t>magis</a:t>
            </a:r>
            <a:r>
              <a:rPr lang="cs-CZ" dirty="0"/>
              <a:t> </a:t>
            </a:r>
            <a:r>
              <a:rPr lang="cs-CZ" dirty="0" err="1"/>
              <a:t>inceptum</a:t>
            </a:r>
            <a:r>
              <a:rPr lang="cs-CZ" dirty="0"/>
              <a:t> </a:t>
            </a:r>
            <a:r>
              <a:rPr lang="cs-CZ" dirty="0" err="1"/>
              <a:t>peragat</a:t>
            </a:r>
            <a:r>
              <a:rPr lang="cs-CZ" dirty="0"/>
              <a:t> </a:t>
            </a:r>
            <a:r>
              <a:rPr lang="cs-CZ" dirty="0" err="1"/>
              <a:t>lucemque</a:t>
            </a:r>
            <a:r>
              <a:rPr lang="cs-CZ" dirty="0"/>
              <a:t> </a:t>
            </a:r>
            <a:r>
              <a:rPr lang="cs-CZ" dirty="0" err="1"/>
              <a:t>relinquat</a:t>
            </a:r>
            <a:r>
              <a:rPr lang="cs-CZ" dirty="0"/>
              <a:t>,</a:t>
            </a:r>
            <a:br>
              <a:rPr lang="cs-CZ" dirty="0"/>
            </a:br>
            <a:r>
              <a:rPr lang="cs-CZ" dirty="0" err="1"/>
              <a:t>vidit</a:t>
            </a:r>
            <a:r>
              <a:rPr lang="cs-CZ" dirty="0"/>
              <a:t>, </a:t>
            </a:r>
            <a:r>
              <a:rPr lang="cs-CZ" dirty="0" err="1"/>
              <a:t>turicremis</a:t>
            </a:r>
            <a:r>
              <a:rPr lang="cs-CZ" dirty="0"/>
              <a:t> </a:t>
            </a:r>
            <a:r>
              <a:rPr lang="cs-CZ" dirty="0" err="1"/>
              <a:t>cum</a:t>
            </a:r>
            <a:r>
              <a:rPr lang="cs-CZ" dirty="0"/>
              <a:t> dona </a:t>
            </a:r>
            <a:r>
              <a:rPr lang="cs-CZ" dirty="0" err="1"/>
              <a:t>imponeret</a:t>
            </a:r>
            <a:r>
              <a:rPr lang="cs-CZ" dirty="0"/>
              <a:t> </a:t>
            </a:r>
            <a:r>
              <a:rPr lang="cs-CZ" dirty="0" err="1"/>
              <a:t>aris</a:t>
            </a:r>
            <a:r>
              <a:rPr lang="cs-CZ" dirty="0"/>
              <a:t>,</a:t>
            </a:r>
          </a:p>
        </p:txBody>
      </p:sp>
      <p:sp>
        <p:nvSpPr>
          <p:cNvPr id="4" name="Zástupný obsah 3">
            <a:extLst>
              <a:ext uri="{FF2B5EF4-FFF2-40B4-BE49-F238E27FC236}">
                <a16:creationId xmlns:a16="http://schemas.microsoft.com/office/drawing/2014/main" id="{21AB535D-2EE9-A35B-251B-86F0FE0E1148}"/>
              </a:ext>
            </a:extLst>
          </p:cNvPr>
          <p:cNvSpPr>
            <a:spLocks noGrp="1"/>
          </p:cNvSpPr>
          <p:nvPr>
            <p:ph sz="half" idx="2"/>
          </p:nvPr>
        </p:nvSpPr>
        <p:spPr>
          <a:xfrm>
            <a:off x="6126479" y="1828800"/>
            <a:ext cx="5067993" cy="4351337"/>
          </a:xfrm>
        </p:spPr>
        <p:txBody>
          <a:bodyPr/>
          <a:lstStyle/>
          <a:p>
            <a:r>
              <a:rPr lang="en-US" dirty="0"/>
              <a:t>In ages gone an ancient city stood—</a:t>
            </a:r>
            <a:br>
              <a:rPr lang="en-US" dirty="0"/>
            </a:br>
            <a:r>
              <a:rPr lang="en-US" dirty="0"/>
              <a:t>Carthage, a Tyrian seat, which from afar</a:t>
            </a:r>
            <a:br>
              <a:rPr lang="en-US" dirty="0"/>
            </a:br>
            <a:r>
              <a:rPr lang="en-US" dirty="0"/>
              <a:t>made front on Italy and on the mouths</a:t>
            </a:r>
            <a:br>
              <a:rPr lang="en-US" dirty="0"/>
            </a:br>
            <a:r>
              <a:rPr lang="en-US" dirty="0"/>
              <a:t>of Tiber's stream; its wealth and revenues</a:t>
            </a:r>
            <a:br>
              <a:rPr lang="en-US" dirty="0"/>
            </a:br>
            <a:r>
              <a:rPr lang="en-US" dirty="0"/>
              <a:t>were vast, and ruthless was its quest of war.</a:t>
            </a:r>
            <a:endParaRPr lang="cs-CZ" dirty="0"/>
          </a:p>
          <a:p>
            <a:r>
              <a:rPr lang="en-US" dirty="0"/>
              <a:t>Then wretched Dido, by her doom appalled,</a:t>
            </a:r>
            <a:br>
              <a:rPr lang="en-US" dirty="0"/>
            </a:br>
            <a:r>
              <a:rPr lang="en-US" dirty="0"/>
              <a:t>asks only death. It wearies her to see</a:t>
            </a:r>
            <a:br>
              <a:rPr lang="en-US" dirty="0"/>
            </a:br>
            <a:r>
              <a:rPr lang="en-US" dirty="0"/>
              <a:t>the sun in heaven. Yet that she might hold fast</a:t>
            </a:r>
            <a:br>
              <a:rPr lang="en-US" dirty="0"/>
            </a:br>
            <a:r>
              <a:rPr lang="en-US" dirty="0"/>
              <a:t>her dread resolve to quit the light of day,</a:t>
            </a:r>
            <a:endParaRPr lang="cs-CZ" dirty="0"/>
          </a:p>
        </p:txBody>
      </p:sp>
    </p:spTree>
    <p:extLst>
      <p:ext uri="{BB962C8B-B14F-4D97-AF65-F5344CB8AC3E}">
        <p14:creationId xmlns:p14="http://schemas.microsoft.com/office/powerpoint/2010/main" val="162169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E80125-7323-1787-06C3-8E931FB80E6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BB55C51-5F45-8051-9AA3-B0F4C58025E0}"/>
              </a:ext>
            </a:extLst>
          </p:cNvPr>
          <p:cNvSpPr>
            <a:spLocks noGrp="1"/>
          </p:cNvSpPr>
          <p:nvPr>
            <p:ph sz="half" idx="1"/>
          </p:nvPr>
        </p:nvSpPr>
        <p:spPr>
          <a:xfrm>
            <a:off x="535709" y="2035608"/>
            <a:ext cx="5449455" cy="4822392"/>
          </a:xfrm>
        </p:spPr>
        <p:txBody>
          <a:bodyPr>
            <a:normAutofit fontScale="85000" lnSpcReduction="10000"/>
          </a:bodyPr>
          <a:lstStyle/>
          <a:p>
            <a:r>
              <a:rPr lang="cs-CZ" dirty="0"/>
              <a:t>4.621–629</a:t>
            </a:r>
          </a:p>
          <a:p>
            <a:r>
              <a:rPr lang="cs-CZ" dirty="0"/>
              <a:t>Tum vos, o </a:t>
            </a:r>
            <a:r>
              <a:rPr lang="cs-CZ" dirty="0" err="1"/>
              <a:t>Tyrii</a:t>
            </a:r>
            <a:r>
              <a:rPr lang="cs-CZ" dirty="0"/>
              <a:t>, </a:t>
            </a:r>
            <a:r>
              <a:rPr lang="cs-CZ" dirty="0" err="1"/>
              <a:t>stirpem</a:t>
            </a:r>
            <a:r>
              <a:rPr lang="cs-CZ" dirty="0"/>
              <a:t> et genus omne futurum</a:t>
            </a:r>
            <a:br>
              <a:rPr lang="cs-CZ" dirty="0"/>
            </a:br>
            <a:r>
              <a:rPr lang="cs-CZ" dirty="0" err="1"/>
              <a:t>exercete</a:t>
            </a:r>
            <a:r>
              <a:rPr lang="cs-CZ" dirty="0"/>
              <a:t> </a:t>
            </a:r>
            <a:r>
              <a:rPr lang="cs-CZ" dirty="0" err="1"/>
              <a:t>odiis</a:t>
            </a:r>
            <a:r>
              <a:rPr lang="cs-CZ" dirty="0"/>
              <a:t>, </a:t>
            </a:r>
            <a:r>
              <a:rPr lang="cs-CZ" dirty="0" err="1"/>
              <a:t>cinerique</a:t>
            </a:r>
            <a:r>
              <a:rPr lang="cs-CZ" dirty="0"/>
              <a:t> </a:t>
            </a:r>
            <a:r>
              <a:rPr lang="cs-CZ" dirty="0" err="1"/>
              <a:t>haec</a:t>
            </a:r>
            <a:r>
              <a:rPr lang="cs-CZ" dirty="0"/>
              <a:t> </a:t>
            </a:r>
            <a:r>
              <a:rPr lang="cs-CZ" dirty="0" err="1"/>
              <a:t>mittite</a:t>
            </a:r>
            <a:r>
              <a:rPr lang="cs-CZ" dirty="0"/>
              <a:t> nostro</a:t>
            </a:r>
            <a:br>
              <a:rPr lang="cs-CZ" dirty="0"/>
            </a:br>
            <a:r>
              <a:rPr lang="cs-CZ" dirty="0" err="1"/>
              <a:t>munera</a:t>
            </a:r>
            <a:r>
              <a:rPr lang="cs-CZ" dirty="0"/>
              <a:t>. </a:t>
            </a:r>
            <a:r>
              <a:rPr lang="cs-CZ" dirty="0" err="1"/>
              <a:t>Nullus</a:t>
            </a:r>
            <a:r>
              <a:rPr lang="cs-CZ" dirty="0"/>
              <a:t> amor </a:t>
            </a:r>
            <a:r>
              <a:rPr lang="cs-CZ" dirty="0" err="1"/>
              <a:t>populis</a:t>
            </a:r>
            <a:r>
              <a:rPr lang="cs-CZ" dirty="0"/>
              <a:t>, </a:t>
            </a:r>
            <a:r>
              <a:rPr lang="cs-CZ" dirty="0" err="1"/>
              <a:t>nec</a:t>
            </a:r>
            <a:r>
              <a:rPr lang="cs-CZ" dirty="0"/>
              <a:t> </a:t>
            </a:r>
            <a:r>
              <a:rPr lang="cs-CZ" dirty="0" err="1"/>
              <a:t>foedera</a:t>
            </a:r>
            <a:r>
              <a:rPr lang="cs-CZ" dirty="0"/>
              <a:t> </a:t>
            </a:r>
            <a:r>
              <a:rPr lang="cs-CZ" dirty="0" err="1"/>
              <a:t>sunto</a:t>
            </a:r>
            <a:r>
              <a:rPr lang="cs-CZ" dirty="0"/>
              <a:t>.</a:t>
            </a:r>
            <a:br>
              <a:rPr lang="cs-CZ" dirty="0"/>
            </a:br>
            <a:r>
              <a:rPr lang="cs-CZ" dirty="0" err="1"/>
              <a:t>Exoriare</a:t>
            </a:r>
            <a:r>
              <a:rPr lang="cs-CZ" dirty="0"/>
              <a:t> </a:t>
            </a:r>
            <a:r>
              <a:rPr lang="cs-CZ" dirty="0" err="1"/>
              <a:t>aliquis</a:t>
            </a:r>
            <a:r>
              <a:rPr lang="cs-CZ" dirty="0"/>
              <a:t> </a:t>
            </a:r>
            <a:r>
              <a:rPr lang="cs-CZ" dirty="0" err="1"/>
              <a:t>nostris</a:t>
            </a:r>
            <a:r>
              <a:rPr lang="cs-CZ" dirty="0"/>
              <a:t> ex </a:t>
            </a:r>
            <a:r>
              <a:rPr lang="cs-CZ" dirty="0" err="1"/>
              <a:t>ossibus</a:t>
            </a:r>
            <a:r>
              <a:rPr lang="cs-CZ" dirty="0"/>
              <a:t> </a:t>
            </a:r>
            <a:r>
              <a:rPr lang="cs-CZ" dirty="0" err="1"/>
              <a:t>ultor</a:t>
            </a:r>
            <a:r>
              <a:rPr lang="cs-CZ" dirty="0"/>
              <a:t>,</a:t>
            </a:r>
            <a:br>
              <a:rPr lang="cs-CZ" dirty="0"/>
            </a:br>
            <a:r>
              <a:rPr lang="cs-CZ" dirty="0"/>
              <a:t>qui face </a:t>
            </a:r>
            <a:r>
              <a:rPr lang="cs-CZ" dirty="0" err="1"/>
              <a:t>Dardanios</a:t>
            </a:r>
            <a:r>
              <a:rPr lang="cs-CZ" dirty="0"/>
              <a:t> </a:t>
            </a:r>
            <a:r>
              <a:rPr lang="cs-CZ" dirty="0" err="1"/>
              <a:t>ferroque</a:t>
            </a:r>
            <a:r>
              <a:rPr lang="cs-CZ" dirty="0"/>
              <a:t> </a:t>
            </a:r>
            <a:r>
              <a:rPr lang="cs-CZ" dirty="0" err="1"/>
              <a:t>sequare</a:t>
            </a:r>
            <a:r>
              <a:rPr lang="cs-CZ" dirty="0"/>
              <a:t> </a:t>
            </a:r>
            <a:r>
              <a:rPr lang="cs-CZ" dirty="0" err="1"/>
              <a:t>colonos</a:t>
            </a:r>
            <a:r>
              <a:rPr lang="cs-CZ" dirty="0"/>
              <a:t>,</a:t>
            </a:r>
            <a:br>
              <a:rPr lang="cs-CZ" dirty="0"/>
            </a:br>
            <a:r>
              <a:rPr lang="cs-CZ" dirty="0" err="1"/>
              <a:t>nunc</a:t>
            </a:r>
            <a:r>
              <a:rPr lang="cs-CZ" dirty="0"/>
              <a:t>, </a:t>
            </a:r>
            <a:r>
              <a:rPr lang="cs-CZ" dirty="0" err="1"/>
              <a:t>olim</a:t>
            </a:r>
            <a:r>
              <a:rPr lang="cs-CZ" dirty="0"/>
              <a:t>, </a:t>
            </a:r>
            <a:r>
              <a:rPr lang="cs-CZ" dirty="0" err="1"/>
              <a:t>quocumque</a:t>
            </a:r>
            <a:r>
              <a:rPr lang="cs-CZ" dirty="0"/>
              <a:t> </a:t>
            </a:r>
            <a:r>
              <a:rPr lang="cs-CZ" dirty="0" err="1"/>
              <a:t>dabunt</a:t>
            </a:r>
            <a:r>
              <a:rPr lang="cs-CZ" dirty="0"/>
              <a:t> se </a:t>
            </a:r>
            <a:r>
              <a:rPr lang="cs-CZ" dirty="0" err="1"/>
              <a:t>tempore</a:t>
            </a:r>
            <a:r>
              <a:rPr lang="cs-CZ" dirty="0"/>
              <a:t> </a:t>
            </a:r>
            <a:r>
              <a:rPr lang="cs-CZ" dirty="0" err="1"/>
              <a:t>vires</a:t>
            </a:r>
            <a:r>
              <a:rPr lang="cs-CZ" dirty="0"/>
              <a:t>.</a:t>
            </a:r>
            <a:br>
              <a:rPr lang="cs-CZ" dirty="0"/>
            </a:br>
            <a:r>
              <a:rPr lang="cs-CZ" dirty="0" err="1"/>
              <a:t>Litora</a:t>
            </a:r>
            <a:r>
              <a:rPr lang="cs-CZ" dirty="0"/>
              <a:t> </a:t>
            </a:r>
            <a:r>
              <a:rPr lang="cs-CZ" dirty="0" err="1"/>
              <a:t>litoribus</a:t>
            </a:r>
            <a:r>
              <a:rPr lang="cs-CZ" dirty="0"/>
              <a:t> </a:t>
            </a:r>
            <a:r>
              <a:rPr lang="cs-CZ" dirty="0" err="1"/>
              <a:t>contraria</a:t>
            </a:r>
            <a:r>
              <a:rPr lang="cs-CZ" dirty="0"/>
              <a:t>, </a:t>
            </a:r>
            <a:r>
              <a:rPr lang="cs-CZ" dirty="0" err="1"/>
              <a:t>fluctibus</a:t>
            </a:r>
            <a:r>
              <a:rPr lang="cs-CZ" dirty="0"/>
              <a:t> </a:t>
            </a:r>
            <a:r>
              <a:rPr lang="cs-CZ" dirty="0" err="1"/>
              <a:t>undas</a:t>
            </a:r>
            <a:br>
              <a:rPr lang="cs-CZ" dirty="0"/>
            </a:br>
            <a:r>
              <a:rPr lang="cs-CZ" dirty="0" err="1"/>
              <a:t>imprecor</a:t>
            </a:r>
            <a:r>
              <a:rPr lang="cs-CZ" dirty="0"/>
              <a:t>, </a:t>
            </a:r>
            <a:r>
              <a:rPr lang="cs-CZ" dirty="0" err="1"/>
              <a:t>arma</a:t>
            </a:r>
            <a:r>
              <a:rPr lang="cs-CZ" dirty="0"/>
              <a:t> </a:t>
            </a:r>
            <a:r>
              <a:rPr lang="cs-CZ" dirty="0" err="1"/>
              <a:t>armis</a:t>
            </a:r>
            <a:r>
              <a:rPr lang="cs-CZ" dirty="0"/>
              <a:t>; </a:t>
            </a:r>
            <a:r>
              <a:rPr lang="cs-CZ" dirty="0" err="1"/>
              <a:t>pugnent</a:t>
            </a:r>
            <a:r>
              <a:rPr lang="cs-CZ" dirty="0"/>
              <a:t> </a:t>
            </a:r>
            <a:r>
              <a:rPr lang="cs-CZ" dirty="0" err="1"/>
              <a:t>ipsique</a:t>
            </a:r>
            <a:r>
              <a:rPr lang="cs-CZ" dirty="0"/>
              <a:t> </a:t>
            </a:r>
            <a:r>
              <a:rPr lang="cs-CZ" dirty="0" err="1"/>
              <a:t>nepotesque</a:t>
            </a:r>
            <a:r>
              <a:rPr lang="cs-CZ" dirty="0"/>
              <a:t>.”</a:t>
            </a:r>
          </a:p>
        </p:txBody>
      </p:sp>
      <p:sp>
        <p:nvSpPr>
          <p:cNvPr id="4" name="Zástupný obsah 3">
            <a:extLst>
              <a:ext uri="{FF2B5EF4-FFF2-40B4-BE49-F238E27FC236}">
                <a16:creationId xmlns:a16="http://schemas.microsoft.com/office/drawing/2014/main" id="{3DFF7C19-4C22-0D1C-91DD-4351FC17AB19}"/>
              </a:ext>
            </a:extLst>
          </p:cNvPr>
          <p:cNvSpPr>
            <a:spLocks noGrp="1"/>
          </p:cNvSpPr>
          <p:nvPr>
            <p:ph sz="half" idx="2"/>
          </p:nvPr>
        </p:nvSpPr>
        <p:spPr/>
        <p:txBody>
          <a:bodyPr>
            <a:normAutofit fontScale="85000" lnSpcReduction="10000"/>
          </a:bodyPr>
          <a:lstStyle/>
          <a:p>
            <a:r>
              <a:rPr lang="en-US" dirty="0"/>
              <a:t>This dying word is flowing from my heart</a:t>
            </a:r>
            <a:br>
              <a:rPr lang="en-US" dirty="0"/>
            </a:br>
            <a:r>
              <a:rPr lang="en-US" dirty="0"/>
              <a:t>with my spilt blood. And—O ye Tyrians! I</a:t>
            </a:r>
            <a:br>
              <a:rPr lang="en-US" dirty="0"/>
            </a:br>
            <a:r>
              <a:rPr lang="en-US" dirty="0"/>
              <a:t>sting with your hatred all his seed and tribe </a:t>
            </a:r>
            <a:br>
              <a:rPr lang="en-US" dirty="0"/>
            </a:br>
            <a:r>
              <a:rPr lang="en-US" dirty="0"/>
              <a:t>forevermore. This is the offering </a:t>
            </a:r>
            <a:br>
              <a:rPr lang="en-US" dirty="0"/>
            </a:br>
            <a:r>
              <a:rPr lang="en-US" dirty="0"/>
              <a:t>my ashes ask. Betwixt our nations twain,</a:t>
            </a:r>
            <a:br>
              <a:rPr lang="en-US" dirty="0"/>
            </a:br>
            <a:r>
              <a:rPr lang="en-US" dirty="0"/>
              <a:t>No </a:t>
            </a:r>
            <a:r>
              <a:rPr lang="cs-CZ" dirty="0"/>
              <a:t>l</a:t>
            </a:r>
            <a:r>
              <a:rPr lang="en-US" dirty="0" err="1"/>
              <a:t>ove</a:t>
            </a:r>
            <a:r>
              <a:rPr lang="en-US" dirty="0"/>
              <a:t>! No truce or amity! Arise,</a:t>
            </a:r>
            <a:br>
              <a:rPr lang="en-US" dirty="0"/>
            </a:br>
            <a:r>
              <a:rPr lang="en-US" dirty="0"/>
              <a:t>Out of my dust, unknown Avenger, rise!</a:t>
            </a:r>
            <a:br>
              <a:rPr lang="en-US" dirty="0"/>
            </a:br>
            <a:r>
              <a:rPr lang="en-US" dirty="0"/>
              <a:t>To harry and lay waste with sword and flame</a:t>
            </a:r>
            <a:br>
              <a:rPr lang="en-US" dirty="0"/>
            </a:br>
            <a:r>
              <a:rPr lang="en-US" dirty="0"/>
              <a:t>those Dardan settlers, and to vex them sore,</a:t>
            </a:r>
            <a:br>
              <a:rPr lang="en-US" dirty="0"/>
            </a:br>
            <a:r>
              <a:rPr lang="en-US" dirty="0"/>
              <a:t>to-day, to-morrow, and as long as power</a:t>
            </a:r>
            <a:br>
              <a:rPr lang="en-US" dirty="0"/>
            </a:br>
            <a:r>
              <a:rPr lang="en-US" dirty="0"/>
              <a:t>is thine to use! My dying curse arrays</a:t>
            </a:r>
            <a:br>
              <a:rPr lang="en-US" dirty="0"/>
            </a:br>
            <a:r>
              <a:rPr lang="en-US" dirty="0"/>
              <a:t>shore against shore and the opposing seas</a:t>
            </a:r>
            <a:br>
              <a:rPr lang="en-US" dirty="0"/>
            </a:br>
            <a:r>
              <a:rPr lang="en-US" dirty="0"/>
              <a:t>in shock of arms with arms. May living foes</a:t>
            </a:r>
            <a:br>
              <a:rPr lang="en-US" dirty="0"/>
            </a:br>
            <a:r>
              <a:rPr lang="en-US" dirty="0"/>
              <a:t>pass down from sire to son insatiate war!”</a:t>
            </a:r>
            <a:endParaRPr lang="cs-CZ" dirty="0"/>
          </a:p>
        </p:txBody>
      </p:sp>
    </p:spTree>
    <p:extLst>
      <p:ext uri="{BB962C8B-B14F-4D97-AF65-F5344CB8AC3E}">
        <p14:creationId xmlns:p14="http://schemas.microsoft.com/office/powerpoint/2010/main" val="131641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EEB50-0BEB-0860-5968-700A92A1CFC5}"/>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A773DB6C-CF32-8A24-F0A5-9A3203ED302B}"/>
              </a:ext>
            </a:extLst>
          </p:cNvPr>
          <p:cNvSpPr>
            <a:spLocks noGrp="1"/>
          </p:cNvSpPr>
          <p:nvPr>
            <p:ph idx="1"/>
          </p:nvPr>
        </p:nvSpPr>
        <p:spPr/>
        <p:txBody>
          <a:bodyPr/>
          <a:lstStyle/>
          <a:p>
            <a:r>
              <a:rPr lang="cs-CZ" dirty="0"/>
              <a:t>Libye – </a:t>
            </a:r>
            <a:r>
              <a:rPr lang="cs-CZ" dirty="0" err="1"/>
              <a:t>Libyé</a:t>
            </a:r>
            <a:r>
              <a:rPr lang="cs-CZ" dirty="0"/>
              <a:t> (</a:t>
            </a:r>
            <a:r>
              <a:rPr lang="el-GR" dirty="0"/>
              <a:t>Λιβύη</a:t>
            </a:r>
            <a:r>
              <a:rPr lang="cs-CZ" dirty="0"/>
              <a:t>) – řecké pojmenování pro celý (!) kontinent</a:t>
            </a:r>
          </a:p>
          <a:p>
            <a:r>
              <a:rPr lang="cs-CZ" dirty="0"/>
              <a:t>Afrika – od </a:t>
            </a:r>
            <a:r>
              <a:rPr lang="cs-CZ" dirty="0" err="1"/>
              <a:t>Africa</a:t>
            </a:r>
            <a:r>
              <a:rPr lang="cs-CZ" dirty="0"/>
              <a:t> </a:t>
            </a:r>
          </a:p>
          <a:p>
            <a:r>
              <a:rPr lang="cs-CZ" dirty="0"/>
              <a:t>Podle kmenů v severní Africe</a:t>
            </a:r>
          </a:p>
          <a:p>
            <a:r>
              <a:rPr lang="cs-CZ" dirty="0" err="1"/>
              <a:t>Libu</a:t>
            </a:r>
            <a:r>
              <a:rPr lang="cs-CZ" dirty="0"/>
              <a:t>, </a:t>
            </a:r>
            <a:r>
              <a:rPr lang="cs-CZ" dirty="0" err="1"/>
              <a:t>Afri</a:t>
            </a:r>
            <a:endParaRPr lang="cs-CZ" dirty="0"/>
          </a:p>
          <a:p>
            <a:endParaRPr lang="cs-CZ" dirty="0"/>
          </a:p>
          <a:p>
            <a:r>
              <a:rPr lang="cs-CZ" dirty="0" err="1"/>
              <a:t>Libyé</a:t>
            </a:r>
            <a:r>
              <a:rPr lang="cs-CZ" dirty="0"/>
              <a:t> – dcera </a:t>
            </a:r>
            <a:r>
              <a:rPr lang="cs-CZ" dirty="0" err="1"/>
              <a:t>Epafa</a:t>
            </a:r>
            <a:r>
              <a:rPr lang="cs-CZ" dirty="0"/>
              <a:t>, vnučka Dia a </a:t>
            </a:r>
            <a:r>
              <a:rPr lang="cs-CZ" dirty="0" err="1"/>
              <a:t>Íó</a:t>
            </a:r>
            <a:endParaRPr lang="cs-CZ" dirty="0"/>
          </a:p>
          <a:p>
            <a:endParaRPr lang="cs-CZ" dirty="0"/>
          </a:p>
        </p:txBody>
      </p:sp>
      <p:pic>
        <p:nvPicPr>
          <p:cNvPr id="5" name="Obrázek 4" descr="Obsah obrázku mapa&#10;&#10;Popis byl vytvořen automaticky">
            <a:extLst>
              <a:ext uri="{FF2B5EF4-FFF2-40B4-BE49-F238E27FC236}">
                <a16:creationId xmlns:a16="http://schemas.microsoft.com/office/drawing/2014/main" id="{DDC25BA3-FA53-AD12-7B16-97AE30DFD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271" y="2647155"/>
            <a:ext cx="5062047" cy="3058320"/>
          </a:xfrm>
          <a:prstGeom prst="rect">
            <a:avLst/>
          </a:prstGeom>
        </p:spPr>
      </p:pic>
    </p:spTree>
    <p:extLst>
      <p:ext uri="{BB962C8B-B14F-4D97-AF65-F5344CB8AC3E}">
        <p14:creationId xmlns:p14="http://schemas.microsoft.com/office/powerpoint/2010/main" val="1928210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7B1C2C4-52DA-FE39-FBD5-F0FD8C95DE40}"/>
              </a:ext>
            </a:extLst>
          </p:cNvPr>
          <p:cNvSpPr>
            <a:spLocks noGrp="1"/>
          </p:cNvSpPr>
          <p:nvPr>
            <p:ph type="title"/>
          </p:nvPr>
        </p:nvSpPr>
        <p:spPr/>
        <p:txBody>
          <a:bodyPr/>
          <a:lstStyle/>
          <a:p>
            <a:r>
              <a:rPr lang="cs-CZ" dirty="0"/>
              <a:t>Kartágo - ústava</a:t>
            </a:r>
          </a:p>
        </p:txBody>
      </p:sp>
      <p:sp>
        <p:nvSpPr>
          <p:cNvPr id="5" name="Zástupný obsah 4">
            <a:extLst>
              <a:ext uri="{FF2B5EF4-FFF2-40B4-BE49-F238E27FC236}">
                <a16:creationId xmlns:a16="http://schemas.microsoft.com/office/drawing/2014/main" id="{5A90DB5D-97A3-B0E7-C38D-49CF8402785C}"/>
              </a:ext>
            </a:extLst>
          </p:cNvPr>
          <p:cNvSpPr>
            <a:spLocks noGrp="1"/>
          </p:cNvSpPr>
          <p:nvPr>
            <p:ph sz="half" idx="1"/>
          </p:nvPr>
        </p:nvSpPr>
        <p:spPr/>
        <p:txBody>
          <a:bodyPr>
            <a:normAutofit lnSpcReduction="10000"/>
          </a:bodyPr>
          <a:lstStyle/>
          <a:p>
            <a:r>
              <a:rPr lang="cs-CZ" dirty="0" err="1"/>
              <a:t>Arist</a:t>
            </a:r>
            <a:r>
              <a:rPr lang="cs-CZ" dirty="0"/>
              <a:t>. </a:t>
            </a:r>
            <a:r>
              <a:rPr lang="cs-CZ" i="1" dirty="0"/>
              <a:t>Pol</a:t>
            </a:r>
            <a:r>
              <a:rPr lang="cs-CZ" dirty="0"/>
              <a:t>. 2. 1272b</a:t>
            </a:r>
          </a:p>
          <a:p>
            <a:r>
              <a:rPr lang="el-GR" u="sng" dirty="0"/>
              <a:t>πολιτεύεσθαι</a:t>
            </a:r>
            <a:r>
              <a:rPr lang="el-GR" dirty="0"/>
              <a:t> δὲ δοκοῦσι καὶ </a:t>
            </a:r>
            <a:r>
              <a:rPr lang="el-GR" u="sng" dirty="0"/>
              <a:t>Καρχηδόνιοι</a:t>
            </a:r>
            <a:r>
              <a:rPr lang="el-GR" dirty="0"/>
              <a:t> </a:t>
            </a:r>
            <a:r>
              <a:rPr lang="el-GR" u="sng" dirty="0"/>
              <a:t>καλῶς</a:t>
            </a:r>
            <a:r>
              <a:rPr lang="el-GR" dirty="0"/>
              <a:t> καὶ [25] </a:t>
            </a:r>
            <a:r>
              <a:rPr lang="el-GR" u="sng" dirty="0"/>
              <a:t>πολλὰ</a:t>
            </a:r>
            <a:r>
              <a:rPr lang="el-GR" dirty="0"/>
              <a:t> </a:t>
            </a:r>
            <a:r>
              <a:rPr lang="el-GR" u="sng" dirty="0"/>
              <a:t>περιττῶς</a:t>
            </a:r>
            <a:r>
              <a:rPr lang="el-GR" dirty="0"/>
              <a:t> πρὸς τοὺς ἄλλους, μάλιστα δ᾽ ἔνια </a:t>
            </a:r>
            <a:r>
              <a:rPr lang="el-GR" u="sng" dirty="0"/>
              <a:t>παραπλησίως</a:t>
            </a:r>
            <a:r>
              <a:rPr lang="el-GR" dirty="0"/>
              <a:t> τοῖς </a:t>
            </a:r>
            <a:r>
              <a:rPr lang="el-GR" u="sng" dirty="0"/>
              <a:t>Λάκωσιν</a:t>
            </a:r>
            <a:r>
              <a:rPr lang="el-GR" dirty="0"/>
              <a:t>. αὗται γὰρ αἱ τρεῖς πολιτεῖαι ἀλλήλαις τε σύνεγγύς πώς εἰσι καὶ τῶν ἄλλων πολὺ διαφέρουσιν, ἥ τε Κρητικὴ καὶ ἡ Λακωνικὴ καὶ τρίτη τούτων ἡ τῶν Καρχηδονίων. καὶ </a:t>
            </a:r>
            <a:r>
              <a:rPr lang="el-GR" u="sng" dirty="0"/>
              <a:t>πολλὰ</a:t>
            </a:r>
            <a:r>
              <a:rPr lang="el-GR" dirty="0"/>
              <a:t> τῶν τεταγμένων ἔχει παρ᾽ [30] αὐτοῖς </a:t>
            </a:r>
            <a:r>
              <a:rPr lang="el-GR" u="sng" dirty="0"/>
              <a:t>καλῶς</a:t>
            </a:r>
            <a:r>
              <a:rPr lang="el-GR" dirty="0"/>
              <a:t>: σημεῖον δὲ πολιτείας συντεταγμένης τὸ τὸν δῆμον </a:t>
            </a:r>
            <a:r>
              <a:rPr lang="el-GR" u="sng" dirty="0"/>
              <a:t>ἑκουσίον</a:t>
            </a:r>
            <a:r>
              <a:rPr lang="el-GR" dirty="0"/>
              <a:t> διαμένειν ἐν τῇ τάξει τῆς πολιτείας, καὶ μήτε </a:t>
            </a:r>
            <a:r>
              <a:rPr lang="el-GR" u="sng" dirty="0"/>
              <a:t>στάσιν</a:t>
            </a:r>
            <a:r>
              <a:rPr lang="el-GR" dirty="0"/>
              <a:t>, ὅ τι καὶ ἄξιον εἰπεῖν, γεγενῆσθαι μήτε </a:t>
            </a:r>
            <a:r>
              <a:rPr lang="el-GR" u="sng" dirty="0"/>
              <a:t>τύραννον</a:t>
            </a:r>
            <a:r>
              <a:rPr lang="el-GR" dirty="0"/>
              <a:t>. </a:t>
            </a:r>
            <a:endParaRPr lang="cs-CZ" dirty="0"/>
          </a:p>
        </p:txBody>
      </p:sp>
      <p:sp>
        <p:nvSpPr>
          <p:cNvPr id="6" name="Zástupný obsah 5">
            <a:extLst>
              <a:ext uri="{FF2B5EF4-FFF2-40B4-BE49-F238E27FC236}">
                <a16:creationId xmlns:a16="http://schemas.microsoft.com/office/drawing/2014/main" id="{35F9B19B-D7D5-D15C-5789-08C154FF5480}"/>
              </a:ext>
            </a:extLst>
          </p:cNvPr>
          <p:cNvSpPr>
            <a:spLocks noGrp="1"/>
          </p:cNvSpPr>
          <p:nvPr>
            <p:ph sz="half" idx="2"/>
          </p:nvPr>
        </p:nvSpPr>
        <p:spPr/>
        <p:txBody>
          <a:bodyPr>
            <a:normAutofit lnSpcReduction="10000"/>
          </a:bodyPr>
          <a:lstStyle/>
          <a:p>
            <a:r>
              <a:rPr lang="en-US" dirty="0"/>
              <a:t>Carthage also appears to have a good constitution, with many outstanding features as compared with those of other nations, but most nearly resembling the Spartan in some points. For these three constitutions are in a way near to one another and are widely different from the others—the Cretan, the Spartan and, thirdly, that of Carthage. Many regulations at Carthage are good; and a proof of a well-regulated constitution is that the populace willingly remain faithful to the constitutional system, and that neither civil strife has arisen in any degree worth mentioning, nor yet a tyrant.</a:t>
            </a:r>
            <a:endParaRPr lang="cs-CZ" dirty="0"/>
          </a:p>
        </p:txBody>
      </p:sp>
    </p:spTree>
    <p:extLst>
      <p:ext uri="{BB962C8B-B14F-4D97-AF65-F5344CB8AC3E}">
        <p14:creationId xmlns:p14="http://schemas.microsoft.com/office/powerpoint/2010/main" val="3580515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1FBE853-0693-FD47-BF05-8E49D00B6AF3}"/>
              </a:ext>
            </a:extLst>
          </p:cNvPr>
          <p:cNvSpPr>
            <a:spLocks noGrp="1"/>
          </p:cNvSpPr>
          <p:nvPr>
            <p:ph type="title"/>
          </p:nvPr>
        </p:nvSpPr>
        <p:spPr/>
        <p:txBody>
          <a:bodyPr/>
          <a:lstStyle/>
          <a:p>
            <a:r>
              <a:rPr lang="cs-CZ" dirty="0"/>
              <a:t>Ústava</a:t>
            </a:r>
          </a:p>
        </p:txBody>
      </p:sp>
      <p:sp>
        <p:nvSpPr>
          <p:cNvPr id="5" name="Zástupný obsah 4">
            <a:extLst>
              <a:ext uri="{FF2B5EF4-FFF2-40B4-BE49-F238E27FC236}">
                <a16:creationId xmlns:a16="http://schemas.microsoft.com/office/drawing/2014/main" id="{A231C836-7C8A-D0DB-0608-627BE934DF00}"/>
              </a:ext>
            </a:extLst>
          </p:cNvPr>
          <p:cNvSpPr>
            <a:spLocks noGrp="1"/>
          </p:cNvSpPr>
          <p:nvPr>
            <p:ph sz="half" idx="1"/>
          </p:nvPr>
        </p:nvSpPr>
        <p:spPr/>
        <p:txBody>
          <a:bodyPr>
            <a:normAutofit lnSpcReduction="10000"/>
          </a:bodyPr>
          <a:lstStyle/>
          <a:p>
            <a:r>
              <a:rPr lang="el-GR" dirty="0"/>
              <a:t>ἔχει δὲ παραπλήσια τῇ Λακωνικῇ πολιτείᾳ τὰ μὲν </a:t>
            </a:r>
            <a:r>
              <a:rPr lang="el-GR" u="sng" dirty="0"/>
              <a:t>συσσίτια</a:t>
            </a:r>
            <a:r>
              <a:rPr lang="el-GR" dirty="0"/>
              <a:t> τῶν ἑταιριῶν τοῖς φιδιτίοις, </a:t>
            </a:r>
            <a:r>
              <a:rPr lang="el-GR" u="sng" dirty="0"/>
              <a:t>τὴν δὲ τῶν ἑκατὸν [35] καὶ τεττάρων ἀρχὴν τοῖς ἐφόροις </a:t>
            </a:r>
            <a:r>
              <a:rPr lang="el-GR" dirty="0"/>
              <a:t>（πλὴν ὃ οὐ χεῖρον: οἱ μὲν ἐκ τῶν τυχόντων εἰσί, ταύτην δ᾽ αἱροῦνται τὴν ἀρχὴν </a:t>
            </a:r>
            <a:r>
              <a:rPr lang="el-GR" u="sng" dirty="0"/>
              <a:t>ἀριστίνδην</a:t>
            </a:r>
            <a:r>
              <a:rPr lang="el-GR" dirty="0"/>
              <a:t>）, </a:t>
            </a:r>
            <a:r>
              <a:rPr lang="el-GR" u="sng" dirty="0"/>
              <a:t>τοὺς δὲ βασιλεῖς καὶ τὴν γερουσίαν ἀνάλογον τοῖς ἐκεῖ βασιλεῦσι καὶ γέρουσιν</a:t>
            </a:r>
            <a:r>
              <a:rPr lang="el-GR" dirty="0"/>
              <a:t>: καὶ βέλτιον δὲ τοὺς βασιλεῖς μήτε καθ᾽ αὑτὸ εἶναι γένος μήτε τοῦτο τὸ τυχόν, [40] εἴτε διαφέρον ... </a:t>
            </a:r>
            <a:endParaRPr lang="cs-CZ" dirty="0"/>
          </a:p>
        </p:txBody>
      </p:sp>
      <p:sp>
        <p:nvSpPr>
          <p:cNvPr id="6" name="Zástupný obsah 5">
            <a:extLst>
              <a:ext uri="{FF2B5EF4-FFF2-40B4-BE49-F238E27FC236}">
                <a16:creationId xmlns:a16="http://schemas.microsoft.com/office/drawing/2014/main" id="{1B53C786-4F57-F4C8-20D1-4EA30848163C}"/>
              </a:ext>
            </a:extLst>
          </p:cNvPr>
          <p:cNvSpPr>
            <a:spLocks noGrp="1"/>
          </p:cNvSpPr>
          <p:nvPr>
            <p:ph sz="half" idx="2"/>
          </p:nvPr>
        </p:nvSpPr>
        <p:spPr/>
        <p:txBody>
          <a:bodyPr>
            <a:normAutofit lnSpcReduction="10000"/>
          </a:bodyPr>
          <a:lstStyle/>
          <a:p>
            <a:r>
              <a:rPr lang="en-US" dirty="0"/>
              <a:t>Points in which the Carthaginian constitution resembles the Spartan are the common mess-tables of its Comradeships corresponding to the </a:t>
            </a:r>
            <a:r>
              <a:rPr lang="en-US" dirty="0" err="1"/>
              <a:t>Phiditia</a:t>
            </a:r>
            <a:r>
              <a:rPr lang="en-US" dirty="0"/>
              <a:t>, and the magistracy of the Hundred and Four corresponding to the Ephors （except one point of superiority—the Ephors are drawn from any class, but the Carthaginians elect this magistracy by merit）; the kings and the council of Elders correspond to the kings and Elders at Sparta, and it is another superior feature that the Carthaginian kings are not confined to the same family and that one of no particular distinction, and also that if any family distinguishes itself . . .</a:t>
            </a:r>
            <a:endParaRPr lang="cs-CZ" dirty="0"/>
          </a:p>
        </p:txBody>
      </p:sp>
    </p:spTree>
    <p:extLst>
      <p:ext uri="{BB962C8B-B14F-4D97-AF65-F5344CB8AC3E}">
        <p14:creationId xmlns:p14="http://schemas.microsoft.com/office/powerpoint/2010/main" val="9064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B83105-C5A7-3C74-368C-09435B9A7793}"/>
              </a:ext>
            </a:extLst>
          </p:cNvPr>
          <p:cNvSpPr>
            <a:spLocks noGrp="1"/>
          </p:cNvSpPr>
          <p:nvPr>
            <p:ph type="title"/>
          </p:nvPr>
        </p:nvSpPr>
        <p:spPr/>
        <p:txBody>
          <a:bodyPr/>
          <a:lstStyle/>
          <a:p>
            <a:r>
              <a:rPr lang="cs-CZ" dirty="0"/>
              <a:t>Ústava</a:t>
            </a:r>
          </a:p>
        </p:txBody>
      </p:sp>
      <p:sp>
        <p:nvSpPr>
          <p:cNvPr id="3" name="Zástupný obsah 2">
            <a:extLst>
              <a:ext uri="{FF2B5EF4-FFF2-40B4-BE49-F238E27FC236}">
                <a16:creationId xmlns:a16="http://schemas.microsoft.com/office/drawing/2014/main" id="{BC1947CA-19C2-EA7A-FDFA-78E092189225}"/>
              </a:ext>
            </a:extLst>
          </p:cNvPr>
          <p:cNvSpPr>
            <a:spLocks noGrp="1"/>
          </p:cNvSpPr>
          <p:nvPr>
            <p:ph sz="half" idx="1"/>
          </p:nvPr>
        </p:nvSpPr>
        <p:spPr/>
        <p:txBody>
          <a:bodyPr/>
          <a:lstStyle/>
          <a:p>
            <a:r>
              <a:rPr lang="cs-CZ" dirty="0" err="1"/>
              <a:t>Arist</a:t>
            </a:r>
            <a:r>
              <a:rPr lang="cs-CZ" dirty="0"/>
              <a:t>. </a:t>
            </a:r>
            <a:r>
              <a:rPr lang="cs-CZ" i="1" dirty="0"/>
              <a:t>Pol</a:t>
            </a:r>
            <a:r>
              <a:rPr lang="cs-CZ" dirty="0"/>
              <a:t>. 2. 1273a</a:t>
            </a:r>
          </a:p>
          <a:p>
            <a:r>
              <a:rPr lang="el-GR" dirty="0"/>
              <a:t>εἴπερ οὖν τὸ μὲν αἱρεῖσθαι πλουτίνδην ὀλιγαρχικὸν τὸ δὲ κατ᾽ ἀρετὴν ἀριστοκρατικόν, αὕτη τις ἂν εἴη τάξις τρίτη, καθ᾽ ἥνπερ συντέτακται καὶ τοῖς Καρχηδονίοις τὰ περὶ τὴν πολιτείαν: </a:t>
            </a:r>
            <a:r>
              <a:rPr lang="el-GR" u="sng" dirty="0"/>
              <a:t>αἱροῦνται</a:t>
            </a:r>
            <a:r>
              <a:rPr lang="el-GR" dirty="0"/>
              <a:t> γὰρ εἰς </a:t>
            </a:r>
            <a:r>
              <a:rPr lang="el-GR" u="sng" dirty="0"/>
              <a:t>δύο</a:t>
            </a:r>
            <a:r>
              <a:rPr lang="el-GR" dirty="0"/>
              <a:t> ταῦτα βλέποντες, καὶ μάλιστα [30] τὰς μεγίστας, τούς τε </a:t>
            </a:r>
            <a:r>
              <a:rPr lang="el-GR" u="sng" dirty="0"/>
              <a:t>βασιλεῖς</a:t>
            </a:r>
            <a:r>
              <a:rPr lang="el-GR" dirty="0"/>
              <a:t> καὶ τοὺς </a:t>
            </a:r>
            <a:r>
              <a:rPr lang="el-GR" u="sng" dirty="0"/>
              <a:t>στρατηγούς</a:t>
            </a:r>
            <a:r>
              <a:rPr lang="el-GR" dirty="0"/>
              <a:t>. </a:t>
            </a:r>
            <a:endParaRPr lang="cs-CZ" dirty="0"/>
          </a:p>
        </p:txBody>
      </p:sp>
      <p:sp>
        <p:nvSpPr>
          <p:cNvPr id="4" name="Zástupný obsah 3">
            <a:extLst>
              <a:ext uri="{FF2B5EF4-FFF2-40B4-BE49-F238E27FC236}">
                <a16:creationId xmlns:a16="http://schemas.microsoft.com/office/drawing/2014/main" id="{757B5C0B-5223-A61B-C98F-A52E53CF7B2F}"/>
              </a:ext>
            </a:extLst>
          </p:cNvPr>
          <p:cNvSpPr>
            <a:spLocks noGrp="1"/>
          </p:cNvSpPr>
          <p:nvPr>
            <p:ph sz="half" idx="2"/>
          </p:nvPr>
        </p:nvSpPr>
        <p:spPr/>
        <p:txBody>
          <a:bodyPr/>
          <a:lstStyle/>
          <a:p>
            <a:r>
              <a:rPr lang="en-US" dirty="0"/>
              <a:t>If therefore election by wealth is oligarchical and election by merit aristocratic, this will be a third system exhibited in the organization of the constitution of Carthage, for there elections are made with an eye to these two qualifications, and especially elections to the most important offices, those of the kings and of the generals.</a:t>
            </a:r>
            <a:endParaRPr lang="cs-CZ" dirty="0"/>
          </a:p>
        </p:txBody>
      </p:sp>
    </p:spTree>
    <p:extLst>
      <p:ext uri="{BB962C8B-B14F-4D97-AF65-F5344CB8AC3E}">
        <p14:creationId xmlns:p14="http://schemas.microsoft.com/office/powerpoint/2010/main" val="2019187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0ECCD4-6EF7-74B4-2459-23F2E4B5A1F3}"/>
              </a:ext>
            </a:extLst>
          </p:cNvPr>
          <p:cNvSpPr>
            <a:spLocks noGrp="1"/>
          </p:cNvSpPr>
          <p:nvPr>
            <p:ph type="title"/>
          </p:nvPr>
        </p:nvSpPr>
        <p:spPr/>
        <p:txBody>
          <a:bodyPr/>
          <a:lstStyle/>
          <a:p>
            <a:r>
              <a:rPr lang="cs-CZ" dirty="0"/>
              <a:t>Státní zřízení</a:t>
            </a:r>
          </a:p>
        </p:txBody>
      </p:sp>
      <p:sp>
        <p:nvSpPr>
          <p:cNvPr id="3" name="Zástupný obsah 2">
            <a:extLst>
              <a:ext uri="{FF2B5EF4-FFF2-40B4-BE49-F238E27FC236}">
                <a16:creationId xmlns:a16="http://schemas.microsoft.com/office/drawing/2014/main" id="{34F98AE3-0E8D-2CD7-F916-7375594B0778}"/>
              </a:ext>
            </a:extLst>
          </p:cNvPr>
          <p:cNvSpPr>
            <a:spLocks noGrp="1"/>
          </p:cNvSpPr>
          <p:nvPr>
            <p:ph sz="half" idx="1"/>
          </p:nvPr>
        </p:nvSpPr>
        <p:spPr/>
        <p:txBody>
          <a:bodyPr/>
          <a:lstStyle/>
          <a:p>
            <a:r>
              <a:rPr lang="cs-CZ" dirty="0"/>
              <a:t>Str. 1.4.9</a:t>
            </a:r>
          </a:p>
          <a:p>
            <a:r>
              <a:rPr lang="el-GR" dirty="0"/>
              <a:t>ἔτι δὲ Ῥωμαίους καὶ </a:t>
            </a:r>
            <a:r>
              <a:rPr lang="el-GR" u="sng" dirty="0"/>
              <a:t>Καρχηδονίους</a:t>
            </a:r>
            <a:r>
              <a:rPr lang="el-GR" dirty="0"/>
              <a:t> οὕτω </a:t>
            </a:r>
            <a:r>
              <a:rPr lang="el-GR" u="sng" dirty="0"/>
              <a:t>θαυμαστῶς</a:t>
            </a:r>
            <a:r>
              <a:rPr lang="el-GR" dirty="0"/>
              <a:t> </a:t>
            </a:r>
            <a:r>
              <a:rPr lang="el-GR" u="sng" dirty="0"/>
              <a:t>πολιτευομένους</a:t>
            </a:r>
            <a:r>
              <a:rPr lang="el-GR" dirty="0"/>
              <a:t>.</a:t>
            </a:r>
            <a:endParaRPr lang="cs-CZ" dirty="0"/>
          </a:p>
          <a:p>
            <a:r>
              <a:rPr lang="cs-CZ" dirty="0" err="1"/>
              <a:t>Plb</a:t>
            </a:r>
            <a:r>
              <a:rPr lang="cs-CZ" dirty="0"/>
              <a:t>. 6.43.</a:t>
            </a:r>
          </a:p>
          <a:p>
            <a:r>
              <a:rPr lang="el-GR" dirty="0"/>
              <a:t>σχεδὸν δὴ πάντες οἱ συγγραφεῖς περὶ τούτων ἡμῖν </a:t>
            </a:r>
            <a:r>
              <a:rPr lang="el-GR" u="sng" dirty="0"/>
              <a:t>τῶν πολιτευμάτων παραδεδώκασι τὴν ἐπ᾽ ἀρετῇ φήμην</a:t>
            </a:r>
            <a:r>
              <a:rPr lang="el-GR" dirty="0"/>
              <a:t>, περί τε τοῦ Λακεδαιμονίων καὶ Κρητῶν καὶ Μαντινέων, ἔτι δὲ </a:t>
            </a:r>
            <a:r>
              <a:rPr lang="el-GR" u="sng" dirty="0"/>
              <a:t>Καρχηδονίων</a:t>
            </a:r>
            <a:r>
              <a:rPr lang="el-GR" dirty="0"/>
              <a:t>: </a:t>
            </a:r>
            <a:endParaRPr lang="cs-CZ" dirty="0"/>
          </a:p>
        </p:txBody>
      </p:sp>
      <p:sp>
        <p:nvSpPr>
          <p:cNvPr id="4" name="Zástupný obsah 3">
            <a:extLst>
              <a:ext uri="{FF2B5EF4-FFF2-40B4-BE49-F238E27FC236}">
                <a16:creationId xmlns:a16="http://schemas.microsoft.com/office/drawing/2014/main" id="{536278FA-5C45-A216-2A7D-40E391D40E98}"/>
              </a:ext>
            </a:extLst>
          </p:cNvPr>
          <p:cNvSpPr>
            <a:spLocks noGrp="1"/>
          </p:cNvSpPr>
          <p:nvPr>
            <p:ph sz="half" idx="2"/>
          </p:nvPr>
        </p:nvSpPr>
        <p:spPr/>
        <p:txBody>
          <a:bodyPr/>
          <a:lstStyle/>
          <a:p>
            <a:r>
              <a:rPr lang="en-US" dirty="0"/>
              <a:t>or still better the Romans and Carthaginians, whose political system is so beautifully perfect.</a:t>
            </a:r>
            <a:endParaRPr lang="cs-CZ" dirty="0"/>
          </a:p>
          <a:p>
            <a:r>
              <a:rPr lang="en-US" dirty="0"/>
              <a:t>Nearly all historians have recorded as constitutions</a:t>
            </a:r>
            <a:r>
              <a:rPr lang="cs-CZ" dirty="0"/>
              <a:t> </a:t>
            </a:r>
            <a:r>
              <a:rPr lang="cs-CZ" dirty="0" err="1"/>
              <a:t>of</a:t>
            </a:r>
            <a:r>
              <a:rPr lang="cs-CZ" dirty="0"/>
              <a:t> eminent </a:t>
            </a:r>
            <a:r>
              <a:rPr lang="en-US" dirty="0"/>
              <a:t>excellence those of </a:t>
            </a:r>
            <a:r>
              <a:rPr lang="en-US" dirty="0" err="1"/>
              <a:t>Lacedaemonia</a:t>
            </a:r>
            <a:r>
              <a:rPr lang="en-US" dirty="0"/>
              <a:t>, Crete, Mantinea, and Carthage.</a:t>
            </a:r>
            <a:endParaRPr lang="cs-CZ" dirty="0"/>
          </a:p>
          <a:p>
            <a:endParaRPr lang="cs-CZ" dirty="0"/>
          </a:p>
        </p:txBody>
      </p:sp>
    </p:spTree>
    <p:extLst>
      <p:ext uri="{BB962C8B-B14F-4D97-AF65-F5344CB8AC3E}">
        <p14:creationId xmlns:p14="http://schemas.microsoft.com/office/powerpoint/2010/main" val="3576847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B1B2B1-00A0-3D29-D184-0C7F3591B11A}"/>
              </a:ext>
            </a:extLst>
          </p:cNvPr>
          <p:cNvSpPr>
            <a:spLocks noGrp="1"/>
          </p:cNvSpPr>
          <p:nvPr>
            <p:ph type="title"/>
          </p:nvPr>
        </p:nvSpPr>
        <p:spPr/>
        <p:txBody>
          <a:bodyPr/>
          <a:lstStyle/>
          <a:p>
            <a:r>
              <a:rPr lang="cs-CZ" dirty="0"/>
              <a:t>Státní zřízení</a:t>
            </a:r>
          </a:p>
        </p:txBody>
      </p:sp>
      <p:sp>
        <p:nvSpPr>
          <p:cNvPr id="3" name="Zástupný obsah 2">
            <a:extLst>
              <a:ext uri="{FF2B5EF4-FFF2-40B4-BE49-F238E27FC236}">
                <a16:creationId xmlns:a16="http://schemas.microsoft.com/office/drawing/2014/main" id="{FE80EC8B-C20B-E5C6-97E3-F798B74FE520}"/>
              </a:ext>
            </a:extLst>
          </p:cNvPr>
          <p:cNvSpPr>
            <a:spLocks noGrp="1"/>
          </p:cNvSpPr>
          <p:nvPr>
            <p:ph sz="half" idx="1"/>
          </p:nvPr>
        </p:nvSpPr>
        <p:spPr/>
        <p:txBody>
          <a:bodyPr>
            <a:normAutofit lnSpcReduction="10000"/>
          </a:bodyPr>
          <a:lstStyle/>
          <a:p>
            <a:r>
              <a:rPr lang="cs-CZ" dirty="0" err="1"/>
              <a:t>Plb</a:t>
            </a:r>
            <a:r>
              <a:rPr lang="cs-CZ" dirty="0"/>
              <a:t>. 6.51</a:t>
            </a:r>
          </a:p>
          <a:p>
            <a:r>
              <a:rPr lang="el-GR" dirty="0"/>
              <a:t>τὸ δὲ </a:t>
            </a:r>
            <a:r>
              <a:rPr lang="el-GR" u="sng" dirty="0"/>
              <a:t>Καρχηδονίων πολίτευμα </a:t>
            </a:r>
            <a:r>
              <a:rPr lang="el-GR" dirty="0"/>
              <a:t>τὸ μὲν ἀνέκαθέν μοι δοκεῖ καλῶς κατά γε τὰς </a:t>
            </a:r>
            <a:r>
              <a:rPr lang="el-GR" u="sng" dirty="0"/>
              <a:t>ὁλοσχερεῖς</a:t>
            </a:r>
            <a:r>
              <a:rPr lang="el-GR" dirty="0"/>
              <a:t> </a:t>
            </a:r>
            <a:r>
              <a:rPr lang="el-GR" u="sng" dirty="0"/>
              <a:t>διαφορὰς</a:t>
            </a:r>
            <a:r>
              <a:rPr lang="el-GR" dirty="0"/>
              <a:t> συνεστάσθαι. [2] καὶ γὰρ </a:t>
            </a:r>
            <a:r>
              <a:rPr lang="el-GR" u="sng" dirty="0"/>
              <a:t>βασιλεῖς</a:t>
            </a:r>
            <a:r>
              <a:rPr lang="el-GR" dirty="0"/>
              <a:t> ἦσαν παρ᾽ αὐτοῖς, καὶ τὸ </a:t>
            </a:r>
            <a:r>
              <a:rPr lang="el-GR" u="sng" dirty="0"/>
              <a:t>γερόντιον</a:t>
            </a:r>
            <a:r>
              <a:rPr lang="el-GR" dirty="0"/>
              <a:t> εἶχε τὴν </a:t>
            </a:r>
            <a:r>
              <a:rPr lang="el-GR" u="sng" dirty="0"/>
              <a:t>ἀριστοκρατικὴν</a:t>
            </a:r>
            <a:r>
              <a:rPr lang="el-GR" dirty="0"/>
              <a:t> </a:t>
            </a:r>
            <a:r>
              <a:rPr lang="el-GR" u="sng" dirty="0"/>
              <a:t>ἐξουσίαν</a:t>
            </a:r>
            <a:r>
              <a:rPr lang="el-GR" dirty="0"/>
              <a:t>, καὶ τὸ </a:t>
            </a:r>
            <a:r>
              <a:rPr lang="el-GR" u="sng" dirty="0"/>
              <a:t>πλῆθος</a:t>
            </a:r>
            <a:r>
              <a:rPr lang="el-GR" dirty="0"/>
              <a:t> ἦν </a:t>
            </a:r>
            <a:r>
              <a:rPr lang="el-GR" u="sng" dirty="0"/>
              <a:t>κύριον</a:t>
            </a:r>
            <a:r>
              <a:rPr lang="el-GR" dirty="0"/>
              <a:t> τῶν καθηκόντων αὐτῷ: καθόλου δὲ τὴν τῶν ὅλων ἁρμογὴν εἶχε παραπλησίαν τῇ Ῥωμαίων καὶ Λακεδαιμονίων.</a:t>
            </a:r>
            <a:endParaRPr lang="cs-CZ" dirty="0"/>
          </a:p>
          <a:p>
            <a:r>
              <a:rPr lang="cs-CZ" dirty="0"/>
              <a:t>Již v úpadku v době válek</a:t>
            </a:r>
          </a:p>
          <a:p>
            <a:r>
              <a:rPr lang="el-GR" dirty="0"/>
              <a:t>παρὰ μὲν </a:t>
            </a:r>
            <a:r>
              <a:rPr lang="el-GR" u="sng" dirty="0"/>
              <a:t>Καρχηδονίοις</a:t>
            </a:r>
            <a:r>
              <a:rPr lang="el-GR" dirty="0"/>
              <a:t> </a:t>
            </a:r>
            <a:r>
              <a:rPr lang="el-GR" u="sng" dirty="0"/>
              <a:t>δῶρα</a:t>
            </a:r>
            <a:r>
              <a:rPr lang="el-GR" dirty="0"/>
              <a:t> φανερῶς διδόντες </a:t>
            </a:r>
            <a:r>
              <a:rPr lang="el-GR" u="sng" dirty="0"/>
              <a:t>λαμβάνουσι τὰς ἀρχάς</a:t>
            </a:r>
            <a:r>
              <a:rPr lang="el-GR" dirty="0"/>
              <a:t>, παρὰ δὲ Ῥωμαίοις θάνατός ἐστι περὶ τοῦτο πρόστιμον.</a:t>
            </a:r>
            <a:endParaRPr lang="cs-CZ" dirty="0"/>
          </a:p>
        </p:txBody>
      </p:sp>
      <p:sp>
        <p:nvSpPr>
          <p:cNvPr id="4" name="Zástupný obsah 3">
            <a:extLst>
              <a:ext uri="{FF2B5EF4-FFF2-40B4-BE49-F238E27FC236}">
                <a16:creationId xmlns:a16="http://schemas.microsoft.com/office/drawing/2014/main" id="{6C12F335-8BF7-E909-0231-53361150EDEC}"/>
              </a:ext>
            </a:extLst>
          </p:cNvPr>
          <p:cNvSpPr>
            <a:spLocks noGrp="1"/>
          </p:cNvSpPr>
          <p:nvPr>
            <p:ph sz="half" idx="2"/>
          </p:nvPr>
        </p:nvSpPr>
        <p:spPr/>
        <p:txBody>
          <a:bodyPr>
            <a:normAutofit lnSpcReduction="10000"/>
          </a:bodyPr>
          <a:lstStyle/>
          <a:p>
            <a:r>
              <a:rPr lang="en-US" dirty="0"/>
              <a:t>Now the Carthaginian constitution seems to me</a:t>
            </a:r>
            <a:r>
              <a:rPr lang="cs-CZ" dirty="0"/>
              <a:t> </a:t>
            </a:r>
            <a:r>
              <a:rPr lang="cs-CZ" dirty="0" err="1"/>
              <a:t>originally</a:t>
            </a:r>
            <a:r>
              <a:rPr lang="cs-CZ" dirty="0"/>
              <a:t> </a:t>
            </a:r>
            <a:r>
              <a:rPr lang="cs-CZ" dirty="0" err="1"/>
              <a:t>have</a:t>
            </a:r>
            <a:r>
              <a:rPr lang="cs-CZ" dirty="0"/>
              <a:t> </a:t>
            </a:r>
            <a:r>
              <a:rPr lang="cs-CZ" dirty="0" err="1"/>
              <a:t>been</a:t>
            </a:r>
            <a:r>
              <a:rPr lang="cs-CZ" dirty="0"/>
              <a:t> </a:t>
            </a:r>
            <a:r>
              <a:rPr lang="en-US" dirty="0"/>
              <a:t>well contrived in these most distinctively important particulars. For they had kings,</a:t>
            </a:r>
            <a:r>
              <a:rPr lang="cs-CZ" baseline="30000" dirty="0"/>
              <a:t> </a:t>
            </a:r>
            <a:r>
              <a:rPr lang="en-US" dirty="0"/>
              <a:t>and the </a:t>
            </a:r>
            <a:r>
              <a:rPr lang="en-US" dirty="0" err="1"/>
              <a:t>Gerusia</a:t>
            </a:r>
            <a:r>
              <a:rPr lang="en-US" dirty="0"/>
              <a:t> had the powers of an aristocracy, and the multitude were supreme in such things as affected them; and on the whole the adjustment of its several parts was very like that of Rome and Sparta.</a:t>
            </a:r>
            <a:endParaRPr lang="cs-CZ" dirty="0"/>
          </a:p>
          <a:p>
            <a:endParaRPr lang="cs-CZ" dirty="0"/>
          </a:p>
          <a:p>
            <a:r>
              <a:rPr lang="en-US" dirty="0"/>
              <a:t>The Carthaginians obtain office by open bribery, but among the Romans the penalty for it is death.</a:t>
            </a:r>
            <a:endParaRPr lang="cs-CZ" dirty="0"/>
          </a:p>
        </p:txBody>
      </p:sp>
    </p:spTree>
    <p:extLst>
      <p:ext uri="{BB962C8B-B14F-4D97-AF65-F5344CB8AC3E}">
        <p14:creationId xmlns:p14="http://schemas.microsoft.com/office/powerpoint/2010/main" val="1701212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D7108F-FB8B-4FE6-9DC5-9D5AA40A2A91}"/>
              </a:ext>
            </a:extLst>
          </p:cNvPr>
          <p:cNvSpPr>
            <a:spLocks noGrp="1"/>
          </p:cNvSpPr>
          <p:nvPr>
            <p:ph type="title"/>
          </p:nvPr>
        </p:nvSpPr>
        <p:spPr/>
        <p:txBody>
          <a:bodyPr/>
          <a:lstStyle/>
          <a:p>
            <a:r>
              <a:rPr lang="cs-CZ" dirty="0"/>
              <a:t>Sláva města</a:t>
            </a:r>
          </a:p>
        </p:txBody>
      </p:sp>
      <p:sp>
        <p:nvSpPr>
          <p:cNvPr id="3" name="Zástupný obsah 2">
            <a:extLst>
              <a:ext uri="{FF2B5EF4-FFF2-40B4-BE49-F238E27FC236}">
                <a16:creationId xmlns:a16="http://schemas.microsoft.com/office/drawing/2014/main" id="{D5E869A6-59FA-8E94-07CE-C9965312C0C6}"/>
              </a:ext>
            </a:extLst>
          </p:cNvPr>
          <p:cNvSpPr>
            <a:spLocks noGrp="1"/>
          </p:cNvSpPr>
          <p:nvPr>
            <p:ph sz="half" idx="1"/>
          </p:nvPr>
        </p:nvSpPr>
        <p:spPr/>
        <p:txBody>
          <a:bodyPr/>
          <a:lstStyle/>
          <a:p>
            <a:r>
              <a:rPr lang="cs-CZ" dirty="0"/>
              <a:t>Pomp. 1.29</a:t>
            </a:r>
          </a:p>
          <a:p>
            <a:r>
              <a:rPr lang="cs-CZ" dirty="0" err="1"/>
              <a:t>Utica</a:t>
            </a:r>
            <a:r>
              <a:rPr lang="cs-CZ" dirty="0"/>
              <a:t> et </a:t>
            </a:r>
            <a:r>
              <a:rPr lang="cs-CZ" dirty="0" err="1"/>
              <a:t>Carthago</a:t>
            </a:r>
            <a:r>
              <a:rPr lang="cs-CZ" dirty="0"/>
              <a:t> </a:t>
            </a:r>
            <a:r>
              <a:rPr lang="cs-CZ" dirty="0" err="1"/>
              <a:t>ambae</a:t>
            </a:r>
            <a:r>
              <a:rPr lang="cs-CZ" dirty="0"/>
              <a:t> </a:t>
            </a:r>
            <a:r>
              <a:rPr lang="cs-CZ" dirty="0" err="1"/>
              <a:t>inclutae</a:t>
            </a:r>
            <a:r>
              <a:rPr lang="cs-CZ" dirty="0"/>
              <a:t> </a:t>
            </a:r>
            <a:r>
              <a:rPr lang="cs-CZ" dirty="0" err="1"/>
              <a:t>ambae</a:t>
            </a:r>
            <a:r>
              <a:rPr lang="cs-CZ" dirty="0"/>
              <a:t> a </a:t>
            </a:r>
            <a:r>
              <a:rPr lang="cs-CZ" u="sng" dirty="0" err="1"/>
              <a:t>Phoenicibus</a:t>
            </a:r>
            <a:r>
              <a:rPr lang="cs-CZ" u="sng" dirty="0"/>
              <a:t> </a:t>
            </a:r>
            <a:r>
              <a:rPr lang="cs-CZ" u="sng" dirty="0" err="1"/>
              <a:t>conditae</a:t>
            </a:r>
            <a:r>
              <a:rPr lang="cs-CZ" dirty="0"/>
              <a:t>, </a:t>
            </a:r>
            <a:r>
              <a:rPr lang="cs-CZ" dirty="0" err="1"/>
              <a:t>illa</a:t>
            </a:r>
            <a:r>
              <a:rPr lang="cs-CZ" dirty="0"/>
              <a:t> fato </a:t>
            </a:r>
            <a:r>
              <a:rPr lang="cs-CZ" dirty="0" err="1"/>
              <a:t>Catonis</a:t>
            </a:r>
            <a:r>
              <a:rPr lang="cs-CZ" dirty="0"/>
              <a:t> </a:t>
            </a:r>
            <a:r>
              <a:rPr lang="cs-CZ" dirty="0" err="1"/>
              <a:t>insignis</a:t>
            </a:r>
            <a:r>
              <a:rPr lang="cs-CZ" dirty="0"/>
              <a:t>, </a:t>
            </a:r>
            <a:r>
              <a:rPr lang="cs-CZ" dirty="0" err="1"/>
              <a:t>haec</a:t>
            </a:r>
            <a:r>
              <a:rPr lang="cs-CZ" dirty="0"/>
              <a:t> </a:t>
            </a:r>
            <a:r>
              <a:rPr lang="cs-CZ" dirty="0" err="1"/>
              <a:t>suo</a:t>
            </a:r>
            <a:r>
              <a:rPr lang="cs-CZ" dirty="0"/>
              <a:t>, </a:t>
            </a:r>
            <a:r>
              <a:rPr lang="cs-CZ" u="sng" dirty="0" err="1"/>
              <a:t>nunc</a:t>
            </a:r>
            <a:r>
              <a:rPr lang="cs-CZ" u="sng" dirty="0"/>
              <a:t> </a:t>
            </a:r>
            <a:r>
              <a:rPr lang="cs-CZ" u="sng" dirty="0" err="1"/>
              <a:t>populi</a:t>
            </a:r>
            <a:r>
              <a:rPr lang="cs-CZ" u="sng" dirty="0"/>
              <a:t> Romani </a:t>
            </a:r>
            <a:r>
              <a:rPr lang="cs-CZ" u="sng" dirty="0" err="1"/>
              <a:t>colonia</a:t>
            </a:r>
            <a:r>
              <a:rPr lang="cs-CZ" dirty="0"/>
              <a:t>, </a:t>
            </a:r>
            <a:r>
              <a:rPr lang="cs-CZ" dirty="0" err="1"/>
              <a:t>olim</a:t>
            </a:r>
            <a:r>
              <a:rPr lang="cs-CZ" dirty="0"/>
              <a:t> </a:t>
            </a:r>
            <a:r>
              <a:rPr lang="cs-CZ" dirty="0" err="1"/>
              <a:t>imperii</a:t>
            </a:r>
            <a:r>
              <a:rPr lang="cs-CZ" dirty="0"/>
              <a:t> </a:t>
            </a:r>
            <a:r>
              <a:rPr lang="cs-CZ" dirty="0" err="1"/>
              <a:t>eius</a:t>
            </a:r>
            <a:r>
              <a:rPr lang="cs-CZ" dirty="0"/>
              <a:t> </a:t>
            </a:r>
            <a:r>
              <a:rPr lang="cs-CZ" dirty="0" err="1"/>
              <a:t>pertinax</a:t>
            </a:r>
            <a:r>
              <a:rPr lang="cs-CZ" dirty="0"/>
              <a:t> </a:t>
            </a:r>
            <a:r>
              <a:rPr lang="cs-CZ" dirty="0" err="1"/>
              <a:t>aemula</a:t>
            </a:r>
            <a:r>
              <a:rPr lang="cs-CZ" dirty="0"/>
              <a:t>, </a:t>
            </a:r>
            <a:r>
              <a:rPr lang="cs-CZ" u="sng" dirty="0"/>
              <a:t>iam </a:t>
            </a:r>
            <a:r>
              <a:rPr lang="cs-CZ" u="sng" dirty="0" err="1"/>
              <a:t>quidem</a:t>
            </a:r>
            <a:r>
              <a:rPr lang="cs-CZ" u="sng" dirty="0"/>
              <a:t> </a:t>
            </a:r>
            <a:r>
              <a:rPr lang="cs-CZ" u="sng" dirty="0" err="1"/>
              <a:t>iterum</a:t>
            </a:r>
            <a:r>
              <a:rPr lang="cs-CZ" u="sng" dirty="0"/>
              <a:t> </a:t>
            </a:r>
            <a:r>
              <a:rPr lang="cs-CZ" u="sng" dirty="0" err="1"/>
              <a:t>opulenta</a:t>
            </a:r>
            <a:r>
              <a:rPr lang="cs-CZ" dirty="0"/>
              <a:t>, </a:t>
            </a:r>
            <a:r>
              <a:rPr lang="cs-CZ" dirty="0" err="1"/>
              <a:t>etiam</a:t>
            </a:r>
            <a:r>
              <a:rPr lang="cs-CZ" dirty="0"/>
              <a:t> </a:t>
            </a:r>
            <a:r>
              <a:rPr lang="cs-CZ" dirty="0" err="1"/>
              <a:t>nunc</a:t>
            </a:r>
            <a:r>
              <a:rPr lang="cs-CZ" dirty="0"/>
              <a:t> </a:t>
            </a:r>
            <a:r>
              <a:rPr lang="cs-CZ" dirty="0" err="1"/>
              <a:t>tamen</a:t>
            </a:r>
            <a:r>
              <a:rPr lang="cs-CZ" dirty="0"/>
              <a:t> </a:t>
            </a:r>
            <a:r>
              <a:rPr lang="cs-CZ" dirty="0" err="1"/>
              <a:t>priorum</a:t>
            </a:r>
            <a:r>
              <a:rPr lang="cs-CZ" dirty="0"/>
              <a:t> </a:t>
            </a:r>
            <a:r>
              <a:rPr lang="cs-CZ" dirty="0" err="1"/>
              <a:t>excidio</a:t>
            </a:r>
            <a:r>
              <a:rPr lang="cs-CZ" dirty="0"/>
              <a:t> </a:t>
            </a:r>
            <a:r>
              <a:rPr lang="cs-CZ" dirty="0" err="1"/>
              <a:t>rerum</a:t>
            </a:r>
            <a:r>
              <a:rPr lang="cs-CZ" dirty="0"/>
              <a:t> </a:t>
            </a:r>
            <a:r>
              <a:rPr lang="cs-CZ" dirty="0" err="1"/>
              <a:t>quam</a:t>
            </a:r>
            <a:r>
              <a:rPr lang="cs-CZ" dirty="0"/>
              <a:t> ope </a:t>
            </a:r>
            <a:r>
              <a:rPr lang="cs-CZ" dirty="0" err="1"/>
              <a:t>praesentium</a:t>
            </a:r>
            <a:r>
              <a:rPr lang="cs-CZ" dirty="0"/>
              <a:t> </a:t>
            </a:r>
            <a:r>
              <a:rPr lang="cs-CZ" dirty="0" err="1"/>
              <a:t>clarior</a:t>
            </a:r>
            <a:r>
              <a:rPr lang="cs-CZ" dirty="0"/>
              <a:t>. </a:t>
            </a:r>
          </a:p>
        </p:txBody>
      </p:sp>
      <p:sp>
        <p:nvSpPr>
          <p:cNvPr id="4" name="Zástupný obsah 3">
            <a:extLst>
              <a:ext uri="{FF2B5EF4-FFF2-40B4-BE49-F238E27FC236}">
                <a16:creationId xmlns:a16="http://schemas.microsoft.com/office/drawing/2014/main" id="{59FB8B13-C3E7-BD99-8145-B4949B0396E9}"/>
              </a:ext>
            </a:extLst>
          </p:cNvPr>
          <p:cNvSpPr>
            <a:spLocks noGrp="1"/>
          </p:cNvSpPr>
          <p:nvPr>
            <p:ph sz="half" idx="2"/>
          </p:nvPr>
        </p:nvSpPr>
        <p:spPr/>
        <p:txBody>
          <a:bodyPr/>
          <a:lstStyle/>
          <a:p>
            <a:r>
              <a:rPr lang="en-US" dirty="0"/>
              <a:t>Both Utica and Carthage are famous, and both were founded by Phoenicians. The former is marked by the death of Cato. The latter is marked by its own fate: now it is a colony of the Roman people, but it was once their determined rival for imperial power. In fact, Carthage is now wealthy again, but it remains more famous for the destruction of its ancestors' claims than for the wealth of its present inhabitants.</a:t>
            </a:r>
            <a:endParaRPr lang="cs-CZ" dirty="0"/>
          </a:p>
        </p:txBody>
      </p:sp>
    </p:spTree>
    <p:extLst>
      <p:ext uri="{BB962C8B-B14F-4D97-AF65-F5344CB8AC3E}">
        <p14:creationId xmlns:p14="http://schemas.microsoft.com/office/powerpoint/2010/main" val="599746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8DB285-B61E-8BF9-B973-E5A73DDEF086}"/>
              </a:ext>
            </a:extLst>
          </p:cNvPr>
          <p:cNvSpPr>
            <a:spLocks noGrp="1"/>
          </p:cNvSpPr>
          <p:nvPr>
            <p:ph type="title"/>
          </p:nvPr>
        </p:nvSpPr>
        <p:spPr/>
        <p:txBody>
          <a:bodyPr/>
          <a:lstStyle/>
          <a:p>
            <a:r>
              <a:rPr lang="cs-CZ" dirty="0"/>
              <a:t>Zničení města</a:t>
            </a:r>
          </a:p>
        </p:txBody>
      </p:sp>
      <p:sp>
        <p:nvSpPr>
          <p:cNvPr id="3" name="Zástupný obsah 2">
            <a:extLst>
              <a:ext uri="{FF2B5EF4-FFF2-40B4-BE49-F238E27FC236}">
                <a16:creationId xmlns:a16="http://schemas.microsoft.com/office/drawing/2014/main" id="{8C2461BC-64B6-2AF3-7CD3-452BB6867E7C}"/>
              </a:ext>
            </a:extLst>
          </p:cNvPr>
          <p:cNvSpPr>
            <a:spLocks noGrp="1"/>
          </p:cNvSpPr>
          <p:nvPr>
            <p:ph sz="half" idx="1"/>
          </p:nvPr>
        </p:nvSpPr>
        <p:spPr/>
        <p:txBody>
          <a:bodyPr>
            <a:normAutofit lnSpcReduction="10000"/>
          </a:bodyPr>
          <a:lstStyle/>
          <a:p>
            <a:r>
              <a:rPr lang="cs-CZ" dirty="0" err="1"/>
              <a:t>Plb</a:t>
            </a:r>
            <a:r>
              <a:rPr lang="cs-CZ" dirty="0"/>
              <a:t>. 38.2</a:t>
            </a:r>
          </a:p>
          <a:p>
            <a:r>
              <a:rPr lang="cs-CZ" dirty="0" err="1"/>
              <a:t>App</a:t>
            </a:r>
            <a:r>
              <a:rPr lang="cs-CZ" dirty="0"/>
              <a:t>. </a:t>
            </a:r>
            <a:r>
              <a:rPr lang="cs-CZ" i="1" dirty="0"/>
              <a:t>Pun</a:t>
            </a:r>
            <a:r>
              <a:rPr lang="cs-CZ" dirty="0"/>
              <a:t>. 67–135</a:t>
            </a:r>
          </a:p>
          <a:p>
            <a:r>
              <a:rPr lang="el-GR" dirty="0"/>
              <a:t>ὁ δὲ </a:t>
            </a:r>
            <a:r>
              <a:rPr lang="el-GR" u="sng" dirty="0"/>
              <a:t>Σκιπίων</a:t>
            </a:r>
            <a:r>
              <a:rPr lang="el-GR" dirty="0"/>
              <a:t> πόλιν ὁρῶν ἑπτακοσίοις ἔτεσιν ἀνθήσασαν ἀπὸ τοῦ συνοικισμοῦ, καὶ γῆς τοσῆσδε καὶ </a:t>
            </a:r>
            <a:r>
              <a:rPr lang="el-GR" u="sng" dirty="0"/>
              <a:t>νήσων καὶ θαλάσσης ἐπάρξασαν, ὅπλων τε καὶ νεῶν καὶ ἐλεφάντων καὶ χρημάτων εὐπορήσασαν</a:t>
            </a:r>
            <a:r>
              <a:rPr lang="el-GR" dirty="0"/>
              <a:t> ἴσα ταῖς ἀρχαῖς ταῖς μεγίσταις, </a:t>
            </a:r>
            <a:r>
              <a:rPr lang="el-GR" u="sng" dirty="0"/>
              <a:t>τόλμῃ</a:t>
            </a:r>
            <a:r>
              <a:rPr lang="el-GR" dirty="0"/>
              <a:t> δὲ καὶ </a:t>
            </a:r>
            <a:r>
              <a:rPr lang="el-GR" u="sng" dirty="0"/>
              <a:t>προθυμίᾳ</a:t>
            </a:r>
            <a:r>
              <a:rPr lang="el-GR" dirty="0"/>
              <a:t> πολὺ διασχοῦσαν, ἥ γε καὶ ναῦς καὶ ὅπλα πάντα περιῃρημένη τρισὶν ὅμως ἔτεσιν ἀντέσχε πολέμῳ τοσῷδε καὶ λιμῷ, τότε ἄρδην τελευτῶσαν ἐς </a:t>
            </a:r>
            <a:r>
              <a:rPr lang="el-GR" u="sng" dirty="0"/>
              <a:t>πανωλεθρίαν</a:t>
            </a:r>
            <a:r>
              <a:rPr lang="el-GR" dirty="0"/>
              <a:t> </a:t>
            </a:r>
            <a:r>
              <a:rPr lang="el-GR" u="sng" dirty="0"/>
              <a:t>ἐσχάτην</a:t>
            </a:r>
            <a:r>
              <a:rPr lang="el-GR" dirty="0"/>
              <a:t>, λέγεται μὲν </a:t>
            </a:r>
            <a:r>
              <a:rPr lang="el-GR" u="sng" dirty="0"/>
              <a:t>δακρῦσαι</a:t>
            </a:r>
            <a:r>
              <a:rPr lang="el-GR" dirty="0"/>
              <a:t> καὶ φανερὸς γενέσθαι κλαίων ὑπὲρ πολεμίων</a:t>
            </a:r>
            <a:r>
              <a:rPr lang="cs-CZ" dirty="0"/>
              <a:t>, …</a:t>
            </a:r>
          </a:p>
          <a:p>
            <a:endParaRPr lang="cs-CZ" dirty="0"/>
          </a:p>
          <a:p>
            <a:endParaRPr lang="cs-CZ" dirty="0"/>
          </a:p>
        </p:txBody>
      </p:sp>
      <p:sp>
        <p:nvSpPr>
          <p:cNvPr id="4" name="Zástupný obsah 3">
            <a:extLst>
              <a:ext uri="{FF2B5EF4-FFF2-40B4-BE49-F238E27FC236}">
                <a16:creationId xmlns:a16="http://schemas.microsoft.com/office/drawing/2014/main" id="{DA4196D1-E55D-3012-8969-6E40554006B5}"/>
              </a:ext>
            </a:extLst>
          </p:cNvPr>
          <p:cNvSpPr>
            <a:spLocks noGrp="1"/>
          </p:cNvSpPr>
          <p:nvPr>
            <p:ph sz="half" idx="2"/>
          </p:nvPr>
        </p:nvSpPr>
        <p:spPr/>
        <p:txBody>
          <a:bodyPr>
            <a:normAutofit lnSpcReduction="10000"/>
          </a:bodyPr>
          <a:lstStyle/>
          <a:p>
            <a:r>
              <a:rPr lang="en-US" dirty="0"/>
              <a:t>Scipio, beholding this city, which had flourished 700 years from its foundation and had ruled over so many lands, islands, and seas, rich with arms and fleets, elephants and money, equal to the mightiest monarchies but far surpassing them in bravery and high spirit (since without ships or arms, and in the face of famine, it had sustained continuous war for three years), now come to its end in total destruction - Scipio, beholding this spectacle, is said to have shed tears and publicly lamented the fortune of the enemy.</a:t>
            </a:r>
            <a:endParaRPr lang="cs-CZ" dirty="0"/>
          </a:p>
        </p:txBody>
      </p:sp>
    </p:spTree>
    <p:extLst>
      <p:ext uri="{BB962C8B-B14F-4D97-AF65-F5344CB8AC3E}">
        <p14:creationId xmlns:p14="http://schemas.microsoft.com/office/powerpoint/2010/main" val="77057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42C33A-4370-9D2E-A390-D08ADBACDD1B}"/>
              </a:ext>
            </a:extLst>
          </p:cNvPr>
          <p:cNvSpPr>
            <a:spLocks noGrp="1"/>
          </p:cNvSpPr>
          <p:nvPr>
            <p:ph type="title"/>
          </p:nvPr>
        </p:nvSpPr>
        <p:spPr/>
        <p:txBody>
          <a:bodyPr>
            <a:normAutofit/>
          </a:bodyPr>
          <a:lstStyle/>
          <a:p>
            <a:r>
              <a:rPr lang="cs-CZ" dirty="0"/>
              <a:t>Zničení města</a:t>
            </a:r>
          </a:p>
        </p:txBody>
      </p:sp>
      <p:sp>
        <p:nvSpPr>
          <p:cNvPr id="3" name="Zástupný obsah 2">
            <a:extLst>
              <a:ext uri="{FF2B5EF4-FFF2-40B4-BE49-F238E27FC236}">
                <a16:creationId xmlns:a16="http://schemas.microsoft.com/office/drawing/2014/main" id="{90EC144D-C728-3329-A970-C277C3A1016A}"/>
              </a:ext>
            </a:extLst>
          </p:cNvPr>
          <p:cNvSpPr>
            <a:spLocks noGrp="1"/>
          </p:cNvSpPr>
          <p:nvPr>
            <p:ph sz="half" idx="1"/>
          </p:nvPr>
        </p:nvSpPr>
        <p:spPr/>
        <p:txBody>
          <a:bodyPr/>
          <a:lstStyle/>
          <a:p>
            <a:r>
              <a:rPr lang="cs-CZ" dirty="0"/>
              <a:t>Plut. </a:t>
            </a:r>
            <a:r>
              <a:rPr lang="cs-CZ" i="1" dirty="0" err="1"/>
              <a:t>Cat</a:t>
            </a:r>
            <a:r>
              <a:rPr lang="cs-CZ" i="1" dirty="0"/>
              <a:t>. </a:t>
            </a:r>
            <a:r>
              <a:rPr lang="cs-CZ" i="1" dirty="0" err="1"/>
              <a:t>Ma</a:t>
            </a:r>
            <a:r>
              <a:rPr lang="cs-CZ" dirty="0"/>
              <a:t>. 27</a:t>
            </a:r>
          </a:p>
          <a:p>
            <a:r>
              <a:rPr lang="el-GR" dirty="0"/>
              <a:t>‘δοκεῖ δέ μοι καὶ Καρχηδόνα μὴ εἶναι.’</a:t>
            </a:r>
            <a:endParaRPr lang="cs-CZ" dirty="0"/>
          </a:p>
        </p:txBody>
      </p:sp>
      <p:sp>
        <p:nvSpPr>
          <p:cNvPr id="4" name="Zástupný obsah 3">
            <a:extLst>
              <a:ext uri="{FF2B5EF4-FFF2-40B4-BE49-F238E27FC236}">
                <a16:creationId xmlns:a16="http://schemas.microsoft.com/office/drawing/2014/main" id="{BB497F60-CE6D-9AC1-54CE-AF14BB754F98}"/>
              </a:ext>
            </a:extLst>
          </p:cNvPr>
          <p:cNvSpPr>
            <a:spLocks noGrp="1"/>
          </p:cNvSpPr>
          <p:nvPr>
            <p:ph sz="half" idx="2"/>
          </p:nvPr>
        </p:nvSpPr>
        <p:spPr/>
        <p:txBody>
          <a:bodyPr/>
          <a:lstStyle/>
          <a:p>
            <a:r>
              <a:rPr lang="en-US" dirty="0"/>
              <a:t>In my opinion, Carthage must be destroyed</a:t>
            </a:r>
            <a:r>
              <a:rPr lang="cs-CZ" dirty="0"/>
              <a:t>.</a:t>
            </a:r>
          </a:p>
        </p:txBody>
      </p:sp>
    </p:spTree>
    <p:extLst>
      <p:ext uri="{BB962C8B-B14F-4D97-AF65-F5344CB8AC3E}">
        <p14:creationId xmlns:p14="http://schemas.microsoft.com/office/powerpoint/2010/main" val="3240827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9B098F-273B-F6A5-4D7A-DF51A82CD190}"/>
              </a:ext>
            </a:extLst>
          </p:cNvPr>
          <p:cNvSpPr>
            <a:spLocks noGrp="1"/>
          </p:cNvSpPr>
          <p:nvPr>
            <p:ph type="title"/>
          </p:nvPr>
        </p:nvSpPr>
        <p:spPr/>
        <p:txBody>
          <a:bodyPr/>
          <a:lstStyle/>
          <a:p>
            <a:r>
              <a:rPr lang="cs-CZ" dirty="0" err="1"/>
              <a:t>Punica</a:t>
            </a:r>
            <a:r>
              <a:rPr lang="cs-CZ" dirty="0"/>
              <a:t> </a:t>
            </a:r>
            <a:r>
              <a:rPr lang="cs-CZ" dirty="0" err="1"/>
              <a:t>fides</a:t>
            </a:r>
            <a:r>
              <a:rPr lang="cs-CZ" dirty="0"/>
              <a:t>, krutost, úskočnost</a:t>
            </a:r>
          </a:p>
        </p:txBody>
      </p:sp>
      <p:sp>
        <p:nvSpPr>
          <p:cNvPr id="3" name="Zástupný obsah 2">
            <a:extLst>
              <a:ext uri="{FF2B5EF4-FFF2-40B4-BE49-F238E27FC236}">
                <a16:creationId xmlns:a16="http://schemas.microsoft.com/office/drawing/2014/main" id="{2FC43C62-2123-E1E4-2795-43EB50C4165D}"/>
              </a:ext>
            </a:extLst>
          </p:cNvPr>
          <p:cNvSpPr>
            <a:spLocks noGrp="1"/>
          </p:cNvSpPr>
          <p:nvPr>
            <p:ph sz="half" idx="1"/>
          </p:nvPr>
        </p:nvSpPr>
        <p:spPr/>
        <p:txBody>
          <a:bodyPr/>
          <a:lstStyle/>
          <a:p>
            <a:r>
              <a:rPr lang="cs-CZ" dirty="0" err="1"/>
              <a:t>Liv</a:t>
            </a:r>
            <a:r>
              <a:rPr lang="cs-CZ" dirty="0"/>
              <a:t>. 21.4.5–9</a:t>
            </a:r>
          </a:p>
          <a:p>
            <a:r>
              <a:rPr lang="cs-CZ" dirty="0"/>
              <a:t>Hanno - odvaha, uměřenost, dobrý příklad vojákům avšak </a:t>
            </a:r>
            <a:r>
              <a:rPr lang="cs-CZ" dirty="0">
                <a:hlinkClick r:id="rId2"/>
              </a:rPr>
              <a:t>–</a:t>
            </a:r>
            <a:r>
              <a:rPr lang="cs-CZ" dirty="0"/>
              <a:t> </a:t>
            </a:r>
          </a:p>
          <a:p>
            <a:r>
              <a:rPr lang="cs-CZ" dirty="0"/>
              <a:t>has </a:t>
            </a:r>
            <a:r>
              <a:rPr lang="cs-CZ" dirty="0" err="1"/>
              <a:t>tantas</a:t>
            </a:r>
            <a:r>
              <a:rPr lang="cs-CZ" dirty="0"/>
              <a:t> </a:t>
            </a:r>
            <a:r>
              <a:rPr lang="cs-CZ" dirty="0" err="1"/>
              <a:t>uiri</a:t>
            </a:r>
            <a:r>
              <a:rPr lang="cs-CZ" dirty="0"/>
              <a:t> </a:t>
            </a:r>
            <a:r>
              <a:rPr lang="cs-CZ" u="sng" dirty="0" err="1"/>
              <a:t>uirtutes</a:t>
            </a:r>
            <a:r>
              <a:rPr lang="cs-CZ" dirty="0"/>
              <a:t> </a:t>
            </a:r>
            <a:r>
              <a:rPr lang="cs-CZ" dirty="0" err="1"/>
              <a:t>ingentia</a:t>
            </a:r>
            <a:r>
              <a:rPr lang="cs-CZ" dirty="0"/>
              <a:t> </a:t>
            </a:r>
            <a:r>
              <a:rPr lang="cs-CZ" dirty="0" err="1"/>
              <a:t>uitia</a:t>
            </a:r>
            <a:r>
              <a:rPr lang="cs-CZ" dirty="0"/>
              <a:t> </a:t>
            </a:r>
            <a:r>
              <a:rPr lang="cs-CZ" dirty="0" err="1"/>
              <a:t>aequabant</a:t>
            </a:r>
            <a:r>
              <a:rPr lang="cs-CZ" dirty="0"/>
              <a:t>, </a:t>
            </a:r>
            <a:r>
              <a:rPr lang="cs-CZ" u="sng" dirty="0" err="1"/>
              <a:t>inhumana</a:t>
            </a:r>
            <a:r>
              <a:rPr lang="cs-CZ" u="sng" dirty="0"/>
              <a:t> </a:t>
            </a:r>
            <a:r>
              <a:rPr lang="cs-CZ" u="sng" dirty="0" err="1"/>
              <a:t>crudelitas</a:t>
            </a:r>
            <a:r>
              <a:rPr lang="cs-CZ" dirty="0"/>
              <a:t>, </a:t>
            </a:r>
            <a:r>
              <a:rPr lang="cs-CZ" u="sng" dirty="0" err="1"/>
              <a:t>perfidia</a:t>
            </a:r>
            <a:r>
              <a:rPr lang="cs-CZ" dirty="0"/>
              <a:t> plus </a:t>
            </a:r>
            <a:r>
              <a:rPr lang="cs-CZ" dirty="0" err="1"/>
              <a:t>quam</a:t>
            </a:r>
            <a:r>
              <a:rPr lang="cs-CZ" dirty="0"/>
              <a:t> </a:t>
            </a:r>
            <a:r>
              <a:rPr lang="cs-CZ" u="sng" dirty="0" err="1"/>
              <a:t>Punica</a:t>
            </a:r>
            <a:r>
              <a:rPr lang="cs-CZ" dirty="0"/>
              <a:t>, </a:t>
            </a:r>
            <a:r>
              <a:rPr lang="cs-CZ" u="sng" dirty="0" err="1"/>
              <a:t>nihil</a:t>
            </a:r>
            <a:r>
              <a:rPr lang="cs-CZ" u="sng" dirty="0"/>
              <a:t> </a:t>
            </a:r>
            <a:r>
              <a:rPr lang="cs-CZ" u="sng" dirty="0" err="1"/>
              <a:t>ueri</a:t>
            </a:r>
            <a:r>
              <a:rPr lang="cs-CZ" dirty="0"/>
              <a:t>, </a:t>
            </a:r>
            <a:r>
              <a:rPr lang="cs-CZ" u="sng" dirty="0" err="1"/>
              <a:t>nihil</a:t>
            </a:r>
            <a:r>
              <a:rPr lang="cs-CZ" u="sng" dirty="0"/>
              <a:t> </a:t>
            </a:r>
            <a:r>
              <a:rPr lang="cs-CZ" u="sng" dirty="0" err="1"/>
              <a:t>sancti</a:t>
            </a:r>
            <a:r>
              <a:rPr lang="cs-CZ" dirty="0"/>
              <a:t>, </a:t>
            </a:r>
            <a:r>
              <a:rPr lang="cs-CZ" u="sng" dirty="0" err="1"/>
              <a:t>nullus</a:t>
            </a:r>
            <a:r>
              <a:rPr lang="cs-CZ" u="sng" dirty="0"/>
              <a:t> </a:t>
            </a:r>
            <a:r>
              <a:rPr lang="cs-CZ" u="sng" dirty="0" err="1"/>
              <a:t>deum</a:t>
            </a:r>
            <a:r>
              <a:rPr lang="cs-CZ" u="sng" dirty="0"/>
              <a:t> </a:t>
            </a:r>
            <a:r>
              <a:rPr lang="cs-CZ" u="sng" dirty="0" err="1"/>
              <a:t>metus</a:t>
            </a:r>
            <a:r>
              <a:rPr lang="cs-CZ" dirty="0"/>
              <a:t>, </a:t>
            </a:r>
            <a:r>
              <a:rPr lang="cs-CZ" u="sng" dirty="0" err="1"/>
              <a:t>nullum</a:t>
            </a:r>
            <a:r>
              <a:rPr lang="cs-CZ" u="sng" dirty="0"/>
              <a:t> ius </a:t>
            </a:r>
            <a:r>
              <a:rPr lang="cs-CZ" u="sng" dirty="0" err="1"/>
              <a:t>iurandum</a:t>
            </a:r>
            <a:r>
              <a:rPr lang="cs-CZ" u="sng" dirty="0"/>
              <a:t>, </a:t>
            </a:r>
            <a:r>
              <a:rPr lang="cs-CZ" u="sng" dirty="0" err="1"/>
              <a:t>nulla</a:t>
            </a:r>
            <a:r>
              <a:rPr lang="cs-CZ" u="sng" dirty="0"/>
              <a:t> </a:t>
            </a:r>
            <a:r>
              <a:rPr lang="cs-CZ" u="sng" dirty="0" err="1"/>
              <a:t>religio</a:t>
            </a:r>
            <a:r>
              <a:rPr lang="cs-CZ" dirty="0"/>
              <a:t>.</a:t>
            </a:r>
          </a:p>
          <a:p>
            <a:endParaRPr lang="cs-CZ" dirty="0"/>
          </a:p>
          <a:p>
            <a:r>
              <a:rPr lang="cs-CZ" dirty="0" err="1"/>
              <a:t>Sal</a:t>
            </a:r>
            <a:r>
              <a:rPr lang="cs-CZ" dirty="0"/>
              <a:t>. </a:t>
            </a:r>
            <a:r>
              <a:rPr lang="cs-CZ" u="sng" dirty="0"/>
              <a:t>Jug</a:t>
            </a:r>
            <a:r>
              <a:rPr lang="cs-CZ" dirty="0"/>
              <a:t>. 108.3</a:t>
            </a:r>
          </a:p>
          <a:p>
            <a:r>
              <a:rPr lang="pt-BR" dirty="0"/>
              <a:t>Sed ego comperior Bocchum magis </a:t>
            </a:r>
            <a:r>
              <a:rPr lang="pt-BR" u="sng" dirty="0"/>
              <a:t>Punica fide </a:t>
            </a:r>
            <a:r>
              <a:rPr lang="pt-BR" dirty="0"/>
              <a:t>quam ob ea,</a:t>
            </a:r>
            <a:endParaRPr lang="cs-CZ" dirty="0"/>
          </a:p>
        </p:txBody>
      </p:sp>
      <p:sp>
        <p:nvSpPr>
          <p:cNvPr id="4" name="Zástupný obsah 3">
            <a:extLst>
              <a:ext uri="{FF2B5EF4-FFF2-40B4-BE49-F238E27FC236}">
                <a16:creationId xmlns:a16="http://schemas.microsoft.com/office/drawing/2014/main" id="{4BCC5525-BF6A-BBD9-BB92-22A5048792BB}"/>
              </a:ext>
            </a:extLst>
          </p:cNvPr>
          <p:cNvSpPr>
            <a:spLocks noGrp="1"/>
          </p:cNvSpPr>
          <p:nvPr>
            <p:ph sz="half" idx="2"/>
          </p:nvPr>
        </p:nvSpPr>
        <p:spPr/>
        <p:txBody>
          <a:bodyPr/>
          <a:lstStyle/>
          <a:p>
            <a:r>
              <a:rPr lang="en-US" dirty="0"/>
              <a:t>These admirable qualities of the man were </a:t>
            </a:r>
            <a:r>
              <a:rPr lang="en-US" dirty="0" err="1"/>
              <a:t>equalled</a:t>
            </a:r>
            <a:r>
              <a:rPr lang="en-US" dirty="0"/>
              <a:t> by his monstrous vices: his cruelty was inhuman, his perfidy worse than Punic; he had no regard for truth, and none for sanctity, no fear of the gods, no reverence for an oath, no religious scruple. </a:t>
            </a:r>
            <a:endParaRPr lang="cs-CZ" dirty="0"/>
          </a:p>
          <a:p>
            <a:r>
              <a:rPr lang="en-US" dirty="0"/>
              <a:t>I find, however, that it was rather from African duplicity than from the motives which he professed,</a:t>
            </a:r>
            <a:endParaRPr lang="cs-CZ" dirty="0"/>
          </a:p>
        </p:txBody>
      </p:sp>
    </p:spTree>
    <p:extLst>
      <p:ext uri="{BB962C8B-B14F-4D97-AF65-F5344CB8AC3E}">
        <p14:creationId xmlns:p14="http://schemas.microsoft.com/office/powerpoint/2010/main" val="302304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D30D7F-83F1-826D-6904-0824F7F0CA42}"/>
              </a:ext>
            </a:extLst>
          </p:cNvPr>
          <p:cNvSpPr>
            <a:spLocks noGrp="1"/>
          </p:cNvSpPr>
          <p:nvPr>
            <p:ph type="title"/>
          </p:nvPr>
        </p:nvSpPr>
        <p:spPr/>
        <p:txBody>
          <a:bodyPr/>
          <a:lstStyle/>
          <a:p>
            <a:r>
              <a:rPr lang="cs-CZ" dirty="0" err="1"/>
              <a:t>Punica</a:t>
            </a:r>
            <a:r>
              <a:rPr lang="cs-CZ" dirty="0"/>
              <a:t> </a:t>
            </a:r>
            <a:r>
              <a:rPr lang="cs-CZ" dirty="0" err="1"/>
              <a:t>fides</a:t>
            </a:r>
            <a:r>
              <a:rPr lang="cs-CZ" dirty="0"/>
              <a:t>, krutost, úskočnost</a:t>
            </a:r>
          </a:p>
        </p:txBody>
      </p:sp>
      <p:sp>
        <p:nvSpPr>
          <p:cNvPr id="3" name="Zástupný obsah 2">
            <a:extLst>
              <a:ext uri="{FF2B5EF4-FFF2-40B4-BE49-F238E27FC236}">
                <a16:creationId xmlns:a16="http://schemas.microsoft.com/office/drawing/2014/main" id="{3546B948-DB6D-9ACC-BFE2-0E1E1F838856}"/>
              </a:ext>
            </a:extLst>
          </p:cNvPr>
          <p:cNvSpPr>
            <a:spLocks noGrp="1"/>
          </p:cNvSpPr>
          <p:nvPr>
            <p:ph sz="half" idx="1"/>
          </p:nvPr>
        </p:nvSpPr>
        <p:spPr/>
        <p:txBody>
          <a:bodyPr>
            <a:normAutofit fontScale="85000" lnSpcReduction="10000"/>
          </a:bodyPr>
          <a:lstStyle/>
          <a:p>
            <a:r>
              <a:rPr lang="cs-CZ" dirty="0" err="1"/>
              <a:t>Liv</a:t>
            </a:r>
            <a:r>
              <a:rPr lang="cs-CZ" dirty="0"/>
              <a:t>. 42.47.8</a:t>
            </a:r>
          </a:p>
          <a:p>
            <a:r>
              <a:rPr lang="cs-CZ" dirty="0"/>
              <a:t>religionis </a:t>
            </a:r>
            <a:r>
              <a:rPr lang="cs-CZ" dirty="0" err="1"/>
              <a:t>haec</a:t>
            </a:r>
            <a:r>
              <a:rPr lang="cs-CZ" dirty="0"/>
              <a:t> </a:t>
            </a:r>
            <a:r>
              <a:rPr lang="cs-CZ" dirty="0" err="1"/>
              <a:t>Romanae</a:t>
            </a:r>
            <a:r>
              <a:rPr lang="cs-CZ" dirty="0"/>
              <a:t> </a:t>
            </a:r>
            <a:r>
              <a:rPr lang="cs-CZ" dirty="0" err="1"/>
              <a:t>esse</a:t>
            </a:r>
            <a:r>
              <a:rPr lang="cs-CZ" dirty="0"/>
              <a:t>, non </a:t>
            </a:r>
            <a:r>
              <a:rPr lang="cs-CZ" dirty="0" err="1"/>
              <a:t>versutiarum</a:t>
            </a:r>
            <a:r>
              <a:rPr lang="cs-CZ" dirty="0"/>
              <a:t> </a:t>
            </a:r>
            <a:r>
              <a:rPr lang="cs-CZ" dirty="0" err="1"/>
              <a:t>Punicarum</a:t>
            </a:r>
            <a:r>
              <a:rPr lang="cs-CZ" dirty="0"/>
              <a:t> </a:t>
            </a:r>
            <a:r>
              <a:rPr lang="cs-CZ" dirty="0" err="1"/>
              <a:t>neque</a:t>
            </a:r>
            <a:r>
              <a:rPr lang="cs-CZ" dirty="0"/>
              <a:t> </a:t>
            </a:r>
            <a:r>
              <a:rPr lang="cs-CZ" dirty="0" err="1"/>
              <a:t>calliditatis</a:t>
            </a:r>
            <a:r>
              <a:rPr lang="cs-CZ" dirty="0"/>
              <a:t> </a:t>
            </a:r>
            <a:r>
              <a:rPr lang="cs-CZ" dirty="0" err="1"/>
              <a:t>Graecae</a:t>
            </a:r>
            <a:r>
              <a:rPr lang="cs-CZ" dirty="0"/>
              <a:t>, </a:t>
            </a:r>
            <a:r>
              <a:rPr lang="cs-CZ" dirty="0" err="1"/>
              <a:t>apud</a:t>
            </a:r>
            <a:r>
              <a:rPr lang="cs-CZ" dirty="0"/>
              <a:t> </a:t>
            </a:r>
            <a:r>
              <a:rPr lang="cs-CZ" dirty="0" err="1"/>
              <a:t>quos</a:t>
            </a:r>
            <a:r>
              <a:rPr lang="cs-CZ" dirty="0"/>
              <a:t> </a:t>
            </a:r>
            <a:r>
              <a:rPr lang="cs-CZ" dirty="0" err="1"/>
              <a:t>fallere</a:t>
            </a:r>
            <a:r>
              <a:rPr lang="cs-CZ" dirty="0"/>
              <a:t> hostem </a:t>
            </a:r>
            <a:r>
              <a:rPr lang="cs-CZ" dirty="0" err="1"/>
              <a:t>quam</a:t>
            </a:r>
            <a:r>
              <a:rPr lang="cs-CZ" dirty="0"/>
              <a:t> </a:t>
            </a:r>
            <a:r>
              <a:rPr lang="cs-CZ" dirty="0" err="1"/>
              <a:t>vi</a:t>
            </a:r>
            <a:r>
              <a:rPr lang="cs-CZ" dirty="0"/>
              <a:t> </a:t>
            </a:r>
            <a:r>
              <a:rPr lang="cs-CZ" dirty="0" err="1"/>
              <a:t>superare</a:t>
            </a:r>
            <a:r>
              <a:rPr lang="cs-CZ" dirty="0"/>
              <a:t> </a:t>
            </a:r>
            <a:r>
              <a:rPr lang="cs-CZ" dirty="0" err="1"/>
              <a:t>gloriosius</a:t>
            </a:r>
            <a:r>
              <a:rPr lang="cs-CZ" dirty="0"/>
              <a:t> </a:t>
            </a:r>
            <a:r>
              <a:rPr lang="cs-CZ" dirty="0" err="1"/>
              <a:t>fuerit</a:t>
            </a:r>
            <a:r>
              <a:rPr lang="cs-CZ" dirty="0"/>
              <a:t>.</a:t>
            </a:r>
          </a:p>
          <a:p>
            <a:r>
              <a:rPr lang="cs-CZ" dirty="0" err="1"/>
              <a:t>Liv</a:t>
            </a:r>
            <a:r>
              <a:rPr lang="cs-CZ" dirty="0"/>
              <a:t>. 23.5.12–13</a:t>
            </a:r>
            <a:endParaRPr lang="cs-CZ" dirty="0">
              <a:hlinkClick r:id="rId2"/>
            </a:endParaRPr>
          </a:p>
          <a:p>
            <a:r>
              <a:rPr lang="cs-CZ" u="sng" dirty="0"/>
              <a:t>hunc natura et </a:t>
            </a:r>
            <a:r>
              <a:rPr lang="cs-CZ" u="sng" dirty="0" err="1"/>
              <a:t>moribus</a:t>
            </a:r>
            <a:r>
              <a:rPr lang="cs-CZ" u="sng" dirty="0"/>
              <a:t> </a:t>
            </a:r>
            <a:r>
              <a:rPr lang="cs-CZ" u="sng" dirty="0" err="1"/>
              <a:t>immitem</a:t>
            </a:r>
            <a:r>
              <a:rPr lang="cs-CZ" u="sng" dirty="0"/>
              <a:t> </a:t>
            </a:r>
            <a:r>
              <a:rPr lang="cs-CZ" u="sng" dirty="0" err="1"/>
              <a:t>ferumque</a:t>
            </a:r>
            <a:r>
              <a:rPr lang="cs-CZ" u="sng" dirty="0"/>
              <a:t> </a:t>
            </a:r>
            <a:r>
              <a:rPr lang="cs-CZ" u="sng" dirty="0" err="1"/>
              <a:t>insuper</a:t>
            </a:r>
            <a:r>
              <a:rPr lang="cs-CZ" u="sng" dirty="0"/>
              <a:t> </a:t>
            </a:r>
            <a:r>
              <a:rPr lang="cs-CZ" u="sng" dirty="0" err="1"/>
              <a:t>dux</a:t>
            </a:r>
            <a:r>
              <a:rPr lang="cs-CZ" u="sng" dirty="0"/>
              <a:t> </a:t>
            </a:r>
            <a:r>
              <a:rPr lang="cs-CZ" u="sng" dirty="0" err="1"/>
              <a:t>ipse</a:t>
            </a:r>
            <a:r>
              <a:rPr lang="cs-CZ" u="sng" dirty="0"/>
              <a:t> </a:t>
            </a:r>
            <a:r>
              <a:rPr lang="cs-CZ" u="sng" dirty="0" err="1"/>
              <a:t>efferauit</a:t>
            </a:r>
            <a:r>
              <a:rPr lang="cs-CZ" dirty="0"/>
              <a:t>, </a:t>
            </a:r>
            <a:r>
              <a:rPr lang="cs-CZ" dirty="0" err="1"/>
              <a:t>pontibus</a:t>
            </a:r>
            <a:r>
              <a:rPr lang="cs-CZ" dirty="0"/>
              <a:t> </a:t>
            </a:r>
            <a:r>
              <a:rPr lang="cs-CZ" dirty="0" err="1"/>
              <a:t>ac</a:t>
            </a:r>
            <a:r>
              <a:rPr lang="cs-CZ" dirty="0"/>
              <a:t> </a:t>
            </a:r>
            <a:r>
              <a:rPr lang="cs-CZ" dirty="0" err="1"/>
              <a:t>molibus</a:t>
            </a:r>
            <a:r>
              <a:rPr lang="cs-CZ" dirty="0"/>
              <a:t> ex </a:t>
            </a:r>
            <a:r>
              <a:rPr lang="cs-CZ" u="sng" dirty="0" err="1"/>
              <a:t>humanorum</a:t>
            </a:r>
            <a:r>
              <a:rPr lang="cs-CZ" u="sng" dirty="0"/>
              <a:t> </a:t>
            </a:r>
            <a:r>
              <a:rPr lang="cs-CZ" u="sng" dirty="0" err="1"/>
              <a:t>corporum</a:t>
            </a:r>
            <a:r>
              <a:rPr lang="cs-CZ" u="sng" dirty="0"/>
              <a:t> </a:t>
            </a:r>
            <a:r>
              <a:rPr lang="cs-CZ" dirty="0" err="1"/>
              <a:t>strue</a:t>
            </a:r>
            <a:r>
              <a:rPr lang="cs-CZ" dirty="0"/>
              <a:t> </a:t>
            </a:r>
            <a:r>
              <a:rPr lang="cs-CZ" dirty="0" err="1"/>
              <a:t>faciendis</a:t>
            </a:r>
            <a:r>
              <a:rPr lang="cs-CZ" dirty="0"/>
              <a:t> et, </a:t>
            </a:r>
            <a:r>
              <a:rPr lang="cs-CZ" dirty="0" err="1"/>
              <a:t>quod</a:t>
            </a:r>
            <a:r>
              <a:rPr lang="cs-CZ" dirty="0"/>
              <a:t> </a:t>
            </a:r>
            <a:r>
              <a:rPr lang="cs-CZ" dirty="0" err="1"/>
              <a:t>proloqui</a:t>
            </a:r>
            <a:r>
              <a:rPr lang="cs-CZ" dirty="0"/>
              <a:t> </a:t>
            </a:r>
            <a:r>
              <a:rPr lang="cs-CZ" dirty="0" err="1"/>
              <a:t>etiam</a:t>
            </a:r>
            <a:r>
              <a:rPr lang="cs-CZ" dirty="0"/>
              <a:t> </a:t>
            </a:r>
            <a:r>
              <a:rPr lang="cs-CZ" dirty="0" err="1"/>
              <a:t>piget</a:t>
            </a:r>
            <a:r>
              <a:rPr lang="cs-CZ" dirty="0"/>
              <a:t>, </a:t>
            </a:r>
            <a:r>
              <a:rPr lang="cs-CZ" u="sng" dirty="0" err="1"/>
              <a:t>uesci</a:t>
            </a:r>
            <a:r>
              <a:rPr lang="cs-CZ" u="sng" dirty="0"/>
              <a:t> </a:t>
            </a:r>
            <a:r>
              <a:rPr lang="cs-CZ" u="sng" dirty="0" err="1"/>
              <a:t>corporibus</a:t>
            </a:r>
            <a:r>
              <a:rPr lang="cs-CZ" u="sng" dirty="0"/>
              <a:t> </a:t>
            </a:r>
            <a:r>
              <a:rPr lang="cs-CZ" u="sng" dirty="0" err="1"/>
              <a:t>humanis</a:t>
            </a:r>
            <a:r>
              <a:rPr lang="cs-CZ" u="sng" dirty="0"/>
              <a:t> </a:t>
            </a:r>
            <a:r>
              <a:rPr lang="cs-CZ" u="sng" dirty="0" err="1"/>
              <a:t>docendo</a:t>
            </a:r>
            <a:r>
              <a:rPr lang="cs-CZ" dirty="0"/>
              <a:t>. [13] his </a:t>
            </a:r>
            <a:r>
              <a:rPr lang="cs-CZ" dirty="0" err="1"/>
              <a:t>infandis</a:t>
            </a:r>
            <a:r>
              <a:rPr lang="cs-CZ" dirty="0"/>
              <a:t> </a:t>
            </a:r>
            <a:r>
              <a:rPr lang="cs-CZ" dirty="0" err="1"/>
              <a:t>pastos</a:t>
            </a:r>
            <a:r>
              <a:rPr lang="cs-CZ" dirty="0"/>
              <a:t> epulis, </a:t>
            </a:r>
            <a:r>
              <a:rPr lang="cs-CZ" dirty="0" err="1"/>
              <a:t>quos</a:t>
            </a:r>
            <a:r>
              <a:rPr lang="cs-CZ" dirty="0"/>
              <a:t> </a:t>
            </a:r>
            <a:r>
              <a:rPr lang="cs-CZ" dirty="0" err="1"/>
              <a:t>contingere</a:t>
            </a:r>
            <a:r>
              <a:rPr lang="cs-CZ" dirty="0"/>
              <a:t> </a:t>
            </a:r>
            <a:r>
              <a:rPr lang="cs-CZ" dirty="0" err="1"/>
              <a:t>etiam</a:t>
            </a:r>
            <a:r>
              <a:rPr lang="cs-CZ" dirty="0"/>
              <a:t> </a:t>
            </a:r>
            <a:r>
              <a:rPr lang="cs-CZ" dirty="0" err="1"/>
              <a:t>nefas</a:t>
            </a:r>
            <a:r>
              <a:rPr lang="cs-CZ" dirty="0"/>
              <a:t> </a:t>
            </a:r>
            <a:r>
              <a:rPr lang="cs-CZ" dirty="0" err="1"/>
              <a:t>sit</a:t>
            </a:r>
            <a:r>
              <a:rPr lang="cs-CZ" dirty="0"/>
              <a:t>, </a:t>
            </a:r>
            <a:r>
              <a:rPr lang="cs-CZ" dirty="0" err="1"/>
              <a:t>uidere</a:t>
            </a:r>
            <a:r>
              <a:rPr lang="cs-CZ" dirty="0"/>
              <a:t> </a:t>
            </a:r>
            <a:r>
              <a:rPr lang="cs-CZ" dirty="0" err="1"/>
              <a:t>atque</a:t>
            </a:r>
            <a:r>
              <a:rPr lang="cs-CZ" dirty="0"/>
              <a:t> </a:t>
            </a:r>
            <a:r>
              <a:rPr lang="cs-CZ" dirty="0" err="1"/>
              <a:t>habere</a:t>
            </a:r>
            <a:r>
              <a:rPr lang="cs-CZ" dirty="0"/>
              <a:t> </a:t>
            </a:r>
            <a:r>
              <a:rPr lang="cs-CZ" dirty="0" err="1"/>
              <a:t>dominos</a:t>
            </a:r>
            <a:r>
              <a:rPr lang="cs-CZ" dirty="0"/>
              <a:t> et ex </a:t>
            </a:r>
            <a:r>
              <a:rPr lang="cs-CZ" dirty="0" err="1"/>
              <a:t>Africa</a:t>
            </a:r>
            <a:r>
              <a:rPr lang="cs-CZ" dirty="0"/>
              <a:t> et a </a:t>
            </a:r>
            <a:r>
              <a:rPr lang="cs-CZ" dirty="0" err="1"/>
              <a:t>Carthagine</a:t>
            </a:r>
            <a:r>
              <a:rPr lang="cs-CZ" dirty="0"/>
              <a:t> </a:t>
            </a:r>
            <a:r>
              <a:rPr lang="cs-CZ" dirty="0" err="1"/>
              <a:t>iura</a:t>
            </a:r>
            <a:r>
              <a:rPr lang="cs-CZ" dirty="0"/>
              <a:t> </a:t>
            </a:r>
            <a:r>
              <a:rPr lang="cs-CZ" dirty="0" err="1"/>
              <a:t>petere</a:t>
            </a:r>
            <a:r>
              <a:rPr lang="cs-CZ" dirty="0"/>
              <a:t> et </a:t>
            </a:r>
            <a:r>
              <a:rPr lang="cs-CZ" dirty="0" err="1"/>
              <a:t>Italiam</a:t>
            </a:r>
            <a:r>
              <a:rPr lang="cs-CZ" dirty="0"/>
              <a:t> </a:t>
            </a:r>
            <a:r>
              <a:rPr lang="cs-CZ" dirty="0" err="1"/>
              <a:t>Numidarum</a:t>
            </a:r>
            <a:r>
              <a:rPr lang="cs-CZ" dirty="0"/>
              <a:t> </a:t>
            </a:r>
            <a:r>
              <a:rPr lang="cs-CZ" dirty="0" err="1"/>
              <a:t>ac</a:t>
            </a:r>
            <a:r>
              <a:rPr lang="cs-CZ" dirty="0"/>
              <a:t> </a:t>
            </a:r>
            <a:r>
              <a:rPr lang="cs-CZ" dirty="0" err="1"/>
              <a:t>Maurorum</a:t>
            </a:r>
            <a:r>
              <a:rPr lang="cs-CZ" dirty="0"/>
              <a:t> </a:t>
            </a:r>
            <a:r>
              <a:rPr lang="cs-CZ" dirty="0" err="1"/>
              <a:t>pati</a:t>
            </a:r>
            <a:r>
              <a:rPr lang="cs-CZ" dirty="0"/>
              <a:t> </a:t>
            </a:r>
            <a:r>
              <a:rPr lang="cs-CZ" dirty="0" err="1"/>
              <a:t>prouinciam</a:t>
            </a:r>
            <a:r>
              <a:rPr lang="cs-CZ" dirty="0"/>
              <a:t> </a:t>
            </a:r>
            <a:r>
              <a:rPr lang="cs-CZ" dirty="0" err="1"/>
              <a:t>esse</a:t>
            </a:r>
            <a:r>
              <a:rPr lang="cs-CZ" dirty="0"/>
              <a:t>, cui non, </a:t>
            </a:r>
            <a:r>
              <a:rPr lang="cs-CZ" dirty="0" err="1"/>
              <a:t>genito</a:t>
            </a:r>
            <a:r>
              <a:rPr lang="cs-CZ" dirty="0"/>
              <a:t> </a:t>
            </a:r>
            <a:r>
              <a:rPr lang="cs-CZ" dirty="0" err="1"/>
              <a:t>modo</a:t>
            </a:r>
            <a:r>
              <a:rPr lang="cs-CZ" dirty="0"/>
              <a:t> in Italia, </a:t>
            </a:r>
            <a:r>
              <a:rPr lang="cs-CZ" dirty="0" err="1"/>
              <a:t>detestabile</a:t>
            </a:r>
            <a:r>
              <a:rPr lang="cs-CZ" dirty="0"/>
              <a:t> </a:t>
            </a:r>
            <a:r>
              <a:rPr lang="cs-CZ" dirty="0" err="1"/>
              <a:t>sit</a:t>
            </a:r>
            <a:r>
              <a:rPr lang="cs-CZ" dirty="0"/>
              <a:t>?</a:t>
            </a:r>
          </a:p>
        </p:txBody>
      </p:sp>
      <p:sp>
        <p:nvSpPr>
          <p:cNvPr id="4" name="Zástupný obsah 3">
            <a:extLst>
              <a:ext uri="{FF2B5EF4-FFF2-40B4-BE49-F238E27FC236}">
                <a16:creationId xmlns:a16="http://schemas.microsoft.com/office/drawing/2014/main" id="{E982121A-B580-34E5-1F9D-EC6407A3E677}"/>
              </a:ext>
            </a:extLst>
          </p:cNvPr>
          <p:cNvSpPr>
            <a:spLocks noGrp="1"/>
          </p:cNvSpPr>
          <p:nvPr>
            <p:ph sz="half" idx="2"/>
          </p:nvPr>
        </p:nvSpPr>
        <p:spPr/>
        <p:txBody>
          <a:bodyPr>
            <a:normAutofit fontScale="85000" lnSpcReduction="10000"/>
          </a:bodyPr>
          <a:lstStyle/>
          <a:p>
            <a:r>
              <a:rPr lang="en-US" dirty="0"/>
              <a:t>This is the true Roman spirit, there is nothing here of the cunning of the Carthaginians or the cleverness of the Greeks, who pride themselves more in deceiving an enemy than in overcoming him in fair fight. </a:t>
            </a:r>
            <a:endParaRPr lang="cs-CZ" dirty="0"/>
          </a:p>
          <a:p>
            <a:r>
              <a:rPr lang="en-US" dirty="0"/>
              <a:t>Savage and barbarous by nature and habit, their general has made them still more brutal by building up bridges and barriers with human bodies and-I shudder to say it-teaching them to feed on human flesh. [13] What man, if he were merely a native of Italy, would not be horrified at the thought of looking upon men who feast upon what it is impious even to touch as his lords and masters, looking to Africa and above all to Carthage for his laws, and having to submit to Italy becoming a dependency of the Numidians and the Moors?</a:t>
            </a:r>
            <a:endParaRPr lang="cs-CZ" dirty="0"/>
          </a:p>
        </p:txBody>
      </p:sp>
    </p:spTree>
    <p:extLst>
      <p:ext uri="{BB962C8B-B14F-4D97-AF65-F5344CB8AC3E}">
        <p14:creationId xmlns:p14="http://schemas.microsoft.com/office/powerpoint/2010/main" val="3871581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0B285-08F0-54FA-1A71-C37690B442AA}"/>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5B11C91E-F754-0FA9-9DE4-B4CB79EE9600}"/>
              </a:ext>
            </a:extLst>
          </p:cNvPr>
          <p:cNvSpPr>
            <a:spLocks noGrp="1"/>
          </p:cNvSpPr>
          <p:nvPr>
            <p:ph idx="1"/>
          </p:nvPr>
        </p:nvSpPr>
        <p:spPr/>
        <p:txBody>
          <a:bodyPr/>
          <a:lstStyle/>
          <a:p>
            <a:r>
              <a:rPr lang="cs-CZ" dirty="0"/>
              <a:t>Dobře známé severní pobřeží</a:t>
            </a:r>
          </a:p>
          <a:p>
            <a:r>
              <a:rPr lang="cs-CZ" dirty="0"/>
              <a:t>Na jih od Sahary prakticky neznámé</a:t>
            </a:r>
          </a:p>
          <a:p>
            <a:r>
              <a:rPr lang="cs-CZ" dirty="0" err="1"/>
              <a:t>Aithiopie</a:t>
            </a:r>
            <a:endParaRPr lang="cs-CZ" dirty="0"/>
          </a:p>
          <a:p>
            <a:r>
              <a:rPr lang="cs-CZ" dirty="0"/>
              <a:t>Neznámý pramen Nilu</a:t>
            </a:r>
          </a:p>
          <a:p>
            <a:r>
              <a:rPr lang="cs-CZ" dirty="0"/>
              <a:t>Nejasné hranice, pobřeží, konec světa na jihu </a:t>
            </a:r>
          </a:p>
        </p:txBody>
      </p:sp>
      <p:pic>
        <p:nvPicPr>
          <p:cNvPr id="5" name="Obrázek 4" descr="Obsah obrázku mapa&#10;&#10;Popis byl vytvořen automaticky">
            <a:extLst>
              <a:ext uri="{FF2B5EF4-FFF2-40B4-BE49-F238E27FC236}">
                <a16:creationId xmlns:a16="http://schemas.microsoft.com/office/drawing/2014/main" id="{2B09E6FE-FEEC-21ED-687C-B44E43EB8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875" y="365760"/>
            <a:ext cx="4124325" cy="3290599"/>
          </a:xfrm>
          <a:prstGeom prst="rect">
            <a:avLst/>
          </a:prstGeom>
        </p:spPr>
      </p:pic>
    </p:spTree>
    <p:extLst>
      <p:ext uri="{BB962C8B-B14F-4D97-AF65-F5344CB8AC3E}">
        <p14:creationId xmlns:p14="http://schemas.microsoft.com/office/powerpoint/2010/main" val="1379891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C1E877-FE5A-B42A-8A3C-2E4CF7C201BB}"/>
              </a:ext>
            </a:extLst>
          </p:cNvPr>
          <p:cNvSpPr>
            <a:spLocks noGrp="1"/>
          </p:cNvSpPr>
          <p:nvPr>
            <p:ph type="title"/>
          </p:nvPr>
        </p:nvSpPr>
        <p:spPr/>
        <p:txBody>
          <a:bodyPr/>
          <a:lstStyle/>
          <a:p>
            <a:r>
              <a:rPr lang="cs-CZ" dirty="0" err="1"/>
              <a:t>Punica</a:t>
            </a:r>
            <a:r>
              <a:rPr lang="cs-CZ" dirty="0"/>
              <a:t> </a:t>
            </a:r>
            <a:r>
              <a:rPr lang="cs-CZ" dirty="0" err="1"/>
              <a:t>fides</a:t>
            </a:r>
            <a:r>
              <a:rPr lang="cs-CZ" dirty="0"/>
              <a:t>, krutost, úskočnost</a:t>
            </a:r>
          </a:p>
        </p:txBody>
      </p:sp>
      <p:sp>
        <p:nvSpPr>
          <p:cNvPr id="3" name="Zástupný obsah 2">
            <a:extLst>
              <a:ext uri="{FF2B5EF4-FFF2-40B4-BE49-F238E27FC236}">
                <a16:creationId xmlns:a16="http://schemas.microsoft.com/office/drawing/2014/main" id="{293F8E12-B011-682D-4028-AB722FC98C9C}"/>
              </a:ext>
            </a:extLst>
          </p:cNvPr>
          <p:cNvSpPr>
            <a:spLocks noGrp="1"/>
          </p:cNvSpPr>
          <p:nvPr>
            <p:ph sz="half" idx="1"/>
          </p:nvPr>
        </p:nvSpPr>
        <p:spPr/>
        <p:txBody>
          <a:bodyPr/>
          <a:lstStyle/>
          <a:p>
            <a:r>
              <a:rPr lang="cs-CZ" dirty="0" err="1"/>
              <a:t>Liv</a:t>
            </a:r>
            <a:r>
              <a:rPr lang="cs-CZ" dirty="0"/>
              <a:t>. 22.48.1</a:t>
            </a:r>
          </a:p>
          <a:p>
            <a:r>
              <a:rPr lang="cs-CZ" dirty="0"/>
              <a:t>iam et </a:t>
            </a:r>
            <a:r>
              <a:rPr lang="cs-CZ" dirty="0" err="1"/>
              <a:t>sinistro</a:t>
            </a:r>
            <a:r>
              <a:rPr lang="cs-CZ" dirty="0"/>
              <a:t> </a:t>
            </a:r>
            <a:r>
              <a:rPr lang="cs-CZ" dirty="0" err="1"/>
              <a:t>cornu</a:t>
            </a:r>
            <a:r>
              <a:rPr lang="cs-CZ" dirty="0"/>
              <a:t> Romano, </a:t>
            </a:r>
            <a:r>
              <a:rPr lang="cs-CZ" dirty="0" err="1"/>
              <a:t>ubi</a:t>
            </a:r>
            <a:r>
              <a:rPr lang="cs-CZ" dirty="0"/>
              <a:t> </a:t>
            </a:r>
            <a:r>
              <a:rPr lang="cs-CZ" dirty="0" err="1"/>
              <a:t>sociorum</a:t>
            </a:r>
            <a:r>
              <a:rPr lang="cs-CZ" dirty="0"/>
              <a:t> </a:t>
            </a:r>
            <a:r>
              <a:rPr lang="cs-CZ" dirty="0" err="1"/>
              <a:t>equites</a:t>
            </a:r>
            <a:r>
              <a:rPr lang="cs-CZ" dirty="0"/>
              <a:t> </a:t>
            </a:r>
            <a:r>
              <a:rPr lang="cs-CZ" dirty="0" err="1"/>
              <a:t>adversus</a:t>
            </a:r>
            <a:r>
              <a:rPr lang="cs-CZ" dirty="0"/>
              <a:t> </a:t>
            </a:r>
            <a:r>
              <a:rPr lang="cs-CZ" dirty="0" err="1"/>
              <a:t>Numidas</a:t>
            </a:r>
            <a:r>
              <a:rPr lang="cs-CZ" dirty="0"/>
              <a:t> </a:t>
            </a:r>
            <a:r>
              <a:rPr lang="cs-CZ" dirty="0" err="1"/>
              <a:t>steterant</a:t>
            </a:r>
            <a:r>
              <a:rPr lang="cs-CZ" dirty="0"/>
              <a:t>, </a:t>
            </a:r>
            <a:r>
              <a:rPr lang="cs-CZ" dirty="0" err="1"/>
              <a:t>consertum</a:t>
            </a:r>
            <a:r>
              <a:rPr lang="cs-CZ" dirty="0"/>
              <a:t> </a:t>
            </a:r>
            <a:r>
              <a:rPr lang="cs-CZ" dirty="0" err="1"/>
              <a:t>proelium</a:t>
            </a:r>
            <a:r>
              <a:rPr lang="cs-CZ" dirty="0"/>
              <a:t> </a:t>
            </a:r>
            <a:r>
              <a:rPr lang="cs-CZ" dirty="0" err="1"/>
              <a:t>erat</a:t>
            </a:r>
            <a:r>
              <a:rPr lang="cs-CZ" dirty="0"/>
              <a:t>, </a:t>
            </a:r>
            <a:r>
              <a:rPr lang="cs-CZ" dirty="0" err="1"/>
              <a:t>segne</a:t>
            </a:r>
            <a:r>
              <a:rPr lang="cs-CZ" dirty="0"/>
              <a:t> primo et a </a:t>
            </a:r>
            <a:r>
              <a:rPr lang="cs-CZ" dirty="0" err="1"/>
              <a:t>Punica</a:t>
            </a:r>
            <a:r>
              <a:rPr lang="cs-CZ" dirty="0"/>
              <a:t> </a:t>
            </a:r>
            <a:r>
              <a:rPr lang="cs-CZ" dirty="0" err="1"/>
              <a:t>coeptum</a:t>
            </a:r>
            <a:r>
              <a:rPr lang="cs-CZ" dirty="0"/>
              <a:t> </a:t>
            </a:r>
            <a:r>
              <a:rPr lang="cs-CZ" dirty="0" err="1"/>
              <a:t>fraude</a:t>
            </a:r>
            <a:r>
              <a:rPr lang="cs-CZ" dirty="0"/>
              <a:t>.</a:t>
            </a:r>
          </a:p>
          <a:p>
            <a:r>
              <a:rPr lang="cs-CZ" dirty="0" err="1"/>
              <a:t>Liv</a:t>
            </a:r>
            <a:r>
              <a:rPr lang="cs-CZ" dirty="0"/>
              <a:t>. 30.30.27</a:t>
            </a:r>
          </a:p>
          <a:p>
            <a:r>
              <a:rPr lang="cs-CZ" dirty="0"/>
              <a:t>… </a:t>
            </a:r>
            <a:r>
              <a:rPr lang="pt-BR" dirty="0"/>
              <a:t>aut exspectatam nuper pacem suspectam esse uobis Punicam fidem</a:t>
            </a:r>
            <a:r>
              <a:rPr lang="cs-CZ" dirty="0"/>
              <a:t>.</a:t>
            </a:r>
          </a:p>
          <a:p>
            <a:endParaRPr lang="cs-CZ" dirty="0"/>
          </a:p>
        </p:txBody>
      </p:sp>
      <p:sp>
        <p:nvSpPr>
          <p:cNvPr id="4" name="Zástupný obsah 3">
            <a:extLst>
              <a:ext uri="{FF2B5EF4-FFF2-40B4-BE49-F238E27FC236}">
                <a16:creationId xmlns:a16="http://schemas.microsoft.com/office/drawing/2014/main" id="{D84FD331-91E5-9E12-4078-D4F65E95692E}"/>
              </a:ext>
            </a:extLst>
          </p:cNvPr>
          <p:cNvSpPr>
            <a:spLocks noGrp="1"/>
          </p:cNvSpPr>
          <p:nvPr>
            <p:ph sz="half" idx="2"/>
          </p:nvPr>
        </p:nvSpPr>
        <p:spPr/>
        <p:txBody>
          <a:bodyPr/>
          <a:lstStyle/>
          <a:p>
            <a:r>
              <a:rPr lang="en-US" dirty="0"/>
              <a:t>By this time the Roman left, where the cavalry of the allies had taken position facing the Numidians, was also engaged, though the fighting was at first but sluggish. It began with a Punic ruse. </a:t>
            </a:r>
            <a:endParaRPr lang="cs-CZ" dirty="0"/>
          </a:p>
          <a:p>
            <a:r>
              <a:rPr lang="en-US" dirty="0"/>
              <a:t>Punic </a:t>
            </a:r>
            <a:r>
              <a:rPr lang="en-US" dirty="0" err="1"/>
              <a:t>honour</a:t>
            </a:r>
            <a:r>
              <a:rPr lang="en-US" dirty="0"/>
              <a:t> for you Romans is now tainted with suspicion.</a:t>
            </a:r>
            <a:endParaRPr lang="cs-CZ" dirty="0"/>
          </a:p>
        </p:txBody>
      </p:sp>
    </p:spTree>
    <p:extLst>
      <p:ext uri="{BB962C8B-B14F-4D97-AF65-F5344CB8AC3E}">
        <p14:creationId xmlns:p14="http://schemas.microsoft.com/office/powerpoint/2010/main" val="2898136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EE53A5-E41E-E8A4-9B3C-36E6054BE001}"/>
              </a:ext>
            </a:extLst>
          </p:cNvPr>
          <p:cNvSpPr>
            <a:spLocks noGrp="1"/>
          </p:cNvSpPr>
          <p:nvPr>
            <p:ph type="title"/>
          </p:nvPr>
        </p:nvSpPr>
        <p:spPr/>
        <p:txBody>
          <a:bodyPr/>
          <a:lstStyle/>
          <a:p>
            <a:r>
              <a:rPr lang="cs-CZ" dirty="0"/>
              <a:t>Záludnost, prohnanost</a:t>
            </a:r>
          </a:p>
        </p:txBody>
      </p:sp>
      <p:sp>
        <p:nvSpPr>
          <p:cNvPr id="3" name="Zástupný obsah 2">
            <a:extLst>
              <a:ext uri="{FF2B5EF4-FFF2-40B4-BE49-F238E27FC236}">
                <a16:creationId xmlns:a16="http://schemas.microsoft.com/office/drawing/2014/main" id="{0705776B-3902-B9B7-9426-E6DABC688C41}"/>
              </a:ext>
            </a:extLst>
          </p:cNvPr>
          <p:cNvSpPr>
            <a:spLocks noGrp="1"/>
          </p:cNvSpPr>
          <p:nvPr>
            <p:ph sz="half" idx="1"/>
          </p:nvPr>
        </p:nvSpPr>
        <p:spPr/>
        <p:txBody>
          <a:bodyPr/>
          <a:lstStyle/>
          <a:p>
            <a:r>
              <a:rPr lang="cs-CZ" dirty="0" err="1"/>
              <a:t>V.Max</a:t>
            </a:r>
            <a:r>
              <a:rPr lang="cs-CZ" dirty="0"/>
              <a:t>. 7.4.4 (bitva u </a:t>
            </a:r>
            <a:r>
              <a:rPr lang="cs-CZ" dirty="0" err="1"/>
              <a:t>Metauru</a:t>
            </a:r>
            <a:r>
              <a:rPr lang="cs-CZ" dirty="0"/>
              <a:t>)</a:t>
            </a:r>
          </a:p>
          <a:p>
            <a:r>
              <a:rPr lang="cs-CZ" dirty="0"/>
              <a:t>quo </a:t>
            </a:r>
            <a:r>
              <a:rPr lang="cs-CZ" dirty="0" err="1"/>
              <a:t>evenit</a:t>
            </a:r>
            <a:r>
              <a:rPr lang="cs-CZ" dirty="0"/>
              <a:t> ne </a:t>
            </a:r>
            <a:r>
              <a:rPr lang="cs-CZ" dirty="0" err="1"/>
              <a:t>Hasdrubal</a:t>
            </a:r>
            <a:r>
              <a:rPr lang="cs-CZ" dirty="0"/>
              <a:t> </a:t>
            </a:r>
            <a:r>
              <a:rPr lang="cs-CZ" dirty="0" err="1"/>
              <a:t>cum</a:t>
            </a:r>
            <a:r>
              <a:rPr lang="cs-CZ" dirty="0"/>
              <a:t> </a:t>
            </a:r>
            <a:r>
              <a:rPr lang="cs-CZ" dirty="0" err="1"/>
              <a:t>duobus</a:t>
            </a:r>
            <a:r>
              <a:rPr lang="cs-CZ" dirty="0"/>
              <a:t> se </a:t>
            </a:r>
            <a:r>
              <a:rPr lang="cs-CZ" dirty="0" err="1"/>
              <a:t>consulibus</a:t>
            </a:r>
            <a:r>
              <a:rPr lang="cs-CZ" dirty="0"/>
              <a:t> </a:t>
            </a:r>
            <a:r>
              <a:rPr lang="cs-CZ" dirty="0" err="1"/>
              <a:t>proeliaturum</a:t>
            </a:r>
            <a:r>
              <a:rPr lang="cs-CZ" dirty="0"/>
              <a:t> prius </a:t>
            </a:r>
            <a:r>
              <a:rPr lang="cs-CZ" dirty="0" err="1"/>
              <a:t>sciret</a:t>
            </a:r>
            <a:r>
              <a:rPr lang="cs-CZ" dirty="0"/>
              <a:t> </a:t>
            </a:r>
            <a:r>
              <a:rPr lang="cs-CZ" dirty="0" err="1"/>
              <a:t>quam</a:t>
            </a:r>
            <a:r>
              <a:rPr lang="cs-CZ" dirty="0"/>
              <a:t> </a:t>
            </a:r>
            <a:r>
              <a:rPr lang="cs-CZ" dirty="0" err="1"/>
              <a:t>utriusque</a:t>
            </a:r>
            <a:r>
              <a:rPr lang="cs-CZ" dirty="0"/>
              <a:t> </a:t>
            </a:r>
            <a:r>
              <a:rPr lang="cs-CZ" dirty="0" err="1"/>
              <a:t>virtute</a:t>
            </a:r>
            <a:r>
              <a:rPr lang="cs-CZ" dirty="0"/>
              <a:t> </a:t>
            </a:r>
            <a:r>
              <a:rPr lang="cs-CZ" dirty="0" err="1"/>
              <a:t>prosterneretur</a:t>
            </a:r>
            <a:r>
              <a:rPr lang="cs-CZ" dirty="0"/>
              <a:t>. </a:t>
            </a:r>
            <a:r>
              <a:rPr lang="cs-CZ" dirty="0" err="1"/>
              <a:t>ita</a:t>
            </a:r>
            <a:r>
              <a:rPr lang="cs-CZ" dirty="0"/>
              <a:t> </a:t>
            </a:r>
            <a:r>
              <a:rPr lang="cs-CZ" dirty="0" err="1"/>
              <a:t>illa</a:t>
            </a:r>
            <a:r>
              <a:rPr lang="cs-CZ" dirty="0"/>
              <a:t> toto </a:t>
            </a:r>
            <a:r>
              <a:rPr lang="cs-CZ" dirty="0" err="1"/>
              <a:t>terrarum</a:t>
            </a:r>
            <a:r>
              <a:rPr lang="cs-CZ" dirty="0"/>
              <a:t> </a:t>
            </a:r>
            <a:r>
              <a:rPr lang="cs-CZ" dirty="0" err="1"/>
              <a:t>orbe</a:t>
            </a:r>
            <a:r>
              <a:rPr lang="cs-CZ" dirty="0"/>
              <a:t> </a:t>
            </a:r>
            <a:r>
              <a:rPr lang="cs-CZ" u="sng" dirty="0" err="1"/>
              <a:t>infamis</a:t>
            </a:r>
            <a:r>
              <a:rPr lang="cs-CZ" u="sng" dirty="0"/>
              <a:t> </a:t>
            </a:r>
            <a:r>
              <a:rPr lang="cs-CZ" u="sng" dirty="0" err="1"/>
              <a:t>Punica</a:t>
            </a:r>
            <a:r>
              <a:rPr lang="cs-CZ" u="sng" dirty="0"/>
              <a:t> </a:t>
            </a:r>
            <a:r>
              <a:rPr lang="cs-CZ" u="sng" dirty="0" err="1"/>
              <a:t>calliditas</a:t>
            </a:r>
            <a:r>
              <a:rPr lang="cs-CZ" u="sng" dirty="0"/>
              <a:t> </a:t>
            </a:r>
            <a:r>
              <a:rPr lang="cs-CZ" dirty="0"/>
              <a:t>Romana </a:t>
            </a:r>
            <a:r>
              <a:rPr lang="cs-CZ" dirty="0" err="1"/>
              <a:t>elusa</a:t>
            </a:r>
            <a:r>
              <a:rPr lang="cs-CZ" dirty="0"/>
              <a:t> </a:t>
            </a:r>
            <a:r>
              <a:rPr lang="cs-CZ" dirty="0" err="1"/>
              <a:t>prudentia</a:t>
            </a:r>
            <a:endParaRPr lang="cs-CZ" dirty="0"/>
          </a:p>
          <a:p>
            <a:endParaRPr lang="cs-CZ" dirty="0"/>
          </a:p>
        </p:txBody>
      </p:sp>
      <p:sp>
        <p:nvSpPr>
          <p:cNvPr id="4" name="Zástupný obsah 3">
            <a:extLst>
              <a:ext uri="{FF2B5EF4-FFF2-40B4-BE49-F238E27FC236}">
                <a16:creationId xmlns:a16="http://schemas.microsoft.com/office/drawing/2014/main" id="{56BC07CE-6430-BFC4-A04A-0D0C98DE406F}"/>
              </a:ext>
            </a:extLst>
          </p:cNvPr>
          <p:cNvSpPr>
            <a:spLocks noGrp="1"/>
          </p:cNvSpPr>
          <p:nvPr>
            <p:ph sz="half" idx="2"/>
          </p:nvPr>
        </p:nvSpPr>
        <p:spPr/>
        <p:txBody>
          <a:bodyPr/>
          <a:lstStyle/>
          <a:p>
            <a:r>
              <a:rPr lang="en-US" dirty="0"/>
              <a:t>Therefore it happened that Hasdrubal was not aware that he was fighting with two consuls, before he had been defeated by the virtue of them both. And thus Punic trickery, so infamous over all the world, was itself outwitted:</a:t>
            </a:r>
            <a:endParaRPr lang="cs-CZ" dirty="0"/>
          </a:p>
        </p:txBody>
      </p:sp>
    </p:spTree>
    <p:extLst>
      <p:ext uri="{BB962C8B-B14F-4D97-AF65-F5344CB8AC3E}">
        <p14:creationId xmlns:p14="http://schemas.microsoft.com/office/powerpoint/2010/main" val="4252043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2D7B6B-D196-7641-B918-0A0A12E62D30}"/>
              </a:ext>
            </a:extLst>
          </p:cNvPr>
          <p:cNvSpPr>
            <a:spLocks noGrp="1"/>
          </p:cNvSpPr>
          <p:nvPr>
            <p:ph type="title"/>
          </p:nvPr>
        </p:nvSpPr>
        <p:spPr/>
        <p:txBody>
          <a:bodyPr/>
          <a:lstStyle/>
          <a:p>
            <a:r>
              <a:rPr lang="cs-CZ" dirty="0"/>
              <a:t>Záludní, úskoční</a:t>
            </a:r>
          </a:p>
        </p:txBody>
      </p:sp>
      <p:sp>
        <p:nvSpPr>
          <p:cNvPr id="3" name="Zástupný obsah 2">
            <a:extLst>
              <a:ext uri="{FF2B5EF4-FFF2-40B4-BE49-F238E27FC236}">
                <a16:creationId xmlns:a16="http://schemas.microsoft.com/office/drawing/2014/main" id="{AE59A392-A5D6-145C-FE44-6453AB220742}"/>
              </a:ext>
            </a:extLst>
          </p:cNvPr>
          <p:cNvSpPr>
            <a:spLocks noGrp="1"/>
          </p:cNvSpPr>
          <p:nvPr>
            <p:ph sz="half" idx="1"/>
          </p:nvPr>
        </p:nvSpPr>
        <p:spPr/>
        <p:txBody>
          <a:bodyPr/>
          <a:lstStyle/>
          <a:p>
            <a:r>
              <a:rPr lang="cs-CZ" dirty="0" err="1"/>
              <a:t>Verg</a:t>
            </a:r>
            <a:r>
              <a:rPr lang="cs-CZ" dirty="0"/>
              <a:t>. </a:t>
            </a:r>
            <a:r>
              <a:rPr lang="cs-CZ" i="1" dirty="0"/>
              <a:t>A</a:t>
            </a:r>
            <a:r>
              <a:rPr lang="cs-CZ" dirty="0"/>
              <a:t>. 1.661</a:t>
            </a:r>
          </a:p>
          <a:p>
            <a:r>
              <a:rPr lang="cs-CZ" dirty="0"/>
              <a:t>quippe </a:t>
            </a:r>
            <a:r>
              <a:rPr lang="cs-CZ" dirty="0" err="1"/>
              <a:t>domum</a:t>
            </a:r>
            <a:r>
              <a:rPr lang="cs-CZ" dirty="0"/>
              <a:t> </a:t>
            </a:r>
            <a:r>
              <a:rPr lang="cs-CZ" dirty="0" err="1"/>
              <a:t>timet</a:t>
            </a:r>
            <a:r>
              <a:rPr lang="cs-CZ" dirty="0"/>
              <a:t> </a:t>
            </a:r>
            <a:r>
              <a:rPr lang="cs-CZ" u="sng" dirty="0" err="1"/>
              <a:t>ambiguam</a:t>
            </a:r>
            <a:r>
              <a:rPr lang="cs-CZ" dirty="0"/>
              <a:t> </a:t>
            </a:r>
            <a:r>
              <a:rPr lang="cs-CZ" dirty="0" err="1"/>
              <a:t>Tyriosque</a:t>
            </a:r>
            <a:r>
              <a:rPr lang="cs-CZ" dirty="0"/>
              <a:t> </a:t>
            </a:r>
            <a:r>
              <a:rPr lang="cs-CZ" u="sng" dirty="0" err="1"/>
              <a:t>bilinguis</a:t>
            </a:r>
            <a:r>
              <a:rPr lang="cs-CZ" dirty="0"/>
              <a:t>;</a:t>
            </a:r>
          </a:p>
          <a:p>
            <a:r>
              <a:rPr lang="cs-CZ" dirty="0" err="1"/>
              <a:t>Pl</a:t>
            </a:r>
            <a:r>
              <a:rPr lang="cs-CZ" dirty="0"/>
              <a:t>. </a:t>
            </a:r>
            <a:r>
              <a:rPr lang="cs-CZ" i="1" dirty="0" err="1"/>
              <a:t>Poen</a:t>
            </a:r>
            <a:r>
              <a:rPr lang="cs-CZ" dirty="0"/>
              <a:t>. 1031–1034</a:t>
            </a:r>
          </a:p>
          <a:p>
            <a:r>
              <a:rPr lang="cs-CZ" dirty="0"/>
              <a:t>At </a:t>
            </a:r>
            <a:r>
              <a:rPr lang="cs-CZ" dirty="0" err="1"/>
              <a:t>hercle</a:t>
            </a:r>
            <a:r>
              <a:rPr lang="cs-CZ" dirty="0"/>
              <a:t> </a:t>
            </a:r>
            <a:r>
              <a:rPr lang="cs-CZ" dirty="0" err="1"/>
              <a:t>te</a:t>
            </a:r>
            <a:r>
              <a:rPr lang="cs-CZ" dirty="0"/>
              <a:t> </a:t>
            </a:r>
            <a:r>
              <a:rPr lang="cs-CZ" dirty="0" err="1"/>
              <a:t>hominem</a:t>
            </a:r>
            <a:r>
              <a:rPr lang="cs-CZ" dirty="0"/>
              <a:t> et </a:t>
            </a:r>
            <a:r>
              <a:rPr lang="cs-CZ" u="sng" dirty="0" err="1"/>
              <a:t>sycophantam</a:t>
            </a:r>
            <a:r>
              <a:rPr lang="cs-CZ" dirty="0"/>
              <a:t> et </a:t>
            </a:r>
            <a:r>
              <a:rPr lang="cs-CZ" u="sng" dirty="0" err="1"/>
              <a:t>subdolum</a:t>
            </a:r>
            <a:r>
              <a:rPr lang="cs-CZ" dirty="0"/>
              <a:t>,</a:t>
            </a:r>
            <a:br>
              <a:rPr lang="cs-CZ" dirty="0"/>
            </a:br>
            <a:r>
              <a:rPr lang="cs-CZ" dirty="0"/>
              <a:t>qui </a:t>
            </a:r>
            <a:r>
              <a:rPr lang="cs-CZ" dirty="0" err="1"/>
              <a:t>huc</a:t>
            </a:r>
            <a:r>
              <a:rPr lang="cs-CZ" dirty="0"/>
              <a:t> </a:t>
            </a:r>
            <a:r>
              <a:rPr lang="cs-CZ" dirty="0" err="1"/>
              <a:t>advenisti</a:t>
            </a:r>
            <a:r>
              <a:rPr lang="cs-CZ" dirty="0"/>
              <a:t> nos </a:t>
            </a:r>
            <a:r>
              <a:rPr lang="cs-CZ" dirty="0" err="1"/>
              <a:t>captatum</a:t>
            </a:r>
            <a:r>
              <a:rPr lang="cs-CZ" dirty="0"/>
              <a:t>, </a:t>
            </a:r>
            <a:r>
              <a:rPr lang="cs-CZ" dirty="0" err="1"/>
              <a:t>migdilix</a:t>
            </a:r>
            <a:r>
              <a:rPr lang="cs-CZ" dirty="0"/>
              <a:t>,</a:t>
            </a:r>
            <a:br>
              <a:rPr lang="cs-CZ" dirty="0"/>
            </a:br>
            <a:r>
              <a:rPr lang="cs-CZ" u="sng" dirty="0" err="1"/>
              <a:t>bisulci</a:t>
            </a:r>
            <a:r>
              <a:rPr lang="cs-CZ" u="sng" dirty="0"/>
              <a:t> lingua quasi </a:t>
            </a:r>
            <a:r>
              <a:rPr lang="cs-CZ" u="sng" dirty="0" err="1"/>
              <a:t>proserpens</a:t>
            </a:r>
            <a:r>
              <a:rPr lang="cs-CZ" u="sng" dirty="0"/>
              <a:t> </a:t>
            </a:r>
            <a:r>
              <a:rPr lang="cs-CZ" u="sng" dirty="0" err="1"/>
              <a:t>bestia</a:t>
            </a:r>
            <a:r>
              <a:rPr lang="cs-CZ" dirty="0"/>
              <a:t>.</a:t>
            </a:r>
          </a:p>
          <a:p>
            <a:endParaRPr lang="cs-CZ" dirty="0"/>
          </a:p>
          <a:p>
            <a:endParaRPr lang="cs-CZ" dirty="0"/>
          </a:p>
        </p:txBody>
      </p:sp>
      <p:sp>
        <p:nvSpPr>
          <p:cNvPr id="4" name="Zástupný obsah 3">
            <a:extLst>
              <a:ext uri="{FF2B5EF4-FFF2-40B4-BE49-F238E27FC236}">
                <a16:creationId xmlns:a16="http://schemas.microsoft.com/office/drawing/2014/main" id="{70EF8AA3-36CF-E583-6F52-57F354C28F5C}"/>
              </a:ext>
            </a:extLst>
          </p:cNvPr>
          <p:cNvSpPr>
            <a:spLocks noGrp="1"/>
          </p:cNvSpPr>
          <p:nvPr>
            <p:ph sz="half" idx="2"/>
          </p:nvPr>
        </p:nvSpPr>
        <p:spPr/>
        <p:txBody>
          <a:bodyPr/>
          <a:lstStyle/>
          <a:p>
            <a:r>
              <a:rPr lang="en-US" dirty="0"/>
              <a:t>Sooth, Venus feared the many-</a:t>
            </a:r>
            <a:r>
              <a:rPr lang="en-US" dirty="0" err="1"/>
              <a:t>languaged</a:t>
            </a:r>
            <a:r>
              <a:rPr lang="en-US" dirty="0"/>
              <a:t> guile</a:t>
            </a:r>
            <a:br>
              <a:rPr lang="en-US" dirty="0"/>
            </a:br>
            <a:r>
              <a:rPr lang="en-US" dirty="0"/>
              <a:t>which Tyrians use</a:t>
            </a:r>
            <a:endParaRPr lang="cs-CZ" dirty="0"/>
          </a:p>
          <a:p>
            <a:r>
              <a:rPr lang="en-US" dirty="0"/>
              <a:t>But, </a:t>
            </a:r>
            <a:r>
              <a:rPr lang="en-US" dirty="0" err="1"/>
              <a:t>i</a:t>
            </a:r>
            <a:r>
              <a:rPr lang="en-US" dirty="0"/>
              <a:t>' faith, at yourself a person that's both a swindler and a cheat, who have come here to take us in, you half-and-half </a:t>
            </a:r>
            <a:r>
              <a:rPr lang="en-US" dirty="0" err="1"/>
              <a:t>Lybian</a:t>
            </a:r>
            <a:r>
              <a:rPr lang="en-US" dirty="0"/>
              <a:t>, you double-tongue, just like a crawling reptile.</a:t>
            </a:r>
            <a:endParaRPr lang="cs-CZ" dirty="0"/>
          </a:p>
        </p:txBody>
      </p:sp>
    </p:spTree>
    <p:extLst>
      <p:ext uri="{BB962C8B-B14F-4D97-AF65-F5344CB8AC3E}">
        <p14:creationId xmlns:p14="http://schemas.microsoft.com/office/powerpoint/2010/main" val="4208150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7398E8-6D30-1AD3-7D75-50657B30CBD6}"/>
              </a:ext>
            </a:extLst>
          </p:cNvPr>
          <p:cNvSpPr>
            <a:spLocks noGrp="1"/>
          </p:cNvSpPr>
          <p:nvPr>
            <p:ph type="title"/>
          </p:nvPr>
        </p:nvSpPr>
        <p:spPr/>
        <p:txBody>
          <a:bodyPr/>
          <a:lstStyle/>
          <a:p>
            <a:r>
              <a:rPr lang="cs-CZ" dirty="0"/>
              <a:t>Ukázky punských slov</a:t>
            </a:r>
          </a:p>
        </p:txBody>
      </p:sp>
      <p:sp>
        <p:nvSpPr>
          <p:cNvPr id="3" name="Zástupný obsah 2">
            <a:extLst>
              <a:ext uri="{FF2B5EF4-FFF2-40B4-BE49-F238E27FC236}">
                <a16:creationId xmlns:a16="http://schemas.microsoft.com/office/drawing/2014/main" id="{1761E59E-B83F-0103-DDFD-145F5645DC9F}"/>
              </a:ext>
            </a:extLst>
          </p:cNvPr>
          <p:cNvSpPr>
            <a:spLocks noGrp="1"/>
          </p:cNvSpPr>
          <p:nvPr>
            <p:ph sz="half" idx="1"/>
          </p:nvPr>
        </p:nvSpPr>
        <p:spPr/>
        <p:txBody>
          <a:bodyPr/>
          <a:lstStyle/>
          <a:p>
            <a:r>
              <a:rPr lang="cs-CZ" dirty="0" err="1"/>
              <a:t>Pl</a:t>
            </a:r>
            <a:r>
              <a:rPr lang="cs-CZ" dirty="0"/>
              <a:t>. </a:t>
            </a:r>
            <a:r>
              <a:rPr lang="cs-CZ" i="1" dirty="0" err="1"/>
              <a:t>Poen</a:t>
            </a:r>
            <a:r>
              <a:rPr lang="cs-CZ" dirty="0"/>
              <a:t>. 5.2</a:t>
            </a:r>
          </a:p>
          <a:p>
            <a:r>
              <a:rPr lang="cs-CZ" dirty="0" err="1"/>
              <a:t>Mehar</a:t>
            </a:r>
            <a:r>
              <a:rPr lang="cs-CZ" dirty="0"/>
              <a:t> </a:t>
            </a:r>
            <a:r>
              <a:rPr lang="cs-CZ" dirty="0" err="1"/>
              <a:t>bocca</a:t>
            </a:r>
            <a:endParaRPr lang="cs-CZ" dirty="0"/>
          </a:p>
          <a:p>
            <a:r>
              <a:rPr lang="cs-CZ" dirty="0" err="1"/>
              <a:t>Rufen</a:t>
            </a:r>
            <a:r>
              <a:rPr lang="cs-CZ" dirty="0"/>
              <a:t> </a:t>
            </a:r>
            <a:r>
              <a:rPr lang="cs-CZ" dirty="0" err="1"/>
              <a:t>nuco</a:t>
            </a:r>
            <a:r>
              <a:rPr lang="cs-CZ" dirty="0"/>
              <a:t> </a:t>
            </a:r>
            <a:r>
              <a:rPr lang="cs-CZ" dirty="0" err="1"/>
              <a:t>istam</a:t>
            </a:r>
            <a:endParaRPr lang="cs-CZ" dirty="0"/>
          </a:p>
          <a:p>
            <a:r>
              <a:rPr lang="cs-CZ" dirty="0" err="1"/>
              <a:t>Moin</a:t>
            </a:r>
            <a:r>
              <a:rPr lang="cs-CZ" dirty="0"/>
              <a:t> </a:t>
            </a:r>
            <a:r>
              <a:rPr lang="cs-CZ" dirty="0" err="1"/>
              <a:t>lechianna</a:t>
            </a:r>
            <a:endParaRPr lang="cs-CZ" dirty="0"/>
          </a:p>
          <a:p>
            <a:r>
              <a:rPr lang="cs-CZ" dirty="0" err="1"/>
              <a:t>Lalech</a:t>
            </a:r>
            <a:r>
              <a:rPr lang="cs-CZ" dirty="0"/>
              <a:t> </a:t>
            </a:r>
            <a:r>
              <a:rPr lang="cs-CZ" dirty="0" err="1"/>
              <a:t>lachananim</a:t>
            </a:r>
            <a:r>
              <a:rPr lang="cs-CZ" dirty="0"/>
              <a:t> </a:t>
            </a:r>
            <a:r>
              <a:rPr lang="cs-CZ" dirty="0" err="1"/>
              <a:t>liminichot</a:t>
            </a:r>
            <a:endParaRPr lang="cs-CZ" dirty="0"/>
          </a:p>
          <a:p>
            <a:r>
              <a:rPr lang="cs-CZ" dirty="0" err="1"/>
              <a:t>Is</a:t>
            </a:r>
            <a:r>
              <a:rPr lang="cs-CZ" dirty="0"/>
              <a:t> amar </a:t>
            </a:r>
            <a:r>
              <a:rPr lang="cs-CZ" dirty="0" err="1"/>
              <a:t>binam</a:t>
            </a:r>
            <a:endParaRPr lang="cs-CZ" dirty="0"/>
          </a:p>
          <a:p>
            <a:r>
              <a:rPr lang="cs-CZ" dirty="0" err="1"/>
              <a:t>Palum</a:t>
            </a:r>
            <a:r>
              <a:rPr lang="cs-CZ" dirty="0"/>
              <a:t> </a:t>
            </a:r>
            <a:r>
              <a:rPr lang="cs-CZ" dirty="0" err="1"/>
              <a:t>erga</a:t>
            </a:r>
            <a:r>
              <a:rPr lang="cs-CZ" dirty="0"/>
              <a:t> </a:t>
            </a:r>
            <a:r>
              <a:rPr lang="cs-CZ" dirty="0" err="1"/>
              <a:t>dectha</a:t>
            </a:r>
            <a:endParaRPr lang="cs-CZ" dirty="0"/>
          </a:p>
        </p:txBody>
      </p:sp>
      <p:sp>
        <p:nvSpPr>
          <p:cNvPr id="4" name="Zástupný obsah 3">
            <a:extLst>
              <a:ext uri="{FF2B5EF4-FFF2-40B4-BE49-F238E27FC236}">
                <a16:creationId xmlns:a16="http://schemas.microsoft.com/office/drawing/2014/main" id="{D59B4460-ECA0-C419-26B7-9012E23FA45F}"/>
              </a:ext>
            </a:extLst>
          </p:cNvPr>
          <p:cNvSpPr>
            <a:spLocks noGrp="1"/>
          </p:cNvSpPr>
          <p:nvPr>
            <p:ph sz="half" idx="2"/>
          </p:nvPr>
        </p:nvSpPr>
        <p:spPr/>
        <p:txBody>
          <a:bodyPr/>
          <a:lstStyle/>
          <a:p>
            <a:r>
              <a:rPr lang="en-US" dirty="0"/>
              <a:t>Oh! what a son of tears!</a:t>
            </a:r>
            <a:endParaRPr lang="cs-CZ" dirty="0"/>
          </a:p>
          <a:p>
            <a:r>
              <a:rPr lang="cs-CZ" dirty="0" err="1"/>
              <a:t>We</a:t>
            </a:r>
            <a:r>
              <a:rPr lang="cs-CZ" dirty="0"/>
              <a:t> are no </a:t>
            </a:r>
            <a:r>
              <a:rPr lang="cs-CZ" dirty="0" err="1"/>
              <a:t>doctors</a:t>
            </a:r>
            <a:endParaRPr lang="cs-CZ" dirty="0"/>
          </a:p>
          <a:p>
            <a:r>
              <a:rPr lang="cs-CZ" dirty="0"/>
              <a:t>I beg </a:t>
            </a:r>
            <a:r>
              <a:rPr lang="cs-CZ" dirty="0" err="1"/>
              <a:t>an</a:t>
            </a:r>
            <a:r>
              <a:rPr lang="cs-CZ" dirty="0"/>
              <a:t> </a:t>
            </a:r>
            <a:r>
              <a:rPr lang="cs-CZ" dirty="0" err="1"/>
              <a:t>entrance</a:t>
            </a:r>
            <a:r>
              <a:rPr lang="cs-CZ" dirty="0"/>
              <a:t> </a:t>
            </a:r>
            <a:r>
              <a:rPr lang="cs-CZ" dirty="0" err="1"/>
              <a:t>for</a:t>
            </a:r>
            <a:r>
              <a:rPr lang="cs-CZ" dirty="0"/>
              <a:t> Saturn</a:t>
            </a:r>
          </a:p>
          <a:p>
            <a:r>
              <a:rPr lang="en-US" dirty="0"/>
              <a:t>The messenger who asks a safe abode and kind endurance here</a:t>
            </a:r>
            <a:endParaRPr lang="cs-CZ" dirty="0"/>
          </a:p>
          <a:p>
            <a:r>
              <a:rPr lang="cs-CZ" dirty="0" err="1"/>
              <a:t>Us</a:t>
            </a:r>
            <a:r>
              <a:rPr lang="cs-CZ" dirty="0"/>
              <a:t> </a:t>
            </a:r>
            <a:r>
              <a:rPr lang="cs-CZ" dirty="0" err="1"/>
              <a:t>unarmed</a:t>
            </a:r>
            <a:endParaRPr lang="cs-CZ" dirty="0"/>
          </a:p>
          <a:p>
            <a:r>
              <a:rPr lang="cs-CZ" dirty="0" err="1"/>
              <a:t>Naked</a:t>
            </a:r>
            <a:r>
              <a:rPr lang="cs-CZ" dirty="0"/>
              <a:t> </a:t>
            </a:r>
            <a:r>
              <a:rPr lang="cs-CZ" dirty="0" err="1"/>
              <a:t>men</a:t>
            </a:r>
            <a:endParaRPr lang="cs-CZ" dirty="0"/>
          </a:p>
        </p:txBody>
      </p:sp>
    </p:spTree>
    <p:extLst>
      <p:ext uri="{BB962C8B-B14F-4D97-AF65-F5344CB8AC3E}">
        <p14:creationId xmlns:p14="http://schemas.microsoft.com/office/powerpoint/2010/main" val="2972122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D95DEE-8180-C89B-3E6E-EAE5050F6B66}"/>
              </a:ext>
            </a:extLst>
          </p:cNvPr>
          <p:cNvSpPr>
            <a:spLocks noGrp="1"/>
          </p:cNvSpPr>
          <p:nvPr>
            <p:ph type="title"/>
          </p:nvPr>
        </p:nvSpPr>
        <p:spPr/>
        <p:txBody>
          <a:bodyPr/>
          <a:lstStyle/>
          <a:p>
            <a:r>
              <a:rPr lang="cs-CZ" dirty="0" err="1"/>
              <a:t>Punica</a:t>
            </a:r>
            <a:r>
              <a:rPr lang="cs-CZ" dirty="0"/>
              <a:t> </a:t>
            </a:r>
            <a:r>
              <a:rPr lang="cs-CZ" dirty="0" err="1"/>
              <a:t>fides</a:t>
            </a:r>
            <a:r>
              <a:rPr lang="cs-CZ" dirty="0"/>
              <a:t>, záludnost</a:t>
            </a:r>
          </a:p>
        </p:txBody>
      </p:sp>
      <p:sp>
        <p:nvSpPr>
          <p:cNvPr id="3" name="Zástupný obsah 2">
            <a:extLst>
              <a:ext uri="{FF2B5EF4-FFF2-40B4-BE49-F238E27FC236}">
                <a16:creationId xmlns:a16="http://schemas.microsoft.com/office/drawing/2014/main" id="{83808ACF-E71F-AB94-9047-9D972B3AEC35}"/>
              </a:ext>
            </a:extLst>
          </p:cNvPr>
          <p:cNvSpPr>
            <a:spLocks noGrp="1"/>
          </p:cNvSpPr>
          <p:nvPr>
            <p:ph sz="half" idx="1"/>
          </p:nvPr>
        </p:nvSpPr>
        <p:spPr/>
        <p:txBody>
          <a:bodyPr>
            <a:normAutofit fontScale="85000" lnSpcReduction="10000"/>
          </a:bodyPr>
          <a:lstStyle/>
          <a:p>
            <a:r>
              <a:rPr lang="cs-CZ" dirty="0" err="1"/>
              <a:t>Pl</a:t>
            </a:r>
            <a:r>
              <a:rPr lang="cs-CZ" dirty="0"/>
              <a:t>. </a:t>
            </a:r>
            <a:r>
              <a:rPr lang="cs-CZ" i="1" dirty="0" err="1"/>
              <a:t>Poen</a:t>
            </a:r>
            <a:r>
              <a:rPr lang="cs-CZ" dirty="0"/>
              <a:t>. 112–113</a:t>
            </a:r>
          </a:p>
          <a:p>
            <a:r>
              <a:rPr lang="fr-FR" u="sng" dirty="0"/>
              <a:t>et is omnis linguas scit</a:t>
            </a:r>
            <a:r>
              <a:rPr lang="fr-FR" dirty="0"/>
              <a:t>, sed dissimulat sciens</a:t>
            </a:r>
            <a:br>
              <a:rPr lang="fr-FR" dirty="0"/>
            </a:br>
            <a:r>
              <a:rPr lang="fr-FR" dirty="0"/>
              <a:t>se scire: </a:t>
            </a:r>
            <a:r>
              <a:rPr lang="fr-FR" u="sng" dirty="0"/>
              <a:t>Poenus plane est</a:t>
            </a:r>
            <a:r>
              <a:rPr lang="fr-FR" dirty="0"/>
              <a:t>. quid verbis opust?</a:t>
            </a:r>
            <a:endParaRPr lang="cs-CZ" dirty="0"/>
          </a:p>
          <a:p>
            <a:r>
              <a:rPr lang="cs-CZ" dirty="0" err="1"/>
              <a:t>Plb</a:t>
            </a:r>
            <a:r>
              <a:rPr lang="cs-CZ" dirty="0"/>
              <a:t>. 3.78.1</a:t>
            </a:r>
          </a:p>
          <a:p>
            <a:r>
              <a:rPr lang="el-GR" dirty="0"/>
              <a:t>ἐχρήσατο δέ τινι καὶ </a:t>
            </a:r>
            <a:r>
              <a:rPr lang="el-GR" u="sng" dirty="0"/>
              <a:t>Φοινικικῷ</a:t>
            </a:r>
            <a:r>
              <a:rPr lang="el-GR" dirty="0"/>
              <a:t> </a:t>
            </a:r>
            <a:r>
              <a:rPr lang="el-GR" u="sng" dirty="0"/>
              <a:t>στρατηγήματι</a:t>
            </a:r>
            <a:r>
              <a:rPr lang="el-GR" dirty="0"/>
              <a:t> τοιούτῳ κατὰ τὴν παραχειμασίαν. [2] ἀγωνιῶν γὰρ τὴν </a:t>
            </a:r>
            <a:r>
              <a:rPr lang="el-GR" u="sng" dirty="0"/>
              <a:t>ἀθεσίαν</a:t>
            </a:r>
            <a:r>
              <a:rPr lang="cs-CZ" u="sng" dirty="0"/>
              <a:t> </a:t>
            </a:r>
            <a:r>
              <a:rPr lang="cs-CZ" dirty="0"/>
              <a:t>…</a:t>
            </a:r>
          </a:p>
          <a:p>
            <a:r>
              <a:rPr lang="cs-CZ" dirty="0" err="1"/>
              <a:t>Plb</a:t>
            </a:r>
            <a:r>
              <a:rPr lang="cs-CZ" dirty="0"/>
              <a:t>. 9.11.2 </a:t>
            </a:r>
            <a:r>
              <a:rPr lang="el-GR" dirty="0"/>
              <a:t>διὰ τὴν ἔμφυτον Φοίνιξι πλεονεξίαν καὶ φιλαρχίαν</a:t>
            </a:r>
            <a:endParaRPr lang="cs-CZ" dirty="0"/>
          </a:p>
          <a:p>
            <a:r>
              <a:rPr lang="cs-CZ" dirty="0"/>
              <a:t>Str. 3.5.5</a:t>
            </a:r>
          </a:p>
          <a:p>
            <a:r>
              <a:rPr lang="el-GR" dirty="0"/>
              <a:t>πολλοὺς ἀποστόλους </a:t>
            </a:r>
            <a:r>
              <a:rPr lang="el-GR" u="sng" dirty="0"/>
              <a:t>ψεῦσμα Φοινικικόν</a:t>
            </a:r>
            <a:endParaRPr lang="cs-CZ" u="sng" dirty="0"/>
          </a:p>
          <a:p>
            <a:r>
              <a:rPr lang="cs-CZ" dirty="0"/>
              <a:t>Hor. </a:t>
            </a:r>
            <a:r>
              <a:rPr lang="cs-CZ" i="1" dirty="0"/>
              <a:t>Od</a:t>
            </a:r>
            <a:r>
              <a:rPr lang="cs-CZ" dirty="0"/>
              <a:t>. 4.4.49</a:t>
            </a:r>
          </a:p>
          <a:p>
            <a:r>
              <a:rPr lang="cs-CZ" dirty="0"/>
              <a:t>dixitque tandem </a:t>
            </a:r>
            <a:r>
              <a:rPr lang="cs-CZ" u="sng" dirty="0" err="1"/>
              <a:t>perfidus</a:t>
            </a:r>
            <a:r>
              <a:rPr lang="cs-CZ" dirty="0"/>
              <a:t> </a:t>
            </a:r>
            <a:r>
              <a:rPr lang="cs-CZ" u="sng" dirty="0"/>
              <a:t>Hannibal</a:t>
            </a:r>
          </a:p>
          <a:p>
            <a:endParaRPr lang="cs-CZ" dirty="0"/>
          </a:p>
        </p:txBody>
      </p:sp>
      <p:sp>
        <p:nvSpPr>
          <p:cNvPr id="4" name="Zástupný obsah 3">
            <a:extLst>
              <a:ext uri="{FF2B5EF4-FFF2-40B4-BE49-F238E27FC236}">
                <a16:creationId xmlns:a16="http://schemas.microsoft.com/office/drawing/2014/main" id="{D1FD8730-D916-4AA8-FE29-94F1B8EE1435}"/>
              </a:ext>
            </a:extLst>
          </p:cNvPr>
          <p:cNvSpPr>
            <a:spLocks noGrp="1"/>
          </p:cNvSpPr>
          <p:nvPr>
            <p:ph sz="half" idx="2"/>
          </p:nvPr>
        </p:nvSpPr>
        <p:spPr/>
        <p:txBody>
          <a:bodyPr>
            <a:normAutofit fontScale="85000" lnSpcReduction="10000"/>
          </a:bodyPr>
          <a:lstStyle/>
          <a:p>
            <a:r>
              <a:rPr lang="en-US" dirty="0"/>
              <a:t>He knows all languages, too; but, though he knows them, he pretends not to know them: what need is there of talking? He is a Carthaginian all over.</a:t>
            </a:r>
            <a:endParaRPr lang="cs-CZ" dirty="0"/>
          </a:p>
          <a:p>
            <a:r>
              <a:rPr lang="en-US" dirty="0"/>
              <a:t>While he was in these winter quarters also he </a:t>
            </a:r>
            <a:r>
              <a:rPr lang="en-US" dirty="0" err="1"/>
              <a:t>practised</a:t>
            </a:r>
            <a:r>
              <a:rPr lang="en-US" dirty="0"/>
              <a:t> a ruse truly Punic. Being apprehensive that from the fickleness of their character,</a:t>
            </a:r>
            <a:endParaRPr lang="cs-CZ" dirty="0"/>
          </a:p>
          <a:p>
            <a:r>
              <a:rPr lang="en-US" dirty="0"/>
              <a:t>through the innate covetousness and ambition of the Phoenician character</a:t>
            </a:r>
            <a:endParaRPr lang="cs-CZ" dirty="0"/>
          </a:p>
          <a:p>
            <a:r>
              <a:rPr lang="en-US" dirty="0"/>
              <a:t>the several expeditions as a Phoenician invention</a:t>
            </a:r>
            <a:endParaRPr lang="cs-CZ" dirty="0"/>
          </a:p>
          <a:p>
            <a:r>
              <a:rPr lang="en-US" dirty="0"/>
              <a:t>Then the false Libyan own'd his doom</a:t>
            </a:r>
            <a:endParaRPr lang="cs-CZ" dirty="0"/>
          </a:p>
        </p:txBody>
      </p:sp>
      <p:pic>
        <p:nvPicPr>
          <p:cNvPr id="6" name="Obrázek 5" descr="Obsah obrázku osoba, socha, vodní nádrž, vykachlíkované&#10;&#10;Popis byl vytvořen automaticky">
            <a:extLst>
              <a:ext uri="{FF2B5EF4-FFF2-40B4-BE49-F238E27FC236}">
                <a16:creationId xmlns:a16="http://schemas.microsoft.com/office/drawing/2014/main" id="{C35DB1DF-5F98-7169-B3C0-DBB93BFAC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0" y="199315"/>
            <a:ext cx="1432098" cy="2375598"/>
          </a:xfrm>
          <a:prstGeom prst="rect">
            <a:avLst/>
          </a:prstGeom>
        </p:spPr>
      </p:pic>
    </p:spTree>
    <p:extLst>
      <p:ext uri="{BB962C8B-B14F-4D97-AF65-F5344CB8AC3E}">
        <p14:creationId xmlns:p14="http://schemas.microsoft.com/office/powerpoint/2010/main" val="3146815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E4B5BB-0655-894C-FC00-F2EE486C53BE}"/>
              </a:ext>
            </a:extLst>
          </p:cNvPr>
          <p:cNvSpPr>
            <a:spLocks noGrp="1"/>
          </p:cNvSpPr>
          <p:nvPr>
            <p:ph type="title"/>
          </p:nvPr>
        </p:nvSpPr>
        <p:spPr/>
        <p:txBody>
          <a:bodyPr/>
          <a:lstStyle/>
          <a:p>
            <a:r>
              <a:rPr lang="cs-CZ" dirty="0"/>
              <a:t>Krutost, Hannibal</a:t>
            </a:r>
          </a:p>
        </p:txBody>
      </p:sp>
      <p:sp>
        <p:nvSpPr>
          <p:cNvPr id="3" name="Zástupný obsah 2">
            <a:extLst>
              <a:ext uri="{FF2B5EF4-FFF2-40B4-BE49-F238E27FC236}">
                <a16:creationId xmlns:a16="http://schemas.microsoft.com/office/drawing/2014/main" id="{F1A83B84-5040-8120-2640-1BBE8AD1FC43}"/>
              </a:ext>
            </a:extLst>
          </p:cNvPr>
          <p:cNvSpPr>
            <a:spLocks noGrp="1"/>
          </p:cNvSpPr>
          <p:nvPr>
            <p:ph sz="half" idx="1"/>
          </p:nvPr>
        </p:nvSpPr>
        <p:spPr/>
        <p:txBody>
          <a:bodyPr/>
          <a:lstStyle/>
          <a:p>
            <a:r>
              <a:rPr lang="cs-CZ" dirty="0" err="1"/>
              <a:t>Plb</a:t>
            </a:r>
            <a:r>
              <a:rPr lang="cs-CZ" dirty="0"/>
              <a:t>. 9.24.6</a:t>
            </a:r>
          </a:p>
          <a:p>
            <a:r>
              <a:rPr lang="el-GR" dirty="0"/>
              <a:t>τοῦ δ᾽ Ἀννίβου λέγειν κελεύσαντος, διδάξαι δεῖν ἔφη τὰς δυνάμεις </a:t>
            </a:r>
            <a:r>
              <a:rPr lang="el-GR" u="sng" dirty="0"/>
              <a:t>ἀνθρωποφαγεῖν</a:t>
            </a:r>
            <a:r>
              <a:rPr lang="el-GR" dirty="0"/>
              <a:t> καὶ τούτῳ ποιῆσαι συνήθεις.</a:t>
            </a:r>
            <a:r>
              <a:rPr lang="cs-CZ" dirty="0"/>
              <a:t> … </a:t>
            </a:r>
          </a:p>
          <a:p>
            <a:r>
              <a:rPr lang="el-GR" dirty="0"/>
              <a:t>τούτου δὲ τἀνδρὸς εἶναί </a:t>
            </a:r>
            <a:r>
              <a:rPr lang="el-GR" u="sng" dirty="0"/>
              <a:t>φασιν ἔργα </a:t>
            </a:r>
            <a:r>
              <a:rPr lang="el-GR" dirty="0"/>
              <a:t>καὶ τὰ κατὰ τὴν Ἰταλίαν εἰς Ἀννίβαν </a:t>
            </a:r>
            <a:r>
              <a:rPr lang="el-GR" u="sng" dirty="0"/>
              <a:t>ἀναφερόμενα</a:t>
            </a:r>
            <a:r>
              <a:rPr lang="el-GR" dirty="0"/>
              <a:t> περὶ τῆς </a:t>
            </a:r>
            <a:r>
              <a:rPr lang="el-GR" u="sng" dirty="0"/>
              <a:t>ὠμότητος</a:t>
            </a:r>
            <a:r>
              <a:rPr lang="el-GR" dirty="0"/>
              <a:t>, οὐχ ἧττον δὲ καὶ τῶν περιστάσεων.</a:t>
            </a:r>
            <a:endParaRPr lang="cs-CZ" dirty="0"/>
          </a:p>
        </p:txBody>
      </p:sp>
      <p:sp>
        <p:nvSpPr>
          <p:cNvPr id="4" name="Zástupný obsah 3">
            <a:extLst>
              <a:ext uri="{FF2B5EF4-FFF2-40B4-BE49-F238E27FC236}">
                <a16:creationId xmlns:a16="http://schemas.microsoft.com/office/drawing/2014/main" id="{572A20DB-6B15-D914-BCD9-FFF1AC5A0993}"/>
              </a:ext>
            </a:extLst>
          </p:cNvPr>
          <p:cNvSpPr>
            <a:spLocks noGrp="1"/>
          </p:cNvSpPr>
          <p:nvPr>
            <p:ph sz="half" idx="2"/>
          </p:nvPr>
        </p:nvSpPr>
        <p:spPr/>
        <p:txBody>
          <a:bodyPr/>
          <a:lstStyle/>
          <a:p>
            <a:r>
              <a:rPr lang="en-US" dirty="0"/>
              <a:t>Upon Hannibal bidding him speak out, he said that they must teach the army to eat human flesh, and make them accustomed to it.</a:t>
            </a:r>
            <a:r>
              <a:rPr lang="cs-CZ" dirty="0"/>
              <a:t> … </a:t>
            </a:r>
          </a:p>
          <a:p>
            <a:r>
              <a:rPr lang="en-US" dirty="0"/>
              <a:t>It is this man's acts in Italy that they say were attributed to Hannibal, to maintain the accusation of cruelty, as well as such as were the result of circumstances.</a:t>
            </a:r>
            <a:endParaRPr lang="cs-CZ" dirty="0"/>
          </a:p>
        </p:txBody>
      </p:sp>
      <p:pic>
        <p:nvPicPr>
          <p:cNvPr id="6" name="Obrázek 5" descr="Obsah obrázku text, osoba, muž&#10;&#10;Popis byl vytvořen automaticky">
            <a:extLst>
              <a:ext uri="{FF2B5EF4-FFF2-40B4-BE49-F238E27FC236}">
                <a16:creationId xmlns:a16="http://schemas.microsoft.com/office/drawing/2014/main" id="{EC9D8CE6-2CF1-8729-AC2C-F3E61EBA88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0" y="181061"/>
            <a:ext cx="1394367" cy="2189266"/>
          </a:xfrm>
          <a:prstGeom prst="rect">
            <a:avLst/>
          </a:prstGeom>
        </p:spPr>
      </p:pic>
    </p:spTree>
    <p:extLst>
      <p:ext uri="{BB962C8B-B14F-4D97-AF65-F5344CB8AC3E}">
        <p14:creationId xmlns:p14="http://schemas.microsoft.com/office/powerpoint/2010/main" val="1289890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16FE32-2EC8-4DD3-D1D8-B61F8B044119}"/>
              </a:ext>
            </a:extLst>
          </p:cNvPr>
          <p:cNvSpPr>
            <a:spLocks noGrp="1"/>
          </p:cNvSpPr>
          <p:nvPr>
            <p:ph type="title"/>
          </p:nvPr>
        </p:nvSpPr>
        <p:spPr/>
        <p:txBody>
          <a:bodyPr/>
          <a:lstStyle/>
          <a:p>
            <a:r>
              <a:rPr lang="cs-CZ" dirty="0"/>
              <a:t>Krutost, Hannibal</a:t>
            </a:r>
          </a:p>
        </p:txBody>
      </p:sp>
      <p:sp>
        <p:nvSpPr>
          <p:cNvPr id="3" name="Zástupný obsah 2">
            <a:extLst>
              <a:ext uri="{FF2B5EF4-FFF2-40B4-BE49-F238E27FC236}">
                <a16:creationId xmlns:a16="http://schemas.microsoft.com/office/drawing/2014/main" id="{16BFF29D-B1D4-7011-9E8F-57D21801F27A}"/>
              </a:ext>
            </a:extLst>
          </p:cNvPr>
          <p:cNvSpPr>
            <a:spLocks noGrp="1"/>
          </p:cNvSpPr>
          <p:nvPr>
            <p:ph sz="half" idx="1"/>
          </p:nvPr>
        </p:nvSpPr>
        <p:spPr/>
        <p:txBody>
          <a:bodyPr>
            <a:normAutofit fontScale="92500" lnSpcReduction="20000"/>
          </a:bodyPr>
          <a:lstStyle/>
          <a:p>
            <a:r>
              <a:rPr lang="cs-CZ" dirty="0" err="1"/>
              <a:t>Plb</a:t>
            </a:r>
            <a:r>
              <a:rPr lang="cs-CZ" dirty="0"/>
              <a:t>. 9.22.8</a:t>
            </a:r>
          </a:p>
          <a:p>
            <a:r>
              <a:rPr lang="el-GR" dirty="0"/>
              <a:t>τινὲς μὲν γὰρ </a:t>
            </a:r>
            <a:r>
              <a:rPr lang="el-GR" u="sng" dirty="0"/>
              <a:t>ὠμὸν</a:t>
            </a:r>
            <a:r>
              <a:rPr lang="el-GR" dirty="0"/>
              <a:t> αὐτὸν οἴονται γεγονέναι καθ᾽ </a:t>
            </a:r>
            <a:r>
              <a:rPr lang="el-GR" u="sng" dirty="0"/>
              <a:t>ὑπερβολήν</a:t>
            </a:r>
            <a:r>
              <a:rPr lang="el-GR" dirty="0"/>
              <a:t>, τινὲς δὲ </a:t>
            </a:r>
            <a:r>
              <a:rPr lang="el-GR" u="sng" dirty="0"/>
              <a:t>φιλάργυρον</a:t>
            </a:r>
            <a:r>
              <a:rPr lang="el-GR" dirty="0"/>
              <a:t>.</a:t>
            </a:r>
            <a:endParaRPr lang="cs-CZ" dirty="0"/>
          </a:p>
          <a:p>
            <a:r>
              <a:rPr lang="cs-CZ" dirty="0" err="1"/>
              <a:t>Nep</a:t>
            </a:r>
            <a:r>
              <a:rPr lang="cs-CZ" dirty="0"/>
              <a:t>. </a:t>
            </a:r>
            <a:r>
              <a:rPr lang="cs-CZ" i="1" dirty="0"/>
              <a:t>Han</a:t>
            </a:r>
            <a:r>
              <a:rPr lang="cs-CZ" dirty="0"/>
              <a:t>. 2.3</a:t>
            </a:r>
          </a:p>
          <a:p>
            <a:r>
              <a:rPr lang="cs-CZ" dirty="0"/>
              <a:t>'Pater </a:t>
            </a:r>
            <a:r>
              <a:rPr lang="cs-CZ" dirty="0" err="1"/>
              <a:t>meus</a:t>
            </a:r>
            <a:r>
              <a:rPr lang="cs-CZ" dirty="0"/>
              <a:t>' </a:t>
            </a:r>
            <a:r>
              <a:rPr lang="cs-CZ" dirty="0" err="1"/>
              <a:t>inquit</a:t>
            </a:r>
            <a:r>
              <a:rPr lang="cs-CZ" dirty="0"/>
              <a:t> '</a:t>
            </a:r>
            <a:r>
              <a:rPr lang="cs-CZ" dirty="0" err="1"/>
              <a:t>Hamilcar</a:t>
            </a:r>
            <a:r>
              <a:rPr lang="cs-CZ" dirty="0"/>
              <a:t> </a:t>
            </a:r>
            <a:r>
              <a:rPr lang="cs-CZ" dirty="0" err="1"/>
              <a:t>puerulo</a:t>
            </a:r>
            <a:r>
              <a:rPr lang="cs-CZ" dirty="0"/>
              <a:t> </a:t>
            </a:r>
            <a:r>
              <a:rPr lang="cs-CZ" dirty="0" err="1"/>
              <a:t>me</a:t>
            </a:r>
            <a:r>
              <a:rPr lang="cs-CZ" dirty="0"/>
              <a:t>, </a:t>
            </a:r>
            <a:r>
              <a:rPr lang="cs-CZ" dirty="0" err="1"/>
              <a:t>utpote</a:t>
            </a:r>
            <a:r>
              <a:rPr lang="cs-CZ" dirty="0"/>
              <a:t> non </a:t>
            </a:r>
            <a:r>
              <a:rPr lang="cs-CZ" dirty="0" err="1"/>
              <a:t>amplius</a:t>
            </a:r>
            <a:r>
              <a:rPr lang="cs-CZ" dirty="0"/>
              <a:t> VIIII </a:t>
            </a:r>
            <a:r>
              <a:rPr lang="cs-CZ" dirty="0" err="1"/>
              <a:t>annos</a:t>
            </a:r>
            <a:r>
              <a:rPr lang="cs-CZ" dirty="0"/>
              <a:t> nato, in </a:t>
            </a:r>
            <a:r>
              <a:rPr lang="cs-CZ" dirty="0" err="1"/>
              <a:t>Hispaniam</a:t>
            </a:r>
            <a:r>
              <a:rPr lang="cs-CZ" dirty="0"/>
              <a:t> </a:t>
            </a:r>
            <a:r>
              <a:rPr lang="cs-CZ" dirty="0" err="1"/>
              <a:t>imperator</a:t>
            </a:r>
            <a:r>
              <a:rPr lang="cs-CZ" dirty="0"/>
              <a:t> </a:t>
            </a:r>
            <a:r>
              <a:rPr lang="cs-CZ" dirty="0" err="1"/>
              <a:t>proficiscens</a:t>
            </a:r>
            <a:r>
              <a:rPr lang="cs-CZ" dirty="0"/>
              <a:t> </a:t>
            </a:r>
            <a:r>
              <a:rPr lang="cs-CZ" dirty="0" err="1"/>
              <a:t>Carthagine</a:t>
            </a:r>
            <a:r>
              <a:rPr lang="cs-CZ" dirty="0"/>
              <a:t>, </a:t>
            </a:r>
            <a:r>
              <a:rPr lang="cs-CZ" dirty="0" err="1"/>
              <a:t>Iovi</a:t>
            </a:r>
            <a:r>
              <a:rPr lang="cs-CZ" dirty="0"/>
              <a:t> </a:t>
            </a:r>
            <a:r>
              <a:rPr lang="cs-CZ" dirty="0" err="1"/>
              <a:t>optimo</a:t>
            </a:r>
            <a:r>
              <a:rPr lang="cs-CZ" dirty="0"/>
              <a:t> maximo </a:t>
            </a:r>
            <a:r>
              <a:rPr lang="cs-CZ" dirty="0" err="1"/>
              <a:t>hostias</a:t>
            </a:r>
            <a:r>
              <a:rPr lang="cs-CZ" dirty="0"/>
              <a:t> </a:t>
            </a:r>
            <a:r>
              <a:rPr lang="cs-CZ" dirty="0" err="1"/>
              <a:t>immolavit</a:t>
            </a:r>
            <a:r>
              <a:rPr lang="cs-CZ" dirty="0"/>
              <a:t>. … Id </a:t>
            </a:r>
            <a:r>
              <a:rPr lang="cs-CZ" dirty="0" err="1"/>
              <a:t>cum</a:t>
            </a:r>
            <a:r>
              <a:rPr lang="cs-CZ" dirty="0"/>
              <a:t> </a:t>
            </a:r>
            <a:r>
              <a:rPr lang="cs-CZ" dirty="0" err="1"/>
              <a:t>libenter</a:t>
            </a:r>
            <a:r>
              <a:rPr lang="cs-CZ" dirty="0"/>
              <a:t> </a:t>
            </a:r>
            <a:r>
              <a:rPr lang="cs-CZ" dirty="0" err="1"/>
              <a:t>accepissem</a:t>
            </a:r>
            <a:r>
              <a:rPr lang="cs-CZ" dirty="0"/>
              <a:t> </a:t>
            </a:r>
            <a:r>
              <a:rPr lang="cs-CZ" dirty="0" err="1"/>
              <a:t>atque</a:t>
            </a:r>
            <a:r>
              <a:rPr lang="cs-CZ" dirty="0"/>
              <a:t> ab </a:t>
            </a:r>
            <a:r>
              <a:rPr lang="cs-CZ" dirty="0" err="1"/>
              <a:t>eo</a:t>
            </a:r>
            <a:r>
              <a:rPr lang="cs-CZ" dirty="0"/>
              <a:t> </a:t>
            </a:r>
            <a:r>
              <a:rPr lang="cs-CZ" dirty="0" err="1"/>
              <a:t>petere</a:t>
            </a:r>
            <a:r>
              <a:rPr lang="cs-CZ" dirty="0"/>
              <a:t> </a:t>
            </a:r>
            <a:r>
              <a:rPr lang="cs-CZ" dirty="0" err="1"/>
              <a:t>coepissem</a:t>
            </a:r>
            <a:r>
              <a:rPr lang="cs-CZ" dirty="0"/>
              <a:t>, ne </a:t>
            </a:r>
            <a:r>
              <a:rPr lang="cs-CZ" dirty="0" err="1"/>
              <a:t>dubitaret</a:t>
            </a:r>
            <a:r>
              <a:rPr lang="cs-CZ" dirty="0"/>
              <a:t> </a:t>
            </a:r>
            <a:r>
              <a:rPr lang="cs-CZ" dirty="0" err="1"/>
              <a:t>ducere</a:t>
            </a:r>
            <a:r>
              <a:rPr lang="cs-CZ" dirty="0"/>
              <a:t>, </a:t>
            </a:r>
            <a:r>
              <a:rPr lang="cs-CZ" dirty="0" err="1"/>
              <a:t>tum</a:t>
            </a:r>
            <a:r>
              <a:rPr lang="cs-CZ" dirty="0"/>
              <a:t> </a:t>
            </a:r>
            <a:r>
              <a:rPr lang="cs-CZ" dirty="0" err="1"/>
              <a:t>ille</a:t>
            </a:r>
            <a:r>
              <a:rPr lang="cs-CZ" dirty="0"/>
              <a:t> '</a:t>
            </a:r>
            <a:r>
              <a:rPr lang="cs-CZ" dirty="0" err="1"/>
              <a:t>Faciam</a:t>
            </a:r>
            <a:r>
              <a:rPr lang="cs-CZ" dirty="0"/>
              <a:t>', </a:t>
            </a:r>
            <a:r>
              <a:rPr lang="cs-CZ" dirty="0" err="1"/>
              <a:t>inquit</a:t>
            </a:r>
            <a:r>
              <a:rPr lang="cs-CZ" dirty="0"/>
              <a:t> 'si </a:t>
            </a:r>
            <a:r>
              <a:rPr lang="cs-CZ" dirty="0" err="1"/>
              <a:t>mihi</a:t>
            </a:r>
            <a:r>
              <a:rPr lang="cs-CZ" dirty="0"/>
              <a:t> </a:t>
            </a:r>
            <a:r>
              <a:rPr lang="cs-CZ" dirty="0" err="1"/>
              <a:t>fidem</a:t>
            </a:r>
            <a:r>
              <a:rPr lang="cs-CZ" dirty="0"/>
              <a:t>, </a:t>
            </a:r>
            <a:r>
              <a:rPr lang="cs-CZ" dirty="0" err="1"/>
              <a:t>quam</a:t>
            </a:r>
            <a:r>
              <a:rPr lang="cs-CZ" dirty="0"/>
              <a:t> </a:t>
            </a:r>
            <a:r>
              <a:rPr lang="cs-CZ" dirty="0" err="1"/>
              <a:t>postulo</a:t>
            </a:r>
            <a:r>
              <a:rPr lang="cs-CZ" dirty="0"/>
              <a:t>, </a:t>
            </a:r>
            <a:r>
              <a:rPr lang="cs-CZ" dirty="0" err="1"/>
              <a:t>dederis</a:t>
            </a:r>
            <a:r>
              <a:rPr lang="cs-CZ" dirty="0"/>
              <a:t>.' </a:t>
            </a:r>
            <a:r>
              <a:rPr lang="cs-CZ" dirty="0" err="1"/>
              <a:t>Simul</a:t>
            </a:r>
            <a:r>
              <a:rPr lang="cs-CZ" dirty="0"/>
              <a:t> </a:t>
            </a:r>
            <a:r>
              <a:rPr lang="cs-CZ" dirty="0" err="1"/>
              <a:t>me</a:t>
            </a:r>
            <a:r>
              <a:rPr lang="cs-CZ" dirty="0"/>
              <a:t> ad </a:t>
            </a:r>
            <a:r>
              <a:rPr lang="cs-CZ" dirty="0" err="1"/>
              <a:t>aram</a:t>
            </a:r>
            <a:r>
              <a:rPr lang="cs-CZ" dirty="0"/>
              <a:t> </a:t>
            </a:r>
            <a:r>
              <a:rPr lang="cs-CZ" dirty="0" err="1"/>
              <a:t>adduxit</a:t>
            </a:r>
            <a:r>
              <a:rPr lang="cs-CZ" dirty="0"/>
              <a:t>, </a:t>
            </a:r>
            <a:r>
              <a:rPr lang="cs-CZ" dirty="0" err="1"/>
              <a:t>apud</a:t>
            </a:r>
            <a:r>
              <a:rPr lang="cs-CZ" dirty="0"/>
              <a:t> </a:t>
            </a:r>
            <a:r>
              <a:rPr lang="cs-CZ" dirty="0" err="1"/>
              <a:t>quam</a:t>
            </a:r>
            <a:r>
              <a:rPr lang="cs-CZ" dirty="0"/>
              <a:t> </a:t>
            </a:r>
            <a:r>
              <a:rPr lang="cs-CZ" dirty="0" err="1"/>
              <a:t>sacrificare</a:t>
            </a:r>
            <a:r>
              <a:rPr lang="cs-CZ" dirty="0"/>
              <a:t> </a:t>
            </a:r>
            <a:r>
              <a:rPr lang="cs-CZ" dirty="0" err="1"/>
              <a:t>instituerat</a:t>
            </a:r>
            <a:r>
              <a:rPr lang="cs-CZ" dirty="0"/>
              <a:t>, </a:t>
            </a:r>
            <a:r>
              <a:rPr lang="cs-CZ" u="sng" dirty="0" err="1"/>
              <a:t>eamque</a:t>
            </a:r>
            <a:r>
              <a:rPr lang="cs-CZ" u="sng" dirty="0"/>
              <a:t> </a:t>
            </a:r>
            <a:r>
              <a:rPr lang="cs-CZ" u="sng" dirty="0" err="1"/>
              <a:t>ceteris</a:t>
            </a:r>
            <a:r>
              <a:rPr lang="cs-CZ" u="sng" dirty="0"/>
              <a:t> </a:t>
            </a:r>
            <a:r>
              <a:rPr lang="cs-CZ" u="sng" dirty="0" err="1"/>
              <a:t>remotis</a:t>
            </a:r>
            <a:r>
              <a:rPr lang="cs-CZ" u="sng" dirty="0"/>
              <a:t> </a:t>
            </a:r>
            <a:r>
              <a:rPr lang="cs-CZ" u="sng" dirty="0" err="1"/>
              <a:t>tenentem</a:t>
            </a:r>
            <a:r>
              <a:rPr lang="cs-CZ" u="sng" dirty="0"/>
              <a:t> </a:t>
            </a:r>
            <a:r>
              <a:rPr lang="cs-CZ" u="sng" dirty="0" err="1"/>
              <a:t>iurare</a:t>
            </a:r>
            <a:r>
              <a:rPr lang="cs-CZ" u="sng" dirty="0"/>
              <a:t> </a:t>
            </a:r>
            <a:r>
              <a:rPr lang="cs-CZ" u="sng" dirty="0" err="1"/>
              <a:t>iussit</a:t>
            </a:r>
            <a:r>
              <a:rPr lang="cs-CZ" u="sng" dirty="0"/>
              <a:t> </a:t>
            </a:r>
            <a:r>
              <a:rPr lang="cs-CZ" u="sng" dirty="0" err="1"/>
              <a:t>numquam</a:t>
            </a:r>
            <a:r>
              <a:rPr lang="cs-CZ" u="sng" dirty="0"/>
              <a:t> </a:t>
            </a:r>
            <a:r>
              <a:rPr lang="cs-CZ" u="sng" dirty="0" err="1"/>
              <a:t>me</a:t>
            </a:r>
            <a:r>
              <a:rPr lang="cs-CZ" u="sng" dirty="0"/>
              <a:t> in </a:t>
            </a:r>
            <a:r>
              <a:rPr lang="cs-CZ" u="sng" dirty="0" err="1"/>
              <a:t>amicitia</a:t>
            </a:r>
            <a:r>
              <a:rPr lang="cs-CZ" u="sng" dirty="0"/>
              <a:t> </a:t>
            </a:r>
            <a:r>
              <a:rPr lang="cs-CZ" u="sng" dirty="0" err="1"/>
              <a:t>cum</a:t>
            </a:r>
            <a:r>
              <a:rPr lang="cs-CZ" u="sng" dirty="0"/>
              <a:t> </a:t>
            </a:r>
            <a:r>
              <a:rPr lang="cs-CZ" u="sng" dirty="0" err="1"/>
              <a:t>Romanis</a:t>
            </a:r>
            <a:r>
              <a:rPr lang="cs-CZ" u="sng" dirty="0"/>
              <a:t> </a:t>
            </a:r>
            <a:r>
              <a:rPr lang="cs-CZ" u="sng" dirty="0" err="1"/>
              <a:t>fore</a:t>
            </a:r>
            <a:r>
              <a:rPr lang="cs-CZ" dirty="0"/>
              <a:t>.</a:t>
            </a:r>
          </a:p>
        </p:txBody>
      </p:sp>
      <p:sp>
        <p:nvSpPr>
          <p:cNvPr id="4" name="Zástupný obsah 3">
            <a:extLst>
              <a:ext uri="{FF2B5EF4-FFF2-40B4-BE49-F238E27FC236}">
                <a16:creationId xmlns:a16="http://schemas.microsoft.com/office/drawing/2014/main" id="{3800CFA9-9CB1-94E7-5D26-112D148CE149}"/>
              </a:ext>
            </a:extLst>
          </p:cNvPr>
          <p:cNvSpPr>
            <a:spLocks noGrp="1"/>
          </p:cNvSpPr>
          <p:nvPr>
            <p:ph sz="half" idx="2"/>
          </p:nvPr>
        </p:nvSpPr>
        <p:spPr/>
        <p:txBody>
          <a:bodyPr>
            <a:normAutofit fontScale="92500" lnSpcReduction="20000"/>
          </a:bodyPr>
          <a:lstStyle/>
          <a:p>
            <a:r>
              <a:rPr lang="en-US" dirty="0"/>
              <a:t>Some regard him as having been extraordinarily cruel, some exceedingly grasping of money.</a:t>
            </a:r>
            <a:endParaRPr lang="cs-CZ" dirty="0"/>
          </a:p>
          <a:p>
            <a:r>
              <a:rPr lang="en-US" dirty="0"/>
              <a:t>My father Hamilcar, when I was a small boy not more than nine years old, just as he was setting out from Carthage to Spain as commander-in-chief, </a:t>
            </a:r>
            <a:r>
              <a:rPr lang="cs-CZ" dirty="0"/>
              <a:t>… </a:t>
            </a:r>
            <a:r>
              <a:rPr lang="en-US" dirty="0"/>
              <a:t>Thereupon he said: 'I will do it, provided you will give me the pledge that I ask.' With that he led me to the altar on which he had begun his sacrifice, and having dismissed all the others, he bade me lay hold of the altar and swear that I would never be a friend to the Romans. </a:t>
            </a:r>
            <a:endParaRPr lang="cs-CZ" dirty="0"/>
          </a:p>
          <a:p>
            <a:endParaRPr lang="cs-CZ" dirty="0"/>
          </a:p>
          <a:p>
            <a:r>
              <a:rPr lang="cs-CZ" dirty="0"/>
              <a:t>O zločinech Kartaginců také </a:t>
            </a:r>
            <a:r>
              <a:rPr lang="cs-CZ" dirty="0" err="1"/>
              <a:t>Appián</a:t>
            </a:r>
            <a:r>
              <a:rPr lang="cs-CZ" dirty="0"/>
              <a:t> – </a:t>
            </a:r>
            <a:r>
              <a:rPr lang="cs-CZ" dirty="0" err="1"/>
              <a:t>App</a:t>
            </a:r>
            <a:r>
              <a:rPr lang="cs-CZ" dirty="0"/>
              <a:t>. </a:t>
            </a:r>
            <a:r>
              <a:rPr lang="cs-CZ" i="1" dirty="0"/>
              <a:t>Pun</a:t>
            </a:r>
            <a:r>
              <a:rPr lang="cs-CZ" dirty="0"/>
              <a:t>. 9.62–64</a:t>
            </a:r>
          </a:p>
        </p:txBody>
      </p:sp>
      <p:pic>
        <p:nvPicPr>
          <p:cNvPr id="6" name="Obrázek 5" descr="Obsah obrázku text, osoba, muž&#10;&#10;Popis byl vytvořen automaticky">
            <a:extLst>
              <a:ext uri="{FF2B5EF4-FFF2-40B4-BE49-F238E27FC236}">
                <a16:creationId xmlns:a16="http://schemas.microsoft.com/office/drawing/2014/main" id="{A5DD36DE-5C6E-0B75-9881-D33BF651B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3458" y="246962"/>
            <a:ext cx="1150204" cy="1805911"/>
          </a:xfrm>
          <a:prstGeom prst="rect">
            <a:avLst/>
          </a:prstGeom>
        </p:spPr>
      </p:pic>
    </p:spTree>
    <p:extLst>
      <p:ext uri="{BB962C8B-B14F-4D97-AF65-F5344CB8AC3E}">
        <p14:creationId xmlns:p14="http://schemas.microsoft.com/office/powerpoint/2010/main" val="757612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2515DE-7A43-196A-0BD7-464C0F15398E}"/>
              </a:ext>
            </a:extLst>
          </p:cNvPr>
          <p:cNvSpPr>
            <a:spLocks noGrp="1"/>
          </p:cNvSpPr>
          <p:nvPr>
            <p:ph type="title"/>
          </p:nvPr>
        </p:nvSpPr>
        <p:spPr/>
        <p:txBody>
          <a:bodyPr/>
          <a:lstStyle/>
          <a:p>
            <a:r>
              <a:rPr lang="cs-CZ" dirty="0"/>
              <a:t>Krutost</a:t>
            </a:r>
          </a:p>
        </p:txBody>
      </p:sp>
      <p:sp>
        <p:nvSpPr>
          <p:cNvPr id="3" name="Zástupný obsah 2">
            <a:extLst>
              <a:ext uri="{FF2B5EF4-FFF2-40B4-BE49-F238E27FC236}">
                <a16:creationId xmlns:a16="http://schemas.microsoft.com/office/drawing/2014/main" id="{01DB08C4-97A4-310D-940F-96A1DAC2B60A}"/>
              </a:ext>
            </a:extLst>
          </p:cNvPr>
          <p:cNvSpPr>
            <a:spLocks noGrp="1"/>
          </p:cNvSpPr>
          <p:nvPr>
            <p:ph sz="half" idx="1"/>
          </p:nvPr>
        </p:nvSpPr>
        <p:spPr/>
        <p:txBody>
          <a:bodyPr/>
          <a:lstStyle/>
          <a:p>
            <a:r>
              <a:rPr lang="cs-CZ" dirty="0" err="1"/>
              <a:t>App</a:t>
            </a:r>
            <a:r>
              <a:rPr lang="cs-CZ" dirty="0"/>
              <a:t>. </a:t>
            </a:r>
            <a:r>
              <a:rPr lang="cs-CZ" i="1" dirty="0"/>
              <a:t>Pun</a:t>
            </a:r>
            <a:r>
              <a:rPr lang="cs-CZ" dirty="0"/>
              <a:t>. 9.64</a:t>
            </a:r>
          </a:p>
          <a:p>
            <a:r>
              <a:rPr lang="el-GR" dirty="0"/>
              <a:t>φίλους οὖν καὶ συμμάχους ποιησόμεθα τοὺς </a:t>
            </a:r>
            <a:r>
              <a:rPr lang="el-GR" u="sng" dirty="0"/>
              <a:t>ὠμοτάτους</a:t>
            </a:r>
            <a:r>
              <a:rPr lang="el-GR" dirty="0"/>
              <a:t>;</a:t>
            </a:r>
            <a:endParaRPr lang="cs-CZ" dirty="0"/>
          </a:p>
          <a:p>
            <a:r>
              <a:rPr lang="cs-CZ" dirty="0" err="1"/>
              <a:t>App</a:t>
            </a:r>
            <a:r>
              <a:rPr lang="cs-CZ" dirty="0"/>
              <a:t>. </a:t>
            </a:r>
            <a:r>
              <a:rPr lang="cs-CZ" i="1" dirty="0"/>
              <a:t>Pun</a:t>
            </a:r>
            <a:r>
              <a:rPr lang="cs-CZ" dirty="0"/>
              <a:t>. 9.63</a:t>
            </a:r>
          </a:p>
          <a:p>
            <a:r>
              <a:rPr lang="el-GR" dirty="0"/>
              <a:t>ὅσα δ᾽ </a:t>
            </a:r>
            <a:r>
              <a:rPr lang="el-GR" u="sng" dirty="0"/>
              <a:t>Ἀννίβας</a:t>
            </a:r>
            <a:r>
              <a:rPr lang="el-GR" dirty="0"/>
              <a:t> ἢ πολεμῶν ἢ ἐνεδρεύων ἢ παρορκῶν ἔς τε πόλεις καὶ στρατόπεδα ἡμῶν καὶ λήγων ἐς τοὺς συμμάχους ἔδρασε τοὺς αὑτοῦ, τάς τε </a:t>
            </a:r>
            <a:r>
              <a:rPr lang="el-GR" u="sng" dirty="0"/>
              <a:t>πόλεις πορθῶν </a:t>
            </a:r>
            <a:r>
              <a:rPr lang="el-GR" dirty="0"/>
              <a:t>καὶ τοὺς αὐτῷ </a:t>
            </a:r>
            <a:r>
              <a:rPr lang="el-GR" u="sng" dirty="0"/>
              <a:t>συστρατευσαμένους κατακαίνων</a:t>
            </a:r>
            <a:r>
              <a:rPr lang="el-GR" dirty="0"/>
              <a:t>, μακρὸν ἂν εἴη καταλέγειν.</a:t>
            </a:r>
            <a:endParaRPr lang="cs-CZ" dirty="0"/>
          </a:p>
          <a:p>
            <a:r>
              <a:rPr lang="cs-CZ" dirty="0" err="1"/>
              <a:t>App</a:t>
            </a:r>
            <a:r>
              <a:rPr lang="cs-CZ" dirty="0"/>
              <a:t>. </a:t>
            </a:r>
            <a:r>
              <a:rPr lang="cs-CZ" i="1" dirty="0"/>
              <a:t>Pun</a:t>
            </a:r>
            <a:r>
              <a:rPr lang="cs-CZ" dirty="0"/>
              <a:t>. 8.53 – zrádci, nedodržují přísahy</a:t>
            </a:r>
          </a:p>
        </p:txBody>
      </p:sp>
      <p:sp>
        <p:nvSpPr>
          <p:cNvPr id="4" name="Zástupný obsah 3">
            <a:extLst>
              <a:ext uri="{FF2B5EF4-FFF2-40B4-BE49-F238E27FC236}">
                <a16:creationId xmlns:a16="http://schemas.microsoft.com/office/drawing/2014/main" id="{709FD582-08B9-633C-EBEE-A4B8B3853047}"/>
              </a:ext>
            </a:extLst>
          </p:cNvPr>
          <p:cNvSpPr>
            <a:spLocks noGrp="1"/>
          </p:cNvSpPr>
          <p:nvPr>
            <p:ph sz="half" idx="2"/>
          </p:nvPr>
        </p:nvSpPr>
        <p:spPr/>
        <p:txBody>
          <a:bodyPr/>
          <a:lstStyle/>
          <a:p>
            <a:r>
              <a:rPr lang="en-US" dirty="0"/>
              <a:t>Ought we to make the most cruel people in the world our friends and allies?</a:t>
            </a:r>
            <a:endParaRPr lang="cs-CZ" dirty="0"/>
          </a:p>
          <a:p>
            <a:r>
              <a:rPr lang="en-US" dirty="0"/>
              <a:t>The acts perpetrated by Hannibal himself in war, stratagem and perjury, against our cities and armies, and at last against his own allies, destroying their cities and slaughtering their soldiers serving with him, it would take too long to enumerate.</a:t>
            </a:r>
            <a:endParaRPr lang="cs-CZ" dirty="0"/>
          </a:p>
        </p:txBody>
      </p:sp>
      <p:pic>
        <p:nvPicPr>
          <p:cNvPr id="5" name="Obrázek 4" descr="Obsah obrázku text, osoba, muž&#10;&#10;Popis byl vytvořen automaticky">
            <a:extLst>
              <a:ext uri="{FF2B5EF4-FFF2-40B4-BE49-F238E27FC236}">
                <a16:creationId xmlns:a16="http://schemas.microsoft.com/office/drawing/2014/main" id="{5257ADC9-A416-AC17-0340-70FF54DFE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7040" y="237726"/>
            <a:ext cx="1306622" cy="2051500"/>
          </a:xfrm>
          <a:prstGeom prst="rect">
            <a:avLst/>
          </a:prstGeom>
        </p:spPr>
      </p:pic>
    </p:spTree>
    <p:extLst>
      <p:ext uri="{BB962C8B-B14F-4D97-AF65-F5344CB8AC3E}">
        <p14:creationId xmlns:p14="http://schemas.microsoft.com/office/powerpoint/2010/main" val="4040092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192714-A970-4F92-4784-E054AFBEC310}"/>
              </a:ext>
            </a:extLst>
          </p:cNvPr>
          <p:cNvSpPr>
            <a:spLocks noGrp="1"/>
          </p:cNvSpPr>
          <p:nvPr>
            <p:ph type="title"/>
          </p:nvPr>
        </p:nvSpPr>
        <p:spPr/>
        <p:txBody>
          <a:bodyPr/>
          <a:lstStyle/>
          <a:p>
            <a:r>
              <a:rPr lang="cs-CZ" dirty="0"/>
              <a:t>Krutost, zrádnost</a:t>
            </a:r>
          </a:p>
        </p:txBody>
      </p:sp>
      <p:sp>
        <p:nvSpPr>
          <p:cNvPr id="3" name="Zástupný obsah 2">
            <a:extLst>
              <a:ext uri="{FF2B5EF4-FFF2-40B4-BE49-F238E27FC236}">
                <a16:creationId xmlns:a16="http://schemas.microsoft.com/office/drawing/2014/main" id="{0BC55B4E-0E28-E1DE-DDDA-B2EFB7A18D12}"/>
              </a:ext>
            </a:extLst>
          </p:cNvPr>
          <p:cNvSpPr>
            <a:spLocks noGrp="1"/>
          </p:cNvSpPr>
          <p:nvPr>
            <p:ph sz="half" idx="1"/>
          </p:nvPr>
        </p:nvSpPr>
        <p:spPr/>
        <p:txBody>
          <a:bodyPr/>
          <a:lstStyle/>
          <a:p>
            <a:r>
              <a:rPr lang="cs-CZ" dirty="0"/>
              <a:t>Gel. 3.14.19</a:t>
            </a:r>
          </a:p>
          <a:p>
            <a:r>
              <a:rPr lang="cs-CZ" dirty="0"/>
              <a:t>"</a:t>
            </a:r>
            <a:r>
              <a:rPr lang="cs-CZ" dirty="0" err="1"/>
              <a:t>Homines</a:t>
            </a:r>
            <a:r>
              <a:rPr lang="cs-CZ" dirty="0"/>
              <a:t> </a:t>
            </a:r>
            <a:r>
              <a:rPr lang="cs-CZ" dirty="0" err="1"/>
              <a:t>defoderunt</a:t>
            </a:r>
            <a:r>
              <a:rPr lang="cs-CZ" dirty="0"/>
              <a:t> in </a:t>
            </a:r>
            <a:r>
              <a:rPr lang="cs-CZ" dirty="0" err="1"/>
              <a:t>terram</a:t>
            </a:r>
            <a:r>
              <a:rPr lang="cs-CZ" dirty="0"/>
              <a:t> </a:t>
            </a:r>
            <a:r>
              <a:rPr lang="cs-CZ" u="sng" dirty="0" err="1"/>
              <a:t>dimidiatos</a:t>
            </a:r>
            <a:r>
              <a:rPr lang="cs-CZ" dirty="0"/>
              <a:t> </a:t>
            </a:r>
            <a:r>
              <a:rPr lang="cs-CZ" u="sng" dirty="0" err="1"/>
              <a:t>ignemque</a:t>
            </a:r>
            <a:r>
              <a:rPr lang="cs-CZ" dirty="0"/>
              <a:t> </a:t>
            </a:r>
            <a:r>
              <a:rPr lang="cs-CZ" u="sng" dirty="0" err="1"/>
              <a:t>circumposuerunt</a:t>
            </a:r>
            <a:r>
              <a:rPr lang="cs-CZ" dirty="0"/>
              <a:t>, </a:t>
            </a:r>
            <a:r>
              <a:rPr lang="cs-CZ" dirty="0" err="1"/>
              <a:t>ita</a:t>
            </a:r>
            <a:r>
              <a:rPr lang="cs-CZ" dirty="0"/>
              <a:t> </a:t>
            </a:r>
            <a:r>
              <a:rPr lang="cs-CZ" u="sng" dirty="0" err="1"/>
              <a:t>interfecerunt</a:t>
            </a:r>
            <a:r>
              <a:rPr lang="cs-CZ" dirty="0"/>
              <a:t>.“</a:t>
            </a:r>
          </a:p>
          <a:p>
            <a:r>
              <a:rPr lang="cs-CZ" dirty="0"/>
              <a:t>10.1.10</a:t>
            </a:r>
          </a:p>
          <a:p>
            <a:r>
              <a:rPr lang="cs-CZ" dirty="0" err="1"/>
              <a:t>Carthaginienses</a:t>
            </a:r>
            <a:r>
              <a:rPr lang="cs-CZ" dirty="0"/>
              <a:t> </a:t>
            </a:r>
            <a:r>
              <a:rPr lang="cs-CZ" dirty="0" err="1"/>
              <a:t>sextum</a:t>
            </a:r>
            <a:r>
              <a:rPr lang="cs-CZ" dirty="0"/>
              <a:t> de </a:t>
            </a:r>
            <a:r>
              <a:rPr lang="cs-CZ" dirty="0" err="1"/>
              <a:t>foedere</a:t>
            </a:r>
            <a:r>
              <a:rPr lang="cs-CZ" dirty="0"/>
              <a:t> </a:t>
            </a:r>
            <a:r>
              <a:rPr lang="cs-CZ" dirty="0" err="1"/>
              <a:t>decessere</a:t>
            </a:r>
            <a:r>
              <a:rPr lang="cs-CZ" dirty="0"/>
              <a:t>.</a:t>
            </a:r>
          </a:p>
          <a:p>
            <a:endParaRPr lang="cs-CZ" dirty="0"/>
          </a:p>
        </p:txBody>
      </p:sp>
      <p:sp>
        <p:nvSpPr>
          <p:cNvPr id="4" name="Zástupný obsah 3">
            <a:extLst>
              <a:ext uri="{FF2B5EF4-FFF2-40B4-BE49-F238E27FC236}">
                <a16:creationId xmlns:a16="http://schemas.microsoft.com/office/drawing/2014/main" id="{9491BF2E-1DBD-5388-5571-6290FE735BD2}"/>
              </a:ext>
            </a:extLst>
          </p:cNvPr>
          <p:cNvSpPr>
            <a:spLocks noGrp="1"/>
          </p:cNvSpPr>
          <p:nvPr>
            <p:ph sz="half" idx="2"/>
          </p:nvPr>
        </p:nvSpPr>
        <p:spPr/>
        <p:txBody>
          <a:bodyPr/>
          <a:lstStyle/>
          <a:p>
            <a:r>
              <a:rPr lang="en-US" dirty="0"/>
              <a:t>"They buried the men half-way down in the ground and built a fire around them; thus they destroyed them.„</a:t>
            </a:r>
            <a:endParaRPr lang="cs-CZ" dirty="0"/>
          </a:p>
          <a:p>
            <a:r>
              <a:rPr lang="en-US" dirty="0"/>
              <a:t>The Carthaginians broke the treaty for the sixth time</a:t>
            </a:r>
            <a:endParaRPr lang="cs-CZ" dirty="0"/>
          </a:p>
          <a:p>
            <a:endParaRPr lang="cs-CZ" dirty="0"/>
          </a:p>
          <a:p>
            <a:r>
              <a:rPr lang="cs-CZ" dirty="0"/>
              <a:t>Slova </a:t>
            </a:r>
            <a:r>
              <a:rPr lang="cs-CZ" dirty="0" err="1"/>
              <a:t>Catona</a:t>
            </a:r>
            <a:endParaRPr lang="cs-CZ" dirty="0"/>
          </a:p>
        </p:txBody>
      </p:sp>
      <p:pic>
        <p:nvPicPr>
          <p:cNvPr id="6" name="Obrázek 5" descr="Obsah obrázku text, muž, interiér, osoba&#10;&#10;Popis byl vytvořen automaticky">
            <a:extLst>
              <a:ext uri="{FF2B5EF4-FFF2-40B4-BE49-F238E27FC236}">
                <a16:creationId xmlns:a16="http://schemas.microsoft.com/office/drawing/2014/main" id="{5ABF569D-6679-B079-9350-6DB8F4905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0900" y="3646489"/>
            <a:ext cx="2112279" cy="2941348"/>
          </a:xfrm>
          <a:prstGeom prst="rect">
            <a:avLst/>
          </a:prstGeom>
        </p:spPr>
      </p:pic>
    </p:spTree>
    <p:extLst>
      <p:ext uri="{BB962C8B-B14F-4D97-AF65-F5344CB8AC3E}">
        <p14:creationId xmlns:p14="http://schemas.microsoft.com/office/powerpoint/2010/main" val="486930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A7AEA3-40C8-ABC1-F520-AC51391ADEEE}"/>
              </a:ext>
            </a:extLst>
          </p:cNvPr>
          <p:cNvSpPr>
            <a:spLocks noGrp="1"/>
          </p:cNvSpPr>
          <p:nvPr>
            <p:ph type="title"/>
          </p:nvPr>
        </p:nvSpPr>
        <p:spPr/>
        <p:txBody>
          <a:bodyPr/>
          <a:lstStyle/>
          <a:p>
            <a:r>
              <a:rPr lang="cs-CZ" dirty="0"/>
              <a:t>Další poznámky ke Kartágu</a:t>
            </a:r>
          </a:p>
        </p:txBody>
      </p:sp>
      <p:sp>
        <p:nvSpPr>
          <p:cNvPr id="3" name="Zástupný obsah 2">
            <a:extLst>
              <a:ext uri="{FF2B5EF4-FFF2-40B4-BE49-F238E27FC236}">
                <a16:creationId xmlns:a16="http://schemas.microsoft.com/office/drawing/2014/main" id="{0E20F41B-923F-C578-D441-2EC286EC7E94}"/>
              </a:ext>
            </a:extLst>
          </p:cNvPr>
          <p:cNvSpPr>
            <a:spLocks noGrp="1"/>
          </p:cNvSpPr>
          <p:nvPr>
            <p:ph sz="half" idx="1"/>
          </p:nvPr>
        </p:nvSpPr>
        <p:spPr/>
        <p:txBody>
          <a:bodyPr/>
          <a:lstStyle/>
          <a:p>
            <a:r>
              <a:rPr lang="cs-CZ" dirty="0" err="1"/>
              <a:t>Cic</a:t>
            </a:r>
            <a:r>
              <a:rPr lang="cs-CZ" dirty="0"/>
              <a:t>. </a:t>
            </a:r>
            <a:r>
              <a:rPr lang="cs-CZ" i="1" dirty="0"/>
              <a:t>Agr</a:t>
            </a:r>
            <a:r>
              <a:rPr lang="cs-CZ" dirty="0"/>
              <a:t>. 2.87</a:t>
            </a:r>
          </a:p>
          <a:p>
            <a:r>
              <a:rPr lang="cs-CZ" dirty="0"/>
              <a:t>Výhodná pozice a velká populace – proto zničeno, ohrožení Říma</a:t>
            </a:r>
          </a:p>
          <a:p>
            <a:r>
              <a:rPr lang="cs-CZ" dirty="0" err="1"/>
              <a:t>Cic</a:t>
            </a:r>
            <a:r>
              <a:rPr lang="cs-CZ" dirty="0"/>
              <a:t>. </a:t>
            </a:r>
            <a:r>
              <a:rPr lang="cs-CZ" i="1" dirty="0" err="1"/>
              <a:t>Rep</a:t>
            </a:r>
            <a:r>
              <a:rPr lang="cs-CZ" dirty="0"/>
              <a:t>. 2.4(9) – piráti</a:t>
            </a:r>
          </a:p>
          <a:p>
            <a:r>
              <a:rPr lang="cs-CZ" dirty="0" err="1"/>
              <a:t>Cic</a:t>
            </a:r>
            <a:r>
              <a:rPr lang="cs-CZ" dirty="0"/>
              <a:t>. </a:t>
            </a:r>
            <a:r>
              <a:rPr lang="cs-CZ" i="1" dirty="0" err="1"/>
              <a:t>Inv</a:t>
            </a:r>
            <a:r>
              <a:rPr lang="cs-CZ" dirty="0"/>
              <a:t>. 1.71</a:t>
            </a:r>
          </a:p>
          <a:p>
            <a:r>
              <a:rPr lang="cs-CZ" dirty="0"/>
              <a:t>Mnohokrát zradili</a:t>
            </a:r>
          </a:p>
          <a:p>
            <a:r>
              <a:rPr lang="cs-CZ" dirty="0" err="1"/>
              <a:t>Cic</a:t>
            </a:r>
            <a:r>
              <a:rPr lang="cs-CZ" dirty="0"/>
              <a:t>. </a:t>
            </a:r>
            <a:r>
              <a:rPr lang="cs-CZ" i="1" dirty="0" err="1"/>
              <a:t>Off</a:t>
            </a:r>
            <a:r>
              <a:rPr lang="cs-CZ" dirty="0"/>
              <a:t>. 1.38</a:t>
            </a:r>
          </a:p>
          <a:p>
            <a:r>
              <a:rPr lang="cs-CZ" dirty="0"/>
              <a:t>Zrádci, Hannibal krutý</a:t>
            </a:r>
          </a:p>
          <a:p>
            <a:r>
              <a:rPr lang="cs-CZ" dirty="0" err="1"/>
              <a:t>Cic</a:t>
            </a:r>
            <a:r>
              <a:rPr lang="cs-CZ" dirty="0"/>
              <a:t>. </a:t>
            </a:r>
            <a:r>
              <a:rPr lang="cs-CZ" i="1" dirty="0" err="1"/>
              <a:t>Scaur</a:t>
            </a:r>
            <a:r>
              <a:rPr lang="cs-CZ" dirty="0"/>
              <a:t>. 42 </a:t>
            </a:r>
          </a:p>
          <a:p>
            <a:r>
              <a:rPr lang="cs-CZ" dirty="0"/>
              <a:t>Nedodržují přísahy, zrádci</a:t>
            </a:r>
          </a:p>
        </p:txBody>
      </p:sp>
      <p:sp>
        <p:nvSpPr>
          <p:cNvPr id="4" name="Zástupný obsah 3">
            <a:extLst>
              <a:ext uri="{FF2B5EF4-FFF2-40B4-BE49-F238E27FC236}">
                <a16:creationId xmlns:a16="http://schemas.microsoft.com/office/drawing/2014/main" id="{67894B90-0939-03B3-94E9-1999FE97E8FC}"/>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3135686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A22109-C027-933B-0A7A-10139AC317F7}"/>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54744CB3-646F-137B-AF60-6ED92AAC5048}"/>
              </a:ext>
            </a:extLst>
          </p:cNvPr>
          <p:cNvSpPr>
            <a:spLocks noGrp="1"/>
          </p:cNvSpPr>
          <p:nvPr>
            <p:ph idx="1"/>
          </p:nvPr>
        </p:nvSpPr>
        <p:spPr/>
        <p:txBody>
          <a:bodyPr/>
          <a:lstStyle/>
          <a:p>
            <a:r>
              <a:rPr lang="cs-CZ" dirty="0"/>
              <a:t>Části</a:t>
            </a:r>
          </a:p>
          <a:p>
            <a:r>
              <a:rPr lang="cs-CZ" dirty="0"/>
              <a:t>Egypt</a:t>
            </a:r>
          </a:p>
          <a:p>
            <a:r>
              <a:rPr lang="cs-CZ" dirty="0"/>
              <a:t>Afrika</a:t>
            </a:r>
          </a:p>
          <a:p>
            <a:r>
              <a:rPr lang="cs-CZ" dirty="0"/>
              <a:t>Núbie</a:t>
            </a:r>
          </a:p>
          <a:p>
            <a:r>
              <a:rPr lang="cs-CZ" dirty="0"/>
              <a:t>Kyrenaika</a:t>
            </a:r>
          </a:p>
          <a:p>
            <a:r>
              <a:rPr lang="cs-CZ" dirty="0"/>
              <a:t>Mauretánie</a:t>
            </a:r>
          </a:p>
          <a:p>
            <a:r>
              <a:rPr lang="cs-CZ" dirty="0"/>
              <a:t>Numidie</a:t>
            </a:r>
          </a:p>
          <a:p>
            <a:r>
              <a:rPr lang="cs-CZ" dirty="0" err="1"/>
              <a:t>Aithiopie</a:t>
            </a:r>
            <a:r>
              <a:rPr lang="cs-CZ" dirty="0"/>
              <a:t> </a:t>
            </a:r>
          </a:p>
        </p:txBody>
      </p:sp>
      <p:pic>
        <p:nvPicPr>
          <p:cNvPr id="5" name="Obrázek 4" descr="Obsah obrázku mapa&#10;&#10;Popis byl vytvořen automaticky">
            <a:extLst>
              <a:ext uri="{FF2B5EF4-FFF2-40B4-BE49-F238E27FC236}">
                <a16:creationId xmlns:a16="http://schemas.microsoft.com/office/drawing/2014/main" id="{0366C857-5A54-2991-2822-379ACE6C2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9442" y="145199"/>
            <a:ext cx="2125833" cy="1766683"/>
          </a:xfrm>
          <a:prstGeom prst="rect">
            <a:avLst/>
          </a:prstGeom>
        </p:spPr>
      </p:pic>
      <p:pic>
        <p:nvPicPr>
          <p:cNvPr id="7" name="Obrázek 6" descr="Obsah obrázku text, mapa&#10;&#10;Popis byl vytvořen automaticky">
            <a:extLst>
              <a:ext uri="{FF2B5EF4-FFF2-40B4-BE49-F238E27FC236}">
                <a16:creationId xmlns:a16="http://schemas.microsoft.com/office/drawing/2014/main" id="{DD1FB093-1C31-0B02-C62F-544249D04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4608" y="2132443"/>
            <a:ext cx="2095500" cy="1438275"/>
          </a:xfrm>
          <a:prstGeom prst="rect">
            <a:avLst/>
          </a:prstGeom>
        </p:spPr>
      </p:pic>
      <p:pic>
        <p:nvPicPr>
          <p:cNvPr id="9" name="Obrázek 8" descr="Obsah obrázku mapa&#10;&#10;Popis byl vytvořen automaticky">
            <a:extLst>
              <a:ext uri="{FF2B5EF4-FFF2-40B4-BE49-F238E27FC236}">
                <a16:creationId xmlns:a16="http://schemas.microsoft.com/office/drawing/2014/main" id="{9197FB02-158F-C59A-FB75-54169D13D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2303" y="174149"/>
            <a:ext cx="2935708" cy="1585912"/>
          </a:xfrm>
          <a:prstGeom prst="rect">
            <a:avLst/>
          </a:prstGeom>
        </p:spPr>
      </p:pic>
      <p:pic>
        <p:nvPicPr>
          <p:cNvPr id="13" name="Obrázek 12" descr="Obsah obrázku mapa&#10;&#10;Popis byl vytvořen automaticky">
            <a:extLst>
              <a:ext uri="{FF2B5EF4-FFF2-40B4-BE49-F238E27FC236}">
                <a16:creationId xmlns:a16="http://schemas.microsoft.com/office/drawing/2014/main" id="{E518EBF9-5D7C-07CB-6886-EF15445861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337" y="2132443"/>
            <a:ext cx="3327093" cy="1438275"/>
          </a:xfrm>
          <a:prstGeom prst="rect">
            <a:avLst/>
          </a:prstGeom>
        </p:spPr>
      </p:pic>
      <p:pic>
        <p:nvPicPr>
          <p:cNvPr id="15" name="Obrázek 14" descr="Obsah obrázku mapa&#10;&#10;Popis byl vytvořen automaticky">
            <a:extLst>
              <a:ext uri="{FF2B5EF4-FFF2-40B4-BE49-F238E27FC236}">
                <a16:creationId xmlns:a16="http://schemas.microsoft.com/office/drawing/2014/main" id="{341EBA7A-FD93-6582-E7D5-7011A79CB9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883" y="3874361"/>
            <a:ext cx="2275217" cy="2740602"/>
          </a:xfrm>
          <a:prstGeom prst="rect">
            <a:avLst/>
          </a:prstGeom>
        </p:spPr>
      </p:pic>
    </p:spTree>
    <p:extLst>
      <p:ext uri="{BB962C8B-B14F-4D97-AF65-F5344CB8AC3E}">
        <p14:creationId xmlns:p14="http://schemas.microsoft.com/office/powerpoint/2010/main" val="845554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8A8BA5-7907-4820-85DA-356F98CB198D}"/>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F9FC9378-D634-1068-83F3-F2FB49AB2E13}"/>
              </a:ext>
            </a:extLst>
          </p:cNvPr>
          <p:cNvSpPr>
            <a:spLocks noGrp="1"/>
          </p:cNvSpPr>
          <p:nvPr>
            <p:ph sz="half" idx="1"/>
          </p:nvPr>
        </p:nvSpPr>
        <p:spPr/>
        <p:txBody>
          <a:bodyPr/>
          <a:lstStyle/>
          <a:p>
            <a:r>
              <a:rPr lang="cs-CZ" dirty="0"/>
              <a:t>Hlavní božstva </a:t>
            </a:r>
          </a:p>
          <a:p>
            <a:r>
              <a:rPr lang="cs-CZ" dirty="0" err="1"/>
              <a:t>Baal</a:t>
            </a:r>
            <a:r>
              <a:rPr lang="cs-CZ" dirty="0"/>
              <a:t> </a:t>
            </a:r>
            <a:r>
              <a:rPr lang="cs-CZ" dirty="0" err="1"/>
              <a:t>Hammon</a:t>
            </a:r>
            <a:endParaRPr lang="cs-CZ" dirty="0"/>
          </a:p>
          <a:p>
            <a:r>
              <a:rPr lang="cs-CZ" dirty="0" err="1"/>
              <a:t>Tanit</a:t>
            </a:r>
            <a:endParaRPr lang="cs-CZ" dirty="0"/>
          </a:p>
          <a:p>
            <a:r>
              <a:rPr lang="cs-CZ" dirty="0" err="1"/>
              <a:t>Melkart</a:t>
            </a:r>
            <a:endParaRPr lang="cs-CZ" dirty="0"/>
          </a:p>
          <a:p>
            <a:endParaRPr lang="cs-CZ" dirty="0"/>
          </a:p>
          <a:p>
            <a:r>
              <a:rPr lang="cs-CZ" dirty="0" err="1"/>
              <a:t>Tofet</a:t>
            </a:r>
            <a:endParaRPr lang="cs-CZ" dirty="0"/>
          </a:p>
        </p:txBody>
      </p:sp>
      <p:pic>
        <p:nvPicPr>
          <p:cNvPr id="6" name="Zástupný obsah 5" descr="Obsah obrázku socha, kámen&#10;&#10;Popis byl vytvořen automaticky">
            <a:extLst>
              <a:ext uri="{FF2B5EF4-FFF2-40B4-BE49-F238E27FC236}">
                <a16:creationId xmlns:a16="http://schemas.microsoft.com/office/drawing/2014/main" id="{86391C51-CD6D-061B-AE5B-3EA108382C1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7869" y="365760"/>
            <a:ext cx="2047081" cy="3178093"/>
          </a:xfrm>
        </p:spPr>
      </p:pic>
      <p:pic>
        <p:nvPicPr>
          <p:cNvPr id="8" name="Obrázek 7">
            <a:extLst>
              <a:ext uri="{FF2B5EF4-FFF2-40B4-BE49-F238E27FC236}">
                <a16:creationId xmlns:a16="http://schemas.microsoft.com/office/drawing/2014/main" id="{B12CC765-F529-AA62-90EE-34A0844D2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241" y="704850"/>
            <a:ext cx="1411111" cy="1809750"/>
          </a:xfrm>
          <a:prstGeom prst="rect">
            <a:avLst/>
          </a:prstGeom>
        </p:spPr>
      </p:pic>
      <p:pic>
        <p:nvPicPr>
          <p:cNvPr id="10" name="Obrázek 9" descr="Obsah obrázku mince&#10;&#10;Popis byl vytvořen automaticky">
            <a:extLst>
              <a:ext uri="{FF2B5EF4-FFF2-40B4-BE49-F238E27FC236}">
                <a16:creationId xmlns:a16="http://schemas.microsoft.com/office/drawing/2014/main" id="{95BF4C63-F612-D8ED-6123-A4C21C4EDA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827" y="3882943"/>
            <a:ext cx="3210685" cy="1616901"/>
          </a:xfrm>
          <a:prstGeom prst="rect">
            <a:avLst/>
          </a:prstGeom>
        </p:spPr>
      </p:pic>
      <p:pic>
        <p:nvPicPr>
          <p:cNvPr id="12" name="Obrázek 11" descr="Obsah obrázku exteriér, tráva, skála, země&#10;&#10;Popis byl vytvořen automaticky">
            <a:extLst>
              <a:ext uri="{FF2B5EF4-FFF2-40B4-BE49-F238E27FC236}">
                <a16:creationId xmlns:a16="http://schemas.microsoft.com/office/drawing/2014/main" id="{A89639FC-FE6F-623C-38FA-73449593A5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889" y="4614139"/>
            <a:ext cx="2348997" cy="1565998"/>
          </a:xfrm>
          <a:prstGeom prst="rect">
            <a:avLst/>
          </a:prstGeom>
        </p:spPr>
      </p:pic>
    </p:spTree>
    <p:extLst>
      <p:ext uri="{BB962C8B-B14F-4D97-AF65-F5344CB8AC3E}">
        <p14:creationId xmlns:p14="http://schemas.microsoft.com/office/powerpoint/2010/main" val="1926254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3E0ED6-CC05-E513-B6F9-2C037315AB93}"/>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E0A9678F-49E8-48E6-3473-D589A398544E}"/>
              </a:ext>
            </a:extLst>
          </p:cNvPr>
          <p:cNvSpPr>
            <a:spLocks noGrp="1"/>
          </p:cNvSpPr>
          <p:nvPr>
            <p:ph sz="half" idx="1"/>
          </p:nvPr>
        </p:nvSpPr>
        <p:spPr/>
        <p:txBody>
          <a:bodyPr/>
          <a:lstStyle/>
          <a:p>
            <a:r>
              <a:rPr lang="cs-CZ" dirty="0"/>
              <a:t>Plut. </a:t>
            </a:r>
            <a:r>
              <a:rPr lang="cs-CZ" i="1" dirty="0" err="1"/>
              <a:t>Regum</a:t>
            </a:r>
            <a:endParaRPr lang="cs-CZ" i="1" dirty="0"/>
          </a:p>
          <a:p>
            <a:r>
              <a:rPr lang="el-GR" dirty="0"/>
              <a:t>Γέλων ὁ τύραννος, ὅτε </a:t>
            </a:r>
            <a:r>
              <a:rPr lang="el-GR" u="sng" dirty="0"/>
              <a:t>Καρχηδονίους</a:t>
            </a:r>
            <a:r>
              <a:rPr lang="el-GR" dirty="0"/>
              <a:t> πρὸς Ἱμέρᾳ, κατεπολέμησεν, εἰρήνην ποιούμενος πρὸς αὐτοὺς ἠνάγκασεν ἐγγράψαι ταῖς ὁμολογίαις </a:t>
            </a:r>
            <a:r>
              <a:rPr lang="el-GR" u="sng" dirty="0"/>
              <a:t>ὅτι καὶ τὰ τέκνα παύσονται τῷ Κρόνῳ καταθύοντες</a:t>
            </a:r>
            <a:r>
              <a:rPr lang="el-GR" dirty="0"/>
              <a:t>. </a:t>
            </a:r>
            <a:endParaRPr lang="cs-CZ" dirty="0"/>
          </a:p>
          <a:p>
            <a:r>
              <a:rPr lang="cs-CZ" i="1" dirty="0"/>
              <a:t>De Super</a:t>
            </a:r>
            <a:r>
              <a:rPr lang="cs-CZ" dirty="0"/>
              <a:t>. 13</a:t>
            </a:r>
          </a:p>
          <a:p>
            <a:r>
              <a:rPr lang="el-GR" u="sng" dirty="0"/>
              <a:t>Καρχηδονίοις</a:t>
            </a:r>
            <a:r>
              <a:rPr lang="el-GR" dirty="0"/>
              <a:t> οὐκ ἐλυσιτέλει Κριτίαν λαβοῦσιν ἢ Διαγόραν νομοθέτην ἀπ᾽ ἀρχῆς μήτε τινὰ δαιμόνων μήτε θεῶν νομίζειν ἢ </a:t>
            </a:r>
            <a:r>
              <a:rPr lang="el-GR" u="sng" dirty="0"/>
              <a:t>τοιαῦτα θύειν οἷα τῷ Κρόνῳ ἔθυον</a:t>
            </a:r>
            <a:r>
              <a:rPr lang="el-GR" dirty="0"/>
              <a:t>;</a:t>
            </a:r>
            <a:endParaRPr lang="cs-CZ" dirty="0"/>
          </a:p>
        </p:txBody>
      </p:sp>
      <p:sp>
        <p:nvSpPr>
          <p:cNvPr id="4" name="Zástupný obsah 3">
            <a:extLst>
              <a:ext uri="{FF2B5EF4-FFF2-40B4-BE49-F238E27FC236}">
                <a16:creationId xmlns:a16="http://schemas.microsoft.com/office/drawing/2014/main" id="{169A7D80-6BC1-DDCF-A246-E4FD7A14C8D4}"/>
              </a:ext>
            </a:extLst>
          </p:cNvPr>
          <p:cNvSpPr>
            <a:spLocks noGrp="1"/>
          </p:cNvSpPr>
          <p:nvPr>
            <p:ph sz="half" idx="2"/>
          </p:nvPr>
        </p:nvSpPr>
        <p:spPr/>
        <p:txBody>
          <a:bodyPr/>
          <a:lstStyle/>
          <a:p>
            <a:r>
              <a:rPr lang="en-US" dirty="0"/>
              <a:t>Gelon the tyrant, after he had overcome the Carthaginians at Himera, made peace with them, and among other articles compelled them to subscribe this, - that they should no more sacrifice their children to Cronus. </a:t>
            </a:r>
            <a:endParaRPr lang="cs-CZ" dirty="0"/>
          </a:p>
          <a:p>
            <a:r>
              <a:rPr lang="en-US" dirty="0"/>
              <a:t>Again, would it not have been far better for the Carthaginians to have taken </a:t>
            </a:r>
            <a:r>
              <a:rPr lang="en-US" dirty="0" err="1"/>
              <a:t>Critias</a:t>
            </a:r>
            <a:r>
              <a:rPr lang="en-US" dirty="0"/>
              <a:t> or </a:t>
            </a:r>
            <a:r>
              <a:rPr lang="en-US" dirty="0" err="1"/>
              <a:t>Diagoras</a:t>
            </a:r>
            <a:r>
              <a:rPr lang="en-US" dirty="0"/>
              <a:t> to draw up their law-code at the very beginning, and so not to believe in any divine power or god, rather than to offer such sacrifices as they used to offer to Cronos?</a:t>
            </a:r>
            <a:endParaRPr lang="cs-CZ" dirty="0"/>
          </a:p>
        </p:txBody>
      </p:sp>
    </p:spTree>
    <p:extLst>
      <p:ext uri="{BB962C8B-B14F-4D97-AF65-F5344CB8AC3E}">
        <p14:creationId xmlns:p14="http://schemas.microsoft.com/office/powerpoint/2010/main" val="4108140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803B58-5907-B918-CA8B-FFDEFBE08C3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B324E81-F008-F491-C66F-ABF6F3165813}"/>
              </a:ext>
            </a:extLst>
          </p:cNvPr>
          <p:cNvSpPr>
            <a:spLocks noGrp="1"/>
          </p:cNvSpPr>
          <p:nvPr>
            <p:ph sz="half" idx="1"/>
          </p:nvPr>
        </p:nvSpPr>
        <p:spPr/>
        <p:txBody>
          <a:bodyPr>
            <a:normAutofit lnSpcReduction="10000"/>
          </a:bodyPr>
          <a:lstStyle/>
          <a:p>
            <a:r>
              <a:rPr lang="el-GR" dirty="0"/>
              <a:t>ἀλλ᾽ εἰδότες καὶ γιγνώσκοντες αὐτοὶ τὰ </a:t>
            </a:r>
            <a:r>
              <a:rPr lang="el-GR" u="sng" dirty="0"/>
              <a:t>αὑτῶν</a:t>
            </a:r>
            <a:r>
              <a:rPr lang="el-GR" dirty="0"/>
              <a:t> </a:t>
            </a:r>
            <a:r>
              <a:rPr lang="el-GR" u="sng" dirty="0"/>
              <a:t>τέκνα</a:t>
            </a:r>
            <a:r>
              <a:rPr lang="el-GR" dirty="0"/>
              <a:t> </a:t>
            </a:r>
            <a:r>
              <a:rPr lang="el-GR" u="sng" dirty="0"/>
              <a:t>καθιέρευον</a:t>
            </a:r>
            <a:r>
              <a:rPr lang="el-GR" dirty="0"/>
              <a:t>, οἱ δ᾽ ἄτεκνοι παρὰ τῶν πενήτων ὠνούμενοι παιδία κατέσφαζον καθάπερ ἄρνας ἢ νεοσσούς, παρειστήκει δ᾽ ἡ </a:t>
            </a:r>
            <a:r>
              <a:rPr lang="el-GR" u="sng" dirty="0"/>
              <a:t>μήτηρ ἄτεγκτος καὶ ἀστένακτος</a:t>
            </a:r>
            <a:r>
              <a:rPr lang="el-GR" dirty="0"/>
              <a:t>. εἰ δὲ στενάξειεν ἢ δακρύσειεν, ἔδει τῆς τιμῆς στέρεσθαι, τὸ δὲ παιδίον οὐδὲν ἧττον ἐθύετο, κρότου τε κατεπίμπλατο πάντα πρὸ τοῦ </a:t>
            </a:r>
            <a:r>
              <a:rPr lang="el-GR" u="sng" dirty="0"/>
              <a:t>ἀγάλματος</a:t>
            </a:r>
            <a:r>
              <a:rPr lang="el-GR" dirty="0"/>
              <a:t> ἐπαυλούντων καὶ τυμπανιζόντων ἕνεκα τοῦ </a:t>
            </a:r>
            <a:r>
              <a:rPr lang="el-GR" u="sng" dirty="0"/>
              <a:t>μὴ γίγνεσθαι τὴν βοὴν τῶν θρήνων ἐξάκουστον</a:t>
            </a:r>
            <a:r>
              <a:rPr lang="el-GR" dirty="0"/>
              <a:t>.</a:t>
            </a:r>
            <a:endParaRPr lang="cs-CZ" dirty="0"/>
          </a:p>
        </p:txBody>
      </p:sp>
      <p:sp>
        <p:nvSpPr>
          <p:cNvPr id="4" name="Zástupný obsah 3">
            <a:extLst>
              <a:ext uri="{FF2B5EF4-FFF2-40B4-BE49-F238E27FC236}">
                <a16:creationId xmlns:a16="http://schemas.microsoft.com/office/drawing/2014/main" id="{BC0EBB78-35A6-B7CE-F5AA-512A301794AF}"/>
              </a:ext>
            </a:extLst>
          </p:cNvPr>
          <p:cNvSpPr>
            <a:spLocks noGrp="1"/>
          </p:cNvSpPr>
          <p:nvPr>
            <p:ph sz="half" idx="2"/>
          </p:nvPr>
        </p:nvSpPr>
        <p:spPr/>
        <p:txBody>
          <a:bodyPr>
            <a:normAutofit lnSpcReduction="10000"/>
          </a:bodyPr>
          <a:lstStyle/>
          <a:p>
            <a:r>
              <a:rPr lang="en-US" dirty="0"/>
              <a:t>No, but with full knowledge and understanding they themselves offered up their own children, and those who had no children would buy little ones from poor people and cut their throats as if they were so many lambs or young birds ; meanwhile the mother stood by without a tear or moan ; but should she utter a single moan or let fall a single tear, she had to forfeit the money, and her child was sacrificed nevertheless ; and the whole area before the statue was filled with a loud noise of flutes and drums so that the cries of wailing should not reach the ears of the people.</a:t>
            </a:r>
            <a:endParaRPr lang="cs-CZ" dirty="0"/>
          </a:p>
        </p:txBody>
      </p:sp>
    </p:spTree>
    <p:extLst>
      <p:ext uri="{BB962C8B-B14F-4D97-AF65-F5344CB8AC3E}">
        <p14:creationId xmlns:p14="http://schemas.microsoft.com/office/powerpoint/2010/main" val="2844635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D2EE25-A2DB-BCA5-D384-4FA8B9E349E9}"/>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12987A19-4265-C61F-B977-492FE9FDD611}"/>
              </a:ext>
            </a:extLst>
          </p:cNvPr>
          <p:cNvSpPr>
            <a:spLocks noGrp="1"/>
          </p:cNvSpPr>
          <p:nvPr>
            <p:ph sz="half" idx="1"/>
          </p:nvPr>
        </p:nvSpPr>
        <p:spPr/>
        <p:txBody>
          <a:bodyPr>
            <a:normAutofit fontScale="92500" lnSpcReduction="10000"/>
          </a:bodyPr>
          <a:lstStyle/>
          <a:p>
            <a:r>
              <a:rPr lang="cs-CZ" dirty="0"/>
              <a:t>Diod. 20.14</a:t>
            </a:r>
          </a:p>
          <a:p>
            <a:r>
              <a:rPr lang="el-GR" dirty="0"/>
              <a:t>ᾐτιῶντο δὲ καὶ τὸν </a:t>
            </a:r>
            <a:r>
              <a:rPr lang="el-GR" u="sng" dirty="0"/>
              <a:t>Κρόνον</a:t>
            </a:r>
            <a:r>
              <a:rPr lang="el-GR" dirty="0"/>
              <a:t> αὑτοῖς ἐναντιοῦσθαι, καθ᾽ ὅσον ἐν τοῖς ἔμπροσθεν χρόνοις </a:t>
            </a:r>
            <a:r>
              <a:rPr lang="el-GR" u="sng" dirty="0"/>
              <a:t>θύοντες</a:t>
            </a:r>
            <a:r>
              <a:rPr lang="el-GR" dirty="0"/>
              <a:t> τούτῳ τῷ θεῷ τῶν υἱῶν τοὺς </a:t>
            </a:r>
            <a:r>
              <a:rPr lang="el-GR" u="sng" dirty="0"/>
              <a:t>κρατίστους</a:t>
            </a:r>
            <a:r>
              <a:rPr lang="el-GR" dirty="0"/>
              <a:t> ὕστερον ὠνούμενοι </a:t>
            </a:r>
            <a:r>
              <a:rPr lang="el-GR" u="sng" dirty="0"/>
              <a:t>λάθρᾳ</a:t>
            </a:r>
            <a:r>
              <a:rPr lang="el-GR" dirty="0"/>
              <a:t> </a:t>
            </a:r>
            <a:r>
              <a:rPr lang="el-GR" u="sng" dirty="0"/>
              <a:t>παῖδας</a:t>
            </a:r>
            <a:r>
              <a:rPr lang="el-GR" dirty="0"/>
              <a:t> καὶ θρέψαντες </a:t>
            </a:r>
            <a:r>
              <a:rPr lang="el-GR" u="sng" dirty="0"/>
              <a:t>ἔπεμπον</a:t>
            </a:r>
            <a:r>
              <a:rPr lang="el-GR" dirty="0"/>
              <a:t> ἐπὶ τὴν </a:t>
            </a:r>
            <a:r>
              <a:rPr lang="el-GR" u="sng" dirty="0"/>
              <a:t>θυσίαν</a:t>
            </a:r>
            <a:r>
              <a:rPr lang="el-GR" dirty="0"/>
              <a:t>: </a:t>
            </a:r>
            <a:r>
              <a:rPr lang="cs-CZ" dirty="0"/>
              <a:t>… </a:t>
            </a:r>
            <a:r>
              <a:rPr lang="el-GR" dirty="0"/>
              <a:t>διορθώσασθαι δὲ τὰς ἀγνοίας σπεύδοντες </a:t>
            </a:r>
            <a:r>
              <a:rPr lang="el-GR" u="sng" dirty="0"/>
              <a:t>διακοσίους</a:t>
            </a:r>
            <a:r>
              <a:rPr lang="el-GR" dirty="0"/>
              <a:t> μὲν τῶν </a:t>
            </a:r>
            <a:r>
              <a:rPr lang="el-GR" u="sng" dirty="0"/>
              <a:t>ἐπιφανεστάτων</a:t>
            </a:r>
            <a:r>
              <a:rPr lang="el-GR" dirty="0"/>
              <a:t> παίδων προκρίναντες ἔθυσαν δημοσίᾳ: ἄλλοι δ᾽ ἐν διαβολαῖς ὄντες ἑκουσίως ἑαυτοὺς ἔδοσαν, οὐκ ἐλάττους ὄντες τριακοσίων. [6] ἦν δὲ παρ᾽ αὐτοῖς </a:t>
            </a:r>
            <a:r>
              <a:rPr lang="el-GR" u="sng" dirty="0"/>
              <a:t>ἀνδριὰς</a:t>
            </a:r>
            <a:r>
              <a:rPr lang="el-GR" dirty="0"/>
              <a:t> </a:t>
            </a:r>
            <a:r>
              <a:rPr lang="el-GR" u="sng" dirty="0"/>
              <a:t>Κρόνου</a:t>
            </a:r>
            <a:r>
              <a:rPr lang="el-GR" dirty="0"/>
              <a:t> </a:t>
            </a:r>
            <a:r>
              <a:rPr lang="el-GR" u="sng" dirty="0"/>
              <a:t>χαλκοῦς</a:t>
            </a:r>
            <a:r>
              <a:rPr lang="el-GR" dirty="0"/>
              <a:t>, ἐκτετακὼς τὰς χεῖρας ὑπτίας ἐγκεκλιμένας ἐπὶ τὴν γῆν, ὥστε τὸν ἐπιτεθέντα τῶν </a:t>
            </a:r>
            <a:r>
              <a:rPr lang="el-GR" u="sng" dirty="0"/>
              <a:t>παίδων</a:t>
            </a:r>
            <a:r>
              <a:rPr lang="el-GR" dirty="0"/>
              <a:t> ἀποκυλίεσθαι καὶ πίπτειν εἴς τι </a:t>
            </a:r>
            <a:r>
              <a:rPr lang="el-GR" u="sng" dirty="0"/>
              <a:t>χάσμα πλῆρες πυρός</a:t>
            </a:r>
            <a:r>
              <a:rPr lang="el-GR" dirty="0"/>
              <a:t>. </a:t>
            </a:r>
            <a:endParaRPr lang="cs-CZ" dirty="0"/>
          </a:p>
          <a:p>
            <a:endParaRPr lang="cs-CZ" dirty="0"/>
          </a:p>
        </p:txBody>
      </p:sp>
      <p:sp>
        <p:nvSpPr>
          <p:cNvPr id="4" name="Zástupný obsah 3">
            <a:extLst>
              <a:ext uri="{FF2B5EF4-FFF2-40B4-BE49-F238E27FC236}">
                <a16:creationId xmlns:a16="http://schemas.microsoft.com/office/drawing/2014/main" id="{095376BE-9D22-795C-866F-4399363C1D68}"/>
              </a:ext>
            </a:extLst>
          </p:cNvPr>
          <p:cNvSpPr>
            <a:spLocks noGrp="1"/>
          </p:cNvSpPr>
          <p:nvPr>
            <p:ph sz="half" idx="2"/>
          </p:nvPr>
        </p:nvSpPr>
        <p:spPr/>
        <p:txBody>
          <a:bodyPr>
            <a:normAutofit fontScale="92500" lnSpcReduction="10000"/>
          </a:bodyPr>
          <a:lstStyle/>
          <a:p>
            <a:r>
              <a:rPr lang="en-US" dirty="0"/>
              <a:t>They also alleged that Cronus​</a:t>
            </a:r>
            <a:r>
              <a:rPr lang="cs-CZ" dirty="0"/>
              <a:t> </a:t>
            </a:r>
            <a:r>
              <a:rPr lang="en-US" dirty="0"/>
              <a:t>had turned against them inasmuch as in former times they had been accustomed to sacrifice to this god the noblest of their sons, but more recently, secretly buying and nurturing children, they had sent these to the sacrifice; </a:t>
            </a:r>
            <a:r>
              <a:rPr lang="cs-CZ" dirty="0"/>
              <a:t>… </a:t>
            </a:r>
            <a:r>
              <a:rPr lang="en-US" dirty="0"/>
              <a:t>In their zeal to make amends for their omission, they selected two hundred of the noblest children and sacrificed them publicly; and others who were under suspicion sacrificed themselves voluntarily, in number not less than three hundred. 6 There was in their city a bronze image of Cronus, extending its hands, palms up and sloping toward the ground, so that each of the children when placed </a:t>
            </a:r>
            <a:r>
              <a:rPr lang="cs-CZ" dirty="0"/>
              <a:t> </a:t>
            </a:r>
            <a:r>
              <a:rPr lang="en-US" dirty="0"/>
              <a:t>thereon rolled down and fell into a sort of gaping pit filled with fire.</a:t>
            </a:r>
            <a:endParaRPr lang="cs-CZ" dirty="0"/>
          </a:p>
        </p:txBody>
      </p:sp>
      <p:pic>
        <p:nvPicPr>
          <p:cNvPr id="6" name="Obrázek 5" descr="Obsah obrázku text, staré, staré ale dobré&#10;&#10;Popis byl vytvořen automaticky">
            <a:extLst>
              <a:ext uri="{FF2B5EF4-FFF2-40B4-BE49-F238E27FC236}">
                <a16:creationId xmlns:a16="http://schemas.microsoft.com/office/drawing/2014/main" id="{9604E825-F822-F539-782D-C7D7E52CB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957" y="119098"/>
            <a:ext cx="2924752" cy="1624862"/>
          </a:xfrm>
          <a:prstGeom prst="rect">
            <a:avLst/>
          </a:prstGeom>
        </p:spPr>
      </p:pic>
    </p:spTree>
    <p:extLst>
      <p:ext uri="{BB962C8B-B14F-4D97-AF65-F5344CB8AC3E}">
        <p14:creationId xmlns:p14="http://schemas.microsoft.com/office/powerpoint/2010/main" val="1622122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1A539E-5119-D301-AB68-A2843A14DE68}"/>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31A422C4-DEA4-F13E-8153-3621D01AD25E}"/>
              </a:ext>
            </a:extLst>
          </p:cNvPr>
          <p:cNvSpPr>
            <a:spLocks noGrp="1"/>
          </p:cNvSpPr>
          <p:nvPr>
            <p:ph sz="half" idx="1"/>
          </p:nvPr>
        </p:nvSpPr>
        <p:spPr/>
        <p:txBody>
          <a:bodyPr/>
          <a:lstStyle/>
          <a:p>
            <a:r>
              <a:rPr lang="cs-CZ" dirty="0" err="1"/>
              <a:t>Tert</a:t>
            </a:r>
            <a:r>
              <a:rPr lang="cs-CZ" dirty="0"/>
              <a:t>. </a:t>
            </a:r>
            <a:r>
              <a:rPr lang="cs-CZ" i="1" dirty="0" err="1"/>
              <a:t>Apol</a:t>
            </a:r>
            <a:r>
              <a:rPr lang="cs-CZ" dirty="0"/>
              <a:t>. 9.2–3</a:t>
            </a:r>
          </a:p>
          <a:p>
            <a:r>
              <a:rPr lang="cs-CZ" u="sng" dirty="0" err="1"/>
              <a:t>Infantes</a:t>
            </a:r>
            <a:r>
              <a:rPr lang="cs-CZ" dirty="0"/>
              <a:t> </a:t>
            </a:r>
            <a:r>
              <a:rPr lang="cs-CZ" dirty="0" err="1"/>
              <a:t>penes</a:t>
            </a:r>
            <a:r>
              <a:rPr lang="cs-CZ" dirty="0"/>
              <a:t> </a:t>
            </a:r>
            <a:r>
              <a:rPr lang="cs-CZ" u="sng" dirty="0" err="1"/>
              <a:t>Africam</a:t>
            </a:r>
            <a:r>
              <a:rPr lang="cs-CZ" dirty="0"/>
              <a:t> </a:t>
            </a:r>
            <a:r>
              <a:rPr lang="cs-CZ" u="sng" dirty="0" err="1"/>
              <a:t>Saturno</a:t>
            </a:r>
            <a:r>
              <a:rPr lang="cs-CZ" dirty="0"/>
              <a:t> </a:t>
            </a:r>
            <a:r>
              <a:rPr lang="cs-CZ" u="sng" dirty="0" err="1"/>
              <a:t>immolabantur</a:t>
            </a:r>
            <a:r>
              <a:rPr lang="cs-CZ" dirty="0"/>
              <a:t> </a:t>
            </a:r>
            <a:r>
              <a:rPr lang="cs-CZ" dirty="0" err="1"/>
              <a:t>palam</a:t>
            </a:r>
            <a:r>
              <a:rPr lang="cs-CZ" dirty="0"/>
              <a:t> </a:t>
            </a:r>
            <a:r>
              <a:rPr lang="cs-CZ" dirty="0" err="1"/>
              <a:t>usque</a:t>
            </a:r>
            <a:r>
              <a:rPr lang="cs-CZ" dirty="0"/>
              <a:t> ad </a:t>
            </a:r>
            <a:r>
              <a:rPr lang="cs-CZ" dirty="0" err="1"/>
              <a:t>proconsulatum</a:t>
            </a:r>
            <a:r>
              <a:rPr lang="cs-CZ" dirty="0"/>
              <a:t> Tiberii, qui </a:t>
            </a:r>
            <a:r>
              <a:rPr lang="cs-CZ" dirty="0" err="1"/>
              <a:t>eosdem</a:t>
            </a:r>
            <a:r>
              <a:rPr lang="cs-CZ" dirty="0"/>
              <a:t> </a:t>
            </a:r>
            <a:r>
              <a:rPr lang="cs-CZ" dirty="0" err="1"/>
              <a:t>sacerdotes</a:t>
            </a:r>
            <a:r>
              <a:rPr lang="cs-CZ" dirty="0"/>
              <a:t> in </a:t>
            </a:r>
            <a:r>
              <a:rPr lang="cs-CZ" dirty="0" err="1"/>
              <a:t>eisdem</a:t>
            </a:r>
            <a:r>
              <a:rPr lang="cs-CZ" dirty="0"/>
              <a:t> </a:t>
            </a:r>
            <a:r>
              <a:rPr lang="cs-CZ" dirty="0" err="1"/>
              <a:t>arboribus</a:t>
            </a:r>
            <a:r>
              <a:rPr lang="cs-CZ" dirty="0"/>
              <a:t> </a:t>
            </a:r>
            <a:r>
              <a:rPr lang="cs-CZ" dirty="0" err="1"/>
              <a:t>templi</a:t>
            </a:r>
            <a:r>
              <a:rPr lang="cs-CZ" dirty="0"/>
              <a:t> </a:t>
            </a:r>
            <a:r>
              <a:rPr lang="cs-CZ" dirty="0" err="1"/>
              <a:t>sui</a:t>
            </a:r>
            <a:r>
              <a:rPr lang="cs-CZ" dirty="0"/>
              <a:t> </a:t>
            </a:r>
            <a:r>
              <a:rPr lang="cs-CZ" dirty="0" err="1"/>
              <a:t>obumbratricibus</a:t>
            </a:r>
            <a:r>
              <a:rPr lang="cs-CZ" dirty="0"/>
              <a:t> </a:t>
            </a:r>
            <a:r>
              <a:rPr lang="cs-CZ" dirty="0" err="1"/>
              <a:t>scelerum</a:t>
            </a:r>
            <a:r>
              <a:rPr lang="cs-CZ" dirty="0"/>
              <a:t> </a:t>
            </a:r>
            <a:r>
              <a:rPr lang="cs-CZ" dirty="0" err="1"/>
              <a:t>votivis</a:t>
            </a:r>
            <a:r>
              <a:rPr lang="cs-CZ" dirty="0"/>
              <a:t> </a:t>
            </a:r>
            <a:r>
              <a:rPr lang="cs-CZ" dirty="0" err="1"/>
              <a:t>crucibus</a:t>
            </a:r>
            <a:r>
              <a:rPr lang="cs-CZ" dirty="0"/>
              <a:t> </a:t>
            </a:r>
            <a:r>
              <a:rPr lang="cs-CZ" dirty="0" err="1"/>
              <a:t>exposuit</a:t>
            </a:r>
            <a:r>
              <a:rPr lang="cs-CZ" dirty="0"/>
              <a:t>, teste </a:t>
            </a:r>
            <a:r>
              <a:rPr lang="cs-CZ" dirty="0" err="1"/>
              <a:t>militia</a:t>
            </a:r>
            <a:r>
              <a:rPr lang="cs-CZ" dirty="0"/>
              <a:t> </a:t>
            </a:r>
            <a:r>
              <a:rPr lang="cs-CZ" dirty="0" err="1"/>
              <a:t>patriae</a:t>
            </a:r>
            <a:r>
              <a:rPr lang="cs-CZ" dirty="0"/>
              <a:t> </a:t>
            </a:r>
            <a:r>
              <a:rPr lang="cs-CZ" dirty="0" err="1"/>
              <a:t>nostrae</a:t>
            </a:r>
            <a:r>
              <a:rPr lang="cs-CZ" dirty="0"/>
              <a:t>, </a:t>
            </a:r>
            <a:r>
              <a:rPr lang="cs-CZ" dirty="0" err="1"/>
              <a:t>quae</a:t>
            </a:r>
            <a:r>
              <a:rPr lang="cs-CZ" dirty="0"/>
              <a:t> id </a:t>
            </a:r>
            <a:r>
              <a:rPr lang="cs-CZ" dirty="0" err="1"/>
              <a:t>ipsum</a:t>
            </a:r>
            <a:r>
              <a:rPr lang="cs-CZ" dirty="0"/>
              <a:t> </a:t>
            </a:r>
            <a:r>
              <a:rPr lang="cs-CZ" dirty="0" err="1"/>
              <a:t>munus</a:t>
            </a:r>
            <a:r>
              <a:rPr lang="cs-CZ" dirty="0"/>
              <a:t> </a:t>
            </a:r>
            <a:r>
              <a:rPr lang="cs-CZ" dirty="0" err="1"/>
              <a:t>illi</a:t>
            </a:r>
            <a:r>
              <a:rPr lang="cs-CZ" dirty="0"/>
              <a:t> </a:t>
            </a:r>
            <a:r>
              <a:rPr lang="cs-CZ" dirty="0" err="1"/>
              <a:t>proconsuli</a:t>
            </a:r>
            <a:r>
              <a:rPr lang="cs-CZ" dirty="0"/>
              <a:t> </a:t>
            </a:r>
            <a:r>
              <a:rPr lang="cs-CZ" dirty="0" err="1"/>
              <a:t>functa</a:t>
            </a:r>
            <a:r>
              <a:rPr lang="cs-CZ" dirty="0"/>
              <a:t> </a:t>
            </a:r>
            <a:r>
              <a:rPr lang="cs-CZ" dirty="0" err="1"/>
              <a:t>est</a:t>
            </a:r>
            <a:r>
              <a:rPr lang="cs-CZ" dirty="0"/>
              <a:t>. [3] Sed et </a:t>
            </a:r>
            <a:r>
              <a:rPr lang="cs-CZ" dirty="0" err="1"/>
              <a:t>nunc</a:t>
            </a:r>
            <a:r>
              <a:rPr lang="cs-CZ" dirty="0"/>
              <a:t> in </a:t>
            </a:r>
            <a:r>
              <a:rPr lang="cs-CZ" u="sng" dirty="0" err="1"/>
              <a:t>occulto</a:t>
            </a:r>
            <a:r>
              <a:rPr lang="cs-CZ" u="sng" dirty="0"/>
              <a:t> </a:t>
            </a:r>
            <a:r>
              <a:rPr lang="cs-CZ" u="sng" dirty="0" err="1"/>
              <a:t>perseveratur</a:t>
            </a:r>
            <a:r>
              <a:rPr lang="cs-CZ" u="sng" dirty="0"/>
              <a:t> </a:t>
            </a:r>
            <a:r>
              <a:rPr lang="cs-CZ" dirty="0"/>
              <a:t>hoc </a:t>
            </a:r>
            <a:r>
              <a:rPr lang="cs-CZ" u="sng" dirty="0" err="1"/>
              <a:t>sacrum</a:t>
            </a:r>
            <a:r>
              <a:rPr lang="cs-CZ" dirty="0"/>
              <a:t> </a:t>
            </a:r>
            <a:r>
              <a:rPr lang="cs-CZ" dirty="0" err="1"/>
              <a:t>facinus</a:t>
            </a:r>
            <a:r>
              <a:rPr lang="cs-CZ" dirty="0"/>
              <a:t>.</a:t>
            </a:r>
          </a:p>
        </p:txBody>
      </p:sp>
      <p:sp>
        <p:nvSpPr>
          <p:cNvPr id="4" name="Zástupný obsah 3">
            <a:extLst>
              <a:ext uri="{FF2B5EF4-FFF2-40B4-BE49-F238E27FC236}">
                <a16:creationId xmlns:a16="http://schemas.microsoft.com/office/drawing/2014/main" id="{C26C04A0-A8E1-904D-C921-D224A8EA42EB}"/>
              </a:ext>
            </a:extLst>
          </p:cNvPr>
          <p:cNvSpPr>
            <a:spLocks noGrp="1"/>
          </p:cNvSpPr>
          <p:nvPr>
            <p:ph sz="half" idx="2"/>
          </p:nvPr>
        </p:nvSpPr>
        <p:spPr/>
        <p:txBody>
          <a:bodyPr/>
          <a:lstStyle/>
          <a:p>
            <a:r>
              <a:rPr lang="en-US" dirty="0"/>
              <a:t>Children were openly sacrificed in Africa to Saturn as lately as the </a:t>
            </a:r>
            <a:r>
              <a:rPr lang="en-US" dirty="0" err="1"/>
              <a:t>proconsulship</a:t>
            </a:r>
            <a:r>
              <a:rPr lang="en-US" dirty="0"/>
              <a:t> of Tiberius, who exposed to public gaze the priests suspended on the sacred trees overshadowing their temple — so many crosses on which the punishment which justice craved overtook their crimes, as the soldiers of our country still can testify who did that very work for that proconsul. And even now that sacred crime still continues to be done in secret.</a:t>
            </a:r>
            <a:endParaRPr lang="cs-CZ" dirty="0"/>
          </a:p>
        </p:txBody>
      </p:sp>
    </p:spTree>
    <p:extLst>
      <p:ext uri="{BB962C8B-B14F-4D97-AF65-F5344CB8AC3E}">
        <p14:creationId xmlns:p14="http://schemas.microsoft.com/office/powerpoint/2010/main" val="3553657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959FB3-FD93-6F4E-7FF1-E88BCE7C1DF1}"/>
              </a:ext>
            </a:extLst>
          </p:cNvPr>
          <p:cNvSpPr>
            <a:spLocks noGrp="1"/>
          </p:cNvSpPr>
          <p:nvPr>
            <p:ph type="title"/>
          </p:nvPr>
        </p:nvSpPr>
        <p:spPr/>
        <p:txBody>
          <a:bodyPr/>
          <a:lstStyle/>
          <a:p>
            <a:r>
              <a:rPr lang="cs-CZ" dirty="0"/>
              <a:t>Krutost - oběti</a:t>
            </a:r>
          </a:p>
        </p:txBody>
      </p:sp>
      <p:sp>
        <p:nvSpPr>
          <p:cNvPr id="3" name="Zástupný obsah 2">
            <a:extLst>
              <a:ext uri="{FF2B5EF4-FFF2-40B4-BE49-F238E27FC236}">
                <a16:creationId xmlns:a16="http://schemas.microsoft.com/office/drawing/2014/main" id="{6F53A1E3-4291-48AB-C929-27AA543A5A3D}"/>
              </a:ext>
            </a:extLst>
          </p:cNvPr>
          <p:cNvSpPr>
            <a:spLocks noGrp="1"/>
          </p:cNvSpPr>
          <p:nvPr>
            <p:ph sz="half" idx="1"/>
          </p:nvPr>
        </p:nvSpPr>
        <p:spPr/>
        <p:txBody>
          <a:bodyPr>
            <a:normAutofit lnSpcReduction="10000"/>
          </a:bodyPr>
          <a:lstStyle/>
          <a:p>
            <a:r>
              <a:rPr lang="cs-CZ" dirty="0"/>
              <a:t>Scholion Plat. </a:t>
            </a:r>
            <a:r>
              <a:rPr lang="cs-CZ" i="1" dirty="0" err="1"/>
              <a:t>Rep</a:t>
            </a:r>
            <a:r>
              <a:rPr lang="cs-CZ" dirty="0"/>
              <a:t>. I, 337</a:t>
            </a:r>
          </a:p>
          <a:p>
            <a:r>
              <a:rPr lang="el-GR" dirty="0"/>
              <a:t>Κλείταρχος δέ φησι τοὺς </a:t>
            </a:r>
            <a:r>
              <a:rPr lang="el-GR" u="sng" dirty="0"/>
              <a:t>Φοίνικας</a:t>
            </a:r>
            <a:r>
              <a:rPr lang="el-GR" dirty="0"/>
              <a:t>, καὶ μάλιστα </a:t>
            </a:r>
            <a:r>
              <a:rPr lang="el-GR" u="sng" dirty="0"/>
              <a:t>Καρχηδονίους</a:t>
            </a:r>
            <a:r>
              <a:rPr lang="el-GR" dirty="0"/>
              <a:t>, τὸν </a:t>
            </a:r>
            <a:r>
              <a:rPr lang="el-GR" u="sng" dirty="0"/>
              <a:t>Κρόνον</a:t>
            </a:r>
            <a:r>
              <a:rPr lang="el-GR" dirty="0"/>
              <a:t> τιμῶντας, ἐπάν τινος μεγάλου κατατυχεῖν σπεύδωσιν, </a:t>
            </a:r>
            <a:r>
              <a:rPr lang="el-GR" u="sng" dirty="0"/>
              <a:t>εὔχεσθαι</a:t>
            </a:r>
            <a:r>
              <a:rPr lang="el-GR" dirty="0"/>
              <a:t> καθ᾽ </a:t>
            </a:r>
            <a:r>
              <a:rPr lang="el-GR" u="sng" dirty="0"/>
              <a:t>ἑνὸς</a:t>
            </a:r>
            <a:r>
              <a:rPr lang="el-GR" dirty="0"/>
              <a:t> τῶν </a:t>
            </a:r>
            <a:r>
              <a:rPr lang="el-GR" u="sng" dirty="0"/>
              <a:t>παίδων</a:t>
            </a:r>
            <a:r>
              <a:rPr lang="el-GR" dirty="0"/>
              <a:t>, εἰ περιγένοιντο τῶν ἐπιθυμηθέντων, </a:t>
            </a:r>
            <a:r>
              <a:rPr lang="el-GR" u="sng" dirty="0"/>
              <a:t>καθαγιεῖν</a:t>
            </a:r>
            <a:r>
              <a:rPr lang="el-GR" dirty="0"/>
              <a:t> αὐτὸν τῷ θεῷ. τοῦ δὲ </a:t>
            </a:r>
            <a:r>
              <a:rPr lang="el-GR" u="sng" dirty="0"/>
              <a:t>Κρόνου χαλκοῦ </a:t>
            </a:r>
            <a:r>
              <a:rPr lang="el-GR" dirty="0"/>
              <a:t>παρ᾽ αὐτοῖς ἑστῶτος, τὰς </a:t>
            </a:r>
            <a:r>
              <a:rPr lang="el-GR" u="sng" dirty="0"/>
              <a:t>χεῖρας</a:t>
            </a:r>
            <a:r>
              <a:rPr lang="el-GR" dirty="0"/>
              <a:t> ὑπτίας ἐκτετακότος ὑπὲρ κριβάνου χαλκοῦ, τοῦτον ἐκκαίειν τὸ παιδίον. τῆς δὲ φλογὸς τοῦ ἐκκαιομένου πρὸς τὸ σῶμα ἐμπιπτούσης, συνέλκεσθαί τε τὰ μέλη, καὶ τὸ στόμα σεσηρὸς φαίνεσθαι τοῖς γελῶσι παραπλησίως, ἕως ἂν συσπασθὲν εἰς τὸν κρίβανον παρολίσθῃ.</a:t>
            </a:r>
            <a:endParaRPr lang="cs-CZ" dirty="0"/>
          </a:p>
        </p:txBody>
      </p:sp>
      <p:sp>
        <p:nvSpPr>
          <p:cNvPr id="4" name="Zástupný obsah 3">
            <a:extLst>
              <a:ext uri="{FF2B5EF4-FFF2-40B4-BE49-F238E27FC236}">
                <a16:creationId xmlns:a16="http://schemas.microsoft.com/office/drawing/2014/main" id="{124B21B0-E5C2-54E7-C231-602DF681EA8F}"/>
              </a:ext>
            </a:extLst>
          </p:cNvPr>
          <p:cNvSpPr>
            <a:spLocks noGrp="1"/>
          </p:cNvSpPr>
          <p:nvPr>
            <p:ph sz="half" idx="2"/>
          </p:nvPr>
        </p:nvSpPr>
        <p:spPr/>
        <p:txBody>
          <a:bodyPr>
            <a:normAutofit lnSpcReduction="10000"/>
          </a:bodyPr>
          <a:lstStyle/>
          <a:p>
            <a:r>
              <a:rPr lang="en-US" dirty="0"/>
              <a:t>And </a:t>
            </a:r>
            <a:r>
              <a:rPr lang="en-US" dirty="0" err="1"/>
              <a:t>Kleitarchos</a:t>
            </a:r>
            <a:r>
              <a:rPr lang="en-US" dirty="0"/>
              <a:t> says the Phoenicians, and above all the Carthaginians, venerating Kronos, whenever they were eager for a great thing to succeed, made a vow by one of their children. If they would receive the desired things, they would sacrifice it to the god. A bronze Kronos, having been erected by them, stretched out upturned hands over a bronze oven to burn the child. The flame of the burning child reached its body until, the limbs having shriveled up and the smiling mouth appearing to be almost laughing, it would slip into the oven. Therefore the grin is called “sardonic laughter,” since they die laughing.</a:t>
            </a:r>
            <a:endParaRPr lang="cs-CZ" dirty="0"/>
          </a:p>
        </p:txBody>
      </p:sp>
    </p:spTree>
    <p:extLst>
      <p:ext uri="{BB962C8B-B14F-4D97-AF65-F5344CB8AC3E}">
        <p14:creationId xmlns:p14="http://schemas.microsoft.com/office/powerpoint/2010/main" val="375901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30F5FF41-6EB4-D23D-BC12-0754A8C8BC14}"/>
              </a:ext>
            </a:extLst>
          </p:cNvPr>
          <p:cNvSpPr>
            <a:spLocks noGrp="1"/>
          </p:cNvSpPr>
          <p:nvPr>
            <p:ph type="title"/>
          </p:nvPr>
        </p:nvSpPr>
        <p:spPr/>
        <p:txBody>
          <a:bodyPr/>
          <a:lstStyle/>
          <a:p>
            <a:r>
              <a:rPr lang="cs-CZ" dirty="0"/>
              <a:t>Literatura</a:t>
            </a:r>
          </a:p>
        </p:txBody>
      </p:sp>
      <p:sp>
        <p:nvSpPr>
          <p:cNvPr id="6" name="Zástupný obsah 5">
            <a:extLst>
              <a:ext uri="{FF2B5EF4-FFF2-40B4-BE49-F238E27FC236}">
                <a16:creationId xmlns:a16="http://schemas.microsoft.com/office/drawing/2014/main" id="{610CF000-C2E3-5F62-FA3A-9C63AFAA6B38}"/>
              </a:ext>
            </a:extLst>
          </p:cNvPr>
          <p:cNvSpPr>
            <a:spLocks noGrp="1"/>
          </p:cNvSpPr>
          <p:nvPr>
            <p:ph idx="1"/>
          </p:nvPr>
        </p:nvSpPr>
        <p:spPr/>
        <p:txBody>
          <a:bodyPr/>
          <a:lstStyle/>
          <a:p>
            <a:r>
              <a:rPr lang="en-US" dirty="0"/>
              <a:t>Barceló, P. (1994). T</a:t>
            </a:r>
            <a:r>
              <a:rPr lang="cs-CZ" dirty="0"/>
              <a:t>he</a:t>
            </a:r>
            <a:r>
              <a:rPr lang="en-US" dirty="0"/>
              <a:t> P</a:t>
            </a:r>
            <a:r>
              <a:rPr lang="cs-CZ" dirty="0" err="1"/>
              <a:t>erception</a:t>
            </a:r>
            <a:r>
              <a:rPr lang="en-US" dirty="0"/>
              <a:t> </a:t>
            </a:r>
            <a:r>
              <a:rPr lang="cs-CZ" dirty="0" err="1"/>
              <a:t>of</a:t>
            </a:r>
            <a:r>
              <a:rPr lang="en-US" dirty="0"/>
              <a:t> C</a:t>
            </a:r>
            <a:r>
              <a:rPr lang="cs-CZ" dirty="0" err="1"/>
              <a:t>arthage</a:t>
            </a:r>
            <a:r>
              <a:rPr lang="en-US" dirty="0"/>
              <a:t> </a:t>
            </a:r>
            <a:r>
              <a:rPr lang="cs-CZ" dirty="0"/>
              <a:t>in</a:t>
            </a:r>
            <a:r>
              <a:rPr lang="en-US" dirty="0"/>
              <a:t> C</a:t>
            </a:r>
            <a:r>
              <a:rPr lang="cs-CZ" dirty="0" err="1"/>
              <a:t>lassical</a:t>
            </a:r>
            <a:r>
              <a:rPr lang="en-US" dirty="0"/>
              <a:t> G</a:t>
            </a:r>
            <a:r>
              <a:rPr lang="cs-CZ" dirty="0" err="1"/>
              <a:t>reek</a:t>
            </a:r>
            <a:r>
              <a:rPr lang="en-US" dirty="0"/>
              <a:t> H</a:t>
            </a:r>
            <a:r>
              <a:rPr lang="cs-CZ" dirty="0" err="1"/>
              <a:t>istoriography</a:t>
            </a:r>
            <a:r>
              <a:rPr lang="en-US" dirty="0"/>
              <a:t>. </a:t>
            </a:r>
            <a:r>
              <a:rPr lang="en-US" i="1" dirty="0"/>
              <a:t>Acta Classica</a:t>
            </a:r>
            <a:r>
              <a:rPr lang="en-US" dirty="0"/>
              <a:t>, </a:t>
            </a:r>
            <a:r>
              <a:rPr lang="en-US" i="1" dirty="0"/>
              <a:t>37</a:t>
            </a:r>
            <a:r>
              <a:rPr lang="en-US" dirty="0"/>
              <a:t>, 1–14.</a:t>
            </a:r>
            <a:endParaRPr lang="cs-CZ" dirty="0"/>
          </a:p>
          <a:p>
            <a:r>
              <a:rPr lang="en-US" dirty="0"/>
              <a:t>Rives, J. B. (1994). Tertullian on Child Sacrifice. </a:t>
            </a:r>
            <a:r>
              <a:rPr lang="en-US" i="1" dirty="0"/>
              <a:t>Museum </a:t>
            </a:r>
            <a:r>
              <a:rPr lang="en-US" i="1" dirty="0" err="1"/>
              <a:t>Helveticum</a:t>
            </a:r>
            <a:r>
              <a:rPr lang="en-US" dirty="0"/>
              <a:t>, </a:t>
            </a:r>
            <a:r>
              <a:rPr lang="en-US" i="1" dirty="0"/>
              <a:t>51</a:t>
            </a:r>
            <a:r>
              <a:rPr lang="en-US" dirty="0"/>
              <a:t>(1), 54–63. </a:t>
            </a:r>
            <a:endParaRPr lang="cs-CZ" dirty="0"/>
          </a:p>
        </p:txBody>
      </p:sp>
    </p:spTree>
    <p:extLst>
      <p:ext uri="{BB962C8B-B14F-4D97-AF65-F5344CB8AC3E}">
        <p14:creationId xmlns:p14="http://schemas.microsoft.com/office/powerpoint/2010/main" val="64671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FDFED0-5F42-A8C1-39B0-F1DF254289A1}"/>
              </a:ext>
            </a:extLst>
          </p:cNvPr>
          <p:cNvSpPr>
            <a:spLocks noGrp="1"/>
          </p:cNvSpPr>
          <p:nvPr>
            <p:ph type="title"/>
          </p:nvPr>
        </p:nvSpPr>
        <p:spPr/>
        <p:txBody>
          <a:bodyPr/>
          <a:lstStyle/>
          <a:p>
            <a:r>
              <a:rPr lang="cs-CZ" dirty="0"/>
              <a:t>Afrika</a:t>
            </a:r>
          </a:p>
        </p:txBody>
      </p:sp>
      <p:sp>
        <p:nvSpPr>
          <p:cNvPr id="3" name="Zástupný obsah 2">
            <a:extLst>
              <a:ext uri="{FF2B5EF4-FFF2-40B4-BE49-F238E27FC236}">
                <a16:creationId xmlns:a16="http://schemas.microsoft.com/office/drawing/2014/main" id="{9426E53C-C159-F46A-D09D-4E3C7E0CB199}"/>
              </a:ext>
            </a:extLst>
          </p:cNvPr>
          <p:cNvSpPr>
            <a:spLocks noGrp="1"/>
          </p:cNvSpPr>
          <p:nvPr>
            <p:ph idx="1"/>
          </p:nvPr>
        </p:nvSpPr>
        <p:spPr/>
        <p:txBody>
          <a:bodyPr/>
          <a:lstStyle/>
          <a:p>
            <a:r>
              <a:rPr lang="cs-CZ" dirty="0"/>
              <a:t>Kmeny</a:t>
            </a:r>
          </a:p>
          <a:p>
            <a:r>
              <a:rPr lang="cs-CZ" dirty="0"/>
              <a:t>Libyjci </a:t>
            </a:r>
          </a:p>
          <a:p>
            <a:r>
              <a:rPr lang="cs-CZ" dirty="0"/>
              <a:t>Punové*</a:t>
            </a:r>
          </a:p>
          <a:p>
            <a:r>
              <a:rPr lang="cs-CZ" dirty="0" err="1"/>
              <a:t>Aithiopové</a:t>
            </a:r>
            <a:endParaRPr lang="cs-CZ" dirty="0"/>
          </a:p>
          <a:p>
            <a:r>
              <a:rPr lang="cs-CZ" dirty="0" err="1"/>
              <a:t>Numiďané</a:t>
            </a:r>
            <a:endParaRPr lang="cs-CZ" dirty="0"/>
          </a:p>
          <a:p>
            <a:r>
              <a:rPr lang="cs-CZ" dirty="0"/>
              <a:t>Maurové</a:t>
            </a:r>
          </a:p>
          <a:p>
            <a:r>
              <a:rPr lang="cs-CZ" dirty="0" err="1"/>
              <a:t>Garamantové</a:t>
            </a:r>
            <a:endParaRPr lang="cs-CZ" dirty="0"/>
          </a:p>
          <a:p>
            <a:r>
              <a:rPr lang="cs-CZ" dirty="0" err="1"/>
              <a:t>Gaetulové</a:t>
            </a:r>
            <a:endParaRPr lang="cs-CZ" dirty="0"/>
          </a:p>
        </p:txBody>
      </p:sp>
      <p:pic>
        <p:nvPicPr>
          <p:cNvPr id="5" name="Obrázek 4" descr="Obsah obrázku mapa&#10;&#10;Popis byl vytvořen automaticky">
            <a:extLst>
              <a:ext uri="{FF2B5EF4-FFF2-40B4-BE49-F238E27FC236}">
                <a16:creationId xmlns:a16="http://schemas.microsoft.com/office/drawing/2014/main" id="{A8971350-2EA3-AABE-E084-81B995F29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103" y="1028541"/>
            <a:ext cx="6296025" cy="4337262"/>
          </a:xfrm>
          <a:prstGeom prst="rect">
            <a:avLst/>
          </a:prstGeom>
        </p:spPr>
      </p:pic>
    </p:spTree>
    <p:extLst>
      <p:ext uri="{BB962C8B-B14F-4D97-AF65-F5344CB8AC3E}">
        <p14:creationId xmlns:p14="http://schemas.microsoft.com/office/powerpoint/2010/main" val="78443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36A423-0A06-6B6C-5D15-FF84EB13920A}"/>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AC5D5816-B7A3-C51F-206A-C87B34C138A2}"/>
              </a:ext>
            </a:extLst>
          </p:cNvPr>
          <p:cNvSpPr>
            <a:spLocks noGrp="1"/>
          </p:cNvSpPr>
          <p:nvPr>
            <p:ph idx="1"/>
          </p:nvPr>
        </p:nvSpPr>
        <p:spPr>
          <a:xfrm>
            <a:off x="1016000" y="1813416"/>
            <a:ext cx="8841232" cy="4488815"/>
          </a:xfrm>
        </p:spPr>
        <p:txBody>
          <a:bodyPr>
            <a:normAutofit fontScale="85000" lnSpcReduction="20000"/>
          </a:bodyPr>
          <a:lstStyle/>
          <a:p>
            <a:r>
              <a:rPr lang="cs-CZ" dirty="0"/>
              <a:t>Libye/Kyrenaika</a:t>
            </a:r>
          </a:p>
          <a:p>
            <a:r>
              <a:rPr lang="cs-CZ" dirty="0"/>
              <a:t>Od 7. stol. </a:t>
            </a:r>
            <a:r>
              <a:rPr lang="cs-CZ" dirty="0" err="1"/>
              <a:t>pnl</a:t>
            </a:r>
            <a:r>
              <a:rPr lang="cs-CZ" dirty="0"/>
              <a:t> – řecké kolonie</a:t>
            </a:r>
          </a:p>
          <a:p>
            <a:r>
              <a:rPr lang="cs-CZ" dirty="0"/>
              <a:t>Dórští osadníci</a:t>
            </a:r>
          </a:p>
          <a:p>
            <a:r>
              <a:rPr lang="cs-CZ" dirty="0" err="1"/>
              <a:t>Pentapolis</a:t>
            </a:r>
            <a:endParaRPr lang="cs-CZ" dirty="0"/>
          </a:p>
          <a:p>
            <a:r>
              <a:rPr lang="cs-CZ" dirty="0" err="1"/>
              <a:t>Kyréné</a:t>
            </a:r>
            <a:r>
              <a:rPr lang="cs-CZ" dirty="0"/>
              <a:t>, </a:t>
            </a:r>
            <a:r>
              <a:rPr lang="cs-CZ" dirty="0" err="1"/>
              <a:t>Taucheira</a:t>
            </a:r>
            <a:r>
              <a:rPr lang="cs-CZ" dirty="0"/>
              <a:t>, </a:t>
            </a:r>
            <a:r>
              <a:rPr lang="cs-CZ" dirty="0" err="1"/>
              <a:t>Euesperides</a:t>
            </a:r>
            <a:r>
              <a:rPr lang="cs-CZ" dirty="0"/>
              <a:t>, </a:t>
            </a:r>
            <a:r>
              <a:rPr lang="cs-CZ" dirty="0" err="1"/>
              <a:t>Balagrai</a:t>
            </a:r>
            <a:r>
              <a:rPr lang="cs-CZ" dirty="0"/>
              <a:t>, </a:t>
            </a:r>
            <a:r>
              <a:rPr lang="cs-CZ" dirty="0" err="1"/>
              <a:t>Barké</a:t>
            </a:r>
            <a:r>
              <a:rPr lang="cs-CZ" dirty="0"/>
              <a:t>, </a:t>
            </a:r>
            <a:r>
              <a:rPr lang="cs-CZ" dirty="0" err="1"/>
              <a:t>Ptolemais</a:t>
            </a:r>
            <a:endParaRPr lang="cs-CZ" dirty="0"/>
          </a:p>
          <a:p>
            <a:r>
              <a:rPr lang="cs-CZ" dirty="0"/>
              <a:t>Nezávislé království, řečtí králové</a:t>
            </a:r>
          </a:p>
          <a:p>
            <a:r>
              <a:rPr lang="cs-CZ" dirty="0"/>
              <a:t>Obilí, víno, </a:t>
            </a:r>
            <a:r>
              <a:rPr lang="cs-CZ" dirty="0" err="1"/>
              <a:t>silfium</a:t>
            </a:r>
            <a:endParaRPr lang="cs-CZ" dirty="0"/>
          </a:p>
          <a:p>
            <a:r>
              <a:rPr lang="cs-CZ" dirty="0"/>
              <a:t>Obsazení </a:t>
            </a:r>
            <a:r>
              <a:rPr lang="cs-CZ" dirty="0" err="1"/>
              <a:t>Achaimenovci</a:t>
            </a:r>
            <a:r>
              <a:rPr lang="cs-CZ" dirty="0"/>
              <a:t>, Alexandrem, Ptolemaiovci</a:t>
            </a:r>
          </a:p>
          <a:p>
            <a:r>
              <a:rPr lang="cs-CZ" dirty="0"/>
              <a:t>Ptolemaios </a:t>
            </a:r>
            <a:r>
              <a:rPr lang="cs-CZ" dirty="0" err="1"/>
              <a:t>Magás</a:t>
            </a:r>
            <a:r>
              <a:rPr lang="cs-CZ" dirty="0"/>
              <a:t> – nezávislost</a:t>
            </a:r>
          </a:p>
          <a:p>
            <a:r>
              <a:rPr lang="cs-CZ" dirty="0"/>
              <a:t>Ptolemaios VIII. </a:t>
            </a:r>
          </a:p>
          <a:p>
            <a:r>
              <a:rPr lang="cs-CZ" dirty="0"/>
              <a:t>Ptolemaios </a:t>
            </a:r>
            <a:r>
              <a:rPr lang="cs-CZ" dirty="0" err="1"/>
              <a:t>Apión</a:t>
            </a:r>
            <a:r>
              <a:rPr lang="cs-CZ" dirty="0"/>
              <a:t> – odkázání území Římu</a:t>
            </a:r>
          </a:p>
          <a:p>
            <a:r>
              <a:rPr lang="cs-CZ" dirty="0"/>
              <a:t>Provincie Kréta a Kyrenaika od 67 </a:t>
            </a:r>
            <a:r>
              <a:rPr lang="cs-CZ" dirty="0" err="1"/>
              <a:t>pnl</a:t>
            </a:r>
            <a:endParaRPr lang="cs-CZ" dirty="0"/>
          </a:p>
        </p:txBody>
      </p:sp>
      <p:pic>
        <p:nvPicPr>
          <p:cNvPr id="5" name="Obrázek 4" descr="Obsah obrázku hora, příroda, exteriér, skála&#10;&#10;Popis byl vytvořen automaticky">
            <a:extLst>
              <a:ext uri="{FF2B5EF4-FFF2-40B4-BE49-F238E27FC236}">
                <a16:creationId xmlns:a16="http://schemas.microsoft.com/office/drawing/2014/main" id="{CE656EE8-BFFE-1691-45A6-554E91D45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249" y="145850"/>
            <a:ext cx="6227101" cy="3502745"/>
          </a:xfrm>
          <a:prstGeom prst="rect">
            <a:avLst/>
          </a:prstGeom>
        </p:spPr>
      </p:pic>
      <p:pic>
        <p:nvPicPr>
          <p:cNvPr id="7" name="Obrázek 6" descr="Obsah obrázku mapa&#10;&#10;Popis byl vytvořen automaticky">
            <a:extLst>
              <a:ext uri="{FF2B5EF4-FFF2-40B4-BE49-F238E27FC236}">
                <a16:creationId xmlns:a16="http://schemas.microsoft.com/office/drawing/2014/main" id="{0FD504F4-96C8-D640-821B-08275F4C8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3559" y="4391025"/>
            <a:ext cx="3304053" cy="1993265"/>
          </a:xfrm>
          <a:prstGeom prst="rect">
            <a:avLst/>
          </a:prstGeom>
        </p:spPr>
      </p:pic>
    </p:spTree>
    <p:extLst>
      <p:ext uri="{BB962C8B-B14F-4D97-AF65-F5344CB8AC3E}">
        <p14:creationId xmlns:p14="http://schemas.microsoft.com/office/powerpoint/2010/main" val="125140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E7A570-DDA2-9D61-86D8-8D33B983B8B8}"/>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2D423E2A-A6A2-0DCE-45E2-A69617261251}"/>
              </a:ext>
            </a:extLst>
          </p:cNvPr>
          <p:cNvSpPr>
            <a:spLocks noGrp="1"/>
          </p:cNvSpPr>
          <p:nvPr>
            <p:ph idx="1"/>
          </p:nvPr>
        </p:nvSpPr>
        <p:spPr/>
        <p:txBody>
          <a:bodyPr/>
          <a:lstStyle/>
          <a:p>
            <a:r>
              <a:rPr lang="cs-CZ" dirty="0"/>
              <a:t>Núbie (</a:t>
            </a:r>
            <a:r>
              <a:rPr lang="cs-CZ" dirty="0" err="1"/>
              <a:t>Kúš</a:t>
            </a:r>
            <a:r>
              <a:rPr lang="cs-CZ" dirty="0"/>
              <a:t>) (</a:t>
            </a:r>
            <a:r>
              <a:rPr lang="cs-CZ" dirty="0" err="1"/>
              <a:t>Aithiopie</a:t>
            </a:r>
            <a:r>
              <a:rPr lang="cs-CZ" dirty="0"/>
              <a:t>)</a:t>
            </a:r>
          </a:p>
          <a:p>
            <a:r>
              <a:rPr lang="cs-CZ" dirty="0"/>
              <a:t>25. dynastie Egypta (</a:t>
            </a:r>
            <a:r>
              <a:rPr lang="cs-CZ" dirty="0" err="1"/>
              <a:t>Šebitku</a:t>
            </a:r>
            <a:r>
              <a:rPr lang="cs-CZ" dirty="0"/>
              <a:t>, </a:t>
            </a:r>
            <a:r>
              <a:rPr lang="cs-CZ" dirty="0" err="1"/>
              <a:t>Šabaka</a:t>
            </a:r>
            <a:r>
              <a:rPr lang="cs-CZ" dirty="0"/>
              <a:t>, </a:t>
            </a:r>
            <a:r>
              <a:rPr lang="cs-CZ" dirty="0" err="1"/>
              <a:t>Tahirka</a:t>
            </a:r>
            <a:r>
              <a:rPr lang="cs-CZ" dirty="0"/>
              <a:t>)</a:t>
            </a:r>
          </a:p>
          <a:p>
            <a:r>
              <a:rPr lang="cs-CZ" dirty="0"/>
              <a:t>Od 1. kataraktu na jih</a:t>
            </a:r>
          </a:p>
          <a:p>
            <a:r>
              <a:rPr lang="cs-CZ" dirty="0"/>
              <a:t>2 fáze – hl. města </a:t>
            </a:r>
            <a:r>
              <a:rPr lang="cs-CZ" dirty="0" err="1"/>
              <a:t>Napata</a:t>
            </a:r>
            <a:r>
              <a:rPr lang="cs-CZ" dirty="0"/>
              <a:t> a </a:t>
            </a:r>
            <a:r>
              <a:rPr lang="cs-CZ" dirty="0" err="1"/>
              <a:t>Meroé</a:t>
            </a:r>
            <a:endParaRPr lang="cs-CZ" dirty="0"/>
          </a:p>
          <a:p>
            <a:r>
              <a:rPr lang="cs-CZ" dirty="0"/>
              <a:t>X </a:t>
            </a:r>
            <a:r>
              <a:rPr lang="cs-CZ" dirty="0" err="1"/>
              <a:t>Assyřané</a:t>
            </a:r>
            <a:r>
              <a:rPr lang="cs-CZ" dirty="0"/>
              <a:t>, </a:t>
            </a:r>
            <a:r>
              <a:rPr lang="cs-CZ" dirty="0" err="1"/>
              <a:t>Saitská</a:t>
            </a:r>
            <a:r>
              <a:rPr lang="cs-CZ" dirty="0"/>
              <a:t> dynastie</a:t>
            </a:r>
          </a:p>
          <a:p>
            <a:r>
              <a:rPr lang="cs-CZ" dirty="0"/>
              <a:t>Většinou mírové vztahy s Ptolemaiovci a Římem</a:t>
            </a:r>
          </a:p>
          <a:p>
            <a:r>
              <a:rPr lang="cs-CZ" dirty="0"/>
              <a:t>Hranice 1. katarakt (dnes Asuán)</a:t>
            </a:r>
          </a:p>
          <a:p>
            <a:r>
              <a:rPr lang="cs-CZ" dirty="0"/>
              <a:t>X </a:t>
            </a:r>
            <a:r>
              <a:rPr lang="cs-CZ" dirty="0" err="1"/>
              <a:t>Axum</a:t>
            </a:r>
            <a:endParaRPr lang="cs-CZ" dirty="0"/>
          </a:p>
          <a:p>
            <a:r>
              <a:rPr lang="cs-CZ" dirty="0"/>
              <a:t>Zlato, slonovina, měď</a:t>
            </a:r>
          </a:p>
        </p:txBody>
      </p:sp>
      <p:pic>
        <p:nvPicPr>
          <p:cNvPr id="5" name="Obrázek 4" descr="Obsah obrázku mapa&#10;&#10;Popis byl vytvořen automaticky">
            <a:extLst>
              <a:ext uri="{FF2B5EF4-FFF2-40B4-BE49-F238E27FC236}">
                <a16:creationId xmlns:a16="http://schemas.microsoft.com/office/drawing/2014/main" id="{322391B2-6288-B0FA-AEFB-647F35F51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2239" y="365760"/>
            <a:ext cx="3438525" cy="3152775"/>
          </a:xfrm>
          <a:prstGeom prst="rect">
            <a:avLst/>
          </a:prstGeom>
        </p:spPr>
      </p:pic>
      <p:pic>
        <p:nvPicPr>
          <p:cNvPr id="7" name="Obrázek 6" descr="Obsah obrázku obloha, exteriér, budova, kámen&#10;&#10;Popis byl vytvořen automaticky">
            <a:extLst>
              <a:ext uri="{FF2B5EF4-FFF2-40B4-BE49-F238E27FC236}">
                <a16:creationId xmlns:a16="http://schemas.microsoft.com/office/drawing/2014/main" id="{0EBCF83B-B48D-70F0-18DD-D80E1343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168" y="3808046"/>
            <a:ext cx="3766708" cy="2509569"/>
          </a:xfrm>
          <a:prstGeom prst="rect">
            <a:avLst/>
          </a:prstGeom>
        </p:spPr>
      </p:pic>
    </p:spTree>
    <p:extLst>
      <p:ext uri="{BB962C8B-B14F-4D97-AF65-F5344CB8AC3E}">
        <p14:creationId xmlns:p14="http://schemas.microsoft.com/office/powerpoint/2010/main" val="1672912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95458C-2590-1A0A-F23B-39DE06FB74CA}"/>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5AB64388-5F30-850A-1FDD-5E48E1F433E2}"/>
              </a:ext>
            </a:extLst>
          </p:cNvPr>
          <p:cNvSpPr>
            <a:spLocks noGrp="1"/>
          </p:cNvSpPr>
          <p:nvPr>
            <p:ph idx="1"/>
          </p:nvPr>
        </p:nvSpPr>
        <p:spPr/>
        <p:txBody>
          <a:bodyPr/>
          <a:lstStyle/>
          <a:p>
            <a:r>
              <a:rPr lang="cs-CZ" dirty="0"/>
              <a:t>Numidie</a:t>
            </a:r>
          </a:p>
          <a:p>
            <a:r>
              <a:rPr lang="cs-CZ" dirty="0" err="1"/>
              <a:t>Nomades</a:t>
            </a:r>
            <a:r>
              <a:rPr lang="cs-CZ" dirty="0"/>
              <a:t>; </a:t>
            </a:r>
            <a:r>
              <a:rPr lang="cs-CZ" dirty="0" err="1"/>
              <a:t>Numidae</a:t>
            </a:r>
            <a:r>
              <a:rPr lang="cs-CZ" dirty="0"/>
              <a:t>/ původní název</a:t>
            </a:r>
          </a:p>
          <a:p>
            <a:r>
              <a:rPr lang="cs-CZ" dirty="0"/>
              <a:t>2 hlavní kmeny (</a:t>
            </a:r>
            <a:r>
              <a:rPr lang="cs-CZ" dirty="0" err="1"/>
              <a:t>Massyliové</a:t>
            </a:r>
            <a:r>
              <a:rPr lang="cs-CZ" dirty="0"/>
              <a:t>, </a:t>
            </a:r>
            <a:r>
              <a:rPr lang="cs-CZ" dirty="0" err="1"/>
              <a:t>Massaisylové</a:t>
            </a:r>
            <a:r>
              <a:rPr lang="cs-CZ" dirty="0"/>
              <a:t>)</a:t>
            </a:r>
          </a:p>
          <a:p>
            <a:r>
              <a:rPr lang="cs-CZ" dirty="0"/>
              <a:t>2. punská válka – </a:t>
            </a:r>
            <a:r>
              <a:rPr lang="cs-CZ" dirty="0" err="1"/>
              <a:t>Syfax</a:t>
            </a:r>
            <a:r>
              <a:rPr lang="cs-CZ" dirty="0"/>
              <a:t> (</a:t>
            </a:r>
            <a:r>
              <a:rPr lang="cs-CZ" dirty="0" err="1"/>
              <a:t>Řím→Kartágo</a:t>
            </a:r>
            <a:r>
              <a:rPr lang="cs-CZ" dirty="0"/>
              <a:t>) a </a:t>
            </a:r>
            <a:r>
              <a:rPr lang="cs-CZ" dirty="0" err="1"/>
              <a:t>Masinissa</a:t>
            </a:r>
            <a:r>
              <a:rPr lang="cs-CZ" dirty="0"/>
              <a:t> (Kartágo → Řím)</a:t>
            </a:r>
          </a:p>
          <a:p>
            <a:r>
              <a:rPr lang="cs-CZ" dirty="0"/>
              <a:t>Sjednocení - </a:t>
            </a:r>
            <a:r>
              <a:rPr lang="cs-CZ" dirty="0" err="1"/>
              <a:t>Masinissa</a:t>
            </a:r>
            <a:r>
              <a:rPr lang="cs-CZ" dirty="0"/>
              <a:t> králem (i ve 3. punské válce)</a:t>
            </a:r>
          </a:p>
          <a:p>
            <a:r>
              <a:rPr lang="cs-CZ" dirty="0"/>
              <a:t>Hl. město </a:t>
            </a:r>
            <a:r>
              <a:rPr lang="cs-CZ" dirty="0" err="1"/>
              <a:t>Kirta</a:t>
            </a:r>
            <a:endParaRPr lang="cs-CZ" dirty="0"/>
          </a:p>
          <a:p>
            <a:r>
              <a:rPr lang="cs-CZ" dirty="0" err="1"/>
              <a:t>Jugurtha</a:t>
            </a:r>
            <a:r>
              <a:rPr lang="cs-CZ" dirty="0"/>
              <a:t> – válka s </a:t>
            </a:r>
            <a:r>
              <a:rPr lang="cs-CZ" dirty="0" err="1"/>
              <a:t>Jugurthou</a:t>
            </a:r>
            <a:r>
              <a:rPr lang="cs-CZ" dirty="0"/>
              <a:t> (112–106 </a:t>
            </a:r>
            <a:r>
              <a:rPr lang="cs-CZ" dirty="0" err="1"/>
              <a:t>pnl</a:t>
            </a:r>
            <a:r>
              <a:rPr lang="cs-CZ" dirty="0"/>
              <a:t>), nelegitimní vnuk </a:t>
            </a:r>
            <a:r>
              <a:rPr lang="cs-CZ" dirty="0" err="1"/>
              <a:t>Masinissy</a:t>
            </a:r>
            <a:endParaRPr lang="cs-CZ" dirty="0"/>
          </a:p>
          <a:p>
            <a:r>
              <a:rPr lang="cs-CZ" dirty="0"/>
              <a:t>Úplatky, </a:t>
            </a:r>
            <a:r>
              <a:rPr lang="cs-CZ" dirty="0" err="1"/>
              <a:t>Gaius</a:t>
            </a:r>
            <a:r>
              <a:rPr lang="cs-CZ" dirty="0"/>
              <a:t> Marius, </a:t>
            </a:r>
            <a:r>
              <a:rPr lang="cs-CZ" dirty="0" err="1"/>
              <a:t>Sulla</a:t>
            </a:r>
            <a:r>
              <a:rPr lang="cs-CZ" dirty="0"/>
              <a:t>, zajetí </a:t>
            </a:r>
            <a:r>
              <a:rPr lang="cs-CZ" dirty="0" err="1"/>
              <a:t>Jugurthy</a:t>
            </a:r>
            <a:r>
              <a:rPr lang="cs-CZ" dirty="0"/>
              <a:t> a poprava v Římě</a:t>
            </a:r>
          </a:p>
          <a:p>
            <a:r>
              <a:rPr lang="cs-CZ" dirty="0"/>
              <a:t>Provincie 46 </a:t>
            </a:r>
            <a:r>
              <a:rPr lang="cs-CZ" dirty="0" err="1"/>
              <a:t>pnl</a:t>
            </a:r>
            <a:r>
              <a:rPr lang="cs-CZ" dirty="0"/>
              <a:t>, klientské království – </a:t>
            </a:r>
            <a:r>
              <a:rPr lang="cs-CZ" dirty="0" err="1"/>
              <a:t>Juba</a:t>
            </a:r>
            <a:r>
              <a:rPr lang="cs-CZ" dirty="0"/>
              <a:t> II. </a:t>
            </a:r>
          </a:p>
          <a:p>
            <a:endParaRPr lang="cs-CZ" dirty="0"/>
          </a:p>
        </p:txBody>
      </p:sp>
      <p:pic>
        <p:nvPicPr>
          <p:cNvPr id="5" name="Obrázek 4" descr="Obsah obrázku mapa&#10;&#10;Popis byl vytvořen automaticky">
            <a:extLst>
              <a:ext uri="{FF2B5EF4-FFF2-40B4-BE49-F238E27FC236}">
                <a16:creationId xmlns:a16="http://schemas.microsoft.com/office/drawing/2014/main" id="{A7992860-7703-9668-41EF-1FD35E9BF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622" y="167637"/>
            <a:ext cx="3581220" cy="1548132"/>
          </a:xfrm>
          <a:prstGeom prst="rect">
            <a:avLst/>
          </a:prstGeom>
        </p:spPr>
      </p:pic>
      <p:pic>
        <p:nvPicPr>
          <p:cNvPr id="6" name="Obrázek 5">
            <a:extLst>
              <a:ext uri="{FF2B5EF4-FFF2-40B4-BE49-F238E27FC236}">
                <a16:creationId xmlns:a16="http://schemas.microsoft.com/office/drawing/2014/main" id="{976A8CDD-0607-847C-DC82-69DD00EA4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945" y="1853247"/>
            <a:ext cx="2805424" cy="1325563"/>
          </a:xfrm>
          <a:prstGeom prst="rect">
            <a:avLst/>
          </a:prstGeom>
        </p:spPr>
      </p:pic>
    </p:spTree>
    <p:extLst>
      <p:ext uri="{BB962C8B-B14F-4D97-AF65-F5344CB8AC3E}">
        <p14:creationId xmlns:p14="http://schemas.microsoft.com/office/powerpoint/2010/main" val="3814520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6695AF-1F29-AAC8-1544-F01AA523BCB3}"/>
              </a:ext>
            </a:extLst>
          </p:cNvPr>
          <p:cNvSpPr>
            <a:spLocks noGrp="1"/>
          </p:cNvSpPr>
          <p:nvPr>
            <p:ph type="title"/>
          </p:nvPr>
        </p:nvSpPr>
        <p:spPr/>
        <p:txBody>
          <a:bodyPr/>
          <a:lstStyle/>
          <a:p>
            <a:r>
              <a:rPr lang="cs-CZ" dirty="0"/>
              <a:t>Kontakty</a:t>
            </a:r>
          </a:p>
        </p:txBody>
      </p:sp>
      <p:sp>
        <p:nvSpPr>
          <p:cNvPr id="3" name="Zástupný obsah 2">
            <a:extLst>
              <a:ext uri="{FF2B5EF4-FFF2-40B4-BE49-F238E27FC236}">
                <a16:creationId xmlns:a16="http://schemas.microsoft.com/office/drawing/2014/main" id="{7C69E20F-38D6-36F2-50E8-75C5B97B95FF}"/>
              </a:ext>
            </a:extLst>
          </p:cNvPr>
          <p:cNvSpPr>
            <a:spLocks noGrp="1"/>
          </p:cNvSpPr>
          <p:nvPr>
            <p:ph idx="1"/>
          </p:nvPr>
        </p:nvSpPr>
        <p:spPr/>
        <p:txBody>
          <a:bodyPr/>
          <a:lstStyle/>
          <a:p>
            <a:r>
              <a:rPr lang="cs-CZ" dirty="0"/>
              <a:t>Mauretánie</a:t>
            </a:r>
          </a:p>
          <a:p>
            <a:r>
              <a:rPr lang="cs-CZ" dirty="0" err="1"/>
              <a:t>Mauri</a:t>
            </a:r>
            <a:endParaRPr lang="cs-CZ" dirty="0"/>
          </a:p>
          <a:p>
            <a:r>
              <a:rPr lang="cs-CZ" dirty="0" err="1"/>
              <a:t>Bocchus</a:t>
            </a:r>
            <a:r>
              <a:rPr lang="cs-CZ" dirty="0"/>
              <a:t> I. – </a:t>
            </a:r>
            <a:r>
              <a:rPr lang="cs-CZ" dirty="0" err="1"/>
              <a:t>Jugurtha</a:t>
            </a:r>
            <a:endParaRPr lang="cs-CZ" dirty="0"/>
          </a:p>
          <a:p>
            <a:r>
              <a:rPr lang="cs-CZ" dirty="0" err="1"/>
              <a:t>Juba</a:t>
            </a:r>
            <a:r>
              <a:rPr lang="cs-CZ" dirty="0"/>
              <a:t> II. – klientské království</a:t>
            </a:r>
          </a:p>
          <a:p>
            <a:r>
              <a:rPr lang="cs-CZ" dirty="0" err="1"/>
              <a:t>Tingis</a:t>
            </a:r>
            <a:r>
              <a:rPr lang="cs-CZ" dirty="0"/>
              <a:t>, </a:t>
            </a:r>
            <a:r>
              <a:rPr lang="cs-CZ" dirty="0" err="1"/>
              <a:t>Caesarea</a:t>
            </a:r>
            <a:r>
              <a:rPr lang="cs-CZ" dirty="0"/>
              <a:t> – 2 provincie</a:t>
            </a:r>
          </a:p>
          <a:p>
            <a:r>
              <a:rPr lang="cs-CZ" dirty="0"/>
              <a:t>Ptolemaios z Mauretánie </a:t>
            </a:r>
          </a:p>
          <a:p>
            <a:r>
              <a:rPr lang="cs-CZ" dirty="0"/>
              <a:t>Anektování Římem 44 </a:t>
            </a:r>
            <a:r>
              <a:rPr lang="cs-CZ" dirty="0" err="1"/>
              <a:t>nl</a:t>
            </a:r>
            <a:endParaRPr lang="cs-CZ" dirty="0"/>
          </a:p>
          <a:p>
            <a:endParaRPr lang="cs-CZ" dirty="0"/>
          </a:p>
          <a:p>
            <a:endParaRPr lang="cs-CZ" dirty="0"/>
          </a:p>
          <a:p>
            <a:endParaRPr lang="cs-CZ" dirty="0"/>
          </a:p>
        </p:txBody>
      </p:sp>
      <p:pic>
        <p:nvPicPr>
          <p:cNvPr id="5" name="Grafický objekt 4">
            <a:extLst>
              <a:ext uri="{FF2B5EF4-FFF2-40B4-BE49-F238E27FC236}">
                <a16:creationId xmlns:a16="http://schemas.microsoft.com/office/drawing/2014/main" id="{9450DAF0-DE51-86C0-6680-6FA73BCAC7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53576" y="263380"/>
            <a:ext cx="2390952" cy="1987356"/>
          </a:xfrm>
          <a:prstGeom prst="rect">
            <a:avLst/>
          </a:prstGeom>
        </p:spPr>
      </p:pic>
      <p:pic>
        <p:nvPicPr>
          <p:cNvPr id="7" name="Obrázek 6" descr="Obsah obrázku mapa&#10;&#10;Popis byl vytvořen automaticky">
            <a:extLst>
              <a:ext uri="{FF2B5EF4-FFF2-40B4-BE49-F238E27FC236}">
                <a16:creationId xmlns:a16="http://schemas.microsoft.com/office/drawing/2014/main" id="{73A5401D-1D23-BEDB-9DC2-594FE27C9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3576" y="2615522"/>
            <a:ext cx="2277090" cy="1892386"/>
          </a:xfrm>
          <a:prstGeom prst="rect">
            <a:avLst/>
          </a:prstGeom>
        </p:spPr>
      </p:pic>
    </p:spTree>
    <p:extLst>
      <p:ext uri="{BB962C8B-B14F-4D97-AF65-F5344CB8AC3E}">
        <p14:creationId xmlns:p14="http://schemas.microsoft.com/office/powerpoint/2010/main" val="4236714140"/>
      </p:ext>
    </p:extLst>
  </p:cSld>
  <p:clrMapOvr>
    <a:masterClrMapping/>
  </p:clrMapOvr>
</p:sld>
</file>

<file path=ppt/theme/theme1.xml><?xml version="1.0" encoding="utf-8"?>
<a:theme xmlns:a="http://schemas.openxmlformats.org/drawingml/2006/main" name="Pohled">
  <a:themeElements>
    <a:clrScheme name="Modrá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Pohled">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hled">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Pohled</Template>
  <TotalTime>820</TotalTime>
  <Words>5373</Words>
  <Application>Microsoft Office PowerPoint</Application>
  <PresentationFormat>Širokoúhlá obrazovka</PresentationFormat>
  <Paragraphs>326</Paragraphs>
  <Slides>46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46</vt:i4>
      </vt:variant>
    </vt:vector>
  </HeadingPairs>
  <TitlesOfParts>
    <vt:vector size="50" baseType="lpstr">
      <vt:lpstr>Arial</vt:lpstr>
      <vt:lpstr>Century Schoolbook</vt:lpstr>
      <vt:lpstr>Wingdings 2</vt:lpstr>
      <vt:lpstr>Pohled</vt:lpstr>
      <vt:lpstr>DSBcB49 Starověká ekumena - antické zprávy o Asii a Africe</vt:lpstr>
      <vt:lpstr>Afrika</vt:lpstr>
      <vt:lpstr>Afrika</vt:lpstr>
      <vt:lpstr>Afrika</vt:lpstr>
      <vt:lpstr>Afrika</vt:lpstr>
      <vt:lpstr>Kontakty</vt:lpstr>
      <vt:lpstr>Kontakty</vt:lpstr>
      <vt:lpstr>Kontakty</vt:lpstr>
      <vt:lpstr>Kontakty</vt:lpstr>
      <vt:lpstr>Kontakty</vt:lpstr>
      <vt:lpstr>Kartágo</vt:lpstr>
      <vt:lpstr>Kartágo</vt:lpstr>
      <vt:lpstr>Kartágo</vt:lpstr>
      <vt:lpstr>Kartágo</vt:lpstr>
      <vt:lpstr>Kartágo</vt:lpstr>
      <vt:lpstr>Vznik města</vt:lpstr>
      <vt:lpstr>Vznik města</vt:lpstr>
      <vt:lpstr>Dido</vt:lpstr>
      <vt:lpstr>Prezentace aplikace PowerPoint</vt:lpstr>
      <vt:lpstr>Kartágo - ústava</vt:lpstr>
      <vt:lpstr>Ústava</vt:lpstr>
      <vt:lpstr>Ústava</vt:lpstr>
      <vt:lpstr>Státní zřízení</vt:lpstr>
      <vt:lpstr>Státní zřízení</vt:lpstr>
      <vt:lpstr>Sláva města</vt:lpstr>
      <vt:lpstr>Zničení města</vt:lpstr>
      <vt:lpstr>Zničení města</vt:lpstr>
      <vt:lpstr>Punica fides, krutost, úskočnost</vt:lpstr>
      <vt:lpstr>Punica fides, krutost, úskočnost</vt:lpstr>
      <vt:lpstr>Punica fides, krutost, úskočnost</vt:lpstr>
      <vt:lpstr>Záludnost, prohnanost</vt:lpstr>
      <vt:lpstr>Záludní, úskoční</vt:lpstr>
      <vt:lpstr>Ukázky punských slov</vt:lpstr>
      <vt:lpstr>Punica fides, záludnost</vt:lpstr>
      <vt:lpstr>Krutost, Hannibal</vt:lpstr>
      <vt:lpstr>Krutost, Hannibal</vt:lpstr>
      <vt:lpstr>Krutost</vt:lpstr>
      <vt:lpstr>Krutost, zrádnost</vt:lpstr>
      <vt:lpstr>Další poznámky ke Kartágu</vt:lpstr>
      <vt:lpstr>Krutost - oběti</vt:lpstr>
      <vt:lpstr>Krutost - oběti</vt:lpstr>
      <vt:lpstr>Prezentace aplikace PowerPoint</vt:lpstr>
      <vt:lpstr>Krutost - oběti</vt:lpstr>
      <vt:lpstr>Krutost - oběti</vt:lpstr>
      <vt:lpstr>Krutost - oběti</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245</cp:revision>
  <dcterms:created xsi:type="dcterms:W3CDTF">2022-08-21T15:25:54Z</dcterms:created>
  <dcterms:modified xsi:type="dcterms:W3CDTF">2024-11-05T17:27:20Z</dcterms:modified>
</cp:coreProperties>
</file>