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0" r:id="rId5"/>
    <p:sldId id="262" r:id="rId6"/>
    <p:sldId id="264" r:id="rId7"/>
    <p:sldId id="302" r:id="rId8"/>
    <p:sldId id="266" r:id="rId9"/>
    <p:sldId id="270" r:id="rId10"/>
    <p:sldId id="271" r:id="rId11"/>
    <p:sldId id="272" r:id="rId12"/>
    <p:sldId id="274" r:id="rId13"/>
    <p:sldId id="276" r:id="rId14"/>
    <p:sldId id="278" r:id="rId15"/>
    <p:sldId id="280" r:id="rId16"/>
    <p:sldId id="282" r:id="rId17"/>
    <p:sldId id="284" r:id="rId18"/>
    <p:sldId id="286" r:id="rId19"/>
    <p:sldId id="287" r:id="rId20"/>
    <p:sldId id="289" r:id="rId21"/>
    <p:sldId id="291" r:id="rId22"/>
    <p:sldId id="293" r:id="rId23"/>
    <p:sldId id="292" r:id="rId24"/>
    <p:sldId id="294" r:id="rId25"/>
    <p:sldId id="295" r:id="rId26"/>
    <p:sldId id="296" r:id="rId2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483009-69C0-4F0E-854A-A4D7F356ECC6}" v="7" dt="2024-11-27T14:51:08.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1" autoAdjust="0"/>
    <p:restoredTop sz="94660"/>
  </p:normalViewPr>
  <p:slideViewPr>
    <p:cSldViewPr snapToGrid="0">
      <p:cViewPr varScale="1">
        <p:scale>
          <a:sx n="82" d="100"/>
          <a:sy n="82" d="100"/>
        </p:scale>
        <p:origin x="1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Musil" userId="3aa62fdf-77b2-400f-b0ca-6927a71c643f" providerId="ADAL" clId="{DB483009-69C0-4F0E-854A-A4D7F356ECC6}"/>
    <pc:docChg chg="addSld modSld sldOrd">
      <pc:chgData name="Michal Musil" userId="3aa62fdf-77b2-400f-b0ca-6927a71c643f" providerId="ADAL" clId="{DB483009-69C0-4F0E-854A-A4D7F356ECC6}" dt="2024-11-27T14:51:08.773" v="7" actId="20577"/>
      <pc:docMkLst>
        <pc:docMk/>
      </pc:docMkLst>
      <pc:sldChg chg="addSp modSp">
        <pc:chgData name="Michal Musil" userId="3aa62fdf-77b2-400f-b0ca-6927a71c643f" providerId="ADAL" clId="{DB483009-69C0-4F0E-854A-A4D7F356ECC6}" dt="2024-11-26T14:57:54.093" v="0"/>
        <pc:sldMkLst>
          <pc:docMk/>
          <pc:sldMk cId="3107311246" sldId="271"/>
        </pc:sldMkLst>
        <pc:picChg chg="add mod">
          <ac:chgData name="Michal Musil" userId="3aa62fdf-77b2-400f-b0ca-6927a71c643f" providerId="ADAL" clId="{DB483009-69C0-4F0E-854A-A4D7F356ECC6}" dt="2024-11-26T14:57:54.093" v="0"/>
          <ac:picMkLst>
            <pc:docMk/>
            <pc:sldMk cId="3107311246" sldId="271"/>
            <ac:picMk id="6" creationId="{207B2BCB-159B-CF9E-F9AD-BFD2613B5B0B}"/>
          </ac:picMkLst>
        </pc:picChg>
      </pc:sldChg>
      <pc:sldChg chg="modSp">
        <pc:chgData name="Michal Musil" userId="3aa62fdf-77b2-400f-b0ca-6927a71c643f" providerId="ADAL" clId="{DB483009-69C0-4F0E-854A-A4D7F356ECC6}" dt="2024-11-27T14:51:08.773" v="7" actId="20577"/>
        <pc:sldMkLst>
          <pc:docMk/>
          <pc:sldMk cId="3565400799" sldId="289"/>
        </pc:sldMkLst>
        <pc:spChg chg="mod">
          <ac:chgData name="Michal Musil" userId="3aa62fdf-77b2-400f-b0ca-6927a71c643f" providerId="ADAL" clId="{DB483009-69C0-4F0E-854A-A4D7F356ECC6}" dt="2024-11-27T14:51:08.773" v="7" actId="20577"/>
          <ac:spMkLst>
            <pc:docMk/>
            <pc:sldMk cId="3565400799" sldId="289"/>
            <ac:spMk id="3" creationId="{7B86678B-E236-531E-0940-6E7654B25543}"/>
          </ac:spMkLst>
        </pc:spChg>
      </pc:sldChg>
      <pc:sldChg chg="modSp add ord modAnim">
        <pc:chgData name="Michal Musil" userId="3aa62fdf-77b2-400f-b0ca-6927a71c643f" providerId="ADAL" clId="{DB483009-69C0-4F0E-854A-A4D7F356ECC6}" dt="2024-11-27T14:09:10.099" v="5"/>
        <pc:sldMkLst>
          <pc:docMk/>
          <pc:sldMk cId="4149597327" sldId="302"/>
        </pc:sldMkLst>
        <pc:spChg chg="mod">
          <ac:chgData name="Michal Musil" userId="3aa62fdf-77b2-400f-b0ca-6927a71c643f" providerId="ADAL" clId="{DB483009-69C0-4F0E-854A-A4D7F356ECC6}" dt="2024-11-27T14:08:54.903" v="4" actId="114"/>
          <ac:spMkLst>
            <pc:docMk/>
            <pc:sldMk cId="4149597327" sldId="302"/>
            <ac:spMk id="3" creationId="{6AB889CD-F15B-8FF2-18A1-5D7F648527AA}"/>
          </ac:spMkLst>
        </pc:spChg>
      </pc:sldChg>
    </pc:docChg>
  </pc:docChgLst>
  <pc:docChgLst>
    <pc:chgData name="Michal Musil" userId="3aa62fdf-77b2-400f-b0ca-6927a71c643f" providerId="ADAL" clId="{0F7BF867-E943-4171-95B1-294AB8D5D42A}"/>
    <pc:docChg chg="undo custSel delSld modSld">
      <pc:chgData name="Michal Musil" userId="3aa62fdf-77b2-400f-b0ca-6927a71c643f" providerId="ADAL" clId="{0F7BF867-E943-4171-95B1-294AB8D5D42A}" dt="2023-12-08T16:36:14.739" v="29" actId="47"/>
      <pc:docMkLst>
        <pc:docMk/>
      </pc:docMkLst>
      <pc:sldChg chg="del">
        <pc:chgData name="Michal Musil" userId="3aa62fdf-77b2-400f-b0ca-6927a71c643f" providerId="ADAL" clId="{0F7BF867-E943-4171-95B1-294AB8D5D42A}" dt="2023-12-08T16:34:49.506" v="0" actId="47"/>
        <pc:sldMkLst>
          <pc:docMk/>
          <pc:sldMk cId="3500360979" sldId="259"/>
        </pc:sldMkLst>
      </pc:sldChg>
      <pc:sldChg chg="delSp modSp del mod">
        <pc:chgData name="Michal Musil" userId="3aa62fdf-77b2-400f-b0ca-6927a71c643f" providerId="ADAL" clId="{0F7BF867-E943-4171-95B1-294AB8D5D42A}" dt="2023-12-08T16:35:05.827" v="3" actId="47"/>
        <pc:sldMkLst>
          <pc:docMk/>
          <pc:sldMk cId="3436003856" sldId="263"/>
        </pc:sldMkLst>
        <pc:picChg chg="del mod">
          <ac:chgData name="Michal Musil" userId="3aa62fdf-77b2-400f-b0ca-6927a71c643f" providerId="ADAL" clId="{0F7BF867-E943-4171-95B1-294AB8D5D42A}" dt="2023-12-08T16:35:03.060" v="2" actId="478"/>
          <ac:picMkLst>
            <pc:docMk/>
            <pc:sldMk cId="3436003856" sldId="263"/>
            <ac:picMk id="47" creationId="{C654C2B6-DD6C-F163-E998-F46D70A35797}"/>
          </ac:picMkLst>
        </pc:picChg>
      </pc:sldChg>
      <pc:sldChg chg="del">
        <pc:chgData name="Michal Musil" userId="3aa62fdf-77b2-400f-b0ca-6927a71c643f" providerId="ADAL" clId="{0F7BF867-E943-4171-95B1-294AB8D5D42A}" dt="2023-12-08T16:35:17.406" v="4" actId="47"/>
        <pc:sldMkLst>
          <pc:docMk/>
          <pc:sldMk cId="687123852" sldId="265"/>
        </pc:sldMkLst>
      </pc:sldChg>
      <pc:sldChg chg="del">
        <pc:chgData name="Michal Musil" userId="3aa62fdf-77b2-400f-b0ca-6927a71c643f" providerId="ADAL" clId="{0F7BF867-E943-4171-95B1-294AB8D5D42A}" dt="2023-12-08T16:35:18.942" v="5" actId="47"/>
        <pc:sldMkLst>
          <pc:docMk/>
          <pc:sldMk cId="2414596412" sldId="267"/>
        </pc:sldMkLst>
      </pc:sldChg>
      <pc:sldChg chg="modSp del mod">
        <pc:chgData name="Michal Musil" userId="3aa62fdf-77b2-400f-b0ca-6927a71c643f" providerId="ADAL" clId="{0F7BF867-E943-4171-95B1-294AB8D5D42A}" dt="2023-12-08T16:35:23.260" v="7" actId="47"/>
        <pc:sldMkLst>
          <pc:docMk/>
          <pc:sldMk cId="3429128373" sldId="268"/>
        </pc:sldMkLst>
        <pc:picChg chg="mod">
          <ac:chgData name="Michal Musil" userId="3aa62fdf-77b2-400f-b0ca-6927a71c643f" providerId="ADAL" clId="{0F7BF867-E943-4171-95B1-294AB8D5D42A}" dt="2023-12-08T16:35:21.874" v="6" actId="1076"/>
          <ac:picMkLst>
            <pc:docMk/>
            <pc:sldMk cId="3429128373" sldId="268"/>
            <ac:picMk id="6" creationId="{13C0068E-A2F1-C5FA-F8CD-BEABB3C91139}"/>
          </ac:picMkLst>
        </pc:picChg>
      </pc:sldChg>
      <pc:sldChg chg="modSp del mod">
        <pc:chgData name="Michal Musil" userId="3aa62fdf-77b2-400f-b0ca-6927a71c643f" providerId="ADAL" clId="{0F7BF867-E943-4171-95B1-294AB8D5D42A}" dt="2023-12-08T16:35:28.703" v="9" actId="47"/>
        <pc:sldMkLst>
          <pc:docMk/>
          <pc:sldMk cId="3176153005" sldId="269"/>
        </pc:sldMkLst>
        <pc:picChg chg="mod">
          <ac:chgData name="Michal Musil" userId="3aa62fdf-77b2-400f-b0ca-6927a71c643f" providerId="ADAL" clId="{0F7BF867-E943-4171-95B1-294AB8D5D42A}" dt="2023-12-08T16:35:27.167" v="8" actId="1076"/>
          <ac:picMkLst>
            <pc:docMk/>
            <pc:sldMk cId="3176153005" sldId="269"/>
            <ac:picMk id="9" creationId="{6FA36DE8-4AE8-5BEB-1883-9C000F072A75}"/>
          </ac:picMkLst>
        </pc:picChg>
      </pc:sldChg>
      <pc:sldChg chg="del">
        <pc:chgData name="Michal Musil" userId="3aa62fdf-77b2-400f-b0ca-6927a71c643f" providerId="ADAL" clId="{0F7BF867-E943-4171-95B1-294AB8D5D42A}" dt="2023-12-08T16:35:34.452" v="10" actId="47"/>
        <pc:sldMkLst>
          <pc:docMk/>
          <pc:sldMk cId="1636325555" sldId="273"/>
        </pc:sldMkLst>
      </pc:sldChg>
      <pc:sldChg chg="del">
        <pc:chgData name="Michal Musil" userId="3aa62fdf-77b2-400f-b0ca-6927a71c643f" providerId="ADAL" clId="{0F7BF867-E943-4171-95B1-294AB8D5D42A}" dt="2023-12-08T16:35:35.586" v="11" actId="47"/>
        <pc:sldMkLst>
          <pc:docMk/>
          <pc:sldMk cId="3502877137" sldId="275"/>
        </pc:sldMkLst>
      </pc:sldChg>
      <pc:sldChg chg="del">
        <pc:chgData name="Michal Musil" userId="3aa62fdf-77b2-400f-b0ca-6927a71c643f" providerId="ADAL" clId="{0F7BF867-E943-4171-95B1-294AB8D5D42A}" dt="2023-12-08T16:35:36.835" v="12" actId="47"/>
        <pc:sldMkLst>
          <pc:docMk/>
          <pc:sldMk cId="1405232867" sldId="277"/>
        </pc:sldMkLst>
      </pc:sldChg>
      <pc:sldChg chg="del">
        <pc:chgData name="Michal Musil" userId="3aa62fdf-77b2-400f-b0ca-6927a71c643f" providerId="ADAL" clId="{0F7BF867-E943-4171-95B1-294AB8D5D42A}" dt="2023-12-08T16:35:37.889" v="13" actId="47"/>
        <pc:sldMkLst>
          <pc:docMk/>
          <pc:sldMk cId="788379531" sldId="279"/>
        </pc:sldMkLst>
      </pc:sldChg>
      <pc:sldChg chg="del">
        <pc:chgData name="Michal Musil" userId="3aa62fdf-77b2-400f-b0ca-6927a71c643f" providerId="ADAL" clId="{0F7BF867-E943-4171-95B1-294AB8D5D42A}" dt="2023-12-08T16:35:38.963" v="14" actId="47"/>
        <pc:sldMkLst>
          <pc:docMk/>
          <pc:sldMk cId="95090809" sldId="281"/>
        </pc:sldMkLst>
      </pc:sldChg>
      <pc:sldChg chg="del">
        <pc:chgData name="Michal Musil" userId="3aa62fdf-77b2-400f-b0ca-6927a71c643f" providerId="ADAL" clId="{0F7BF867-E943-4171-95B1-294AB8D5D42A}" dt="2023-12-08T16:35:39.864" v="15" actId="47"/>
        <pc:sldMkLst>
          <pc:docMk/>
          <pc:sldMk cId="3036690836" sldId="283"/>
        </pc:sldMkLst>
      </pc:sldChg>
      <pc:sldChg chg="del">
        <pc:chgData name="Michal Musil" userId="3aa62fdf-77b2-400f-b0ca-6927a71c643f" providerId="ADAL" clId="{0F7BF867-E943-4171-95B1-294AB8D5D42A}" dt="2023-12-08T16:35:43.281" v="16" actId="47"/>
        <pc:sldMkLst>
          <pc:docMk/>
          <pc:sldMk cId="2760001314" sldId="285"/>
        </pc:sldMkLst>
      </pc:sldChg>
      <pc:sldChg chg="modSp mod">
        <pc:chgData name="Michal Musil" userId="3aa62fdf-77b2-400f-b0ca-6927a71c643f" providerId="ADAL" clId="{0F7BF867-E943-4171-95B1-294AB8D5D42A}" dt="2023-12-08T16:35:48.925" v="20" actId="1076"/>
        <pc:sldMkLst>
          <pc:docMk/>
          <pc:sldMk cId="3895965086" sldId="286"/>
        </pc:sldMkLst>
        <pc:picChg chg="mod">
          <ac:chgData name="Michal Musil" userId="3aa62fdf-77b2-400f-b0ca-6927a71c643f" providerId="ADAL" clId="{0F7BF867-E943-4171-95B1-294AB8D5D42A}" dt="2023-12-08T16:35:48.925" v="20" actId="1076"/>
          <ac:picMkLst>
            <pc:docMk/>
            <pc:sldMk cId="3895965086" sldId="286"/>
            <ac:picMk id="15" creationId="{C70D0D21-F04C-D67D-9BBD-102DD8EB4214}"/>
          </ac:picMkLst>
        </pc:picChg>
      </pc:sldChg>
      <pc:sldChg chg="modSp del mod">
        <pc:chgData name="Michal Musil" userId="3aa62fdf-77b2-400f-b0ca-6927a71c643f" providerId="ADAL" clId="{0F7BF867-E943-4171-95B1-294AB8D5D42A}" dt="2023-12-08T16:35:58.175" v="22" actId="47"/>
        <pc:sldMkLst>
          <pc:docMk/>
          <pc:sldMk cId="1932242999" sldId="288"/>
        </pc:sldMkLst>
        <pc:picChg chg="mod">
          <ac:chgData name="Michal Musil" userId="3aa62fdf-77b2-400f-b0ca-6927a71c643f" providerId="ADAL" clId="{0F7BF867-E943-4171-95B1-294AB8D5D42A}" dt="2023-12-08T16:35:56.257" v="21" actId="1076"/>
          <ac:picMkLst>
            <pc:docMk/>
            <pc:sldMk cId="1932242999" sldId="288"/>
            <ac:picMk id="15" creationId="{3419B4A7-0993-415F-9466-8B4480CC4F7A}"/>
          </ac:picMkLst>
        </pc:picChg>
      </pc:sldChg>
      <pc:sldChg chg="del">
        <pc:chgData name="Michal Musil" userId="3aa62fdf-77b2-400f-b0ca-6927a71c643f" providerId="ADAL" clId="{0F7BF867-E943-4171-95B1-294AB8D5D42A}" dt="2023-12-08T16:36:03.127" v="23" actId="47"/>
        <pc:sldMkLst>
          <pc:docMk/>
          <pc:sldMk cId="4259960849" sldId="290"/>
        </pc:sldMkLst>
      </pc:sldChg>
      <pc:sldChg chg="del">
        <pc:chgData name="Michal Musil" userId="3aa62fdf-77b2-400f-b0ca-6927a71c643f" providerId="ADAL" clId="{0F7BF867-E943-4171-95B1-294AB8D5D42A}" dt="2023-12-08T16:36:05.104" v="24" actId="47"/>
        <pc:sldMkLst>
          <pc:docMk/>
          <pc:sldMk cId="1741354564" sldId="297"/>
        </pc:sldMkLst>
      </pc:sldChg>
      <pc:sldChg chg="del">
        <pc:chgData name="Michal Musil" userId="3aa62fdf-77b2-400f-b0ca-6927a71c643f" providerId="ADAL" clId="{0F7BF867-E943-4171-95B1-294AB8D5D42A}" dt="2023-12-08T16:36:06.024" v="25" actId="47"/>
        <pc:sldMkLst>
          <pc:docMk/>
          <pc:sldMk cId="3829968796" sldId="298"/>
        </pc:sldMkLst>
      </pc:sldChg>
      <pc:sldChg chg="del">
        <pc:chgData name="Michal Musil" userId="3aa62fdf-77b2-400f-b0ca-6927a71c643f" providerId="ADAL" clId="{0F7BF867-E943-4171-95B1-294AB8D5D42A}" dt="2023-12-08T16:36:07.461" v="26" actId="47"/>
        <pc:sldMkLst>
          <pc:docMk/>
          <pc:sldMk cId="1388568829" sldId="299"/>
        </pc:sldMkLst>
      </pc:sldChg>
      <pc:sldChg chg="modSp del mod">
        <pc:chgData name="Michal Musil" userId="3aa62fdf-77b2-400f-b0ca-6927a71c643f" providerId="ADAL" clId="{0F7BF867-E943-4171-95B1-294AB8D5D42A}" dt="2023-12-08T16:36:13.373" v="28" actId="47"/>
        <pc:sldMkLst>
          <pc:docMk/>
          <pc:sldMk cId="1388159977" sldId="300"/>
        </pc:sldMkLst>
        <pc:picChg chg="mod">
          <ac:chgData name="Michal Musil" userId="3aa62fdf-77b2-400f-b0ca-6927a71c643f" providerId="ADAL" clId="{0F7BF867-E943-4171-95B1-294AB8D5D42A}" dt="2023-12-08T16:36:11.993" v="27" actId="1076"/>
          <ac:picMkLst>
            <pc:docMk/>
            <pc:sldMk cId="1388159977" sldId="300"/>
            <ac:picMk id="6" creationId="{9507F110-A09C-24A7-FE7F-EBBAAE55B687}"/>
          </ac:picMkLst>
        </pc:picChg>
      </pc:sldChg>
      <pc:sldChg chg="del">
        <pc:chgData name="Michal Musil" userId="3aa62fdf-77b2-400f-b0ca-6927a71c643f" providerId="ADAL" clId="{0F7BF867-E943-4171-95B1-294AB8D5D42A}" dt="2023-12-08T16:36:14.739" v="29" actId="47"/>
        <pc:sldMkLst>
          <pc:docMk/>
          <pc:sldMk cId="2758148792" sldId="30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0C5A5D-4F03-4F79-EBEE-EC3F7AC44D5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C002B411-F0B3-4700-9E65-194A498C4A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D9E559D-7BA6-E9D4-6482-EF37695A136B}"/>
              </a:ext>
            </a:extLst>
          </p:cNvPr>
          <p:cNvSpPr>
            <a:spLocks noGrp="1"/>
          </p:cNvSpPr>
          <p:nvPr>
            <p:ph type="dt" sz="half" idx="10"/>
          </p:nvPr>
        </p:nvSpPr>
        <p:spPr/>
        <p:txBody>
          <a:bodyPr/>
          <a:lstStyle/>
          <a:p>
            <a:fld id="{F0438717-12B3-4A90-AB50-A4167D599B67}" type="datetimeFigureOut">
              <a:rPr lang="cs-CZ" smtClean="0"/>
              <a:t>27.11.2024</a:t>
            </a:fld>
            <a:endParaRPr lang="cs-CZ"/>
          </a:p>
        </p:txBody>
      </p:sp>
      <p:sp>
        <p:nvSpPr>
          <p:cNvPr id="5" name="Zástupný symbol pro zápatí 4">
            <a:extLst>
              <a:ext uri="{FF2B5EF4-FFF2-40B4-BE49-F238E27FC236}">
                <a16:creationId xmlns:a16="http://schemas.microsoft.com/office/drawing/2014/main" id="{A4D43ADD-6286-2E33-08E0-AED972A9917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F65FFFF-1EC7-52EB-47E2-4AE76163AC64}"/>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3016496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694AF9-3809-4378-45B4-31E147A334C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047468D-298D-9153-D571-0367A458D28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521E7C8-CA24-F51F-354A-412ACDC553C5}"/>
              </a:ext>
            </a:extLst>
          </p:cNvPr>
          <p:cNvSpPr>
            <a:spLocks noGrp="1"/>
          </p:cNvSpPr>
          <p:nvPr>
            <p:ph type="dt" sz="half" idx="10"/>
          </p:nvPr>
        </p:nvSpPr>
        <p:spPr/>
        <p:txBody>
          <a:bodyPr/>
          <a:lstStyle/>
          <a:p>
            <a:fld id="{F0438717-12B3-4A90-AB50-A4167D599B67}" type="datetimeFigureOut">
              <a:rPr lang="cs-CZ" smtClean="0"/>
              <a:t>27.11.2024</a:t>
            </a:fld>
            <a:endParaRPr lang="cs-CZ"/>
          </a:p>
        </p:txBody>
      </p:sp>
      <p:sp>
        <p:nvSpPr>
          <p:cNvPr id="5" name="Zástupný symbol pro zápatí 4">
            <a:extLst>
              <a:ext uri="{FF2B5EF4-FFF2-40B4-BE49-F238E27FC236}">
                <a16:creationId xmlns:a16="http://schemas.microsoft.com/office/drawing/2014/main" id="{406E6BCB-20EF-1AB2-319D-B73ECEE15F1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3B0CBA5-DB93-81C8-C233-D2D1E0D52223}"/>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192778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A93AB29-3D6F-8A8E-34C2-B032F85ECD88}"/>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2601A781-A3D6-68B9-033C-55F00D11C36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6B9026F-098B-BB0A-7F3A-C5A2EF4C44CA}"/>
              </a:ext>
            </a:extLst>
          </p:cNvPr>
          <p:cNvSpPr>
            <a:spLocks noGrp="1"/>
          </p:cNvSpPr>
          <p:nvPr>
            <p:ph type="dt" sz="half" idx="10"/>
          </p:nvPr>
        </p:nvSpPr>
        <p:spPr/>
        <p:txBody>
          <a:bodyPr/>
          <a:lstStyle/>
          <a:p>
            <a:fld id="{F0438717-12B3-4A90-AB50-A4167D599B67}" type="datetimeFigureOut">
              <a:rPr lang="cs-CZ" smtClean="0"/>
              <a:t>27.11.2024</a:t>
            </a:fld>
            <a:endParaRPr lang="cs-CZ"/>
          </a:p>
        </p:txBody>
      </p:sp>
      <p:sp>
        <p:nvSpPr>
          <p:cNvPr id="5" name="Zástupný symbol pro zápatí 4">
            <a:extLst>
              <a:ext uri="{FF2B5EF4-FFF2-40B4-BE49-F238E27FC236}">
                <a16:creationId xmlns:a16="http://schemas.microsoft.com/office/drawing/2014/main" id="{02DF79A1-7504-C3DB-27C3-3A959637A60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92F4200-42A2-78F3-7FA6-2FB365A4D841}"/>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66560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B4D4BA-4DC5-DE88-6329-5E794C48C06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305C51C-E309-7C89-F327-3A6CDF3492D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E71AD05-326C-4A1B-1BE3-3FBBBED2481D}"/>
              </a:ext>
            </a:extLst>
          </p:cNvPr>
          <p:cNvSpPr>
            <a:spLocks noGrp="1"/>
          </p:cNvSpPr>
          <p:nvPr>
            <p:ph type="dt" sz="half" idx="10"/>
          </p:nvPr>
        </p:nvSpPr>
        <p:spPr/>
        <p:txBody>
          <a:bodyPr/>
          <a:lstStyle/>
          <a:p>
            <a:fld id="{F0438717-12B3-4A90-AB50-A4167D599B67}" type="datetimeFigureOut">
              <a:rPr lang="cs-CZ" smtClean="0"/>
              <a:t>27.11.2024</a:t>
            </a:fld>
            <a:endParaRPr lang="cs-CZ"/>
          </a:p>
        </p:txBody>
      </p:sp>
      <p:sp>
        <p:nvSpPr>
          <p:cNvPr id="5" name="Zástupný symbol pro zápatí 4">
            <a:extLst>
              <a:ext uri="{FF2B5EF4-FFF2-40B4-BE49-F238E27FC236}">
                <a16:creationId xmlns:a16="http://schemas.microsoft.com/office/drawing/2014/main" id="{8750C51A-8434-3DF3-05F7-5C857009948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6A3DE75-A42B-A9C9-4FC7-361495C389BD}"/>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2342468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6C6B6A-C209-A9D1-E79B-B27C96DC163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9D4D0C3-565B-9AC0-6144-DF1FB251F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40AF0876-F521-F792-A718-4B07DDB5A9F7}"/>
              </a:ext>
            </a:extLst>
          </p:cNvPr>
          <p:cNvSpPr>
            <a:spLocks noGrp="1"/>
          </p:cNvSpPr>
          <p:nvPr>
            <p:ph type="dt" sz="half" idx="10"/>
          </p:nvPr>
        </p:nvSpPr>
        <p:spPr/>
        <p:txBody>
          <a:bodyPr/>
          <a:lstStyle/>
          <a:p>
            <a:fld id="{F0438717-12B3-4A90-AB50-A4167D599B67}" type="datetimeFigureOut">
              <a:rPr lang="cs-CZ" smtClean="0"/>
              <a:t>27.11.2024</a:t>
            </a:fld>
            <a:endParaRPr lang="cs-CZ"/>
          </a:p>
        </p:txBody>
      </p:sp>
      <p:sp>
        <p:nvSpPr>
          <p:cNvPr id="5" name="Zástupný symbol pro zápatí 4">
            <a:extLst>
              <a:ext uri="{FF2B5EF4-FFF2-40B4-BE49-F238E27FC236}">
                <a16:creationId xmlns:a16="http://schemas.microsoft.com/office/drawing/2014/main" id="{3D1D88E8-F202-5794-3085-2F77C679A0C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8A29C02-649E-A8DB-D2C6-E7D5A0DA10EA}"/>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249693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E3D0AC-C1CA-5866-861D-C52378565F8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A39D509-CC5E-EBAB-CC88-C554ECE94EE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E04A44A-5609-E6CF-F482-600B65D053BC}"/>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456B0865-2920-4944-3028-2DBF37D2D2A5}"/>
              </a:ext>
            </a:extLst>
          </p:cNvPr>
          <p:cNvSpPr>
            <a:spLocks noGrp="1"/>
          </p:cNvSpPr>
          <p:nvPr>
            <p:ph type="dt" sz="half" idx="10"/>
          </p:nvPr>
        </p:nvSpPr>
        <p:spPr/>
        <p:txBody>
          <a:bodyPr/>
          <a:lstStyle/>
          <a:p>
            <a:fld id="{F0438717-12B3-4A90-AB50-A4167D599B67}" type="datetimeFigureOut">
              <a:rPr lang="cs-CZ" smtClean="0"/>
              <a:t>27.11.2024</a:t>
            </a:fld>
            <a:endParaRPr lang="cs-CZ"/>
          </a:p>
        </p:txBody>
      </p:sp>
      <p:sp>
        <p:nvSpPr>
          <p:cNvPr id="6" name="Zástupný symbol pro zápatí 5">
            <a:extLst>
              <a:ext uri="{FF2B5EF4-FFF2-40B4-BE49-F238E27FC236}">
                <a16:creationId xmlns:a16="http://schemas.microsoft.com/office/drawing/2014/main" id="{06972210-6127-7176-7CA0-302F616539D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F602828-B930-0AC1-BAD6-46D477E7545A}"/>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74256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C0B95A-F366-E867-C907-FC963BA34FBB}"/>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2E6A3BB-2388-C7F5-DBAF-EC0936BBB1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3D257EC7-B632-7F4C-9D6B-F314C55390F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0F6C70AD-D347-DE3A-792C-5AEC53C799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A0E06056-211F-F397-B6F5-E5A90C3D6E42}"/>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F685012-FFB1-AF75-B17C-83AD268388DA}"/>
              </a:ext>
            </a:extLst>
          </p:cNvPr>
          <p:cNvSpPr>
            <a:spLocks noGrp="1"/>
          </p:cNvSpPr>
          <p:nvPr>
            <p:ph type="dt" sz="half" idx="10"/>
          </p:nvPr>
        </p:nvSpPr>
        <p:spPr/>
        <p:txBody>
          <a:bodyPr/>
          <a:lstStyle/>
          <a:p>
            <a:fld id="{F0438717-12B3-4A90-AB50-A4167D599B67}" type="datetimeFigureOut">
              <a:rPr lang="cs-CZ" smtClean="0"/>
              <a:t>27.11.2024</a:t>
            </a:fld>
            <a:endParaRPr lang="cs-CZ"/>
          </a:p>
        </p:txBody>
      </p:sp>
      <p:sp>
        <p:nvSpPr>
          <p:cNvPr id="8" name="Zástupný symbol pro zápatí 7">
            <a:extLst>
              <a:ext uri="{FF2B5EF4-FFF2-40B4-BE49-F238E27FC236}">
                <a16:creationId xmlns:a16="http://schemas.microsoft.com/office/drawing/2014/main" id="{CF255EAF-5420-EA69-EDC5-06D5B64DAFA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FEDD364-8196-DB33-7F13-61297F934C72}"/>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372112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B2B38E-9821-2EAD-1DCF-25152ADAE10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E9CCC64-06F6-071A-3C21-487BEA3CE0C1}"/>
              </a:ext>
            </a:extLst>
          </p:cNvPr>
          <p:cNvSpPr>
            <a:spLocks noGrp="1"/>
          </p:cNvSpPr>
          <p:nvPr>
            <p:ph type="dt" sz="half" idx="10"/>
          </p:nvPr>
        </p:nvSpPr>
        <p:spPr/>
        <p:txBody>
          <a:bodyPr/>
          <a:lstStyle/>
          <a:p>
            <a:fld id="{F0438717-12B3-4A90-AB50-A4167D599B67}" type="datetimeFigureOut">
              <a:rPr lang="cs-CZ" smtClean="0"/>
              <a:t>27.11.2024</a:t>
            </a:fld>
            <a:endParaRPr lang="cs-CZ"/>
          </a:p>
        </p:txBody>
      </p:sp>
      <p:sp>
        <p:nvSpPr>
          <p:cNvPr id="4" name="Zástupný symbol pro zápatí 3">
            <a:extLst>
              <a:ext uri="{FF2B5EF4-FFF2-40B4-BE49-F238E27FC236}">
                <a16:creationId xmlns:a16="http://schemas.microsoft.com/office/drawing/2014/main" id="{F8495FF5-20A6-EE19-E51B-419E96A38FE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0B950D4B-5592-A77B-8009-D4F778183EE2}"/>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203932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17F31FB-FE92-3BAA-DB88-5E188DAAE60B}"/>
              </a:ext>
            </a:extLst>
          </p:cNvPr>
          <p:cNvSpPr>
            <a:spLocks noGrp="1"/>
          </p:cNvSpPr>
          <p:nvPr>
            <p:ph type="dt" sz="half" idx="10"/>
          </p:nvPr>
        </p:nvSpPr>
        <p:spPr/>
        <p:txBody>
          <a:bodyPr/>
          <a:lstStyle/>
          <a:p>
            <a:fld id="{F0438717-12B3-4A90-AB50-A4167D599B67}" type="datetimeFigureOut">
              <a:rPr lang="cs-CZ" smtClean="0"/>
              <a:t>27.11.2024</a:t>
            </a:fld>
            <a:endParaRPr lang="cs-CZ"/>
          </a:p>
        </p:txBody>
      </p:sp>
      <p:sp>
        <p:nvSpPr>
          <p:cNvPr id="3" name="Zástupný symbol pro zápatí 2">
            <a:extLst>
              <a:ext uri="{FF2B5EF4-FFF2-40B4-BE49-F238E27FC236}">
                <a16:creationId xmlns:a16="http://schemas.microsoft.com/office/drawing/2014/main" id="{66A6E88E-5946-CFE2-B08C-CDA05033701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68CDF37-8626-6492-EE28-4CF8DF89A425}"/>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248492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B2BC2A-63B0-C54E-42DE-068E6AEB3B2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67944E0-ADC4-9D16-39B2-EB953668B7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3F2D144E-CBE8-E995-C551-0BC51ACE0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821BEA4-74D0-1C57-18B8-315B244DEE47}"/>
              </a:ext>
            </a:extLst>
          </p:cNvPr>
          <p:cNvSpPr>
            <a:spLocks noGrp="1"/>
          </p:cNvSpPr>
          <p:nvPr>
            <p:ph type="dt" sz="half" idx="10"/>
          </p:nvPr>
        </p:nvSpPr>
        <p:spPr/>
        <p:txBody>
          <a:bodyPr/>
          <a:lstStyle/>
          <a:p>
            <a:fld id="{F0438717-12B3-4A90-AB50-A4167D599B67}" type="datetimeFigureOut">
              <a:rPr lang="cs-CZ" smtClean="0"/>
              <a:t>27.11.2024</a:t>
            </a:fld>
            <a:endParaRPr lang="cs-CZ"/>
          </a:p>
        </p:txBody>
      </p:sp>
      <p:sp>
        <p:nvSpPr>
          <p:cNvPr id="6" name="Zástupný symbol pro zápatí 5">
            <a:extLst>
              <a:ext uri="{FF2B5EF4-FFF2-40B4-BE49-F238E27FC236}">
                <a16:creationId xmlns:a16="http://schemas.microsoft.com/office/drawing/2014/main" id="{7B36D270-CD59-35A9-0975-39937B87EE3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DA93D02-F754-F45B-D29E-3D7AB5248414}"/>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323712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4EC9CE-6852-F2C1-2091-E93BE7717D7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4D4F0C2-2049-4A54-3874-A37D7DAF14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AEA2B88-B5C9-E3DF-A3C2-3A7D5AA735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B3B8F75-D114-478C-7725-A75ECAB53521}"/>
              </a:ext>
            </a:extLst>
          </p:cNvPr>
          <p:cNvSpPr>
            <a:spLocks noGrp="1"/>
          </p:cNvSpPr>
          <p:nvPr>
            <p:ph type="dt" sz="half" idx="10"/>
          </p:nvPr>
        </p:nvSpPr>
        <p:spPr/>
        <p:txBody>
          <a:bodyPr/>
          <a:lstStyle/>
          <a:p>
            <a:fld id="{F0438717-12B3-4A90-AB50-A4167D599B67}" type="datetimeFigureOut">
              <a:rPr lang="cs-CZ" smtClean="0"/>
              <a:t>27.11.2024</a:t>
            </a:fld>
            <a:endParaRPr lang="cs-CZ"/>
          </a:p>
        </p:txBody>
      </p:sp>
      <p:sp>
        <p:nvSpPr>
          <p:cNvPr id="6" name="Zástupný symbol pro zápatí 5">
            <a:extLst>
              <a:ext uri="{FF2B5EF4-FFF2-40B4-BE49-F238E27FC236}">
                <a16:creationId xmlns:a16="http://schemas.microsoft.com/office/drawing/2014/main" id="{4F090EB7-0969-AFD7-3B6E-53B3B02284E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64E927D-5EC1-9493-887B-78EC782E3C17}"/>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403399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C2D2913-DC15-DB58-1824-DED806C7FC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486597E8-BDA9-ECE2-7235-A23CA3DFD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2714739-4E69-54EF-6F1A-1569F4EBB2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38717-12B3-4A90-AB50-A4167D599B67}" type="datetimeFigureOut">
              <a:rPr lang="cs-CZ" smtClean="0"/>
              <a:t>27.11.2024</a:t>
            </a:fld>
            <a:endParaRPr lang="cs-CZ"/>
          </a:p>
        </p:txBody>
      </p:sp>
      <p:sp>
        <p:nvSpPr>
          <p:cNvPr id="5" name="Zástupný symbol pro zápatí 4">
            <a:extLst>
              <a:ext uri="{FF2B5EF4-FFF2-40B4-BE49-F238E27FC236}">
                <a16:creationId xmlns:a16="http://schemas.microsoft.com/office/drawing/2014/main" id="{880CBA9B-D92D-4E29-8CBF-69E9B47440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E0DC978-C77F-30CB-D355-77EF3337F4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D2497-AF66-4B80-BF11-B9746044FE7C}" type="slidenum">
              <a:rPr lang="cs-CZ" smtClean="0"/>
              <a:t>‹#›</a:t>
            </a:fld>
            <a:endParaRPr lang="cs-CZ"/>
          </a:p>
        </p:txBody>
      </p:sp>
    </p:spTree>
    <p:extLst>
      <p:ext uri="{BB962C8B-B14F-4D97-AF65-F5344CB8AC3E}">
        <p14:creationId xmlns:p14="http://schemas.microsoft.com/office/powerpoint/2010/main" val="1477491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Obsah obrázku obloha, venku, dezert/poušť, velbloud&#10;&#10;Popis byl vytvořen automaticky">
            <a:extLst>
              <a:ext uri="{FF2B5EF4-FFF2-40B4-BE49-F238E27FC236}">
                <a16:creationId xmlns:a16="http://schemas.microsoft.com/office/drawing/2014/main" id="{26B5CF5D-D772-F938-D47A-FCBE080A6E1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136" r="16376"/>
          <a:stretch/>
        </p:blipFill>
        <p:spPr>
          <a:xfrm>
            <a:off x="-1" y="0"/>
            <a:ext cx="12243795" cy="6858000"/>
          </a:xfrm>
        </p:spPr>
      </p:pic>
      <p:sp>
        <p:nvSpPr>
          <p:cNvPr id="2" name="Nadpis 1">
            <a:extLst>
              <a:ext uri="{FF2B5EF4-FFF2-40B4-BE49-F238E27FC236}">
                <a16:creationId xmlns:a16="http://schemas.microsoft.com/office/drawing/2014/main" id="{FCE47742-5DD5-E091-62A0-879A44191285}"/>
              </a:ext>
            </a:extLst>
          </p:cNvPr>
          <p:cNvSpPr>
            <a:spLocks noGrp="1"/>
          </p:cNvSpPr>
          <p:nvPr>
            <p:ph type="title"/>
          </p:nvPr>
        </p:nvSpPr>
        <p:spPr>
          <a:xfrm>
            <a:off x="-1" y="113199"/>
            <a:ext cx="12120464" cy="1325563"/>
          </a:xfrm>
        </p:spPr>
        <p:txBody>
          <a:bodyPr/>
          <a:lstStyle/>
          <a:p>
            <a:r>
              <a:rPr lang="cs-CZ" sz="4400" b="1" dirty="0">
                <a:solidFill>
                  <a:schemeClr val="bg1"/>
                </a:solidFill>
              </a:rPr>
              <a:t>Velbloudi ve starověkém vojenství a vojenské dopravě</a:t>
            </a:r>
            <a:endParaRPr lang="cs-CZ" dirty="0">
              <a:solidFill>
                <a:schemeClr val="bg1"/>
              </a:solidFill>
            </a:endParaRPr>
          </a:p>
        </p:txBody>
      </p:sp>
      <p:sp>
        <p:nvSpPr>
          <p:cNvPr id="6" name="TextovéPole 5">
            <a:extLst>
              <a:ext uri="{FF2B5EF4-FFF2-40B4-BE49-F238E27FC236}">
                <a16:creationId xmlns:a16="http://schemas.microsoft.com/office/drawing/2014/main" id="{895D7611-6749-D275-D503-36D2C4756EFA}"/>
              </a:ext>
            </a:extLst>
          </p:cNvPr>
          <p:cNvSpPr txBox="1"/>
          <p:nvPr/>
        </p:nvSpPr>
        <p:spPr>
          <a:xfrm>
            <a:off x="7931020" y="1028740"/>
            <a:ext cx="4015073" cy="523220"/>
          </a:xfrm>
          <a:prstGeom prst="rect">
            <a:avLst/>
          </a:prstGeom>
          <a:noFill/>
        </p:spPr>
        <p:txBody>
          <a:bodyPr wrap="none" rtlCol="0">
            <a:spAutoFit/>
          </a:bodyPr>
          <a:lstStyle/>
          <a:p>
            <a:r>
              <a:rPr lang="cs-CZ" sz="2800" dirty="0"/>
              <a:t>Význam velblouda v Arábii</a:t>
            </a:r>
          </a:p>
        </p:txBody>
      </p:sp>
      <p:sp>
        <p:nvSpPr>
          <p:cNvPr id="7" name="TextovéPole 6">
            <a:extLst>
              <a:ext uri="{FF2B5EF4-FFF2-40B4-BE49-F238E27FC236}">
                <a16:creationId xmlns:a16="http://schemas.microsoft.com/office/drawing/2014/main" id="{7DC61BA4-D684-9F29-48A8-F12B9554C713}"/>
              </a:ext>
            </a:extLst>
          </p:cNvPr>
          <p:cNvSpPr txBox="1"/>
          <p:nvPr/>
        </p:nvSpPr>
        <p:spPr>
          <a:xfrm>
            <a:off x="9708136" y="6025203"/>
            <a:ext cx="2412327" cy="461665"/>
          </a:xfrm>
          <a:prstGeom prst="rect">
            <a:avLst/>
          </a:prstGeom>
          <a:noFill/>
        </p:spPr>
        <p:txBody>
          <a:bodyPr wrap="none" rtlCol="0">
            <a:spAutoFit/>
          </a:bodyPr>
          <a:lstStyle/>
          <a:p>
            <a:r>
              <a:rPr lang="cs-CZ" sz="2400" dirty="0">
                <a:solidFill>
                  <a:schemeClr val="bg1"/>
                </a:solidFill>
              </a:rPr>
              <a:t>Mgr. Michal Musil</a:t>
            </a:r>
          </a:p>
        </p:txBody>
      </p:sp>
    </p:spTree>
    <p:extLst>
      <p:ext uri="{BB962C8B-B14F-4D97-AF65-F5344CB8AC3E}">
        <p14:creationId xmlns:p14="http://schemas.microsoft.com/office/powerpoint/2010/main" val="220893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38200" y="-82744"/>
            <a:ext cx="10515600" cy="1325563"/>
          </a:xfrm>
        </p:spPr>
        <p:txBody>
          <a:bodyPr/>
          <a:lstStyle/>
          <a:p>
            <a:r>
              <a:rPr lang="cs-CZ" dirty="0" err="1"/>
              <a:t>Jihoarabské</a:t>
            </a:r>
            <a:r>
              <a:rPr lang="cs-CZ" dirty="0"/>
              <a:t> </a:t>
            </a:r>
            <a:r>
              <a:rPr lang="cs-CZ" dirty="0" err="1"/>
              <a:t>petroglyfy</a:t>
            </a: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864096" y="961053"/>
            <a:ext cx="5508130" cy="6298163"/>
          </a:xfrm>
        </p:spPr>
        <p:txBody>
          <a:bodyPr>
            <a:normAutofit fontScale="77500" lnSpcReduction="20000"/>
          </a:bodyPr>
          <a:lstStyle/>
          <a:p>
            <a:r>
              <a:rPr lang="cs-CZ" dirty="0" err="1"/>
              <a:t>Petroglyfy</a:t>
            </a:r>
            <a:r>
              <a:rPr lang="cs-CZ" dirty="0"/>
              <a:t> zobrazující dromedáry se objevují v celé Arábii, ale jejich největší koncentraci nalézáme na jihu poloostrova</a:t>
            </a:r>
          </a:p>
          <a:p>
            <a:pPr marL="0" indent="0">
              <a:buNone/>
            </a:pPr>
            <a:r>
              <a:rPr lang="cs-CZ" dirty="0"/>
              <a:t>→Domestikovaný dromedár se zde rozšířil velmi brzy a hrál významnou roli v místní kultuře</a:t>
            </a:r>
          </a:p>
          <a:p>
            <a:r>
              <a:rPr lang="cs-CZ" dirty="0"/>
              <a:t>V oblastech severního Jemenu a jižní Saudské Arábie byly </a:t>
            </a:r>
            <a:r>
              <a:rPr lang="cs-CZ" dirty="0" err="1"/>
              <a:t>petroglyfy</a:t>
            </a:r>
            <a:r>
              <a:rPr lang="cs-CZ" dirty="0"/>
              <a:t> nalezeny ve 48 lokalitách, z nichž ve 23 se objevují vyobrazení velbloudů</a:t>
            </a:r>
          </a:p>
          <a:p>
            <a:pPr marL="0" indent="0">
              <a:buNone/>
            </a:pPr>
            <a:r>
              <a:rPr lang="cs-CZ" dirty="0"/>
              <a:t>→Na mnohých </a:t>
            </a:r>
            <a:r>
              <a:rPr lang="cs-CZ" dirty="0" err="1"/>
              <a:t>petroglyfech</a:t>
            </a:r>
            <a:r>
              <a:rPr lang="cs-CZ" dirty="0"/>
              <a:t> vyobrazení velblouda neprokazuje domestikaci</a:t>
            </a:r>
          </a:p>
          <a:p>
            <a:pPr marL="0" indent="0">
              <a:buNone/>
            </a:pPr>
            <a:r>
              <a:rPr lang="cs-CZ" dirty="0"/>
              <a:t>→Jednotlivá vyobrazení se liší formou i stářím, a to i v rámci jednotlivých nalezišť</a:t>
            </a:r>
          </a:p>
          <a:p>
            <a:pPr marL="0" indent="0">
              <a:buNone/>
            </a:pPr>
            <a:r>
              <a:rPr lang="cs-CZ" dirty="0"/>
              <a:t>→Závěry archeologů ohledně datace jednotlivých </a:t>
            </a:r>
            <a:r>
              <a:rPr lang="cs-CZ" dirty="0" err="1"/>
              <a:t>petroglyfů</a:t>
            </a:r>
            <a:r>
              <a:rPr lang="cs-CZ" dirty="0"/>
              <a:t> se často liší i o celá tisíciletí</a:t>
            </a:r>
          </a:p>
          <a:p>
            <a:r>
              <a:rPr lang="cs-CZ" dirty="0"/>
              <a:t>Rozmanitost stáří </a:t>
            </a:r>
            <a:r>
              <a:rPr lang="cs-CZ" dirty="0" err="1"/>
              <a:t>petroglyfů</a:t>
            </a:r>
            <a:r>
              <a:rPr lang="cs-CZ" dirty="0"/>
              <a:t> prokazuje i fakt, že velice častým motivem je kůň, který se v těchto oblastech vyskytoval nejdříve ve středověku</a:t>
            </a:r>
          </a:p>
        </p:txBody>
      </p:sp>
      <p:pic>
        <p:nvPicPr>
          <p:cNvPr id="5" name="Obrázek 4">
            <a:extLst>
              <a:ext uri="{FF2B5EF4-FFF2-40B4-BE49-F238E27FC236}">
                <a16:creationId xmlns:a16="http://schemas.microsoft.com/office/drawing/2014/main" id="{AA867117-40BB-CC59-814D-06FD6815BC2A}"/>
              </a:ext>
            </a:extLst>
          </p:cNvPr>
          <p:cNvPicPr>
            <a:picLocks noChangeAspect="1"/>
          </p:cNvPicPr>
          <p:nvPr/>
        </p:nvPicPr>
        <p:blipFill rotWithShape="1">
          <a:blip r:embed="rId3"/>
          <a:srcRect l="14336" r="29648"/>
          <a:stretch/>
        </p:blipFill>
        <p:spPr>
          <a:xfrm>
            <a:off x="7629525" y="1047751"/>
            <a:ext cx="3918554" cy="5012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vál 6">
            <a:extLst>
              <a:ext uri="{FF2B5EF4-FFF2-40B4-BE49-F238E27FC236}">
                <a16:creationId xmlns:a16="http://schemas.microsoft.com/office/drawing/2014/main" id="{F7145800-E347-ACD9-2E20-F7C8BF78A481}"/>
              </a:ext>
            </a:extLst>
          </p:cNvPr>
          <p:cNvSpPr/>
          <p:nvPr/>
        </p:nvSpPr>
        <p:spPr>
          <a:xfrm>
            <a:off x="9666514" y="3741575"/>
            <a:ext cx="606492" cy="44203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0731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0"/>
                                        <p:tgtEl>
                                          <p:spTgt spid="3">
                                            <p:txEl>
                                              <p:pRg st="5" end="5"/>
                                            </p:txEl>
                                          </p:spTgt>
                                        </p:tgtEl>
                                      </p:cBhvr>
                                    </p:animEffect>
                                    <p:anim calcmode="lin" valueType="num">
                                      <p:cBhvr>
                                        <p:cTn id="5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fade">
                                      <p:cBhvr>
                                        <p:cTn id="59" dur="1000"/>
                                        <p:tgtEl>
                                          <p:spTgt spid="3">
                                            <p:txEl>
                                              <p:pRg st="6" end="6"/>
                                            </p:txEl>
                                          </p:spTgt>
                                        </p:tgtEl>
                                      </p:cBhvr>
                                    </p:animEffect>
                                    <p:anim calcmode="lin" valueType="num">
                                      <p:cBhvr>
                                        <p:cTn id="6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2676939" y="-30348"/>
            <a:ext cx="10515600" cy="1325563"/>
          </a:xfrm>
        </p:spPr>
        <p:txBody>
          <a:bodyPr/>
          <a:lstStyle/>
          <a:p>
            <a:r>
              <a:rPr lang="cs-CZ" dirty="0" err="1"/>
              <a:t>Jihoarabské</a:t>
            </a:r>
            <a:r>
              <a:rPr lang="cs-CZ" dirty="0"/>
              <a:t> </a:t>
            </a:r>
            <a:r>
              <a:rPr lang="cs-CZ" dirty="0" err="1"/>
              <a:t>petroglyfy</a:t>
            </a: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864096" y="961053"/>
            <a:ext cx="5508130" cy="5654351"/>
          </a:xfrm>
        </p:spPr>
        <p:txBody>
          <a:bodyPr>
            <a:normAutofit fontScale="92500" lnSpcReduction="10000"/>
          </a:bodyPr>
          <a:lstStyle/>
          <a:p>
            <a:pPr marL="0" indent="0">
              <a:buNone/>
            </a:pPr>
            <a:endParaRPr lang="cs-CZ" dirty="0"/>
          </a:p>
          <a:p>
            <a:r>
              <a:rPr lang="cs-CZ" dirty="0"/>
              <a:t>Na valné většině </a:t>
            </a:r>
            <a:r>
              <a:rPr lang="cs-CZ" dirty="0" err="1"/>
              <a:t>petroglyfů</a:t>
            </a:r>
            <a:r>
              <a:rPr lang="cs-CZ" dirty="0"/>
              <a:t> se objevují dromedáři</a:t>
            </a:r>
          </a:p>
          <a:p>
            <a:pPr marL="0" indent="0">
              <a:buNone/>
            </a:pPr>
            <a:endParaRPr lang="cs-CZ" dirty="0"/>
          </a:p>
          <a:p>
            <a:pPr marL="0" indent="0">
              <a:buNone/>
            </a:pPr>
            <a:r>
              <a:rPr lang="cs-CZ" dirty="0"/>
              <a:t>→Výjimečně připomínají spíše drabaře</a:t>
            </a:r>
          </a:p>
          <a:p>
            <a:r>
              <a:rPr lang="cs-CZ" dirty="0" err="1"/>
              <a:t>Diodoros</a:t>
            </a:r>
            <a:r>
              <a:rPr lang="cs-CZ" dirty="0"/>
              <a:t> Sicilský píše o výskytu drabařů v Jordánsku a jižní Sýrii</a:t>
            </a:r>
          </a:p>
          <a:p>
            <a:pPr marL="0" indent="0">
              <a:buNone/>
            </a:pPr>
            <a:r>
              <a:rPr lang="cs-CZ" b="1" i="1" dirty="0"/>
              <a:t>„(…)V této zemi se také chovají nejrůznější druhy velbloudů ve velkém počtu, jak </a:t>
            </a:r>
            <a:r>
              <a:rPr lang="cs-CZ" b="1" i="1" dirty="0" err="1"/>
              <a:t>bezsrstí</a:t>
            </a:r>
            <a:r>
              <a:rPr lang="cs-CZ" b="1" i="1" dirty="0"/>
              <a:t>, tak chundelatí, a ti, kteří mají podél páteře dva hrby za sebou, a proto se jim říká </a:t>
            </a:r>
            <a:r>
              <a:rPr lang="cs-CZ" b="1" i="1" dirty="0" err="1"/>
              <a:t>dituloi</a:t>
            </a:r>
            <a:r>
              <a:rPr lang="cs-CZ" b="1" i="1" dirty="0"/>
              <a:t>.(…)“</a:t>
            </a:r>
          </a:p>
          <a:p>
            <a:pPr marL="0" indent="0">
              <a:buNone/>
            </a:pPr>
            <a:r>
              <a:rPr lang="cs-CZ" dirty="0" err="1"/>
              <a:t>Diodóros</a:t>
            </a:r>
            <a:r>
              <a:rPr lang="cs-CZ" dirty="0"/>
              <a:t> Sicilský. </a:t>
            </a:r>
            <a:r>
              <a:rPr lang="cs-CZ" i="1" dirty="0" err="1"/>
              <a:t>Bibliothéké</a:t>
            </a:r>
            <a:r>
              <a:rPr lang="cs-CZ" i="1" dirty="0"/>
              <a:t> </a:t>
            </a:r>
            <a:r>
              <a:rPr lang="cs-CZ" i="1" dirty="0" err="1"/>
              <a:t>Historiké</a:t>
            </a:r>
            <a:r>
              <a:rPr lang="cs-CZ" dirty="0"/>
              <a:t> 2,54.</a:t>
            </a:r>
          </a:p>
          <a:p>
            <a:pPr marL="0" indent="0">
              <a:buNone/>
            </a:pPr>
            <a:endParaRPr lang="cs-CZ" b="1" i="1" dirty="0"/>
          </a:p>
          <a:p>
            <a:pPr marL="0" indent="0">
              <a:buNone/>
            </a:pPr>
            <a:endParaRPr lang="cs-CZ" dirty="0"/>
          </a:p>
        </p:txBody>
      </p:sp>
      <p:pic>
        <p:nvPicPr>
          <p:cNvPr id="8" name="Obrázek 7">
            <a:extLst>
              <a:ext uri="{FF2B5EF4-FFF2-40B4-BE49-F238E27FC236}">
                <a16:creationId xmlns:a16="http://schemas.microsoft.com/office/drawing/2014/main" id="{DB77E7E7-ACDA-25E8-AA0D-8972A8A6FE48}"/>
              </a:ext>
            </a:extLst>
          </p:cNvPr>
          <p:cNvPicPr>
            <a:picLocks noChangeAspect="1"/>
          </p:cNvPicPr>
          <p:nvPr/>
        </p:nvPicPr>
        <p:blipFill>
          <a:blip r:embed="rId3"/>
          <a:stretch>
            <a:fillRect/>
          </a:stretch>
        </p:blipFill>
        <p:spPr>
          <a:xfrm>
            <a:off x="6672453" y="1801813"/>
            <a:ext cx="5245216" cy="3003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75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2676939" y="-30348"/>
            <a:ext cx="10515600" cy="1325563"/>
          </a:xfrm>
        </p:spPr>
        <p:txBody>
          <a:bodyPr/>
          <a:lstStyle/>
          <a:p>
            <a:r>
              <a:rPr lang="cs-CZ" dirty="0" err="1"/>
              <a:t>Jihoarabské</a:t>
            </a:r>
            <a:r>
              <a:rPr lang="cs-CZ" dirty="0"/>
              <a:t> </a:t>
            </a:r>
            <a:r>
              <a:rPr lang="cs-CZ" dirty="0" err="1"/>
              <a:t>petroglyfy</a:t>
            </a: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864096" y="827703"/>
            <a:ext cx="5508130" cy="5896947"/>
          </a:xfrm>
        </p:spPr>
        <p:txBody>
          <a:bodyPr>
            <a:normAutofit fontScale="85000" lnSpcReduction="20000"/>
          </a:bodyPr>
          <a:lstStyle/>
          <a:p>
            <a:pPr marL="0" indent="0">
              <a:buNone/>
            </a:pPr>
            <a:endParaRPr lang="cs-CZ" dirty="0"/>
          </a:p>
          <a:p>
            <a:r>
              <a:rPr lang="cs-CZ" dirty="0"/>
              <a:t>Vyobrazení dromedára se dvěma ozbrojenými jezdci</a:t>
            </a:r>
          </a:p>
          <a:p>
            <a:pPr marL="0" indent="0">
              <a:buNone/>
            </a:pPr>
            <a:endParaRPr lang="cs-CZ" dirty="0"/>
          </a:p>
          <a:p>
            <a:pPr marL="0" indent="0">
              <a:buNone/>
            </a:pPr>
            <a:r>
              <a:rPr lang="cs-CZ" dirty="0"/>
              <a:t>→Nízká úroveň uměleckého ztvárnění</a:t>
            </a:r>
          </a:p>
          <a:p>
            <a:r>
              <a:rPr lang="cs-CZ" dirty="0" err="1"/>
              <a:t>Diodoros</a:t>
            </a:r>
            <a:r>
              <a:rPr lang="cs-CZ" dirty="0"/>
              <a:t> Sicilský píše válečných velbloudech osedlaných dvěma střelci</a:t>
            </a:r>
          </a:p>
          <a:p>
            <a:pPr marL="0" indent="0">
              <a:buNone/>
            </a:pPr>
            <a:r>
              <a:rPr lang="cs-CZ" b="1" i="1" dirty="0"/>
              <a:t>„(…) Také ve svých válkách táž zvířata vezou do bitvy dva lučištníky, kteří jedou zády k sobě. Jeden z nich se brání nepřátelům, kteří na ně přicházejí zepředu, a druhý těm, kteří je pronásledují zezadu.(…)“</a:t>
            </a:r>
          </a:p>
          <a:p>
            <a:pPr marL="0" indent="0">
              <a:buNone/>
            </a:pPr>
            <a:r>
              <a:rPr lang="cs-CZ" dirty="0" err="1"/>
              <a:t>Diodóros</a:t>
            </a:r>
            <a:r>
              <a:rPr lang="cs-CZ" dirty="0"/>
              <a:t> Sicilský. </a:t>
            </a:r>
            <a:r>
              <a:rPr lang="cs-CZ" i="1" dirty="0" err="1"/>
              <a:t>Bibliothéké</a:t>
            </a:r>
            <a:r>
              <a:rPr lang="cs-CZ" i="1" dirty="0"/>
              <a:t> </a:t>
            </a:r>
            <a:r>
              <a:rPr lang="cs-CZ" i="1" dirty="0" err="1"/>
              <a:t>Historiké</a:t>
            </a:r>
            <a:r>
              <a:rPr lang="cs-CZ" dirty="0"/>
              <a:t> 2,54.</a:t>
            </a:r>
          </a:p>
          <a:p>
            <a:r>
              <a:rPr lang="cs-CZ" dirty="0"/>
              <a:t>Vyobrazení velblouda osedlaného dvěma arabskými jezdci na reliéfu v </a:t>
            </a:r>
            <a:r>
              <a:rPr lang="cs-CZ" dirty="0" err="1"/>
              <a:t>Ašurbanipalově</a:t>
            </a:r>
            <a:r>
              <a:rPr lang="cs-CZ" dirty="0"/>
              <a:t> paláci v Ninive ze 7. století př. n. l.</a:t>
            </a:r>
            <a:endParaRPr lang="cs-CZ" b="1" i="1" dirty="0"/>
          </a:p>
          <a:p>
            <a:pPr marL="0" indent="0">
              <a:buNone/>
            </a:pPr>
            <a:endParaRPr lang="cs-CZ" dirty="0"/>
          </a:p>
        </p:txBody>
      </p:sp>
      <p:pic>
        <p:nvPicPr>
          <p:cNvPr id="6" name="Obrázek 5">
            <a:extLst>
              <a:ext uri="{FF2B5EF4-FFF2-40B4-BE49-F238E27FC236}">
                <a16:creationId xmlns:a16="http://schemas.microsoft.com/office/drawing/2014/main" id="{F06FF998-1D01-6B88-1AFD-D894B3E25046}"/>
              </a:ext>
            </a:extLst>
          </p:cNvPr>
          <p:cNvPicPr>
            <a:picLocks noChangeAspect="1"/>
          </p:cNvPicPr>
          <p:nvPr/>
        </p:nvPicPr>
        <p:blipFill>
          <a:blip r:embed="rId3"/>
          <a:stretch>
            <a:fillRect/>
          </a:stretch>
        </p:blipFill>
        <p:spPr>
          <a:xfrm>
            <a:off x="6826841" y="1105020"/>
            <a:ext cx="4573630" cy="2840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Obrázek 6">
            <a:extLst>
              <a:ext uri="{FF2B5EF4-FFF2-40B4-BE49-F238E27FC236}">
                <a16:creationId xmlns:a16="http://schemas.microsoft.com/office/drawing/2014/main" id="{5A1B1D4E-F179-6ABD-9DC3-113252DD1F7F}"/>
              </a:ext>
            </a:extLst>
          </p:cNvPr>
          <p:cNvPicPr>
            <a:picLocks noChangeAspect="1"/>
          </p:cNvPicPr>
          <p:nvPr/>
        </p:nvPicPr>
        <p:blipFill rotWithShape="1">
          <a:blip r:embed="rId4"/>
          <a:srcRect b="48376"/>
          <a:stretch/>
        </p:blipFill>
        <p:spPr>
          <a:xfrm>
            <a:off x="6372226" y="4163331"/>
            <a:ext cx="5562113" cy="1775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1005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2676939" y="-30348"/>
            <a:ext cx="10515600" cy="1325563"/>
          </a:xfrm>
        </p:spPr>
        <p:txBody>
          <a:bodyPr/>
          <a:lstStyle/>
          <a:p>
            <a:r>
              <a:rPr lang="cs-CZ" dirty="0" err="1"/>
              <a:t>Jihoarabské</a:t>
            </a:r>
            <a:r>
              <a:rPr lang="cs-CZ" dirty="0"/>
              <a:t> </a:t>
            </a:r>
            <a:r>
              <a:rPr lang="cs-CZ" dirty="0" err="1"/>
              <a:t>petroglyfy</a:t>
            </a: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454521" y="856278"/>
            <a:ext cx="5508130" cy="5896947"/>
          </a:xfrm>
        </p:spPr>
        <p:txBody>
          <a:bodyPr>
            <a:normAutofit/>
          </a:bodyPr>
          <a:lstStyle/>
          <a:p>
            <a:pPr marL="0" indent="0">
              <a:buNone/>
            </a:pPr>
            <a:endParaRPr lang="cs-CZ" dirty="0"/>
          </a:p>
          <a:p>
            <a:r>
              <a:rPr lang="cs-CZ" dirty="0"/>
              <a:t>Vyobrazení lovu dromedára</a:t>
            </a:r>
          </a:p>
          <a:p>
            <a:pPr marL="0" indent="0">
              <a:buNone/>
            </a:pPr>
            <a:endParaRPr lang="cs-CZ" dirty="0"/>
          </a:p>
          <a:p>
            <a:pPr marL="0" indent="0">
              <a:buNone/>
            </a:pPr>
            <a:r>
              <a:rPr lang="cs-CZ" dirty="0"/>
              <a:t>→Běžný motiv, který standartně poukazuje pouze na skutečnost, že byl velbloud v Arábii loven pro maso</a:t>
            </a:r>
          </a:p>
          <a:p>
            <a:pPr marL="0" indent="0">
              <a:buNone/>
            </a:pPr>
            <a:r>
              <a:rPr lang="cs-CZ" dirty="0"/>
              <a:t>→V tomto případě unikátní </a:t>
            </a:r>
            <a:r>
              <a:rPr lang="cs-CZ" dirty="0" err="1"/>
              <a:t>petroglyf</a:t>
            </a:r>
            <a:r>
              <a:rPr lang="cs-CZ" dirty="0"/>
              <a:t> kvůli </a:t>
            </a:r>
            <a:r>
              <a:rPr lang="cs-CZ" dirty="0" err="1"/>
              <a:t>vrubovitým</a:t>
            </a:r>
            <a:r>
              <a:rPr lang="cs-CZ" dirty="0"/>
              <a:t> čarám, která pravděpodobně zobrazují lana</a:t>
            </a:r>
          </a:p>
          <a:p>
            <a:pPr marL="0" indent="0">
              <a:buNone/>
            </a:pPr>
            <a:r>
              <a:rPr lang="cs-CZ" dirty="0"/>
              <a:t>→Nejde o lov, ale odchyt</a:t>
            </a:r>
          </a:p>
        </p:txBody>
      </p:sp>
      <p:pic>
        <p:nvPicPr>
          <p:cNvPr id="8" name="Obrázek 7">
            <a:extLst>
              <a:ext uri="{FF2B5EF4-FFF2-40B4-BE49-F238E27FC236}">
                <a16:creationId xmlns:a16="http://schemas.microsoft.com/office/drawing/2014/main" id="{112265F1-EEB8-1CE3-9641-BDDB0861104B}"/>
              </a:ext>
            </a:extLst>
          </p:cNvPr>
          <p:cNvPicPr>
            <a:picLocks noChangeAspect="1"/>
          </p:cNvPicPr>
          <p:nvPr/>
        </p:nvPicPr>
        <p:blipFill>
          <a:blip r:embed="rId3"/>
          <a:stretch>
            <a:fillRect/>
          </a:stretch>
        </p:blipFill>
        <p:spPr>
          <a:xfrm>
            <a:off x="6334125" y="1975824"/>
            <a:ext cx="5721839" cy="3063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Ovál 9">
            <a:extLst>
              <a:ext uri="{FF2B5EF4-FFF2-40B4-BE49-F238E27FC236}">
                <a16:creationId xmlns:a16="http://schemas.microsoft.com/office/drawing/2014/main" id="{CD133BE9-2140-FEA9-2A3A-CAF2D8459568}"/>
              </a:ext>
            </a:extLst>
          </p:cNvPr>
          <p:cNvSpPr/>
          <p:nvPr/>
        </p:nvSpPr>
        <p:spPr>
          <a:xfrm>
            <a:off x="8407886" y="2094976"/>
            <a:ext cx="844306" cy="81531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a:extLst>
              <a:ext uri="{FF2B5EF4-FFF2-40B4-BE49-F238E27FC236}">
                <a16:creationId xmlns:a16="http://schemas.microsoft.com/office/drawing/2014/main" id="{00870418-E176-822D-7FD2-A278A6A327B5}"/>
              </a:ext>
            </a:extLst>
          </p:cNvPr>
          <p:cNvSpPr/>
          <p:nvPr/>
        </p:nvSpPr>
        <p:spPr>
          <a:xfrm>
            <a:off x="9728443" y="2667000"/>
            <a:ext cx="1330081" cy="117776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a:extLst>
              <a:ext uri="{FF2B5EF4-FFF2-40B4-BE49-F238E27FC236}">
                <a16:creationId xmlns:a16="http://schemas.microsoft.com/office/drawing/2014/main" id="{3BB2FC0F-0C87-0E33-513F-FF2F75FBE94E}"/>
              </a:ext>
            </a:extLst>
          </p:cNvPr>
          <p:cNvSpPr/>
          <p:nvPr/>
        </p:nvSpPr>
        <p:spPr>
          <a:xfrm>
            <a:off x="8731003" y="3029446"/>
            <a:ext cx="997440" cy="9329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097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51795"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2676939" y="-30348"/>
            <a:ext cx="10515600" cy="1325563"/>
          </a:xfrm>
        </p:spPr>
        <p:txBody>
          <a:bodyPr/>
          <a:lstStyle/>
          <a:p>
            <a:r>
              <a:rPr lang="cs-CZ" dirty="0" err="1"/>
              <a:t>Jihoarabské</a:t>
            </a:r>
            <a:r>
              <a:rPr lang="cs-CZ" dirty="0"/>
              <a:t> </a:t>
            </a:r>
            <a:r>
              <a:rPr lang="cs-CZ" dirty="0" err="1"/>
              <a:t>petroglyfy</a:t>
            </a: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454521" y="856278"/>
            <a:ext cx="5508130" cy="5896947"/>
          </a:xfrm>
        </p:spPr>
        <p:txBody>
          <a:bodyPr>
            <a:normAutofit/>
          </a:bodyPr>
          <a:lstStyle/>
          <a:p>
            <a:pPr marL="0" indent="0">
              <a:buNone/>
            </a:pPr>
            <a:endParaRPr lang="cs-CZ" dirty="0"/>
          </a:p>
          <a:p>
            <a:r>
              <a:rPr lang="cs-CZ" dirty="0"/>
              <a:t>Vyobrazení velbloudích jezdců sedících za hrbem</a:t>
            </a:r>
          </a:p>
          <a:p>
            <a:pPr marL="0" indent="0">
              <a:buNone/>
            </a:pPr>
            <a:endParaRPr lang="cs-CZ" dirty="0"/>
          </a:p>
          <a:p>
            <a:pPr marL="0" indent="0">
              <a:buNone/>
            </a:pPr>
            <a:r>
              <a:rPr lang="cs-CZ" dirty="0"/>
              <a:t>→Pravděpodobně z doby, kdy bylo nejrozšířenější </a:t>
            </a:r>
            <a:r>
              <a:rPr lang="cs-CZ" dirty="0" err="1"/>
              <a:t>jihoarabské</a:t>
            </a:r>
            <a:r>
              <a:rPr lang="cs-CZ" dirty="0"/>
              <a:t> sedlo a </a:t>
            </a:r>
            <a:r>
              <a:rPr lang="cs-CZ" dirty="0" err="1"/>
              <a:t>severoarabského</a:t>
            </a:r>
            <a:r>
              <a:rPr lang="cs-CZ" dirty="0"/>
              <a:t> ještě nebylo vynalezeno (cca 1200 – 500 př. n. l.)</a:t>
            </a:r>
          </a:p>
        </p:txBody>
      </p:sp>
      <p:pic>
        <p:nvPicPr>
          <p:cNvPr id="6" name="Obrázek 5">
            <a:extLst>
              <a:ext uri="{FF2B5EF4-FFF2-40B4-BE49-F238E27FC236}">
                <a16:creationId xmlns:a16="http://schemas.microsoft.com/office/drawing/2014/main" id="{2A551A0D-170A-8835-C99D-47D192BEEFC1}"/>
              </a:ext>
            </a:extLst>
          </p:cNvPr>
          <p:cNvPicPr>
            <a:picLocks noChangeAspect="1"/>
          </p:cNvPicPr>
          <p:nvPr/>
        </p:nvPicPr>
        <p:blipFill>
          <a:blip r:embed="rId3"/>
          <a:stretch>
            <a:fillRect/>
          </a:stretch>
        </p:blipFill>
        <p:spPr>
          <a:xfrm>
            <a:off x="7321821" y="1049418"/>
            <a:ext cx="3909399" cy="2377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Obrázek 8">
            <a:extLst>
              <a:ext uri="{FF2B5EF4-FFF2-40B4-BE49-F238E27FC236}">
                <a16:creationId xmlns:a16="http://schemas.microsoft.com/office/drawing/2014/main" id="{838C3F5A-F1A4-214D-452D-62D9C21E79B2}"/>
              </a:ext>
            </a:extLst>
          </p:cNvPr>
          <p:cNvPicPr>
            <a:picLocks noChangeAspect="1"/>
          </p:cNvPicPr>
          <p:nvPr/>
        </p:nvPicPr>
        <p:blipFill>
          <a:blip r:embed="rId4"/>
          <a:stretch>
            <a:fillRect/>
          </a:stretch>
        </p:blipFill>
        <p:spPr>
          <a:xfrm>
            <a:off x="7321821" y="3586903"/>
            <a:ext cx="2949196" cy="3170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677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51795"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2676939" y="-30348"/>
            <a:ext cx="10515600" cy="1325563"/>
          </a:xfrm>
        </p:spPr>
        <p:txBody>
          <a:bodyPr/>
          <a:lstStyle/>
          <a:p>
            <a:r>
              <a:rPr lang="cs-CZ" dirty="0" err="1"/>
              <a:t>Jihoarabské</a:t>
            </a:r>
            <a:r>
              <a:rPr lang="cs-CZ" dirty="0"/>
              <a:t> </a:t>
            </a:r>
            <a:r>
              <a:rPr lang="cs-CZ" dirty="0" err="1"/>
              <a:t>petroglyfy</a:t>
            </a: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454521" y="856278"/>
            <a:ext cx="5508130" cy="5896947"/>
          </a:xfrm>
        </p:spPr>
        <p:txBody>
          <a:bodyPr>
            <a:normAutofit/>
          </a:bodyPr>
          <a:lstStyle/>
          <a:p>
            <a:pPr marL="0" indent="0">
              <a:buNone/>
            </a:pPr>
            <a:endParaRPr lang="cs-CZ" dirty="0"/>
          </a:p>
          <a:p>
            <a:r>
              <a:rPr lang="cs-CZ" dirty="0"/>
              <a:t>Vyobrazení velbloudích jezdců sedících nad hrbem v boji pěšci</a:t>
            </a:r>
          </a:p>
          <a:p>
            <a:pPr marL="0" indent="0">
              <a:buNone/>
            </a:pPr>
            <a:r>
              <a:rPr lang="cs-CZ" dirty="0"/>
              <a:t>→Patrně z doby po vynálezu </a:t>
            </a:r>
            <a:r>
              <a:rPr lang="cs-CZ" dirty="0" err="1"/>
              <a:t>severoarabského</a:t>
            </a:r>
            <a:r>
              <a:rPr lang="cs-CZ" dirty="0"/>
              <a:t> sedla (cca 500 př. n. l.)</a:t>
            </a:r>
          </a:p>
        </p:txBody>
      </p:sp>
      <p:pic>
        <p:nvPicPr>
          <p:cNvPr id="7" name="Obrázek 6">
            <a:extLst>
              <a:ext uri="{FF2B5EF4-FFF2-40B4-BE49-F238E27FC236}">
                <a16:creationId xmlns:a16="http://schemas.microsoft.com/office/drawing/2014/main" id="{964B48E5-D326-1846-DACB-A8AC453FA9FC}"/>
              </a:ext>
            </a:extLst>
          </p:cNvPr>
          <p:cNvPicPr>
            <a:picLocks noChangeAspect="1"/>
          </p:cNvPicPr>
          <p:nvPr/>
        </p:nvPicPr>
        <p:blipFill>
          <a:blip r:embed="rId3"/>
          <a:stretch>
            <a:fillRect/>
          </a:stretch>
        </p:blipFill>
        <p:spPr>
          <a:xfrm>
            <a:off x="6229351" y="1416313"/>
            <a:ext cx="5461562" cy="4025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241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0"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2182716" y="-77001"/>
            <a:ext cx="10515600" cy="1325563"/>
          </a:xfrm>
        </p:spPr>
        <p:txBody>
          <a:bodyPr/>
          <a:lstStyle/>
          <a:p>
            <a:r>
              <a:rPr lang="cs-CZ" dirty="0"/>
              <a:t>Chov raně domestikovaných stád</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454521" y="856278"/>
            <a:ext cx="6689229" cy="5896947"/>
          </a:xfrm>
        </p:spPr>
        <p:txBody>
          <a:bodyPr>
            <a:normAutofit lnSpcReduction="10000"/>
          </a:bodyPr>
          <a:lstStyle/>
          <a:p>
            <a:r>
              <a:rPr lang="cs-CZ" dirty="0"/>
              <a:t>Velbloudy dlouho chovali pouze </a:t>
            </a:r>
            <a:r>
              <a:rPr lang="cs-CZ" dirty="0" err="1"/>
              <a:t>jihoarabští</a:t>
            </a:r>
            <a:r>
              <a:rPr lang="cs-CZ" dirty="0"/>
              <a:t> rybáři</a:t>
            </a:r>
          </a:p>
          <a:p>
            <a:r>
              <a:rPr lang="cs-CZ" dirty="0"/>
              <a:t>Stáda čítající pravděpodobně méně než deset jedinců</a:t>
            </a:r>
          </a:p>
          <a:p>
            <a:pPr marL="0" indent="0">
              <a:buNone/>
            </a:pPr>
            <a:r>
              <a:rPr lang="cs-CZ" dirty="0"/>
              <a:t>→Nejednalo se o hlavní zdroj obživy</a:t>
            </a:r>
          </a:p>
          <a:p>
            <a:r>
              <a:rPr lang="cs-CZ" dirty="0"/>
              <a:t>Hlavním důvodem chovu byl zisk mléka</a:t>
            </a:r>
          </a:p>
          <a:p>
            <a:pPr marL="0" indent="0">
              <a:buNone/>
            </a:pPr>
            <a:r>
              <a:rPr lang="cs-CZ" dirty="0"/>
              <a:t>→Stáda složená převážně ze samic a jednoho či dvou samců</a:t>
            </a:r>
          </a:p>
          <a:p>
            <a:pPr marL="0" indent="0">
              <a:buNone/>
            </a:pPr>
            <a:r>
              <a:rPr lang="cs-CZ" dirty="0"/>
              <a:t>→Mláďata mužského pohlaví sloužila pro jateční účely</a:t>
            </a:r>
          </a:p>
          <a:p>
            <a:pPr marL="0" indent="0">
              <a:buNone/>
            </a:pPr>
            <a:r>
              <a:rPr lang="cs-CZ" dirty="0"/>
              <a:t>→Mláďata ženského pohlaví byla téměř výhradně zachovávána pro chov</a:t>
            </a:r>
          </a:p>
          <a:p>
            <a:pPr marL="0" indent="0">
              <a:buNone/>
            </a:pPr>
            <a:r>
              <a:rPr lang="cs-CZ" b="1" dirty="0"/>
              <a:t>→Vnímání rozdílné hodnoty samce a samice</a:t>
            </a:r>
          </a:p>
        </p:txBody>
      </p:sp>
      <p:pic>
        <p:nvPicPr>
          <p:cNvPr id="6" name="Obrázek 5" descr="Obsah obrázku arabský velbloud, sport, venku, Velbloudovití&#10;&#10;Popis byl vytvořen automaticky">
            <a:extLst>
              <a:ext uri="{FF2B5EF4-FFF2-40B4-BE49-F238E27FC236}">
                <a16:creationId xmlns:a16="http://schemas.microsoft.com/office/drawing/2014/main" id="{2A711A52-2CDD-5922-1669-EF6CDC4FA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900" y="1852612"/>
            <a:ext cx="4723258" cy="315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0869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0"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64097" y="-160977"/>
            <a:ext cx="10515600" cy="1325563"/>
          </a:xfrm>
        </p:spPr>
        <p:txBody>
          <a:bodyPr/>
          <a:lstStyle/>
          <a:p>
            <a:r>
              <a:rPr lang="cs-CZ" dirty="0"/>
              <a:t>Život Arabů po vynálezu </a:t>
            </a:r>
            <a:r>
              <a:rPr lang="cs-CZ" dirty="0" err="1"/>
              <a:t>jihoarabského</a:t>
            </a:r>
            <a:r>
              <a:rPr lang="cs-CZ" dirty="0"/>
              <a:t> sedla</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482514" y="968245"/>
            <a:ext cx="5649339" cy="5896947"/>
          </a:xfrm>
        </p:spPr>
        <p:txBody>
          <a:bodyPr>
            <a:normAutofit lnSpcReduction="10000"/>
          </a:bodyPr>
          <a:lstStyle/>
          <a:p>
            <a:r>
              <a:rPr lang="cs-CZ" dirty="0" err="1"/>
              <a:t>Jihoarabské</a:t>
            </a:r>
            <a:r>
              <a:rPr lang="cs-CZ" dirty="0"/>
              <a:t> sedlo, vynalezené cca 1200 př. n. l., umožnilo užití velbloudů v dopravě a jezdectví</a:t>
            </a:r>
          </a:p>
          <a:p>
            <a:pPr marL="0" indent="0">
              <a:buNone/>
            </a:pPr>
            <a:r>
              <a:rPr lang="cs-CZ" dirty="0"/>
              <a:t>→Exponenciální šíření domestikovaného dromedára v rámci Arábie</a:t>
            </a:r>
          </a:p>
          <a:p>
            <a:r>
              <a:rPr lang="cs-CZ" dirty="0"/>
              <a:t>Rozšíření dromedára zásadně zasáhlo do tradičního způsobu života Arabů</a:t>
            </a:r>
          </a:p>
          <a:p>
            <a:endParaRPr lang="cs-CZ" dirty="0"/>
          </a:p>
          <a:p>
            <a:pPr marL="0" indent="0">
              <a:buNone/>
            </a:pPr>
            <a:r>
              <a:rPr lang="cs-CZ" b="1" dirty="0"/>
              <a:t>→Rozvoj obchodu</a:t>
            </a:r>
          </a:p>
          <a:p>
            <a:pPr marL="0" indent="0">
              <a:buNone/>
            </a:pPr>
            <a:r>
              <a:rPr lang="cs-CZ" b="1" dirty="0"/>
              <a:t>→Rozvoj vojenství</a:t>
            </a:r>
          </a:p>
          <a:p>
            <a:pPr marL="0" indent="0">
              <a:buNone/>
            </a:pPr>
            <a:r>
              <a:rPr lang="cs-CZ" b="1" dirty="0"/>
              <a:t>→Rozmach kočovného způsobu života</a:t>
            </a:r>
          </a:p>
        </p:txBody>
      </p:sp>
      <p:pic>
        <p:nvPicPr>
          <p:cNvPr id="16" name="Obrázek 15" descr="Obsah obrázku obloha, venku, osoba, arabský velbloud&#10;&#10;Popis byl vytvořen automaticky">
            <a:extLst>
              <a:ext uri="{FF2B5EF4-FFF2-40B4-BE49-F238E27FC236}">
                <a16:creationId xmlns:a16="http://schemas.microsoft.com/office/drawing/2014/main" id="{F9E97084-4CB5-2DE3-0F3B-E18E9E44B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799" y="2018134"/>
            <a:ext cx="5734050" cy="3228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504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0"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64097" y="-160977"/>
            <a:ext cx="10515600" cy="1325563"/>
          </a:xfrm>
        </p:spPr>
        <p:txBody>
          <a:bodyPr/>
          <a:lstStyle/>
          <a:p>
            <a:r>
              <a:rPr lang="cs-CZ" dirty="0"/>
              <a:t>Rozmach pozemní dopravy</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482514" y="968245"/>
            <a:ext cx="6027232" cy="5896947"/>
          </a:xfrm>
        </p:spPr>
        <p:txBody>
          <a:bodyPr>
            <a:normAutofit fontScale="85000" lnSpcReduction="20000"/>
          </a:bodyPr>
          <a:lstStyle/>
          <a:p>
            <a:endParaRPr lang="cs-CZ" dirty="0"/>
          </a:p>
          <a:p>
            <a:r>
              <a:rPr lang="cs-CZ" dirty="0"/>
              <a:t>Velbloudí karavany postupně snižovaly význam lodní dopravy po Rudém moři</a:t>
            </a:r>
          </a:p>
          <a:p>
            <a:pPr marL="0" indent="0">
              <a:buNone/>
            </a:pPr>
            <a:r>
              <a:rPr lang="cs-CZ" dirty="0"/>
              <a:t>→Lodní doprava nebyla dostatečně efektivní (plavby se museli plánovat podle ročního období)</a:t>
            </a:r>
          </a:p>
          <a:p>
            <a:pPr marL="0" indent="0">
              <a:buNone/>
            </a:pPr>
            <a:r>
              <a:rPr lang="cs-CZ" dirty="0"/>
              <a:t>→Při lodní dopravě hrozila velká rizika (havárie, piráti)</a:t>
            </a:r>
          </a:p>
          <a:p>
            <a:pPr marL="0" indent="0">
              <a:buNone/>
            </a:pPr>
            <a:r>
              <a:rPr lang="cs-CZ" dirty="0"/>
              <a:t>→Lodní doprava vyžadovala značný finanční vklad, tudíž z ní profitovali pouze bohatí (koupě a údržba lodi v oblastech s nedostatkem dřeva)</a:t>
            </a:r>
          </a:p>
          <a:p>
            <a:r>
              <a:rPr lang="cs-CZ" dirty="0"/>
              <a:t>Výhody kanoucí z pozemní dopravy</a:t>
            </a:r>
          </a:p>
          <a:p>
            <a:pPr marL="0" indent="0">
              <a:buNone/>
            </a:pPr>
            <a:r>
              <a:rPr lang="cs-CZ" b="1" dirty="0"/>
              <a:t>→Časová flexibilita</a:t>
            </a:r>
          </a:p>
          <a:p>
            <a:pPr marL="0" indent="0">
              <a:buNone/>
            </a:pPr>
            <a:r>
              <a:rPr lang="cs-CZ" b="1" dirty="0"/>
              <a:t>→Větší bezpečnost</a:t>
            </a:r>
          </a:p>
          <a:p>
            <a:pPr marL="0" indent="0">
              <a:buNone/>
            </a:pPr>
            <a:r>
              <a:rPr lang="cs-CZ" b="1" dirty="0"/>
              <a:t>→Menší finanční vklad</a:t>
            </a:r>
          </a:p>
          <a:p>
            <a:pPr marL="0" indent="0">
              <a:buNone/>
            </a:pPr>
            <a:r>
              <a:rPr lang="cs-CZ" b="1" dirty="0"/>
              <a:t>→Možnosti širší distribuce zboží</a:t>
            </a:r>
          </a:p>
        </p:txBody>
      </p:sp>
      <p:pic>
        <p:nvPicPr>
          <p:cNvPr id="15" name="Obrázek 14" descr="Obsah obrázku text, mapa, atlas&#10;&#10;Popis byl vytvořen automaticky">
            <a:extLst>
              <a:ext uri="{FF2B5EF4-FFF2-40B4-BE49-F238E27FC236}">
                <a16:creationId xmlns:a16="http://schemas.microsoft.com/office/drawing/2014/main" id="{C70D0D21-F04C-D67D-9BBD-102DD8EB4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864" y="968245"/>
            <a:ext cx="5283192" cy="54901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596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0"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64097" y="-160977"/>
            <a:ext cx="10515600" cy="1325563"/>
          </a:xfrm>
        </p:spPr>
        <p:txBody>
          <a:bodyPr/>
          <a:lstStyle/>
          <a:p>
            <a:r>
              <a:rPr lang="cs-CZ" dirty="0"/>
              <a:t>Rozmach kočovného způsobu života</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426529" y="1164586"/>
            <a:ext cx="5669471" cy="5896947"/>
          </a:xfrm>
        </p:spPr>
        <p:txBody>
          <a:bodyPr>
            <a:normAutofit fontScale="92500" lnSpcReduction="20000"/>
          </a:bodyPr>
          <a:lstStyle/>
          <a:p>
            <a:r>
              <a:rPr lang="cs-CZ" dirty="0"/>
              <a:t>Vynález jezdeckého sedla umožnil chudým a utlačovaným Arabům opustit své domovy a hledat lepší obživu </a:t>
            </a:r>
          </a:p>
          <a:p>
            <a:pPr marL="0" indent="0">
              <a:buNone/>
            </a:pPr>
            <a:r>
              <a:rPr lang="cs-CZ" dirty="0"/>
              <a:t>→Urychlil migraci a umožnil putování skrze pouště</a:t>
            </a:r>
          </a:p>
          <a:p>
            <a:pPr marL="0" indent="0">
              <a:buNone/>
            </a:pPr>
            <a:r>
              <a:rPr lang="cs-CZ" dirty="0"/>
              <a:t>→Někteří se znovu usadili</a:t>
            </a:r>
          </a:p>
          <a:p>
            <a:pPr marL="0" indent="0">
              <a:buNone/>
            </a:pPr>
            <a:r>
              <a:rPr lang="cs-CZ" dirty="0"/>
              <a:t>→Někteří zůstali u kočovného způsobu života</a:t>
            </a:r>
          </a:p>
          <a:p>
            <a:r>
              <a:rPr lang="cs-CZ" dirty="0"/>
              <a:t>Množství arabských kmenů žijících kočovným životem rostlo spolu s vzestupem obchodu</a:t>
            </a:r>
          </a:p>
          <a:p>
            <a:pPr marL="0" indent="0">
              <a:buNone/>
            </a:pPr>
            <a:r>
              <a:rPr lang="cs-CZ" dirty="0"/>
              <a:t>→Po obchodních cestách se šířil domestikovaný dromedár a </a:t>
            </a:r>
            <a:r>
              <a:rPr lang="cs-CZ" dirty="0" err="1"/>
              <a:t>jihoarabské</a:t>
            </a:r>
            <a:r>
              <a:rPr lang="cs-CZ" dirty="0"/>
              <a:t> sedlo</a:t>
            </a:r>
          </a:p>
          <a:p>
            <a:r>
              <a:rPr lang="cs-CZ" b="1" dirty="0"/>
              <a:t>Arabští kočovníci jsou známí jako beduíni</a:t>
            </a:r>
          </a:p>
          <a:p>
            <a:pPr marL="0" indent="0">
              <a:buNone/>
            </a:pPr>
            <a:r>
              <a:rPr lang="cs-CZ" dirty="0"/>
              <a:t>→</a:t>
            </a:r>
            <a:r>
              <a:rPr lang="ar-AE" b="1" dirty="0"/>
              <a:t> بدوي</a:t>
            </a:r>
            <a:r>
              <a:rPr lang="ar-AE" dirty="0"/>
              <a:t>‎</a:t>
            </a:r>
            <a:r>
              <a:rPr lang="cs-CZ" dirty="0"/>
              <a:t>(</a:t>
            </a:r>
            <a:r>
              <a:rPr lang="cs-CZ" dirty="0" err="1"/>
              <a:t>bedawí</a:t>
            </a:r>
            <a:r>
              <a:rPr lang="cs-CZ" dirty="0"/>
              <a:t>) - neusazení</a:t>
            </a:r>
          </a:p>
        </p:txBody>
      </p:sp>
      <p:pic>
        <p:nvPicPr>
          <p:cNvPr id="6" name="Obrázek 5" descr="Obsah obrázku venku, obloha, arabský velbloud, Velbloudovití&#10;&#10;Popis byl vytvořen automaticky">
            <a:extLst>
              <a:ext uri="{FF2B5EF4-FFF2-40B4-BE49-F238E27FC236}">
                <a16:creationId xmlns:a16="http://schemas.microsoft.com/office/drawing/2014/main" id="{FD451BEC-2F9D-0128-602F-50AA6325C46C}"/>
              </a:ext>
            </a:extLst>
          </p:cNvPr>
          <p:cNvPicPr>
            <a:picLocks noChangeAspect="1"/>
          </p:cNvPicPr>
          <p:nvPr/>
        </p:nvPicPr>
        <p:blipFill rotWithShape="1">
          <a:blip r:embed="rId3">
            <a:extLst>
              <a:ext uri="{28A0092B-C50C-407E-A947-70E740481C1C}">
                <a14:useLocalDpi xmlns:a14="http://schemas.microsoft.com/office/drawing/2010/main" val="0"/>
              </a:ext>
            </a:extLst>
          </a:blip>
          <a:srcRect b="15068"/>
          <a:stretch/>
        </p:blipFill>
        <p:spPr>
          <a:xfrm>
            <a:off x="6200618" y="1987826"/>
            <a:ext cx="5711643" cy="3229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3113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1" y="1"/>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p:txBody>
          <a:bodyPr/>
          <a:lstStyle/>
          <a:p>
            <a:r>
              <a:rPr lang="cs-CZ" dirty="0"/>
              <a:t>Nejstarší starověké prameny v Arábii</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864096" y="1558212"/>
            <a:ext cx="10515600" cy="5057192"/>
          </a:xfrm>
        </p:spPr>
        <p:txBody>
          <a:bodyPr>
            <a:normAutofit/>
          </a:bodyPr>
          <a:lstStyle/>
          <a:p>
            <a:endParaRPr lang="cs-CZ" dirty="0"/>
          </a:p>
          <a:p>
            <a:r>
              <a:rPr lang="cs-CZ" dirty="0"/>
              <a:t>Písemné prameny </a:t>
            </a:r>
          </a:p>
          <a:p>
            <a:pPr marL="0" indent="0">
              <a:buNone/>
            </a:pPr>
            <a:r>
              <a:rPr lang="cs-CZ" dirty="0"/>
              <a:t>→ </a:t>
            </a:r>
            <a:r>
              <a:rPr lang="cs-CZ" b="1" dirty="0"/>
              <a:t>Nedostatek </a:t>
            </a:r>
          </a:p>
          <a:p>
            <a:pPr marL="0" indent="0">
              <a:buNone/>
            </a:pPr>
            <a:endParaRPr lang="cs-CZ" dirty="0"/>
          </a:p>
          <a:p>
            <a:r>
              <a:rPr lang="cs-CZ" dirty="0" err="1"/>
              <a:t>Petroglyfy</a:t>
            </a:r>
            <a:endParaRPr lang="cs-CZ" dirty="0"/>
          </a:p>
          <a:p>
            <a:pPr marL="0" indent="0">
              <a:buNone/>
            </a:pPr>
            <a:r>
              <a:rPr lang="cs-CZ" dirty="0"/>
              <a:t>→Omezená výpovědní hodnota</a:t>
            </a:r>
          </a:p>
          <a:p>
            <a:pPr marL="0" indent="0">
              <a:buNone/>
            </a:pPr>
            <a:endParaRPr lang="cs-CZ" dirty="0"/>
          </a:p>
          <a:p>
            <a:r>
              <a:rPr lang="cs-CZ" dirty="0"/>
              <a:t>Archeologické nálezy</a:t>
            </a:r>
          </a:p>
          <a:p>
            <a:pPr marL="0" indent="0">
              <a:buNone/>
            </a:pPr>
            <a:r>
              <a:rPr lang="cs-CZ" dirty="0"/>
              <a:t>→ Nemnoho</a:t>
            </a:r>
          </a:p>
          <a:p>
            <a:pPr marL="0" indent="0">
              <a:buNone/>
            </a:pPr>
            <a:endParaRPr lang="cs-CZ" dirty="0"/>
          </a:p>
        </p:txBody>
      </p:sp>
    </p:spTree>
    <p:extLst>
      <p:ext uri="{BB962C8B-B14F-4D97-AF65-F5344CB8AC3E}">
        <p14:creationId xmlns:p14="http://schemas.microsoft.com/office/powerpoint/2010/main" val="63533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0"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64097" y="-160977"/>
            <a:ext cx="10515600" cy="1325563"/>
          </a:xfrm>
        </p:spPr>
        <p:txBody>
          <a:bodyPr/>
          <a:lstStyle/>
          <a:p>
            <a:r>
              <a:rPr lang="cs-CZ" dirty="0"/>
              <a:t>Invaze kočovníků do Mezopotámie</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426529" y="1164586"/>
            <a:ext cx="5669471" cy="5896947"/>
          </a:xfrm>
        </p:spPr>
        <p:txBody>
          <a:bodyPr>
            <a:normAutofit fontScale="70000" lnSpcReduction="20000"/>
          </a:bodyPr>
          <a:lstStyle/>
          <a:p>
            <a:r>
              <a:rPr lang="cs-CZ" dirty="0"/>
              <a:t>V Mezopotámských textech zřídkavě nalézáme zmínky o vpádech kočovných Arabů už v 18. století př. n. l. (Tzv. </a:t>
            </a:r>
            <a:r>
              <a:rPr lang="cs-CZ" i="1" dirty="0" err="1"/>
              <a:t>Ahlamû</a:t>
            </a:r>
            <a:r>
              <a:rPr lang="cs-CZ" i="1" dirty="0"/>
              <a:t> – </a:t>
            </a:r>
            <a:r>
              <a:rPr lang="cs-CZ" dirty="0"/>
              <a:t>„tuláci“) </a:t>
            </a:r>
          </a:p>
          <a:p>
            <a:pPr marL="0" indent="0">
              <a:buNone/>
            </a:pPr>
            <a:r>
              <a:rPr lang="cs-CZ" dirty="0"/>
              <a:t>→Podle všeho </a:t>
            </a:r>
            <a:r>
              <a:rPr lang="cs-CZ"/>
              <a:t>šlo o pastevce </a:t>
            </a:r>
            <a:r>
              <a:rPr lang="cs-CZ" dirty="0"/>
              <a:t>ovcí, nikoliv velbloudů</a:t>
            </a:r>
          </a:p>
          <a:p>
            <a:r>
              <a:rPr lang="cs-CZ" dirty="0"/>
              <a:t>Rozmach kočovného způsobu života vedl k migraci na sever a mnohem častějším vpádům kočovníků známých jako Aramejci do Mezopotámie </a:t>
            </a:r>
          </a:p>
          <a:p>
            <a:pPr marL="0" indent="0">
              <a:buNone/>
            </a:pPr>
            <a:r>
              <a:rPr lang="cs-CZ" dirty="0"/>
              <a:t>→Zmínky o vpádech Aramejců se objevují od 12. století př. n. l., </a:t>
            </a:r>
          </a:p>
          <a:p>
            <a:pPr marL="0" indent="0">
              <a:buNone/>
            </a:pPr>
            <a:r>
              <a:rPr lang="cs-CZ" dirty="0"/>
              <a:t>→V téže době bylo vynalezeno </a:t>
            </a:r>
            <a:r>
              <a:rPr lang="cs-CZ" dirty="0" err="1"/>
              <a:t>jihoarabské</a:t>
            </a:r>
            <a:r>
              <a:rPr lang="cs-CZ" dirty="0"/>
              <a:t> jezdecké sedlo</a:t>
            </a:r>
          </a:p>
          <a:p>
            <a:pPr marL="0" indent="0">
              <a:buNone/>
            </a:pPr>
            <a:r>
              <a:rPr lang="cs-CZ" dirty="0"/>
              <a:t>→Pravděpodobně už šlo o velbloudí nomády</a:t>
            </a:r>
          </a:p>
          <a:p>
            <a:r>
              <a:rPr lang="cs-CZ" dirty="0"/>
              <a:t>Někteří Aramejci se usazovali v jižní Sýrii, kde se dostávali do konfliktu s místním obyvatelstvem </a:t>
            </a:r>
          </a:p>
          <a:p>
            <a:pPr marL="0" indent="0">
              <a:buNone/>
            </a:pPr>
            <a:r>
              <a:rPr lang="cs-CZ" dirty="0"/>
              <a:t>→První zmínka o Aramejcích pochází od asyrského krále </a:t>
            </a:r>
            <a:r>
              <a:rPr lang="cs-CZ" dirty="0" err="1"/>
              <a:t>Tiglatpilesara</a:t>
            </a:r>
            <a:r>
              <a:rPr lang="cs-CZ" dirty="0"/>
              <a:t> I. (vláda 1114 – 1076 př. n. l.)</a:t>
            </a:r>
          </a:p>
          <a:p>
            <a:pPr marL="0" indent="0">
              <a:buNone/>
            </a:pPr>
            <a:r>
              <a:rPr lang="cs-CZ" dirty="0"/>
              <a:t>→Aramejci se tehdy nemohli s </a:t>
            </a:r>
            <a:r>
              <a:rPr lang="cs-CZ" dirty="0" err="1"/>
              <a:t>Mezopotámci</a:t>
            </a:r>
            <a:r>
              <a:rPr lang="cs-CZ" dirty="0"/>
              <a:t> vojensky rovnat</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p:txBody>
      </p:sp>
      <p:grpSp>
        <p:nvGrpSpPr>
          <p:cNvPr id="8" name="Skupina 7">
            <a:extLst>
              <a:ext uri="{FF2B5EF4-FFF2-40B4-BE49-F238E27FC236}">
                <a16:creationId xmlns:a16="http://schemas.microsoft.com/office/drawing/2014/main" id="{7D3F7915-3BBD-4974-9FDB-8A397889343D}"/>
              </a:ext>
            </a:extLst>
          </p:cNvPr>
          <p:cNvGrpSpPr/>
          <p:nvPr/>
        </p:nvGrpSpPr>
        <p:grpSpPr>
          <a:xfrm>
            <a:off x="7469219" y="1045029"/>
            <a:ext cx="3634210" cy="4842587"/>
            <a:chOff x="7469219" y="1045029"/>
            <a:chExt cx="3634210" cy="4842587"/>
          </a:xfrm>
        </p:grpSpPr>
        <p:sp>
          <p:nvSpPr>
            <p:cNvPr id="5" name="TextovéPole 4">
              <a:extLst>
                <a:ext uri="{FF2B5EF4-FFF2-40B4-BE49-F238E27FC236}">
                  <a16:creationId xmlns:a16="http://schemas.microsoft.com/office/drawing/2014/main" id="{09FB386E-A79D-6DD7-1020-F7EB61FEFE7B}"/>
                </a:ext>
              </a:extLst>
            </p:cNvPr>
            <p:cNvSpPr txBox="1"/>
            <p:nvPr/>
          </p:nvSpPr>
          <p:spPr>
            <a:xfrm>
              <a:off x="7469219" y="1073020"/>
              <a:ext cx="3584986" cy="4801314"/>
            </a:xfrm>
            <a:prstGeom prst="rect">
              <a:avLst/>
            </a:prstGeom>
            <a:noFill/>
          </p:spPr>
          <p:txBody>
            <a:bodyPr wrap="square" rtlCol="0">
              <a:spAutoFit/>
            </a:bodyPr>
            <a:lstStyle/>
            <a:p>
              <a:r>
                <a:rPr lang="cs-CZ" i="1" dirty="0"/>
                <a:t>„S pomocí </a:t>
              </a:r>
              <a:r>
                <a:rPr lang="cs-CZ" i="1" dirty="0" err="1"/>
                <a:t>Aššúra</a:t>
              </a:r>
              <a:r>
                <a:rPr lang="cs-CZ" i="1" dirty="0"/>
                <a:t>, mého pána, jsem vedl své vozy a válečníky a odešel do pouště. Středem </a:t>
              </a:r>
              <a:r>
                <a:rPr lang="cs-CZ" i="1" dirty="0" err="1"/>
                <a:t>Ahlamů</a:t>
              </a:r>
              <a:r>
                <a:rPr lang="cs-CZ" i="1" dirty="0"/>
                <a:t>, Aramejců, nepřátel </a:t>
              </a:r>
              <a:r>
                <a:rPr lang="cs-CZ" i="1" dirty="0" err="1"/>
                <a:t>Aššúra</a:t>
              </a:r>
              <a:r>
                <a:rPr lang="cs-CZ" i="1" dirty="0"/>
                <a:t>, mého pána, jsem pochodoval. Země od </a:t>
              </a:r>
              <a:r>
                <a:rPr lang="cs-CZ" i="1" dirty="0" err="1"/>
                <a:t>Suhi</a:t>
              </a:r>
              <a:r>
                <a:rPr lang="cs-CZ" i="1" dirty="0"/>
                <a:t> po město </a:t>
              </a:r>
              <a:r>
                <a:rPr lang="cs-CZ" i="1" dirty="0" err="1"/>
                <a:t>Karchemiš</a:t>
              </a:r>
              <a:r>
                <a:rPr lang="cs-CZ" i="1" dirty="0"/>
                <a:t> v zemi </a:t>
              </a:r>
              <a:r>
                <a:rPr lang="cs-CZ" i="1" dirty="0" err="1"/>
                <a:t>Chatti</a:t>
              </a:r>
              <a:r>
                <a:rPr lang="cs-CZ" i="1" dirty="0"/>
                <a:t> jsem přepadl během jednoho dne. Pobil jsem jejich vojska. Jejich kořist, jejich zboží a jejich majetek v nesčetném množství jsem odnesl. Zbytek jejich sil, které prchaly před strašlivými zbraněmi </a:t>
              </a:r>
              <a:r>
                <a:rPr lang="cs-CZ" i="1" dirty="0" err="1"/>
                <a:t>Aššúra</a:t>
              </a:r>
              <a:r>
                <a:rPr lang="cs-CZ" i="1" dirty="0"/>
                <a:t>, mého pána, překročily Eufrat. V jejich pronásledování jsem překročil Eufrat v loďkách vyrobených z kůže.“</a:t>
              </a:r>
            </a:p>
            <a:p>
              <a:endParaRPr lang="cs-CZ" i="1" dirty="0"/>
            </a:p>
            <a:p>
              <a:r>
                <a:rPr lang="pt-BR" dirty="0"/>
                <a:t>ARAB I. s. </a:t>
              </a:r>
              <a:r>
                <a:rPr lang="cs-CZ" dirty="0"/>
                <a:t>83</a:t>
              </a:r>
              <a:r>
                <a:rPr lang="pt-BR" dirty="0"/>
                <a:t>, č. </a:t>
              </a:r>
              <a:r>
                <a:rPr lang="cs-CZ" dirty="0"/>
                <a:t>239</a:t>
              </a:r>
              <a:r>
                <a:rPr lang="pt-BR" dirty="0"/>
                <a:t>.</a:t>
              </a:r>
              <a:endParaRPr lang="cs-CZ" dirty="0"/>
            </a:p>
          </p:txBody>
        </p:sp>
        <p:sp>
          <p:nvSpPr>
            <p:cNvPr id="7" name="Obdélník 6">
              <a:extLst>
                <a:ext uri="{FF2B5EF4-FFF2-40B4-BE49-F238E27FC236}">
                  <a16:creationId xmlns:a16="http://schemas.microsoft.com/office/drawing/2014/main" id="{49FCF7BF-7B04-929E-F79B-69492CD3DCCA}"/>
                </a:ext>
              </a:extLst>
            </p:cNvPr>
            <p:cNvSpPr/>
            <p:nvPr/>
          </p:nvSpPr>
          <p:spPr>
            <a:xfrm>
              <a:off x="7473820" y="1045029"/>
              <a:ext cx="3629609" cy="48425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356540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64097" y="-160977"/>
            <a:ext cx="10515600" cy="1325563"/>
          </a:xfrm>
        </p:spPr>
        <p:txBody>
          <a:bodyPr/>
          <a:lstStyle/>
          <a:p>
            <a:r>
              <a:rPr lang="cs-CZ" dirty="0" err="1"/>
              <a:t>Nabatejské</a:t>
            </a:r>
            <a:r>
              <a:rPr lang="cs-CZ" dirty="0"/>
              <a:t> království</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426529" y="961053"/>
            <a:ext cx="6549072" cy="5896947"/>
          </a:xfrm>
        </p:spPr>
        <p:txBody>
          <a:bodyPr>
            <a:normAutofit fontScale="85000" lnSpcReduction="20000"/>
          </a:bodyPr>
          <a:lstStyle/>
          <a:p>
            <a:r>
              <a:rPr lang="cs-CZ" dirty="0"/>
              <a:t>Založené kmenem arabských velbloudích nomádů</a:t>
            </a:r>
          </a:p>
          <a:p>
            <a:pPr marL="0" indent="0">
              <a:buNone/>
            </a:pPr>
            <a:r>
              <a:rPr lang="cs-CZ" dirty="0"/>
              <a:t>→O kočovných </a:t>
            </a:r>
            <a:r>
              <a:rPr lang="cs-CZ" dirty="0" err="1"/>
              <a:t>Nabatejcích</a:t>
            </a:r>
            <a:r>
              <a:rPr lang="cs-CZ" dirty="0"/>
              <a:t> (</a:t>
            </a:r>
            <a:r>
              <a:rPr lang="cs-CZ" i="1" dirty="0" err="1"/>
              <a:t>Nabaitai</a:t>
            </a:r>
            <a:r>
              <a:rPr lang="cs-CZ" dirty="0"/>
              <a:t>) se poprvé zmiňuje ve svém nápise asyrský král </a:t>
            </a:r>
            <a:r>
              <a:rPr lang="cs-CZ" dirty="0" err="1"/>
              <a:t>Aššurbanipal</a:t>
            </a:r>
            <a:r>
              <a:rPr lang="cs-CZ" dirty="0"/>
              <a:t> I. (vláda 669–631 př. n. l.)</a:t>
            </a:r>
          </a:p>
          <a:p>
            <a:r>
              <a:rPr lang="cs-CZ" dirty="0" err="1"/>
              <a:t>Nabatejští</a:t>
            </a:r>
            <a:r>
              <a:rPr lang="cs-CZ" dirty="0"/>
              <a:t> nomádi se vojensky zmocnili kontroly Kadidlové cesty v oblasti dnešního Jordánska</a:t>
            </a:r>
          </a:p>
          <a:p>
            <a:pPr marL="0" indent="0">
              <a:buNone/>
            </a:pPr>
            <a:r>
              <a:rPr lang="cs-CZ" dirty="0"/>
              <a:t>→Začali se živit </a:t>
            </a:r>
            <a:r>
              <a:rPr lang="cs-CZ" dirty="0" err="1"/>
              <a:t>přeprodejem</a:t>
            </a:r>
            <a:r>
              <a:rPr lang="cs-CZ" dirty="0"/>
              <a:t> zboží z Arábie do Mezopotámie a Sýrie a z Mezopotámie a Sýrie do Arábie</a:t>
            </a:r>
          </a:p>
          <a:p>
            <a:pPr marL="0" indent="0">
              <a:buNone/>
            </a:pPr>
            <a:r>
              <a:rPr lang="cs-CZ" dirty="0"/>
              <a:t>→Zbohatli a usadili se</a:t>
            </a:r>
          </a:p>
          <a:p>
            <a:pPr marL="0" indent="0">
              <a:buNone/>
            </a:pPr>
            <a:r>
              <a:rPr lang="cs-CZ" dirty="0"/>
              <a:t>→První arabští nomádi, kteří nebyli pouze poskytovatelé velbloudů a ochrany karavanám, ale obchod sami zprostředkovávali a profitovali z něho</a:t>
            </a:r>
          </a:p>
          <a:p>
            <a:pPr marL="0" indent="0">
              <a:buNone/>
            </a:pPr>
            <a:r>
              <a:rPr lang="cs-CZ" dirty="0"/>
              <a:t>→První Arabové, kterým se podařilo integrovat se do mezopotámské společnosti</a:t>
            </a:r>
          </a:p>
          <a:p>
            <a:r>
              <a:rPr lang="cs-CZ" dirty="0"/>
              <a:t>Usadili se ve Vádí </a:t>
            </a:r>
            <a:r>
              <a:rPr lang="cs-CZ" dirty="0" err="1"/>
              <a:t>Musa</a:t>
            </a:r>
            <a:r>
              <a:rPr lang="cs-CZ" dirty="0"/>
              <a:t>, kde ve 4. a 3. století př. n. l. vybudovali skalní město Petra (Skála), které se stalo jejich sídlem</a:t>
            </a:r>
          </a:p>
          <a:p>
            <a:pPr marL="0" indent="0">
              <a:buNone/>
            </a:pPr>
            <a:endParaRPr lang="cs-CZ" dirty="0"/>
          </a:p>
          <a:p>
            <a:pPr marL="0" indent="0">
              <a:buNone/>
            </a:pPr>
            <a:endParaRPr lang="cs-CZ" dirty="0"/>
          </a:p>
          <a:p>
            <a:pPr marL="0" indent="0">
              <a:buNone/>
            </a:pPr>
            <a:endParaRPr lang="cs-CZ" dirty="0"/>
          </a:p>
        </p:txBody>
      </p:sp>
      <p:grpSp>
        <p:nvGrpSpPr>
          <p:cNvPr id="16" name="Skupina 15">
            <a:extLst>
              <a:ext uri="{FF2B5EF4-FFF2-40B4-BE49-F238E27FC236}">
                <a16:creationId xmlns:a16="http://schemas.microsoft.com/office/drawing/2014/main" id="{334BAEB3-A198-1A1F-0DB1-8D8DD52A3393}"/>
              </a:ext>
            </a:extLst>
          </p:cNvPr>
          <p:cNvGrpSpPr/>
          <p:nvPr/>
        </p:nvGrpSpPr>
        <p:grpSpPr>
          <a:xfrm>
            <a:off x="7822377" y="4549676"/>
            <a:ext cx="3603818" cy="2142170"/>
            <a:chOff x="7822377" y="4549676"/>
            <a:chExt cx="3603818" cy="2142170"/>
          </a:xfrm>
        </p:grpSpPr>
        <p:sp>
          <p:nvSpPr>
            <p:cNvPr id="10" name="TextovéPole 9">
              <a:extLst>
                <a:ext uri="{FF2B5EF4-FFF2-40B4-BE49-F238E27FC236}">
                  <a16:creationId xmlns:a16="http://schemas.microsoft.com/office/drawing/2014/main" id="{80E5CAF9-ABE9-7B54-91AD-D065FB3BD401}"/>
                </a:ext>
              </a:extLst>
            </p:cNvPr>
            <p:cNvSpPr txBox="1"/>
            <p:nvPr/>
          </p:nvSpPr>
          <p:spPr>
            <a:xfrm>
              <a:off x="7877452" y="4549676"/>
              <a:ext cx="3548743" cy="2123658"/>
            </a:xfrm>
            <a:prstGeom prst="rect">
              <a:avLst/>
            </a:prstGeom>
            <a:noFill/>
          </p:spPr>
          <p:txBody>
            <a:bodyPr wrap="square" rtlCol="0">
              <a:spAutoFit/>
            </a:bodyPr>
            <a:lstStyle/>
            <a:p>
              <a:r>
                <a:rPr lang="cs-CZ" sz="1600" i="1" dirty="0"/>
                <a:t>„Slitoval jsem se nad ním, přiměl ho přísahat na velké bohy a na místě Jatu, syna </a:t>
              </a:r>
              <a:r>
                <a:rPr lang="cs-CZ" sz="1600" i="1" dirty="0" err="1"/>
                <a:t>Hazaelova</a:t>
              </a:r>
              <a:r>
                <a:rPr lang="cs-CZ" sz="1600" i="1" dirty="0"/>
                <a:t>, ustanovil králem nad Arábií. Ale on se spojil s </a:t>
              </a:r>
              <a:r>
                <a:rPr lang="cs-CZ" sz="1600" i="1" dirty="0" err="1"/>
                <a:t>Nabaitai</a:t>
              </a:r>
              <a:r>
                <a:rPr lang="cs-CZ" sz="1600" i="1" dirty="0"/>
                <a:t>, nebál se přísahy velkým bohům a vyplenil hranici mé země.“</a:t>
              </a:r>
            </a:p>
            <a:p>
              <a:endParaRPr lang="cs-CZ" sz="1600" dirty="0"/>
            </a:p>
            <a:p>
              <a:r>
                <a:rPr lang="pt-BR" sz="1600" dirty="0"/>
                <a:t>ARAB I</a:t>
              </a:r>
              <a:r>
                <a:rPr lang="cs-CZ" sz="1600" dirty="0"/>
                <a:t>I</a:t>
              </a:r>
              <a:r>
                <a:rPr lang="pt-BR" sz="1600" dirty="0"/>
                <a:t>. s. </a:t>
              </a:r>
              <a:r>
                <a:rPr lang="cs-CZ" sz="1600" dirty="0"/>
                <a:t>315</a:t>
              </a:r>
              <a:r>
                <a:rPr lang="pt-BR" sz="1600" dirty="0"/>
                <a:t>, č. </a:t>
              </a:r>
              <a:r>
                <a:rPr lang="cs-CZ" sz="1600" dirty="0"/>
                <a:t>821</a:t>
              </a:r>
              <a:r>
                <a:rPr lang="pt-BR" sz="1600" dirty="0"/>
                <a:t>.</a:t>
              </a:r>
              <a:endParaRPr lang="cs-CZ" sz="1600" dirty="0"/>
            </a:p>
          </p:txBody>
        </p:sp>
        <p:sp>
          <p:nvSpPr>
            <p:cNvPr id="15" name="Obdélník 14">
              <a:extLst>
                <a:ext uri="{FF2B5EF4-FFF2-40B4-BE49-F238E27FC236}">
                  <a16:creationId xmlns:a16="http://schemas.microsoft.com/office/drawing/2014/main" id="{1FEDDED3-6D2E-E9EA-6A0B-95D222EEE5C7}"/>
                </a:ext>
              </a:extLst>
            </p:cNvPr>
            <p:cNvSpPr/>
            <p:nvPr/>
          </p:nvSpPr>
          <p:spPr>
            <a:xfrm>
              <a:off x="7822377" y="4560780"/>
              <a:ext cx="3589379" cy="213106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grpSp>
      <p:pic>
        <p:nvPicPr>
          <p:cNvPr id="9" name="Obrázek 8" descr="Obsah obrázku text, mapa&#10;&#10;Popis byl vytvořen automaticky">
            <a:extLst>
              <a:ext uri="{FF2B5EF4-FFF2-40B4-BE49-F238E27FC236}">
                <a16:creationId xmlns:a16="http://schemas.microsoft.com/office/drawing/2014/main" id="{07920291-1088-672B-C699-A39E239F7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801" y="166154"/>
            <a:ext cx="3597955" cy="4275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Obrázek 11" descr="Obsah obrázku obloha, Zříceniny, Dávná historie, Historie&#10;&#10;Popis byl vytvořen automaticky">
            <a:extLst>
              <a:ext uri="{FF2B5EF4-FFF2-40B4-BE49-F238E27FC236}">
                <a16:creationId xmlns:a16="http://schemas.microsoft.com/office/drawing/2014/main" id="{2DB7CEBE-B9CA-C541-5830-007BAD650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4303" y="698562"/>
            <a:ext cx="5176713" cy="36398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0677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1000"/>
                                        <p:tgtEl>
                                          <p:spTgt spid="3">
                                            <p:txEl>
                                              <p:pRg st="7" end="7"/>
                                            </p:txEl>
                                          </p:spTgt>
                                        </p:tgtEl>
                                      </p:cBhvr>
                                    </p:animEffect>
                                    <p:anim calcmode="lin" valueType="num">
                                      <p:cBhvr>
                                        <p:cTn id="6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par>
                                <p:cTn id="67" presetID="42" presetClass="exit" presetSubtype="0" fill="hold" nodeType="withEffect">
                                  <p:stCondLst>
                                    <p:cond delay="0"/>
                                  </p:stCondLst>
                                  <p:childTnLst>
                                    <p:animEffect transition="out" filter="fade">
                                      <p:cBhvr>
                                        <p:cTn id="68" dur="1000"/>
                                        <p:tgtEl>
                                          <p:spTgt spid="9"/>
                                        </p:tgtEl>
                                      </p:cBhvr>
                                    </p:animEffect>
                                    <p:anim calcmode="lin" valueType="num">
                                      <p:cBhvr>
                                        <p:cTn id="69" dur="1000"/>
                                        <p:tgtEl>
                                          <p:spTgt spid="9"/>
                                        </p:tgtEl>
                                        <p:attrNameLst>
                                          <p:attrName>ppt_x</p:attrName>
                                        </p:attrNameLst>
                                      </p:cBhvr>
                                      <p:tavLst>
                                        <p:tav tm="0">
                                          <p:val>
                                            <p:strVal val="ppt_x"/>
                                          </p:val>
                                        </p:tav>
                                        <p:tav tm="100000">
                                          <p:val>
                                            <p:strVal val="ppt_x"/>
                                          </p:val>
                                        </p:tav>
                                      </p:tavLst>
                                    </p:anim>
                                    <p:anim calcmode="lin" valueType="num">
                                      <p:cBhvr>
                                        <p:cTn id="70" dur="1000"/>
                                        <p:tgtEl>
                                          <p:spTgt spid="9"/>
                                        </p:tgtEl>
                                        <p:attrNameLst>
                                          <p:attrName>ppt_y</p:attrName>
                                        </p:attrNameLst>
                                      </p:cBhvr>
                                      <p:tavLst>
                                        <p:tav tm="0">
                                          <p:val>
                                            <p:strVal val="ppt_y"/>
                                          </p:val>
                                        </p:tav>
                                        <p:tav tm="100000">
                                          <p:val>
                                            <p:strVal val="ppt_y+.1"/>
                                          </p:val>
                                        </p:tav>
                                      </p:tavLst>
                                    </p:anim>
                                    <p:set>
                                      <p:cBhvr>
                                        <p:cTn id="71"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158620" y="146933"/>
            <a:ext cx="11295721" cy="1325563"/>
          </a:xfrm>
        </p:spPr>
        <p:txBody>
          <a:bodyPr>
            <a:normAutofit fontScale="90000"/>
          </a:bodyPr>
          <a:lstStyle/>
          <a:p>
            <a:pPr algn="ctr"/>
            <a:r>
              <a:rPr lang="cs-CZ" dirty="0" err="1"/>
              <a:t>Nabatejské</a:t>
            </a:r>
            <a:r>
              <a:rPr lang="cs-CZ" dirty="0"/>
              <a:t> království na sklonku 4. století př. n. l.</a:t>
            </a:r>
            <a:br>
              <a:rPr lang="cs-CZ" dirty="0"/>
            </a:br>
            <a:br>
              <a:rPr lang="cs-CZ" sz="1200" dirty="0"/>
            </a:b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158620" y="1216775"/>
            <a:ext cx="11616613" cy="5426621"/>
          </a:xfrm>
        </p:spPr>
        <p:txBody>
          <a:bodyPr>
            <a:normAutofit fontScale="85000" lnSpcReduction="20000"/>
          </a:bodyPr>
          <a:lstStyle/>
          <a:p>
            <a:pPr marL="0" indent="0">
              <a:buNone/>
            </a:pPr>
            <a:r>
              <a:rPr lang="cs-CZ" i="1" dirty="0"/>
              <a:t>„Pro ty, kteří nevědí, bude užitečné podrobně uvést zvyky těchto Arabů, jejichž dodržováním, jak sami věří, si zachovávají svou svobodu. Žijí pod širým nebem a jako svou rodnou zemi si nárokují divočinu, která nemá ani řeky, ani vydatné prameny, z nichž by mohla nepřátelská armáda získat vodu. Jejich zvykem není set obilí, vysazovat ovocné stromy, požívat víno ani stavět dům. Je-li přistižen někdo, kdo jedná v rozporu, je potrestán smrtí. Dodržují těchto zvyků, protože věří, že pro ty, kteří toto vše vlastní, je snadné nechat se donutit mocnými konat podle jejich vůle, aby si majetek zachovali. Někteří z nich chovají velbloudy, jiní ovce a pasou je na poušti. Mnohé arabské kmenů, které užívají </a:t>
            </a:r>
            <a:r>
              <a:rPr lang="cs-CZ" i="1" dirty="0" err="1"/>
              <a:t>poušťi</a:t>
            </a:r>
            <a:r>
              <a:rPr lang="cs-CZ" i="1" dirty="0"/>
              <a:t> jako pastviny, </a:t>
            </a:r>
            <a:r>
              <a:rPr lang="cs-CZ" i="1" dirty="0" err="1"/>
              <a:t>Nabatejci</a:t>
            </a:r>
            <a:r>
              <a:rPr lang="cs-CZ" i="1" dirty="0"/>
              <a:t> daleko převyšují v bohatství, ačkoli jich není o moc více než deset tisíc. Mnozí z nich totiž dodávají k moři kadidlo a myrhu a nejcennější druhy koření, které získávají od těch, kteří je dopravují z oblasti, které se říká Arábie </a:t>
            </a:r>
            <a:r>
              <a:rPr lang="cs-CZ" i="1" dirty="0" err="1"/>
              <a:t>Eudémon</a:t>
            </a:r>
            <a:r>
              <a:rPr lang="cs-CZ" i="1" dirty="0"/>
              <a:t>. </a:t>
            </a:r>
            <a:r>
              <a:rPr lang="cs-CZ" b="1" i="1" dirty="0"/>
              <a:t>Mají výjimečně rádi svobodu, a kdykoli se přiblíží velká síla nepřátel, uchýlí se do pouště, kterou používají jako pevnost. Chybí zde totiž voda a poušť tak nemohou překročit jiní, než oni sami, kteří kopou podzemní nádrže a natahují je štukem, jež vodu zadržuje. Po naplnění těchto nádrží dešťovou vodou je zakryjí a vyrovnají s povrchem zemským, přičemž je označí znameními, které jsou jim známé, ale nerozpoznatelné ostatními. Svůj dobytek napájejí každý druhý den, aby při pohybu bezvodými kraji nemuseli nosit vodu s sebou</a:t>
            </a:r>
            <a:r>
              <a:rPr lang="cs-CZ" i="1" dirty="0"/>
              <a:t>.“ </a:t>
            </a:r>
          </a:p>
          <a:p>
            <a:pPr marL="0" indent="0">
              <a:buNone/>
            </a:pPr>
            <a:endParaRPr lang="cs-CZ" dirty="0"/>
          </a:p>
          <a:p>
            <a:pPr marL="0" indent="0">
              <a:buNone/>
            </a:pPr>
            <a:r>
              <a:rPr lang="cs-CZ" dirty="0" err="1"/>
              <a:t>Diodóros</a:t>
            </a:r>
            <a:r>
              <a:rPr lang="cs-CZ" dirty="0"/>
              <a:t> Sicilský. </a:t>
            </a:r>
            <a:r>
              <a:rPr lang="cs-CZ" i="1" dirty="0" err="1"/>
              <a:t>Bibliothéké</a:t>
            </a:r>
            <a:r>
              <a:rPr lang="cs-CZ" i="1" dirty="0"/>
              <a:t> </a:t>
            </a:r>
            <a:r>
              <a:rPr lang="cs-CZ" i="1" dirty="0" err="1"/>
              <a:t>Historiké</a:t>
            </a:r>
            <a:r>
              <a:rPr lang="cs-CZ" dirty="0"/>
              <a:t> 19,94.</a:t>
            </a:r>
          </a:p>
          <a:p>
            <a:pPr marL="0" indent="0">
              <a:buNone/>
            </a:pPr>
            <a:endParaRPr lang="cs-CZ" dirty="0"/>
          </a:p>
          <a:p>
            <a:pPr marL="0" indent="0">
              <a:buNone/>
            </a:pP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1266372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158620" y="146933"/>
            <a:ext cx="11295721" cy="1325563"/>
          </a:xfrm>
        </p:spPr>
        <p:txBody>
          <a:bodyPr>
            <a:normAutofit fontScale="90000"/>
          </a:bodyPr>
          <a:lstStyle/>
          <a:p>
            <a:pPr algn="ctr"/>
            <a:r>
              <a:rPr lang="cs-CZ" dirty="0" err="1"/>
              <a:t>Nabatejské</a:t>
            </a:r>
            <a:r>
              <a:rPr lang="cs-CZ" dirty="0"/>
              <a:t> království na sklonku 4. století př. n. l.</a:t>
            </a:r>
            <a:br>
              <a:rPr lang="cs-CZ" dirty="0"/>
            </a:br>
            <a:br>
              <a:rPr lang="cs-CZ" sz="1200" dirty="0"/>
            </a:br>
            <a:r>
              <a:rPr lang="cs-CZ" sz="2000" dirty="0"/>
              <a:t>Střet </a:t>
            </a:r>
            <a:r>
              <a:rPr lang="cs-CZ" sz="2000" dirty="0" err="1"/>
              <a:t>Athénaia</a:t>
            </a:r>
            <a:r>
              <a:rPr lang="cs-CZ" sz="2000" dirty="0"/>
              <a:t>, pověřeného </a:t>
            </a:r>
            <a:r>
              <a:rPr lang="cs-CZ" sz="2000" dirty="0" err="1"/>
              <a:t>Antigonem</a:t>
            </a:r>
            <a:r>
              <a:rPr lang="cs-CZ" sz="2000" dirty="0"/>
              <a:t> I. </a:t>
            </a:r>
            <a:r>
              <a:rPr lang="cs-CZ" sz="2000" dirty="0" err="1"/>
              <a:t>Monoftalmem</a:t>
            </a:r>
            <a:r>
              <a:rPr lang="cs-CZ" sz="2000" dirty="0"/>
              <a:t>, s </a:t>
            </a:r>
            <a:r>
              <a:rPr lang="cs-CZ" sz="2000" dirty="0" err="1"/>
              <a:t>Nabatejci</a:t>
            </a:r>
            <a:r>
              <a:rPr lang="cs-CZ" sz="2000" dirty="0"/>
              <a:t> roku 312 př. n. l.</a:t>
            </a:r>
            <a:br>
              <a:rPr lang="cs-CZ" dirty="0"/>
            </a:b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158620" y="1216775"/>
            <a:ext cx="11616613" cy="5426621"/>
          </a:xfrm>
        </p:spPr>
        <p:txBody>
          <a:bodyPr>
            <a:normAutofit fontScale="70000" lnSpcReduction="20000"/>
          </a:bodyPr>
          <a:lstStyle/>
          <a:p>
            <a:pPr marL="0" indent="0">
              <a:buNone/>
            </a:pPr>
            <a:r>
              <a:rPr lang="cs-CZ" i="1" dirty="0"/>
              <a:t>„Nyní, když </a:t>
            </a:r>
            <a:r>
              <a:rPr lang="cs-CZ" i="1" dirty="0" err="1"/>
              <a:t>Antigonus</a:t>
            </a:r>
            <a:r>
              <a:rPr lang="cs-CZ" i="1" dirty="0"/>
              <a:t> bez boje získal celou Sýrii a Fénicii, zatoužil táhnout proti zemi Arabů, kteří se nazývají </a:t>
            </a:r>
            <a:r>
              <a:rPr lang="cs-CZ" i="1" dirty="0" err="1"/>
              <a:t>Nabatejci</a:t>
            </a:r>
            <a:r>
              <a:rPr lang="cs-CZ" i="1" dirty="0"/>
              <a:t>. Rozhodnuv, že tento lid je nepřátelský jeho zájmům, vybral </a:t>
            </a:r>
            <a:r>
              <a:rPr lang="cs-CZ" i="1" dirty="0" err="1"/>
              <a:t>Athénaia</a:t>
            </a:r>
            <a:r>
              <a:rPr lang="cs-CZ" i="1" dirty="0"/>
              <a:t>, jednoho ze svých přátel. Dal mu čtyři tisíce lehkých pěšáků a šest set jezdců vynikajících rychlostí a nařídil mu, aby se náhle vrhl na barbary a jako kořist jim zabavil veškerý dobytek. (…) Když se blíží čas národního shromáždění, na kterém jsou tito Arabové, kteří bydlí kolem, zvyklí se setkávat, někteří aby prodali zboží a jiní aby potřebné zboží nakoupili, cestují a shromažďují se na jisté skále, zatímco svůj majetek, své starce, také své ženy a své děti opouštějí. Toto místo je neobyčejně silné, ale neopevněné a je vzdáleno dva dny cesty od osídlené země. Čekaje na toto shromáždění se </a:t>
            </a:r>
            <a:r>
              <a:rPr lang="cs-CZ" i="1" dirty="0" err="1"/>
              <a:t>Athénaios</a:t>
            </a:r>
            <a:r>
              <a:rPr lang="cs-CZ" i="1" dirty="0"/>
              <a:t> vydal se svou armádou na skálu v lehkém pochodovém seskupení. Když za tři dny a stejný počet nocí ušel dvacet dva set stadií z kraje </a:t>
            </a:r>
            <a:r>
              <a:rPr lang="cs-CZ" i="1" dirty="0" err="1"/>
              <a:t>Iduméia</a:t>
            </a:r>
            <a:r>
              <a:rPr lang="cs-CZ" i="1" dirty="0"/>
              <a:t>, unikl pozornosti Arabů a kolem půlnoci se zmocnil skály. Z těch, které zde zastihnul, některé hned zabil, některé vzal jako zajatce a další, kteří byli zraněni, zanechal za sebou. Shromáždil větší část kadidla a myrhy a asi pět set talentů stříbra. Nezdržel se déle než do časného rána a okamžitě vyrazil na cestu nejrychleji, jak mohl, v očekávání, že ho barbaři pronásledují. Když on a jeho muži bez přestávky pochodovali dvě stě stadií, utábořili se, unavení a nedbalí hlídkování, jako by věřili, že nepřítel nemůže přijít dříve než za dva nebo tři dny. Když se o nich ale Arabové doslechli od těch, kteří výpravu viděli, ihned se seskupili a vydali se ke skále. Poté, co je zranění informovali o tom, co se stalo, pronásledovali Řeky velkou rychlostí. Zatímco </a:t>
            </a:r>
            <a:r>
              <a:rPr lang="cs-CZ" i="1" dirty="0" err="1"/>
              <a:t>Athénaiovi</a:t>
            </a:r>
            <a:r>
              <a:rPr lang="cs-CZ" i="1" dirty="0"/>
              <a:t> muži tábořili bez pomyšlení na nepřítele a kvůli únavě upadli v hluboký spánek, někteří z jejich zajatců tajně unikli. </a:t>
            </a:r>
            <a:r>
              <a:rPr lang="cs-CZ" i="1" dirty="0" err="1"/>
              <a:t>Nabatejci</a:t>
            </a:r>
            <a:r>
              <a:rPr lang="cs-CZ" i="1" dirty="0"/>
              <a:t>, kteří se od nich dozvěděli o stavu nepřítele, zaútočili na tábor v počtu nejméně osmi tisíc. Většinu nepřátelských jednotek pobili tam, kde ležely, zbytek zabili svými oštěpy, když se během bitvy probouzeli. Nakonec byli všichni pěšáci pobiti, ale z jezdců asi padesát uteklo, ačkoli větší část z nich byla zraněna.“</a:t>
            </a:r>
          </a:p>
          <a:p>
            <a:pPr marL="0" indent="0">
              <a:buNone/>
            </a:pPr>
            <a:endParaRPr lang="cs-CZ" dirty="0"/>
          </a:p>
          <a:p>
            <a:pPr marL="0" indent="0">
              <a:buNone/>
            </a:pPr>
            <a:r>
              <a:rPr lang="cs-CZ" dirty="0" err="1"/>
              <a:t>Diodóros</a:t>
            </a:r>
            <a:r>
              <a:rPr lang="cs-CZ" dirty="0"/>
              <a:t> Sicilský. </a:t>
            </a:r>
            <a:r>
              <a:rPr lang="cs-CZ" i="1" dirty="0" err="1"/>
              <a:t>Bibliothéké</a:t>
            </a:r>
            <a:r>
              <a:rPr lang="cs-CZ" i="1" dirty="0"/>
              <a:t> </a:t>
            </a:r>
            <a:r>
              <a:rPr lang="cs-CZ" i="1" dirty="0" err="1"/>
              <a:t>Historiké</a:t>
            </a:r>
            <a:r>
              <a:rPr lang="cs-CZ" dirty="0"/>
              <a:t> 19,94 – 95.</a:t>
            </a:r>
          </a:p>
          <a:p>
            <a:pPr marL="0" indent="0">
              <a:buNone/>
            </a:pPr>
            <a:endParaRPr lang="cs-CZ" dirty="0"/>
          </a:p>
          <a:p>
            <a:pPr marL="0" indent="0">
              <a:buNone/>
            </a:pP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234421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158620" y="146933"/>
            <a:ext cx="11295721" cy="1325563"/>
          </a:xfrm>
        </p:spPr>
        <p:txBody>
          <a:bodyPr>
            <a:normAutofit fontScale="90000"/>
          </a:bodyPr>
          <a:lstStyle/>
          <a:p>
            <a:pPr algn="ctr"/>
            <a:r>
              <a:rPr lang="cs-CZ" dirty="0" err="1"/>
              <a:t>Nabatejské</a:t>
            </a:r>
            <a:r>
              <a:rPr lang="cs-CZ" dirty="0"/>
              <a:t> království na sklonku 4. století př. n. l.</a:t>
            </a:r>
            <a:br>
              <a:rPr lang="cs-CZ" dirty="0"/>
            </a:br>
            <a:br>
              <a:rPr lang="cs-CZ" sz="1200" dirty="0"/>
            </a:br>
            <a:r>
              <a:rPr lang="cs-CZ" sz="2000" dirty="0"/>
              <a:t>Střet </a:t>
            </a:r>
            <a:r>
              <a:rPr lang="cs-CZ" sz="2000" dirty="0" err="1"/>
              <a:t>Démétria</a:t>
            </a:r>
            <a:r>
              <a:rPr lang="cs-CZ" sz="2000" dirty="0"/>
              <a:t> </a:t>
            </a:r>
            <a:r>
              <a:rPr lang="cs-CZ" sz="2000" dirty="0" err="1"/>
              <a:t>Poliorkéta</a:t>
            </a:r>
            <a:r>
              <a:rPr lang="cs-CZ" sz="2000" dirty="0"/>
              <a:t>, pověřeného </a:t>
            </a:r>
            <a:r>
              <a:rPr lang="cs-CZ" sz="2000" dirty="0" err="1"/>
              <a:t>Antigonem</a:t>
            </a:r>
            <a:r>
              <a:rPr lang="cs-CZ" sz="2000" dirty="0"/>
              <a:t> I. </a:t>
            </a:r>
            <a:r>
              <a:rPr lang="cs-CZ" sz="2000" dirty="0" err="1"/>
              <a:t>Monoftalmem</a:t>
            </a:r>
            <a:r>
              <a:rPr lang="cs-CZ" sz="2000" dirty="0"/>
              <a:t>, s </a:t>
            </a:r>
            <a:r>
              <a:rPr lang="cs-CZ" sz="2000" dirty="0" err="1"/>
              <a:t>Nabatejci</a:t>
            </a:r>
            <a:r>
              <a:rPr lang="cs-CZ" sz="2000" dirty="0"/>
              <a:t> roku 312 př. n. l.</a:t>
            </a:r>
            <a:br>
              <a:rPr lang="cs-CZ" dirty="0"/>
            </a:b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158620" y="1216775"/>
            <a:ext cx="11616613" cy="5426621"/>
          </a:xfrm>
        </p:spPr>
        <p:txBody>
          <a:bodyPr>
            <a:normAutofit fontScale="70000" lnSpcReduction="20000"/>
          </a:bodyPr>
          <a:lstStyle/>
          <a:p>
            <a:pPr marL="0" indent="0">
              <a:buNone/>
            </a:pPr>
            <a:r>
              <a:rPr lang="cs-CZ" i="1" dirty="0"/>
              <a:t>„Když </a:t>
            </a:r>
            <a:r>
              <a:rPr lang="cs-CZ" i="1" dirty="0" err="1"/>
              <a:t>Antigonos</a:t>
            </a:r>
            <a:r>
              <a:rPr lang="cs-CZ" i="1" dirty="0"/>
              <a:t> po nějakou dobu zacházel s barbary jako s přáteli a věřil, že je zdatně oklamal, a tím získal příležitost, vybral z celé své síly čtyři tisíce pěšáků, kteří byli lehce ozbrojení a od přírody dobře přizpůsobení pro rychlý pochod, a více než čtyři tisíce jezdců. Nařídil jim, aby vzali zásoby jídla nevyžadujícího vaření na několik dní, a poté, co velením pověřil svého syna </a:t>
            </a:r>
            <a:r>
              <a:rPr lang="cs-CZ" i="1" dirty="0" err="1"/>
              <a:t>Démétria</a:t>
            </a:r>
            <a:r>
              <a:rPr lang="cs-CZ" i="1" dirty="0"/>
              <a:t>, je ráno poslal na cestu s nařízením, aby potrestali Araby, jak jen budou moci. </a:t>
            </a:r>
            <a:r>
              <a:rPr lang="cs-CZ" i="1" dirty="0" err="1"/>
              <a:t>Démétrios</a:t>
            </a:r>
            <a:r>
              <a:rPr lang="cs-CZ" i="1" dirty="0"/>
              <a:t> proto postupoval tři dny krajem bez cest a snažil se, aby ho barbaři nezpozorovali, nicméně hlídky, které viděly, že se objevila nepřátelská síla, informovaly </a:t>
            </a:r>
            <a:r>
              <a:rPr lang="cs-CZ" i="1" dirty="0" err="1"/>
              <a:t>Nabatejce</a:t>
            </a:r>
            <a:r>
              <a:rPr lang="cs-CZ" i="1" dirty="0"/>
              <a:t> pomocí předem připravených palebných signálů. Když se barbaři dozvěděli, že přišli Řekové, okamžitě poslali svůj majetek do skály a rozmístili posádku, která byla dostatečně silná, protože zde existoval jediný umělý přístup. Sami rozdělili svá stáda a vyhnali je do pouště, některé jedním směrem a jiné druhým. Když </a:t>
            </a:r>
            <a:r>
              <a:rPr lang="cs-CZ" i="1" dirty="0" err="1"/>
              <a:t>Démétrios</a:t>
            </a:r>
            <a:r>
              <a:rPr lang="cs-CZ" i="1" dirty="0"/>
              <a:t> dorazil ke skále a zjistil, že stáda jsou pryč, podnikal opakované útoky na pevnost. Ti uvnitř se důrazně bránili a snadno měli v boji navrch kvůli vyšší pozici, a tak toho dne, poté, co boj pokračoval až do večera, </a:t>
            </a:r>
            <a:r>
              <a:rPr lang="cs-CZ" i="1" dirty="0" err="1"/>
              <a:t>Démétrios</a:t>
            </a:r>
            <a:r>
              <a:rPr lang="cs-CZ" i="1" dirty="0"/>
              <a:t> odvolal své vojáky zvukem trubky. Když však druhého dne postoupili ke skále, zavolal na něj jeden z barbarů a řekl: „Králi </a:t>
            </a:r>
            <a:r>
              <a:rPr lang="cs-CZ" i="1" dirty="0" err="1"/>
              <a:t>Démétrie</a:t>
            </a:r>
            <a:r>
              <a:rPr lang="cs-CZ" i="1" dirty="0"/>
              <a:t>, s jakou touhou nebo z jakého donucení bojuješ proti nám, kteří žijeme na poušti a v zemi, která nemá ani vodu, ani obilí, ani víno, ani nic jiného, co patří mezi vaše životní potřeby? My, kteří nejsme v žádném případě ochotni být otroky, jsme se všichni uchýlili do země, která postrádá všechny ty věci, kterých si ostatní lidé váží a rozhodli se žít život na poušti a život jako divoká zvěř, která ti vůbec neubližuje. Prosíme proto tebe i tvého otce, abyste nám také neubližovali a poté, co od nás dostanete dary, se se svou armádou stáhli a od nynějška považovali </a:t>
            </a:r>
            <a:r>
              <a:rPr lang="cs-CZ" i="1" dirty="0" err="1"/>
              <a:t>Nabatejce</a:t>
            </a:r>
            <a:r>
              <a:rPr lang="cs-CZ" i="1" dirty="0"/>
              <a:t> za své přátele. Nemůžete tu totiž, ať chcete či ne, zůstat mnoho dní, protože vám chybí voda a všechny ostatní potřebné zásoby. Nemůžete nás ani přinutit, abychom žili jiný život, měli byste jen pár zajatců, sklíčených otroků, kteří by se nespokojili s cizím způsobe života." Když zazněla taková slova, </a:t>
            </a:r>
            <a:r>
              <a:rPr lang="cs-CZ" i="1" dirty="0" err="1"/>
              <a:t>Démétrios</a:t>
            </a:r>
            <a:r>
              <a:rPr lang="cs-CZ" i="1" dirty="0"/>
              <a:t> stáhl svou armádu a nařídil Arabům, aby poslali velvyslance k projednání těchto záležitostí. Poslali své nejstarší muže, kteří ho opakováním argumentů podobných těm, které jsem již popsal, přesvědčili, aby přijal darem to nejcennější z jejich výrobků a dohodl se s nimi.“</a:t>
            </a:r>
          </a:p>
          <a:p>
            <a:pPr marL="0" indent="0">
              <a:buNone/>
            </a:pPr>
            <a:r>
              <a:rPr lang="cs-CZ" dirty="0" err="1"/>
              <a:t>Diodóros</a:t>
            </a:r>
            <a:r>
              <a:rPr lang="cs-CZ" dirty="0"/>
              <a:t> Sicilský. </a:t>
            </a:r>
            <a:r>
              <a:rPr lang="cs-CZ" i="1" dirty="0" err="1"/>
              <a:t>Bibliothéké</a:t>
            </a:r>
            <a:r>
              <a:rPr lang="cs-CZ" i="1" dirty="0"/>
              <a:t> </a:t>
            </a:r>
            <a:r>
              <a:rPr lang="cs-CZ" i="1" dirty="0" err="1"/>
              <a:t>Historiké</a:t>
            </a:r>
            <a:r>
              <a:rPr lang="cs-CZ" dirty="0"/>
              <a:t> 19,94 – 95.</a:t>
            </a:r>
          </a:p>
          <a:p>
            <a:pPr marL="0" indent="0">
              <a:buNone/>
            </a:pPr>
            <a:endParaRPr lang="cs-CZ" dirty="0"/>
          </a:p>
          <a:p>
            <a:pPr marL="0" indent="0">
              <a:buNone/>
            </a:pP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2571871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158620" y="146933"/>
            <a:ext cx="11295721" cy="1325563"/>
          </a:xfrm>
        </p:spPr>
        <p:txBody>
          <a:bodyPr>
            <a:normAutofit fontScale="90000"/>
          </a:bodyPr>
          <a:lstStyle/>
          <a:p>
            <a:pPr algn="ctr"/>
            <a:r>
              <a:rPr lang="cs-CZ" dirty="0" err="1"/>
              <a:t>Nabatejské</a:t>
            </a:r>
            <a:r>
              <a:rPr lang="cs-CZ" dirty="0"/>
              <a:t> království na sklonku 1. století př. n. l.</a:t>
            </a:r>
            <a:br>
              <a:rPr lang="cs-CZ" dirty="0"/>
            </a:br>
            <a:br>
              <a:rPr lang="cs-CZ" sz="1200" dirty="0"/>
            </a:br>
            <a:r>
              <a:rPr lang="cs-CZ" sz="2000" dirty="0"/>
              <a:t>Římská dobyvačná výprava do Arábie vedená </a:t>
            </a:r>
            <a:r>
              <a:rPr lang="cs-CZ" sz="2000" dirty="0" err="1"/>
              <a:t>Aeliem</a:t>
            </a:r>
            <a:r>
              <a:rPr lang="cs-CZ" sz="2000" dirty="0"/>
              <a:t> Gallem za pomoci </a:t>
            </a:r>
            <a:r>
              <a:rPr lang="cs-CZ" sz="2000" dirty="0" err="1"/>
              <a:t>nabatejských</a:t>
            </a:r>
            <a:r>
              <a:rPr lang="cs-CZ" sz="2000" dirty="0"/>
              <a:t> průvodců v letech 26 – 24 př. n. l.</a:t>
            </a: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158620" y="1410821"/>
            <a:ext cx="11616613" cy="5426621"/>
          </a:xfrm>
        </p:spPr>
        <p:txBody>
          <a:bodyPr>
            <a:normAutofit fontScale="70000" lnSpcReduction="20000"/>
          </a:bodyPr>
          <a:lstStyle/>
          <a:p>
            <a:pPr marL="0" indent="0">
              <a:buNone/>
            </a:pPr>
            <a:r>
              <a:rPr lang="cs-CZ" i="1" dirty="0"/>
              <a:t>„Augustus pojal za cíl získat si Araby na svojí stranu nebo si je podrobit. Dalším hlediskem byla pověst, která se šířila odjakživa, že jsou velmi bohatí a že prodávají aromatické látky a nejcennější kameny za zlato a stříbro, ale nikdy neutrácejí s cizinci žádnou část toho, co dostanou výměnou. Očekával, že buď bude jednat s bohatými přáteli, nebo ovládne bohaté nepřátele. Povzbuzovalo ho také očekávání pomoci od </a:t>
            </a:r>
            <a:r>
              <a:rPr lang="cs-CZ" i="1" dirty="0" err="1"/>
              <a:t>Nabatejců</a:t>
            </a:r>
            <a:r>
              <a:rPr lang="cs-CZ" i="1" dirty="0"/>
              <a:t>, protože byli přátelští a slíbili mu, že s ním budou ve všech směrech spolupracovat. Na základě těchto úvah se tedy </a:t>
            </a:r>
            <a:r>
              <a:rPr lang="cs-CZ" i="1" dirty="0" err="1"/>
              <a:t>Gallus</a:t>
            </a:r>
            <a:r>
              <a:rPr lang="cs-CZ" i="1" dirty="0"/>
              <a:t> vydal na výpravu, avšak byl oklamán </a:t>
            </a:r>
            <a:r>
              <a:rPr lang="cs-CZ" i="1" dirty="0" err="1"/>
              <a:t>nabatejským</a:t>
            </a:r>
            <a:r>
              <a:rPr lang="cs-CZ" i="1" dirty="0"/>
              <a:t> správcem </a:t>
            </a:r>
            <a:r>
              <a:rPr lang="cs-CZ" i="1" dirty="0" err="1"/>
              <a:t>Syllaeem</a:t>
            </a:r>
            <a:r>
              <a:rPr lang="cs-CZ" i="1" dirty="0"/>
              <a:t>, který, ačkoli slíbil, že bude průvodcem na pochodu a bude mu poskytovat všechny potřeby a bude s ním spolupracovat, jednal ve všem zrádně a neumožnil Římanům ani bezpečnou plavbu podél pobřeží, ani bezpečnou cestou po souši. Vedl je oklikou přes místa, která neměla cesty a přes kraje prosté všeho, nebo podél skalnatých břehů, kde nebyly přístavy, nebo přes vody, které byly mělké nebo plné podmořských kamenů. Zvláště na místech tohoto druhu přílivy, stejně jako odlivy, způsobily velmi velké utrpení. První Gallova chyba byla, že postavil velké bitevní lodě, protože žádná námořní bitva nebyla na dosah, a dokonce se ani nedala očekávat, neboť Arabové nejsou příliš dobří válečníci dokonce ani na souši. Spíše jsou to podrazáci a obchodníci, nemluvě o boji na moři. </a:t>
            </a:r>
            <a:r>
              <a:rPr lang="cs-CZ" i="1" dirty="0" err="1"/>
              <a:t>Gallus</a:t>
            </a:r>
            <a:r>
              <a:rPr lang="cs-CZ" i="1" dirty="0"/>
              <a:t> nicméně postavil ne méně než osmdesát lodí, birém a triér a lehkých člunů v </a:t>
            </a:r>
            <a:r>
              <a:rPr lang="cs-CZ" i="1" dirty="0" err="1"/>
              <a:t>Kleopatris</a:t>
            </a:r>
            <a:r>
              <a:rPr lang="cs-CZ" i="1" dirty="0"/>
              <a:t>, což je nedaleko starého kanálu, který se táhne od Nilu. Když si však uvědomil, že byl dokonale oklamán, postavil sto třicet dopravních plavidel, na kterých vyplulo asi deset tisíc pěšáků, složených z Římanů z Egypta a také z římských spojenců, mezi nimiž bylo pět set Židů a tisíc </a:t>
            </a:r>
            <a:r>
              <a:rPr lang="cs-CZ" i="1" dirty="0" err="1"/>
              <a:t>Nabatejců</a:t>
            </a:r>
            <a:r>
              <a:rPr lang="cs-CZ" i="1" dirty="0"/>
              <a:t> pod </a:t>
            </a:r>
            <a:r>
              <a:rPr lang="cs-CZ" i="1" dirty="0" err="1"/>
              <a:t>Syllaeem</a:t>
            </a:r>
            <a:r>
              <a:rPr lang="cs-CZ" i="1" dirty="0"/>
              <a:t>. Po mnoha zkouškách a útrapách dorazili za čtrnáct dní do </a:t>
            </a:r>
            <a:r>
              <a:rPr lang="cs-CZ" i="1" dirty="0" err="1"/>
              <a:t>Leuke</a:t>
            </a:r>
            <a:r>
              <a:rPr lang="cs-CZ" i="1" dirty="0"/>
              <a:t> </a:t>
            </a:r>
            <a:r>
              <a:rPr lang="cs-CZ" i="1" dirty="0" err="1"/>
              <a:t>Kome</a:t>
            </a:r>
            <a:r>
              <a:rPr lang="cs-CZ" i="1" dirty="0"/>
              <a:t> v zemi </a:t>
            </a:r>
            <a:r>
              <a:rPr lang="cs-CZ" i="1" dirty="0" err="1"/>
              <a:t>Nabatejců</a:t>
            </a:r>
            <a:r>
              <a:rPr lang="cs-CZ" i="1" dirty="0"/>
              <a:t>, velkého obchodního domu. Po cestě ztratili mnoho svých lodí, některé z nich i s posádkou, ale všechny kvůli obtížné plavbě, ne kvůli nějakému nepříteli. To bylo způsobeno zradou </a:t>
            </a:r>
            <a:r>
              <a:rPr lang="cs-CZ" i="1" dirty="0" err="1"/>
              <a:t>Syllaea</a:t>
            </a:r>
            <a:r>
              <a:rPr lang="cs-CZ" i="1" dirty="0"/>
              <a:t>, který řekl, že neexistuje způsob, jak by armáda mohla jít do </a:t>
            </a:r>
            <a:r>
              <a:rPr lang="cs-CZ" i="1" dirty="0" err="1"/>
              <a:t>Leuke</a:t>
            </a:r>
            <a:r>
              <a:rPr lang="cs-CZ" i="1" dirty="0"/>
              <a:t> </a:t>
            </a:r>
            <a:r>
              <a:rPr lang="cs-CZ" i="1" dirty="0" err="1"/>
              <a:t>Kome</a:t>
            </a:r>
            <a:r>
              <a:rPr lang="cs-CZ" i="1" dirty="0"/>
              <a:t> po zemi, ačkoliv obchodníci s velbloudy cestují tam a zpět z Petry na toto místo bezpečně a snadno a v takovém počtu mužů a velbloudů, že se v žádném ohledu neliší od armády.“</a:t>
            </a:r>
          </a:p>
          <a:p>
            <a:pPr marL="0" indent="0" algn="l">
              <a:buNone/>
            </a:pPr>
            <a:r>
              <a:rPr lang="cs-CZ" dirty="0" err="1"/>
              <a:t>Strabón</a:t>
            </a:r>
            <a:r>
              <a:rPr lang="cs-CZ" sz="2800" dirty="0"/>
              <a:t>. </a:t>
            </a:r>
            <a:r>
              <a:rPr lang="cs-CZ" i="1" dirty="0" err="1"/>
              <a:t>Geograf</a:t>
            </a:r>
            <a:r>
              <a:rPr lang="cs-CZ" sz="2800" i="1" dirty="0" err="1"/>
              <a:t>ika</a:t>
            </a:r>
            <a:r>
              <a:rPr lang="cs-CZ" sz="2800" i="1" dirty="0"/>
              <a:t> </a:t>
            </a:r>
            <a:r>
              <a:rPr lang="cs-CZ" sz="2800" dirty="0"/>
              <a:t>16,4,22 – 23.</a:t>
            </a:r>
          </a:p>
          <a:p>
            <a:pPr marL="0" indent="0">
              <a:buNone/>
            </a:pP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3000719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158620" y="55984"/>
            <a:ext cx="11295721" cy="1325563"/>
          </a:xfrm>
        </p:spPr>
        <p:txBody>
          <a:bodyPr>
            <a:normAutofit fontScale="90000"/>
          </a:bodyPr>
          <a:lstStyle/>
          <a:p>
            <a:pPr algn="ctr"/>
            <a:r>
              <a:rPr lang="cs-CZ" dirty="0" err="1"/>
              <a:t>Nabatejské</a:t>
            </a:r>
            <a:r>
              <a:rPr lang="cs-CZ" dirty="0"/>
              <a:t> království na sklonku 1. století př. n. l.</a:t>
            </a:r>
            <a:br>
              <a:rPr lang="cs-CZ" dirty="0"/>
            </a:br>
            <a:br>
              <a:rPr lang="cs-CZ" sz="1200" dirty="0"/>
            </a:br>
            <a:r>
              <a:rPr lang="cs-CZ" sz="2000" dirty="0"/>
              <a:t>Římská dobyvačná výprava do Arábie vedená </a:t>
            </a:r>
            <a:r>
              <a:rPr lang="cs-CZ" sz="2000" dirty="0" err="1"/>
              <a:t>Aeliem</a:t>
            </a:r>
            <a:r>
              <a:rPr lang="cs-CZ" sz="2000" dirty="0"/>
              <a:t> Gallem za pomoci </a:t>
            </a:r>
            <a:r>
              <a:rPr lang="cs-CZ" sz="2000" dirty="0" err="1"/>
              <a:t>nabatejských</a:t>
            </a:r>
            <a:r>
              <a:rPr lang="cs-CZ" sz="2000" dirty="0"/>
              <a:t> průvodců v letech 26 – 24 př. n. l.</a:t>
            </a: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158620" y="1291420"/>
            <a:ext cx="11616613" cy="5426621"/>
          </a:xfrm>
        </p:spPr>
        <p:txBody>
          <a:bodyPr>
            <a:normAutofit fontScale="77500" lnSpcReduction="20000"/>
          </a:bodyPr>
          <a:lstStyle/>
          <a:p>
            <a:pPr marL="0" indent="0">
              <a:buNone/>
            </a:pPr>
            <a:r>
              <a:rPr lang="cs-CZ" i="1" dirty="0"/>
              <a:t>„Událo se tak proto, že král </a:t>
            </a:r>
            <a:r>
              <a:rPr lang="cs-CZ" i="1" dirty="0" err="1"/>
              <a:t>Obodás</a:t>
            </a:r>
            <a:r>
              <a:rPr lang="cs-CZ" i="1" dirty="0"/>
              <a:t> se o veřejné záležitosti, a zvláště o ty vojenské, příliš nestaral (toto je vlastnost společná všem arabským králům) a proto, že dal veškerou moc </a:t>
            </a:r>
            <a:r>
              <a:rPr lang="cs-CZ" i="1" dirty="0" err="1"/>
              <a:t>Syllaeovi</a:t>
            </a:r>
            <a:r>
              <a:rPr lang="cs-CZ" i="1" dirty="0"/>
              <a:t>. </a:t>
            </a:r>
            <a:r>
              <a:rPr lang="cs-CZ" i="1" dirty="0" err="1"/>
              <a:t>Syllaeus</a:t>
            </a:r>
            <a:r>
              <a:rPr lang="cs-CZ" i="1" dirty="0"/>
              <a:t> ve všech směrech zrádně převezl Galla a snažil se, jak si myslím, prozkoumat zemi a spolu s Římany zničit některá její města a kmeny a poté se ustanovit pánem všeho a Římany vyhladit hladem, únavou, nemocí a dalším zlem, které pro ně zrádně vymyslel. Když </a:t>
            </a:r>
            <a:r>
              <a:rPr lang="cs-CZ" i="1" dirty="0" err="1"/>
              <a:t>Gallus</a:t>
            </a:r>
            <a:r>
              <a:rPr lang="cs-CZ" i="1" dirty="0"/>
              <a:t> vstoupil do </a:t>
            </a:r>
            <a:r>
              <a:rPr lang="cs-CZ" i="1" dirty="0" err="1"/>
              <a:t>Leuke</a:t>
            </a:r>
            <a:r>
              <a:rPr lang="cs-CZ" i="1" dirty="0"/>
              <a:t> </a:t>
            </a:r>
            <a:r>
              <a:rPr lang="cs-CZ" i="1" dirty="0" err="1"/>
              <a:t>Kome</a:t>
            </a:r>
            <a:r>
              <a:rPr lang="cs-CZ" i="1" dirty="0"/>
              <a:t>, jeho armáda byla těžce zkoušena jak s kurdějemi, tak kulháním, což jsou místní nemoci. První se projevuje jakousi paralýzu kolem úst a druhá v oblasti nohou, obojí se šíří místní vodou a bylinami. V každém případě  zde byl nucen strávit léto i zimu a čekat, až se nemocní uzdraví. (…) </a:t>
            </a:r>
            <a:r>
              <a:rPr lang="cs-CZ" b="1" i="1" dirty="0" err="1"/>
              <a:t>Gallus</a:t>
            </a:r>
            <a:r>
              <a:rPr lang="cs-CZ" b="1" i="1" dirty="0"/>
              <a:t> poté vyrazil se svou armádou z </a:t>
            </a:r>
            <a:r>
              <a:rPr lang="cs-CZ" b="1" i="1" dirty="0" err="1"/>
              <a:t>Leuke</a:t>
            </a:r>
            <a:r>
              <a:rPr lang="cs-CZ" b="1" i="1" dirty="0"/>
              <a:t> </a:t>
            </a:r>
            <a:r>
              <a:rPr lang="cs-CZ" b="1" i="1" dirty="0" err="1"/>
              <a:t>Kome</a:t>
            </a:r>
            <a:r>
              <a:rPr lang="cs-CZ" b="1" i="1" dirty="0"/>
              <a:t> a pochodoval oblastmi takového charakteru, že vodu zde museli nosit velbloudi.</a:t>
            </a:r>
            <a:r>
              <a:rPr lang="cs-CZ" i="1" dirty="0"/>
              <a:t> </a:t>
            </a:r>
            <a:r>
              <a:rPr lang="cs-CZ" b="1" i="1" dirty="0"/>
              <a:t>A proto, kvůli podlosti jejich průvodců, trvalo mnoho dní, než dorazili do země </a:t>
            </a:r>
            <a:r>
              <a:rPr lang="cs-CZ" b="1" i="1" dirty="0" err="1"/>
              <a:t>Areta</a:t>
            </a:r>
            <a:r>
              <a:rPr lang="cs-CZ" b="1" i="1" dirty="0"/>
              <a:t>, příbuzného </a:t>
            </a:r>
            <a:r>
              <a:rPr lang="cs-CZ" b="1" i="1" dirty="0" err="1"/>
              <a:t>Oboda</a:t>
            </a:r>
            <a:r>
              <a:rPr lang="cs-CZ" i="1" dirty="0"/>
              <a:t>. Nyní ho </a:t>
            </a:r>
            <a:r>
              <a:rPr lang="cs-CZ" i="1" dirty="0" err="1"/>
              <a:t>Aretás</a:t>
            </a:r>
            <a:r>
              <a:rPr lang="cs-CZ" i="1" dirty="0"/>
              <a:t> přátelsky přijal a nabídl mu dary, ale </a:t>
            </a:r>
            <a:r>
              <a:rPr lang="cs-CZ" i="1" dirty="0" err="1"/>
              <a:t>Syllaeova</a:t>
            </a:r>
            <a:r>
              <a:rPr lang="cs-CZ" i="1" dirty="0"/>
              <a:t> zrádnost komplikovala i cestu touto zemí. Cesta trvalo třicet dní, putovali zemí, která poskytovala pouze několik palem a máslo místo oleje, protože procházeli krajinou, která neměla žádné silnice. Další země, kterou prošli, patřila nomádům a většinu pokrývala skutečná poušť a jmenovala se </a:t>
            </a:r>
            <a:r>
              <a:rPr lang="cs-CZ" i="1" dirty="0" err="1"/>
              <a:t>Ararenê</a:t>
            </a:r>
            <a:r>
              <a:rPr lang="cs-CZ" i="1" dirty="0"/>
              <a:t>. (…) Když se vydal nazpět celou cestu stihnul za šedesát dní, ačkoli na své první cestě vyčerpal šest měsíců. Odtud přepravil svou armádu přes přístav </a:t>
            </a:r>
            <a:r>
              <a:rPr lang="cs-CZ" i="1" dirty="0" err="1"/>
              <a:t>Myus</a:t>
            </a:r>
            <a:r>
              <a:rPr lang="cs-CZ" i="1" dirty="0"/>
              <a:t> během jedenácti dnů, načež pochodoval po souši ke Koptu a se všemi, kteří měli to štěstí, že přežili, zakotvil v Alexandrii. Zbytek ztratil ne ve válkách, ale kvůli nemoci a únavě, hladu a špatným cestám, neboť ve válce zahynulo pouze sedm mužů. Z těchto důvodů nám tato expedice příliš neprospěla v poznání těchto krajů. Muže, který byl odpovědný za toto selhání, mám na mysli </a:t>
            </a:r>
            <a:r>
              <a:rPr lang="cs-CZ" i="1" dirty="0" err="1"/>
              <a:t>Syllaea</a:t>
            </a:r>
            <a:r>
              <a:rPr lang="cs-CZ" i="1" dirty="0"/>
              <a:t>, postihnul trest v Římě, protože ačkoliv předstíral přátelství, byl kromě své zrádnosti usvědčen i z jiných trestných činů a byl sťat.“</a:t>
            </a:r>
          </a:p>
          <a:p>
            <a:pPr marL="0" indent="0" algn="l">
              <a:buNone/>
            </a:pPr>
            <a:r>
              <a:rPr lang="cs-CZ" dirty="0" err="1"/>
              <a:t>Strabón</a:t>
            </a:r>
            <a:r>
              <a:rPr lang="cs-CZ" sz="2800" dirty="0"/>
              <a:t>. </a:t>
            </a:r>
            <a:r>
              <a:rPr lang="cs-CZ" i="1" dirty="0" err="1"/>
              <a:t>Geograf</a:t>
            </a:r>
            <a:r>
              <a:rPr lang="cs-CZ" sz="2800" i="1" dirty="0" err="1"/>
              <a:t>ika</a:t>
            </a:r>
            <a:r>
              <a:rPr lang="cs-CZ" sz="2800" i="1" dirty="0"/>
              <a:t> </a:t>
            </a:r>
            <a:r>
              <a:rPr lang="cs-CZ" sz="2800" dirty="0"/>
              <a:t>16,4,24.</a:t>
            </a:r>
          </a:p>
          <a:p>
            <a:pPr marL="0" indent="0">
              <a:buNone/>
            </a:pPr>
            <a:endParaRPr lang="cs-CZ" dirty="0"/>
          </a:p>
          <a:p>
            <a:pPr marL="0" indent="0">
              <a:buNone/>
            </a:pP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962549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1" y="1"/>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p:txBody>
          <a:bodyPr/>
          <a:lstStyle/>
          <a:p>
            <a:r>
              <a:rPr lang="cs-CZ" dirty="0"/>
              <a:t>Velbloudí sedla</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864096" y="1558212"/>
            <a:ext cx="6628386" cy="5057192"/>
          </a:xfrm>
        </p:spPr>
        <p:txBody>
          <a:bodyPr>
            <a:normAutofit/>
          </a:bodyPr>
          <a:lstStyle/>
          <a:p>
            <a:r>
              <a:rPr lang="cs-CZ" dirty="0"/>
              <a:t>První primitivní sedla umožnila dopravní užití velblouda</a:t>
            </a:r>
          </a:p>
          <a:p>
            <a:endParaRPr lang="cs-CZ" dirty="0"/>
          </a:p>
          <a:p>
            <a:r>
              <a:rPr lang="cs-CZ" dirty="0"/>
              <a:t>Pokročilejší typy sedel umožnily jízdní užití velblouda</a:t>
            </a:r>
          </a:p>
          <a:p>
            <a:endParaRPr lang="cs-CZ" dirty="0"/>
          </a:p>
          <a:p>
            <a:r>
              <a:rPr lang="cs-CZ" dirty="0"/>
              <a:t>Zefektivnění sedel vedlo k masovému šíření domestikovaného velblouda</a:t>
            </a:r>
          </a:p>
        </p:txBody>
      </p:sp>
      <p:pic>
        <p:nvPicPr>
          <p:cNvPr id="6" name="Obrázek 5" descr="Obsah obrázku venku, obloha, savec, arabský velbloud&#10;&#10;Popis byl vytvořen automaticky">
            <a:extLst>
              <a:ext uri="{FF2B5EF4-FFF2-40B4-BE49-F238E27FC236}">
                <a16:creationId xmlns:a16="http://schemas.microsoft.com/office/drawing/2014/main" id="{D50EB40D-3D24-D405-E561-2002A1953EFE}"/>
              </a:ext>
            </a:extLst>
          </p:cNvPr>
          <p:cNvPicPr>
            <a:picLocks noChangeAspect="1"/>
          </p:cNvPicPr>
          <p:nvPr/>
        </p:nvPicPr>
        <p:blipFill rotWithShape="1">
          <a:blip r:embed="rId3">
            <a:extLst>
              <a:ext uri="{28A0092B-C50C-407E-A947-70E740481C1C}">
                <a14:useLocalDpi xmlns:a14="http://schemas.microsoft.com/office/drawing/2010/main" val="0"/>
              </a:ext>
            </a:extLst>
          </a:blip>
          <a:srcRect l="1340"/>
          <a:stretch/>
        </p:blipFill>
        <p:spPr>
          <a:xfrm>
            <a:off x="7518378" y="227756"/>
            <a:ext cx="2436581" cy="160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Obrázek 7" descr="Obsah obrázku venku, arabský velbloud, Velbloudovití, velbloud&#10;&#10;Popis byl vytvořen automaticky">
            <a:extLst>
              <a:ext uri="{FF2B5EF4-FFF2-40B4-BE49-F238E27FC236}">
                <a16:creationId xmlns:a16="http://schemas.microsoft.com/office/drawing/2014/main" id="{76F32060-0364-F676-2DBD-5A53FD791A45}"/>
              </a:ext>
            </a:extLst>
          </p:cNvPr>
          <p:cNvPicPr>
            <a:picLocks noChangeAspect="1"/>
          </p:cNvPicPr>
          <p:nvPr/>
        </p:nvPicPr>
        <p:blipFill rotWithShape="1">
          <a:blip r:embed="rId4">
            <a:extLst>
              <a:ext uri="{28A0092B-C50C-407E-A947-70E740481C1C}">
                <a14:useLocalDpi xmlns:a14="http://schemas.microsoft.com/office/drawing/2010/main" val="0"/>
              </a:ext>
            </a:extLst>
          </a:blip>
          <a:srcRect l="6463" r="5850" b="10395"/>
          <a:stretch/>
        </p:blipFill>
        <p:spPr>
          <a:xfrm>
            <a:off x="7518378" y="1965425"/>
            <a:ext cx="2490827" cy="19089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Obrázek 9" descr="Obsah obrázku sport, venku, obloha, velbloud&#10;&#10;Popis byl vytvořen automaticky">
            <a:extLst>
              <a:ext uri="{FF2B5EF4-FFF2-40B4-BE49-F238E27FC236}">
                <a16:creationId xmlns:a16="http://schemas.microsoft.com/office/drawing/2014/main" id="{0599FF48-495E-34C8-187D-5BE479752DB3}"/>
              </a:ext>
            </a:extLst>
          </p:cNvPr>
          <p:cNvPicPr>
            <a:picLocks noChangeAspect="1"/>
          </p:cNvPicPr>
          <p:nvPr/>
        </p:nvPicPr>
        <p:blipFill rotWithShape="1">
          <a:blip r:embed="rId5">
            <a:extLst>
              <a:ext uri="{28A0092B-C50C-407E-A947-70E740481C1C}">
                <a14:useLocalDpi xmlns:a14="http://schemas.microsoft.com/office/drawing/2010/main" val="0"/>
              </a:ext>
            </a:extLst>
          </a:blip>
          <a:srcRect l="21345" r="25449"/>
          <a:stretch/>
        </p:blipFill>
        <p:spPr>
          <a:xfrm>
            <a:off x="7518378" y="4011773"/>
            <a:ext cx="2490827" cy="26280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2415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1" y="1"/>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38200" y="-82744"/>
            <a:ext cx="10515600" cy="1325563"/>
          </a:xfrm>
        </p:spPr>
        <p:txBody>
          <a:bodyPr/>
          <a:lstStyle/>
          <a:p>
            <a:r>
              <a:rPr lang="cs-CZ" dirty="0"/>
              <a:t>Somálské sedlo</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864096" y="961053"/>
            <a:ext cx="6628386" cy="5654351"/>
          </a:xfrm>
        </p:spPr>
        <p:txBody>
          <a:bodyPr>
            <a:normAutofit fontScale="77500" lnSpcReduction="20000"/>
          </a:bodyPr>
          <a:lstStyle/>
          <a:p>
            <a:r>
              <a:rPr lang="cs-CZ" dirty="0"/>
              <a:t>Dodnes velmi často užívané v Somálsku a jiných afrických zemích</a:t>
            </a:r>
          </a:p>
          <a:p>
            <a:r>
              <a:rPr lang="cs-CZ" dirty="0"/>
              <a:t>Nejprimitivnější a nejstarší</a:t>
            </a:r>
          </a:p>
          <a:p>
            <a:pPr marL="0" indent="0">
              <a:buNone/>
            </a:pPr>
            <a:r>
              <a:rPr lang="cs-CZ" dirty="0"/>
              <a:t>→Do Somálska se pravděpodobně rozšířilo díky obchodu s jižní Arábii velmi brzy (možná už kolem 2500 př. n. l.)</a:t>
            </a:r>
          </a:p>
          <a:p>
            <a:r>
              <a:rPr lang="cs-CZ" dirty="0"/>
              <a:t>Nejméně efektivní </a:t>
            </a:r>
          </a:p>
          <a:p>
            <a:pPr marL="0" indent="0">
              <a:buNone/>
            </a:pPr>
            <a:r>
              <a:rPr lang="cs-CZ" dirty="0"/>
              <a:t>→Při dopravním užití soustředí většinu hmotnosti nákladu na přední nohy a tím nevyužívá celého silového potenciálu velblouda</a:t>
            </a:r>
          </a:p>
          <a:p>
            <a:pPr marL="0" indent="0">
              <a:buNone/>
            </a:pPr>
            <a:r>
              <a:rPr lang="cs-CZ" dirty="0"/>
              <a:t>→Jezdecky nepoužitelné</a:t>
            </a:r>
          </a:p>
          <a:p>
            <a:r>
              <a:rPr lang="cs-CZ" dirty="0"/>
              <a:t>Sedlo se aplikuje na množství polštářů a kůží, které slouží ke zploštění a rozšíření hřbetu velblouda a vytvoření rovné plochy pro náklad</a:t>
            </a:r>
          </a:p>
          <a:p>
            <a:pPr marL="0" indent="0">
              <a:buNone/>
            </a:pPr>
            <a:r>
              <a:rPr lang="cs-CZ" dirty="0"/>
              <a:t>→Současně chrání velblouda před tlakem obtěžkaného sedla</a:t>
            </a:r>
          </a:p>
          <a:p>
            <a:r>
              <a:rPr lang="cs-CZ" dirty="0"/>
              <a:t>Samotné sedlo je tvořeno čtyřmi spojenými tyčemi, na které jsou posléze zavěšena zavazadla</a:t>
            </a:r>
          </a:p>
          <a:p>
            <a:endParaRPr lang="cs-CZ" dirty="0"/>
          </a:p>
        </p:txBody>
      </p:sp>
      <p:pic>
        <p:nvPicPr>
          <p:cNvPr id="12" name="Obrázek 11">
            <a:extLst>
              <a:ext uri="{FF2B5EF4-FFF2-40B4-BE49-F238E27FC236}">
                <a16:creationId xmlns:a16="http://schemas.microsoft.com/office/drawing/2014/main" id="{528387CD-2646-99DE-6CC0-7D3E7B0BD11A}"/>
              </a:ext>
            </a:extLst>
          </p:cNvPr>
          <p:cNvPicPr>
            <a:picLocks noChangeAspect="1"/>
          </p:cNvPicPr>
          <p:nvPr/>
        </p:nvPicPr>
        <p:blipFill>
          <a:blip r:embed="rId3"/>
          <a:stretch>
            <a:fillRect/>
          </a:stretch>
        </p:blipFill>
        <p:spPr>
          <a:xfrm>
            <a:off x="8218641" y="3429000"/>
            <a:ext cx="2995162" cy="3307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Obrázek 12" descr="Obsah obrázku venku, obloha, savec, arabský velbloud&#10;&#10;Popis byl vytvořen automaticky">
            <a:extLst>
              <a:ext uri="{FF2B5EF4-FFF2-40B4-BE49-F238E27FC236}">
                <a16:creationId xmlns:a16="http://schemas.microsoft.com/office/drawing/2014/main" id="{DBE2AEE1-3405-2238-356C-6B637B2BFA9F}"/>
              </a:ext>
            </a:extLst>
          </p:cNvPr>
          <p:cNvPicPr>
            <a:picLocks noChangeAspect="1"/>
          </p:cNvPicPr>
          <p:nvPr/>
        </p:nvPicPr>
        <p:blipFill rotWithShape="1">
          <a:blip r:embed="rId4">
            <a:extLst>
              <a:ext uri="{28A0092B-C50C-407E-A947-70E740481C1C}">
                <a14:useLocalDpi xmlns:a14="http://schemas.microsoft.com/office/drawing/2010/main" val="0"/>
              </a:ext>
            </a:extLst>
          </a:blip>
          <a:srcRect l="1340"/>
          <a:stretch/>
        </p:blipFill>
        <p:spPr>
          <a:xfrm>
            <a:off x="7518378" y="233825"/>
            <a:ext cx="4592757" cy="3016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0866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38200" y="-82744"/>
            <a:ext cx="10515600" cy="1325563"/>
          </a:xfrm>
        </p:spPr>
        <p:txBody>
          <a:bodyPr/>
          <a:lstStyle/>
          <a:p>
            <a:r>
              <a:rPr lang="cs-CZ" dirty="0" err="1"/>
              <a:t>Jihoarabské</a:t>
            </a:r>
            <a:r>
              <a:rPr lang="cs-CZ" dirty="0"/>
              <a:t> sedlo</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864096" y="961053"/>
            <a:ext cx="5713986" cy="5654351"/>
          </a:xfrm>
        </p:spPr>
        <p:txBody>
          <a:bodyPr>
            <a:normAutofit fontScale="85000" lnSpcReduction="10000"/>
          </a:bodyPr>
          <a:lstStyle/>
          <a:p>
            <a:r>
              <a:rPr lang="cs-CZ" dirty="0"/>
              <a:t>Dodnes občas užívané v jižní Arábii a na Sahaře</a:t>
            </a:r>
          </a:p>
          <a:p>
            <a:r>
              <a:rPr lang="cs-CZ" dirty="0"/>
              <a:t>Vyvinuto primárně kvůli zefektivnění dopravy (cca 1200 př. n. l.)</a:t>
            </a:r>
          </a:p>
          <a:p>
            <a:r>
              <a:rPr lang="cs-CZ" dirty="0"/>
              <a:t>Nejprimitivnější sedlo užitné v dopravě i jezdectví</a:t>
            </a:r>
          </a:p>
          <a:p>
            <a:r>
              <a:rPr lang="cs-CZ" dirty="0"/>
              <a:t>Dopravně efektivnější než somálské sedlo</a:t>
            </a:r>
          </a:p>
          <a:p>
            <a:pPr marL="0" indent="0">
              <a:buNone/>
            </a:pPr>
            <a:r>
              <a:rPr lang="cs-CZ" dirty="0"/>
              <a:t>→Soustředí většinu hmotnosti nákladu na zadní nohy, které jsou silnější než přední</a:t>
            </a:r>
          </a:p>
          <a:p>
            <a:r>
              <a:rPr lang="cs-CZ" dirty="0"/>
              <a:t>Jezdecky, tudíž i vojensky, neefektivní</a:t>
            </a:r>
          </a:p>
          <a:p>
            <a:r>
              <a:rPr lang="cs-CZ" dirty="0"/>
              <a:t>Tvořeno dřevěným obloukem, ukotveným lanem před hrbem, a vyztuženým podkovovitým sedadlem, ukotveným lanem za hrbem</a:t>
            </a:r>
          </a:p>
          <a:p>
            <a:pPr marL="0" indent="0">
              <a:buNone/>
            </a:pPr>
            <a:r>
              <a:rPr lang="cs-CZ" dirty="0"/>
              <a:t>→Na oblouk i sedlo je možné zavěsit náklad</a:t>
            </a:r>
          </a:p>
        </p:txBody>
      </p:sp>
      <p:pic>
        <p:nvPicPr>
          <p:cNvPr id="6" name="Obrázek 5">
            <a:extLst>
              <a:ext uri="{FF2B5EF4-FFF2-40B4-BE49-F238E27FC236}">
                <a16:creationId xmlns:a16="http://schemas.microsoft.com/office/drawing/2014/main" id="{BD777038-9D01-880E-276F-393B46B360E9}"/>
              </a:ext>
            </a:extLst>
          </p:cNvPr>
          <p:cNvPicPr>
            <a:picLocks noChangeAspect="1"/>
          </p:cNvPicPr>
          <p:nvPr/>
        </p:nvPicPr>
        <p:blipFill>
          <a:blip r:embed="rId3"/>
          <a:stretch>
            <a:fillRect/>
          </a:stretch>
        </p:blipFill>
        <p:spPr>
          <a:xfrm>
            <a:off x="8050222" y="279795"/>
            <a:ext cx="3977985" cy="2565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Obrázek 7">
            <a:extLst>
              <a:ext uri="{FF2B5EF4-FFF2-40B4-BE49-F238E27FC236}">
                <a16:creationId xmlns:a16="http://schemas.microsoft.com/office/drawing/2014/main" id="{72D725E8-D870-31FB-CB45-DA34614B54AF}"/>
              </a:ext>
            </a:extLst>
          </p:cNvPr>
          <p:cNvPicPr>
            <a:picLocks noChangeAspect="1"/>
          </p:cNvPicPr>
          <p:nvPr/>
        </p:nvPicPr>
        <p:blipFill>
          <a:blip r:embed="rId4"/>
          <a:stretch>
            <a:fillRect/>
          </a:stretch>
        </p:blipFill>
        <p:spPr>
          <a:xfrm>
            <a:off x="8050221" y="3457260"/>
            <a:ext cx="3977985" cy="2789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0" name="Skupina 29">
            <a:extLst>
              <a:ext uri="{FF2B5EF4-FFF2-40B4-BE49-F238E27FC236}">
                <a16:creationId xmlns:a16="http://schemas.microsoft.com/office/drawing/2014/main" id="{BD792D8D-F518-E9A1-E821-7E6E99731A36}"/>
              </a:ext>
            </a:extLst>
          </p:cNvPr>
          <p:cNvGrpSpPr/>
          <p:nvPr/>
        </p:nvGrpSpPr>
        <p:grpSpPr>
          <a:xfrm>
            <a:off x="6679318" y="1242819"/>
            <a:ext cx="3713429" cy="2545409"/>
            <a:chOff x="6679318" y="1242819"/>
            <a:chExt cx="3713429" cy="2545409"/>
          </a:xfrm>
        </p:grpSpPr>
        <p:sp>
          <p:nvSpPr>
            <p:cNvPr id="9" name="TextovéPole 8">
              <a:extLst>
                <a:ext uri="{FF2B5EF4-FFF2-40B4-BE49-F238E27FC236}">
                  <a16:creationId xmlns:a16="http://schemas.microsoft.com/office/drawing/2014/main" id="{0575756E-8EB0-7481-7D6D-01CAFBDEB202}"/>
                </a:ext>
              </a:extLst>
            </p:cNvPr>
            <p:cNvSpPr txBox="1"/>
            <p:nvPr/>
          </p:nvSpPr>
          <p:spPr>
            <a:xfrm>
              <a:off x="6679318" y="1550252"/>
              <a:ext cx="859531" cy="369332"/>
            </a:xfrm>
            <a:prstGeom prst="rect">
              <a:avLst/>
            </a:prstGeom>
            <a:noFill/>
          </p:spPr>
          <p:txBody>
            <a:bodyPr wrap="none" rtlCol="0">
              <a:spAutoFit/>
            </a:bodyPr>
            <a:lstStyle/>
            <a:p>
              <a:r>
                <a:rPr lang="cs-CZ" dirty="0">
                  <a:solidFill>
                    <a:srgbClr val="FF0000"/>
                  </a:solidFill>
                </a:rPr>
                <a:t>Oblouk</a:t>
              </a:r>
            </a:p>
          </p:txBody>
        </p:sp>
        <p:cxnSp>
          <p:nvCxnSpPr>
            <p:cNvPr id="11" name="Přímá spojnice se šipkou 10">
              <a:extLst>
                <a:ext uri="{FF2B5EF4-FFF2-40B4-BE49-F238E27FC236}">
                  <a16:creationId xmlns:a16="http://schemas.microsoft.com/office/drawing/2014/main" id="{427AC9B8-C014-7972-3455-6283AE354AF5}"/>
                </a:ext>
              </a:extLst>
            </p:cNvPr>
            <p:cNvCxnSpPr>
              <a:cxnSpLocks/>
              <a:stCxn id="9" idx="3"/>
            </p:cNvCxnSpPr>
            <p:nvPr/>
          </p:nvCxnSpPr>
          <p:spPr>
            <a:xfrm flipV="1">
              <a:off x="7538849" y="1242819"/>
              <a:ext cx="2853898" cy="4920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D5FAC19B-A6FF-5DC8-33F6-F77DE6A34225}"/>
                </a:ext>
              </a:extLst>
            </p:cNvPr>
            <p:cNvCxnSpPr>
              <a:cxnSpLocks/>
            </p:cNvCxnSpPr>
            <p:nvPr/>
          </p:nvCxnSpPr>
          <p:spPr>
            <a:xfrm>
              <a:off x="7538849" y="1723352"/>
              <a:ext cx="2575535" cy="20648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Skupina 28">
            <a:extLst>
              <a:ext uri="{FF2B5EF4-FFF2-40B4-BE49-F238E27FC236}">
                <a16:creationId xmlns:a16="http://schemas.microsoft.com/office/drawing/2014/main" id="{D816A62C-71A4-2768-3653-52864F14585A}"/>
              </a:ext>
            </a:extLst>
          </p:cNvPr>
          <p:cNvGrpSpPr/>
          <p:nvPr/>
        </p:nvGrpSpPr>
        <p:grpSpPr>
          <a:xfrm>
            <a:off x="6679318" y="1325563"/>
            <a:ext cx="4395833" cy="3127864"/>
            <a:chOff x="6679318" y="1325563"/>
            <a:chExt cx="4395833" cy="3127864"/>
          </a:xfrm>
        </p:grpSpPr>
        <p:sp>
          <p:nvSpPr>
            <p:cNvPr id="16" name="TextovéPole 15">
              <a:extLst>
                <a:ext uri="{FF2B5EF4-FFF2-40B4-BE49-F238E27FC236}">
                  <a16:creationId xmlns:a16="http://schemas.microsoft.com/office/drawing/2014/main" id="{D8DF1895-D1CB-7CEA-F45C-5665A78C3BBC}"/>
                </a:ext>
              </a:extLst>
            </p:cNvPr>
            <p:cNvSpPr txBox="1"/>
            <p:nvPr/>
          </p:nvSpPr>
          <p:spPr>
            <a:xfrm>
              <a:off x="6679318" y="4084095"/>
              <a:ext cx="934871" cy="369332"/>
            </a:xfrm>
            <a:prstGeom prst="rect">
              <a:avLst/>
            </a:prstGeom>
            <a:noFill/>
          </p:spPr>
          <p:txBody>
            <a:bodyPr wrap="none" rtlCol="0">
              <a:spAutoFit/>
            </a:bodyPr>
            <a:lstStyle/>
            <a:p>
              <a:r>
                <a:rPr lang="cs-CZ" dirty="0">
                  <a:solidFill>
                    <a:schemeClr val="accent1">
                      <a:lumMod val="75000"/>
                    </a:schemeClr>
                  </a:solidFill>
                </a:rPr>
                <a:t>Sedadlo</a:t>
              </a:r>
            </a:p>
          </p:txBody>
        </p:sp>
        <p:cxnSp>
          <p:nvCxnSpPr>
            <p:cNvPr id="22" name="Přímá spojnice se šipkou 21">
              <a:extLst>
                <a:ext uri="{FF2B5EF4-FFF2-40B4-BE49-F238E27FC236}">
                  <a16:creationId xmlns:a16="http://schemas.microsoft.com/office/drawing/2014/main" id="{C21BF63F-B850-8BF6-5AC6-8FD1F98F9BD1}"/>
                </a:ext>
              </a:extLst>
            </p:cNvPr>
            <p:cNvCxnSpPr>
              <a:cxnSpLocks/>
            </p:cNvCxnSpPr>
            <p:nvPr/>
          </p:nvCxnSpPr>
          <p:spPr>
            <a:xfrm flipV="1">
              <a:off x="7640085" y="1325563"/>
              <a:ext cx="758295" cy="29431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a16="http://schemas.microsoft.com/office/drawing/2014/main" id="{88C35CFC-CDF0-CD7F-AC37-9522C09693E7}"/>
                </a:ext>
              </a:extLst>
            </p:cNvPr>
            <p:cNvCxnSpPr>
              <a:cxnSpLocks/>
              <a:stCxn id="16" idx="3"/>
            </p:cNvCxnSpPr>
            <p:nvPr/>
          </p:nvCxnSpPr>
          <p:spPr>
            <a:xfrm flipV="1">
              <a:off x="7614189" y="4091782"/>
              <a:ext cx="3460962" cy="1769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897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2" presetID="10"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pic>
        <p:nvPicPr>
          <p:cNvPr id="24" name="Zástupný obsah 33" descr="Obsah obrázku socha, Klasická socha, pomník, umění&#10;&#10;Popis byl vytvořen automaticky">
            <a:extLst>
              <a:ext uri="{FF2B5EF4-FFF2-40B4-BE49-F238E27FC236}">
                <a16:creationId xmlns:a16="http://schemas.microsoft.com/office/drawing/2014/main" id="{FF80F7F2-ED40-00B0-DB77-09DF89F44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576" y="1261151"/>
            <a:ext cx="2840499" cy="4740498"/>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38200" y="-82744"/>
            <a:ext cx="10515600" cy="1325563"/>
          </a:xfrm>
        </p:spPr>
        <p:txBody>
          <a:bodyPr/>
          <a:lstStyle/>
          <a:p>
            <a:r>
              <a:rPr lang="cs-CZ" dirty="0" err="1"/>
              <a:t>Jihoarabské</a:t>
            </a:r>
            <a:r>
              <a:rPr lang="cs-CZ" dirty="0"/>
              <a:t> sedlo v jezdectví</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364158" y="998375"/>
            <a:ext cx="5489236" cy="5654351"/>
          </a:xfrm>
        </p:spPr>
        <p:txBody>
          <a:bodyPr>
            <a:normAutofit fontScale="92500" lnSpcReduction="20000"/>
          </a:bodyPr>
          <a:lstStyle/>
          <a:p>
            <a:r>
              <a:rPr lang="cs-CZ" dirty="0" err="1"/>
              <a:t>Jihoarabské</a:t>
            </a:r>
            <a:r>
              <a:rPr lang="cs-CZ" dirty="0"/>
              <a:t> sedlo umožňuje sedět na velbloudovi</a:t>
            </a:r>
          </a:p>
          <a:p>
            <a:r>
              <a:rPr lang="cs-CZ" dirty="0"/>
              <a:t>Jezdec je usazen za hrbem</a:t>
            </a:r>
          </a:p>
          <a:p>
            <a:pPr marL="0" indent="0">
              <a:buNone/>
            </a:pPr>
            <a:r>
              <a:rPr lang="cs-CZ" dirty="0"/>
              <a:t>→Posed za hrbem pravděpodobně vychází z prvotních pokusů o jízdu před vynálezem sedla</a:t>
            </a:r>
          </a:p>
          <a:p>
            <a:pPr marL="0" indent="0">
              <a:buNone/>
            </a:pPr>
            <a:r>
              <a:rPr lang="cs-CZ" dirty="0"/>
              <a:t>→Nejnižší bod velbloudího hřbetu</a:t>
            </a:r>
          </a:p>
          <a:p>
            <a:pPr marL="0" indent="0">
              <a:buNone/>
            </a:pPr>
            <a:r>
              <a:rPr lang="cs-CZ" dirty="0"/>
              <a:t>→Nejsnazší pro nasednutí</a:t>
            </a:r>
          </a:p>
          <a:p>
            <a:pPr marL="0" indent="0">
              <a:buNone/>
            </a:pPr>
            <a:r>
              <a:rPr lang="cs-CZ" dirty="0"/>
              <a:t>→Možnost držet se při jízdě hrbu</a:t>
            </a:r>
          </a:p>
          <a:p>
            <a:r>
              <a:rPr lang="cs-CZ" dirty="0"/>
              <a:t>Jezdecky neefektivní</a:t>
            </a:r>
          </a:p>
          <a:p>
            <a:pPr marL="0" indent="0">
              <a:buNone/>
            </a:pPr>
            <a:r>
              <a:rPr lang="cs-CZ" dirty="0"/>
              <a:t>→Jezdec sedí daleko od hlavy zvířete, což snižuje ovladatelnost</a:t>
            </a:r>
          </a:p>
          <a:p>
            <a:pPr marL="0" indent="0">
              <a:buNone/>
            </a:pPr>
            <a:r>
              <a:rPr lang="cs-CZ" dirty="0"/>
              <a:t>→Nízká pozice jezdce neposkytuje takový rozhled jako usazení na hrbu nebo před ním</a:t>
            </a:r>
          </a:p>
          <a:p>
            <a:pPr marL="0" indent="0">
              <a:buNone/>
            </a:pPr>
            <a:endParaRPr lang="cs-CZ" dirty="0"/>
          </a:p>
        </p:txBody>
      </p:sp>
      <p:pic>
        <p:nvPicPr>
          <p:cNvPr id="7" name="Obrázek 6" descr="Obsah obrázku savec, velbloud, venku, arabský velbloud&#10;&#10;Popis byl vytvořen automaticky">
            <a:extLst>
              <a:ext uri="{FF2B5EF4-FFF2-40B4-BE49-F238E27FC236}">
                <a16:creationId xmlns:a16="http://schemas.microsoft.com/office/drawing/2014/main" id="{98F1CAED-F212-D9F8-3917-79D8F86FAC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420135" y="1561062"/>
            <a:ext cx="4933664" cy="3874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2" name="Přímá spojnice se šipkou 11">
            <a:extLst>
              <a:ext uri="{FF2B5EF4-FFF2-40B4-BE49-F238E27FC236}">
                <a16:creationId xmlns:a16="http://schemas.microsoft.com/office/drawing/2014/main" id="{215EA2C7-ABCD-B56E-E0A5-EEFCF7911226}"/>
              </a:ext>
            </a:extLst>
          </p:cNvPr>
          <p:cNvCxnSpPr/>
          <p:nvPr/>
        </p:nvCxnSpPr>
        <p:spPr>
          <a:xfrm>
            <a:off x="8798767" y="2248678"/>
            <a:ext cx="0" cy="287382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18751CDF-2F53-9D84-8095-291F5A33836E}"/>
              </a:ext>
            </a:extLst>
          </p:cNvPr>
          <p:cNvCxnSpPr>
            <a:cxnSpLocks/>
          </p:cNvCxnSpPr>
          <p:nvPr/>
        </p:nvCxnSpPr>
        <p:spPr>
          <a:xfrm>
            <a:off x="9632301" y="1800808"/>
            <a:ext cx="0" cy="332169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ABAA6642-BF03-9E54-8D47-CB95FEFF8FF2}"/>
              </a:ext>
            </a:extLst>
          </p:cNvPr>
          <p:cNvCxnSpPr>
            <a:cxnSpLocks/>
          </p:cNvCxnSpPr>
          <p:nvPr/>
        </p:nvCxnSpPr>
        <p:spPr>
          <a:xfrm>
            <a:off x="10465836" y="2416629"/>
            <a:ext cx="0" cy="270587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87BBFFBE-0BB0-B137-79A2-32A2D08E77C0}"/>
              </a:ext>
            </a:extLst>
          </p:cNvPr>
          <p:cNvCxnSpPr/>
          <p:nvPr/>
        </p:nvCxnSpPr>
        <p:spPr>
          <a:xfrm flipH="1">
            <a:off x="7632441" y="2248678"/>
            <a:ext cx="1166326"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AF8A2A28-B673-755D-6D80-A08091EE4945}"/>
              </a:ext>
            </a:extLst>
          </p:cNvPr>
          <p:cNvCxnSpPr>
            <a:cxnSpLocks/>
          </p:cNvCxnSpPr>
          <p:nvPr/>
        </p:nvCxnSpPr>
        <p:spPr>
          <a:xfrm flipH="1">
            <a:off x="7632441" y="2416629"/>
            <a:ext cx="2833395" cy="0"/>
          </a:xfrm>
          <a:prstGeom prst="straightConnector1">
            <a:avLst/>
          </a:prstGeom>
          <a:ln w="3810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0" name="Přímá spojnice se šipkou 19">
            <a:extLst>
              <a:ext uri="{FF2B5EF4-FFF2-40B4-BE49-F238E27FC236}">
                <a16:creationId xmlns:a16="http://schemas.microsoft.com/office/drawing/2014/main" id="{FB9241B6-CE3E-2E81-13A4-8667B458B46F}"/>
              </a:ext>
            </a:extLst>
          </p:cNvPr>
          <p:cNvCxnSpPr>
            <a:cxnSpLocks/>
          </p:cNvCxnSpPr>
          <p:nvPr/>
        </p:nvCxnSpPr>
        <p:spPr>
          <a:xfrm flipH="1">
            <a:off x="7632441" y="1800808"/>
            <a:ext cx="1999860"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69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1000"/>
                                        <p:tgtEl>
                                          <p:spTgt spid="3">
                                            <p:txEl>
                                              <p:pRg st="5" end="5"/>
                                            </p:txEl>
                                          </p:spTgt>
                                        </p:tgtEl>
                                      </p:cBhvr>
                                    </p:animEffect>
                                    <p:anim calcmode="lin" valueType="num">
                                      <p:cBhvr>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fade">
                                      <p:cBhvr>
                                        <p:cTn id="63" dur="1000"/>
                                        <p:tgtEl>
                                          <p:spTgt spid="3">
                                            <p:txEl>
                                              <p:pRg st="6" end="6"/>
                                            </p:txEl>
                                          </p:spTgt>
                                        </p:tgtEl>
                                      </p:cBhvr>
                                    </p:animEffect>
                                    <p:anim calcmode="lin" valueType="num">
                                      <p:cBhvr>
                                        <p:cTn id="6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0"/>
                                        <p:tgtEl>
                                          <p:spTgt spid="3">
                                            <p:txEl>
                                              <p:pRg st="7" end="7"/>
                                            </p:txEl>
                                          </p:spTgt>
                                        </p:tgtEl>
                                      </p:cBhvr>
                                    </p:animEffect>
                                    <p:anim calcmode="lin" valueType="num">
                                      <p:cBhvr>
                                        <p:cTn id="7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73" presetID="10"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par>
                                <p:cTn id="76" presetID="10" presetClass="entr" presetSubtype="0" fill="hold"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par>
                                <p:cTn id="79" presetID="10" presetClass="entr" presetSubtype="0" fill="hold"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3">
                                            <p:txEl>
                                              <p:pRg st="8" end="8"/>
                                            </p:txEl>
                                          </p:spTgt>
                                        </p:tgtEl>
                                        <p:attrNameLst>
                                          <p:attrName>style.visibility</p:attrName>
                                        </p:attrNameLst>
                                      </p:cBhvr>
                                      <p:to>
                                        <p:strVal val="visible"/>
                                      </p:to>
                                    </p:set>
                                    <p:animEffect transition="in" filter="fade">
                                      <p:cBhvr>
                                        <p:cTn id="86" dur="1000"/>
                                        <p:tgtEl>
                                          <p:spTgt spid="3">
                                            <p:txEl>
                                              <p:pRg st="8" end="8"/>
                                            </p:txEl>
                                          </p:spTgt>
                                        </p:tgtEl>
                                      </p:cBhvr>
                                    </p:animEffect>
                                    <p:anim calcmode="lin" valueType="num">
                                      <p:cBhvr>
                                        <p:cTn id="8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A9B8C-8E25-E461-CE8E-E2B90222DCFC}"/>
            </a:ext>
          </a:extLst>
        </p:cNvPr>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5AE57228-A49B-93EB-D652-1492A18037F0}"/>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0EAAF09-40D6-1655-6493-B6A020AF94F7}"/>
              </a:ext>
            </a:extLst>
          </p:cNvPr>
          <p:cNvSpPr>
            <a:spLocks noGrp="1"/>
          </p:cNvSpPr>
          <p:nvPr>
            <p:ph type="title"/>
          </p:nvPr>
        </p:nvSpPr>
        <p:spPr>
          <a:xfrm>
            <a:off x="474306" y="-163594"/>
            <a:ext cx="10515600" cy="1325563"/>
          </a:xfrm>
        </p:spPr>
        <p:txBody>
          <a:bodyPr/>
          <a:lstStyle/>
          <a:p>
            <a:r>
              <a:rPr lang="cs-CZ" dirty="0"/>
              <a:t>Myrha a kadidlo ze země Punt</a:t>
            </a:r>
          </a:p>
        </p:txBody>
      </p:sp>
      <p:sp>
        <p:nvSpPr>
          <p:cNvPr id="3" name="Zástupný obsah 2">
            <a:extLst>
              <a:ext uri="{FF2B5EF4-FFF2-40B4-BE49-F238E27FC236}">
                <a16:creationId xmlns:a16="http://schemas.microsoft.com/office/drawing/2014/main" id="{6AB889CD-F15B-8FF2-18A1-5D7F648527AA}"/>
              </a:ext>
            </a:extLst>
          </p:cNvPr>
          <p:cNvSpPr>
            <a:spLocks noGrp="1"/>
          </p:cNvSpPr>
          <p:nvPr>
            <p:ph idx="1"/>
          </p:nvPr>
        </p:nvSpPr>
        <p:spPr>
          <a:xfrm>
            <a:off x="364158" y="998375"/>
            <a:ext cx="5971328" cy="5654351"/>
          </a:xfrm>
        </p:spPr>
        <p:txBody>
          <a:bodyPr>
            <a:normAutofit fontScale="92500" lnSpcReduction="10000"/>
          </a:bodyPr>
          <a:lstStyle/>
          <a:p>
            <a:pPr marL="0" indent="0">
              <a:buNone/>
            </a:pPr>
            <a:r>
              <a:rPr lang="cs-CZ" i="1" dirty="0"/>
              <a:t>„Byly přivezeny z: 7. </a:t>
            </a:r>
            <a:r>
              <a:rPr lang="cs-CZ" i="1" dirty="0" err="1"/>
              <a:t>Malachitské</a:t>
            </a:r>
            <a:r>
              <a:rPr lang="cs-CZ" i="1" dirty="0"/>
              <a:t> země (…), ze země Punt 80 000 měřic myrhy (kadidla), (…)elektra (…)“</a:t>
            </a:r>
          </a:p>
          <a:p>
            <a:pPr marL="0" indent="0">
              <a:buNone/>
            </a:pPr>
            <a:r>
              <a:rPr lang="cs-CZ" i="1" dirty="0"/>
              <a:t>BAR I. 161.</a:t>
            </a:r>
          </a:p>
          <a:p>
            <a:pPr marL="0" indent="0">
              <a:buNone/>
            </a:pPr>
            <a:r>
              <a:rPr lang="cs-CZ" i="1" dirty="0"/>
              <a:t>„Arábie je na jihu, nejvzdálenější ze všech obydlených zemí. Je to jediná země, která produkuje kadidlo, myrhu, kasii a skořici a žvýkací gumu.“</a:t>
            </a:r>
          </a:p>
          <a:p>
            <a:pPr marL="0" indent="0">
              <a:buNone/>
            </a:pPr>
            <a:r>
              <a:rPr lang="cs-CZ" i="1" dirty="0"/>
              <a:t>Hérodotos. </a:t>
            </a:r>
            <a:r>
              <a:rPr lang="cs-CZ" i="1" dirty="0" err="1"/>
              <a:t>Historiai</a:t>
            </a:r>
            <a:r>
              <a:rPr lang="cs-CZ" i="1" dirty="0"/>
              <a:t> 3,107.</a:t>
            </a:r>
          </a:p>
          <a:p>
            <a:pPr marL="0" indent="0">
              <a:buNone/>
            </a:pPr>
            <a:r>
              <a:rPr lang="cs-CZ" i="1" dirty="0"/>
              <a:t>Hlavní produkcí Arábie jsou kadidlo a myrha, kterou v poslední době produkuje i země Troglodytů. Na světě není žádná země, která by produkovala kadidlo kromě Arábie, a vlastně ani tam neroste všude.</a:t>
            </a:r>
          </a:p>
          <a:p>
            <a:pPr marL="0" indent="0">
              <a:buNone/>
            </a:pPr>
            <a:r>
              <a:rPr lang="cs-CZ" i="1" dirty="0"/>
              <a:t>Plinius Maior. </a:t>
            </a:r>
            <a:r>
              <a:rPr lang="cs-CZ" i="1" dirty="0" err="1"/>
              <a:t>Historia</a:t>
            </a:r>
            <a:r>
              <a:rPr lang="cs-CZ" i="1" dirty="0"/>
              <a:t> </a:t>
            </a:r>
            <a:r>
              <a:rPr lang="cs-CZ" i="1" dirty="0" err="1"/>
              <a:t>Naturalis</a:t>
            </a:r>
            <a:r>
              <a:rPr lang="cs-CZ" i="1" dirty="0"/>
              <a:t> 12,51.</a:t>
            </a:r>
          </a:p>
          <a:p>
            <a:pPr marL="0" indent="0">
              <a:buNone/>
            </a:pPr>
            <a:endParaRPr lang="cs-CZ" i="1" dirty="0"/>
          </a:p>
        </p:txBody>
      </p:sp>
      <p:pic>
        <p:nvPicPr>
          <p:cNvPr id="6" name="Obrázek 5">
            <a:extLst>
              <a:ext uri="{FF2B5EF4-FFF2-40B4-BE49-F238E27FC236}">
                <a16:creationId xmlns:a16="http://schemas.microsoft.com/office/drawing/2014/main" id="{30D2DA0A-167D-0B17-35B9-94B63FA07504}"/>
              </a:ext>
            </a:extLst>
          </p:cNvPr>
          <p:cNvPicPr>
            <a:picLocks noChangeAspect="1"/>
          </p:cNvPicPr>
          <p:nvPr/>
        </p:nvPicPr>
        <p:blipFill>
          <a:blip r:embed="rId3"/>
          <a:stretch>
            <a:fillRect/>
          </a:stretch>
        </p:blipFill>
        <p:spPr>
          <a:xfrm>
            <a:off x="6445634" y="839754"/>
            <a:ext cx="5579706" cy="3997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vál 6">
            <a:extLst>
              <a:ext uri="{FF2B5EF4-FFF2-40B4-BE49-F238E27FC236}">
                <a16:creationId xmlns:a16="http://schemas.microsoft.com/office/drawing/2014/main" id="{585A2BE2-ED83-8CF7-7AD5-562744E49B33}"/>
              </a:ext>
            </a:extLst>
          </p:cNvPr>
          <p:cNvSpPr/>
          <p:nvPr/>
        </p:nvSpPr>
        <p:spPr>
          <a:xfrm rot="19817806">
            <a:off x="8304246" y="3360094"/>
            <a:ext cx="223933" cy="52635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a:extLst>
              <a:ext uri="{FF2B5EF4-FFF2-40B4-BE49-F238E27FC236}">
                <a16:creationId xmlns:a16="http://schemas.microsoft.com/office/drawing/2014/main" id="{B838E400-F374-DA9C-516C-9F379FE0C2B5}"/>
              </a:ext>
            </a:extLst>
          </p:cNvPr>
          <p:cNvSpPr/>
          <p:nvPr/>
        </p:nvSpPr>
        <p:spPr>
          <a:xfrm rot="19817806">
            <a:off x="8531906" y="3178654"/>
            <a:ext cx="223933" cy="526353"/>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FFB1CE7F-1369-1C6D-937D-70E54192C458}"/>
              </a:ext>
            </a:extLst>
          </p:cNvPr>
          <p:cNvSpPr/>
          <p:nvPr/>
        </p:nvSpPr>
        <p:spPr>
          <a:xfrm rot="19817806">
            <a:off x="8121350" y="3130015"/>
            <a:ext cx="915028" cy="829399"/>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4959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38200" y="-82744"/>
            <a:ext cx="10515600" cy="1325563"/>
          </a:xfrm>
        </p:spPr>
        <p:txBody>
          <a:bodyPr/>
          <a:lstStyle/>
          <a:p>
            <a:r>
              <a:rPr lang="cs-CZ" dirty="0" err="1"/>
              <a:t>Severoarabské</a:t>
            </a:r>
            <a:r>
              <a:rPr lang="cs-CZ" dirty="0"/>
              <a:t> sedlo</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864096" y="961053"/>
            <a:ext cx="5713986" cy="5654351"/>
          </a:xfrm>
        </p:spPr>
        <p:txBody>
          <a:bodyPr>
            <a:normAutofit fontScale="77500" lnSpcReduction="20000"/>
          </a:bodyPr>
          <a:lstStyle/>
          <a:p>
            <a:r>
              <a:rPr lang="cs-CZ" dirty="0"/>
              <a:t>Dodnes nejužívanější</a:t>
            </a:r>
          </a:p>
          <a:p>
            <a:r>
              <a:rPr lang="cs-CZ" dirty="0"/>
              <a:t>Vyvinuto primárně kvůli zefektivnění jízdního a vojenského využití (cca 500 př. n. l.)</a:t>
            </a:r>
          </a:p>
          <a:p>
            <a:r>
              <a:rPr lang="cs-CZ" dirty="0"/>
              <a:t>Dopravně i jezdecky efektivnější než jiná sedlo</a:t>
            </a:r>
          </a:p>
          <a:p>
            <a:pPr marL="0" indent="0">
              <a:buNone/>
            </a:pPr>
            <a:r>
              <a:rPr lang="cs-CZ" dirty="0"/>
              <a:t>→Rozkládá hmotnost nákladu mezi přední a zadní nohy, a tím využívá celý nosný potenciál velblouda</a:t>
            </a:r>
          </a:p>
          <a:p>
            <a:r>
              <a:rPr lang="cs-CZ" dirty="0"/>
              <a:t>Tvořeno dvěma navzájem spojenými vidlicemi</a:t>
            </a:r>
          </a:p>
          <a:p>
            <a:pPr marL="0" indent="0">
              <a:buNone/>
            </a:pPr>
            <a:r>
              <a:rPr lang="cs-CZ" dirty="0"/>
              <a:t>→Sedlo je tradičně podloženo množstvím polštářů a kůže, které chrání velblouda před tlakem sedla</a:t>
            </a:r>
          </a:p>
          <a:p>
            <a:pPr marL="0" indent="0">
              <a:buNone/>
            </a:pPr>
            <a:r>
              <a:rPr lang="cs-CZ" dirty="0"/>
              <a:t>→Konstrukce sedla je pokryta polštáři, které umožňují jezdci pohodlný posed</a:t>
            </a:r>
          </a:p>
          <a:p>
            <a:pPr marL="0" indent="0">
              <a:buNone/>
            </a:pPr>
            <a:r>
              <a:rPr lang="cs-CZ" dirty="0"/>
              <a:t>→Hlavice sedla slouží jako držadla pro jezdce</a:t>
            </a:r>
          </a:p>
          <a:p>
            <a:pPr marL="0" indent="0">
              <a:buNone/>
            </a:pPr>
            <a:r>
              <a:rPr lang="cs-CZ" dirty="0"/>
              <a:t>→Při dopravním užití jsou hlavice hlavním bodem pro zavěšení nákladu</a:t>
            </a:r>
          </a:p>
        </p:txBody>
      </p:sp>
      <p:pic>
        <p:nvPicPr>
          <p:cNvPr id="7" name="Obrázek 6">
            <a:extLst>
              <a:ext uri="{FF2B5EF4-FFF2-40B4-BE49-F238E27FC236}">
                <a16:creationId xmlns:a16="http://schemas.microsoft.com/office/drawing/2014/main" id="{99CD5058-7F24-FD7B-0131-D397C62AC087}"/>
              </a:ext>
            </a:extLst>
          </p:cNvPr>
          <p:cNvPicPr>
            <a:picLocks noChangeAspect="1"/>
          </p:cNvPicPr>
          <p:nvPr/>
        </p:nvPicPr>
        <p:blipFill>
          <a:blip r:embed="rId3"/>
          <a:stretch>
            <a:fillRect/>
          </a:stretch>
        </p:blipFill>
        <p:spPr>
          <a:xfrm>
            <a:off x="7714305" y="90878"/>
            <a:ext cx="3613599" cy="3338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Obrázek 12">
            <a:extLst>
              <a:ext uri="{FF2B5EF4-FFF2-40B4-BE49-F238E27FC236}">
                <a16:creationId xmlns:a16="http://schemas.microsoft.com/office/drawing/2014/main" id="{FE968931-0B7C-67DA-AD47-8E06CB414F78}"/>
              </a:ext>
            </a:extLst>
          </p:cNvPr>
          <p:cNvPicPr>
            <a:picLocks noChangeAspect="1"/>
          </p:cNvPicPr>
          <p:nvPr/>
        </p:nvPicPr>
        <p:blipFill>
          <a:blip r:embed="rId4"/>
          <a:stretch>
            <a:fillRect/>
          </a:stretch>
        </p:blipFill>
        <p:spPr>
          <a:xfrm>
            <a:off x="7714305" y="3584911"/>
            <a:ext cx="3613599" cy="2983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268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38200" y="-82744"/>
            <a:ext cx="10515600" cy="1325563"/>
          </a:xfrm>
        </p:spPr>
        <p:txBody>
          <a:bodyPr/>
          <a:lstStyle/>
          <a:p>
            <a:r>
              <a:rPr lang="cs-CZ" dirty="0" err="1"/>
              <a:t>Tuarégské</a:t>
            </a:r>
            <a:r>
              <a:rPr lang="cs-CZ" dirty="0"/>
              <a:t> sedlo</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864095" y="961053"/>
            <a:ext cx="6670179" cy="5654351"/>
          </a:xfrm>
        </p:spPr>
        <p:txBody>
          <a:bodyPr>
            <a:normAutofit fontScale="70000" lnSpcReduction="20000"/>
          </a:bodyPr>
          <a:lstStyle/>
          <a:p>
            <a:r>
              <a:rPr lang="cs-CZ" dirty="0"/>
              <a:t>Užívané v severní Africe</a:t>
            </a:r>
          </a:p>
          <a:p>
            <a:r>
              <a:rPr lang="cs-CZ" dirty="0"/>
              <a:t>Vyvinuto severoafrickými nomády na základě </a:t>
            </a:r>
            <a:r>
              <a:rPr lang="cs-CZ" dirty="0" err="1"/>
              <a:t>severoarabského</a:t>
            </a:r>
            <a:r>
              <a:rPr lang="cs-CZ" dirty="0"/>
              <a:t> sedla pro dálkovou jízdu (ve středověku)</a:t>
            </a:r>
          </a:p>
          <a:p>
            <a:r>
              <a:rPr lang="cs-CZ" dirty="0"/>
              <a:t>Pohodlnější než jiná sedla</a:t>
            </a:r>
          </a:p>
          <a:p>
            <a:pPr marL="0" indent="0">
              <a:buNone/>
            </a:pPr>
            <a:r>
              <a:rPr lang="cs-CZ" dirty="0"/>
              <a:t>→Je usazeno nad lopatkami zvířete, čímž minimalizuje dopad houpavé chůze velblouda</a:t>
            </a:r>
          </a:p>
          <a:p>
            <a:r>
              <a:rPr lang="cs-CZ" dirty="0"/>
              <a:t>Posunutí sedla před hrb přibližuje jezdce k hlavě zvířete, a tím maximalizuje ovladatelnost velblouda</a:t>
            </a:r>
          </a:p>
          <a:p>
            <a:r>
              <a:rPr lang="cs-CZ" dirty="0"/>
              <a:t>Tvořeno komfortním sedadlem s opěrkou a držadlem</a:t>
            </a:r>
          </a:p>
          <a:p>
            <a:r>
              <a:rPr lang="cs-CZ" dirty="0"/>
              <a:t>Dopravně méně efektivní než </a:t>
            </a:r>
            <a:r>
              <a:rPr lang="cs-CZ" dirty="0" err="1"/>
              <a:t>severoarabské</a:t>
            </a:r>
            <a:r>
              <a:rPr lang="cs-CZ" dirty="0"/>
              <a:t> i </a:t>
            </a:r>
            <a:r>
              <a:rPr lang="cs-CZ" dirty="0" err="1"/>
              <a:t>jihoarabsé</a:t>
            </a:r>
            <a:endParaRPr lang="cs-CZ" dirty="0"/>
          </a:p>
          <a:p>
            <a:pPr marL="0" indent="0">
              <a:buNone/>
            </a:pPr>
            <a:r>
              <a:rPr lang="cs-CZ" dirty="0"/>
              <a:t>→Soustředí hmotnost nákladu na slabší přední nohy</a:t>
            </a:r>
          </a:p>
          <a:p>
            <a:r>
              <a:rPr lang="cs-CZ" dirty="0"/>
              <a:t>Pro vojenské účely nevhodné</a:t>
            </a:r>
          </a:p>
          <a:p>
            <a:pPr marL="0" indent="0">
              <a:buNone/>
            </a:pPr>
            <a:r>
              <a:rPr lang="cs-CZ" dirty="0"/>
              <a:t>→Jezdec je v pozici před hrbem snadno zasažitelný</a:t>
            </a:r>
          </a:p>
          <a:p>
            <a:pPr marL="0" indent="0">
              <a:buNone/>
            </a:pPr>
            <a:r>
              <a:rPr lang="cs-CZ" dirty="0"/>
              <a:t>→Jezdec v pozici před hrbem ztrácí výhodu výšky velbloudího hrbu</a:t>
            </a:r>
          </a:p>
          <a:p>
            <a:pPr marL="0" indent="0">
              <a:buNone/>
            </a:pPr>
            <a:r>
              <a:rPr lang="cs-CZ" dirty="0"/>
              <a:t>→Sedadlo je konstruováno pro opěr, což neumožňuje rychlou jízdu</a:t>
            </a:r>
          </a:p>
        </p:txBody>
      </p:sp>
      <p:pic>
        <p:nvPicPr>
          <p:cNvPr id="6" name="Obrázek 5" descr="Obsah obrázku umění, socha&#10;&#10;Popis byl vytvořen automaticky">
            <a:extLst>
              <a:ext uri="{FF2B5EF4-FFF2-40B4-BE49-F238E27FC236}">
                <a16:creationId xmlns:a16="http://schemas.microsoft.com/office/drawing/2014/main" id="{0E1C77C0-F8EF-FFC8-5F7D-9883C2C36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3592" y="99266"/>
            <a:ext cx="2856857" cy="2977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Obrázek 8" descr="Obsah obrázku obloha, venku, savec, velbloud&#10;&#10;Popis byl vytvořen automaticky">
            <a:extLst>
              <a:ext uri="{FF2B5EF4-FFF2-40B4-BE49-F238E27FC236}">
                <a16:creationId xmlns:a16="http://schemas.microsoft.com/office/drawing/2014/main" id="{DDE126B0-BE57-1F82-CD0E-61B874491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995" y="3159320"/>
            <a:ext cx="268605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490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otalTime>13102</TotalTime>
  <Words>3962</Words>
  <Application>Microsoft Office PowerPoint</Application>
  <PresentationFormat>Širokoúhlá obrazovka</PresentationFormat>
  <Paragraphs>214</Paragraphs>
  <Slides>26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26</vt:i4>
      </vt:variant>
    </vt:vector>
  </HeadingPairs>
  <TitlesOfParts>
    <vt:vector size="30" baseType="lpstr">
      <vt:lpstr>Arial</vt:lpstr>
      <vt:lpstr>Calibri</vt:lpstr>
      <vt:lpstr>Calibri Light</vt:lpstr>
      <vt:lpstr>Motiv Office</vt:lpstr>
      <vt:lpstr>Velbloudi ve starověkém vojenství a vojenské dopravě</vt:lpstr>
      <vt:lpstr>Nejstarší starověké prameny v Arábii</vt:lpstr>
      <vt:lpstr>Velbloudí sedla</vt:lpstr>
      <vt:lpstr>Somálské sedlo</vt:lpstr>
      <vt:lpstr>Jihoarabské sedlo</vt:lpstr>
      <vt:lpstr>Jihoarabské sedlo v jezdectví</vt:lpstr>
      <vt:lpstr>Myrha a kadidlo ze země Punt</vt:lpstr>
      <vt:lpstr>Severoarabské sedlo</vt:lpstr>
      <vt:lpstr>Tuarégské sedlo</vt:lpstr>
      <vt:lpstr>Jihoarabské petroglyfy</vt:lpstr>
      <vt:lpstr>Jihoarabské petroglyfy</vt:lpstr>
      <vt:lpstr>Jihoarabské petroglyfy</vt:lpstr>
      <vt:lpstr>Jihoarabské petroglyfy</vt:lpstr>
      <vt:lpstr>Jihoarabské petroglyfy</vt:lpstr>
      <vt:lpstr>Jihoarabské petroglyfy</vt:lpstr>
      <vt:lpstr>Chov raně domestikovaných stád</vt:lpstr>
      <vt:lpstr>Život Arabů po vynálezu jihoarabského sedla</vt:lpstr>
      <vt:lpstr>Rozmach pozemní dopravy</vt:lpstr>
      <vt:lpstr>Rozmach kočovného způsobu života</vt:lpstr>
      <vt:lpstr>Invaze kočovníků do Mezopotámie</vt:lpstr>
      <vt:lpstr>Nabatejské království</vt:lpstr>
      <vt:lpstr>Nabatejské království na sklonku 4. století př. n. l.  </vt:lpstr>
      <vt:lpstr>Nabatejské království na sklonku 4. století př. n. l.  Střet Athénaia, pověřeného Antigonem I. Monoftalmem, s Nabatejci roku 312 př. n. l. </vt:lpstr>
      <vt:lpstr>Nabatejské království na sklonku 4. století př. n. l.  Střet Démétria Poliorkéta, pověřeného Antigonem I. Monoftalmem, s Nabatejci roku 312 př. n. l. </vt:lpstr>
      <vt:lpstr>Nabatejské království na sklonku 1. století př. n. l.  Římská dobyvačná výprava do Arábie vedená Aeliem Gallem za pomoci nabatejských průvodců v letech 26 – 24 př. n. l.</vt:lpstr>
      <vt:lpstr>Nabatejské království na sklonku 1. století př. n. l.  Římská dobyvačná výprava do Arábie vedená Aeliem Gallem za pomoci nabatejských průvodců v letech 26 – 24 př. n. 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Michal Musil</dc:creator>
  <cp:lastModifiedBy>Michal Musil</cp:lastModifiedBy>
  <cp:revision>2</cp:revision>
  <dcterms:created xsi:type="dcterms:W3CDTF">2023-11-25T12:35:44Z</dcterms:created>
  <dcterms:modified xsi:type="dcterms:W3CDTF">2024-11-27T14:51:17Z</dcterms:modified>
</cp:coreProperties>
</file>