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4" r:id="rId16"/>
    <p:sldId id="275" r:id="rId17"/>
    <p:sldId id="273" r:id="rId18"/>
    <p:sldId id="277" r:id="rId19"/>
    <p:sldId id="278" r:id="rId20"/>
    <p:sldId id="280" r:id="rId21"/>
    <p:sldId id="282" r:id="rId22"/>
    <p:sldId id="283" r:id="rId23"/>
    <p:sldId id="284" r:id="rId24"/>
    <p:sldId id="286" r:id="rId25"/>
    <p:sldId id="288" r:id="rId26"/>
    <p:sldId id="290" r:id="rId27"/>
    <p:sldId id="291" r:id="rId28"/>
    <p:sldId id="293" r:id="rId29"/>
    <p:sldId id="295" r:id="rId30"/>
    <p:sldId id="296" r:id="rId31"/>
    <p:sldId id="297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20E0CF-58C2-4A72-9751-F84E76BB2D4C}" v="15" dt="2024-11-26T15:47:58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Musil" userId="3aa62fdf-77b2-400f-b0ca-6927a71c643f" providerId="ADAL" clId="{CBA3234D-C0D1-447B-B4B8-FE17841838CA}"/>
    <pc:docChg chg="delSld">
      <pc:chgData name="Michal Musil" userId="3aa62fdf-77b2-400f-b0ca-6927a71c643f" providerId="ADAL" clId="{CBA3234D-C0D1-447B-B4B8-FE17841838CA}" dt="2023-12-05T12:46:52.082" v="9" actId="47"/>
      <pc:docMkLst>
        <pc:docMk/>
      </pc:docMkLst>
      <pc:sldChg chg="del">
        <pc:chgData name="Michal Musil" userId="3aa62fdf-77b2-400f-b0ca-6927a71c643f" providerId="ADAL" clId="{CBA3234D-C0D1-447B-B4B8-FE17841838CA}" dt="2023-12-05T12:46:16.914" v="0" actId="47"/>
        <pc:sldMkLst>
          <pc:docMk/>
          <pc:sldMk cId="692172403" sldId="270"/>
        </pc:sldMkLst>
      </pc:sldChg>
      <pc:sldChg chg="del">
        <pc:chgData name="Michal Musil" userId="3aa62fdf-77b2-400f-b0ca-6927a71c643f" providerId="ADAL" clId="{CBA3234D-C0D1-447B-B4B8-FE17841838CA}" dt="2023-12-05T12:46:22.123" v="1" actId="47"/>
        <pc:sldMkLst>
          <pc:docMk/>
          <pc:sldMk cId="2303170077" sldId="276"/>
        </pc:sldMkLst>
      </pc:sldChg>
      <pc:sldChg chg="del">
        <pc:chgData name="Michal Musil" userId="3aa62fdf-77b2-400f-b0ca-6927a71c643f" providerId="ADAL" clId="{CBA3234D-C0D1-447B-B4B8-FE17841838CA}" dt="2023-12-05T12:46:25.543" v="2" actId="47"/>
        <pc:sldMkLst>
          <pc:docMk/>
          <pc:sldMk cId="426501681" sldId="279"/>
        </pc:sldMkLst>
      </pc:sldChg>
      <pc:sldChg chg="del">
        <pc:chgData name="Michal Musil" userId="3aa62fdf-77b2-400f-b0ca-6927a71c643f" providerId="ADAL" clId="{CBA3234D-C0D1-447B-B4B8-FE17841838CA}" dt="2023-12-05T12:46:29.977" v="3" actId="47"/>
        <pc:sldMkLst>
          <pc:docMk/>
          <pc:sldMk cId="1587268800" sldId="281"/>
        </pc:sldMkLst>
      </pc:sldChg>
      <pc:sldChg chg="del">
        <pc:chgData name="Michal Musil" userId="3aa62fdf-77b2-400f-b0ca-6927a71c643f" providerId="ADAL" clId="{CBA3234D-C0D1-447B-B4B8-FE17841838CA}" dt="2023-12-05T12:46:34.351" v="4" actId="47"/>
        <pc:sldMkLst>
          <pc:docMk/>
          <pc:sldMk cId="2303182571" sldId="285"/>
        </pc:sldMkLst>
      </pc:sldChg>
      <pc:sldChg chg="del">
        <pc:chgData name="Michal Musil" userId="3aa62fdf-77b2-400f-b0ca-6927a71c643f" providerId="ADAL" clId="{CBA3234D-C0D1-447B-B4B8-FE17841838CA}" dt="2023-12-05T12:46:36.461" v="5" actId="47"/>
        <pc:sldMkLst>
          <pc:docMk/>
          <pc:sldMk cId="1202303385" sldId="287"/>
        </pc:sldMkLst>
      </pc:sldChg>
      <pc:sldChg chg="del">
        <pc:chgData name="Michal Musil" userId="3aa62fdf-77b2-400f-b0ca-6927a71c643f" providerId="ADAL" clId="{CBA3234D-C0D1-447B-B4B8-FE17841838CA}" dt="2023-12-05T12:46:39.394" v="6" actId="47"/>
        <pc:sldMkLst>
          <pc:docMk/>
          <pc:sldMk cId="1162616036" sldId="289"/>
        </pc:sldMkLst>
      </pc:sldChg>
      <pc:sldChg chg="del">
        <pc:chgData name="Michal Musil" userId="3aa62fdf-77b2-400f-b0ca-6927a71c643f" providerId="ADAL" clId="{CBA3234D-C0D1-447B-B4B8-FE17841838CA}" dt="2023-12-05T12:46:45.304" v="7" actId="47"/>
        <pc:sldMkLst>
          <pc:docMk/>
          <pc:sldMk cId="324335803" sldId="292"/>
        </pc:sldMkLst>
      </pc:sldChg>
      <pc:sldChg chg="del">
        <pc:chgData name="Michal Musil" userId="3aa62fdf-77b2-400f-b0ca-6927a71c643f" providerId="ADAL" clId="{CBA3234D-C0D1-447B-B4B8-FE17841838CA}" dt="2023-12-05T12:46:47.138" v="8" actId="47"/>
        <pc:sldMkLst>
          <pc:docMk/>
          <pc:sldMk cId="1063144324" sldId="294"/>
        </pc:sldMkLst>
      </pc:sldChg>
      <pc:sldChg chg="del">
        <pc:chgData name="Michal Musil" userId="3aa62fdf-77b2-400f-b0ca-6927a71c643f" providerId="ADAL" clId="{CBA3234D-C0D1-447B-B4B8-FE17841838CA}" dt="2023-12-05T12:46:52.082" v="9" actId="47"/>
        <pc:sldMkLst>
          <pc:docMk/>
          <pc:sldMk cId="1258826162" sldId="298"/>
        </pc:sldMkLst>
      </pc:sldChg>
    </pc:docChg>
  </pc:docChgLst>
  <pc:docChgLst>
    <pc:chgData name="Michal Musil" userId="3aa62fdf-77b2-400f-b0ca-6927a71c643f" providerId="ADAL" clId="{DB20E0CF-58C2-4A72-9751-F84E76BB2D4C}"/>
    <pc:docChg chg="custSel modSld">
      <pc:chgData name="Michal Musil" userId="3aa62fdf-77b2-400f-b0ca-6927a71c643f" providerId="ADAL" clId="{DB20E0CF-58C2-4A72-9751-F84E76BB2D4C}" dt="2024-11-27T13:55:15.076" v="17" actId="20577"/>
      <pc:docMkLst>
        <pc:docMk/>
      </pc:docMkLst>
      <pc:sldChg chg="modSp modAnim">
        <pc:chgData name="Michal Musil" userId="3aa62fdf-77b2-400f-b0ca-6927a71c643f" providerId="ADAL" clId="{DB20E0CF-58C2-4A72-9751-F84E76BB2D4C}" dt="2024-11-26T15:47:58.127" v="15" actId="20577"/>
        <pc:sldMkLst>
          <pc:docMk/>
          <pc:sldMk cId="1268012540" sldId="284"/>
        </pc:sldMkLst>
        <pc:spChg chg="mod">
          <ac:chgData name="Michal Musil" userId="3aa62fdf-77b2-400f-b0ca-6927a71c643f" providerId="ADAL" clId="{DB20E0CF-58C2-4A72-9751-F84E76BB2D4C}" dt="2024-11-26T15:47:32.702" v="14" actId="20577"/>
          <ac:spMkLst>
            <pc:docMk/>
            <pc:sldMk cId="1268012540" sldId="284"/>
            <ac:spMk id="4" creationId="{0B94FA86-623D-0869-9F1A-9FE3B9FB26DC}"/>
          </ac:spMkLst>
        </pc:spChg>
      </pc:sldChg>
      <pc:sldChg chg="modSp mod modAnim">
        <pc:chgData name="Michal Musil" userId="3aa62fdf-77b2-400f-b0ca-6927a71c643f" providerId="ADAL" clId="{DB20E0CF-58C2-4A72-9751-F84E76BB2D4C}" dt="2024-11-13T14:32:20.685" v="3" actId="27636"/>
        <pc:sldMkLst>
          <pc:docMk/>
          <pc:sldMk cId="789294416" sldId="290"/>
        </pc:sldMkLst>
        <pc:spChg chg="mod">
          <ac:chgData name="Michal Musil" userId="3aa62fdf-77b2-400f-b0ca-6927a71c643f" providerId="ADAL" clId="{DB20E0CF-58C2-4A72-9751-F84E76BB2D4C}" dt="2024-11-13T14:32:20.685" v="3" actId="27636"/>
          <ac:spMkLst>
            <pc:docMk/>
            <pc:sldMk cId="789294416" sldId="290"/>
            <ac:spMk id="4" creationId="{0B94FA86-623D-0869-9F1A-9FE3B9FB26DC}"/>
          </ac:spMkLst>
        </pc:spChg>
      </pc:sldChg>
      <pc:sldChg chg="modSp">
        <pc:chgData name="Michal Musil" userId="3aa62fdf-77b2-400f-b0ca-6927a71c643f" providerId="ADAL" clId="{DB20E0CF-58C2-4A72-9751-F84E76BB2D4C}" dt="2024-11-13T14:32:02.764" v="1" actId="20577"/>
        <pc:sldMkLst>
          <pc:docMk/>
          <pc:sldMk cId="3976076308" sldId="291"/>
        </pc:sldMkLst>
        <pc:spChg chg="mod">
          <ac:chgData name="Michal Musil" userId="3aa62fdf-77b2-400f-b0ca-6927a71c643f" providerId="ADAL" clId="{DB20E0CF-58C2-4A72-9751-F84E76BB2D4C}" dt="2024-11-13T14:32:02.764" v="1" actId="20577"/>
          <ac:spMkLst>
            <pc:docMk/>
            <pc:sldMk cId="3976076308" sldId="291"/>
            <ac:spMk id="4" creationId="{0B94FA86-623D-0869-9F1A-9FE3B9FB26DC}"/>
          </ac:spMkLst>
        </pc:spChg>
      </pc:sldChg>
      <pc:sldChg chg="modSp mod">
        <pc:chgData name="Michal Musil" userId="3aa62fdf-77b2-400f-b0ca-6927a71c643f" providerId="ADAL" clId="{DB20E0CF-58C2-4A72-9751-F84E76BB2D4C}" dt="2024-11-27T13:55:15.076" v="17" actId="20577"/>
        <pc:sldMkLst>
          <pc:docMk/>
          <pc:sldMk cId="1351745219" sldId="297"/>
        </pc:sldMkLst>
        <pc:spChg chg="mod">
          <ac:chgData name="Michal Musil" userId="3aa62fdf-77b2-400f-b0ca-6927a71c643f" providerId="ADAL" clId="{DB20E0CF-58C2-4A72-9751-F84E76BB2D4C}" dt="2024-11-27T13:55:15.076" v="17" actId="20577"/>
          <ac:spMkLst>
            <pc:docMk/>
            <pc:sldMk cId="1351745219" sldId="297"/>
            <ac:spMk id="4" creationId="{0B94FA86-623D-0869-9F1A-9FE3B9FB26D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8FE22-EA98-4A95-652E-FCA0261BF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9BEA46-FBB0-C8C1-6C0F-A85BE629C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8F6516-14BF-35CF-FFB3-F07E2F7BF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B972D8-2A06-AC9B-8638-1DB571E4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87D939-3B18-56C1-F989-8A224AFB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93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41B721-6696-07D7-142B-C420B34F6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E7576B8-99A4-3E48-870F-831FC2179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58ADF4-E4FF-8C36-367F-E3EE2AAF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F09514-39E4-FC0A-60D4-2CF81610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7DE423-A74E-CB48-FC65-8E8CD225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64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1595405-0A1C-40C3-7A69-04904733C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672765D-198D-0051-D777-B69EDCB80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468185-CAD6-0F32-0035-A7A6A8D6F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26AA40-E3F0-5A29-AB2C-66711BF1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C37DA6-B26E-0CA4-6757-74884DF2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19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95A82-C6F7-E8E9-8E80-1C54598BB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D827B8-9C9F-8CB0-F996-3936FD64C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9085BE-81A4-4F15-58F6-0724100D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0ADCCD-B712-52A7-3878-AF9EC960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E7ECF3-430F-0AD0-5A46-846F96D0B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57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E0D548-2194-C772-73ED-FD2D082A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8994-2E8B-3E1E-4F10-B42E72366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D94346-FEEC-611A-6E22-FD720C5DB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75C0BD-5033-C320-E9C6-A8EDDD89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491EA9-BFFD-DEF9-6C85-26486B75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55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35EDE-8373-2D9F-F7E1-FA6ECF54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6E3161-29E2-13FA-ED7F-DD52D7050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758A2E-A76C-1C54-C08F-9015CE960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E20E50-ED19-B489-CA2E-FB8EA5AB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BC6F89-6301-4BEB-3BE2-8802369A3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5373271-75F1-D56A-3906-98E152E5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01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C7D63-3022-EAA3-4586-964EE19C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F14BA6E-0612-1BB8-3BAE-7C74BC9BF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ADD7C6-6509-EAC8-C57A-352FE2EB6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5D5633-CF5F-E88D-8EF7-5BA8D62E0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23EAC8-14AC-AFDB-18A8-4ECF82AA00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EF0257-186D-578D-9976-0333A979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AB7EC4B-F5D3-4344-0640-9BB31AAF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54044E2-6FDF-F47D-7DDE-6543FDD4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4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F02D3F-6188-6C88-806A-8A46C59A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8F3805-C319-4254-E7E7-2E1D5E1F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4D8C68-4C48-AC02-273B-C9457B19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C42828-A3DB-4550-E614-B415AC16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82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3C21698-212C-7957-D388-AD1109BC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1803657-0597-5305-3C17-B78336BD9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DEFD72-8AC1-8D80-5CDE-7359A3EA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2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D82824-3131-1ADB-ED8D-1C75B9AB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58C408-8190-7EFB-A7C5-90AB7B104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A8CCC2-C23D-253B-BA09-97BA317CD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317B93-8674-B3FA-428A-F63B5A79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8C094C-817E-85D0-7250-D12C1405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BEFB11-B809-1268-B6C6-769AC7A6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C6E997-AA59-309A-0EE4-CC80ECB91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5CF8C2A-AD01-ABF0-498B-A2CD3A38E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8AAA19-2631-6C72-1A48-8C920822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C2CB15-7E46-5D3E-39E3-4B4E585D3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D2F789-048C-948B-E0E0-0EC0136B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1246E4-8E95-302E-6817-C2109722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01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42C7673-4A08-E7DE-6350-E761D3D25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57F5FC-1DCE-B8D3-F07E-16EC8D49B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B34A8D-B3A1-8376-B148-D0BC951C0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D6E29-45C4-4D57-B6C0-3BF0663E8D6A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5ED510-CF89-50BF-5952-CF529A4D3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5BF521-7DED-EB71-4330-7227A3B8D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85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8C26BBCA-B080-DA2A-5858-8AABDBB84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6937" y="0"/>
            <a:ext cx="12178125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189F7F-9CCF-AFC1-8CB3-58428635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22" y="-317621"/>
            <a:ext cx="11691257" cy="1325563"/>
          </a:xfrm>
        </p:spPr>
        <p:txBody>
          <a:bodyPr>
            <a:normAutofit/>
          </a:bodyPr>
          <a:lstStyle/>
          <a:p>
            <a:r>
              <a:rPr lang="cs-CZ" sz="4000" b="1" dirty="0"/>
              <a:t>Velbloudi ve starověkém vojenství a vojenské dopravě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AE1E8D-741D-4F97-A70D-5C231F753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4852" y="5065906"/>
            <a:ext cx="3253273" cy="13255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                                                                                                  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bg1"/>
                </a:solidFill>
              </a:rPr>
              <a:t>                                                                                                       </a:t>
            </a:r>
            <a:r>
              <a:rPr lang="cs-CZ" sz="11200" dirty="0">
                <a:solidFill>
                  <a:schemeClr val="bg1"/>
                </a:solidFill>
              </a:rPr>
              <a:t>Mgr. Michal Musil</a:t>
            </a:r>
          </a:p>
          <a:p>
            <a:pPr marL="0" indent="0">
              <a:buNone/>
            </a:pPr>
            <a:endParaRPr lang="cs-CZ" sz="8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4B8A9C6-A488-295D-2B77-EBA202C57C0A}"/>
              </a:ext>
            </a:extLst>
          </p:cNvPr>
          <p:cNvSpPr txBox="1"/>
          <p:nvPr/>
        </p:nvSpPr>
        <p:spPr>
          <a:xfrm>
            <a:off x="6918280" y="533322"/>
            <a:ext cx="531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Domestikace a fyziologie</a:t>
            </a:r>
          </a:p>
        </p:txBody>
      </p:sp>
    </p:spTree>
    <p:extLst>
      <p:ext uri="{BB962C8B-B14F-4D97-AF65-F5344CB8AC3E}">
        <p14:creationId xmlns:p14="http://schemas.microsoft.com/office/powerpoint/2010/main" val="2453463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5962456" cy="50510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3600" b="1" dirty="0"/>
              <a:t>Trávicí trakt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Velice efektivní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→Schopnost trávit i pouštní flóru nestravitelnou pro jiné kopytníky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→Schopnost v případě nouze strávit i živočišnou stravu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→Téměř dokonala absorpce vody z rostlinné stravy. Při dostatku zelené stravy velbloud téměř nepotřebuje pít.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Velký žaludek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→Dokáže pojmout vodu o hmotnosti až 1/3 hmotnosti zvířete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016701-7A35-0944-1D08-AC33449C4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874" y="3367751"/>
            <a:ext cx="3932261" cy="3154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velbloud, zeď, Velbloudovití, arabský velbloud&#10;&#10;Popis byl vytvořen automaticky">
            <a:extLst>
              <a:ext uri="{FF2B5EF4-FFF2-40B4-BE49-F238E27FC236}">
                <a16:creationId xmlns:a16="http://schemas.microsoft.com/office/drawing/2014/main" id="{C42BC4DF-1F8F-BAAB-0468-9FB45F2D37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0" t="515" r="30340" b="-515"/>
          <a:stretch/>
        </p:blipFill>
        <p:spPr>
          <a:xfrm>
            <a:off x="6448118" y="3367751"/>
            <a:ext cx="1632756" cy="3167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 descr="Obsah obrázku velbloud, savec, venku, Velbloudovití&#10;&#10;Popis byl vytvořen automaticky">
            <a:extLst>
              <a:ext uri="{FF2B5EF4-FFF2-40B4-BE49-F238E27FC236}">
                <a16:creationId xmlns:a16="http://schemas.microsoft.com/office/drawing/2014/main" id="{954539F7-04CA-259C-6B11-541740BA4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8" y="954803"/>
            <a:ext cx="4172257" cy="2349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6579637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Termoregulace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Schopnost regulovat vlastní tělní teplotu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→Velbloud mění tělní teplotu v rozmezí 34°C – 40°C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→Přizpůsobením tělní teploty vnější teplotě minimalizuje nutnost pocení se</a:t>
            </a:r>
          </a:p>
        </p:txBody>
      </p:sp>
    </p:spTree>
    <p:extLst>
      <p:ext uri="{BB962C8B-B14F-4D97-AF65-F5344CB8AC3E}">
        <p14:creationId xmlns:p14="http://schemas.microsoft.com/office/powerpoint/2010/main" val="2801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6579637" cy="50510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600" b="1" dirty="0"/>
              <a:t>Cévní soustava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Velmi odolná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→Velbloud snese velkou míru dehydratace, aniž by u něj došlo k poruchám krevního oběhu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→U většina savců, včetně člověka, dochází k selhání srdce v důsledku dehydratace při ztrátě cca 14</a:t>
            </a:r>
            <a:r>
              <a:rPr lang="cs-CZ" sz="1600" dirty="0"/>
              <a:t>  </a:t>
            </a:r>
            <a:r>
              <a:rPr lang="cs-CZ" sz="2400" dirty="0"/>
              <a:t>% vody v organismu. Pro velblouda je komfortní ztráta 25 %, ale je schopen přežít i ztrátu cca 40 %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Oválné a drobné erytrocyty</a:t>
            </a:r>
          </a:p>
          <a:p>
            <a:pPr marL="0" indent="0">
              <a:buNone/>
            </a:pPr>
            <a:r>
              <a:rPr lang="cs-CZ" sz="2400" dirty="0"/>
              <a:t>→Erytrocyty se v těle velblouda vyskytují ve větším množství než u ostatních savců</a:t>
            </a:r>
          </a:p>
          <a:p>
            <a:pPr marL="0" indent="0">
              <a:buNone/>
            </a:pPr>
            <a:r>
              <a:rPr lang="cs-CZ" sz="2400" dirty="0"/>
              <a:t>→Tvar a velikost usnadňují tok krvinek při dehydrataci i skrze drobné kapiláry</a:t>
            </a:r>
          </a:p>
        </p:txBody>
      </p:sp>
      <p:pic>
        <p:nvPicPr>
          <p:cNvPr id="6" name="Obrázek 5" descr="Obsah obrázku text, snímek obrazovky, vzor&#10;&#10;Popis byl vytvořen automaticky">
            <a:extLst>
              <a:ext uri="{FF2B5EF4-FFF2-40B4-BE49-F238E27FC236}">
                <a16:creationId xmlns:a16="http://schemas.microsoft.com/office/drawing/2014/main" id="{8CEA6C51-20F8-A5D7-1017-93EAE5AED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57" y="3425094"/>
            <a:ext cx="5112202" cy="23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Význam velblouda pro lidskou společnost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7979230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Potravinářství</a:t>
            </a:r>
          </a:p>
          <a:p>
            <a:pPr marL="0" indent="0">
              <a:buNone/>
            </a:pPr>
            <a:endParaRPr lang="cs-CZ" sz="3200" b="1" dirty="0"/>
          </a:p>
          <a:p>
            <a:r>
              <a:rPr lang="cs-CZ" dirty="0"/>
              <a:t>Hlavní zdroj masa v aridních oblastech</a:t>
            </a:r>
          </a:p>
          <a:p>
            <a:endParaRPr lang="cs-CZ" dirty="0"/>
          </a:p>
          <a:p>
            <a:r>
              <a:rPr lang="cs-CZ" dirty="0"/>
              <a:t>Hlavní zdroj mléka v aridních oblastech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→Velbloud je schopen prospívat, i když je živen výhradně stravou nestravitelnou pro koně, krávy, ovce, kozy…</a:t>
            </a:r>
          </a:p>
          <a:p>
            <a:pPr marL="0" indent="0">
              <a:buNone/>
            </a:pPr>
            <a:r>
              <a:rPr lang="cs-CZ" dirty="0"/>
              <a:t>→Pro pouštní pastevce je nepostradatelný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jídlo, nádobí, Kuchyně, talíř&#10;&#10;Popis byl vytvořen automaticky">
            <a:extLst>
              <a:ext uri="{FF2B5EF4-FFF2-40B4-BE49-F238E27FC236}">
                <a16:creationId xmlns:a16="http://schemas.microsoft.com/office/drawing/2014/main" id="{721CCE4D-C060-802E-4782-7F85DBA74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407" y="987527"/>
            <a:ext cx="4352925" cy="2901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velbloud, arabský velbloud, Velbloudovití, venku&#10;&#10;Popis byl vytvořen automaticky">
            <a:extLst>
              <a:ext uri="{FF2B5EF4-FFF2-40B4-BE49-F238E27FC236}">
                <a16:creationId xmlns:a16="http://schemas.microsoft.com/office/drawing/2014/main" id="{73F9387D-FB3B-D596-779B-A0B24DDF2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57" y="4036610"/>
            <a:ext cx="4067175" cy="2711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8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Význam velblouda pro lidskou společnost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6200582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Oděvnictví</a:t>
            </a:r>
          </a:p>
          <a:p>
            <a:pPr marL="0" indent="0">
              <a:buNone/>
            </a:pPr>
            <a:endParaRPr lang="cs-CZ" sz="3200" b="1" dirty="0"/>
          </a:p>
          <a:p>
            <a:r>
              <a:rPr lang="cs-CZ" dirty="0"/>
              <a:t>Zdroj kůže a vlny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→Velbloudí srst má vynikající termoizolační schopnosti</a:t>
            </a:r>
          </a:p>
        </p:txBody>
      </p:sp>
      <p:pic>
        <p:nvPicPr>
          <p:cNvPr id="6" name="Obrázek 5" descr="Obsah obrázku oblečení, vlákna, závit, látka&#10;&#10;Popis byl vytvořen automaticky">
            <a:extLst>
              <a:ext uri="{FF2B5EF4-FFF2-40B4-BE49-F238E27FC236}">
                <a16:creationId xmlns:a16="http://schemas.microsoft.com/office/drawing/2014/main" id="{DB3525B2-17CB-172B-B1D4-9657FF89F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88" y="1933575"/>
            <a:ext cx="6625676" cy="3835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3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Význam velblouda pro lidskou společnost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6972107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Zemědělství</a:t>
            </a:r>
          </a:p>
          <a:p>
            <a:pPr marL="0" indent="0">
              <a:buNone/>
            </a:pPr>
            <a:endParaRPr lang="cs-CZ" sz="3200" b="1" dirty="0"/>
          </a:p>
          <a:p>
            <a:r>
              <a:rPr lang="cs-CZ" dirty="0"/>
              <a:t>Pracovní síla při polních pracích v neúrodných oblastech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→Užití převážně drabařů v horských oblastech</a:t>
            </a:r>
          </a:p>
          <a:p>
            <a:pPr marL="0" indent="0">
              <a:buNone/>
            </a:pPr>
            <a:r>
              <a:rPr lang="cs-CZ" dirty="0"/>
              <a:t>→Malý význam. V oblastech výskytu drabařů může  být obvykle používán i hovězí dobytek, který je pro tyto účely vhodnější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obloha, venku, velbloud, území&#10;&#10;Popis byl vytvořen automaticky">
            <a:extLst>
              <a:ext uri="{FF2B5EF4-FFF2-40B4-BE49-F238E27FC236}">
                <a16:creationId xmlns:a16="http://schemas.microsoft.com/office/drawing/2014/main" id="{842965E4-CD36-91F1-A9D6-82C6F5989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62" y="2107150"/>
            <a:ext cx="4500563" cy="2994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79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Význam velblouda pro lidskou společnost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7048307" cy="50510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3200" b="1" dirty="0"/>
              <a:t>Jezdectví</a:t>
            </a:r>
          </a:p>
          <a:p>
            <a:pPr marL="0" indent="0">
              <a:buNone/>
            </a:pPr>
            <a:endParaRPr lang="cs-CZ" sz="3200" b="1" dirty="0"/>
          </a:p>
          <a:p>
            <a:r>
              <a:rPr lang="cs-CZ" dirty="0"/>
              <a:t>Jediné jízdní zvíře vyskytující se v aridních oblastech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→Provoz koně, osla či muly by zde byl finančně nepřijatelný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Horší jezdecké vlastnosti než koně</a:t>
            </a:r>
          </a:p>
          <a:p>
            <a:pPr marL="0" indent="0">
              <a:buNone/>
            </a:pPr>
            <a:r>
              <a:rPr lang="cs-CZ" dirty="0"/>
              <a:t>→Pomalejší</a:t>
            </a:r>
          </a:p>
          <a:p>
            <a:pPr marL="0" indent="0">
              <a:buNone/>
            </a:pPr>
            <a:r>
              <a:rPr lang="cs-CZ" dirty="0"/>
              <a:t>→Hůře ovladatelní</a:t>
            </a:r>
          </a:p>
          <a:p>
            <a:pPr marL="0" indent="0">
              <a:buNone/>
            </a:pPr>
            <a:r>
              <a:rPr lang="cs-CZ" dirty="0"/>
              <a:t>→Vytrvalejší</a:t>
            </a:r>
          </a:p>
          <a:p>
            <a:r>
              <a:rPr lang="cs-CZ" dirty="0"/>
              <a:t>Velký vojenský význam v aridních oblastech</a:t>
            </a:r>
          </a:p>
        </p:txBody>
      </p:sp>
      <p:pic>
        <p:nvPicPr>
          <p:cNvPr id="8" name="Obrázek 7" descr="Obsah obrázku obloha, savec, kůň, obraz&#10;&#10;Popis byl vytvořen automaticky">
            <a:extLst>
              <a:ext uri="{FF2B5EF4-FFF2-40B4-BE49-F238E27FC236}">
                <a16:creationId xmlns:a16="http://schemas.microsoft.com/office/drawing/2014/main" id="{27B39447-4BB4-B5B9-6C00-35535ED11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12" y="1568294"/>
            <a:ext cx="4619625" cy="448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30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Význam velblouda pro lidskou společnost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11439332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Doprava</a:t>
            </a:r>
          </a:p>
          <a:p>
            <a:pPr marL="0" indent="0">
              <a:buNone/>
            </a:pPr>
            <a:endParaRPr lang="cs-CZ" sz="3200" b="1" dirty="0"/>
          </a:p>
          <a:p>
            <a:r>
              <a:rPr lang="cs-CZ" dirty="0"/>
              <a:t>Nepostradatelné dopravní zvíře při transportu přes aridní krajiny</a:t>
            </a:r>
          </a:p>
          <a:p>
            <a:pPr marL="0" indent="0">
              <a:buNone/>
            </a:pPr>
            <a:r>
              <a:rPr lang="cs-CZ" dirty="0"/>
              <a:t>→Schopnost nést na dlouhé vzdálenosti náklad odpovídající až 40% jejich hmotnosti</a:t>
            </a:r>
          </a:p>
          <a:p>
            <a:pPr marL="0" indent="0">
              <a:buNone/>
            </a:pPr>
            <a:r>
              <a:rPr lang="cs-CZ" dirty="0"/>
              <a:t>→Velbloud je efektivnější jako soumar než jako tažné zvíře. Nepotřebuje silniční infrastrukturu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6881530-4A65-C75C-06AF-AEE1104C3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023" y="4168019"/>
            <a:ext cx="6977004" cy="24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2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4407"/>
            <a:ext cx="12192000" cy="1325563"/>
          </a:xfrm>
        </p:spPr>
        <p:txBody>
          <a:bodyPr/>
          <a:lstStyle/>
          <a:p>
            <a:r>
              <a:rPr lang="cs-CZ" dirty="0"/>
              <a:t>Vztah velblouda a člověka v prehistorickém období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10524932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200" b="1" dirty="0"/>
          </a:p>
          <a:p>
            <a:r>
              <a:rPr lang="cs-CZ" sz="2400" dirty="0"/>
              <a:t>Vztah kořisti a lovce</a:t>
            </a:r>
          </a:p>
          <a:p>
            <a:endParaRPr lang="cs-CZ" sz="2400" dirty="0"/>
          </a:p>
          <a:p>
            <a:r>
              <a:rPr lang="cs-CZ" sz="2400" dirty="0"/>
              <a:t>Velbloud byl vzhledem ke své velikosti (cca 600 kg) nezanedbatelný zdroj potravy</a:t>
            </a:r>
          </a:p>
          <a:p>
            <a:endParaRPr lang="cs-CZ" sz="2400" dirty="0"/>
          </a:p>
          <a:p>
            <a:r>
              <a:rPr lang="cs-CZ" sz="2400" dirty="0"/>
              <a:t>Nezdá se být pravděpodobné, že by v této době již probíhaly pokusy o domestikaci </a:t>
            </a:r>
          </a:p>
          <a:p>
            <a:endParaRPr lang="cs-CZ" dirty="0"/>
          </a:p>
        </p:txBody>
      </p:sp>
      <p:pic>
        <p:nvPicPr>
          <p:cNvPr id="6" name="Obrázek 5" descr="Obsah obrázku hnědý&#10;&#10;Popis byl vytvořen automaticky">
            <a:extLst>
              <a:ext uri="{FF2B5EF4-FFF2-40B4-BE49-F238E27FC236}">
                <a16:creationId xmlns:a16="http://schemas.microsoft.com/office/drawing/2014/main" id="{B39A6804-0BEF-73AE-2055-55D5FDC73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3988830"/>
            <a:ext cx="7477125" cy="2721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26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4407"/>
            <a:ext cx="12192000" cy="1325563"/>
          </a:xfrm>
        </p:spPr>
        <p:txBody>
          <a:bodyPr/>
          <a:lstStyle/>
          <a:p>
            <a:r>
              <a:rPr lang="cs-CZ" dirty="0"/>
              <a:t>Počátek domestikace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10524932" cy="5051036"/>
          </a:xfrm>
        </p:spPr>
        <p:txBody>
          <a:bodyPr>
            <a:normAutofit/>
          </a:bodyPr>
          <a:lstStyle/>
          <a:p>
            <a:r>
              <a:rPr lang="cs-CZ" sz="2400" dirty="0"/>
              <a:t>Počátky domestikace můžeme s jistotou zařadit do období starověkých dějin</a:t>
            </a:r>
          </a:p>
          <a:p>
            <a:endParaRPr lang="cs-CZ" sz="2400" b="1" dirty="0"/>
          </a:p>
          <a:p>
            <a:r>
              <a:rPr lang="cs-CZ" sz="2400" dirty="0"/>
              <a:t>Počátky domestikace můžeme datovat jen velmi zhruba (4. – 1. tisíciletí př. n. l.)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→Nepřímé důkazy (kosti, výrobky z velbloudí vlny)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→Důkazy s problematickou datací (hnojiště, </a:t>
            </a:r>
            <a:r>
              <a:rPr lang="cs-CZ" sz="2400" dirty="0" err="1"/>
              <a:t>petroglyfy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→Absence přímých důkazů (jezdecká a dopravní výstroj)</a:t>
            </a:r>
          </a:p>
        </p:txBody>
      </p:sp>
    </p:spTree>
    <p:extLst>
      <p:ext uri="{BB962C8B-B14F-4D97-AF65-F5344CB8AC3E}">
        <p14:creationId xmlns:p14="http://schemas.microsoft.com/office/powerpoint/2010/main" val="427569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4" descr="Obsah obrázku text, mapa, savec, ilustrace">
            <a:extLst>
              <a:ext uri="{FF2B5EF4-FFF2-40B4-BE49-F238E27FC236}">
                <a16:creationId xmlns:a16="http://schemas.microsoft.com/office/drawing/2014/main" id="{8CAE3A26-33FA-F944-6B93-95ECA6D58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36625"/>
            <a:ext cx="10639425" cy="689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55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29" y="55675"/>
            <a:ext cx="12192000" cy="1325563"/>
          </a:xfrm>
        </p:spPr>
        <p:txBody>
          <a:bodyPr/>
          <a:lstStyle/>
          <a:p>
            <a:r>
              <a:rPr lang="cs-CZ" dirty="0"/>
              <a:t>Fáze domestikace velblouda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10524932" cy="505103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cs-CZ" sz="2400" dirty="0"/>
              <a:t>Prvotní domestikace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→tradičně hospodářské motivy (u valné většiny domestikovaných zvířat)</a:t>
            </a:r>
          </a:p>
          <a:p>
            <a:pPr marL="0" indent="0">
              <a:buNone/>
            </a:pPr>
            <a:r>
              <a:rPr lang="cs-CZ" sz="2400" b="1" dirty="0"/>
              <a:t>→u velblouda zisk masa, mléka a srsti</a:t>
            </a:r>
          </a:p>
          <a:p>
            <a:pPr marL="0" indent="0">
              <a:buNone/>
            </a:pPr>
            <a:endParaRPr lang="cs-CZ" sz="2400" dirty="0"/>
          </a:p>
          <a:p>
            <a:pPr marL="457200" indent="-457200">
              <a:buAutoNum type="arabicPeriod" startAt="2"/>
            </a:pPr>
            <a:r>
              <a:rPr lang="cs-CZ" sz="2400" dirty="0"/>
              <a:t>Pokročilá domestikace</a:t>
            </a:r>
          </a:p>
          <a:p>
            <a:pPr marL="0" indent="0">
              <a:buNone/>
            </a:pP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→motivem je často dopravní nebo jezdecké užití</a:t>
            </a:r>
          </a:p>
          <a:p>
            <a:pPr marL="0" indent="0">
              <a:buNone/>
            </a:pPr>
            <a:r>
              <a:rPr lang="cs-CZ" sz="2400" b="1" dirty="0"/>
              <a:t>→u velblouda přeprava zboží, úspora času při přesunech, vojenské zvýhodnění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7533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29" y="55675"/>
            <a:ext cx="12192000" cy="1325563"/>
          </a:xfrm>
        </p:spPr>
        <p:txBody>
          <a:bodyPr/>
          <a:lstStyle/>
          <a:p>
            <a:r>
              <a:rPr lang="cs-CZ" dirty="0"/>
              <a:t>Druhy velbloudů užívané ve starověku</a:t>
            </a:r>
          </a:p>
        </p:txBody>
      </p:sp>
      <p:pic>
        <p:nvPicPr>
          <p:cNvPr id="3" name="Zástupný obsah 2" descr="Obsah obrázku venku, savec, velbloud, Velbloudovití&#10;&#10;Popis byl vytvořen automaticky">
            <a:extLst>
              <a:ext uri="{FF2B5EF4-FFF2-40B4-BE49-F238E27FC236}">
                <a16:creationId xmlns:a16="http://schemas.microsoft.com/office/drawing/2014/main" id="{4D19A654-D556-BFD9-E135-3E3A1DF97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78" y="1106088"/>
            <a:ext cx="3398171" cy="2264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obsah 7" descr="Obsah obrázku savec, venku, hora, Velbloudovití&#10;&#10;Popis byl vytvořen automaticky">
            <a:extLst>
              <a:ext uri="{FF2B5EF4-FFF2-40B4-BE49-F238E27FC236}">
                <a16:creationId xmlns:a16="http://schemas.microsoft.com/office/drawing/2014/main" id="{07FB7DAE-828B-7915-300D-F72355C11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7055" y="1106087"/>
            <a:ext cx="3237890" cy="2264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savec, velbloud, venku, arabský velbloud&#10;&#10;Popis byl vytvořen automaticky">
            <a:extLst>
              <a:ext uri="{FF2B5EF4-FFF2-40B4-BE49-F238E27FC236}">
                <a16:creationId xmlns:a16="http://schemas.microsoft.com/office/drawing/2014/main" id="{2F4B7301-EA89-9319-AEED-9C84B0003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56" y="1099978"/>
            <a:ext cx="3485819" cy="2270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 descr="Obsah obrázku savec, venku, velbloud, Velbloudovití&#10;&#10;Popis byl vytvořen automaticky">
            <a:extLst>
              <a:ext uri="{FF2B5EF4-FFF2-40B4-BE49-F238E27FC236}">
                <a16:creationId xmlns:a16="http://schemas.microsoft.com/office/drawing/2014/main" id="{DEF3F3AC-9EA1-63B3-9152-9EB5E60B6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13" y="4184349"/>
            <a:ext cx="3398171" cy="2265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9E3ED08-BA58-0A81-8D68-76E47349F9AC}"/>
              </a:ext>
            </a:extLst>
          </p:cNvPr>
          <p:cNvSpPr txBox="1"/>
          <p:nvPr/>
        </p:nvSpPr>
        <p:spPr>
          <a:xfrm>
            <a:off x="685800" y="3451161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Camelus</a:t>
            </a:r>
            <a:r>
              <a:rPr lang="cs-CZ" i="1" dirty="0"/>
              <a:t> </a:t>
            </a:r>
            <a:r>
              <a:rPr lang="cs-CZ" i="1" dirty="0" err="1"/>
              <a:t>dromedarius</a:t>
            </a:r>
            <a:endParaRPr lang="cs-CZ" i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CDC029-B3F1-4883-483D-2B0709614391}"/>
              </a:ext>
            </a:extLst>
          </p:cNvPr>
          <p:cNvSpPr txBox="1"/>
          <p:nvPr/>
        </p:nvSpPr>
        <p:spPr>
          <a:xfrm>
            <a:off x="4371975" y="3428987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Camelus</a:t>
            </a:r>
            <a:r>
              <a:rPr lang="cs-CZ" i="1" dirty="0"/>
              <a:t> </a:t>
            </a:r>
            <a:r>
              <a:rPr lang="cs-CZ" i="1" dirty="0" err="1"/>
              <a:t>bactrianus</a:t>
            </a:r>
            <a:endParaRPr lang="cs-CZ" i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352EAB3-D775-9BD5-7412-27F6145E9658}"/>
              </a:ext>
            </a:extLst>
          </p:cNvPr>
          <p:cNvSpPr txBox="1"/>
          <p:nvPr/>
        </p:nvSpPr>
        <p:spPr>
          <a:xfrm>
            <a:off x="8236559" y="3423714"/>
            <a:ext cx="150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Camelus</a:t>
            </a:r>
            <a:r>
              <a:rPr lang="cs-CZ" i="1" dirty="0"/>
              <a:t> </a:t>
            </a:r>
            <a:r>
              <a:rPr lang="cs-CZ" i="1" dirty="0" err="1"/>
              <a:t>ferus</a:t>
            </a:r>
            <a:endParaRPr lang="cs-CZ" i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C5161F2-EB96-C44A-AAAD-C960EC5C5BEE}"/>
              </a:ext>
            </a:extLst>
          </p:cNvPr>
          <p:cNvSpPr txBox="1"/>
          <p:nvPr/>
        </p:nvSpPr>
        <p:spPr>
          <a:xfrm>
            <a:off x="2459909" y="646649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Hybrid F1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51B260E4-F304-F3F5-B7D6-667E68AA0124}"/>
              </a:ext>
            </a:extLst>
          </p:cNvPr>
          <p:cNvCxnSpPr>
            <a:cxnSpLocks/>
          </p:cNvCxnSpPr>
          <p:nvPr/>
        </p:nvCxnSpPr>
        <p:spPr>
          <a:xfrm flipV="1">
            <a:off x="4164049" y="2258741"/>
            <a:ext cx="31300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4A3116F5-7EAD-B460-F1CC-FC7396A34A72}"/>
              </a:ext>
            </a:extLst>
          </p:cNvPr>
          <p:cNvCxnSpPr>
            <a:cxnSpLocks/>
          </p:cNvCxnSpPr>
          <p:nvPr/>
        </p:nvCxnSpPr>
        <p:spPr>
          <a:xfrm>
            <a:off x="4320552" y="2235048"/>
            <a:ext cx="0" cy="17771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62999B70-714C-543C-10D4-884CAECD0A9B}"/>
              </a:ext>
            </a:extLst>
          </p:cNvPr>
          <p:cNvCxnSpPr>
            <a:cxnSpLocks/>
          </p:cNvCxnSpPr>
          <p:nvPr/>
        </p:nvCxnSpPr>
        <p:spPr>
          <a:xfrm>
            <a:off x="8391856" y="1099978"/>
            <a:ext cx="3485819" cy="22701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9505131-809E-DAD1-18E7-2F2E227BB1FF}"/>
              </a:ext>
            </a:extLst>
          </p:cNvPr>
          <p:cNvCxnSpPr>
            <a:cxnSpLocks/>
          </p:cNvCxnSpPr>
          <p:nvPr/>
        </p:nvCxnSpPr>
        <p:spPr>
          <a:xfrm flipH="1">
            <a:off x="8391856" y="1099978"/>
            <a:ext cx="3485819" cy="22701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29" y="55675"/>
            <a:ext cx="12192000" cy="1325563"/>
          </a:xfrm>
        </p:spPr>
        <p:txBody>
          <a:bodyPr/>
          <a:lstStyle/>
          <a:p>
            <a:r>
              <a:rPr lang="cs-CZ" dirty="0"/>
              <a:t>Dromedár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7457882" cy="5051036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Velbloud jednohrbý</a:t>
            </a:r>
          </a:p>
          <a:p>
            <a:r>
              <a:rPr lang="cs-CZ" sz="2400" i="1" dirty="0" err="1"/>
              <a:t>Camelus</a:t>
            </a:r>
            <a:r>
              <a:rPr lang="cs-CZ" sz="2400" i="1" dirty="0"/>
              <a:t> </a:t>
            </a:r>
            <a:r>
              <a:rPr lang="cs-CZ" sz="2400" i="1" dirty="0" err="1"/>
              <a:t>dromedarius</a:t>
            </a:r>
            <a:r>
              <a:rPr lang="cs-CZ" sz="2400" i="1" dirty="0"/>
              <a:t> →</a:t>
            </a:r>
            <a:r>
              <a:rPr lang="el-GR" sz="2400" dirty="0"/>
              <a:t>δρομάδος</a:t>
            </a:r>
            <a:r>
              <a:rPr lang="cs-CZ" sz="2400" dirty="0"/>
              <a:t> – běžící, běžec</a:t>
            </a:r>
            <a:endParaRPr lang="cs-CZ" sz="2400" i="1" dirty="0"/>
          </a:p>
          <a:p>
            <a:pPr marL="0" indent="0">
              <a:buNone/>
            </a:pPr>
            <a:r>
              <a:rPr lang="cs-CZ" sz="2400" dirty="0"/>
              <a:t>→Krátkodobě je schopen vyvinout rychlost až 65 km/h (kůň přes 70 km/h)</a:t>
            </a:r>
          </a:p>
          <a:p>
            <a:pPr marL="0" indent="0">
              <a:buNone/>
            </a:pPr>
            <a:r>
              <a:rPr lang="cs-CZ" sz="2400" dirty="0"/>
              <a:t>→V porovnání s dvouhrbým velbloudem je rychlý</a:t>
            </a:r>
          </a:p>
          <a:p>
            <a:r>
              <a:rPr lang="cs-CZ" sz="2400" dirty="0"/>
              <a:t>Nejpravděpodobněji domestikován koncem 4. nebo v ½ 3. tisíciletí př. n. l.</a:t>
            </a:r>
          </a:p>
          <a:p>
            <a:r>
              <a:rPr lang="cs-CZ" sz="2400" dirty="0"/>
              <a:t>Druhé nejrozšířenější jezdecké zvíře starověku</a:t>
            </a:r>
          </a:p>
          <a:p>
            <a:endParaRPr lang="cs-CZ" sz="2400" dirty="0"/>
          </a:p>
          <a:p>
            <a:r>
              <a:rPr lang="cs-CZ" sz="2400" dirty="0"/>
              <a:t>Adaptován na pouštní život </a:t>
            </a:r>
          </a:p>
          <a:p>
            <a:pPr marL="0" indent="0">
              <a:buNone/>
            </a:pPr>
            <a:r>
              <a:rPr lang="cs-CZ" sz="2400" dirty="0"/>
              <a:t>→Schopnost přežít velké výkyvy teplot (od -20°C – 50°C)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Delší nohy než velbloud dvouhrbý i kůň</a:t>
            </a:r>
          </a:p>
          <a:p>
            <a:pPr marL="0" indent="0">
              <a:buNone/>
            </a:pPr>
            <a:r>
              <a:rPr lang="cs-CZ" sz="2400" dirty="0"/>
              <a:t>→Výhoda v boji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6" name="Obrázek 5" descr="Obsah obrázku sport, velbloudí závody, obloha, venku&#10;&#10;Popis byl vytvořen automaticky">
            <a:extLst>
              <a:ext uri="{FF2B5EF4-FFF2-40B4-BE49-F238E27FC236}">
                <a16:creationId xmlns:a16="http://schemas.microsoft.com/office/drawing/2014/main" id="{8B982535-ED48-CF6A-3A8F-DDF9A2C75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5" y="641564"/>
            <a:ext cx="4751928" cy="2787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venku, hospodářská zvířata, Otěže, Potřeby pro koně&#10;&#10;Popis byl vytvořen automaticky">
            <a:extLst>
              <a:ext uri="{FF2B5EF4-FFF2-40B4-BE49-F238E27FC236}">
                <a16:creationId xmlns:a16="http://schemas.microsoft.com/office/drawing/2014/main" id="{A96AA502-991E-9599-37AD-8DDBA517C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73" y="3614025"/>
            <a:ext cx="4059659" cy="300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52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0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54" y="55675"/>
            <a:ext cx="12192000" cy="1325563"/>
          </a:xfrm>
        </p:spPr>
        <p:txBody>
          <a:bodyPr/>
          <a:lstStyle/>
          <a:p>
            <a:r>
              <a:rPr lang="cs-CZ" dirty="0"/>
              <a:t>Domestikace dromedára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4305106" cy="5051036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Poprvé patrně na Arabském poloostrově</a:t>
            </a:r>
          </a:p>
          <a:p>
            <a:pPr marL="0" indent="0">
              <a:buNone/>
            </a:pPr>
            <a:r>
              <a:rPr lang="cs-CZ" sz="2400" dirty="0"/>
              <a:t>→Nejvíce nalezených kosterních pozůstatků</a:t>
            </a:r>
          </a:p>
          <a:p>
            <a:pPr marL="0" indent="0">
              <a:buNone/>
            </a:pPr>
            <a:r>
              <a:rPr lang="cs-CZ" sz="2400" dirty="0"/>
              <a:t>→Nevyhovující prostředí pro jiná jezdecká zvířata</a:t>
            </a:r>
          </a:p>
          <a:p>
            <a:r>
              <a:rPr lang="cs-CZ" sz="2400" b="1" dirty="0"/>
              <a:t>Omán</a:t>
            </a:r>
            <a:r>
              <a:rPr lang="cs-CZ" sz="2400" dirty="0"/>
              <a:t> (Spojené arabské emiráty)</a:t>
            </a:r>
          </a:p>
          <a:p>
            <a:pPr marL="0" indent="0">
              <a:buNone/>
            </a:pPr>
            <a:r>
              <a:rPr lang="cs-CZ" sz="2400" dirty="0"/>
              <a:t>→Četné nálezy velbloudích kostí ze 3. tisíciletí př. n. l.</a:t>
            </a:r>
          </a:p>
          <a:p>
            <a:pPr marL="0" indent="0">
              <a:buNone/>
            </a:pPr>
            <a:r>
              <a:rPr lang="cs-CZ" sz="2400" dirty="0"/>
              <a:t>→Četné nálezy </a:t>
            </a:r>
            <a:r>
              <a:rPr lang="cs-CZ" sz="2400" dirty="0" err="1"/>
              <a:t>petroglyfů</a:t>
            </a:r>
            <a:r>
              <a:rPr lang="cs-CZ" sz="2400" dirty="0"/>
              <a:t> a jiných vyobrazení velbloudů</a:t>
            </a:r>
          </a:p>
          <a:p>
            <a:pPr marL="0" indent="0">
              <a:buNone/>
            </a:pPr>
            <a:r>
              <a:rPr lang="cs-CZ" sz="2400" dirty="0"/>
              <a:t>→Velká motivace místního obyvatelstva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0D172F-8320-AE7A-C58F-D30ADABE9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75" y="1088507"/>
            <a:ext cx="7343946" cy="5261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74E866B8-1C90-E979-1DDF-321DE1A8703D}"/>
              </a:ext>
            </a:extLst>
          </p:cNvPr>
          <p:cNvSpPr/>
          <p:nvPr/>
        </p:nvSpPr>
        <p:spPr>
          <a:xfrm>
            <a:off x="8565503" y="3351535"/>
            <a:ext cx="788048" cy="9498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0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69" y="55675"/>
            <a:ext cx="13444829" cy="1325563"/>
          </a:xfrm>
        </p:spPr>
        <p:txBody>
          <a:bodyPr>
            <a:normAutofit/>
          </a:bodyPr>
          <a:lstStyle/>
          <a:p>
            <a:r>
              <a:rPr lang="cs-CZ" sz="3600" dirty="0"/>
              <a:t>Arabské písemnosti spojující velbloudy a </a:t>
            </a:r>
            <a:r>
              <a:rPr lang="cs-CZ" sz="3600" dirty="0" err="1"/>
              <a:t>jihoarabské</a:t>
            </a:r>
            <a:r>
              <a:rPr lang="cs-CZ" sz="3600" dirty="0"/>
              <a:t> rybáře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10763056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i="1" dirty="0"/>
              <a:t>„A věru stádo vaše je vám poučení, neb napájí vás tím, co je v břichách jejich, a máte z nich i mnohý jiný užitek. I maso jejich pojídáte a na nich stejně jako na lodích se nést dáváte.“</a:t>
            </a:r>
          </a:p>
          <a:p>
            <a:pPr marL="0" indent="0">
              <a:buNone/>
            </a:pPr>
            <a:r>
              <a:rPr lang="cs-CZ" sz="2400" i="1" dirty="0"/>
              <a:t>Korán. Súra </a:t>
            </a:r>
            <a:r>
              <a:rPr lang="cs-CZ" sz="2400" dirty="0"/>
              <a:t>22:21 – 23.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Běžné označení velblouda jako „koráb pouště“ v arabské poezii.</a:t>
            </a:r>
          </a:p>
          <a:p>
            <a:endParaRPr lang="cs-CZ" sz="2400" dirty="0"/>
          </a:p>
          <a:p>
            <a:r>
              <a:rPr lang="cs-CZ" sz="2400" dirty="0"/>
              <a:t>Mýtus o divokých velbloudech </a:t>
            </a:r>
            <a:r>
              <a:rPr lang="cs-CZ" sz="2400" dirty="0" err="1"/>
              <a:t>Húš</a:t>
            </a:r>
            <a:r>
              <a:rPr lang="cs-CZ" sz="2400" dirty="0"/>
              <a:t> ze země </a:t>
            </a:r>
            <a:r>
              <a:rPr lang="cs-CZ" sz="2400" dirty="0" err="1"/>
              <a:t>Vabár</a:t>
            </a:r>
            <a:r>
              <a:rPr lang="cs-CZ" sz="2400" dirty="0"/>
              <a:t> na jižním pobřeží Arábie, kteří se zkřížili s velbloudy Džinů, čímž vzniknuly velbloudí plemena </a:t>
            </a:r>
            <a:r>
              <a:rPr lang="cs-CZ" sz="2400" dirty="0" err="1"/>
              <a:t>Machrí</a:t>
            </a:r>
            <a:r>
              <a:rPr lang="cs-CZ" sz="2400" dirty="0"/>
              <a:t>, </a:t>
            </a:r>
            <a:r>
              <a:rPr lang="cs-CZ" sz="2400" dirty="0" err="1"/>
              <a:t>Umání</a:t>
            </a:r>
            <a:r>
              <a:rPr lang="cs-CZ" sz="2400" dirty="0"/>
              <a:t>, </a:t>
            </a:r>
            <a:r>
              <a:rPr lang="cs-CZ" sz="2400" dirty="0" err="1"/>
              <a:t>Ídí</a:t>
            </a:r>
            <a:r>
              <a:rPr lang="cs-CZ" sz="2400" dirty="0"/>
              <a:t> a </a:t>
            </a:r>
            <a:r>
              <a:rPr lang="cs-CZ" sz="2400" dirty="0" err="1"/>
              <a:t>Asdžadí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498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0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54" y="55675"/>
            <a:ext cx="12192000" cy="1325563"/>
          </a:xfrm>
        </p:spPr>
        <p:txBody>
          <a:bodyPr/>
          <a:lstStyle/>
          <a:p>
            <a:r>
              <a:rPr lang="cs-CZ" dirty="0"/>
              <a:t>Šíření dromedára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4305106" cy="5051036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AutoNum type="arabicPeriod"/>
            </a:pPr>
            <a:r>
              <a:rPr lang="cs-CZ" sz="2400" dirty="0"/>
              <a:t>Sokotra a Somálsko (2500 – 1500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Jižní polovina Arábie (do roku 1200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Arabské pobřeží Rudého moře (a posléze zbytek Arábie) (do roku 1000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Sýrie (1000 – 900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Mezopotámie (do roku 800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Přilehlé oblasti Blízkého východu (cca 500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Egypt (a posléze celá severní Afrika) (cca 500 – 300 př. n. l.)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0D172F-8320-AE7A-C58F-D30ADABE9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75" y="1088507"/>
            <a:ext cx="7343946" cy="5261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74E866B8-1C90-E979-1DDF-321DE1A8703D}"/>
              </a:ext>
            </a:extLst>
          </p:cNvPr>
          <p:cNvSpPr/>
          <p:nvPr/>
        </p:nvSpPr>
        <p:spPr>
          <a:xfrm>
            <a:off x="8565503" y="3351535"/>
            <a:ext cx="788048" cy="9498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95CACBD8-0070-08B8-13C4-041A9B8885DF}"/>
              </a:ext>
            </a:extLst>
          </p:cNvPr>
          <p:cNvCxnSpPr>
            <a:stCxn id="12" idx="4"/>
          </p:cNvCxnSpPr>
          <p:nvPr/>
        </p:nvCxnSpPr>
        <p:spPr>
          <a:xfrm flipH="1">
            <a:off x="8715375" y="4301412"/>
            <a:ext cx="244152" cy="5468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4BD5DF54-56F4-2FF8-1F97-CBDD2933F2E7}"/>
              </a:ext>
            </a:extLst>
          </p:cNvPr>
          <p:cNvCxnSpPr>
            <a:cxnSpLocks/>
          </p:cNvCxnSpPr>
          <p:nvPr/>
        </p:nvCxnSpPr>
        <p:spPr>
          <a:xfrm flipH="1">
            <a:off x="7917024" y="4949112"/>
            <a:ext cx="648479" cy="3086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2DFE2B7E-334E-B80D-41C9-E16001CA9616}"/>
              </a:ext>
            </a:extLst>
          </p:cNvPr>
          <p:cNvCxnSpPr>
            <a:cxnSpLocks/>
          </p:cNvCxnSpPr>
          <p:nvPr/>
        </p:nvCxnSpPr>
        <p:spPr>
          <a:xfrm flipH="1">
            <a:off x="7529221" y="4078448"/>
            <a:ext cx="1063679" cy="2033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12CB3755-913F-6732-AEA6-FE39F9D8FAE3}"/>
              </a:ext>
            </a:extLst>
          </p:cNvPr>
          <p:cNvCxnSpPr>
            <a:cxnSpLocks/>
          </p:cNvCxnSpPr>
          <p:nvPr/>
        </p:nvCxnSpPr>
        <p:spPr>
          <a:xfrm flipH="1" flipV="1">
            <a:off x="6831557" y="2515735"/>
            <a:ext cx="685715" cy="17660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B97FE1E-7A89-E8C1-7E7F-B55BF91AB1EF}"/>
              </a:ext>
            </a:extLst>
          </p:cNvPr>
          <p:cNvCxnSpPr>
            <a:cxnSpLocks/>
          </p:cNvCxnSpPr>
          <p:nvPr/>
        </p:nvCxnSpPr>
        <p:spPr>
          <a:xfrm flipV="1">
            <a:off x="6973133" y="2552700"/>
            <a:ext cx="756320" cy="424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02F9DCE4-2FF4-3C50-6B39-C93531C86157}"/>
              </a:ext>
            </a:extLst>
          </p:cNvPr>
          <p:cNvCxnSpPr>
            <a:cxnSpLocks/>
          </p:cNvCxnSpPr>
          <p:nvPr/>
        </p:nvCxnSpPr>
        <p:spPr>
          <a:xfrm flipV="1">
            <a:off x="7022109" y="2333625"/>
            <a:ext cx="1468458" cy="6065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555F9C8B-C556-952E-F9D3-D9DEF652557B}"/>
              </a:ext>
            </a:extLst>
          </p:cNvPr>
          <p:cNvCxnSpPr>
            <a:cxnSpLocks/>
          </p:cNvCxnSpPr>
          <p:nvPr/>
        </p:nvCxnSpPr>
        <p:spPr>
          <a:xfrm flipV="1">
            <a:off x="7046006" y="2552700"/>
            <a:ext cx="3418763" cy="391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A48A567D-66B9-A51A-10DD-0152BDA7B77D}"/>
              </a:ext>
            </a:extLst>
          </p:cNvPr>
          <p:cNvCxnSpPr>
            <a:cxnSpLocks/>
          </p:cNvCxnSpPr>
          <p:nvPr/>
        </p:nvCxnSpPr>
        <p:spPr>
          <a:xfrm flipH="1" flipV="1">
            <a:off x="6724288" y="1474488"/>
            <a:ext cx="297821" cy="14656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7260E7A1-ED35-1FEF-E8FD-42DAC7E10799}"/>
              </a:ext>
            </a:extLst>
          </p:cNvPr>
          <p:cNvCxnSpPr>
            <a:cxnSpLocks/>
          </p:cNvCxnSpPr>
          <p:nvPr/>
        </p:nvCxnSpPr>
        <p:spPr>
          <a:xfrm flipH="1">
            <a:off x="5688006" y="2940171"/>
            <a:ext cx="1271987" cy="932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0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7962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29" y="55675"/>
            <a:ext cx="12192000" cy="1325563"/>
          </a:xfrm>
        </p:spPr>
        <p:txBody>
          <a:bodyPr/>
          <a:lstStyle/>
          <a:p>
            <a:r>
              <a:rPr lang="cs-CZ" dirty="0"/>
              <a:t>Drabař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6"/>
            <a:ext cx="7457882" cy="5554889"/>
          </a:xfrm>
        </p:spPr>
        <p:txBody>
          <a:bodyPr>
            <a:normAutofit fontScale="77500" lnSpcReduction="20000"/>
          </a:bodyPr>
          <a:lstStyle/>
          <a:p>
            <a:r>
              <a:rPr lang="cs-CZ" sz="2400" dirty="0"/>
              <a:t>Velbloud dvouhrbý</a:t>
            </a:r>
          </a:p>
          <a:p>
            <a:r>
              <a:rPr lang="cs-CZ" sz="2400" i="1" dirty="0" err="1"/>
              <a:t>Camelus</a:t>
            </a:r>
            <a:r>
              <a:rPr lang="cs-CZ" sz="2400" i="1" dirty="0"/>
              <a:t> </a:t>
            </a:r>
            <a:r>
              <a:rPr lang="cs-CZ" sz="2400" i="1" dirty="0" err="1"/>
              <a:t>bactrianus</a:t>
            </a:r>
            <a:r>
              <a:rPr lang="cs-CZ" sz="2400" i="1" dirty="0"/>
              <a:t> →</a:t>
            </a:r>
            <a:r>
              <a:rPr lang="cs-CZ" sz="2400" dirty="0" err="1"/>
              <a:t>Baktrie</a:t>
            </a:r>
            <a:r>
              <a:rPr lang="cs-CZ" sz="2400" dirty="0"/>
              <a:t> – Dnešní Afghánistán, země považovaná starověkými Řeky za domov drabařů</a:t>
            </a:r>
            <a:endParaRPr lang="cs-CZ" sz="2400" i="1" dirty="0"/>
          </a:p>
          <a:p>
            <a:pPr marL="0" indent="0">
              <a:buNone/>
            </a:pPr>
            <a:r>
              <a:rPr lang="cs-CZ" sz="2400" dirty="0"/>
              <a:t>→Alexandr Veliký se zde během svého tažení pravděpodobně poprvé setkal s větším množstvím drabařů</a:t>
            </a:r>
          </a:p>
          <a:p>
            <a:pPr marL="0" indent="0">
              <a:buNone/>
            </a:pPr>
            <a:r>
              <a:rPr lang="cs-CZ" sz="2400" dirty="0"/>
              <a:t>→Přes </a:t>
            </a:r>
            <a:r>
              <a:rPr lang="cs-CZ" sz="2400" dirty="0" err="1"/>
              <a:t>Baktrii</a:t>
            </a:r>
            <a:r>
              <a:rPr lang="cs-CZ" sz="2400" dirty="0"/>
              <a:t> vedlo mnoho obchodních cest spojujících východní a západní Asii, na kterých se drabaři užívali jako soumaři</a:t>
            </a:r>
          </a:p>
          <a:p>
            <a:r>
              <a:rPr lang="cs-CZ" sz="2400" dirty="0"/>
              <a:t>Nejpravděpodobněji domestikován koncem 4. nebo v ½ 3. tisíciletí př. n. l.</a:t>
            </a:r>
          </a:p>
          <a:p>
            <a:r>
              <a:rPr lang="cs-CZ" sz="2400" dirty="0"/>
              <a:t>Jako jízdní zvíře mnohem méně užívaný než dromedár</a:t>
            </a:r>
          </a:p>
          <a:p>
            <a:pPr marL="0" indent="0">
              <a:buNone/>
            </a:pPr>
            <a:r>
              <a:rPr lang="cs-CZ" sz="2400" dirty="0"/>
              <a:t>→Kratší nohy nepřináší výhodu v boji s jezdcem na koni</a:t>
            </a:r>
          </a:p>
          <a:p>
            <a:pPr marL="0" indent="0">
              <a:buNone/>
            </a:pPr>
            <a:r>
              <a:rPr lang="cs-CZ" sz="2400" dirty="0"/>
              <a:t>→Drabař je celkově méně hbitý</a:t>
            </a:r>
          </a:p>
          <a:p>
            <a:r>
              <a:rPr lang="cs-CZ" sz="2400"/>
              <a:t>Adaptován </a:t>
            </a:r>
            <a:r>
              <a:rPr lang="cs-CZ" sz="2400" dirty="0"/>
              <a:t>na horský život </a:t>
            </a:r>
          </a:p>
          <a:p>
            <a:pPr marL="0" indent="0">
              <a:buNone/>
            </a:pPr>
            <a:r>
              <a:rPr lang="cs-CZ" sz="2400" dirty="0"/>
              <a:t>→Schopnost přežít velké výkyvy teplot (od -30°C – 40°C)</a:t>
            </a:r>
          </a:p>
          <a:p>
            <a:r>
              <a:rPr lang="cs-CZ" sz="2400" dirty="0"/>
              <a:t>Postupně vytlačen dromedárem i z oblastí jeho původního užití</a:t>
            </a:r>
          </a:p>
          <a:p>
            <a:pPr marL="0" indent="0">
              <a:buNone/>
            </a:pPr>
            <a:r>
              <a:rPr lang="cs-CZ" sz="2400" dirty="0"/>
              <a:t>→Ačkoliv v běhu na krátké vzdálenosti je rychlost obou druhů srovnatelná, při přesunech na dlouhé vzdálenosti je dromedár až 3x rychlejší</a:t>
            </a:r>
          </a:p>
          <a:p>
            <a:pPr marL="0" indent="0">
              <a:buNone/>
            </a:pPr>
            <a:r>
              <a:rPr lang="cs-CZ" sz="2400" dirty="0"/>
              <a:t>→S využitím pokročilého sedla dromedár unese větší náklad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6" name="Obrázek 5" descr="Obsah obrázku text, mapa, atlas, snímek obrazovky&#10;&#10;Popis byl vytvořen automaticky">
            <a:extLst>
              <a:ext uri="{FF2B5EF4-FFF2-40B4-BE49-F238E27FC236}">
                <a16:creationId xmlns:a16="http://schemas.microsoft.com/office/drawing/2014/main" id="{53FEF10D-B532-538A-9A10-40D5112AC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01" y="68740"/>
            <a:ext cx="3360260" cy="3360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savec, venku, Suchozemský živočich, velbloud&#10;&#10;Popis byl vytvořen automaticky">
            <a:extLst>
              <a:ext uri="{FF2B5EF4-FFF2-40B4-BE49-F238E27FC236}">
                <a16:creationId xmlns:a16="http://schemas.microsoft.com/office/drawing/2014/main" id="{A1F27419-5CDE-7891-A3BC-6EDDC3C83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76" y="3619499"/>
            <a:ext cx="4372013" cy="318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2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0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54" y="55675"/>
            <a:ext cx="12192000" cy="1325563"/>
          </a:xfrm>
        </p:spPr>
        <p:txBody>
          <a:bodyPr/>
          <a:lstStyle/>
          <a:p>
            <a:r>
              <a:rPr lang="cs-CZ" dirty="0"/>
              <a:t>Domestikace drabaře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4305106" cy="5051036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/>
              <a:t>Poprvé pravděpodobně v pohoří </a:t>
            </a:r>
            <a:r>
              <a:rPr lang="cs-CZ" sz="2400" dirty="0" err="1"/>
              <a:t>Kopet</a:t>
            </a:r>
            <a:r>
              <a:rPr lang="cs-CZ" sz="2400" dirty="0"/>
              <a:t> Dag na turkmensko-íránské hranici</a:t>
            </a:r>
          </a:p>
          <a:p>
            <a:pPr marL="0" indent="0">
              <a:buNone/>
            </a:pPr>
            <a:r>
              <a:rPr lang="cs-CZ" sz="2400" dirty="0"/>
              <a:t>→Nálezy kostí, trusu i srsti</a:t>
            </a:r>
          </a:p>
          <a:p>
            <a:pPr marL="0" indent="0">
              <a:buNone/>
            </a:pPr>
            <a:r>
              <a:rPr lang="cs-CZ" sz="2400" dirty="0"/>
              <a:t>→Nálezy hliněných modelů s motivy velbloudů</a:t>
            </a:r>
          </a:p>
          <a:p>
            <a:r>
              <a:rPr lang="cs-CZ" sz="2400" dirty="0"/>
              <a:t>Dle alternativní teorie poprvé ve stepích Kazachstánu, Mongolska nebo Číny</a:t>
            </a:r>
          </a:p>
          <a:p>
            <a:pPr marL="0" indent="0">
              <a:buNone/>
            </a:pPr>
            <a:r>
              <a:rPr lang="cs-CZ" sz="2400" dirty="0"/>
              <a:t>→Velké množství kosterních nálezů</a:t>
            </a:r>
          </a:p>
          <a:p>
            <a:pPr marL="0" indent="0">
              <a:buNone/>
            </a:pPr>
            <a:r>
              <a:rPr lang="cs-CZ" sz="2400" dirty="0"/>
              <a:t>→Velká motivace místního obyvatelstva</a:t>
            </a:r>
          </a:p>
          <a:p>
            <a:pPr marL="0" indent="0">
              <a:buNone/>
            </a:pPr>
            <a:r>
              <a:rPr lang="cs-CZ" sz="2400" dirty="0"/>
              <a:t>X Absence předmětů s velbloudími motivy</a:t>
            </a:r>
          </a:p>
          <a:p>
            <a:pPr marL="0" indent="0">
              <a:buNone/>
            </a:pPr>
            <a:r>
              <a:rPr lang="cs-CZ" sz="2400" dirty="0"/>
              <a:t>X Kosterní nálezy nepotvrzují postupné šíření zvířete z těchto oblastí</a:t>
            </a:r>
          </a:p>
          <a:p>
            <a:pPr marL="0" indent="0">
              <a:buNone/>
            </a:pPr>
            <a:r>
              <a:rPr lang="cs-CZ" sz="2400" dirty="0"/>
              <a:t>X Absence zmínek o velbloudech v čínských pramenech do 4. století př. n. l.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2BAFC3-CC0B-6FB2-4B18-3DEB8ACF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120" y="1088507"/>
            <a:ext cx="6400606" cy="3569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32EA888F-4190-6C63-8806-63AE424F837D}"/>
              </a:ext>
            </a:extLst>
          </p:cNvPr>
          <p:cNvSpPr/>
          <p:nvPr/>
        </p:nvSpPr>
        <p:spPr>
          <a:xfrm rot="18218217">
            <a:off x="7120230" y="2375012"/>
            <a:ext cx="323850" cy="467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E2F7E87-9B4D-64E5-47BC-6A767DBB0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128" y="4710601"/>
            <a:ext cx="3145227" cy="2147399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6D97FA00-CED3-FC55-4FAB-B57F4F0C4433}"/>
              </a:ext>
            </a:extLst>
          </p:cNvPr>
          <p:cNvSpPr/>
          <p:nvPr/>
        </p:nvSpPr>
        <p:spPr>
          <a:xfrm>
            <a:off x="8724900" y="1110370"/>
            <a:ext cx="1543050" cy="75247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07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54" y="55675"/>
            <a:ext cx="12192000" cy="1325563"/>
          </a:xfrm>
        </p:spPr>
        <p:txBody>
          <a:bodyPr/>
          <a:lstStyle/>
          <a:p>
            <a:r>
              <a:rPr lang="cs-CZ" dirty="0"/>
              <a:t>Šíření drabaře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94" y="1088507"/>
            <a:ext cx="4985326" cy="505103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cs-CZ" sz="2400" dirty="0"/>
              <a:t>Přilehlé hornaté nebo semiaridní oblasti (2700 – 2400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Sýrie a Čína (1800 – 1500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Mezopotámie, Malá Asie a Indie (cca 900 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32EA888F-4190-6C63-8806-63AE424F837D}"/>
              </a:ext>
            </a:extLst>
          </p:cNvPr>
          <p:cNvSpPr/>
          <p:nvPr/>
        </p:nvSpPr>
        <p:spPr>
          <a:xfrm rot="18218217">
            <a:off x="7120230" y="2375012"/>
            <a:ext cx="323850" cy="467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2BAFC3-CC0B-6FB2-4B18-3DEB8ACF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57" y="388648"/>
            <a:ext cx="6400606" cy="3569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39BFCF22-97E8-F10A-23DE-65F3CEE5F8F2}"/>
              </a:ext>
            </a:extLst>
          </p:cNvPr>
          <p:cNvCxnSpPr>
            <a:cxnSpLocks/>
          </p:cNvCxnSpPr>
          <p:nvPr/>
        </p:nvCxnSpPr>
        <p:spPr>
          <a:xfrm flipH="1">
            <a:off x="7130823" y="2034210"/>
            <a:ext cx="399774" cy="2142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1A00C1D-DE79-533D-8F53-34FFA861CE5A}"/>
              </a:ext>
            </a:extLst>
          </p:cNvPr>
          <p:cNvCxnSpPr>
            <a:cxnSpLocks/>
          </p:cNvCxnSpPr>
          <p:nvPr/>
        </p:nvCxnSpPr>
        <p:spPr>
          <a:xfrm flipH="1" flipV="1">
            <a:off x="6104455" y="2043686"/>
            <a:ext cx="1026368" cy="2142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161E699E-D0FD-AAE5-FF11-B944300D3C9E}"/>
              </a:ext>
            </a:extLst>
          </p:cNvPr>
          <p:cNvCxnSpPr>
            <a:cxnSpLocks/>
          </p:cNvCxnSpPr>
          <p:nvPr/>
        </p:nvCxnSpPr>
        <p:spPr>
          <a:xfrm flipH="1">
            <a:off x="6524333" y="2257945"/>
            <a:ext cx="606490" cy="839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DA2997ED-F5B3-A8CB-D02B-4773F97B5F7B}"/>
              </a:ext>
            </a:extLst>
          </p:cNvPr>
          <p:cNvCxnSpPr>
            <a:cxnSpLocks/>
          </p:cNvCxnSpPr>
          <p:nvPr/>
        </p:nvCxnSpPr>
        <p:spPr>
          <a:xfrm flipV="1">
            <a:off x="7730484" y="1259570"/>
            <a:ext cx="238458" cy="5421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2209DFBC-5C49-A40F-A4A8-2FFC7A5DD14D}"/>
              </a:ext>
            </a:extLst>
          </p:cNvPr>
          <p:cNvCxnSpPr>
            <a:cxnSpLocks/>
          </p:cNvCxnSpPr>
          <p:nvPr/>
        </p:nvCxnSpPr>
        <p:spPr>
          <a:xfrm>
            <a:off x="7791352" y="2066019"/>
            <a:ext cx="177590" cy="399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E3AA56D4-212C-A78A-A2F4-502967DBAA2C}"/>
              </a:ext>
            </a:extLst>
          </p:cNvPr>
          <p:cNvCxnSpPr>
            <a:cxnSpLocks/>
          </p:cNvCxnSpPr>
          <p:nvPr/>
        </p:nvCxnSpPr>
        <p:spPr>
          <a:xfrm flipV="1">
            <a:off x="7849713" y="1568441"/>
            <a:ext cx="2686654" cy="3490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84841CBD-3934-E848-31E4-83099A9102EA}"/>
              </a:ext>
            </a:extLst>
          </p:cNvPr>
          <p:cNvCxnSpPr>
            <a:cxnSpLocks/>
          </p:cNvCxnSpPr>
          <p:nvPr/>
        </p:nvCxnSpPr>
        <p:spPr>
          <a:xfrm flipH="1">
            <a:off x="8974203" y="1644595"/>
            <a:ext cx="1357851" cy="9590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9D4A9DDD-97E2-99B2-A055-6F28BC2359D0}"/>
              </a:ext>
            </a:extLst>
          </p:cNvPr>
          <p:cNvCxnSpPr>
            <a:cxnSpLocks/>
          </p:cNvCxnSpPr>
          <p:nvPr/>
        </p:nvCxnSpPr>
        <p:spPr>
          <a:xfrm>
            <a:off x="7849713" y="1993665"/>
            <a:ext cx="1083334" cy="6670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C65D8BE3-4F78-01A5-3E08-39B8CB1393FC}"/>
              </a:ext>
            </a:extLst>
          </p:cNvPr>
          <p:cNvCxnSpPr>
            <a:cxnSpLocks/>
          </p:cNvCxnSpPr>
          <p:nvPr/>
        </p:nvCxnSpPr>
        <p:spPr>
          <a:xfrm>
            <a:off x="6104455" y="2124124"/>
            <a:ext cx="436984" cy="1955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7234E957-2D66-A274-16E8-914EC23F8482}"/>
              </a:ext>
            </a:extLst>
          </p:cNvPr>
          <p:cNvCxnSpPr>
            <a:cxnSpLocks/>
          </p:cNvCxnSpPr>
          <p:nvPr/>
        </p:nvCxnSpPr>
        <p:spPr>
          <a:xfrm flipH="1" flipV="1">
            <a:off x="5769305" y="1614632"/>
            <a:ext cx="335150" cy="3790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1" name="Obrázek 40">
            <a:extLst>
              <a:ext uri="{FF2B5EF4-FFF2-40B4-BE49-F238E27FC236}">
                <a16:creationId xmlns:a16="http://schemas.microsoft.com/office/drawing/2014/main" id="{548A65FC-A248-6A61-3CE0-CE53E221D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087" y="3632472"/>
            <a:ext cx="1632063" cy="3116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9DBC8EC1-597C-6951-D14A-A3CEB16F6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874" y="4147493"/>
            <a:ext cx="4204085" cy="2561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Ovál 44">
            <a:extLst>
              <a:ext uri="{FF2B5EF4-FFF2-40B4-BE49-F238E27FC236}">
                <a16:creationId xmlns:a16="http://schemas.microsoft.com/office/drawing/2014/main" id="{8D64C9C6-98A8-6264-1EAE-EDC5D8E12BC4}"/>
              </a:ext>
            </a:extLst>
          </p:cNvPr>
          <p:cNvSpPr/>
          <p:nvPr/>
        </p:nvSpPr>
        <p:spPr>
          <a:xfrm rot="18218217">
            <a:off x="7487790" y="1675151"/>
            <a:ext cx="323850" cy="467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33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7962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29" y="55675"/>
            <a:ext cx="12192000" cy="1325563"/>
          </a:xfrm>
        </p:spPr>
        <p:txBody>
          <a:bodyPr/>
          <a:lstStyle/>
          <a:p>
            <a:r>
              <a:rPr lang="cs-CZ" dirty="0"/>
              <a:t>Hybrid F1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6"/>
            <a:ext cx="7457882" cy="5582881"/>
          </a:xfrm>
        </p:spPr>
        <p:txBody>
          <a:bodyPr>
            <a:normAutofit fontScale="55000" lnSpcReduction="20000"/>
          </a:bodyPr>
          <a:lstStyle/>
          <a:p>
            <a:r>
              <a:rPr lang="cs-CZ" sz="2400" dirty="0"/>
              <a:t>Kříženec dromedára a drabaře</a:t>
            </a:r>
          </a:p>
          <a:p>
            <a:pPr marL="0" indent="0">
              <a:buNone/>
            </a:pPr>
            <a:r>
              <a:rPr lang="cs-CZ" sz="2400" dirty="0"/>
              <a:t>→Obvykle samec drabaře a samice dromedára, ale hybridizace je možná i obráceně</a:t>
            </a:r>
          </a:p>
          <a:p>
            <a:pPr marL="0" indent="0">
              <a:buNone/>
            </a:pPr>
            <a:r>
              <a:rPr lang="cs-CZ" sz="2400" dirty="0"/>
              <a:t>→Hybridi první generace jsou plodní, ale jejich křížení se nedoporučuje, protože potomstvo je často degenerované</a:t>
            </a:r>
          </a:p>
          <a:p>
            <a:pPr marL="0" indent="0">
              <a:buNone/>
            </a:pPr>
            <a:r>
              <a:rPr lang="cs-CZ" sz="2400" dirty="0"/>
              <a:t>→Potomstvo křížence hybrida a dromedára či drabaře se obvykle podobá spíše čistokrevnému rodiči</a:t>
            </a:r>
          </a:p>
          <a:p>
            <a:r>
              <a:rPr lang="cs-CZ" sz="2400" dirty="0"/>
              <a:t>První, kdo průkazně a cíleně </a:t>
            </a:r>
            <a:r>
              <a:rPr lang="cs-CZ" sz="2400" dirty="0" err="1"/>
              <a:t>hybridizovali</a:t>
            </a:r>
            <a:r>
              <a:rPr lang="cs-CZ" sz="2400" dirty="0"/>
              <a:t> velbloudy, byli </a:t>
            </a:r>
            <a:r>
              <a:rPr lang="cs-CZ" sz="2400" dirty="0" err="1"/>
              <a:t>Parthové</a:t>
            </a:r>
            <a:r>
              <a:rPr lang="cs-CZ" sz="2400" dirty="0"/>
              <a:t> ve 2. století př. n. l.</a:t>
            </a:r>
          </a:p>
          <a:p>
            <a:pPr marL="0" indent="0">
              <a:buNone/>
            </a:pPr>
            <a:r>
              <a:rPr lang="cs-CZ" sz="2400" dirty="0"/>
              <a:t>→Je téměř jisté, že k hybridizaci docházelo mnohem dříve, ačkoliv k ní mohlo docházet necíleně při společném ustájení obou druhů</a:t>
            </a:r>
          </a:p>
          <a:p>
            <a:pPr marL="0" indent="0">
              <a:buNone/>
            </a:pPr>
            <a:r>
              <a:rPr lang="cs-CZ" sz="2400" dirty="0"/>
              <a:t>→Potomstvo mohlo být vnímáno jako defektní</a:t>
            </a:r>
          </a:p>
          <a:p>
            <a:r>
              <a:rPr lang="cs-CZ" sz="2400" dirty="0"/>
              <a:t>Hybrid nese anatomické i fyziologické prvky obou druhů</a:t>
            </a:r>
          </a:p>
          <a:p>
            <a:pPr marL="0" indent="0">
              <a:buNone/>
            </a:pPr>
            <a:r>
              <a:rPr lang="cs-CZ" sz="2400" dirty="0"/>
              <a:t>→Dlouhé nohy dromedára</a:t>
            </a:r>
          </a:p>
          <a:p>
            <a:pPr marL="0" indent="0">
              <a:buNone/>
            </a:pPr>
            <a:r>
              <a:rPr lang="cs-CZ" sz="2400" dirty="0"/>
              <a:t>→Hustá a dlouhá srst drabaře</a:t>
            </a:r>
          </a:p>
          <a:p>
            <a:pPr marL="0" indent="0">
              <a:buNone/>
            </a:pPr>
            <a:r>
              <a:rPr lang="cs-CZ" sz="2400" dirty="0"/>
              <a:t>→Jeden hrb, jehož hmotnost přesahuje standartní hmotnost dvou</a:t>
            </a:r>
          </a:p>
          <a:p>
            <a:r>
              <a:rPr lang="cs-CZ" sz="2400" dirty="0"/>
              <a:t>Adaptován na horský i pouštní život </a:t>
            </a:r>
          </a:p>
          <a:p>
            <a:pPr marL="0" indent="0">
              <a:buNone/>
            </a:pPr>
            <a:r>
              <a:rPr lang="cs-CZ" sz="2400" dirty="0"/>
              <a:t>→Schopnost přežít velké výkyvy teplot (od -30°C – 50°C)</a:t>
            </a:r>
          </a:p>
          <a:p>
            <a:pPr marL="0" indent="0">
              <a:buNone/>
            </a:pPr>
            <a:r>
              <a:rPr lang="cs-CZ" sz="2400" dirty="0"/>
              <a:t>→Komfortní zvládání nízkých i vysokých teplot</a:t>
            </a:r>
          </a:p>
          <a:p>
            <a:r>
              <a:rPr lang="cs-CZ" sz="2400" dirty="0"/>
              <a:t>Velikostí překonává oba druhy</a:t>
            </a:r>
          </a:p>
          <a:p>
            <a:pPr marL="0" indent="0">
              <a:buNone/>
            </a:pPr>
            <a:r>
              <a:rPr lang="cs-CZ" sz="2400" dirty="0"/>
              <a:t>→Hmotnost až 1000 kg</a:t>
            </a:r>
          </a:p>
          <a:p>
            <a:pPr marL="0" indent="0">
              <a:buNone/>
            </a:pPr>
            <a:r>
              <a:rPr lang="cs-CZ" sz="2400" dirty="0"/>
              <a:t>→Nosnost až 450 kg</a:t>
            </a:r>
          </a:p>
          <a:p>
            <a:pPr marL="0" indent="0">
              <a:buNone/>
            </a:pPr>
            <a:r>
              <a:rPr lang="cs-CZ" sz="2400" b="1" u="sng" dirty="0"/>
              <a:t>→Ideální soumar</a:t>
            </a:r>
          </a:p>
          <a:p>
            <a:r>
              <a:rPr lang="cs-CZ" sz="2400" dirty="0"/>
              <a:t>Jezdecky nepoužitelný kvůli složité aplikaci sedla</a:t>
            </a:r>
          </a:p>
        </p:txBody>
      </p:sp>
      <p:pic>
        <p:nvPicPr>
          <p:cNvPr id="7" name="Obrázek 6" descr="Obsah obrázku savec, velbloud, území, Velbloudovití&#10;&#10;Popis byl vytvořen automaticky">
            <a:extLst>
              <a:ext uri="{FF2B5EF4-FFF2-40B4-BE49-F238E27FC236}">
                <a16:creationId xmlns:a16="http://schemas.microsoft.com/office/drawing/2014/main" id="{EEDDA5AF-BBE1-568D-2A0E-05328BDCA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29" y="113942"/>
            <a:ext cx="4090696" cy="3072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ek 11" descr="Obsah obrázku savec, velbloud, venku, Suchozemský živočich&#10;&#10;Popis byl vytvořen automaticky">
            <a:extLst>
              <a:ext uri="{FF2B5EF4-FFF2-40B4-BE49-F238E27FC236}">
                <a16:creationId xmlns:a16="http://schemas.microsoft.com/office/drawing/2014/main" id="{641EC782-CC31-6572-C971-E8C8D3685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40" y="3267449"/>
            <a:ext cx="5213285" cy="3476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758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Velbloudovití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24ADC0-E959-D014-F4D4-2A413B189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71114" cy="4351338"/>
          </a:xfrm>
        </p:spPr>
        <p:txBody>
          <a:bodyPr/>
          <a:lstStyle/>
          <a:p>
            <a:r>
              <a:rPr lang="cs-CZ" dirty="0"/>
              <a:t>Pochází z Ameriky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→V prehistorických dobách se rozšířili do </a:t>
            </a:r>
            <a:r>
              <a:rPr lang="cs-CZ" dirty="0" err="1"/>
              <a:t>Euroasie</a:t>
            </a:r>
            <a:r>
              <a:rPr lang="cs-CZ" dirty="0"/>
              <a:t> a následně do Afriky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→Postupné zatlačení predátory do pouští a hor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→Dokonalé přizpůsobení se tvrdým podmínkám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Zástupný obsah 33" descr="Obsah obrázku socha, Klasická socha, pomník, umění&#10;&#10;Popis byl vytvořen automaticky">
            <a:extLst>
              <a:ext uri="{FF2B5EF4-FFF2-40B4-BE49-F238E27FC236}">
                <a16:creationId xmlns:a16="http://schemas.microsoft.com/office/drawing/2014/main" id="{A221BE7D-C31A-DCF8-E657-F5AE11051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76" y="1261151"/>
            <a:ext cx="2840499" cy="47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7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0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54" y="55675"/>
            <a:ext cx="12192000" cy="1325563"/>
          </a:xfrm>
        </p:spPr>
        <p:txBody>
          <a:bodyPr/>
          <a:lstStyle/>
          <a:p>
            <a:r>
              <a:rPr lang="cs-CZ" dirty="0"/>
              <a:t>Možný počátek hybridizace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4305106" cy="5051036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K první hybridizaci velbloudů došlo s jistou pravděpodobnosti v oblastech Sýrie a Jordánska</a:t>
            </a:r>
          </a:p>
          <a:p>
            <a:pPr marL="0" indent="0">
              <a:buNone/>
            </a:pPr>
            <a:r>
              <a:rPr lang="cs-CZ" sz="2400" dirty="0"/>
              <a:t>→Raný výskyt obou druhů velblouda</a:t>
            </a:r>
          </a:p>
          <a:p>
            <a:r>
              <a:rPr lang="cs-CZ" sz="2400" dirty="0"/>
              <a:t>Průkazný výskyt drabařů v 18. století př. n. l.</a:t>
            </a:r>
          </a:p>
          <a:p>
            <a:pPr marL="0" indent="0">
              <a:buNone/>
            </a:pPr>
            <a:r>
              <a:rPr lang="cs-CZ" sz="2400" dirty="0"/>
              <a:t>→Nejzápadnější asijský bod Hedvábné cesty</a:t>
            </a:r>
          </a:p>
          <a:p>
            <a:r>
              <a:rPr lang="cs-CZ" sz="2400" dirty="0"/>
              <a:t>Průkazný výskyt dromedárů v 10 – 9. století př. n. l</a:t>
            </a:r>
          </a:p>
          <a:p>
            <a:pPr marL="0" indent="0">
              <a:buNone/>
            </a:pPr>
            <a:r>
              <a:rPr lang="cs-CZ" sz="2400" dirty="0"/>
              <a:t>→Nejsevernější bod Kadidlové cesty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2BAFC3-CC0B-6FB2-4B18-3DEB8ACF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120" y="1088506"/>
            <a:ext cx="6896372" cy="3845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5B3071D5-95C6-57BD-900B-463519E4D3D6}"/>
              </a:ext>
            </a:extLst>
          </p:cNvPr>
          <p:cNvCxnSpPr/>
          <p:nvPr/>
        </p:nvCxnSpPr>
        <p:spPr>
          <a:xfrm flipH="1" flipV="1">
            <a:off x="5581650" y="3028950"/>
            <a:ext cx="51435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DE75788-C847-44A0-0E90-5F01C6B8612A}"/>
              </a:ext>
            </a:extLst>
          </p:cNvPr>
          <p:cNvCxnSpPr>
            <a:cxnSpLocks/>
          </p:cNvCxnSpPr>
          <p:nvPr/>
        </p:nvCxnSpPr>
        <p:spPr>
          <a:xfrm flipH="1">
            <a:off x="5581650" y="2960913"/>
            <a:ext cx="5848350" cy="680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ál 12">
            <a:extLst>
              <a:ext uri="{FF2B5EF4-FFF2-40B4-BE49-F238E27FC236}">
                <a16:creationId xmlns:a16="http://schemas.microsoft.com/office/drawing/2014/main" id="{8266AC24-A9B8-4004-68D4-96A02AD2EAA7}"/>
              </a:ext>
            </a:extLst>
          </p:cNvPr>
          <p:cNvSpPr/>
          <p:nvPr/>
        </p:nvSpPr>
        <p:spPr>
          <a:xfrm>
            <a:off x="5295900" y="2752725"/>
            <a:ext cx="714375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F35FE52-8BAE-DE1F-D627-280BFB356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120" y="5001985"/>
            <a:ext cx="2842416" cy="1732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D5363C2-4DB1-8B92-7F30-C3F094F72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516" y="3781112"/>
            <a:ext cx="2171369" cy="2953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77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494" y="55675"/>
            <a:ext cx="13444829" cy="1325563"/>
          </a:xfrm>
        </p:spPr>
        <p:txBody>
          <a:bodyPr>
            <a:normAutofit/>
          </a:bodyPr>
          <a:lstStyle/>
          <a:p>
            <a:r>
              <a:rPr lang="cs-CZ" dirty="0"/>
              <a:t>Možný počátek hybridizace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10763056" cy="50510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400" i="1" dirty="0"/>
              <a:t>„Zbývající část Arábie, která leží směrem k Sýrii, je obydlena množstvím farmářů a obchodníků všeho druhu, kteří sezónní výměnou zboží řeší nedostatek určitého produktu tím, že dodávají užitečné věci, kterých mají hojnost. Tato Arábie, která leží podél oceánu, se nachází nad Arábií Felix, a protože jí protéká mnoho velkých řek, mnoho oblastí v ní se proměnilo ve stojaté tůně a ve velké rozlehlé bažiny. Tou vodou, kterou sem přivádí řeky, a tou, která přichází s letními dešti, zavlažují velkou část země a získávají dvě úrody ročně. V této oblasti také chovají stáda slonů a jiných monstrózních suchozemských zvířat a zvířat rozličných tvarů, u </a:t>
            </a:r>
            <a:r>
              <a:rPr lang="cs-CZ" sz="2400" i="1"/>
              <a:t>kterých se </a:t>
            </a:r>
            <a:r>
              <a:rPr lang="cs-CZ" sz="2400" i="1" dirty="0"/>
              <a:t>vyvinuly různé podoby. Kromě toho je zde hojnost domácích zvířat všeho druhu, zvláště dobytka a ovcí s velkými a tlustými nohami. </a:t>
            </a:r>
            <a:r>
              <a:rPr lang="cs-CZ" sz="2400" b="1" i="1" dirty="0"/>
              <a:t>V této zemi se také chovají nejrůznější druhy velbloudů ve velkém počtu, jak </a:t>
            </a:r>
            <a:r>
              <a:rPr lang="cs-CZ" sz="2400" b="1" i="1" dirty="0" err="1"/>
              <a:t>bezsrstí</a:t>
            </a:r>
            <a:r>
              <a:rPr lang="cs-CZ" sz="2400" b="1" i="1" dirty="0"/>
              <a:t>, tak chundelatí, a ti, kteří mají podél páteře dva hrby za sebou, a proto se jim říká </a:t>
            </a:r>
            <a:r>
              <a:rPr lang="cs-CZ" sz="2400" b="1" i="1" dirty="0" err="1"/>
              <a:t>dituloi</a:t>
            </a:r>
            <a:r>
              <a:rPr lang="cs-CZ" sz="2400" b="1" i="1" dirty="0"/>
              <a:t>. Někteří z nich poskytují mléko a jí se jejich maso, a tak poskytují obyvatelům velké množství potravy. Jiní, kteří jsou vycvičeni k nošení břemen na zádech, mohou unést asi deset </a:t>
            </a:r>
            <a:r>
              <a:rPr lang="cs-CZ" sz="2400" b="1" i="1" dirty="0" err="1"/>
              <a:t>medimnoi</a:t>
            </a:r>
            <a:r>
              <a:rPr lang="cs-CZ" sz="2400" b="1" i="1" dirty="0"/>
              <a:t> pšenice a unést pět mužů usazených na polštářích. Jiní, kteří mají krátké nohy a jsou štíhlé postavy, jsou dromedáři a dokážou v plném rozsahu urazit denní cestu na velmi velkou vzdálenost, zejména při cestách, které podnikají bezvodou a pouštní oblastí. Také ve svých válkách táž zvířata vezou do bitvy dva lučištníky, kteří jedou zády k sobě. Jeden z nich se brání nepřátelům, kteří na ně přicházejí zepředu, a druhý těm, kteří je pronásledují zezadu</a:t>
            </a:r>
            <a:r>
              <a:rPr lang="cs-CZ" sz="2400" i="1" dirty="0"/>
              <a:t>.“</a:t>
            </a:r>
          </a:p>
          <a:p>
            <a:pPr marL="0" indent="0">
              <a:buNone/>
            </a:pPr>
            <a:r>
              <a:rPr lang="cs-CZ" sz="2400" dirty="0" err="1"/>
              <a:t>Diodóros</a:t>
            </a:r>
            <a:r>
              <a:rPr lang="cs-CZ" sz="2400" dirty="0"/>
              <a:t> Sicilský. </a:t>
            </a:r>
            <a:r>
              <a:rPr lang="cs-CZ" sz="2400" i="1" dirty="0" err="1"/>
              <a:t>Bibliothéké</a:t>
            </a:r>
            <a:r>
              <a:rPr lang="cs-CZ" sz="2400" i="1" dirty="0"/>
              <a:t> </a:t>
            </a:r>
            <a:r>
              <a:rPr lang="cs-CZ" sz="2400" i="1" dirty="0" err="1"/>
              <a:t>Historiké</a:t>
            </a:r>
            <a:r>
              <a:rPr lang="cs-CZ" sz="2400" dirty="0"/>
              <a:t> 2,54.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51745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0A296227-6F91-E25F-2D20-CF6608090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250"/>
            <a:ext cx="6429988" cy="49387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600" b="1" dirty="0"/>
              <a:t>Hrby</a:t>
            </a:r>
          </a:p>
          <a:p>
            <a:r>
              <a:rPr lang="cs-CZ" sz="2400" dirty="0"/>
              <a:t>Slouží jako zásobárna tuku (cca 36 kg/hrb)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→Rozkladem tuků velbloud syntetizuje energii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→Hrby umožňují přežít déle </a:t>
            </a:r>
            <a:r>
              <a:rPr lang="cs-CZ" sz="2400"/>
              <a:t>bez vody </a:t>
            </a:r>
            <a:r>
              <a:rPr lang="cs-CZ" sz="2400" dirty="0"/>
              <a:t>a potravy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→Drabaři mají hrby dva, protože potřebují více energie na termoregulaci kvůli chladnému prostředí, ve kterém žijí</a:t>
            </a:r>
          </a:p>
          <a:p>
            <a:pPr marL="0" indent="0">
              <a:buNone/>
            </a:pPr>
            <a:r>
              <a:rPr lang="cs-CZ" sz="2400" dirty="0"/>
              <a:t>→Pro dromedára, který žije v horkém podnebí, by byl druhý hrb zbytečnou vahou navíc</a:t>
            </a:r>
          </a:p>
        </p:txBody>
      </p:sp>
      <p:pic>
        <p:nvPicPr>
          <p:cNvPr id="13" name="Zástupný obsah 7" descr="Obsah obrázku savec, venku, hora, Velbloudovití&#10;&#10;Popis byl vytvořen automaticky">
            <a:extLst>
              <a:ext uri="{FF2B5EF4-FFF2-40B4-BE49-F238E27FC236}">
                <a16:creationId xmlns:a16="http://schemas.microsoft.com/office/drawing/2014/main" id="{6FA3A609-46CF-4DF0-47BA-216D7264E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6313" y="3832721"/>
            <a:ext cx="4251367" cy="2972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ázek 13" descr="Obsah obrázku venku, savec, velbloud, Velbloudovití&#10;&#10;Popis byl vytvořen automaticky">
            <a:extLst>
              <a:ext uri="{FF2B5EF4-FFF2-40B4-BE49-F238E27FC236}">
                <a16:creationId xmlns:a16="http://schemas.microsoft.com/office/drawing/2014/main" id="{0A66989B-41A9-C90F-9A0F-3978EE738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14" y="947655"/>
            <a:ext cx="4251366" cy="2832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12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6266868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Srst</a:t>
            </a:r>
          </a:p>
          <a:p>
            <a:r>
              <a:rPr lang="cs-CZ" sz="2400" dirty="0"/>
              <a:t>Velmi jemná a hustá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→Slouží jako izolační vrstva – chrání před horkem, chladem a ÚV zářením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→Minimalizuje pocení až o 50 %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→Pot skrze hustou srst neprosakuje, nýbrž zůstává na pokožce, kterou ochladí, načež je částečně opět vstřebán</a:t>
            </a:r>
          </a:p>
        </p:txBody>
      </p:sp>
      <p:pic>
        <p:nvPicPr>
          <p:cNvPr id="11" name="Obrázek 10" descr="Obsah obrázku venku, tráva, savec, velbloud&#10;&#10;Popis byl vytvořen automaticky">
            <a:extLst>
              <a:ext uri="{FF2B5EF4-FFF2-40B4-BE49-F238E27FC236}">
                <a16:creationId xmlns:a16="http://schemas.microsoft.com/office/drawing/2014/main" id="{CC64E16A-FC6E-A152-00EF-7914C0D18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06" y="1349970"/>
            <a:ext cx="4810125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731" y="0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5657656" cy="50510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600" b="1" dirty="0"/>
              <a:t>Nohy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V poměru k tělu dlouhé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→Teplota pouštního písku dosahuje až 80°C. Dlouhé nohy chrání velblouda před vzlínajícím teplem a tím snižují potřebu ochlazovat tělo potem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→Z tohoto důvodu má Dromedár delší nohy než drabař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Široká chodidla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→Rozkládají hmotnost zvířete, čímž omezují boření se, a tak umožňují rychlejší pohyb v písčitém nebo zasněženém terénu </a:t>
            </a:r>
          </a:p>
        </p:txBody>
      </p:sp>
      <p:pic>
        <p:nvPicPr>
          <p:cNvPr id="6" name="Obrázek 5" descr="Obsah obrázku savec, venku, velbloud, Velbloudovití&#10;&#10;Popis byl vytvořen automaticky">
            <a:extLst>
              <a:ext uri="{FF2B5EF4-FFF2-40B4-BE49-F238E27FC236}">
                <a16:creationId xmlns:a16="http://schemas.microsoft.com/office/drawing/2014/main" id="{1E5B5019-1FE2-8ECE-A4C5-C3359CA78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r="55933"/>
          <a:stretch/>
        </p:blipFill>
        <p:spPr>
          <a:xfrm>
            <a:off x="9313046" y="515148"/>
            <a:ext cx="2650282" cy="3593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savec, velbloud, venku, Velbloudovití&#10;&#10;Popis byl vytvořen automaticky">
            <a:extLst>
              <a:ext uri="{FF2B5EF4-FFF2-40B4-BE49-F238E27FC236}">
                <a16:creationId xmlns:a16="http://schemas.microsoft.com/office/drawing/2014/main" id="{23857BAD-9B70-9FBF-FCFB-0B4F88DC76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r="12428"/>
          <a:stretch/>
        </p:blipFill>
        <p:spPr>
          <a:xfrm>
            <a:off x="6260307" y="1088507"/>
            <a:ext cx="2995417" cy="3020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ázek 12" descr="Obsah obrázku savec, území, venku, tuleň&#10;&#10;Popis byl vytvořen automaticky">
            <a:extLst>
              <a:ext uri="{FF2B5EF4-FFF2-40B4-BE49-F238E27FC236}">
                <a16:creationId xmlns:a16="http://schemas.microsoft.com/office/drawing/2014/main" id="{F8315B0A-8C5F-E489-78F2-3DFF3FABB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5" y="4183385"/>
            <a:ext cx="3467100" cy="2600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11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6266868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Nozdry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Zatažitelné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→Brání písku, aby se dostal do dýchacích cest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Opatřené chloupky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→Při dýchání zachycují páru, které se poté zpětně vstřebává skrze pokožku</a:t>
            </a:r>
          </a:p>
        </p:txBody>
      </p:sp>
      <p:pic>
        <p:nvPicPr>
          <p:cNvPr id="6" name="Obrázek 5" descr="Obsah obrázku savec, Suchozemský živočich, velbloud, Velbloudovití&#10;&#10;Popis byl vytvořen automaticky">
            <a:extLst>
              <a:ext uri="{FF2B5EF4-FFF2-40B4-BE49-F238E27FC236}">
                <a16:creationId xmlns:a16="http://schemas.microsoft.com/office/drawing/2014/main" id="{AE042070-71BA-2744-5CAE-D5AE6D701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94" y="1978543"/>
            <a:ext cx="5381237" cy="379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961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6266868" cy="50510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600" b="1" dirty="0"/>
              <a:t>Oči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Chráněné dlouhými hustými řasami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→Zachycují písečný zrnka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Opatřeno mžurkou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→Jde o třetí víčko, které chrání oko před prachem a díky svojí průhlednosti umožňuje velbloudovi vidět, i když je stažené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→V případě, že se do oko dostane nečistota, mžurka spolu s výronem slz ji odstraní</a:t>
            </a:r>
          </a:p>
        </p:txBody>
      </p:sp>
      <p:pic>
        <p:nvPicPr>
          <p:cNvPr id="6" name="Obrázek 5" descr="Obsah obrázku savec, detail, kolouch, hnědý&#10;&#10;Popis byl vytvořen automaticky">
            <a:extLst>
              <a:ext uri="{FF2B5EF4-FFF2-40B4-BE49-F238E27FC236}">
                <a16:creationId xmlns:a16="http://schemas.microsoft.com/office/drawing/2014/main" id="{BF634529-3490-B01A-91DB-09198D111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37" y="1833818"/>
            <a:ext cx="5417410" cy="3385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EEFC2B33-666C-2D7A-CF5B-D97F0AD1DD25}"/>
              </a:ext>
            </a:extLst>
          </p:cNvPr>
          <p:cNvCxnSpPr>
            <a:cxnSpLocks/>
          </p:cNvCxnSpPr>
          <p:nvPr/>
        </p:nvCxnSpPr>
        <p:spPr>
          <a:xfrm>
            <a:off x="6027576" y="3620278"/>
            <a:ext cx="28551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1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5716182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Ústní dutina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Opatřená tvrdou pokožkou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→Chrání před zraněním při konzumaci dřevnaté a trnité pouštní flóry </a:t>
            </a:r>
          </a:p>
        </p:txBody>
      </p:sp>
      <p:pic>
        <p:nvPicPr>
          <p:cNvPr id="6" name="Obrázek 5" descr="Obsah obrázku savec, velbloud, venku, Suchozemský živočich&#10;&#10;Popis byl vytvořen automaticky">
            <a:extLst>
              <a:ext uri="{FF2B5EF4-FFF2-40B4-BE49-F238E27FC236}">
                <a16:creationId xmlns:a16="http://schemas.microsoft.com/office/drawing/2014/main" id="{EEC1C3F9-8955-532E-EF7F-44FA23CF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82" y="1088507"/>
            <a:ext cx="6338120" cy="4233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savec, velbloud, venku, Velbloudovití&#10;&#10;Popis byl vytvořen automaticky">
            <a:extLst>
              <a:ext uri="{FF2B5EF4-FFF2-40B4-BE49-F238E27FC236}">
                <a16:creationId xmlns:a16="http://schemas.microsoft.com/office/drawing/2014/main" id="{A3B57EC7-517E-A866-1BC6-B134C0428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4065885"/>
            <a:ext cx="3581400" cy="2686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88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18526</TotalTime>
  <Words>2064</Words>
  <Application>Microsoft Office PowerPoint</Application>
  <PresentationFormat>Širokoúhlá obrazovka</PresentationFormat>
  <Paragraphs>288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Motiv Office</vt:lpstr>
      <vt:lpstr>Velbloudi ve starověkém vojenství a vojenské dopravě</vt:lpstr>
      <vt:lpstr>Prezentace aplikace PowerPoint</vt:lpstr>
      <vt:lpstr>Velbloudovití</vt:lpstr>
      <vt:lpstr>Fyziologické adaptace velbloudů</vt:lpstr>
      <vt:lpstr>Fyziologické adaptace velbloudů</vt:lpstr>
      <vt:lpstr>Fyziologické adaptace velbloudů</vt:lpstr>
      <vt:lpstr>Fyziologické adaptace velbloudů</vt:lpstr>
      <vt:lpstr>Fyziologické adaptace velbloudů</vt:lpstr>
      <vt:lpstr>Fyziologické adaptace velbloudů</vt:lpstr>
      <vt:lpstr>Fyziologické adaptace velbloudů</vt:lpstr>
      <vt:lpstr>Fyziologické adaptace velbloudů</vt:lpstr>
      <vt:lpstr>Fyziologické adaptace velbloudů</vt:lpstr>
      <vt:lpstr>Význam velblouda pro lidskou společnost</vt:lpstr>
      <vt:lpstr>Význam velblouda pro lidskou společnost</vt:lpstr>
      <vt:lpstr>Význam velblouda pro lidskou společnost</vt:lpstr>
      <vt:lpstr>Význam velblouda pro lidskou společnost</vt:lpstr>
      <vt:lpstr>Význam velblouda pro lidskou společnost</vt:lpstr>
      <vt:lpstr>Vztah velblouda a člověka v prehistorickém období</vt:lpstr>
      <vt:lpstr>Počátek domestikace velbloudů</vt:lpstr>
      <vt:lpstr>Fáze domestikace velblouda</vt:lpstr>
      <vt:lpstr>Druhy velbloudů užívané ve starověku</vt:lpstr>
      <vt:lpstr>Dromedár</vt:lpstr>
      <vt:lpstr>Domestikace dromedára</vt:lpstr>
      <vt:lpstr>Arabské písemnosti spojující velbloudy a jihoarabské rybáře </vt:lpstr>
      <vt:lpstr>Šíření dromedára</vt:lpstr>
      <vt:lpstr>Drabař</vt:lpstr>
      <vt:lpstr>Domestikace drabaře</vt:lpstr>
      <vt:lpstr>Šíření drabaře</vt:lpstr>
      <vt:lpstr>Hybrid F1</vt:lpstr>
      <vt:lpstr>Možný počátek hybridizace</vt:lpstr>
      <vt:lpstr>Možný počátek hybridizace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Musil</dc:creator>
  <cp:lastModifiedBy>Michal Musil</cp:lastModifiedBy>
  <cp:revision>2</cp:revision>
  <dcterms:created xsi:type="dcterms:W3CDTF">2023-11-15T10:12:37Z</dcterms:created>
  <dcterms:modified xsi:type="dcterms:W3CDTF">2024-11-27T13:55:25Z</dcterms:modified>
</cp:coreProperties>
</file>