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5" r:id="rId4"/>
    <p:sldId id="279" r:id="rId5"/>
    <p:sldId id="268" r:id="rId6"/>
    <p:sldId id="267" r:id="rId7"/>
    <p:sldId id="266" r:id="rId8"/>
    <p:sldId id="275" r:id="rId9"/>
    <p:sldId id="263" r:id="rId10"/>
    <p:sldId id="264" r:id="rId11"/>
    <p:sldId id="257" r:id="rId12"/>
    <p:sldId id="259" r:id="rId13"/>
    <p:sldId id="258" r:id="rId14"/>
    <p:sldId id="260" r:id="rId15"/>
    <p:sldId id="261" r:id="rId16"/>
    <p:sldId id="278" r:id="rId17"/>
    <p:sldId id="280" r:id="rId18"/>
    <p:sldId id="281" r:id="rId19"/>
    <p:sldId id="282" r:id="rId20"/>
    <p:sldId id="269" r:id="rId21"/>
    <p:sldId id="270" r:id="rId22"/>
    <p:sldId id="271" r:id="rId23"/>
    <p:sldId id="272" r:id="rId24"/>
    <p:sldId id="273" r:id="rId25"/>
    <p:sldId id="276" r:id="rId26"/>
    <p:sldId id="274" r:id="rId27"/>
    <p:sldId id="277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2" d="100"/>
          <a:sy n="62" d="100"/>
        </p:scale>
        <p:origin x="828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6127F-3D92-8CD8-2CDB-42CC16BB3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DC79B-BF48-6F29-2488-C8C8BBBF8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9CB33-3D2B-3B59-6A07-AA277217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1C943-F58C-539D-F336-9297DC168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EB7F8-DB18-4230-CC15-95233A28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42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FC5DF-6B07-8A5C-C35C-56D8D35FC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38632-EF9A-04F9-682D-F0A6E887C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58B54-6A58-BE65-44FF-6CEA76A1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63D9A-C618-EEF8-0B37-DB727662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63558-9700-294F-1872-0F6BC833E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74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884A85-E410-A1EA-C86A-48FA9A691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D6FF7-2A6D-C836-CAAA-21076E3AB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A8F60-0E73-7181-A4AE-17DC1C010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173F8-9B3B-D5AB-7468-B69E3598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B4A8A-D01E-214A-18C6-3D0E0CEB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909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06C863-A333-BBEA-404A-DFB1111DE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F76870-0FBA-7CB7-1D53-40776DFB2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AF6B6A-BBC8-338F-46F2-09E86E957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74EB5E-5D41-050A-1A5E-4BD31874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E98362-990B-076B-3029-B7DD2B7D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58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7633F6-665D-2570-4AD2-90731FEF0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A2642A-A007-99FC-668C-A234B1CFF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AE2DC5-F520-E28E-D9B9-E499B849C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DE3A4F-AE63-9309-2BCE-06E77550A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5BCFA3-3072-A9B6-A52A-90ABCA68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799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98050B-3BE7-F59B-32FE-9EDAD72F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DE4FB9-99FA-B780-8007-C743E709B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0A37C4-B9D2-43B8-AEB5-9EE49C0C7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49B011-0EE4-2EA6-960A-0C57D3B9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D0E3CA-D4E9-DB37-7EBB-2F9CD348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617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F1EBE4-2FA0-12DB-5943-00C8CA483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85875F-2234-665B-8F5C-168AE8618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142F27-5E58-D11E-968E-3856F0910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5E81AA-96AB-53B7-AE25-1F5CF5805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D70C652-E2FD-5D71-B462-90FABBCD8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A685B53-DB63-4E11-386D-4E2D8052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992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72297-66A1-1049-A1B6-9360B4FD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2BB74F3-85BA-8C04-3947-3D9CD64CE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910BA4-2026-308C-D506-A118983B0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C13569E-E50C-9010-501C-201BEC3B0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64F5E17-6E55-8CD1-641A-73AAAE835A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8AC9C28-35CD-FB9C-3250-D4B66E1E0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6E66DC7-0C36-6210-65CC-DCDF80D0E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289D99E-B9B4-CAE3-0346-CDA294157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115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76F923-7CAE-FF69-FF16-FF986F7AB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E677871-6E42-4871-12AA-3682A8161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987AAC-5EA4-D784-AD53-B0C78E5B6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D6BBB6-627C-8CF0-6DF7-BA7117DE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759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38DC70A-AA61-B4BC-F6C9-B39D060C9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671FFFD-5FD3-8EE8-7E3E-093396358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39F5064-3FFC-1902-B050-11495AAB2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545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B6A3FC-FB6D-0627-1BC2-4047EBC2D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5389BE-3DCB-6C70-9003-7A69A3047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6223D4-A2EB-9CBA-E6D9-FFAE38C7E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46C2169-2878-8C34-2AE3-A4529ACFF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33533C-5CED-BD27-1B05-AE2D8EB99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E97DD09-B1E8-1C5B-D699-919FF76DA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088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14EA-2090-86C6-23C2-98471B45A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84D65-EC5F-9948-6C19-2DE8B9A3B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B8D45-111D-4E54-BD34-569A0BD1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B1A7-DB77-906F-7404-FFA5A04E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4C7FC-9638-D55A-D17D-87C17140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501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8D60A6-6B00-1B3B-3AA5-B31AA9E3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B5A266D-5150-672B-9943-D9475CF60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72492CE-0FC4-5928-1FF6-7F43E22A7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601C05-B15F-B560-AE50-8BE2C1B0B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7315C6F-7BA3-A18A-82B3-7D39894B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788E65-4D9D-0A6F-460B-4EF227D48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6267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55048-8EBA-C5D6-954A-9B411DA1A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2BED09E-7DFB-A5A3-888A-598D9FE79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49CEB3-049A-92C9-7DBD-82E374762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AFAE08-B8E0-82E1-7E40-60567966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4EE952-65AF-2D4A-FA29-7B7251753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867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0E2D3E6-E724-E888-B154-D044C0D174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F1C8D1F-AECD-92B6-9142-2B0C5757C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EF3E51-D064-DF89-A69B-0CD8C1418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15AE4F-0500-FF00-E837-7C3A8972A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FC6C46-810F-61EC-3578-FD6A3A7AB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338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47D6-133A-9F1D-C00C-64142807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31B97-4069-3F35-927D-2C4AD66AD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C00D0-477F-44BC-0022-1C50A4D18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B9313-0C41-AF18-27F6-CCE0AD28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5B7BE-27D2-65DE-6084-15F3BC63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11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59425-74E4-3234-827A-AE2487F5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803EB-36E5-1A11-E357-9083481BF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897C6-9F62-0FCC-A0A5-C4FC7522C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AC78C-F631-31EF-15B4-0A889458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B8E1C-F58D-C77F-33D8-108D0DA7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DF6AA-41B8-47C5-482B-33172D08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20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E7689-299A-224A-7F6A-A0C0CF24C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64E60-CEAD-D9B9-8E09-B7421B1A4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60ED0-FE90-0444-5454-6BBA95617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26CFFC-A4FC-4F7C-B2AF-639EBDF66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356FEE-350D-2C63-E9BE-CF4D1A1B2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32884-C6FF-68D5-5A05-94BDDAD13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E1994-AAAC-59C5-8670-27A4EA0E6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6EFE2D-6626-A5E6-7D1B-D80729F73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7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89D7B-1149-34AB-1DF4-1EF63F4E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DD07C-F008-24EA-8E11-DD331F09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DB17E-0316-4562-A70C-C1FD5D85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D6755-2EE4-199E-6582-EAF04F6F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74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2BA1A7-45D4-51FE-6A36-E4AAB516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A24EE-796F-406A-EA67-A7981F552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9C8FC-7214-8FF9-D9D3-7EBF6170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26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FEE42-00F7-0563-EBBC-A749ED2E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C84D2-BC0B-4AC2-32D5-20E1F25C2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1A068-5364-4D49-6106-73606B50E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7E4C1-6599-894A-A513-8BAB5FCE9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FC847-494A-1612-5573-1E65262A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DEA08-9E96-8873-1E07-128AE274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38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BFB19-9ABE-4977-35F0-9307F529C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837DD-EFB6-0545-347B-9EB3631F0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DA1DD-A3DA-6217-CC8C-23BDCF9CE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D4430-D040-6E46-81CE-FC5C4F73B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56D6-48AC-52BD-A7DE-00A9DAD7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F5BEA-7ECB-951B-937B-0741302D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075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655E6-58AE-63E2-2A90-2E90D00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A5F96-267F-D9E0-DC3B-BD955CAC8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42FFE-DB63-F70D-696A-1B490F44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0332B-58A9-4F16-A6A4-68E2DE3530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C7D8A-59D1-F5BC-73CD-BA6D8C5BC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FD4E9-A58D-9855-B81F-D03AA0DB7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54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39FD462-D7B0-0F38-4017-29C87DAE5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2748E8E-6D1E-9885-2070-F4C619B10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CC9048-D196-B372-9706-53212E552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E0E46-F56F-4132-8CAF-F79595B18F4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447C19-9E2E-D364-A42F-70C2EF474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39969B-1D4D-014F-023D-3BDBC3FE0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036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AED9-8B0E-4981-23F6-749303583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6480" y="-1011237"/>
            <a:ext cx="9144000" cy="2387600"/>
          </a:xfrm>
        </p:spPr>
        <p:txBody>
          <a:bodyPr/>
          <a:lstStyle/>
          <a:p>
            <a:r>
              <a:rPr lang="en-US" dirty="0" err="1"/>
              <a:t>Říše</a:t>
            </a:r>
            <a:r>
              <a:rPr lang="en-US" dirty="0"/>
              <a:t> </a:t>
            </a:r>
            <a:r>
              <a:rPr lang="en-US" dirty="0" err="1"/>
              <a:t>Seleukovců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C6604-8EC4-5222-F21A-215931B30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4080" y="1376363"/>
            <a:ext cx="9144000" cy="1655762"/>
          </a:xfrm>
        </p:spPr>
        <p:txBody>
          <a:bodyPr/>
          <a:lstStyle/>
          <a:p>
            <a:r>
              <a:rPr lang="cs-CZ" dirty="0"/>
              <a:t>Satrapie; Nepřátelé a sousedi říše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E42B32E-7C78-D918-D73D-5683522E7089}"/>
              </a:ext>
            </a:extLst>
          </p:cNvPr>
          <p:cNvSpPr txBox="1">
            <a:spLocks/>
          </p:cNvSpPr>
          <p:nvPr/>
        </p:nvSpPr>
        <p:spPr>
          <a:xfrm>
            <a:off x="-1591945" y="625316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lackadder ITC" panose="04020505051007020D02" pitchFamily="82" charset="0"/>
              </a:rPr>
              <a:t>Art by </a:t>
            </a:r>
            <a:r>
              <a:rPr lang="en-US" dirty="0" err="1">
                <a:latin typeface="Blackadder ITC" panose="04020505051007020D02" pitchFamily="82" charset="0"/>
              </a:rPr>
              <a:t>foojer</a:t>
            </a:r>
            <a:endParaRPr lang="cs-CZ" dirty="0"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093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695F16-8157-548F-C84F-F1DC1F057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cs-CZ" dirty="0"/>
              <a:t>Médie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00E6BC-B28C-EB58-883D-4A3A6EB4E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91334"/>
            <a:ext cx="10515600" cy="548174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/>
              <a:t>Významná města: </a:t>
            </a:r>
            <a:r>
              <a:rPr lang="cs-CZ" dirty="0" err="1"/>
              <a:t>Ekbatana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Médové (jazykově a kulturně íránské etnikum)</a:t>
            </a:r>
          </a:p>
          <a:p>
            <a:pPr>
              <a:buFontTx/>
              <a:buChar char="-"/>
            </a:pPr>
            <a:r>
              <a:rPr lang="cs-CZ" dirty="0"/>
              <a:t>obyvatelstvo žije usedle ve městech a  vesnicích</a:t>
            </a:r>
          </a:p>
          <a:p>
            <a:pPr lvl="1">
              <a:buFontTx/>
              <a:buChar char="-"/>
            </a:pPr>
            <a:r>
              <a:rPr lang="cs-CZ" dirty="0"/>
              <a:t>rozsáhlá helénská kolonizace</a:t>
            </a:r>
          </a:p>
          <a:p>
            <a:pPr>
              <a:buFontTx/>
              <a:buChar char="-"/>
            </a:pPr>
            <a:r>
              <a:rPr lang="cs-CZ" dirty="0"/>
              <a:t>chov dobytka a zemědělství</a:t>
            </a:r>
          </a:p>
          <a:p>
            <a:pPr>
              <a:buFontTx/>
              <a:buChar char="-"/>
            </a:pPr>
            <a:r>
              <a:rPr lang="cs-CZ" dirty="0"/>
              <a:t>vícero </a:t>
            </a:r>
            <a:r>
              <a:rPr lang="cs-CZ" dirty="0" err="1"/>
              <a:t>seleukovských</a:t>
            </a:r>
            <a:r>
              <a:rPr lang="cs-CZ" dirty="0"/>
              <a:t> úředníků a vojenských činitelů pocházelo z médského prostředí</a:t>
            </a:r>
          </a:p>
          <a:p>
            <a:pPr>
              <a:buFontTx/>
              <a:buChar char="-"/>
            </a:pPr>
            <a:r>
              <a:rPr lang="cs-CZ" dirty="0"/>
              <a:t>kraj též slouží jako významný zdroj vojenské síly</a:t>
            </a:r>
          </a:p>
          <a:p>
            <a:pPr lvl="1">
              <a:buFontTx/>
              <a:buChar char="-"/>
            </a:pPr>
            <a:r>
              <a:rPr lang="cs-CZ" dirty="0"/>
              <a:t>Z Médů je například složena jedna z jízdních družin, </a:t>
            </a:r>
            <a:r>
              <a:rPr lang="cs-CZ" dirty="0" err="1"/>
              <a:t>Agema</a:t>
            </a:r>
            <a:endParaRPr lang="cs-CZ" dirty="0"/>
          </a:p>
          <a:p>
            <a:pPr marL="0" lvl="1" indent="0">
              <a:buNone/>
            </a:pPr>
            <a:r>
              <a:rPr lang="cs-CZ" dirty="0"/>
              <a:t>- Oblast byla osazena </a:t>
            </a:r>
            <a:r>
              <a:rPr lang="cs-CZ" dirty="0" err="1"/>
              <a:t>seleukovskými</a:t>
            </a:r>
            <a:r>
              <a:rPr lang="cs-CZ" dirty="0"/>
              <a:t> vojenskými posádkami</a:t>
            </a:r>
          </a:p>
          <a:p>
            <a:pPr marL="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5898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B9179-8C5F-6C11-8EAE-73C063DC7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441B9A-7800-BBF9-A98E-AA7277885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0A33268-DBC9-7C65-6FED-3BF9E365B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539" y="-6453"/>
            <a:ext cx="7381461" cy="43513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EC09566-48F1-ACCC-5A7F-C2553DD6F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031" y="4344885"/>
            <a:ext cx="3407969" cy="25801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26D8CCC-A635-1351-E9E2-7E9AF9089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"/>
            <a:ext cx="5132881" cy="34106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EE7A950-A86C-CC3D-E57A-0E5772DF8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538" y="4344885"/>
            <a:ext cx="3966817" cy="251311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FC5DB74-9BD1-654B-84C1-DA7E9A650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11079"/>
            <a:ext cx="5132881" cy="367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60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1CA153-94B3-2774-0F4A-78CBED6E0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Persis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FAE1B6-A87E-35EE-E092-BA4770493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cs-CZ" dirty="0"/>
              <a:t>významná města: </a:t>
            </a:r>
            <a:r>
              <a:rPr lang="cs-CZ" dirty="0" err="1"/>
              <a:t>Pasargady</a:t>
            </a:r>
            <a:r>
              <a:rPr lang="cs-CZ" dirty="0"/>
              <a:t>, Antiochie Perská, Persepolis</a:t>
            </a:r>
          </a:p>
          <a:p>
            <a:pPr>
              <a:buFontTx/>
              <a:buChar char="-"/>
            </a:pPr>
            <a:r>
              <a:rPr lang="cs-CZ" dirty="0"/>
              <a:t>Převážně usedlé agrární obyvatelstvo</a:t>
            </a:r>
          </a:p>
          <a:p>
            <a:pPr>
              <a:buFontTx/>
              <a:buChar char="-"/>
            </a:pPr>
            <a:r>
              <a:rPr lang="cs-CZ" dirty="0"/>
              <a:t>Geograficky se krajina dělí na horké a neúrodné pobřežní krajiny, nehostinné pouštní oblasti a oddělená dobře zavlažená úrodná údolí</a:t>
            </a:r>
          </a:p>
          <a:p>
            <a:pPr>
              <a:buFontTx/>
              <a:buChar char="-"/>
            </a:pPr>
            <a:r>
              <a:rPr lang="cs-CZ" dirty="0"/>
              <a:t>Obyvatelstvo: Peršané, původní privilegované etnikum bývalé </a:t>
            </a:r>
            <a:r>
              <a:rPr lang="cs-CZ" dirty="0" err="1"/>
              <a:t>Achaimenovské</a:t>
            </a:r>
            <a:r>
              <a:rPr lang="cs-CZ" dirty="0"/>
              <a:t> říše</a:t>
            </a:r>
          </a:p>
          <a:p>
            <a:pPr>
              <a:buFontTx/>
              <a:buChar char="-"/>
            </a:pPr>
            <a:r>
              <a:rPr lang="cs-CZ" dirty="0"/>
              <a:t>Rozsáhlá urbanizace, taktéž </a:t>
            </a:r>
            <a:r>
              <a:rPr lang="cs-CZ" dirty="0" err="1"/>
              <a:t>řecko</a:t>
            </a:r>
            <a:r>
              <a:rPr lang="cs-CZ" dirty="0"/>
              <a:t>/makedonské kolonie</a:t>
            </a:r>
          </a:p>
          <a:p>
            <a:pPr>
              <a:buFontTx/>
              <a:buChar char="-"/>
            </a:pPr>
            <a:r>
              <a:rPr lang="cs-CZ" dirty="0"/>
              <a:t>Po ovládnutí </a:t>
            </a:r>
            <a:r>
              <a:rPr lang="cs-CZ" dirty="0" err="1"/>
              <a:t>Seleukovci</a:t>
            </a:r>
            <a:r>
              <a:rPr lang="cs-CZ" dirty="0"/>
              <a:t> se snižuje význam oblasti (stojí mimo hlavní obchodní stezky)</a:t>
            </a:r>
          </a:p>
          <a:p>
            <a:pPr>
              <a:buFontTx/>
              <a:buChar char="-"/>
            </a:pPr>
            <a:r>
              <a:rPr lang="cs-CZ" dirty="0"/>
              <a:t>Přinejmenším od </a:t>
            </a:r>
            <a:r>
              <a:rPr lang="cs-CZ" dirty="0" err="1"/>
              <a:t>Antiocha</a:t>
            </a:r>
            <a:r>
              <a:rPr lang="cs-CZ" dirty="0"/>
              <a:t> III. zde vládly dynastie vazalských satrapů/panovníků zvaných </a:t>
            </a:r>
            <a:r>
              <a:rPr lang="cs-CZ" dirty="0" err="1"/>
              <a:t>frataraka</a:t>
            </a:r>
            <a:r>
              <a:rPr lang="cs-CZ" dirty="0"/>
              <a:t>, ti se po ovládnutí íránských oblastí říše </a:t>
            </a:r>
            <a:r>
              <a:rPr lang="cs-CZ" dirty="0" err="1"/>
              <a:t>Parthy</a:t>
            </a:r>
            <a:r>
              <a:rPr lang="cs-CZ" dirty="0"/>
              <a:t> do velké míry osamostatňují</a:t>
            </a:r>
          </a:p>
          <a:p>
            <a:pPr>
              <a:buFontTx/>
              <a:buChar char="-"/>
            </a:pPr>
            <a:r>
              <a:rPr lang="cs-CZ" dirty="0"/>
              <a:t>krom toho byla satrapie dějištěm několik vzpour domorodého i kolonizačního obyvatelstva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2094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9B9F90-ADC1-7EF0-5583-9005C529B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BD7AF7-B2AE-3CFB-B331-8102CA908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B54F8EE-20B6-48B2-07A7-9E089AC2E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706" y="3429000"/>
            <a:ext cx="4397913" cy="342900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B20B2FB-6A37-72F8-252F-356BC3C6B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052" y="547514"/>
            <a:ext cx="5232824" cy="255622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2CB2888-F5A4-9DD7-9AD6-6676EF037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72656"/>
            <a:ext cx="9144000" cy="336547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25E9845-F520-1FED-9A9E-B972A2B83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51040" y="671843"/>
            <a:ext cx="5230821" cy="25544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FFEE031-8163-07E2-FED7-E71980FF6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679" y="23782"/>
            <a:ext cx="76104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82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7DA89E-EADE-ECDD-DD3F-B34DF574C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974" y="69919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- Jak v Médii, tak i v Persii udržovali </a:t>
            </a:r>
            <a:r>
              <a:rPr lang="cs-CZ" sz="2400" dirty="0" err="1"/>
              <a:t>Seleukovci</a:t>
            </a:r>
            <a:r>
              <a:rPr lang="cs-CZ" sz="2400" dirty="0"/>
              <a:t> po dlouhou dobu významnou míru kontroly</a:t>
            </a:r>
          </a:p>
          <a:p>
            <a:pPr marL="457200" lvl="1" indent="0">
              <a:buNone/>
            </a:pPr>
            <a:r>
              <a:rPr lang="cs-CZ" dirty="0"/>
              <a:t>Opakovaná tažení (mezi 3. až druhým stoletím)</a:t>
            </a:r>
          </a:p>
          <a:p>
            <a:pPr marL="457200" lvl="1" indent="0">
              <a:buNone/>
            </a:pPr>
            <a:r>
              <a:rPr lang="cs-CZ" dirty="0"/>
              <a:t>Místní </a:t>
            </a:r>
            <a:r>
              <a:rPr lang="cs-CZ" dirty="0" err="1"/>
              <a:t>seleukovské</a:t>
            </a:r>
            <a:r>
              <a:rPr lang="cs-CZ" dirty="0"/>
              <a:t> mincovny</a:t>
            </a:r>
          </a:p>
          <a:p>
            <a:pPr marL="457200" lvl="1" indent="0">
              <a:buNone/>
            </a:pPr>
            <a:r>
              <a:rPr lang="cs-CZ" dirty="0"/>
              <a:t>Častá přítomnost spolukrálů</a:t>
            </a:r>
          </a:p>
          <a:p>
            <a:pPr marL="457200" lvl="1" indent="0">
              <a:buNone/>
            </a:pPr>
            <a:r>
              <a:rPr lang="cs-CZ" dirty="0"/>
              <a:t>kolonizace</a:t>
            </a:r>
          </a:p>
          <a:p>
            <a:pPr marL="0" indent="0">
              <a:buNone/>
            </a:pPr>
            <a:r>
              <a:rPr lang="cs-CZ" dirty="0"/>
              <a:t>- zároveň jsou tyto oblasti propojené s širší říší (viz. angažovanost jednotlivých obyvatel v </a:t>
            </a:r>
            <a:r>
              <a:rPr lang="cs-CZ" dirty="0" err="1"/>
              <a:t>seleukovské</a:t>
            </a:r>
            <a:r>
              <a:rPr lang="cs-CZ" dirty="0"/>
              <a:t> mocenské struktuře)</a:t>
            </a:r>
          </a:p>
        </p:txBody>
      </p:sp>
    </p:spTree>
    <p:extLst>
      <p:ext uri="{BB962C8B-B14F-4D97-AF65-F5344CB8AC3E}">
        <p14:creationId xmlns:p14="http://schemas.microsoft.com/office/powerpoint/2010/main" val="3189663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2AC8A-069E-E10C-ADA6-E3475A9C6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0" y="2103437"/>
            <a:ext cx="12700000" cy="1325563"/>
          </a:xfrm>
        </p:spPr>
        <p:txBody>
          <a:bodyPr/>
          <a:lstStyle/>
          <a:p>
            <a:r>
              <a:rPr lang="cs-CZ" dirty="0"/>
              <a:t>Nepřátelé a sousedi říše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39282D-9811-BFCF-2433-2FE4A6500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7795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9A531-2398-9A74-F6C7-92E56D2A7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Galatové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75345-20ED-4B02-B11C-355207C44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cs-CZ" dirty="0"/>
              <a:t>V 4. a 3. století př. l. dochází k migracím Keltů ze střední Evropy na východ</a:t>
            </a:r>
          </a:p>
          <a:p>
            <a:pPr marL="0" indent="0">
              <a:buNone/>
            </a:pPr>
            <a:r>
              <a:rPr lang="cs-CZ" dirty="0"/>
              <a:t>	- dochází tak k invazím do Itálie (4. stol.) a Řecka (3. stol.)</a:t>
            </a:r>
          </a:p>
          <a:p>
            <a:pPr>
              <a:buFontTx/>
              <a:buChar char="-"/>
            </a:pPr>
            <a:r>
              <a:rPr lang="cs-CZ" dirty="0"/>
              <a:t>V návaznosti na spojenecké a žoldnéřské vztahy s </a:t>
            </a:r>
            <a:r>
              <a:rPr lang="cs-CZ" dirty="0" err="1"/>
              <a:t>hellénistickými</a:t>
            </a:r>
            <a:r>
              <a:rPr lang="cs-CZ" dirty="0"/>
              <a:t> panovníky Malé Asie dochází kolem roku 278 k vpádu keltských kmenů </a:t>
            </a:r>
            <a:r>
              <a:rPr lang="cs-CZ" dirty="0" err="1"/>
              <a:t>Trocmiů</a:t>
            </a:r>
            <a:r>
              <a:rPr lang="cs-CZ" dirty="0"/>
              <a:t>, </a:t>
            </a:r>
            <a:r>
              <a:rPr lang="cs-CZ" dirty="0" err="1"/>
              <a:t>Tolistobogů</a:t>
            </a:r>
            <a:r>
              <a:rPr lang="cs-CZ" dirty="0"/>
              <a:t> a </a:t>
            </a:r>
            <a:r>
              <a:rPr lang="cs-CZ" dirty="0" err="1"/>
              <a:t>Tektoságů</a:t>
            </a:r>
            <a:r>
              <a:rPr lang="cs-CZ" dirty="0"/>
              <a:t> do Malé Asie</a:t>
            </a:r>
          </a:p>
          <a:p>
            <a:pPr marL="0" indent="0">
              <a:buNone/>
            </a:pPr>
            <a:r>
              <a:rPr lang="cs-CZ" dirty="0"/>
              <a:t>	- spojen se značnou brutalitou (vraždění, plenění, znesvěcování 	chrámů)</a:t>
            </a:r>
          </a:p>
          <a:p>
            <a:pPr>
              <a:buFontTx/>
              <a:buChar char="-"/>
            </a:pPr>
            <a:r>
              <a:rPr lang="cs-CZ" dirty="0"/>
              <a:t>Poraženi </a:t>
            </a:r>
            <a:r>
              <a:rPr lang="cs-CZ" dirty="0" err="1"/>
              <a:t>Antiochem</a:t>
            </a:r>
            <a:r>
              <a:rPr lang="cs-CZ" dirty="0"/>
              <a:t> I. v ‚bitvě slonů‘ a usazeni na území v Anatolii</a:t>
            </a:r>
          </a:p>
          <a:p>
            <a:pPr marL="0" indent="0">
              <a:buNone/>
            </a:pPr>
            <a:r>
              <a:rPr lang="cs-CZ" dirty="0"/>
              <a:t>(nadále názvy </a:t>
            </a:r>
            <a:r>
              <a:rPr lang="cs-CZ" dirty="0" err="1"/>
              <a:t>Galatové</a:t>
            </a:r>
            <a:r>
              <a:rPr lang="cs-CZ" dirty="0"/>
              <a:t> a </a:t>
            </a:r>
            <a:r>
              <a:rPr lang="cs-CZ" dirty="0" err="1"/>
              <a:t>Galatie</a:t>
            </a:r>
            <a:r>
              <a:rPr lang="cs-CZ" dirty="0"/>
              <a:t>)</a:t>
            </a:r>
          </a:p>
          <a:p>
            <a:pPr>
              <a:buFontTx/>
              <a:buChar char="-"/>
            </a:pPr>
            <a:r>
              <a:rPr lang="cs-CZ" dirty="0"/>
              <a:t>Zpočátku (vlivem migrace) organizováni v menších válečnických </a:t>
            </a:r>
            <a:r>
              <a:rPr lang="cs-CZ" dirty="0" err="1"/>
              <a:t>skupinác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4225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7D217-755A-73D8-1C75-E82BBA781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6176"/>
            <a:ext cx="10515600" cy="5570788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cs-CZ" dirty="0"/>
              <a:t>Území </a:t>
            </a:r>
            <a:r>
              <a:rPr lang="cs-CZ" dirty="0" err="1"/>
              <a:t>Galatie</a:t>
            </a:r>
            <a:r>
              <a:rPr lang="cs-CZ" dirty="0"/>
              <a:t> (především oblast kolem města </a:t>
            </a:r>
            <a:r>
              <a:rPr lang="cs-CZ" dirty="0" err="1"/>
              <a:t>Ankyra</a:t>
            </a:r>
            <a:r>
              <a:rPr lang="cs-CZ" dirty="0"/>
              <a:t>) rozděleno mezi třemi </a:t>
            </a:r>
            <a:r>
              <a:rPr lang="cs-CZ" dirty="0" err="1"/>
              <a:t>galatskými</a:t>
            </a:r>
            <a:r>
              <a:rPr lang="cs-CZ" dirty="0"/>
              <a:t> kmeny (</a:t>
            </a:r>
            <a:r>
              <a:rPr lang="cs-CZ" dirty="0" err="1"/>
              <a:t>Tektoságové</a:t>
            </a:r>
            <a:r>
              <a:rPr lang="cs-CZ" dirty="0"/>
              <a:t>, </a:t>
            </a:r>
            <a:r>
              <a:rPr lang="cs-CZ" dirty="0" err="1"/>
              <a:t>Trokmiové</a:t>
            </a:r>
            <a:r>
              <a:rPr lang="cs-CZ" dirty="0"/>
              <a:t> a </a:t>
            </a:r>
            <a:r>
              <a:rPr lang="cs-CZ" dirty="0" err="1"/>
              <a:t>Tolistobogové</a:t>
            </a:r>
            <a:r>
              <a:rPr lang="cs-CZ" dirty="0"/>
              <a:t>), území každého kmene je rozděleno na 4 části (tetrarchie)</a:t>
            </a:r>
          </a:p>
          <a:p>
            <a:pPr marL="0" indent="0">
              <a:buNone/>
            </a:pPr>
            <a:r>
              <a:rPr lang="cs-CZ" dirty="0"/>
              <a:t>	- Každá tetrarchie má jednoho tetrarchu, jednoho ‚soudce‘, 	jednoho vojenského velitele podřízeného tetrarchovi a dva 	podvelitele</a:t>
            </a:r>
          </a:p>
          <a:p>
            <a:pPr marL="0" indent="0">
              <a:buNone/>
            </a:pPr>
            <a:r>
              <a:rPr lang="cs-CZ" dirty="0"/>
              <a:t>	- 12 tetrarchů předsedá třísetčlenné radě, která zasedá na místě 	zvaném </a:t>
            </a:r>
            <a:r>
              <a:rPr lang="cs-CZ" dirty="0" err="1"/>
              <a:t>Drynemetos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	- posvátné háje </a:t>
            </a:r>
            <a:r>
              <a:rPr lang="cs-CZ"/>
              <a:t>nemetony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Dochází k částečné asimilaci s řeckou kulturou, nicméně </a:t>
            </a:r>
            <a:r>
              <a:rPr lang="cs-CZ" dirty="0" err="1"/>
              <a:t>Galatové</a:t>
            </a:r>
            <a:r>
              <a:rPr lang="cs-CZ" dirty="0"/>
              <a:t> si uchovávají svůj jazyk, společenské instituce a náboženské kulty</a:t>
            </a:r>
          </a:p>
          <a:p>
            <a:pPr>
              <a:buFontTx/>
              <a:buChar char="-"/>
            </a:pPr>
            <a:r>
              <a:rPr lang="cs-CZ" dirty="0"/>
              <a:t>Jejich nejvýznamnější sídla jsou tvrze na strategických </a:t>
            </a:r>
            <a:r>
              <a:rPr lang="cs-CZ" dirty="0" err="1"/>
              <a:t>vyvý</a:t>
            </a:r>
            <a:r>
              <a:rPr lang="cs-CZ" dirty="0"/>
              <a:t> </a:t>
            </a:r>
            <a:r>
              <a:rPr lang="cs-CZ" dirty="0" err="1"/>
              <a:t>šeninách</a:t>
            </a:r>
            <a:r>
              <a:rPr lang="cs-CZ" dirty="0"/>
              <a:t> obývané lokálními náčelníky</a:t>
            </a:r>
          </a:p>
        </p:txBody>
      </p:sp>
    </p:spTree>
    <p:extLst>
      <p:ext uri="{BB962C8B-B14F-4D97-AF65-F5344CB8AC3E}">
        <p14:creationId xmlns:p14="http://schemas.microsoft.com/office/powerpoint/2010/main" val="1089763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DE96A-8A45-5F1D-3B67-FCBBF134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6" descr="A statue of a person holding a person&#10;&#10;Description automatically generated">
            <a:extLst>
              <a:ext uri="{FF2B5EF4-FFF2-40B4-BE49-F238E27FC236}">
                <a16:creationId xmlns:a16="http://schemas.microsoft.com/office/drawing/2014/main" id="{5B08247C-8180-B698-A9B7-F6A16DBB9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801" y="350572"/>
            <a:ext cx="3914107" cy="5988583"/>
          </a:xfrm>
          <a:prstGeom prst="rect">
            <a:avLst/>
          </a:prstGeom>
        </p:spPr>
      </p:pic>
      <p:pic>
        <p:nvPicPr>
          <p:cNvPr id="9" name="Picture 8" descr="A stone statue of an elephant&#10;&#10;Description automatically generated">
            <a:extLst>
              <a:ext uri="{FF2B5EF4-FFF2-40B4-BE49-F238E27FC236}">
                <a16:creationId xmlns:a16="http://schemas.microsoft.com/office/drawing/2014/main" id="{AAF989E2-FD25-6488-7BE2-3A3EC3534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2" y="434708"/>
            <a:ext cx="4524321" cy="5820310"/>
          </a:xfrm>
          <a:prstGeom prst="rect">
            <a:avLst/>
          </a:prstGeom>
        </p:spPr>
      </p:pic>
      <p:pic>
        <p:nvPicPr>
          <p:cNvPr id="13" name="Content Placeholder 12" descr="A person in armor sitting on a rock&#10;&#10;Description automatically generated">
            <a:extLst>
              <a:ext uri="{FF2B5EF4-FFF2-40B4-BE49-F238E27FC236}">
                <a16:creationId xmlns:a16="http://schemas.microsoft.com/office/drawing/2014/main" id="{F4A6EBEF-8A76-E9CB-0348-103F00A6B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13" y="1424933"/>
            <a:ext cx="2972587" cy="4351338"/>
          </a:xfrm>
        </p:spPr>
      </p:pic>
    </p:spTree>
    <p:extLst>
      <p:ext uri="{BB962C8B-B14F-4D97-AF65-F5344CB8AC3E}">
        <p14:creationId xmlns:p14="http://schemas.microsoft.com/office/powerpoint/2010/main" val="2879625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6345C-5AC6-E372-2423-72274688E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Parthie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02BBE-AA36-C8A0-E550-AAE0F3511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cs-CZ" dirty="0"/>
              <a:t>JV od Kaspického moře, na západě ohraničená Médií, na východě </a:t>
            </a:r>
            <a:r>
              <a:rPr lang="cs-CZ" dirty="0" err="1"/>
              <a:t>Margianou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Významná města: Nisa, </a:t>
            </a:r>
            <a:r>
              <a:rPr lang="cs-CZ" dirty="0" err="1"/>
              <a:t>Hekatompylos</a:t>
            </a:r>
            <a:r>
              <a:rPr lang="cs-CZ" dirty="0"/>
              <a:t>, po dobytí Babylónie a Médie též </a:t>
            </a:r>
            <a:r>
              <a:rPr lang="cs-CZ" dirty="0" err="1"/>
              <a:t>Ktésifon</a:t>
            </a:r>
            <a:r>
              <a:rPr lang="cs-CZ" dirty="0"/>
              <a:t> (ten se nachází mimo </a:t>
            </a:r>
            <a:r>
              <a:rPr lang="cs-CZ" dirty="0" err="1"/>
              <a:t>Parthii</a:t>
            </a:r>
            <a:r>
              <a:rPr lang="cs-CZ" dirty="0"/>
              <a:t> samotnou)</a:t>
            </a:r>
          </a:p>
          <a:p>
            <a:pPr>
              <a:buFontTx/>
              <a:buChar char="-"/>
            </a:pPr>
            <a:r>
              <a:rPr lang="cs-CZ" dirty="0"/>
              <a:t>Původně perská </a:t>
            </a:r>
            <a:r>
              <a:rPr lang="cs-CZ" dirty="0" err="1"/>
              <a:t>achaimenovská</a:t>
            </a:r>
            <a:r>
              <a:rPr lang="cs-CZ" dirty="0"/>
              <a:t> satrapie </a:t>
            </a:r>
            <a:r>
              <a:rPr lang="cs-CZ" dirty="0" err="1"/>
              <a:t>Parthava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V pol. 3. století př. l. dobyta severním nomádským kmenem z dnešního JZ Turkmenistánu zvaným </a:t>
            </a:r>
            <a:r>
              <a:rPr lang="cs-CZ" dirty="0" err="1"/>
              <a:t>Parnové</a:t>
            </a:r>
            <a:r>
              <a:rPr lang="cs-CZ" dirty="0"/>
              <a:t>, pod vládou jejich krále </a:t>
            </a:r>
            <a:r>
              <a:rPr lang="cs-CZ" dirty="0" err="1"/>
              <a:t>Arsaka</a:t>
            </a:r>
            <a:r>
              <a:rPr lang="cs-CZ" dirty="0"/>
              <a:t> I.</a:t>
            </a:r>
          </a:p>
          <a:p>
            <a:pPr lvl="1">
              <a:buFontTx/>
              <a:buChar char="-"/>
            </a:pPr>
            <a:r>
              <a:rPr lang="cs-CZ" dirty="0" err="1"/>
              <a:t>Parnové</a:t>
            </a:r>
            <a:r>
              <a:rPr lang="cs-CZ" dirty="0"/>
              <a:t> = původně byli součástí kmenového svazu </a:t>
            </a:r>
            <a:r>
              <a:rPr lang="cs-CZ" dirty="0" err="1"/>
              <a:t>Dahaeů</a:t>
            </a:r>
            <a:r>
              <a:rPr lang="cs-CZ" dirty="0"/>
              <a:t> (etnika příbuzná či podobná svou kulturou </a:t>
            </a:r>
            <a:r>
              <a:rPr lang="cs-CZ" dirty="0" err="1"/>
              <a:t>Skýthům</a:t>
            </a:r>
            <a:r>
              <a:rPr lang="cs-CZ" dirty="0"/>
              <a:t>)</a:t>
            </a:r>
          </a:p>
          <a:p>
            <a:pPr>
              <a:buFontTx/>
              <a:buChar char="-"/>
            </a:pPr>
            <a:r>
              <a:rPr lang="cs-CZ" dirty="0"/>
              <a:t>Za krále Mithridata I. (2. pol. 2. stol.) pak </a:t>
            </a:r>
            <a:r>
              <a:rPr lang="cs-CZ" dirty="0" err="1"/>
              <a:t>Parthové</a:t>
            </a:r>
            <a:r>
              <a:rPr lang="cs-CZ" dirty="0"/>
              <a:t> dobývají západní části dnešního Íránu, Mezopotámii a Babylonii</a:t>
            </a:r>
          </a:p>
          <a:p>
            <a:pPr>
              <a:buFontTx/>
              <a:buChar char="-"/>
            </a:pPr>
            <a:r>
              <a:rPr lang="cs-CZ" dirty="0"/>
              <a:t>Území složené zčásti ze zavlažovaných údolí či krajů na svazích hor, jinak se na území částečně nacházeli lesnaté a křovinaté oblasti, z velké části oblasti aridní</a:t>
            </a:r>
          </a:p>
          <a:p>
            <a:pPr>
              <a:buFontTx/>
              <a:buChar char="-"/>
            </a:pPr>
            <a:r>
              <a:rPr lang="cs-CZ" dirty="0"/>
              <a:t>Obyvatelstvo je zčásti usazené a zčásti nomádské </a:t>
            </a:r>
          </a:p>
        </p:txBody>
      </p:sp>
    </p:spTree>
    <p:extLst>
      <p:ext uri="{BB962C8B-B14F-4D97-AF65-F5344CB8AC3E}">
        <p14:creationId xmlns:p14="http://schemas.microsoft.com/office/powerpoint/2010/main" val="2189693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6391C-4581-85DC-B223-C1BF6540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47C49-202B-07B2-90D3-171246176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A3A57D-6CA0-EC2B-E734-336137B30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615"/>
            <a:ext cx="12192000" cy="645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03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72F973-A15C-1B57-CF25-3110DDE82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0724"/>
            <a:ext cx="10515600" cy="508317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 err="1"/>
              <a:t>Parthští</a:t>
            </a:r>
            <a:r>
              <a:rPr lang="cs-CZ" dirty="0"/>
              <a:t> králové přejali </a:t>
            </a:r>
            <a:r>
              <a:rPr lang="cs-CZ" dirty="0" err="1"/>
              <a:t>achaimenovské</a:t>
            </a:r>
            <a:r>
              <a:rPr lang="cs-CZ" dirty="0"/>
              <a:t> a </a:t>
            </a:r>
            <a:r>
              <a:rPr lang="cs-CZ" dirty="0" err="1"/>
              <a:t>seleukovské</a:t>
            </a:r>
            <a:r>
              <a:rPr lang="cs-CZ" dirty="0"/>
              <a:t> zvyky (např. titul ‚král králů‘, způsob následnictví, instituci královských přátel)</a:t>
            </a:r>
          </a:p>
          <a:p>
            <a:pPr>
              <a:buFontTx/>
              <a:buChar char="-"/>
            </a:pPr>
            <a:r>
              <a:rPr lang="cs-CZ" dirty="0"/>
              <a:t> výrazný vliv helénistické kultury</a:t>
            </a:r>
          </a:p>
          <a:p>
            <a:pPr>
              <a:buFontTx/>
              <a:buChar char="-"/>
            </a:pPr>
            <a:r>
              <a:rPr lang="cs-CZ" dirty="0"/>
              <a:t>Král vládne šlechtě rozdělené do tříd podle hodností, která má mj. právo zasedat v královské radě</a:t>
            </a:r>
          </a:p>
          <a:p>
            <a:pPr>
              <a:buFontTx/>
              <a:buChar char="-"/>
            </a:pPr>
            <a:r>
              <a:rPr lang="cs-CZ" dirty="0"/>
              <a:t>Privilegované postavení v říši zaujímá sedm aristokratických rodů, vazalští panovníci a údělná knížata</a:t>
            </a:r>
          </a:p>
          <a:p>
            <a:pPr>
              <a:buFontTx/>
              <a:buChar char="-"/>
            </a:pPr>
            <a:r>
              <a:rPr lang="cs-CZ" dirty="0"/>
              <a:t>Původní </a:t>
            </a:r>
            <a:r>
              <a:rPr lang="cs-CZ" dirty="0" err="1"/>
              <a:t>Parnové</a:t>
            </a:r>
            <a:r>
              <a:rPr lang="cs-CZ" dirty="0"/>
              <a:t> mluvili svým vlastním íránským jazykem, který později nahradili parthštinou (taktéž íránským jazykem)</a:t>
            </a:r>
          </a:p>
          <a:p>
            <a:pPr>
              <a:buFontTx/>
              <a:buChar char="-"/>
            </a:pPr>
            <a:r>
              <a:rPr lang="cs-CZ" dirty="0"/>
              <a:t>Výrazným prvkem </a:t>
            </a:r>
            <a:r>
              <a:rPr lang="cs-CZ" dirty="0" err="1"/>
              <a:t>parthského</a:t>
            </a:r>
            <a:r>
              <a:rPr lang="cs-CZ" dirty="0"/>
              <a:t> vojenství byly těžce ozbrojení jezdci (</a:t>
            </a:r>
            <a:r>
              <a:rPr lang="cs-CZ" dirty="0" err="1"/>
              <a:t>katafrakti</a:t>
            </a:r>
            <a:r>
              <a:rPr lang="cs-CZ" dirty="0"/>
              <a:t>) a </a:t>
            </a:r>
            <a:r>
              <a:rPr lang="cs-CZ" dirty="0" err="1"/>
              <a:t>lehkoodění</a:t>
            </a:r>
            <a:r>
              <a:rPr lang="cs-CZ" dirty="0"/>
              <a:t> jízdní střelci</a:t>
            </a:r>
          </a:p>
        </p:txBody>
      </p:sp>
    </p:spTree>
    <p:extLst>
      <p:ext uri="{BB962C8B-B14F-4D97-AF65-F5344CB8AC3E}">
        <p14:creationId xmlns:p14="http://schemas.microsoft.com/office/powerpoint/2010/main" val="3549413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FF87F-E363-800C-8BB1-A4EA05BC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BC7DA4-AF61-2965-E37C-BAA7E48F8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FF08181-5266-A75F-82BA-5DBD3BB90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48500" cy="384081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FB99DDA-BA22-4CB4-ABDE-4FE2B2413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-114300"/>
            <a:ext cx="5143500" cy="70898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F26A447-E0CC-8BCE-7AF1-CC4BE18D7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40810"/>
            <a:ext cx="6727371" cy="30171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B84C988-D1A7-3F81-106E-8B88322DB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406" y="3840810"/>
            <a:ext cx="3639094" cy="301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65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43DBCD-1043-3D2B-F0DF-13BDD65D0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Řecko-</a:t>
            </a:r>
            <a:r>
              <a:rPr lang="cs-CZ" dirty="0" err="1"/>
              <a:t>baktrijské</a:t>
            </a:r>
            <a:r>
              <a:rPr lang="cs-CZ" dirty="0"/>
              <a:t> království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0FA4D0-0B41-2B75-ABF2-A135D96F3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1124"/>
            <a:ext cx="10515600" cy="4867275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cs-CZ" dirty="0"/>
              <a:t>na územích dnešního Afghánistánu, Tádžikistánu, Uzbekistánu a Pákistánu</a:t>
            </a:r>
          </a:p>
          <a:p>
            <a:pPr>
              <a:buFontTx/>
              <a:buChar char="-"/>
            </a:pPr>
            <a:r>
              <a:rPr lang="cs-CZ" dirty="0"/>
              <a:t>Krajina charakterizována izolovanými oázami a pastvinami, v pramenech považována za velmi úrodnou; nacházejí se zde města i opevněné osady</a:t>
            </a:r>
          </a:p>
          <a:p>
            <a:pPr>
              <a:buFontTx/>
              <a:buChar char="-"/>
            </a:pPr>
            <a:r>
              <a:rPr lang="cs-CZ" dirty="0"/>
              <a:t>Významná města: </a:t>
            </a:r>
            <a:r>
              <a:rPr lang="cs-CZ" dirty="0" err="1"/>
              <a:t>Baktra</a:t>
            </a:r>
            <a:r>
              <a:rPr lang="cs-CZ" dirty="0"/>
              <a:t>, </a:t>
            </a:r>
            <a:r>
              <a:rPr lang="cs-CZ" dirty="0" err="1"/>
              <a:t>Eukratideia</a:t>
            </a:r>
            <a:r>
              <a:rPr lang="cs-CZ" dirty="0"/>
              <a:t> (</a:t>
            </a:r>
            <a:r>
              <a:rPr lang="cs-CZ" dirty="0" err="1"/>
              <a:t>Ai</a:t>
            </a:r>
            <a:r>
              <a:rPr lang="cs-CZ" dirty="0"/>
              <a:t> </a:t>
            </a:r>
            <a:r>
              <a:rPr lang="cs-CZ" dirty="0" err="1"/>
              <a:t>Khanoum</a:t>
            </a:r>
            <a:r>
              <a:rPr lang="cs-CZ" dirty="0"/>
              <a:t>?), v </a:t>
            </a:r>
            <a:r>
              <a:rPr lang="cs-CZ" dirty="0" err="1"/>
              <a:t>Sogdianě</a:t>
            </a:r>
            <a:r>
              <a:rPr lang="cs-CZ" dirty="0"/>
              <a:t> </a:t>
            </a:r>
            <a:r>
              <a:rPr lang="cs-CZ" dirty="0" err="1"/>
              <a:t>Marakanda</a:t>
            </a:r>
            <a:r>
              <a:rPr lang="cs-CZ" dirty="0"/>
              <a:t> (Samarkand)</a:t>
            </a:r>
          </a:p>
          <a:p>
            <a:pPr>
              <a:buFontTx/>
              <a:buChar char="-"/>
            </a:pPr>
            <a:r>
              <a:rPr lang="cs-CZ" dirty="0"/>
              <a:t> vzniklo odpadnutím </a:t>
            </a:r>
            <a:r>
              <a:rPr lang="cs-CZ" dirty="0" err="1"/>
              <a:t>baktrijského</a:t>
            </a:r>
            <a:r>
              <a:rPr lang="cs-CZ" dirty="0"/>
              <a:t> satrapy </a:t>
            </a:r>
            <a:r>
              <a:rPr lang="cs-CZ" dirty="0" err="1"/>
              <a:t>Diodota</a:t>
            </a:r>
            <a:r>
              <a:rPr lang="cs-CZ" dirty="0"/>
              <a:t> kolem poloviny 3. století</a:t>
            </a:r>
          </a:p>
          <a:p>
            <a:pPr>
              <a:buFontTx/>
              <a:buChar char="-"/>
            </a:pPr>
            <a:r>
              <a:rPr lang="cs-CZ" dirty="0"/>
              <a:t> časté převraty (střídání </a:t>
            </a:r>
            <a:r>
              <a:rPr lang="cs-CZ" dirty="0" err="1"/>
              <a:t>Diodotovské</a:t>
            </a:r>
            <a:r>
              <a:rPr lang="cs-CZ" dirty="0"/>
              <a:t> a </a:t>
            </a:r>
            <a:r>
              <a:rPr lang="cs-CZ" dirty="0" err="1"/>
              <a:t>Euthydemovské</a:t>
            </a:r>
            <a:r>
              <a:rPr lang="cs-CZ" dirty="0"/>
              <a:t> dynastie)</a:t>
            </a:r>
          </a:p>
          <a:p>
            <a:pPr>
              <a:buFontTx/>
              <a:buChar char="-"/>
            </a:pPr>
            <a:r>
              <a:rPr lang="cs-CZ" dirty="0"/>
              <a:t>Za králů </a:t>
            </a:r>
            <a:r>
              <a:rPr lang="cs-CZ" dirty="0" err="1"/>
              <a:t>Euthydéma</a:t>
            </a:r>
            <a:r>
              <a:rPr lang="cs-CZ" dirty="0"/>
              <a:t> I. a jeho syna </a:t>
            </a:r>
            <a:r>
              <a:rPr lang="cs-CZ" dirty="0" err="1"/>
              <a:t>Demétria</a:t>
            </a:r>
            <a:r>
              <a:rPr lang="cs-CZ" dirty="0"/>
              <a:t> (I.) je ovládnuta též značná část severozápadní Indie, kde posléze </a:t>
            </a:r>
            <a:r>
              <a:rPr lang="cs-CZ" dirty="0" err="1"/>
              <a:t>Demétrios</a:t>
            </a:r>
            <a:r>
              <a:rPr lang="cs-CZ" dirty="0"/>
              <a:t> zakládá </a:t>
            </a:r>
            <a:r>
              <a:rPr lang="cs-CZ" dirty="0" err="1"/>
              <a:t>indo</a:t>
            </a:r>
            <a:r>
              <a:rPr lang="cs-CZ" dirty="0"/>
              <a:t>-řecké království</a:t>
            </a:r>
          </a:p>
          <a:p>
            <a:pPr>
              <a:buFontTx/>
              <a:buChar char="-"/>
            </a:pPr>
            <a:r>
              <a:rPr lang="cs-CZ" dirty="0"/>
              <a:t>největšího rozsahu dosahuje království za krále </a:t>
            </a:r>
            <a:r>
              <a:rPr lang="cs-CZ" dirty="0" err="1"/>
              <a:t>Eukratida</a:t>
            </a:r>
            <a:r>
              <a:rPr lang="cs-CZ" dirty="0"/>
              <a:t> Velikého, po něm dochází k úpadku</a:t>
            </a:r>
          </a:p>
          <a:p>
            <a:pPr>
              <a:buFontTx/>
              <a:buChar char="-"/>
            </a:pPr>
            <a:r>
              <a:rPr lang="cs-CZ" dirty="0"/>
              <a:t>království je posléze zničeno nájezdy kočovnických národů (</a:t>
            </a:r>
            <a:r>
              <a:rPr lang="cs-CZ" dirty="0" err="1"/>
              <a:t>Sákové</a:t>
            </a:r>
            <a:r>
              <a:rPr lang="cs-CZ" dirty="0"/>
              <a:t>/</a:t>
            </a:r>
            <a:r>
              <a:rPr lang="cs-CZ" dirty="0" err="1"/>
              <a:t>Indo-Skýthové</a:t>
            </a:r>
            <a:r>
              <a:rPr lang="cs-CZ" dirty="0"/>
              <a:t> a </a:t>
            </a:r>
            <a:r>
              <a:rPr lang="cs-CZ" dirty="0" err="1"/>
              <a:t>Kušáni</a:t>
            </a:r>
            <a:r>
              <a:rPr lang="cs-CZ" dirty="0"/>
              <a:t>/</a:t>
            </a:r>
            <a:r>
              <a:rPr lang="cs-CZ" dirty="0" err="1"/>
              <a:t>Jüe</a:t>
            </a:r>
            <a:r>
              <a:rPr lang="cs-CZ" dirty="0"/>
              <a:t>-č‘)</a:t>
            </a:r>
          </a:p>
        </p:txBody>
      </p:sp>
    </p:spTree>
    <p:extLst>
      <p:ext uri="{BB962C8B-B14F-4D97-AF65-F5344CB8AC3E}">
        <p14:creationId xmlns:p14="http://schemas.microsoft.com/office/powerpoint/2010/main" val="625322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E50D2E-155C-F91B-7681-987474ACF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6400"/>
            <a:ext cx="10515600" cy="5770563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/>
              <a:t>Rozsáhlá helénistická kolonizace za Alexandra Velikého a </a:t>
            </a:r>
            <a:r>
              <a:rPr lang="cs-CZ" dirty="0" err="1"/>
              <a:t>Seleukovců</a:t>
            </a:r>
            <a:r>
              <a:rPr lang="cs-CZ" dirty="0"/>
              <a:t>, nově založená řecká města se prolínají se starými městy </a:t>
            </a:r>
            <a:r>
              <a:rPr lang="cs-CZ" dirty="0" err="1"/>
              <a:t>baktrijskými</a:t>
            </a:r>
            <a:endParaRPr lang="cs-CZ" dirty="0"/>
          </a:p>
          <a:p>
            <a:pPr lvl="1">
              <a:buFontTx/>
              <a:buChar char="-"/>
            </a:pPr>
            <a:r>
              <a:rPr lang="cs-CZ" dirty="0"/>
              <a:t>různorodé obyvatelstvo s řeckým i </a:t>
            </a:r>
            <a:r>
              <a:rPr lang="cs-CZ" dirty="0" err="1"/>
              <a:t>baktrijským</a:t>
            </a:r>
            <a:r>
              <a:rPr lang="cs-CZ" dirty="0"/>
              <a:t> (íránským) původem</a:t>
            </a:r>
          </a:p>
          <a:p>
            <a:pPr>
              <a:buFontTx/>
              <a:buChar char="-"/>
            </a:pPr>
            <a:r>
              <a:rPr lang="cs-CZ" dirty="0"/>
              <a:t>Prolínání kultur, vznik tzv. </a:t>
            </a:r>
            <a:r>
              <a:rPr lang="cs-CZ" dirty="0" err="1"/>
              <a:t>gandhárského</a:t>
            </a:r>
            <a:r>
              <a:rPr lang="cs-CZ" dirty="0"/>
              <a:t> umění (výtvarný styl silně ovlivněný helénismem s kombinovanými řeckými a indickými buddhistickými motivy)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9717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4A4D10-9196-469C-F59E-AB63BCABC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73EF9D-53AF-0D23-B2B4-B01470438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256829-5909-99DE-DF54-9E6B122E7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77000" cy="35909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EAD4984-A5EF-1478-E863-F5E02E4FD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0"/>
            <a:ext cx="5715000" cy="40881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C09DCE4-5587-76A9-42C4-2FBDE306C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590924"/>
            <a:ext cx="2844799" cy="32670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B0A4940-D4D6-0928-49AA-BB39E974C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800" y="3590924"/>
            <a:ext cx="4105275" cy="326707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0193BFD-3AE6-12AE-4BDF-40F6D11DE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779" y="3590923"/>
            <a:ext cx="2865857" cy="326707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CF3974F-D41F-DBCB-4740-25A7CCC11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3636" y="3590922"/>
            <a:ext cx="5282364" cy="326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61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93CEE5-D687-1AB4-DA23-CA493F525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519AA4-0AA9-79AF-64C6-213F7A525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Tx/>
              <a:buChar char="-"/>
            </a:pPr>
            <a:r>
              <a:rPr lang="cs-CZ" dirty="0"/>
              <a:t>pro Řeky atraktivní cíl výbojů – zdroj zlata slonoviny, kadidla, koření</a:t>
            </a:r>
          </a:p>
          <a:p>
            <a:pPr>
              <a:buFontTx/>
              <a:buChar char="-"/>
            </a:pPr>
            <a:r>
              <a:rPr lang="cs-CZ" dirty="0" err="1"/>
              <a:t>Indo</a:t>
            </a:r>
            <a:r>
              <a:rPr lang="cs-CZ" dirty="0"/>
              <a:t>-evropské obyvatelstvo, hovoří se různými dialekty indických jazyků</a:t>
            </a:r>
          </a:p>
          <a:p>
            <a:pPr>
              <a:buFontTx/>
              <a:buChar char="-"/>
            </a:pPr>
            <a:r>
              <a:rPr lang="cs-CZ" u="sng" dirty="0" err="1"/>
              <a:t>Maurijská</a:t>
            </a:r>
            <a:r>
              <a:rPr lang="cs-CZ" u="sng" dirty="0"/>
              <a:t> říše (4. stol. – 2 stol. př. l.)</a:t>
            </a:r>
          </a:p>
          <a:p>
            <a:pPr>
              <a:buFontTx/>
              <a:buChar char="-"/>
            </a:pPr>
            <a:r>
              <a:rPr lang="cs-CZ" dirty="0"/>
              <a:t>Zakladatel </a:t>
            </a:r>
            <a:r>
              <a:rPr lang="cs-CZ" dirty="0" err="1"/>
              <a:t>Čandragupta</a:t>
            </a:r>
            <a:r>
              <a:rPr lang="cs-CZ" dirty="0"/>
              <a:t> </a:t>
            </a:r>
            <a:r>
              <a:rPr lang="cs-CZ" dirty="0" err="1"/>
              <a:t>Maurja</a:t>
            </a:r>
            <a:r>
              <a:rPr lang="cs-CZ" dirty="0"/>
              <a:t>, v řečtině zvaný </a:t>
            </a:r>
            <a:r>
              <a:rPr lang="cs-CZ" dirty="0" err="1"/>
              <a:t>Sandrákottos</a:t>
            </a:r>
            <a:r>
              <a:rPr lang="cs-CZ" dirty="0"/>
              <a:t> apod.</a:t>
            </a:r>
          </a:p>
          <a:p>
            <a:pPr lvl="1">
              <a:buFontTx/>
              <a:buChar char="-"/>
            </a:pPr>
            <a:r>
              <a:rPr lang="cs-CZ" dirty="0"/>
              <a:t>Bojoval se </a:t>
            </a:r>
            <a:r>
              <a:rPr lang="cs-CZ" dirty="0" err="1"/>
              <a:t>Seleukem</a:t>
            </a:r>
            <a:r>
              <a:rPr lang="cs-CZ" dirty="0"/>
              <a:t> I. který mu podstoupil východní území na hranicích říše a uzavřel s ním mír</a:t>
            </a:r>
          </a:p>
          <a:p>
            <a:pPr lvl="1">
              <a:buFontTx/>
              <a:buChar char="-"/>
            </a:pPr>
            <a:r>
              <a:rPr lang="cs-CZ" dirty="0" err="1"/>
              <a:t>Megasthenova</a:t>
            </a:r>
            <a:r>
              <a:rPr lang="cs-CZ" dirty="0"/>
              <a:t> výprava do Indie – nedochované dílo </a:t>
            </a:r>
            <a:r>
              <a:rPr lang="cs-CZ" i="1" dirty="0" err="1"/>
              <a:t>Indica</a:t>
            </a:r>
            <a:endParaRPr lang="cs-CZ" i="1" dirty="0"/>
          </a:p>
          <a:p>
            <a:pPr>
              <a:buFontTx/>
              <a:buChar char="-"/>
            </a:pPr>
            <a:r>
              <a:rPr lang="cs-CZ" dirty="0"/>
              <a:t>po </a:t>
            </a:r>
            <a:r>
              <a:rPr lang="cs-CZ" dirty="0" err="1"/>
              <a:t>Seleukovi</a:t>
            </a:r>
            <a:r>
              <a:rPr lang="cs-CZ" dirty="0"/>
              <a:t> pravděpodobně nedošlo k žádným větším bojům mezi oběma říšemi</a:t>
            </a:r>
          </a:p>
          <a:p>
            <a:pPr>
              <a:buFontTx/>
              <a:buChar char="-"/>
            </a:pPr>
            <a:r>
              <a:rPr lang="cs-CZ" dirty="0"/>
              <a:t>zahrnovala severní většinu dnešní Indie</a:t>
            </a:r>
          </a:p>
          <a:p>
            <a:pPr>
              <a:buFontTx/>
              <a:buChar char="-"/>
            </a:pPr>
            <a:r>
              <a:rPr lang="cs-CZ" dirty="0"/>
              <a:t>nejvýznamnější panovník </a:t>
            </a:r>
            <a:r>
              <a:rPr lang="cs-CZ" dirty="0" err="1"/>
              <a:t>Ašóka</a:t>
            </a:r>
            <a:r>
              <a:rPr lang="cs-CZ" dirty="0"/>
              <a:t> (269-232) – šiřitel buddhismu</a:t>
            </a:r>
          </a:p>
          <a:p>
            <a:pPr lvl="1">
              <a:buFontTx/>
              <a:buChar char="-"/>
            </a:pPr>
            <a:r>
              <a:rPr lang="cs-CZ" dirty="0" err="1"/>
              <a:t>Ašókovy</a:t>
            </a:r>
            <a:r>
              <a:rPr lang="cs-CZ" dirty="0"/>
              <a:t> edikty – některé i v aramejštině a řečtině</a:t>
            </a:r>
          </a:p>
          <a:p>
            <a:pPr lvl="2">
              <a:buFontTx/>
              <a:buChar char="-"/>
            </a:pPr>
            <a:r>
              <a:rPr lang="cs-CZ" dirty="0"/>
              <a:t>jeden z nich zaznamenává buddhistické misie vyslané k tehdejším řeckým panovníkům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8729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B4EEF0-9850-2ECE-0D25-BA22FFC59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F14FBD-33AC-14FC-217B-25727EAE4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D003F66-A92F-7B8F-E3AB-61B2659E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" y="0"/>
            <a:ext cx="5154190" cy="3429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06D7D78-E3D1-25C8-BB44-40C0730E9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817" y="-80962"/>
            <a:ext cx="5158543" cy="35099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807FFD3-E895-3B35-0F3B-9FAE6502E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577" y="3428999"/>
            <a:ext cx="3078928" cy="342900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D6E3E20-8B53-BD47-BB17-815E6F2B4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418836"/>
            <a:ext cx="4598126" cy="34391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DB6A5DF-A737-7765-3B6D-1C771A0E9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577" y="-80962"/>
            <a:ext cx="3078928" cy="350996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5BE85D-4273-60EB-1ED8-DBBFF98AE9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4504" y="3500151"/>
            <a:ext cx="4617495" cy="334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52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BCEB6-F8F2-3D23-1D6C-0E3F5E42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3225"/>
            <a:ext cx="10515600" cy="1325563"/>
          </a:xfrm>
        </p:spPr>
        <p:txBody>
          <a:bodyPr/>
          <a:lstStyle/>
          <a:p>
            <a:r>
              <a:rPr lang="cs-CZ" dirty="0"/>
              <a:t>Satrapie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42A59B-5192-3604-97E1-ACB70F12B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216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B8B65-8DA5-F570-DB22-B8965BB60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Důležité pojmy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9121D-9F6B-4316-F792-27C265FB7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katoikie</a:t>
            </a:r>
            <a:r>
              <a:rPr lang="cs-CZ" dirty="0"/>
              <a:t>: kolonie s řecko-makedonským obyvatelstvem, kterému je přidělena půda spojená s povinností vojenské služby</a:t>
            </a:r>
          </a:p>
          <a:p>
            <a:pPr marL="0" indent="0">
              <a:buNone/>
            </a:pPr>
            <a:r>
              <a:rPr lang="cs-CZ" dirty="0"/>
              <a:t>- chrámové státy: většinou neřecká města, kde jsou městské instituce a úřady závislé na institucích chrámových; jedná se o komunity více či méně ovládané místním kněžstvem, které představuje politickou reprezentaci města (např. Jeruzalém, </a:t>
            </a:r>
            <a:r>
              <a:rPr lang="cs-CZ" dirty="0" err="1"/>
              <a:t>Uruk</a:t>
            </a:r>
            <a:r>
              <a:rPr lang="cs-CZ" dirty="0"/>
              <a:t>, Babylon, </a:t>
            </a:r>
            <a:r>
              <a:rPr lang="cs-CZ" dirty="0" err="1"/>
              <a:t>Hierapolis</a:t>
            </a:r>
            <a:r>
              <a:rPr lang="cs-CZ" dirty="0"/>
              <a:t> v Malé Asii)</a:t>
            </a:r>
          </a:p>
          <a:p>
            <a:pPr marL="0" indent="0">
              <a:buNone/>
            </a:pPr>
            <a:r>
              <a:rPr lang="cs-CZ" dirty="0"/>
              <a:t>	- ne vždy plně platný termín</a:t>
            </a:r>
          </a:p>
        </p:txBody>
      </p:sp>
    </p:spTree>
    <p:extLst>
      <p:ext uri="{BB962C8B-B14F-4D97-AF65-F5344CB8AC3E}">
        <p14:creationId xmlns:p14="http://schemas.microsoft.com/office/powerpoint/2010/main" val="2866462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CDC86-1D4A-22F8-B889-434FCC2B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Malá Asie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78BF4-98FC-4DF4-94DC-7AA8C48F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- satrapie: Lýdia, </a:t>
            </a:r>
            <a:r>
              <a:rPr lang="cs-CZ" dirty="0" err="1"/>
              <a:t>Helléspontská</a:t>
            </a:r>
            <a:r>
              <a:rPr lang="cs-CZ" dirty="0"/>
              <a:t> Frýgie, Velká Frýgie, </a:t>
            </a:r>
            <a:r>
              <a:rPr lang="cs-CZ" dirty="0" err="1"/>
              <a:t>Mýsie</a:t>
            </a:r>
            <a:r>
              <a:rPr lang="cs-CZ" dirty="0"/>
              <a:t>, </a:t>
            </a:r>
            <a:r>
              <a:rPr lang="cs-CZ" dirty="0" err="1"/>
              <a:t>Lykáonie</a:t>
            </a:r>
            <a:r>
              <a:rPr lang="cs-CZ" dirty="0"/>
              <a:t>, </a:t>
            </a:r>
            <a:r>
              <a:rPr lang="cs-CZ" dirty="0" err="1"/>
              <a:t>Kilikie</a:t>
            </a:r>
            <a:r>
              <a:rPr lang="cs-CZ" dirty="0"/>
              <a:t>, </a:t>
            </a:r>
            <a:r>
              <a:rPr lang="cs-CZ" dirty="0" err="1"/>
              <a:t>Kárie</a:t>
            </a:r>
            <a:r>
              <a:rPr lang="cs-CZ" dirty="0"/>
              <a:t>, </a:t>
            </a:r>
            <a:r>
              <a:rPr lang="cs-CZ" dirty="0" err="1"/>
              <a:t>Lýkie</a:t>
            </a:r>
            <a:r>
              <a:rPr lang="cs-CZ" dirty="0"/>
              <a:t>, </a:t>
            </a:r>
            <a:r>
              <a:rPr lang="cs-CZ" dirty="0" err="1"/>
              <a:t>Pamfýlie</a:t>
            </a:r>
            <a:r>
              <a:rPr lang="cs-CZ" dirty="0"/>
              <a:t>, </a:t>
            </a:r>
            <a:r>
              <a:rPr lang="cs-CZ" dirty="0" err="1"/>
              <a:t>Kappadokie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významná města: Sardy</a:t>
            </a:r>
          </a:p>
          <a:p>
            <a:pPr marL="0" indent="0">
              <a:buNone/>
            </a:pPr>
            <a:r>
              <a:rPr lang="cs-CZ" dirty="0"/>
              <a:t>- velká jazyková a kulturní rozmanitost</a:t>
            </a:r>
          </a:p>
          <a:p>
            <a:pPr marL="0" indent="0">
              <a:buNone/>
            </a:pPr>
            <a:r>
              <a:rPr lang="cs-CZ" dirty="0"/>
              <a:t>	- např. původní anatolské obyvatelstvo, řecké městské 	obyvatelstvo, </a:t>
            </a:r>
            <a:r>
              <a:rPr lang="cs-CZ" dirty="0" err="1"/>
              <a:t>Galatští</a:t>
            </a:r>
            <a:r>
              <a:rPr lang="cs-CZ" dirty="0"/>
              <a:t> Keltové, bývalí perští kolonisté</a:t>
            </a:r>
          </a:p>
          <a:p>
            <a:pPr marL="0" indent="0">
              <a:buNone/>
            </a:pPr>
            <a:r>
              <a:rPr lang="cs-CZ" dirty="0"/>
              <a:t>	- před </a:t>
            </a:r>
            <a:r>
              <a:rPr lang="cs-CZ" dirty="0" err="1"/>
              <a:t>Seleukovci</a:t>
            </a:r>
            <a:r>
              <a:rPr lang="cs-CZ" dirty="0"/>
              <a:t> zde byl (spíše mimo řecká města) významný vliv 	íránské (perské) kultury</a:t>
            </a:r>
          </a:p>
        </p:txBody>
      </p:sp>
    </p:spTree>
    <p:extLst>
      <p:ext uri="{BB962C8B-B14F-4D97-AF65-F5344CB8AC3E}">
        <p14:creationId xmlns:p14="http://schemas.microsoft.com/office/powerpoint/2010/main" val="2404809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DFBB6-0D04-1EC2-E7E1-3E734B5FB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Sýrie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C887E-6845-AFF4-A8FB-3AB7C4BFD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- významná města: Antiochie na </a:t>
            </a:r>
            <a:r>
              <a:rPr lang="cs-CZ" dirty="0" err="1"/>
              <a:t>Orontu</a:t>
            </a:r>
            <a:r>
              <a:rPr lang="cs-CZ" dirty="0"/>
              <a:t>, </a:t>
            </a:r>
            <a:r>
              <a:rPr lang="cs-CZ" dirty="0" err="1"/>
              <a:t>Apameia</a:t>
            </a:r>
            <a:r>
              <a:rPr lang="cs-CZ" dirty="0"/>
              <a:t>, </a:t>
            </a:r>
            <a:r>
              <a:rPr lang="cs-CZ" dirty="0" err="1"/>
              <a:t>Láodikeia</a:t>
            </a:r>
            <a:r>
              <a:rPr lang="cs-CZ" dirty="0"/>
              <a:t>, </a:t>
            </a:r>
            <a:r>
              <a:rPr lang="cs-CZ" dirty="0" err="1"/>
              <a:t>Seleukeia</a:t>
            </a:r>
            <a:r>
              <a:rPr lang="cs-CZ" dirty="0"/>
              <a:t> </a:t>
            </a:r>
            <a:r>
              <a:rPr lang="cs-CZ" dirty="0" err="1"/>
              <a:t>Pieria</a:t>
            </a:r>
            <a:r>
              <a:rPr lang="cs-CZ" dirty="0"/>
              <a:t>, Damašek,</a:t>
            </a:r>
          </a:p>
          <a:p>
            <a:pPr marL="0" indent="0">
              <a:buNone/>
            </a:pPr>
            <a:r>
              <a:rPr lang="cs-CZ" dirty="0"/>
              <a:t>- za </a:t>
            </a:r>
            <a:r>
              <a:rPr lang="cs-CZ" dirty="0" err="1"/>
              <a:t>Achaimenovců</a:t>
            </a:r>
            <a:r>
              <a:rPr lang="cs-CZ" dirty="0"/>
              <a:t> byla Sýrie osídlena obyvatelstvem používajícím aramejštinu jako primární jazyk, skládala se z vícera knížectví s aramejsko-</a:t>
            </a:r>
            <a:r>
              <a:rPr lang="cs-CZ" dirty="0" err="1"/>
              <a:t>novochetitskou</a:t>
            </a:r>
            <a:r>
              <a:rPr lang="cs-CZ" dirty="0"/>
              <a:t> tradicí</a:t>
            </a:r>
          </a:p>
          <a:p>
            <a:pPr marL="0" indent="0">
              <a:buNone/>
            </a:pPr>
            <a:r>
              <a:rPr lang="cs-CZ" dirty="0"/>
              <a:t>- za </a:t>
            </a:r>
            <a:r>
              <a:rPr lang="cs-CZ" dirty="0" err="1"/>
              <a:t>Seleukovců</a:t>
            </a:r>
            <a:r>
              <a:rPr lang="cs-CZ" dirty="0"/>
              <a:t> probíhá rozsáhlá helénizace, probíhá výstavba Čtyřměstí (</a:t>
            </a:r>
            <a:r>
              <a:rPr lang="cs-CZ" dirty="0" err="1"/>
              <a:t>Tetrapolis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Seleukovci</a:t>
            </a:r>
            <a:r>
              <a:rPr lang="cs-CZ" dirty="0"/>
              <a:t> vlastnili v Sýrii jako královské statky lomy a solné doly; zároveň se kontrolou </a:t>
            </a:r>
            <a:r>
              <a:rPr lang="cs-CZ" dirty="0" err="1"/>
              <a:t>Koilé</a:t>
            </a:r>
            <a:r>
              <a:rPr lang="cs-CZ" dirty="0"/>
              <a:t> Sýrii pokoušeli ovládnout stezky umožňující obchod s Arábií </a:t>
            </a:r>
          </a:p>
        </p:txBody>
      </p:sp>
    </p:spTree>
    <p:extLst>
      <p:ext uri="{BB962C8B-B14F-4D97-AF65-F5344CB8AC3E}">
        <p14:creationId xmlns:p14="http://schemas.microsoft.com/office/powerpoint/2010/main" val="3636318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147793-FE91-6F15-D9E2-D50B5D0BF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EE2831-EB99-8C66-4FAD-7566B2DF4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9D5A15-7F16-B2B8-6EE2-224BA3DA3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096000" cy="322579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27F958D-BD5B-2270-D921-1D8A8D990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322E7DF-8B79-2A37-4BDE-763140D3A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5800"/>
            <a:ext cx="60960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5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A67D41-D6F4-6C7A-1D39-632F0A097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Babylónie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22E88B-A31A-75B5-8DAA-94C5269B1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cs-CZ" dirty="0"/>
              <a:t>Významná města: Babylon</a:t>
            </a:r>
          </a:p>
          <a:p>
            <a:pPr>
              <a:buFontTx/>
              <a:buChar char="-"/>
            </a:pPr>
            <a:r>
              <a:rPr lang="cs-CZ" dirty="0"/>
              <a:t>Jedna z nejbohatších satrapií za </a:t>
            </a:r>
            <a:r>
              <a:rPr lang="cs-CZ" dirty="0" err="1"/>
              <a:t>Achaimenovců</a:t>
            </a:r>
            <a:r>
              <a:rPr lang="cs-CZ" dirty="0"/>
              <a:t>, ve helénistickém období probíhá do jisté míry úpadek</a:t>
            </a:r>
          </a:p>
          <a:p>
            <a:pPr>
              <a:buFontTx/>
              <a:buChar char="-"/>
            </a:pPr>
            <a:r>
              <a:rPr lang="cs-CZ" dirty="0"/>
              <a:t>Základ království </a:t>
            </a:r>
            <a:r>
              <a:rPr lang="cs-CZ" dirty="0" err="1"/>
              <a:t>Seleuka</a:t>
            </a:r>
            <a:r>
              <a:rPr lang="cs-CZ" dirty="0"/>
              <a:t> I.</a:t>
            </a:r>
          </a:p>
          <a:p>
            <a:pPr>
              <a:buFontTx/>
              <a:buChar char="-"/>
            </a:pPr>
            <a:r>
              <a:rPr lang="cs-CZ" dirty="0"/>
              <a:t>Nadále je zde královské sídlo a vojenské, politické a ekonomické ústředí říše</a:t>
            </a:r>
          </a:p>
          <a:p>
            <a:pPr lvl="1">
              <a:buFontTx/>
              <a:buChar char="-"/>
            </a:pPr>
            <a:r>
              <a:rPr lang="cs-CZ" dirty="0"/>
              <a:t>Významný obchodní uzel orientovaný spíše na východ</a:t>
            </a:r>
          </a:p>
          <a:p>
            <a:pPr>
              <a:buFontTx/>
              <a:buChar char="-"/>
            </a:pPr>
            <a:r>
              <a:rPr lang="cs-CZ" dirty="0"/>
              <a:t>Vláda v Babyloně byla pro </a:t>
            </a:r>
            <a:r>
              <a:rPr lang="cs-CZ" dirty="0" err="1"/>
              <a:t>seleukovské</a:t>
            </a:r>
            <a:r>
              <a:rPr lang="cs-CZ" dirty="0"/>
              <a:t> krále zásadní pro vládu v Asii</a:t>
            </a:r>
          </a:p>
          <a:p>
            <a:pPr>
              <a:buFontTx/>
              <a:buChar char="-"/>
            </a:pPr>
            <a:r>
              <a:rPr lang="cs-CZ" dirty="0"/>
              <a:t>Urbanizovaná zemědělská krajina, rozvinutá infrastruktura</a:t>
            </a:r>
          </a:p>
          <a:p>
            <a:pPr>
              <a:buFontTx/>
              <a:buChar char="-"/>
            </a:pPr>
            <a:r>
              <a:rPr lang="cs-CZ" dirty="0"/>
              <a:t>hlavní produkty datle, ječmen a vlna</a:t>
            </a:r>
          </a:p>
          <a:p>
            <a:pPr lvl="1">
              <a:buFontTx/>
              <a:buChar char="-"/>
            </a:pPr>
            <a:r>
              <a:rPr lang="cs-CZ" dirty="0"/>
              <a:t>Za vlády </a:t>
            </a:r>
            <a:r>
              <a:rPr lang="cs-CZ" dirty="0" err="1"/>
              <a:t>Seleukovců</a:t>
            </a:r>
            <a:r>
              <a:rPr lang="cs-CZ" dirty="0"/>
              <a:t> se zde také začíná produkovat víno a rýže (</a:t>
            </a:r>
            <a:r>
              <a:rPr lang="de-DE" dirty="0" err="1"/>
              <a:t>Strab</a:t>
            </a:r>
            <a:r>
              <a:rPr lang="de-DE" dirty="0"/>
              <a:t>. 15.1.18, 3, 11; </a:t>
            </a:r>
            <a:r>
              <a:rPr lang="de-DE" dirty="0" err="1"/>
              <a:t>Diod</a:t>
            </a:r>
            <a:r>
              <a:rPr lang="de-DE" dirty="0"/>
              <a:t>. Sic. 19.13.6</a:t>
            </a:r>
            <a:r>
              <a:rPr lang="cs-CZ" dirty="0"/>
              <a:t>)</a:t>
            </a:r>
          </a:p>
          <a:p>
            <a:pPr>
              <a:buFontTx/>
              <a:buChar char="-"/>
            </a:pPr>
            <a:r>
              <a:rPr lang="cs-CZ" dirty="0" err="1"/>
              <a:t>Seleukovští</a:t>
            </a:r>
            <a:r>
              <a:rPr lang="cs-CZ" dirty="0"/>
              <a:t> vládci dotují stavby a opravy zdejších chrámů, a zároveň někdy vybírají od chrámů poplatky</a:t>
            </a:r>
          </a:p>
          <a:p>
            <a:pPr>
              <a:buFontTx/>
              <a:buChar char="-"/>
            </a:pPr>
            <a:r>
              <a:rPr lang="cs-CZ" dirty="0"/>
              <a:t>Přinejmenším jako psaný jazyk je stále vedle jiných používaná akkadština (pozdně babylonská varianta)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2864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F36A7-B61A-F287-6025-18CD43724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D2D2E6-EA8B-8BCF-EEB5-3B4E156DE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EDF021-D12F-548B-DC26-0FD05FFDE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619" y="0"/>
            <a:ext cx="6496050" cy="39243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C6F375-AF20-6385-7D01-4DCC3FFA9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3700"/>
            <a:ext cx="6632619" cy="39243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8E1AE0A-57E5-9BA9-C019-E1D5CA182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236"/>
            <a:ext cx="6632619" cy="34312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E85D4B1-5356-80BD-9933-65EBE9FC6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619" y="3924300"/>
            <a:ext cx="555938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0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1348</Words>
  <Application>Microsoft Office PowerPoint</Application>
  <PresentationFormat>Widescreen</PresentationFormat>
  <Paragraphs>111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Blackadder ITC</vt:lpstr>
      <vt:lpstr>Calibri</vt:lpstr>
      <vt:lpstr>Calibri Light</vt:lpstr>
      <vt:lpstr>Office Theme</vt:lpstr>
      <vt:lpstr>Motiv Office</vt:lpstr>
      <vt:lpstr>Říše Seleukovců</vt:lpstr>
      <vt:lpstr>PowerPoint Presentation</vt:lpstr>
      <vt:lpstr>Satrapie</vt:lpstr>
      <vt:lpstr>Důležité pojmy</vt:lpstr>
      <vt:lpstr>Malá Asie</vt:lpstr>
      <vt:lpstr>Sýrie</vt:lpstr>
      <vt:lpstr>PowerPoint Presentation</vt:lpstr>
      <vt:lpstr>Babylónie</vt:lpstr>
      <vt:lpstr>PowerPoint Presentation</vt:lpstr>
      <vt:lpstr>Médie</vt:lpstr>
      <vt:lpstr>PowerPoint Presentation</vt:lpstr>
      <vt:lpstr>Persis</vt:lpstr>
      <vt:lpstr>PowerPoint Presentation</vt:lpstr>
      <vt:lpstr>PowerPoint Presentation</vt:lpstr>
      <vt:lpstr>Nepřátelé a sousedi říše</vt:lpstr>
      <vt:lpstr>Galatové</vt:lpstr>
      <vt:lpstr>PowerPoint Presentation</vt:lpstr>
      <vt:lpstr>PowerPoint Presentation</vt:lpstr>
      <vt:lpstr>Parthie</vt:lpstr>
      <vt:lpstr>PowerPoint Presentation</vt:lpstr>
      <vt:lpstr>PowerPoint Presentation</vt:lpstr>
      <vt:lpstr>Řecko-baktrijské království</vt:lpstr>
      <vt:lpstr>PowerPoint Presentation</vt:lpstr>
      <vt:lpstr>PowerPoint Presentation</vt:lpstr>
      <vt:lpstr>Indie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Ondřej Kvapil</dc:creator>
  <cp:lastModifiedBy>Ondřej Kvapil</cp:lastModifiedBy>
  <cp:revision>15</cp:revision>
  <dcterms:created xsi:type="dcterms:W3CDTF">2023-09-06T08:15:35Z</dcterms:created>
  <dcterms:modified xsi:type="dcterms:W3CDTF">2024-12-09T10:19:29Z</dcterms:modified>
</cp:coreProperties>
</file>