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4" r:id="rId4"/>
    <p:sldId id="265" r:id="rId5"/>
    <p:sldId id="258" r:id="rId6"/>
    <p:sldId id="259" r:id="rId7"/>
    <p:sldId id="266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27F-3D92-8CD8-2CDB-42CC16BB3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ADC79B-BF48-6F29-2488-C8C8BBBF8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CB33-3D2B-3B59-6A07-AA2772171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1C943-F58C-539D-F336-9297DC16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EB7F8-DB18-4230-CC15-95233A28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2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C5DF-6B07-8A5C-C35C-56D8D35F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38632-EF9A-04F9-682D-F0A6E887C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8B54-6A58-BE65-44FF-6CEA76A1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63D9A-C618-EEF8-0B37-DB7276629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63558-9700-294F-1872-0F6BC833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74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84A85-E410-A1EA-C86A-48FA9A691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D6FF7-2A6D-C836-CAAA-21076E3AB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A8F60-0E73-7181-A4AE-17DC1C01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173F8-9B3B-D5AB-7468-B69E3598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4A8A-D01E-214A-18C6-3D0E0CEB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9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14EA-2090-86C6-23C2-98471B45A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84D65-EC5F-9948-6C19-2DE8B9A3B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B8D45-111D-4E54-BD34-569A0BD1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B1A7-DB77-906F-7404-FFA5A04E9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C7FC-9638-D55A-D17D-87C17140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50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47D6-133A-9F1D-C00C-64142807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31B97-4069-3F35-927D-2C4AD66AD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00D0-477F-44BC-0022-1C50A4D18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B9313-0C41-AF18-27F6-CCE0AD28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5B7BE-27D2-65DE-6084-15F3BC63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1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9425-74E4-3234-827A-AE2487F5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803EB-36E5-1A11-E357-9083481BF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897C6-9F62-0FCC-A0A5-C4FC7522C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AC78C-F631-31EF-15B4-0A889458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B8E1C-F58D-C77F-33D8-108D0DA7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DF6AA-41B8-47C5-482B-33172D08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20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E7689-299A-224A-7F6A-A0C0CF24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64E60-CEAD-D9B9-8E09-B7421B1A4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60ED0-FE90-0444-5454-6BBA95617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6CFFC-A4FC-4F7C-B2AF-639EBDF66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56FEE-350D-2C63-E9BE-CF4D1A1B2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32884-C6FF-68D5-5A05-94BDDAD1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E1994-AAAC-59C5-8670-27A4EA0E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EFE2D-6626-A5E6-7D1B-D80729F7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7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9D7B-1149-34AB-1DF4-1EF63F4E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DD07C-F008-24EA-8E11-DD331F09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DB17E-0316-4562-A70C-C1FD5D85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D6755-2EE4-199E-6582-EAF04F6F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74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2BA1A7-45D4-51FE-6A36-E4AAB516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A24EE-796F-406A-EA67-A7981F55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C8FC-7214-8FF9-D9D3-7EBF6170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26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EE42-00F7-0563-EBBC-A749ED2E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C84D2-BC0B-4AC2-32D5-20E1F25C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31A068-5364-4D49-6106-73606B50E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7E4C1-6599-894A-A513-8BAB5FCE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FC847-494A-1612-5573-1E65262A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DEA08-9E96-8873-1E07-128AE274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38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BFB19-9ABE-4977-35F0-9307F529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837DD-EFB6-0545-347B-9EB3631F0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DA1DD-A3DA-6217-CC8C-23BDCF9CE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D4430-D040-6E46-81CE-FC5C4F73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456D6-48AC-52BD-A7DE-00A9DAD7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3F5BEA-7ECB-951B-937B-0741302D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075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655E6-58AE-63E2-2A90-2E90D00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A5F96-267F-D9E0-DC3B-BD955CAC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42FFE-DB63-F70D-696A-1B490F44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332B-58A9-4F16-A6A4-68E2DE353079}" type="datetimeFigureOut">
              <a:rPr lang="cs-CZ" smtClean="0"/>
              <a:t>18.09.2023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C7D8A-59D1-F5BC-73CD-BA6D8C5BC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FD4E9-A58D-9855-B81F-D03AA0DB7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938B-37C5-4704-AB91-6932B0DE26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9CC9621-A159-A57F-4ADE-737E4B5B5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5"/>
            <a:ext cx="12192000" cy="6999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30AED9-8B0E-4981-23F6-749303583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480" y="-1011237"/>
            <a:ext cx="9144000" cy="2387600"/>
          </a:xfrm>
        </p:spPr>
        <p:txBody>
          <a:bodyPr/>
          <a:lstStyle/>
          <a:p>
            <a:r>
              <a:rPr lang="en-US" dirty="0" err="1"/>
              <a:t>Říše</a:t>
            </a:r>
            <a:r>
              <a:rPr lang="en-US" dirty="0"/>
              <a:t> </a:t>
            </a:r>
            <a:r>
              <a:rPr lang="en-US" dirty="0" err="1"/>
              <a:t>Seleukovců</a:t>
            </a:r>
            <a:endParaRPr lang="cs-C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C6604-8EC4-5222-F21A-215931B3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4080" y="1376363"/>
            <a:ext cx="9144000" cy="1655762"/>
          </a:xfrm>
        </p:spPr>
        <p:txBody>
          <a:bodyPr/>
          <a:lstStyle/>
          <a:p>
            <a:r>
              <a:rPr lang="en-US" dirty="0" err="1"/>
              <a:t>Úvod</a:t>
            </a:r>
            <a:r>
              <a:rPr lang="en-US" dirty="0"/>
              <a:t>, </a:t>
            </a:r>
            <a:r>
              <a:rPr lang="en-US" dirty="0" err="1"/>
              <a:t>Seleukos</a:t>
            </a:r>
            <a:r>
              <a:rPr lang="en-US" dirty="0"/>
              <a:t> I. </a:t>
            </a:r>
            <a:r>
              <a:rPr lang="en-US" dirty="0" err="1"/>
              <a:t>Nikator</a:t>
            </a:r>
            <a:endParaRPr lang="cs-CZ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E42B32E-7C78-D918-D73D-5683522E7089}"/>
              </a:ext>
            </a:extLst>
          </p:cNvPr>
          <p:cNvSpPr txBox="1">
            <a:spLocks/>
          </p:cNvSpPr>
          <p:nvPr/>
        </p:nvSpPr>
        <p:spPr>
          <a:xfrm>
            <a:off x="-1591945" y="625316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Blackadder ITC" panose="04020505051007020D02" pitchFamily="82" charset="0"/>
              </a:rPr>
              <a:t>Art by </a:t>
            </a:r>
            <a:r>
              <a:rPr lang="en-US" dirty="0" err="1">
                <a:latin typeface="Blackadder ITC" panose="04020505051007020D02" pitchFamily="82" charset="0"/>
              </a:rPr>
              <a:t>foojer</a:t>
            </a:r>
            <a:endParaRPr lang="cs-CZ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6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FA48-52F8-5E73-F713-5D5ECB27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4320"/>
            <a:ext cx="5386431" cy="29975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probíhá</a:t>
            </a:r>
            <a:r>
              <a:rPr lang="en-US" dirty="0"/>
              <a:t> </a:t>
            </a:r>
            <a:r>
              <a:rPr lang="en-US" dirty="0" err="1"/>
              <a:t>rozsáhlá</a:t>
            </a:r>
            <a:r>
              <a:rPr lang="en-US" dirty="0"/>
              <a:t> </a:t>
            </a:r>
            <a:r>
              <a:rPr lang="en-US" dirty="0" err="1"/>
              <a:t>kolonizační</a:t>
            </a:r>
            <a:r>
              <a:rPr lang="en-US" dirty="0"/>
              <a:t> a </a:t>
            </a:r>
            <a:r>
              <a:rPr lang="en-US" dirty="0" err="1"/>
              <a:t>stavební</a:t>
            </a:r>
            <a:r>
              <a:rPr lang="en-US" dirty="0"/>
              <a:t> </a:t>
            </a:r>
            <a:r>
              <a:rPr lang="en-US" dirty="0" err="1"/>
              <a:t>činnost</a:t>
            </a:r>
            <a:r>
              <a:rPr lang="en-US" dirty="0"/>
              <a:t> po </a:t>
            </a:r>
            <a:r>
              <a:rPr lang="en-US" dirty="0" err="1"/>
              <a:t>celé</a:t>
            </a:r>
            <a:r>
              <a:rPr lang="en-US" dirty="0"/>
              <a:t> </a:t>
            </a:r>
            <a:r>
              <a:rPr lang="en-US" dirty="0" err="1"/>
              <a:t>říši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založeno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měst</a:t>
            </a:r>
            <a:r>
              <a:rPr lang="en-US" dirty="0"/>
              <a:t> s </a:t>
            </a:r>
            <a:r>
              <a:rPr lang="en-US" dirty="0" err="1"/>
              <a:t>dynastickými</a:t>
            </a:r>
            <a:r>
              <a:rPr lang="en-US" dirty="0"/>
              <a:t> </a:t>
            </a:r>
            <a:r>
              <a:rPr lang="en-US" dirty="0" err="1"/>
              <a:t>názvy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syrské</a:t>
            </a:r>
            <a:r>
              <a:rPr lang="en-US" dirty="0"/>
              <a:t> </a:t>
            </a:r>
            <a:r>
              <a:rPr lang="en-US" dirty="0" err="1"/>
              <a:t>Čtyřměstí</a:t>
            </a:r>
            <a:r>
              <a:rPr lang="en-US" dirty="0"/>
              <a:t> (</a:t>
            </a:r>
            <a:r>
              <a:rPr lang="en-US" dirty="0" err="1"/>
              <a:t>Tetrapolis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	- </a:t>
            </a:r>
            <a:r>
              <a:rPr lang="en-US" dirty="0" err="1"/>
              <a:t>Seleukeia</a:t>
            </a:r>
            <a:r>
              <a:rPr lang="en-US" dirty="0"/>
              <a:t> Pieria</a:t>
            </a:r>
          </a:p>
          <a:p>
            <a:pPr marL="0" indent="0">
              <a:buNone/>
            </a:pPr>
            <a:r>
              <a:rPr lang="en-US" dirty="0"/>
              <a:t>		- </a:t>
            </a:r>
            <a:r>
              <a:rPr lang="en-US" b="1" dirty="0" err="1"/>
              <a:t>Antiocheia</a:t>
            </a:r>
            <a:r>
              <a:rPr lang="en-US" dirty="0"/>
              <a:t> (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Orontu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- </a:t>
            </a:r>
            <a:r>
              <a:rPr lang="en-US" dirty="0" err="1"/>
              <a:t>Apameia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- </a:t>
            </a:r>
            <a:r>
              <a:rPr lang="en-US" dirty="0" err="1"/>
              <a:t>Laodikeia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významná</a:t>
            </a:r>
            <a:r>
              <a:rPr lang="en-US" dirty="0"/>
              <a:t> je </a:t>
            </a:r>
            <a:r>
              <a:rPr lang="en-US" dirty="0" err="1"/>
              <a:t>též</a:t>
            </a:r>
            <a:r>
              <a:rPr lang="en-US" dirty="0"/>
              <a:t> </a:t>
            </a:r>
            <a:r>
              <a:rPr lang="en-US" dirty="0" err="1"/>
              <a:t>Seleukeia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Tigridu</a:t>
            </a:r>
            <a:r>
              <a:rPr lang="en-US" dirty="0"/>
              <a:t> (v </a:t>
            </a:r>
            <a:r>
              <a:rPr lang="en-US" dirty="0" err="1"/>
              <a:t>Babylónii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FECFFF-B324-9806-30DC-FAD0D5AA7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431" y="960581"/>
            <a:ext cx="6805569" cy="4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CB153-8ECB-26A7-6960-4E022C8C2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Konec</a:t>
            </a:r>
            <a:r>
              <a:rPr lang="en-US" dirty="0"/>
              <a:t> </a:t>
            </a:r>
            <a:r>
              <a:rPr lang="en-US" dirty="0" err="1"/>
              <a:t>vlády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862AC-FADF-FC02-F132-89CCB4405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k </a:t>
            </a:r>
            <a:r>
              <a:rPr lang="en-US" dirty="0" err="1"/>
              <a:t>závěru</a:t>
            </a:r>
            <a:r>
              <a:rPr lang="en-US" dirty="0"/>
              <a:t> </a:t>
            </a:r>
            <a:r>
              <a:rPr lang="en-US" dirty="0" err="1"/>
              <a:t>vlády</a:t>
            </a:r>
            <a:r>
              <a:rPr lang="en-US" dirty="0"/>
              <a:t> </a:t>
            </a:r>
            <a:r>
              <a:rPr lang="en-US" dirty="0" err="1"/>
              <a:t>Seleukos</a:t>
            </a:r>
            <a:r>
              <a:rPr lang="en-US" dirty="0"/>
              <a:t> </a:t>
            </a:r>
            <a:r>
              <a:rPr lang="en-US" dirty="0" err="1"/>
              <a:t>zvyšuje</a:t>
            </a:r>
            <a:r>
              <a:rPr lang="en-US" dirty="0"/>
              <a:t> </a:t>
            </a:r>
            <a:r>
              <a:rPr lang="en-US" dirty="0" err="1"/>
              <a:t>dobyvatelské</a:t>
            </a:r>
            <a:r>
              <a:rPr lang="en-US" dirty="0"/>
              <a:t> </a:t>
            </a:r>
            <a:r>
              <a:rPr lang="en-US" dirty="0" err="1"/>
              <a:t>úsilí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- 281 </a:t>
            </a:r>
            <a:r>
              <a:rPr lang="en-US" dirty="0" err="1"/>
              <a:t>vítězí</a:t>
            </a:r>
            <a:r>
              <a:rPr lang="en-US" dirty="0"/>
              <a:t> v </a:t>
            </a:r>
            <a:r>
              <a:rPr lang="en-US" dirty="0" err="1"/>
              <a:t>bitvě</a:t>
            </a:r>
            <a:r>
              <a:rPr lang="en-US" dirty="0"/>
              <a:t> u </a:t>
            </a:r>
            <a:r>
              <a:rPr lang="en-US" dirty="0" err="1"/>
              <a:t>Kurúpedia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poráží</a:t>
            </a:r>
            <a:r>
              <a:rPr lang="en-US" dirty="0"/>
              <a:t> </a:t>
            </a:r>
            <a:r>
              <a:rPr lang="en-US" dirty="0" err="1"/>
              <a:t>Lýsimacha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jaře</a:t>
            </a:r>
            <a:r>
              <a:rPr lang="en-US" dirty="0"/>
              <a:t> 281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začíná</a:t>
            </a:r>
            <a:r>
              <a:rPr lang="en-US" dirty="0"/>
              <a:t> </a:t>
            </a:r>
            <a:r>
              <a:rPr lang="en-US" dirty="0" err="1"/>
              <a:t>Seleukovo</a:t>
            </a:r>
            <a:r>
              <a:rPr lang="en-US" dirty="0"/>
              <a:t> </a:t>
            </a:r>
            <a:r>
              <a:rPr lang="en-US" dirty="0" err="1"/>
              <a:t>tažení</a:t>
            </a:r>
            <a:r>
              <a:rPr lang="en-US" dirty="0"/>
              <a:t> do </a:t>
            </a:r>
            <a:r>
              <a:rPr lang="en-US" dirty="0" err="1"/>
              <a:t>Evropy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pokud</a:t>
            </a:r>
            <a:r>
              <a:rPr lang="en-US" dirty="0"/>
              <a:t> o </a:t>
            </a:r>
            <a:r>
              <a:rPr lang="en-US" dirty="0" err="1"/>
              <a:t>sjednocení</a:t>
            </a:r>
            <a:r>
              <a:rPr lang="en-US" dirty="0"/>
              <a:t> </a:t>
            </a:r>
            <a:r>
              <a:rPr lang="en-US" dirty="0" err="1"/>
              <a:t>Alexandrovi</a:t>
            </a:r>
            <a:r>
              <a:rPr lang="en-US" dirty="0"/>
              <a:t> </a:t>
            </a:r>
            <a:r>
              <a:rPr lang="en-US" dirty="0" err="1"/>
              <a:t>říše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/>
              <a:t>neúspěšný</a:t>
            </a:r>
            <a:r>
              <a:rPr lang="en-US" dirty="0"/>
              <a:t> – </a:t>
            </a:r>
            <a:r>
              <a:rPr lang="en-US" dirty="0" err="1"/>
              <a:t>Seleukos</a:t>
            </a:r>
            <a:r>
              <a:rPr lang="en-US" dirty="0"/>
              <a:t> </a:t>
            </a:r>
            <a:r>
              <a:rPr lang="en-US" dirty="0" err="1"/>
              <a:t>zavražděn</a:t>
            </a:r>
            <a:r>
              <a:rPr lang="en-US" dirty="0"/>
              <a:t> </a:t>
            </a:r>
            <a:r>
              <a:rPr lang="en-US" dirty="0" err="1"/>
              <a:t>utečencem</a:t>
            </a:r>
            <a:r>
              <a:rPr lang="en-US" dirty="0"/>
              <a:t> </a:t>
            </a:r>
            <a:r>
              <a:rPr lang="en-US" dirty="0" err="1"/>
              <a:t>Ptolemaiem</a:t>
            </a:r>
            <a:r>
              <a:rPr lang="en-US" dirty="0"/>
              <a:t> </a:t>
            </a:r>
            <a:r>
              <a:rPr lang="en-US" dirty="0" err="1"/>
              <a:t>Keraunem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784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A818-CEE2-9F42-029C-05F0CA38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Podmínky</a:t>
            </a:r>
            <a:r>
              <a:rPr lang="en-US" dirty="0"/>
              <a:t> </a:t>
            </a:r>
            <a:r>
              <a:rPr lang="en-US" dirty="0" err="1"/>
              <a:t>ukončení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C3178-31F6-4642-05F2-BFD060982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Účast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hodinách</a:t>
            </a:r>
            <a:r>
              <a:rPr lang="en-US" dirty="0"/>
              <a:t> – </a:t>
            </a:r>
            <a:r>
              <a:rPr lang="en-US" dirty="0" err="1"/>
              <a:t>referáty</a:t>
            </a:r>
            <a:r>
              <a:rPr lang="en-US" dirty="0"/>
              <a:t>/</a:t>
            </a:r>
            <a:r>
              <a:rPr lang="en-US" dirty="0" err="1"/>
              <a:t>prezentace</a:t>
            </a:r>
            <a:r>
              <a:rPr lang="en-US" dirty="0"/>
              <a:t>, </a:t>
            </a:r>
            <a:r>
              <a:rPr lang="en-US" dirty="0" err="1"/>
              <a:t>četba</a:t>
            </a:r>
            <a:r>
              <a:rPr lang="en-US" dirty="0"/>
              <a:t> v </a:t>
            </a:r>
            <a:r>
              <a:rPr lang="en-US" dirty="0" err="1"/>
              <a:t>hodinách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možnost</a:t>
            </a:r>
            <a:r>
              <a:rPr lang="en-US" dirty="0"/>
              <a:t> </a:t>
            </a:r>
            <a:r>
              <a:rPr lang="en-US" dirty="0" err="1"/>
              <a:t>výběru</a:t>
            </a:r>
            <a:r>
              <a:rPr lang="en-US" dirty="0"/>
              <a:t> </a:t>
            </a:r>
            <a:r>
              <a:rPr lang="en-US" dirty="0" err="1"/>
              <a:t>vlastního</a:t>
            </a:r>
            <a:r>
              <a:rPr lang="en-US" dirty="0"/>
              <a:t> </a:t>
            </a:r>
            <a:r>
              <a:rPr lang="en-US" dirty="0" err="1"/>
              <a:t>tématu</a:t>
            </a:r>
            <a:r>
              <a:rPr lang="en-US" dirty="0"/>
              <a:t> </a:t>
            </a:r>
            <a:r>
              <a:rPr lang="en-US" dirty="0" err="1"/>
              <a:t>referátu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Závěrečný</a:t>
            </a:r>
            <a:r>
              <a:rPr lang="en-US" dirty="0"/>
              <a:t> test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otázky</a:t>
            </a:r>
            <a:r>
              <a:rPr lang="en-US" dirty="0"/>
              <a:t> ABC + </a:t>
            </a:r>
            <a:r>
              <a:rPr lang="en-US" dirty="0" err="1"/>
              <a:t>otevřené</a:t>
            </a:r>
            <a:r>
              <a:rPr lang="en-US" dirty="0"/>
              <a:t> </a:t>
            </a:r>
            <a:r>
              <a:rPr lang="en-US" dirty="0" err="1"/>
              <a:t>otázky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69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BDF98-F24D-E54F-E340-4C830B62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89508"/>
            <a:ext cx="5181597" cy="1655482"/>
          </a:xfrm>
        </p:spPr>
        <p:txBody>
          <a:bodyPr anchor="b">
            <a:normAutofit/>
          </a:bodyPr>
          <a:lstStyle/>
          <a:p>
            <a:pPr algn="r"/>
            <a:r>
              <a:rPr lang="en-US" sz="4000"/>
              <a:t>Co je to Seleukovská říše?</a:t>
            </a:r>
            <a:endParaRPr lang="cs-CZ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DAFDF-0565-FFCF-59E6-EC6EFD4E2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2418408"/>
            <a:ext cx="5181598" cy="3409898"/>
          </a:xfrm>
        </p:spPr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en-US" sz="2000"/>
              <a:t>- Antické hellénistické království</a:t>
            </a:r>
          </a:p>
          <a:p>
            <a:pPr marL="0" indent="0" algn="r">
              <a:buNone/>
            </a:pPr>
            <a:r>
              <a:rPr lang="en-US" sz="2000"/>
              <a:t>- Nástupnický stát po říši Alexandra Velikého</a:t>
            </a:r>
          </a:p>
          <a:p>
            <a:pPr marL="0" indent="0" algn="r">
              <a:buNone/>
            </a:pPr>
            <a:r>
              <a:rPr lang="en-US" sz="2000"/>
              <a:t>- Založena Seleukem I. Nikatorem</a:t>
            </a:r>
          </a:p>
          <a:p>
            <a:pPr marL="0" indent="0" algn="r">
              <a:buNone/>
            </a:pPr>
            <a:r>
              <a:rPr lang="en-US" sz="2000"/>
              <a:t>- Doba trvání: 312 až 64 př. n. l.</a:t>
            </a:r>
          </a:p>
          <a:p>
            <a:pPr marL="0" indent="0" algn="r">
              <a:buNone/>
            </a:pPr>
            <a:r>
              <a:rPr lang="en-US" sz="2000"/>
              <a:t>- Území: mj. dnešní Turecko, Sýrie, Irák, Írán, Afghánistán, Uzbekistán, Pákistán</a:t>
            </a:r>
            <a:endParaRPr lang="cs-CZ" sz="20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2500F75-1324-3D0E-615C-D9D905A81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842350"/>
            <a:ext cx="4957638" cy="47876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85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2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36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391C-4581-85DC-B223-C1BF6540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47C49-202B-07B2-90D3-171246176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3A57D-6CA0-EC2B-E734-336137B30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615"/>
            <a:ext cx="12192000" cy="645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03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DEEB-3922-F3FA-0159-E0FAE007C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Význam</a:t>
            </a:r>
            <a:r>
              <a:rPr lang="en-US" dirty="0"/>
              <a:t> </a:t>
            </a:r>
            <a:r>
              <a:rPr lang="en-US" dirty="0" err="1"/>
              <a:t>Seleukovské</a:t>
            </a:r>
            <a:r>
              <a:rPr lang="en-US" dirty="0"/>
              <a:t> </a:t>
            </a:r>
            <a:r>
              <a:rPr lang="en-US" dirty="0" err="1"/>
              <a:t>říše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2A769-5C41-AF8E-3BBE-CB27DA57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- </a:t>
            </a:r>
            <a:r>
              <a:rPr lang="en-US" dirty="0" err="1"/>
              <a:t>Řecké</a:t>
            </a:r>
            <a:r>
              <a:rPr lang="en-US" dirty="0"/>
              <a:t> </a:t>
            </a:r>
            <a:r>
              <a:rPr lang="en-US" dirty="0" err="1"/>
              <a:t>impérium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- </a:t>
            </a:r>
            <a:r>
              <a:rPr lang="en-US" dirty="0" err="1"/>
              <a:t>Největší</a:t>
            </a:r>
            <a:r>
              <a:rPr lang="en-US" dirty="0"/>
              <a:t> </a:t>
            </a:r>
            <a:r>
              <a:rPr lang="en-US" dirty="0" err="1"/>
              <a:t>helénistický</a:t>
            </a:r>
            <a:r>
              <a:rPr lang="en-US" dirty="0"/>
              <a:t> </a:t>
            </a:r>
            <a:r>
              <a:rPr lang="en-US" dirty="0" err="1"/>
              <a:t>stát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- </a:t>
            </a:r>
            <a:r>
              <a:rPr lang="en-US" dirty="0" err="1"/>
              <a:t>Největší</a:t>
            </a:r>
            <a:r>
              <a:rPr lang="en-US" dirty="0"/>
              <a:t> </a:t>
            </a:r>
            <a:r>
              <a:rPr lang="en-US" dirty="0" err="1"/>
              <a:t>nástupnický</a:t>
            </a:r>
            <a:r>
              <a:rPr lang="en-US" dirty="0"/>
              <a:t> </a:t>
            </a:r>
            <a:r>
              <a:rPr lang="en-US" dirty="0" err="1"/>
              <a:t>stát</a:t>
            </a:r>
            <a:r>
              <a:rPr lang="en-US" dirty="0"/>
              <a:t> </a:t>
            </a:r>
            <a:r>
              <a:rPr lang="en-US" dirty="0" err="1"/>
              <a:t>Alexandrovy</a:t>
            </a:r>
            <a:r>
              <a:rPr lang="en-US" dirty="0"/>
              <a:t> </a:t>
            </a:r>
            <a:r>
              <a:rPr lang="en-US" dirty="0" err="1"/>
              <a:t>říše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- </a:t>
            </a:r>
            <a:r>
              <a:rPr lang="en-US" dirty="0" err="1"/>
              <a:t>Významný</a:t>
            </a:r>
            <a:r>
              <a:rPr lang="en-US" dirty="0"/>
              <a:t> </a:t>
            </a:r>
            <a:r>
              <a:rPr lang="en-US" dirty="0" err="1"/>
              <a:t>protivník</a:t>
            </a:r>
            <a:r>
              <a:rPr lang="en-US" dirty="0"/>
              <a:t> </a:t>
            </a:r>
            <a:r>
              <a:rPr lang="en-US" dirty="0" err="1"/>
              <a:t>Říma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- </a:t>
            </a:r>
            <a:r>
              <a:rPr lang="en-US" dirty="0" err="1"/>
              <a:t>Místo</a:t>
            </a:r>
            <a:r>
              <a:rPr lang="en-US" dirty="0"/>
              <a:t> </a:t>
            </a:r>
            <a:r>
              <a:rPr lang="en-US" dirty="0" err="1"/>
              <a:t>střetu</a:t>
            </a:r>
            <a:r>
              <a:rPr lang="en-US" dirty="0"/>
              <a:t> </a:t>
            </a:r>
            <a:r>
              <a:rPr lang="en-US" dirty="0" err="1"/>
              <a:t>rozmanitých</a:t>
            </a:r>
            <a:r>
              <a:rPr lang="en-US" dirty="0"/>
              <a:t> </a:t>
            </a:r>
            <a:r>
              <a:rPr lang="en-US" dirty="0" err="1"/>
              <a:t>starověkých</a:t>
            </a:r>
            <a:r>
              <a:rPr lang="en-US" dirty="0"/>
              <a:t> kultur</a:t>
            </a:r>
          </a:p>
          <a:p>
            <a:pPr marL="0" indent="0">
              <a:buNone/>
            </a:pPr>
            <a:r>
              <a:rPr lang="en-US" dirty="0"/>
              <a:t>		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503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F6A04-13BA-DC21-5806-8AC388DF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 err="1"/>
              <a:t>Předehra</a:t>
            </a:r>
            <a:r>
              <a:rPr lang="en-US" dirty="0"/>
              <a:t> – po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Alexandrově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BF824-3289-DC4B-4F9F-D4275166A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232" y="116315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cs-CZ" dirty="0"/>
              <a:t>323 Alexander veliký umírá v Babylónu</a:t>
            </a:r>
          </a:p>
          <a:p>
            <a:pPr>
              <a:buFontTx/>
              <a:buChar char="-"/>
            </a:pPr>
            <a:r>
              <a:rPr lang="cs-CZ" dirty="0"/>
              <a:t>Možní nástupci:</a:t>
            </a:r>
          </a:p>
          <a:p>
            <a:pPr marL="457200" lvl="1" indent="0">
              <a:buNone/>
            </a:pPr>
            <a:r>
              <a:rPr lang="cs-CZ" dirty="0"/>
              <a:t>Filip </a:t>
            </a:r>
            <a:r>
              <a:rPr lang="cs-CZ" dirty="0" err="1"/>
              <a:t>Arrhidaios</a:t>
            </a:r>
            <a:r>
              <a:rPr lang="cs-CZ" dirty="0"/>
              <a:t>, Alexandrův bratr (mentálně postižený)</a:t>
            </a:r>
          </a:p>
          <a:p>
            <a:pPr marL="457200" lvl="1" indent="0">
              <a:buNone/>
            </a:pPr>
            <a:r>
              <a:rPr lang="cs-CZ" dirty="0"/>
              <a:t>Alexandrovo nenarozené dítě s jeho ženou </a:t>
            </a:r>
            <a:r>
              <a:rPr lang="cs-CZ" dirty="0" err="1"/>
              <a:t>Roxané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Na základě rozhodnutí vojska jsou oba ustanoveni jako spoluvládci, jejichž regentem byl zvolen </a:t>
            </a:r>
            <a:r>
              <a:rPr lang="cs-CZ" dirty="0" err="1"/>
              <a:t>Perdikkás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Proti regentovi se postupně zvedá opozice ze strany satrapů, která v roce 321 přechází v otevřenou válku proti </a:t>
            </a:r>
            <a:r>
              <a:rPr lang="cs-CZ" dirty="0" err="1"/>
              <a:t>Perdikkovi</a:t>
            </a:r>
            <a:r>
              <a:rPr lang="cs-CZ" dirty="0"/>
              <a:t> v čele s </a:t>
            </a:r>
            <a:r>
              <a:rPr lang="cs-CZ" dirty="0" err="1"/>
              <a:t>Antigonem</a:t>
            </a:r>
            <a:r>
              <a:rPr lang="cs-CZ" dirty="0"/>
              <a:t> Jednookým (satrapou Frýgie) a Ptolemaiem (satrapou Egypta)</a:t>
            </a:r>
          </a:p>
          <a:p>
            <a:pPr>
              <a:buFontTx/>
              <a:buChar char="-"/>
            </a:pPr>
            <a:r>
              <a:rPr lang="cs-CZ" dirty="0" err="1"/>
              <a:t>Perdikkás</a:t>
            </a:r>
            <a:r>
              <a:rPr lang="cs-CZ" dirty="0"/>
              <a:t> podniká tažení do Egypta proti Ptolemaiovi, které je ovšem neúspěšné a </a:t>
            </a:r>
            <a:r>
              <a:rPr lang="cs-CZ" dirty="0" err="1"/>
              <a:t>Perdikkás</a:t>
            </a:r>
            <a:r>
              <a:rPr lang="cs-CZ" dirty="0"/>
              <a:t> je zavražděn svými důstojníky, mezi nimiž je i </a:t>
            </a:r>
            <a:r>
              <a:rPr lang="cs-CZ" dirty="0" err="1"/>
              <a:t>Seleukos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43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E8D2F-9B39-E1B0-E892-D28A4BA4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cs-CZ" dirty="0"/>
              <a:t>Kdo je to </a:t>
            </a:r>
            <a:r>
              <a:rPr lang="cs-CZ" dirty="0" err="1"/>
              <a:t>Seleukos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B2305-C81E-2CC9-28B0-32C176C3A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59" y="1253331"/>
            <a:ext cx="5227896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Alexandrův vrstevník</a:t>
            </a:r>
          </a:p>
          <a:p>
            <a:pPr>
              <a:buFontTx/>
              <a:buChar char="-"/>
            </a:pPr>
            <a:r>
              <a:rPr lang="cs-CZ" dirty="0"/>
              <a:t>Jeden z jeho družiníků (</a:t>
            </a:r>
            <a:r>
              <a:rPr lang="cs-CZ" dirty="0" err="1"/>
              <a:t>hetaironů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Velitel </a:t>
            </a:r>
            <a:r>
              <a:rPr lang="cs-CZ" dirty="0" err="1"/>
              <a:t>hypaspistů</a:t>
            </a:r>
            <a:r>
              <a:rPr lang="cs-CZ" dirty="0"/>
              <a:t>, po Alexandrově smrti povýšen na velitele jízdní gardy </a:t>
            </a:r>
            <a:r>
              <a:rPr lang="cs-CZ" dirty="0" err="1"/>
              <a:t>hetaironů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Na hromadné svatbě v </a:t>
            </a:r>
            <a:r>
              <a:rPr lang="cs-CZ" dirty="0" err="1"/>
              <a:t>Súsách</a:t>
            </a:r>
            <a:r>
              <a:rPr lang="cs-CZ" dirty="0"/>
              <a:t> oženěn s </a:t>
            </a:r>
            <a:r>
              <a:rPr lang="cs-CZ" dirty="0" err="1"/>
              <a:t>Apamé</a:t>
            </a:r>
            <a:r>
              <a:rPr lang="cs-CZ" dirty="0"/>
              <a:t>, dcerou </a:t>
            </a:r>
            <a:r>
              <a:rPr lang="cs-CZ" dirty="0" err="1"/>
              <a:t>Spitamena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020825-48EA-28DD-D9DF-FD50AA9AD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620" y="345848"/>
            <a:ext cx="4018741" cy="48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7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7E2B-921F-10C3-8608-8C185850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Seleukus</a:t>
            </a:r>
            <a:r>
              <a:rPr lang="en-US" dirty="0"/>
              <a:t> </a:t>
            </a:r>
            <a:r>
              <a:rPr lang="en-US" dirty="0" err="1"/>
              <a:t>satrapou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F6570-7788-92E2-8B04-DBC1097C5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roku</a:t>
            </a:r>
            <a:r>
              <a:rPr lang="en-US" dirty="0"/>
              <a:t> 320 se </a:t>
            </a:r>
            <a:r>
              <a:rPr lang="cs-CZ" dirty="0"/>
              <a:t>na </a:t>
            </a:r>
            <a:r>
              <a:rPr lang="en-US" dirty="0" err="1"/>
              <a:t>stává</a:t>
            </a:r>
            <a:r>
              <a:rPr lang="en-US" dirty="0"/>
              <a:t> </a:t>
            </a:r>
            <a:r>
              <a:rPr lang="en-US" dirty="0" err="1"/>
              <a:t>satrapou</a:t>
            </a:r>
            <a:r>
              <a:rPr lang="en-US" dirty="0"/>
              <a:t> </a:t>
            </a:r>
            <a:r>
              <a:rPr lang="en-US" dirty="0" err="1"/>
              <a:t>Babylónie</a:t>
            </a:r>
            <a:r>
              <a:rPr lang="cs-CZ" dirty="0"/>
              <a:t> (smlouva z </a:t>
            </a:r>
            <a:r>
              <a:rPr lang="cs-CZ" dirty="0" err="1"/>
              <a:t>Triparadisu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roku</a:t>
            </a:r>
            <a:r>
              <a:rPr lang="en-US" dirty="0"/>
              <a:t> 315 je </a:t>
            </a:r>
            <a:r>
              <a:rPr lang="en-US" dirty="0" err="1"/>
              <a:t>odtud</a:t>
            </a:r>
            <a:r>
              <a:rPr lang="en-US" dirty="0"/>
              <a:t> </a:t>
            </a:r>
            <a:r>
              <a:rPr lang="en-US" dirty="0" err="1"/>
              <a:t>vyhnán</a:t>
            </a:r>
            <a:r>
              <a:rPr lang="en-US" dirty="0"/>
              <a:t> </a:t>
            </a:r>
            <a:r>
              <a:rPr lang="en-US" dirty="0" err="1"/>
              <a:t>Antigonem</a:t>
            </a:r>
            <a:r>
              <a:rPr lang="en-US" dirty="0"/>
              <a:t> </a:t>
            </a:r>
            <a:r>
              <a:rPr lang="en-US" dirty="0" err="1"/>
              <a:t>Jednookým</a:t>
            </a:r>
            <a:r>
              <a:rPr lang="en-US" dirty="0"/>
              <a:t>, </a:t>
            </a:r>
            <a:r>
              <a:rPr lang="en-US" dirty="0" err="1"/>
              <a:t>utíká</a:t>
            </a:r>
            <a:r>
              <a:rPr lang="en-US" dirty="0"/>
              <a:t> k </a:t>
            </a:r>
            <a:r>
              <a:rPr lang="en-US" dirty="0" err="1"/>
              <a:t>Ptolemáiovi</a:t>
            </a:r>
            <a:r>
              <a:rPr lang="en-US" dirty="0"/>
              <a:t> do </a:t>
            </a:r>
            <a:r>
              <a:rPr lang="en-US" dirty="0" err="1"/>
              <a:t>Egypta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roku</a:t>
            </a:r>
            <a:r>
              <a:rPr lang="en-US" dirty="0"/>
              <a:t> 312 se </a:t>
            </a:r>
            <a:r>
              <a:rPr lang="en-US" dirty="0" err="1"/>
              <a:t>vrací</a:t>
            </a:r>
            <a:r>
              <a:rPr lang="en-US" dirty="0"/>
              <a:t>, </a:t>
            </a:r>
            <a:r>
              <a:rPr lang="en-US" dirty="0" err="1"/>
              <a:t>následuje</a:t>
            </a:r>
            <a:r>
              <a:rPr lang="en-US" dirty="0"/>
              <a:t> </a:t>
            </a:r>
            <a:r>
              <a:rPr lang="en-US" dirty="0" err="1"/>
              <a:t>delší</a:t>
            </a:r>
            <a:r>
              <a:rPr lang="en-US" dirty="0"/>
              <a:t> </a:t>
            </a:r>
            <a:r>
              <a:rPr lang="en-US" dirty="0" err="1"/>
              <a:t>boj</a:t>
            </a:r>
            <a:r>
              <a:rPr lang="en-US" dirty="0"/>
              <a:t> o </a:t>
            </a:r>
            <a:r>
              <a:rPr lang="en-US" dirty="0" err="1"/>
              <a:t>Babylonii</a:t>
            </a:r>
            <a:r>
              <a:rPr lang="en-US" dirty="0"/>
              <a:t> s </a:t>
            </a:r>
            <a:r>
              <a:rPr lang="en-US" dirty="0" err="1"/>
              <a:t>Antigonem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do </a:t>
            </a:r>
            <a:r>
              <a:rPr lang="en-US" dirty="0" err="1"/>
              <a:t>roku</a:t>
            </a:r>
            <a:r>
              <a:rPr lang="en-US" dirty="0"/>
              <a:t> 308 	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podpora</a:t>
            </a:r>
            <a:r>
              <a:rPr lang="en-US" dirty="0"/>
              <a:t> </a:t>
            </a:r>
            <a:r>
              <a:rPr lang="en-US" dirty="0" err="1"/>
              <a:t>obyvatelstva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následuje</a:t>
            </a:r>
            <a:r>
              <a:rPr lang="en-US" dirty="0"/>
              <a:t> </a:t>
            </a:r>
            <a:r>
              <a:rPr lang="en-US" dirty="0" err="1"/>
              <a:t>expanze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východ</a:t>
            </a:r>
            <a:r>
              <a:rPr lang="en-US" dirty="0"/>
              <a:t>, do </a:t>
            </a:r>
            <a:r>
              <a:rPr lang="en-US" dirty="0" err="1"/>
              <a:t>roku</a:t>
            </a:r>
            <a:r>
              <a:rPr lang="en-US" dirty="0"/>
              <a:t> 302 </a:t>
            </a:r>
            <a:r>
              <a:rPr lang="en-US" dirty="0" err="1"/>
              <a:t>Seleukos</a:t>
            </a:r>
            <a:r>
              <a:rPr lang="en-US" dirty="0"/>
              <a:t> </a:t>
            </a:r>
            <a:r>
              <a:rPr lang="en-US" dirty="0" err="1"/>
              <a:t>získává</a:t>
            </a:r>
            <a:r>
              <a:rPr lang="en-US" dirty="0"/>
              <a:t> </a:t>
            </a:r>
            <a:r>
              <a:rPr lang="en-US" dirty="0" err="1"/>
              <a:t>Médii</a:t>
            </a:r>
            <a:r>
              <a:rPr lang="en-US" dirty="0"/>
              <a:t>, </a:t>
            </a:r>
            <a:r>
              <a:rPr lang="en-US" dirty="0" err="1"/>
              <a:t>Parthii</a:t>
            </a:r>
            <a:r>
              <a:rPr lang="en-US" dirty="0"/>
              <a:t>, </a:t>
            </a:r>
            <a:r>
              <a:rPr lang="en-US" dirty="0" err="1"/>
              <a:t>Persii</a:t>
            </a:r>
            <a:r>
              <a:rPr lang="en-US" dirty="0"/>
              <a:t>, </a:t>
            </a:r>
            <a:r>
              <a:rPr lang="en-US" dirty="0" err="1"/>
              <a:t>Sogdianu</a:t>
            </a:r>
            <a:r>
              <a:rPr lang="en-US" dirty="0"/>
              <a:t>, </a:t>
            </a:r>
            <a:r>
              <a:rPr lang="en-US" dirty="0" err="1"/>
              <a:t>Baktrii</a:t>
            </a:r>
            <a:r>
              <a:rPr lang="en-US" dirty="0"/>
              <a:t>, </a:t>
            </a:r>
            <a:r>
              <a:rPr lang="en-US" dirty="0" err="1"/>
              <a:t>Súsy</a:t>
            </a:r>
            <a:r>
              <a:rPr lang="en-US" dirty="0"/>
              <a:t>, </a:t>
            </a:r>
            <a:r>
              <a:rPr lang="en-US" dirty="0" err="1"/>
              <a:t>Hyrkánii</a:t>
            </a:r>
            <a:r>
              <a:rPr lang="en-US" dirty="0"/>
              <a:t>, </a:t>
            </a:r>
            <a:r>
              <a:rPr lang="en-US" dirty="0" err="1"/>
              <a:t>Áriu</a:t>
            </a:r>
            <a:r>
              <a:rPr lang="en-US" dirty="0"/>
              <a:t>, </a:t>
            </a:r>
            <a:r>
              <a:rPr lang="en-US" dirty="0" err="1"/>
              <a:t>Margianu</a:t>
            </a:r>
            <a:r>
              <a:rPr lang="en-US" dirty="0"/>
              <a:t>, </a:t>
            </a:r>
            <a:r>
              <a:rPr lang="en-US" dirty="0" err="1"/>
              <a:t>Drangianu</a:t>
            </a:r>
            <a:r>
              <a:rPr lang="en-US" dirty="0"/>
              <a:t> a </a:t>
            </a:r>
            <a:r>
              <a:rPr lang="en-US" dirty="0" err="1"/>
              <a:t>Arachosii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střet</a:t>
            </a:r>
            <a:r>
              <a:rPr lang="en-US" dirty="0"/>
              <a:t> a </a:t>
            </a:r>
            <a:r>
              <a:rPr lang="en-US" dirty="0" err="1"/>
              <a:t>následná</a:t>
            </a:r>
            <a:r>
              <a:rPr lang="en-US" dirty="0"/>
              <a:t> </a:t>
            </a:r>
            <a:r>
              <a:rPr lang="en-US" dirty="0" err="1"/>
              <a:t>mírová</a:t>
            </a:r>
            <a:r>
              <a:rPr lang="en-US" dirty="0"/>
              <a:t> </a:t>
            </a:r>
            <a:r>
              <a:rPr lang="en-US" dirty="0" err="1"/>
              <a:t>smlouva</a:t>
            </a:r>
            <a:r>
              <a:rPr lang="en-US" dirty="0"/>
              <a:t> s </a:t>
            </a:r>
            <a:r>
              <a:rPr lang="en-US" dirty="0" err="1"/>
              <a:t>indickým</a:t>
            </a:r>
            <a:r>
              <a:rPr lang="en-US" dirty="0"/>
              <a:t> </a:t>
            </a:r>
            <a:r>
              <a:rPr lang="en-US" dirty="0" err="1"/>
              <a:t>králem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en-US" dirty="0"/>
              <a:t>S</a:t>
            </a:r>
            <a:r>
              <a:rPr lang="cs-CZ" dirty="0"/>
              <a:t>)</a:t>
            </a:r>
            <a:r>
              <a:rPr lang="en-US" dirty="0" err="1"/>
              <a:t>andrakottem</a:t>
            </a:r>
            <a:r>
              <a:rPr lang="en-US" dirty="0"/>
              <a:t> (</a:t>
            </a:r>
            <a:r>
              <a:rPr lang="en-US" dirty="0" err="1"/>
              <a:t>Čandraguptou</a:t>
            </a:r>
            <a:r>
              <a:rPr lang="en-US" dirty="0"/>
              <a:t>) z </a:t>
            </a:r>
            <a:r>
              <a:rPr lang="en-US" dirty="0" err="1"/>
              <a:t>Maurjů</a:t>
            </a:r>
            <a:r>
              <a:rPr lang="en-US" dirty="0"/>
              <a:t>, </a:t>
            </a:r>
            <a:r>
              <a:rPr lang="en-US" dirty="0" err="1"/>
              <a:t>výměna</a:t>
            </a:r>
            <a:r>
              <a:rPr lang="en-US" dirty="0"/>
              <a:t> </a:t>
            </a:r>
            <a:r>
              <a:rPr lang="en-US" dirty="0" err="1"/>
              <a:t>území</a:t>
            </a:r>
            <a:r>
              <a:rPr lang="en-US" dirty="0"/>
              <a:t> </a:t>
            </a:r>
            <a:r>
              <a:rPr lang="en-US" dirty="0" err="1"/>
              <a:t>Horního</a:t>
            </a:r>
            <a:r>
              <a:rPr lang="en-US" dirty="0"/>
              <a:t> Indu, </a:t>
            </a:r>
            <a:r>
              <a:rPr lang="en-US" dirty="0" err="1"/>
              <a:t>Gandháry</a:t>
            </a:r>
            <a:r>
              <a:rPr lang="en-US" dirty="0"/>
              <a:t>, </a:t>
            </a:r>
            <a:r>
              <a:rPr lang="en-US" dirty="0" err="1"/>
              <a:t>Taxily</a:t>
            </a:r>
            <a:r>
              <a:rPr lang="en-US" dirty="0"/>
              <a:t> a </a:t>
            </a:r>
            <a:r>
              <a:rPr lang="en-US" dirty="0" err="1"/>
              <a:t>částí</a:t>
            </a:r>
            <a:r>
              <a:rPr lang="en-US" dirty="0"/>
              <a:t> </a:t>
            </a:r>
            <a:r>
              <a:rPr lang="en-US" dirty="0" err="1"/>
              <a:t>Paropamisad</a:t>
            </a:r>
            <a:r>
              <a:rPr lang="en-US" dirty="0"/>
              <a:t> a </a:t>
            </a:r>
            <a:r>
              <a:rPr lang="en-US" dirty="0" err="1"/>
              <a:t>Arachosie</a:t>
            </a:r>
            <a:r>
              <a:rPr lang="en-US" dirty="0"/>
              <a:t> za (</a:t>
            </a:r>
            <a:r>
              <a:rPr lang="en-US" dirty="0" err="1"/>
              <a:t>údajně</a:t>
            </a:r>
            <a:r>
              <a:rPr lang="en-US" dirty="0"/>
              <a:t>) 500 </a:t>
            </a:r>
            <a:r>
              <a:rPr lang="en-US" dirty="0" err="1"/>
              <a:t>slonů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14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B7F6-04D4-C833-0210-C69032B3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Seleukos</a:t>
            </a:r>
            <a:r>
              <a:rPr lang="en-US" dirty="0"/>
              <a:t> </a:t>
            </a:r>
            <a:r>
              <a:rPr lang="en-US" dirty="0" err="1"/>
              <a:t>králem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8B958-7D8D-ABEA-B0B6-C10952073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- v </a:t>
            </a:r>
            <a:r>
              <a:rPr lang="en-US" dirty="0" err="1"/>
              <a:t>letech</a:t>
            </a:r>
            <a:r>
              <a:rPr lang="en-US" dirty="0"/>
              <a:t> 306/305 se </a:t>
            </a:r>
            <a:r>
              <a:rPr lang="en-US" dirty="0" err="1"/>
              <a:t>diadochové</a:t>
            </a:r>
            <a:r>
              <a:rPr lang="en-US" dirty="0"/>
              <a:t> </a:t>
            </a:r>
            <a:r>
              <a:rPr lang="en-US" dirty="0" err="1"/>
              <a:t>ustanovují</a:t>
            </a:r>
            <a:r>
              <a:rPr lang="en-US" dirty="0"/>
              <a:t> </a:t>
            </a:r>
            <a:r>
              <a:rPr lang="en-US" dirty="0" err="1"/>
              <a:t>králi</a:t>
            </a:r>
            <a:r>
              <a:rPr lang="en-US" dirty="0"/>
              <a:t>,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</a:t>
            </a:r>
            <a:r>
              <a:rPr lang="en-US" dirty="0" err="1"/>
              <a:t>iSeleukos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!!! – 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en-US" dirty="0" err="1"/>
              <a:t>Seleukovci</a:t>
            </a:r>
            <a:r>
              <a:rPr lang="en-US" dirty="0"/>
              <a:t> </a:t>
            </a:r>
            <a:r>
              <a:rPr lang="en-US" dirty="0" err="1"/>
              <a:t>počítají</a:t>
            </a:r>
            <a:r>
              <a:rPr lang="en-US" dirty="0"/>
              <a:t> </a:t>
            </a:r>
            <a:r>
              <a:rPr lang="en-US" dirty="0" err="1"/>
              <a:t>léta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vládu</a:t>
            </a:r>
            <a:r>
              <a:rPr lang="en-US" dirty="0"/>
              <a:t> od </a:t>
            </a:r>
            <a:r>
              <a:rPr lang="en-US" dirty="0" err="1"/>
              <a:t>Seleukova</a:t>
            </a:r>
            <a:r>
              <a:rPr lang="en-US" dirty="0"/>
              <a:t> 	</a:t>
            </a:r>
            <a:r>
              <a:rPr lang="en-US" dirty="0" err="1"/>
              <a:t>návratu</a:t>
            </a:r>
            <a:r>
              <a:rPr lang="en-US" dirty="0"/>
              <a:t> do </a:t>
            </a:r>
            <a:r>
              <a:rPr lang="en-US" dirty="0" err="1"/>
              <a:t>Babylonu</a:t>
            </a:r>
            <a:r>
              <a:rPr lang="en-US" dirty="0"/>
              <a:t> (312/311)</a:t>
            </a:r>
          </a:p>
          <a:p>
            <a:pPr marL="0" indent="0">
              <a:buNone/>
            </a:pPr>
            <a:r>
              <a:rPr lang="en-US" dirty="0"/>
              <a:t>- 301 </a:t>
            </a:r>
            <a:r>
              <a:rPr lang="en-US" dirty="0" err="1"/>
              <a:t>spojenectví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Ptolemaiem</a:t>
            </a:r>
            <a:r>
              <a:rPr lang="en-US" dirty="0"/>
              <a:t>, </a:t>
            </a:r>
            <a:r>
              <a:rPr lang="en-US" dirty="0" err="1"/>
              <a:t>Lýsimachem</a:t>
            </a:r>
            <a:r>
              <a:rPr lang="en-US" dirty="0"/>
              <a:t>, </a:t>
            </a:r>
            <a:r>
              <a:rPr lang="en-US" dirty="0" err="1"/>
              <a:t>Kassandrem</a:t>
            </a:r>
            <a:r>
              <a:rPr lang="en-US" dirty="0"/>
              <a:t> a </a:t>
            </a:r>
            <a:r>
              <a:rPr lang="en-US" dirty="0" err="1"/>
              <a:t>Seleukem</a:t>
            </a:r>
            <a:r>
              <a:rPr lang="en-US" dirty="0"/>
              <a:t>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Antigonovi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ten </a:t>
            </a:r>
            <a:r>
              <a:rPr lang="en-US" dirty="0" err="1"/>
              <a:t>samý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bitva</a:t>
            </a:r>
            <a:r>
              <a:rPr lang="en-US" dirty="0"/>
              <a:t> u </a:t>
            </a:r>
            <a:r>
              <a:rPr lang="en-US" dirty="0" err="1"/>
              <a:t>Ipsu</a:t>
            </a:r>
            <a:r>
              <a:rPr lang="en-US" dirty="0"/>
              <a:t>, </a:t>
            </a:r>
            <a:r>
              <a:rPr lang="en-US" dirty="0" err="1"/>
              <a:t>porážka</a:t>
            </a:r>
            <a:r>
              <a:rPr lang="en-US" dirty="0"/>
              <a:t> a </a:t>
            </a:r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Antigona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Seleukos</a:t>
            </a:r>
            <a:r>
              <a:rPr lang="en-US" dirty="0"/>
              <a:t> </a:t>
            </a:r>
            <a:r>
              <a:rPr lang="en-US" dirty="0" err="1"/>
              <a:t>získává</a:t>
            </a:r>
            <a:r>
              <a:rPr lang="en-US" dirty="0"/>
              <a:t> </a:t>
            </a:r>
            <a:r>
              <a:rPr lang="en-US" dirty="0" err="1"/>
              <a:t>Koilé</a:t>
            </a:r>
            <a:r>
              <a:rPr lang="en-US" dirty="0"/>
              <a:t> </a:t>
            </a:r>
            <a:r>
              <a:rPr lang="en-US" dirty="0" err="1"/>
              <a:t>Sýrii</a:t>
            </a:r>
            <a:r>
              <a:rPr lang="en-US" dirty="0"/>
              <a:t> a </a:t>
            </a:r>
            <a:r>
              <a:rPr lang="en-US" dirty="0" err="1"/>
              <a:t>Foiníkii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první</a:t>
            </a:r>
            <a:r>
              <a:rPr lang="en-US" dirty="0"/>
              <a:t> </a:t>
            </a:r>
            <a:r>
              <a:rPr lang="en-US" dirty="0" err="1"/>
              <a:t>spory</a:t>
            </a:r>
            <a:r>
              <a:rPr lang="en-US" dirty="0"/>
              <a:t> s </a:t>
            </a:r>
            <a:r>
              <a:rPr lang="en-US" dirty="0" err="1"/>
              <a:t>Egyptem</a:t>
            </a:r>
            <a:r>
              <a:rPr lang="en-US" dirty="0"/>
              <a:t> </a:t>
            </a:r>
            <a:r>
              <a:rPr lang="en-US" dirty="0" err="1"/>
              <a:t>kvůli</a:t>
            </a:r>
            <a:r>
              <a:rPr lang="en-US" dirty="0"/>
              <a:t> </a:t>
            </a:r>
            <a:r>
              <a:rPr lang="en-US" dirty="0" err="1"/>
              <a:t>Koilé</a:t>
            </a:r>
            <a:r>
              <a:rPr lang="en-US" dirty="0"/>
              <a:t> </a:t>
            </a:r>
            <a:r>
              <a:rPr lang="en-US" dirty="0" err="1"/>
              <a:t>Sýrii</a:t>
            </a:r>
            <a:r>
              <a:rPr lang="en-US" dirty="0"/>
              <a:t>, </a:t>
            </a:r>
            <a:r>
              <a:rPr lang="en-US" dirty="0" err="1"/>
              <a:t>tehdy</a:t>
            </a:r>
            <a:r>
              <a:rPr lang="en-US" dirty="0"/>
              <a:t> </a:t>
            </a:r>
            <a:r>
              <a:rPr lang="en-US" dirty="0" err="1"/>
              <a:t>ještě</a:t>
            </a:r>
            <a:r>
              <a:rPr lang="en-US" dirty="0"/>
              <a:t> </a:t>
            </a:r>
            <a:r>
              <a:rPr lang="en-US" dirty="0" err="1"/>
              <a:t>odložené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do </a:t>
            </a:r>
            <a:r>
              <a:rPr lang="en-US" dirty="0" err="1"/>
              <a:t>roku</a:t>
            </a:r>
            <a:r>
              <a:rPr lang="en-US" dirty="0"/>
              <a:t> 300 </a:t>
            </a:r>
            <a:r>
              <a:rPr lang="en-US" dirty="0" err="1"/>
              <a:t>připojuje</a:t>
            </a:r>
            <a:r>
              <a:rPr lang="en-US" dirty="0"/>
              <a:t> </a:t>
            </a:r>
            <a:r>
              <a:rPr lang="en-US" dirty="0" err="1"/>
              <a:t>severní</a:t>
            </a:r>
            <a:r>
              <a:rPr lang="en-US" dirty="0"/>
              <a:t> </a:t>
            </a:r>
            <a:r>
              <a:rPr lang="en-US" dirty="0" err="1"/>
              <a:t>Sýrii</a:t>
            </a:r>
            <a:r>
              <a:rPr lang="en-US" dirty="0"/>
              <a:t>, </a:t>
            </a:r>
            <a:r>
              <a:rPr lang="en-US" dirty="0" err="1"/>
              <a:t>Mezopotámii</a:t>
            </a:r>
            <a:r>
              <a:rPr lang="en-US" dirty="0"/>
              <a:t>, </a:t>
            </a:r>
            <a:r>
              <a:rPr lang="en-US" dirty="0" err="1"/>
              <a:t>části</a:t>
            </a:r>
            <a:r>
              <a:rPr lang="en-US" dirty="0"/>
              <a:t> </a:t>
            </a:r>
            <a:r>
              <a:rPr lang="en-US" dirty="0" err="1"/>
              <a:t>Arménie</a:t>
            </a:r>
            <a:r>
              <a:rPr lang="en-US" dirty="0"/>
              <a:t> a </a:t>
            </a:r>
            <a:r>
              <a:rPr lang="en-US" dirty="0" err="1"/>
              <a:t>Kappadokie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56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Širokoúhlá obrazovka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Blackadder ITC</vt:lpstr>
      <vt:lpstr>Calibri</vt:lpstr>
      <vt:lpstr>Calibri Light</vt:lpstr>
      <vt:lpstr>Office Theme</vt:lpstr>
      <vt:lpstr>Říše Seleukovců</vt:lpstr>
      <vt:lpstr>Podmínky ukončení</vt:lpstr>
      <vt:lpstr>Co je to Seleukovská říše?</vt:lpstr>
      <vt:lpstr>Prezentace aplikace PowerPoint</vt:lpstr>
      <vt:lpstr>Význam Seleukovské říše</vt:lpstr>
      <vt:lpstr>Předehra – po smrti Alexandrově</vt:lpstr>
      <vt:lpstr>Kdo je to Seleukos?</vt:lpstr>
      <vt:lpstr>Seleukus satrapou</vt:lpstr>
      <vt:lpstr>Seleukos králem</vt:lpstr>
      <vt:lpstr>Prezentace aplikace PowerPoint</vt:lpstr>
      <vt:lpstr>Konec vlády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Ondřej Kvapil</dc:creator>
  <cp:lastModifiedBy>Ondřej Kvapil</cp:lastModifiedBy>
  <cp:revision>6</cp:revision>
  <dcterms:created xsi:type="dcterms:W3CDTF">2023-09-06T08:15:35Z</dcterms:created>
  <dcterms:modified xsi:type="dcterms:W3CDTF">2023-09-18T15:39:09Z</dcterms:modified>
</cp:coreProperties>
</file>