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7" r:id="rId5"/>
    <p:sldId id="268" r:id="rId6"/>
    <p:sldId id="260" r:id="rId7"/>
    <p:sldId id="261" r:id="rId8"/>
    <p:sldId id="262" r:id="rId9"/>
    <p:sldId id="263" r:id="rId10"/>
    <p:sldId id="264" r:id="rId11"/>
    <p:sldId id="265" r:id="rId12"/>
    <p:sldId id="266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howGuides="1">
      <p:cViewPr varScale="1">
        <p:scale>
          <a:sx n="62" d="100"/>
          <a:sy n="62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F6127F-3D92-8CD8-2CDB-42CC16BB3D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5ADC79B-BF48-6F29-2488-C8C8BBBF8E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A9CB33-3D2B-3B59-6A07-AA2772171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25.12.2023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81C943-F58C-539D-F336-9297DC168E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EEB7F8-DB18-4230-CC15-95233A285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66064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FC5DF-6B07-8A5C-C35C-56D8D35FC4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238632-EF9A-04F9-682D-F0A6E887C7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558B54-6A58-BE65-44FF-6CEA76A197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25.12.2023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63D9A-C618-EEF8-0B37-DB7276629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C63558-9700-294F-1872-0F6BC833E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45580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884A85-E410-A1EA-C86A-48FA9A691E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0D6FF7-2A6D-C836-CAAA-21076E3AB7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4A8F60-0E73-7181-A4AE-17DC1C010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25.12.2023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D173F8-9B3B-D5AB-7468-B69E3598A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BB4A8A-D01E-214A-18C6-3D0E0CEB1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77501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514EA-2090-86C6-23C2-98471B45A4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84D65-EC5F-9948-6C19-2DE8B9A3BB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DB8D45-111D-4E54-BD34-569A0BD1E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25.12.2023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1FB1A7-DB77-906F-7404-FFA5A04E9C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4C7FC-9638-D55A-D17D-87C17140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7700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347D6-133A-9F1D-C00C-641428077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231B97-4069-3F35-927D-2C4AD66AD2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5C00D0-477F-44BC-0022-1C50A4D18A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25.12.2023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B9313-0C41-AF18-27F6-CCE0AD286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5B7BE-27D2-65DE-6084-15F3BC633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654354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59425-74E4-3234-827A-AE2487F51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803EB-36E5-1A11-E357-9083481BF1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6897C6-9F62-0FCC-A0A5-C4FC7522C1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AAC78C-F631-31EF-15B4-0A8894589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25.12.2023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9B8E1C-F58D-C77F-33D8-108D0DA7A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BDF6AA-41B8-47C5-482B-33172D0814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9301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E7689-299A-224A-7F6A-A0C0CF24C1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764E60-CEAD-D9B9-8E09-B7421B1A4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260ED0-FE90-0444-5454-6BBA9561736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26CFFC-A4FC-4F7C-B2AF-639EBDF665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356FEE-350D-2C63-E9BE-CF4D1A1B20E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A32884-C6FF-68D5-5A05-94BDDAD13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25.12.2023</a:t>
            </a:fld>
            <a:endParaRPr lang="cs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4E1994-AAAC-59C5-8670-27A4EA0E6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6EFE2D-6626-A5E6-7D1B-D80729F73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17507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489D7B-1149-34AB-1DF4-1EF63F4E9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5CDD07C-F008-24EA-8E11-DD331F099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25.12.2023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5DB17E-0316-4562-A70C-C1FD5D854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ED6755-2EE4-199E-6582-EAF04F6FB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5578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2BA1A7-45D4-51FE-6A36-E4AAB51601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25.12.2023</a:t>
            </a:fld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4A24EE-796F-406A-EA67-A7981F552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69C8FC-7214-8FF9-D9D3-7EBF6170A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9618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3FEE42-00F7-0563-EBBC-A749ED2E8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C84D2-BC0B-4AC2-32D5-20E1F25C25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31A068-5364-4D49-6106-73606B50ED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27E4C1-6599-894A-A513-8BAB5FCE97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25.12.2023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AFC847-494A-1612-5573-1E65262A1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5DEA08-9E96-8873-1E07-128AE274B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8310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7BFB19-9ABE-4977-35F0-9307F529C5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B837DD-EFB6-0545-347B-9EB3631F07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4DA1DD-A3DA-6217-CC8C-23BDCF9CE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DD4430-D040-6E46-81CE-FC5C4F73B7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C0332B-58A9-4F16-A6A4-68E2DE353079}" type="datetimeFigureOut">
              <a:rPr lang="cs-CZ" smtClean="0"/>
              <a:t>25.12.2023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0456D6-48AC-52BD-A7DE-00A9DAD7C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3F5BEA-7ECB-951B-937B-0741302DE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01865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BA655E6-58AE-63E2-2A90-2E90D00E6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cs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4A5F96-267F-D9E0-DC3B-BD955CAC82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742FFE-DB63-F70D-696A-1B490F44F0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C0332B-58A9-4F16-A6A4-68E2DE353079}" type="datetimeFigureOut">
              <a:rPr lang="cs-CZ" smtClean="0"/>
              <a:t>25.12.2023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2C7D8A-59D1-F5BC-73CD-BA6D8C5BC1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0FD4E9-A58D-9855-B81F-D03AA0DB7F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6938B-37C5-4704-AB91-6932B0DE26E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2949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0AED9-8B0E-4981-23F6-7493035831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56480" y="-1011237"/>
            <a:ext cx="9144000" cy="2387600"/>
          </a:xfrm>
        </p:spPr>
        <p:txBody>
          <a:bodyPr/>
          <a:lstStyle/>
          <a:p>
            <a:r>
              <a:rPr lang="en-US" dirty="0" err="1"/>
              <a:t>Říše</a:t>
            </a:r>
            <a:r>
              <a:rPr lang="en-US" dirty="0"/>
              <a:t> </a:t>
            </a:r>
            <a:r>
              <a:rPr lang="en-US" dirty="0" err="1"/>
              <a:t>Seleukovců</a:t>
            </a:r>
            <a:endParaRPr lang="cs-C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DC6604-8EC4-5222-F21A-215931B308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04080" y="1376363"/>
            <a:ext cx="9144000" cy="1655762"/>
          </a:xfrm>
        </p:spPr>
        <p:txBody>
          <a:bodyPr/>
          <a:lstStyle/>
          <a:p>
            <a:r>
              <a:rPr lang="cs-CZ" dirty="0"/>
              <a:t>Hodina 6. – Král, dvůr a administrativa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E42B32E-7C78-D918-D73D-5683522E7089}"/>
              </a:ext>
            </a:extLst>
          </p:cNvPr>
          <p:cNvSpPr txBox="1">
            <a:spLocks/>
          </p:cNvSpPr>
          <p:nvPr/>
        </p:nvSpPr>
        <p:spPr>
          <a:xfrm>
            <a:off x="-1591945" y="625316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adder ITC" panose="04020505051007020D02" pitchFamily="82" charset="0"/>
                <a:ea typeface="+mn-ea"/>
                <a:cs typeface="+mn-cs"/>
              </a:rPr>
              <a:t>Art by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lackadder ITC" panose="04020505051007020D02" pitchFamily="82" charset="0"/>
                <a:ea typeface="+mn-ea"/>
                <a:cs typeface="+mn-cs"/>
              </a:rPr>
              <a:t>foojer</a:t>
            </a:r>
            <a:endParaRPr kumimoji="0" lang="cs-CZ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lackadder ITC" panose="04020505051007020D02" pitchFamily="8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50933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008E03-6121-FC83-B1B9-3C8665AC0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7951"/>
            <a:ext cx="10515600" cy="5879012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- neexistuje zde žádná federální struktura, žádný spojenecký svaz či konfederace měst, žádné společné instituce králových poddaných, které by omezovaly moc krále</a:t>
            </a:r>
          </a:p>
          <a:p>
            <a:pPr marL="0" indent="0">
              <a:buNone/>
            </a:pPr>
            <a:r>
              <a:rPr lang="cs-CZ" dirty="0"/>
              <a:t>-  stejně jako za </a:t>
            </a:r>
            <a:r>
              <a:rPr lang="cs-CZ" dirty="0" err="1"/>
              <a:t>Achaimenovců</a:t>
            </a:r>
            <a:r>
              <a:rPr lang="cs-CZ" dirty="0"/>
              <a:t>, i za </a:t>
            </a:r>
            <a:r>
              <a:rPr lang="cs-CZ" dirty="0" err="1"/>
              <a:t>Seleukovců</a:t>
            </a:r>
            <a:r>
              <a:rPr lang="cs-CZ" dirty="0"/>
              <a:t> funguje vztah mezi ústřední státní mocí a lokálními poddanými subjekty na základě smluv, psaných i zvykových</a:t>
            </a:r>
          </a:p>
          <a:p>
            <a:pPr marL="0" indent="0">
              <a:buNone/>
            </a:pPr>
            <a:r>
              <a:rPr lang="cs-CZ" dirty="0"/>
              <a:t>- možnou výjimkou jsou nomádi – vztahy s nimi fungují pravděpodobně na základě vojenského spojenectví, pojícím se s povinností poskytovat vojáky (</a:t>
            </a:r>
            <a:r>
              <a:rPr lang="cs-CZ" dirty="0" err="1"/>
              <a:t>např.Sákové</a:t>
            </a:r>
            <a:r>
              <a:rPr lang="cs-CZ" dirty="0"/>
              <a:t> a Arabové)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- </a:t>
            </a:r>
            <a:r>
              <a:rPr lang="cs-CZ" dirty="0" err="1"/>
              <a:t>Seleukovská</a:t>
            </a:r>
            <a:r>
              <a:rPr lang="cs-CZ" dirty="0"/>
              <a:t> říše nebyla jen slepencem národů a území</a:t>
            </a:r>
          </a:p>
          <a:p>
            <a:pPr marL="0" indent="0">
              <a:buNone/>
            </a:pPr>
            <a:r>
              <a:rPr lang="cs-CZ" dirty="0"/>
              <a:t>- je třeba mít na paměti, že </a:t>
            </a:r>
            <a:r>
              <a:rPr lang="cs-CZ" b="1" dirty="0"/>
              <a:t>systematická uniformita imperiální nadvlády historiky a geograficky nebyla a není možná</a:t>
            </a:r>
          </a:p>
        </p:txBody>
      </p:sp>
    </p:spTree>
    <p:extLst>
      <p:ext uri="{BB962C8B-B14F-4D97-AF65-F5344CB8AC3E}">
        <p14:creationId xmlns:p14="http://schemas.microsoft.com/office/powerpoint/2010/main" val="21291555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007932-A9F6-97D2-3CC7-75C8B8E8A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5209"/>
            <a:ext cx="10515600" cy="598175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b="1" u="sng" dirty="0"/>
              <a:t>- satrapie</a:t>
            </a:r>
          </a:p>
          <a:p>
            <a:pPr marL="0" indent="0">
              <a:buNone/>
            </a:pPr>
            <a:r>
              <a:rPr lang="cs-CZ" dirty="0"/>
              <a:t>- systém satrapií je převzat od </a:t>
            </a:r>
            <a:r>
              <a:rPr lang="cs-CZ" dirty="0" err="1"/>
              <a:t>Achaimenovců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- velké územní celky, které mají ve správě úředníci s titulem </a:t>
            </a:r>
            <a:r>
              <a:rPr lang="cs-CZ" b="1" dirty="0"/>
              <a:t>satrapa</a:t>
            </a:r>
            <a:r>
              <a:rPr lang="cs-CZ" dirty="0"/>
              <a:t>, řecky </a:t>
            </a:r>
            <a:r>
              <a:rPr lang="cs-CZ" b="1" dirty="0" err="1"/>
              <a:t>stratégos</a:t>
            </a:r>
            <a:r>
              <a:rPr lang="cs-CZ" dirty="0"/>
              <a:t> (vojevůdce)</a:t>
            </a:r>
          </a:p>
          <a:p>
            <a:pPr marL="0" indent="0">
              <a:buNone/>
            </a:pPr>
            <a:r>
              <a:rPr lang="cs-CZ" dirty="0"/>
              <a:t>- při největším rozsahu říše existovalo kolem 20 satrapií, přesný počet pro každé období je těžké určit</a:t>
            </a:r>
          </a:p>
          <a:p>
            <a:pPr marL="0" indent="0">
              <a:buNone/>
            </a:pPr>
            <a:r>
              <a:rPr lang="cs-CZ" dirty="0"/>
              <a:t>- správa jednotlivých provincií se liší podle lokálních podmínek</a:t>
            </a:r>
          </a:p>
          <a:p>
            <a:pPr marL="0" indent="0">
              <a:buNone/>
            </a:pPr>
            <a:r>
              <a:rPr lang="cs-CZ" dirty="0"/>
              <a:t>- např.: zatímco v Lýdii jsou hlavní socio-politickou a ekonomickou jednotkou vesnice (</a:t>
            </a:r>
            <a:r>
              <a:rPr lang="cs-CZ" dirty="0" err="1"/>
              <a:t>kómai</a:t>
            </a:r>
            <a:r>
              <a:rPr lang="cs-CZ" dirty="0"/>
              <a:t>), v Babylónii jsou to města</a:t>
            </a:r>
          </a:p>
          <a:p>
            <a:pPr marL="0" indent="0">
              <a:buNone/>
            </a:pPr>
            <a:r>
              <a:rPr lang="cs-CZ" dirty="0"/>
              <a:t>= není známo, jak regionální administrativní členění, které fungovalo v jednotlivých satrapiích, bylo rozsáhlé a uniformní</a:t>
            </a:r>
          </a:p>
          <a:p>
            <a:pPr marL="0" indent="0">
              <a:buNone/>
            </a:pPr>
            <a:r>
              <a:rPr lang="cs-CZ" dirty="0"/>
              <a:t>	- např. v Anatolii jsou v satrapiích regionální administrativní jednotky nazývány </a:t>
            </a:r>
            <a:r>
              <a:rPr lang="cs-CZ" dirty="0" err="1"/>
              <a:t>hyparchie</a:t>
            </a:r>
            <a:r>
              <a:rPr lang="cs-CZ" dirty="0"/>
              <a:t>, v Babylonii zase </a:t>
            </a:r>
            <a:r>
              <a:rPr lang="cs-CZ" dirty="0" err="1"/>
              <a:t>pihatu</a:t>
            </a:r>
            <a:r>
              <a:rPr lang="cs-CZ" dirty="0"/>
              <a:t> (odvozené od babylonského administrativního systému z 1. tisíciletí př. l.)</a:t>
            </a:r>
          </a:p>
          <a:p>
            <a:pPr marL="0" indent="0">
              <a:buNone/>
            </a:pPr>
            <a:r>
              <a:rPr lang="cs-CZ" dirty="0"/>
              <a:t>- jednotlivá města jak v řeckých, tak i neřeckých oblastech mají své královské správce, kteří prosazují královskou politiku</a:t>
            </a:r>
          </a:p>
          <a:p>
            <a:pPr marL="0" indent="0">
              <a:buNone/>
            </a:pPr>
            <a:r>
              <a:rPr lang="cs-CZ" dirty="0"/>
              <a:t>- nadále jsou v administrativě využívány neřecké jazyky, neexistuje žádný oficiální úřední jazyk</a:t>
            </a:r>
          </a:p>
        </p:txBody>
      </p:sp>
    </p:spTree>
    <p:extLst>
      <p:ext uri="{BB962C8B-B14F-4D97-AF65-F5344CB8AC3E}">
        <p14:creationId xmlns:p14="http://schemas.microsoft.com/office/powerpoint/2010/main" val="892121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1EE3C0-014A-8566-7F94-6EA30146D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467"/>
            <a:ext cx="10515600" cy="6084496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cs-CZ" b="1" u="sng" dirty="0"/>
              <a:t>- satrapové</a:t>
            </a:r>
          </a:p>
          <a:p>
            <a:pPr marL="0" indent="0">
              <a:buNone/>
            </a:pPr>
            <a:r>
              <a:rPr lang="cs-CZ" dirty="0"/>
              <a:t>- podobně jako u </a:t>
            </a:r>
            <a:r>
              <a:rPr lang="cs-CZ" dirty="0" err="1"/>
              <a:t>Achaimenovců</a:t>
            </a:r>
            <a:r>
              <a:rPr lang="cs-CZ" dirty="0"/>
              <a:t> zde neplatil žádný kariérní řád</a:t>
            </a:r>
          </a:p>
          <a:p>
            <a:pPr marL="0" indent="0">
              <a:buNone/>
            </a:pPr>
            <a:r>
              <a:rPr lang="cs-CZ" dirty="0"/>
              <a:t>	- úřad satrapy udělován podle královy přízně, jmenování je králem 	jedinci uděleno na základě osobní přízně, prokázaných služeb či 	dvorské politiky</a:t>
            </a:r>
          </a:p>
          <a:p>
            <a:pPr marL="0" indent="0">
              <a:buNone/>
            </a:pPr>
            <a:r>
              <a:rPr lang="cs-CZ" dirty="0"/>
              <a:t>	- mezi úkoly satrapů patří např. logistický přesun materiálu a 	vojenských sil (např. slonů), verbování vojáků, velení provinčních 	vojáků v satrapiích i mimo ně</a:t>
            </a:r>
          </a:p>
          <a:p>
            <a:pPr marL="0" indent="0">
              <a:buNone/>
            </a:pPr>
            <a:r>
              <a:rPr lang="cs-CZ" dirty="0"/>
              <a:t>	- též částečná odpovědnost za výběr daní (nicméně královské majetky 	v provinciích spravují královští finanční úředníci zodpovědní přímo 	králi, s titulem </a:t>
            </a:r>
            <a:r>
              <a:rPr lang="cs-CZ" dirty="0" err="1"/>
              <a:t>dioketes</a:t>
            </a:r>
            <a:r>
              <a:rPr lang="cs-CZ" dirty="0"/>
              <a:t> či </a:t>
            </a:r>
            <a:r>
              <a:rPr lang="cs-CZ" dirty="0" err="1"/>
              <a:t>oikonomos</a:t>
            </a:r>
            <a:r>
              <a:rPr lang="cs-CZ" dirty="0"/>
              <a:t> (pozor – podobné názvy mají též 	úředníci s podobnou funkcí sloužící satrapům</a:t>
            </a:r>
          </a:p>
          <a:p>
            <a:pPr marL="0" indent="0">
              <a:buNone/>
            </a:pPr>
            <a:r>
              <a:rPr lang="cs-CZ" dirty="0"/>
              <a:t>- satrapové jsou vybíráni z řad králových Přátel a příbuzných</a:t>
            </a:r>
          </a:p>
          <a:p>
            <a:pPr marL="0" indent="0">
              <a:buNone/>
            </a:pPr>
            <a:r>
              <a:rPr lang="cs-CZ" dirty="0"/>
              <a:t>- jsou jim udělovány rozsáhlé majetky a pozemky (kraje zahrnující počty vesnic), díky kterým mohou satrapové vydržovat svůj vlastní dvůr a sídlo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575868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A79025-E362-E835-6E39-6C3930E3E1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3265" y="-333518"/>
            <a:ext cx="10515600" cy="1325563"/>
          </a:xfrm>
        </p:spPr>
        <p:txBody>
          <a:bodyPr/>
          <a:lstStyle/>
          <a:p>
            <a:r>
              <a:rPr lang="cs-CZ" dirty="0"/>
              <a:t>Král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473EEE-7471-EAEE-90DA-8B09255F1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249" y="729465"/>
            <a:ext cx="10515600" cy="5743254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b="1" dirty="0"/>
              <a:t>- </a:t>
            </a:r>
            <a:r>
              <a:rPr lang="el-GR" b="1" dirty="0"/>
              <a:t>βασιλεύς</a:t>
            </a:r>
            <a:r>
              <a:rPr lang="cs-CZ" b="1" dirty="0"/>
              <a:t> (</a:t>
            </a:r>
            <a:r>
              <a:rPr lang="cs-CZ" b="1" dirty="0" err="1"/>
              <a:t>basileus</a:t>
            </a:r>
            <a:r>
              <a:rPr lang="cs-CZ" b="1" dirty="0"/>
              <a:t>), </a:t>
            </a:r>
            <a:r>
              <a:rPr lang="cs-CZ" dirty="0"/>
              <a:t>v Babylóně v akkadštině </a:t>
            </a:r>
            <a:r>
              <a:rPr lang="cs-CZ" b="1" i="1" dirty="0" err="1"/>
              <a:t>šarru</a:t>
            </a:r>
            <a:endParaRPr lang="cs-CZ" b="1" i="1" u="sng" dirty="0"/>
          </a:p>
          <a:p>
            <a:pPr marL="0" indent="0">
              <a:buNone/>
            </a:pPr>
            <a:r>
              <a:rPr lang="cs-CZ" b="1" u="sng" dirty="0"/>
              <a:t>- Forma království</a:t>
            </a:r>
          </a:p>
          <a:p>
            <a:pPr marL="0" indent="0">
              <a:buNone/>
            </a:pPr>
            <a:r>
              <a:rPr lang="cs-CZ" dirty="0"/>
              <a:t>- </a:t>
            </a:r>
            <a:r>
              <a:rPr lang="cs-CZ" dirty="0" err="1"/>
              <a:t>seleukovská</a:t>
            </a:r>
            <a:r>
              <a:rPr lang="cs-CZ" dirty="0"/>
              <a:t> monarchie spadá do širšího rámce helénistických království</a:t>
            </a:r>
          </a:p>
          <a:p>
            <a:pPr marL="0" indent="0">
              <a:buNone/>
            </a:pPr>
            <a:r>
              <a:rPr lang="cs-CZ" dirty="0"/>
              <a:t>- forma království je modelována podle Alexandra Velikého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- „tradiční království“ vs „</a:t>
            </a:r>
            <a:r>
              <a:rPr lang="cs-CZ" dirty="0" err="1"/>
              <a:t>hellénistické</a:t>
            </a:r>
            <a:r>
              <a:rPr lang="cs-CZ" dirty="0"/>
              <a:t> království“ </a:t>
            </a:r>
          </a:p>
          <a:p>
            <a:pPr marL="0" indent="0">
              <a:buNone/>
            </a:pPr>
            <a:r>
              <a:rPr lang="cs-CZ" dirty="0"/>
              <a:t>			=</a:t>
            </a:r>
          </a:p>
          <a:p>
            <a:pPr marL="0" indent="0">
              <a:buNone/>
            </a:pPr>
            <a:r>
              <a:rPr lang="cs-CZ" dirty="0"/>
              <a:t> „omezená autokracie“ vs „personální monarchie“ ?</a:t>
            </a:r>
          </a:p>
          <a:p>
            <a:pPr marL="0" indent="0">
              <a:buNone/>
            </a:pPr>
            <a:r>
              <a:rPr lang="cs-CZ" dirty="0"/>
              <a:t>	- NE</a:t>
            </a:r>
          </a:p>
          <a:p>
            <a:pPr marL="0" indent="0">
              <a:buNone/>
            </a:pPr>
            <a:r>
              <a:rPr lang="cs-CZ" dirty="0"/>
              <a:t>	- </a:t>
            </a:r>
            <a:r>
              <a:rPr lang="cs-CZ" dirty="0" err="1"/>
              <a:t>seleukovské</a:t>
            </a:r>
            <a:r>
              <a:rPr lang="cs-CZ" dirty="0"/>
              <a:t> království není vázáno na jedinou etnickou skupinu nebo 	území = jediný zásadní rozdíl od makedonského království</a:t>
            </a:r>
          </a:p>
          <a:p>
            <a:pPr marL="0" indent="0">
              <a:buNone/>
            </a:pPr>
            <a:r>
              <a:rPr lang="cs-CZ" dirty="0"/>
              <a:t>	- zároveň se </a:t>
            </a:r>
            <a:r>
              <a:rPr lang="cs-CZ" dirty="0" err="1"/>
              <a:t>seleukovská</a:t>
            </a:r>
            <a:r>
              <a:rPr lang="cs-CZ" dirty="0"/>
              <a:t> monarchie neliší od té makedonské ani co se týče 	institucionálního omezení – </a:t>
            </a:r>
            <a:r>
              <a:rPr lang="cs-CZ" dirty="0" err="1"/>
              <a:t>seleukovský</a:t>
            </a:r>
            <a:r>
              <a:rPr lang="cs-CZ" dirty="0"/>
              <a:t> král vládne stejně absolutně jako 	makedonský, ptolemaiovský nebo </a:t>
            </a:r>
            <a:r>
              <a:rPr lang="cs-CZ" dirty="0" err="1"/>
              <a:t>achaimenovský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- jedná se o autokracii postavenou na mnohonárodnostní říši</a:t>
            </a:r>
          </a:p>
        </p:txBody>
      </p:sp>
    </p:spTree>
    <p:extLst>
      <p:ext uri="{BB962C8B-B14F-4D97-AF65-F5344CB8AC3E}">
        <p14:creationId xmlns:p14="http://schemas.microsoft.com/office/powerpoint/2010/main" val="5156063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35CC5C-1FC0-8596-D578-E21805058D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3434"/>
            <a:ext cx="10515600" cy="567352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u="sng" dirty="0"/>
              <a:t>- postava krále</a:t>
            </a:r>
          </a:p>
          <a:p>
            <a:pPr marL="0" indent="0">
              <a:buNone/>
            </a:pPr>
            <a:r>
              <a:rPr lang="cs-CZ" dirty="0"/>
              <a:t>- královská ideologie (řecká i neřecká) si vyžaduje krále-válečníka, s vojenskými ctnostmi jako je udatnost, schopnost vést vojsko a úspěch při tažení</a:t>
            </a:r>
          </a:p>
          <a:p>
            <a:pPr marL="0" indent="0">
              <a:buNone/>
            </a:pPr>
            <a:r>
              <a:rPr lang="cs-CZ" dirty="0"/>
              <a:t>- osobní účast v boji je zásadní</a:t>
            </a:r>
          </a:p>
          <a:p>
            <a:pPr marL="0" indent="0">
              <a:buNone/>
            </a:pPr>
            <a:r>
              <a:rPr lang="cs-CZ" dirty="0"/>
              <a:t>- válka je pro </a:t>
            </a:r>
            <a:r>
              <a:rPr lang="cs-CZ" dirty="0" err="1"/>
              <a:t>seleukovské</a:t>
            </a:r>
            <a:r>
              <a:rPr lang="cs-CZ" dirty="0"/>
              <a:t> krále zásadní činností (stejně jako pro jejich předovýchodní předchůdce)</a:t>
            </a:r>
          </a:p>
          <a:p>
            <a:pPr marL="0" indent="0">
              <a:buNone/>
            </a:pPr>
            <a:r>
              <a:rPr lang="cs-CZ" dirty="0"/>
              <a:t>- králové, kteří nevyhledávali vojenskou slávu, byli kritizováni</a:t>
            </a:r>
          </a:p>
          <a:p>
            <a:pPr marL="0" indent="0">
              <a:buNone/>
            </a:pPr>
            <a:r>
              <a:rPr lang="cs-CZ" dirty="0"/>
              <a:t>- jinak má být král spravedlivým, morálním vládcem a ne svévolným tyranem</a:t>
            </a:r>
          </a:p>
          <a:p>
            <a:pPr marL="0" indent="0">
              <a:buNone/>
            </a:pPr>
            <a:r>
              <a:rPr lang="cs-CZ" dirty="0"/>
              <a:t>- jako nově významné koncepty jsou pro helénistické panovníky zásadní koncepty </a:t>
            </a:r>
            <a:r>
              <a:rPr lang="cs-CZ" dirty="0" err="1"/>
              <a:t>euergesia</a:t>
            </a:r>
            <a:r>
              <a:rPr lang="cs-CZ" dirty="0"/>
              <a:t> (dobrodiní) a </a:t>
            </a:r>
            <a:r>
              <a:rPr lang="cs-CZ" dirty="0" err="1"/>
              <a:t>sótéria</a:t>
            </a:r>
            <a:r>
              <a:rPr lang="cs-CZ" dirty="0"/>
              <a:t> (záchrana, spása)</a:t>
            </a:r>
          </a:p>
          <a:p>
            <a:pPr marL="0" indent="0">
              <a:buNone/>
            </a:pPr>
            <a:r>
              <a:rPr lang="cs-CZ" dirty="0"/>
              <a:t>- taktéž je důležitá s tím spojená štědrost a též zbožnost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478915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70D68-9876-BB71-E501-E880906C80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41789"/>
            <a:ext cx="10515600" cy="5735174"/>
          </a:xfrm>
        </p:spPr>
        <p:txBody>
          <a:bodyPr/>
          <a:lstStyle/>
          <a:p>
            <a:pPr marL="0" indent="0">
              <a:buNone/>
            </a:pPr>
            <a:r>
              <a:rPr lang="cs-CZ" b="1" u="sng" dirty="0"/>
              <a:t>- odznaky krále</a:t>
            </a:r>
          </a:p>
          <a:p>
            <a:pPr marL="0" indent="0">
              <a:buNone/>
            </a:pPr>
            <a:r>
              <a:rPr lang="cs-CZ" dirty="0"/>
              <a:t>- královský oděv: diadém (lněná páska nošená ovázána kolem hlavy, někdy vyšívaná zlatem), někdy též makedonská čapka (</a:t>
            </a:r>
            <a:r>
              <a:rPr lang="cs-CZ" dirty="0" err="1"/>
              <a:t>kausia</a:t>
            </a:r>
            <a:r>
              <a:rPr lang="cs-CZ" dirty="0"/>
              <a:t>) vojenský plášť (chlamys), někdy velice zdobný, též vysoké boty (</a:t>
            </a:r>
            <a:r>
              <a:rPr lang="cs-CZ" dirty="0" err="1"/>
              <a:t>krepides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/>
              <a:t>- jako symbol dynastie je někdy používán znak kotvy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7AD23B-F1D6-A55E-14A7-A4DFF56905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7052" y="2810783"/>
            <a:ext cx="4394372" cy="404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361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CE721-7899-0099-775F-A829518B3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869E81-4A30-FD82-6085-A6DB8EEEE7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CF9D98-2A7D-A607-96AB-435C77429E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406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F28DC-A58C-BE5A-3150-9051F13904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7951"/>
            <a:ext cx="10515600" cy="587901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u="sng" dirty="0"/>
              <a:t>- nástroje krále</a:t>
            </a:r>
          </a:p>
          <a:p>
            <a:pPr marL="0" indent="0">
              <a:buNone/>
            </a:pPr>
            <a:r>
              <a:rPr lang="cs-CZ" dirty="0"/>
              <a:t>- </a:t>
            </a:r>
            <a:r>
              <a:rPr lang="cs-CZ" dirty="0" err="1"/>
              <a:t>euergesia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	- dary materiální pomoci (potraviny, stavební materiály, vojenská pomoc)</a:t>
            </a:r>
          </a:p>
          <a:p>
            <a:pPr marL="0" indent="0">
              <a:buNone/>
            </a:pPr>
            <a:r>
              <a:rPr lang="cs-CZ" dirty="0"/>
              <a:t>	- darování půdy, osvobození od daní, zrušení povinnosti ubytovávat vojáky a 	vydržovat posádky</a:t>
            </a:r>
          </a:p>
          <a:p>
            <a:pPr marL="0" indent="0">
              <a:buNone/>
            </a:pPr>
            <a:r>
              <a:rPr lang="cs-CZ" dirty="0"/>
              <a:t>	- udělování politických privilegií v případě komunit a společenského 	vzestupu v případě jedinců</a:t>
            </a:r>
          </a:p>
          <a:p>
            <a:pPr marL="0" indent="0">
              <a:buNone/>
            </a:pPr>
            <a:r>
              <a:rPr lang="cs-CZ" dirty="0"/>
              <a:t>- skrze dary král ovládá svůj dvůr: pokud chtějí dvořané společensky postoupit, jsou závislí na králově přízni, projevované skrze dary (úřady, daňová imunita, pozemky; též předměty materiální i symbolické hodnoty, např. zlaté a stříbrné nádobí, právo nosit purpurové oblečení, zlaté spony či prsteny s podobiznou krále</a:t>
            </a:r>
          </a:p>
          <a:p>
            <a:pPr marL="0" indent="0">
              <a:buNone/>
            </a:pPr>
            <a:r>
              <a:rPr lang="cs-CZ" dirty="0"/>
              <a:t>- co král dal, může též vzít</a:t>
            </a:r>
          </a:p>
          <a:p>
            <a:pPr marL="0" indent="0">
              <a:buNone/>
            </a:pPr>
            <a:r>
              <a:rPr lang="cs-CZ" dirty="0"/>
              <a:t>	- může se dokonce i zbavit nebezpečných dvořanů</a:t>
            </a:r>
          </a:p>
          <a:p>
            <a:pPr marL="0" indent="0">
              <a:buNone/>
            </a:pPr>
            <a:r>
              <a:rPr lang="cs-CZ" dirty="0"/>
              <a:t>- král má de facto rozsáhlou síť „klientů“, kteří výměnou za projevenou královu přízeň a dary dávají svoji podporu, věrnost a uctivost</a:t>
            </a:r>
          </a:p>
          <a:p>
            <a:pPr marL="0" indent="0">
              <a:buNone/>
            </a:pPr>
            <a:r>
              <a:rPr lang="cs-CZ" dirty="0"/>
              <a:t>- s královými dary se pojí závazky, dluhy a povinnosti = dary nejsou zadarmo </a:t>
            </a:r>
          </a:p>
        </p:txBody>
      </p:sp>
    </p:spTree>
    <p:extLst>
      <p:ext uri="{BB962C8B-B14F-4D97-AF65-F5344CB8AC3E}">
        <p14:creationId xmlns:p14="http://schemas.microsoft.com/office/powerpoint/2010/main" val="5573816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297C6-5EBC-1731-A917-C064EDD49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476" y="-364340"/>
            <a:ext cx="10515600" cy="1325563"/>
          </a:xfrm>
        </p:spPr>
        <p:txBody>
          <a:bodyPr/>
          <a:lstStyle/>
          <a:p>
            <a:r>
              <a:rPr lang="cs-CZ" dirty="0"/>
              <a:t>Dvůr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6EB02-1797-5260-F5E0-F39EC1E566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383" y="626724"/>
            <a:ext cx="10470223" cy="7119990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cs-CZ" b="1" dirty="0"/>
              <a:t>- </a:t>
            </a:r>
            <a:r>
              <a:rPr lang="el-GR" b="1" dirty="0"/>
              <a:t>ἀυλή</a:t>
            </a:r>
            <a:r>
              <a:rPr lang="cs-CZ" b="1" dirty="0"/>
              <a:t>, </a:t>
            </a:r>
            <a:r>
              <a:rPr lang="cs-CZ" b="1" dirty="0" err="1"/>
              <a:t>aulé</a:t>
            </a:r>
            <a:endParaRPr lang="cs-CZ" b="1" dirty="0"/>
          </a:p>
          <a:p>
            <a:pPr marL="0" indent="0">
              <a:buNone/>
            </a:pPr>
            <a:r>
              <a:rPr lang="cs-CZ" dirty="0"/>
              <a:t>- </a:t>
            </a:r>
            <a:r>
              <a:rPr lang="el-GR" b="1" u="sng" dirty="0"/>
              <a:t>φίλοι</a:t>
            </a:r>
            <a:r>
              <a:rPr lang="cs-CZ" u="sng" dirty="0"/>
              <a:t> (</a:t>
            </a:r>
            <a:r>
              <a:rPr lang="cs-CZ" b="1" u="sng" dirty="0" err="1"/>
              <a:t>fíloi</a:t>
            </a:r>
            <a:r>
              <a:rPr lang="cs-CZ" u="sng" dirty="0"/>
              <a:t>, </a:t>
            </a:r>
            <a:r>
              <a:rPr lang="cs-CZ" u="sng" dirty="0" err="1"/>
              <a:t>sing</a:t>
            </a:r>
            <a:r>
              <a:rPr lang="cs-CZ" u="sng" dirty="0"/>
              <a:t>. </a:t>
            </a:r>
            <a:r>
              <a:rPr lang="el-GR" u="sng" dirty="0"/>
              <a:t>φίλος</a:t>
            </a:r>
            <a:r>
              <a:rPr lang="cs-CZ" u="sng" dirty="0"/>
              <a:t>), královi „</a:t>
            </a:r>
            <a:r>
              <a:rPr lang="cs-CZ" b="1" u="sng" dirty="0"/>
              <a:t>Přátelé</a:t>
            </a:r>
            <a:r>
              <a:rPr lang="cs-CZ" u="sng" dirty="0"/>
              <a:t>“</a:t>
            </a:r>
          </a:p>
          <a:p>
            <a:pPr marL="0" indent="0">
              <a:buNone/>
            </a:pPr>
            <a:r>
              <a:rPr lang="cs-CZ" dirty="0"/>
              <a:t>	- titul udělen darováním purpurového pláště a čapky (</a:t>
            </a:r>
            <a:r>
              <a:rPr lang="cs-CZ" dirty="0" err="1"/>
              <a:t>kausia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/>
              <a:t>	- často (leč nejenom) vybíráni z královských pážat</a:t>
            </a:r>
          </a:p>
          <a:p>
            <a:pPr marL="0" indent="0">
              <a:buNone/>
            </a:pPr>
            <a:r>
              <a:rPr lang="cs-CZ" dirty="0"/>
              <a:t>	- úkoly:</a:t>
            </a:r>
          </a:p>
          <a:p>
            <a:pPr marL="0" indent="0">
              <a:buNone/>
            </a:pPr>
            <a:r>
              <a:rPr lang="cs-CZ" dirty="0"/>
              <a:t>		- doprovázet krále během jeho každodenních činností</a:t>
            </a:r>
          </a:p>
          <a:p>
            <a:pPr marL="0" indent="0">
              <a:buNone/>
            </a:pPr>
            <a:r>
              <a:rPr lang="cs-CZ" dirty="0"/>
              <a:t>		- radit králi během vojenských a civilních porad (pokud jsou 						považováni za dostatečně důvěryhodné)</a:t>
            </a:r>
          </a:p>
          <a:p>
            <a:pPr marL="0" indent="0">
              <a:buNone/>
            </a:pPr>
            <a:r>
              <a:rPr lang="cs-CZ" dirty="0"/>
              <a:t>		- vedení soudů nad zrádci a uzurpátory</a:t>
            </a:r>
          </a:p>
          <a:p>
            <a:pPr marL="0" indent="0">
              <a:buNone/>
            </a:pPr>
            <a:r>
              <a:rPr lang="cs-CZ" dirty="0"/>
              <a:t>		- jsou vysíláni jako poslové na diplomatické mise do zahraničí</a:t>
            </a:r>
          </a:p>
          <a:p>
            <a:pPr marL="0" indent="0">
              <a:buNone/>
            </a:pPr>
            <a:r>
              <a:rPr lang="cs-CZ" dirty="0"/>
              <a:t>		- vykonávání administrativních a exekutivních úkolů v satrapiích</a:t>
            </a:r>
          </a:p>
          <a:p>
            <a:pPr marL="0" indent="0">
              <a:buNone/>
            </a:pPr>
            <a:r>
              <a:rPr lang="cs-CZ" dirty="0"/>
              <a:t>- aristokracie tvořená Přáteli je založena primárně na individuálních zásluhách a jenom sekundárně na původu</a:t>
            </a:r>
          </a:p>
          <a:p>
            <a:pPr marL="0" indent="0">
              <a:buNone/>
            </a:pPr>
            <a:r>
              <a:rPr lang="cs-CZ" dirty="0"/>
              <a:t>	- rozdíl oproti </a:t>
            </a:r>
            <a:r>
              <a:rPr lang="cs-CZ" dirty="0" err="1"/>
              <a:t>achaimenovské</a:t>
            </a:r>
            <a:r>
              <a:rPr lang="cs-CZ" dirty="0"/>
              <a:t> aristokracii, kde existuje sedm vznešených rodů s privilegovaným  postavením vůči zbytku 	aristokracie)</a:t>
            </a:r>
          </a:p>
          <a:p>
            <a:pPr marL="0" indent="0">
              <a:buNone/>
            </a:pPr>
            <a:r>
              <a:rPr lang="cs-CZ" dirty="0"/>
              <a:t>	- za pozdních </a:t>
            </a:r>
            <a:r>
              <a:rPr lang="cs-CZ" dirty="0" err="1"/>
              <a:t>Seleukovců</a:t>
            </a:r>
            <a:r>
              <a:rPr lang="cs-CZ" dirty="0"/>
              <a:t> se nicméně v rámci Přátel vytváří rodová šlechta</a:t>
            </a:r>
          </a:p>
          <a:p>
            <a:pPr marL="0" indent="0">
              <a:buNone/>
            </a:pPr>
            <a:r>
              <a:rPr lang="cs-CZ" dirty="0"/>
              <a:t>- přijetí mezi Přátele teoreticky závisí výlučně na vůli krále, král přinejmenším nominálně nemusí přijímat za své Přátele </a:t>
            </a:r>
            <a:r>
              <a:rPr lang="cs-CZ" dirty="0" err="1"/>
              <a:t>Přátele</a:t>
            </a:r>
            <a:r>
              <a:rPr lang="cs-CZ" dirty="0"/>
              <a:t> předchozího krále</a:t>
            </a:r>
          </a:p>
          <a:p>
            <a:pPr marL="0" indent="0">
              <a:buNone/>
            </a:pPr>
            <a:r>
              <a:rPr lang="cs-CZ" dirty="0"/>
              <a:t>- Přátelé a členové dvora mohou být jak (převážně) Řekové a Makedoňané, tak též nemálo neřečtí jedinci, též vazalští panovníci či členové lokálních elit</a:t>
            </a:r>
          </a:p>
          <a:p>
            <a:pPr marL="0" indent="0">
              <a:buNone/>
            </a:pPr>
            <a:r>
              <a:rPr lang="cs-CZ" dirty="0"/>
              <a:t>	- např. Hannibal, arabský vychovatel </a:t>
            </a:r>
            <a:r>
              <a:rPr lang="cs-CZ" dirty="0" err="1"/>
              <a:t>Antiocha</a:t>
            </a:r>
            <a:r>
              <a:rPr lang="cs-CZ" dirty="0"/>
              <a:t> VI. </a:t>
            </a:r>
            <a:r>
              <a:rPr lang="cs-CZ" dirty="0" err="1"/>
              <a:t>Malchos</a:t>
            </a:r>
            <a:r>
              <a:rPr lang="cs-CZ" dirty="0"/>
              <a:t>, Židé Jonatán a Simon</a:t>
            </a:r>
          </a:p>
          <a:p>
            <a:pPr marL="0" indent="0">
              <a:buNone/>
            </a:pPr>
            <a:r>
              <a:rPr lang="cs-CZ" dirty="0"/>
              <a:t>	- v úřadech jinak též  např. Méd </a:t>
            </a:r>
            <a:r>
              <a:rPr lang="cs-CZ" dirty="0" err="1"/>
              <a:t>Aspiánas</a:t>
            </a:r>
            <a:r>
              <a:rPr lang="cs-CZ" dirty="0"/>
              <a:t>, vojenský velitel sloužící </a:t>
            </a:r>
            <a:r>
              <a:rPr lang="cs-CZ" dirty="0" err="1"/>
              <a:t>Antiochovi</a:t>
            </a:r>
            <a:r>
              <a:rPr lang="cs-CZ" dirty="0"/>
              <a:t> III. v bitvě u Rafie, </a:t>
            </a:r>
            <a:r>
              <a:rPr lang="cs-CZ" dirty="0" err="1"/>
              <a:t>Artaxias</a:t>
            </a:r>
            <a:r>
              <a:rPr lang="cs-CZ" dirty="0"/>
              <a:t> a </a:t>
            </a:r>
            <a:r>
              <a:rPr lang="cs-CZ" dirty="0" err="1"/>
              <a:t>Zariadris</a:t>
            </a:r>
            <a:r>
              <a:rPr lang="cs-CZ" dirty="0"/>
              <a:t>, 	arménsko-íránští satrapové Arménie (též za </a:t>
            </a:r>
            <a:r>
              <a:rPr lang="cs-CZ" dirty="0" err="1"/>
              <a:t>Antiocha</a:t>
            </a:r>
            <a:r>
              <a:rPr lang="cs-CZ" dirty="0"/>
              <a:t>), </a:t>
            </a:r>
            <a:r>
              <a:rPr lang="cs-CZ" dirty="0" err="1"/>
              <a:t>Aribazos</a:t>
            </a:r>
            <a:r>
              <a:rPr lang="cs-CZ" dirty="0"/>
              <a:t>, </a:t>
            </a:r>
            <a:r>
              <a:rPr lang="cs-CZ" dirty="0" err="1"/>
              <a:t>stratégos</a:t>
            </a:r>
            <a:r>
              <a:rPr lang="cs-CZ" dirty="0"/>
              <a:t> v </a:t>
            </a:r>
            <a:r>
              <a:rPr lang="cs-CZ" dirty="0" err="1"/>
              <a:t>Kilikii</a:t>
            </a:r>
            <a:r>
              <a:rPr lang="cs-CZ" dirty="0"/>
              <a:t> (rok 246)</a:t>
            </a:r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endParaRPr lang="el-GR" dirty="0"/>
          </a:p>
          <a:p>
            <a:pPr marL="0" indent="0">
              <a:buNone/>
            </a:pP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58377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F7AB5-155F-94C8-F948-012BA59802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4256"/>
            <a:ext cx="10515600" cy="5642707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cs-CZ" b="1" u="sng" dirty="0"/>
              <a:t>- královna</a:t>
            </a:r>
          </a:p>
          <a:p>
            <a:pPr marL="0" indent="0">
              <a:buNone/>
            </a:pPr>
            <a:r>
              <a:rPr lang="cs-CZ" dirty="0"/>
              <a:t>- oproti Makedonii je silnější postavení královny (podobně jako u </a:t>
            </a:r>
            <a:r>
              <a:rPr lang="cs-CZ" dirty="0" err="1"/>
              <a:t>Achaimenovců</a:t>
            </a:r>
            <a:r>
              <a:rPr lang="cs-CZ" dirty="0"/>
              <a:t>)</a:t>
            </a:r>
          </a:p>
          <a:p>
            <a:pPr marL="0" indent="0">
              <a:buNone/>
            </a:pPr>
            <a:r>
              <a:rPr lang="cs-CZ" dirty="0"/>
              <a:t>	- má vlastní doprovod</a:t>
            </a:r>
          </a:p>
          <a:p>
            <a:pPr marL="0" indent="0">
              <a:buNone/>
            </a:pPr>
            <a:r>
              <a:rPr lang="cs-CZ" dirty="0"/>
              <a:t>	- může samostatně projevovat štědrost či dobrodiní poddaným subjektům a komunitám</a:t>
            </a:r>
          </a:p>
          <a:p>
            <a:pPr marL="0" indent="0">
              <a:buNone/>
            </a:pPr>
            <a:r>
              <a:rPr lang="cs-CZ" dirty="0"/>
              <a:t>	- vliv </a:t>
            </a:r>
            <a:r>
              <a:rPr lang="cs-CZ" dirty="0" err="1"/>
              <a:t>Apamé</a:t>
            </a:r>
            <a:r>
              <a:rPr lang="cs-CZ" dirty="0"/>
              <a:t> (kvůli legitimizaci dynastie)?</a:t>
            </a:r>
          </a:p>
          <a:p>
            <a:pPr marL="0" indent="0">
              <a:buNone/>
            </a:pPr>
            <a:r>
              <a:rPr lang="cs-CZ" b="1" u="sng" dirty="0"/>
              <a:t>- kancléř</a:t>
            </a:r>
          </a:p>
          <a:p>
            <a:pPr marL="0" indent="0">
              <a:buNone/>
            </a:pPr>
            <a:r>
              <a:rPr lang="cs-CZ" dirty="0"/>
              <a:t>- tato funkce neexistovala v Řecku</a:t>
            </a:r>
          </a:p>
          <a:p>
            <a:pPr marL="0" indent="0">
              <a:buNone/>
            </a:pPr>
            <a:r>
              <a:rPr lang="cs-CZ" dirty="0"/>
              <a:t>- má předlohu v </a:t>
            </a:r>
            <a:r>
              <a:rPr lang="cs-CZ" dirty="0" err="1"/>
              <a:t>Achaimenovské</a:t>
            </a:r>
            <a:r>
              <a:rPr lang="cs-CZ" dirty="0"/>
              <a:t> říši (</a:t>
            </a:r>
            <a:r>
              <a:rPr lang="cs-CZ" dirty="0" err="1"/>
              <a:t>hazarapatiš</a:t>
            </a:r>
            <a:r>
              <a:rPr lang="cs-CZ" dirty="0"/>
              <a:t>/</a:t>
            </a:r>
            <a:r>
              <a:rPr lang="cs-CZ" dirty="0" err="1"/>
              <a:t>chiliarchos</a:t>
            </a:r>
            <a:r>
              <a:rPr lang="cs-CZ" dirty="0"/>
              <a:t>, původně velitel královské stráže)</a:t>
            </a:r>
          </a:p>
          <a:p>
            <a:pPr marL="0" indent="0">
              <a:buNone/>
            </a:pPr>
            <a:r>
              <a:rPr lang="cs-CZ" dirty="0"/>
              <a:t>- odtud ji přebírá Alexander, svým </a:t>
            </a:r>
            <a:r>
              <a:rPr lang="cs-CZ" dirty="0" err="1"/>
              <a:t>chiliarchem</a:t>
            </a:r>
            <a:r>
              <a:rPr lang="cs-CZ" dirty="0"/>
              <a:t> jmenuje </a:t>
            </a:r>
            <a:r>
              <a:rPr lang="cs-CZ" dirty="0" err="1"/>
              <a:t>Perdikka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- existuje též za </a:t>
            </a:r>
            <a:r>
              <a:rPr lang="cs-CZ" dirty="0" err="1"/>
              <a:t>Seleukovců</a:t>
            </a:r>
            <a:r>
              <a:rPr lang="cs-CZ" dirty="0"/>
              <a:t>, zde je pro ni využíván jako označení výraz „</a:t>
            </a:r>
            <a:r>
              <a:rPr lang="el-GR" dirty="0"/>
              <a:t>ὁ έπὶ τῶν πραγμάτων</a:t>
            </a:r>
            <a:r>
              <a:rPr lang="cs-CZ" dirty="0"/>
              <a:t>“, „ten (kdo je pověřen) se záležitostmi, pověřenec“</a:t>
            </a:r>
          </a:p>
          <a:p>
            <a:pPr marL="0" indent="0">
              <a:buNone/>
            </a:pPr>
            <a:r>
              <a:rPr lang="cs-CZ" dirty="0"/>
              <a:t>- úřad je považován za jeden z typických znaků </a:t>
            </a:r>
            <a:r>
              <a:rPr lang="cs-CZ" dirty="0" err="1"/>
              <a:t>seleukovské</a:t>
            </a:r>
            <a:r>
              <a:rPr lang="cs-CZ" dirty="0"/>
              <a:t> monarchie</a:t>
            </a:r>
          </a:p>
          <a:p>
            <a:pPr marL="0" indent="0">
              <a:buNone/>
            </a:pPr>
            <a:r>
              <a:rPr lang="cs-CZ" dirty="0"/>
              <a:t>- např. </a:t>
            </a:r>
            <a:r>
              <a:rPr lang="cs-CZ" dirty="0" err="1"/>
              <a:t>Hermeiás</a:t>
            </a:r>
            <a:r>
              <a:rPr lang="cs-CZ" dirty="0"/>
              <a:t>, kancléř za </a:t>
            </a:r>
            <a:r>
              <a:rPr lang="cs-CZ" dirty="0" err="1"/>
              <a:t>Antiocha</a:t>
            </a:r>
            <a:r>
              <a:rPr lang="cs-CZ" dirty="0"/>
              <a:t> III. Velikého, </a:t>
            </a:r>
            <a:r>
              <a:rPr lang="cs-CZ" dirty="0" err="1"/>
              <a:t>Heliodoros</a:t>
            </a:r>
            <a:r>
              <a:rPr lang="cs-CZ" dirty="0"/>
              <a:t> za </a:t>
            </a:r>
            <a:r>
              <a:rPr lang="cs-CZ" dirty="0" err="1"/>
              <a:t>Seleuka</a:t>
            </a:r>
            <a:r>
              <a:rPr lang="cs-CZ" dirty="0"/>
              <a:t> IV. (kterého zavraždil)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dirty="0"/>
              <a:t>- u dvora též existují eunuchové</a:t>
            </a:r>
          </a:p>
          <a:p>
            <a:pPr marL="0" indent="0">
              <a:buNone/>
            </a:pPr>
            <a:r>
              <a:rPr lang="cs-CZ" dirty="0"/>
              <a:t>	- též přebraní Alexandrem od </a:t>
            </a:r>
            <a:r>
              <a:rPr lang="cs-CZ" dirty="0" err="1"/>
              <a:t>Achaimenovců</a:t>
            </a:r>
            <a:r>
              <a:rPr lang="cs-CZ" dirty="0"/>
              <a:t>, za kterých už měli poměrně významný vliv</a:t>
            </a:r>
          </a:p>
          <a:p>
            <a:pPr marL="0" indent="0">
              <a:buNone/>
            </a:pPr>
            <a:r>
              <a:rPr lang="cs-CZ" dirty="0"/>
              <a:t>	- za </a:t>
            </a:r>
            <a:r>
              <a:rPr lang="cs-CZ" dirty="0" err="1"/>
              <a:t>Seleukovců</a:t>
            </a:r>
            <a:r>
              <a:rPr lang="cs-CZ" dirty="0"/>
              <a:t> např. </a:t>
            </a:r>
            <a:r>
              <a:rPr lang="cs-CZ" dirty="0" err="1"/>
              <a:t>Kratéros</a:t>
            </a:r>
            <a:r>
              <a:rPr lang="cs-CZ" dirty="0"/>
              <a:t>, lékař Kleopatry They a vychovatel </a:t>
            </a:r>
            <a:r>
              <a:rPr lang="cs-CZ" dirty="0" err="1"/>
              <a:t>Antiocha</a:t>
            </a:r>
            <a:r>
              <a:rPr lang="cs-CZ" dirty="0"/>
              <a:t> IX.</a:t>
            </a:r>
          </a:p>
          <a:p>
            <a:pPr marL="0" indent="0">
              <a:buNone/>
            </a:pPr>
            <a:r>
              <a:rPr lang="cs-CZ" dirty="0"/>
              <a:t>- co se týče fyzického dvora, tj. paláců, </a:t>
            </a:r>
            <a:r>
              <a:rPr lang="cs-CZ" dirty="0" err="1"/>
              <a:t>Seleukovci</a:t>
            </a:r>
            <a:r>
              <a:rPr lang="cs-CZ" dirty="0"/>
              <a:t> primárně využívají bývalé paláce </a:t>
            </a:r>
            <a:r>
              <a:rPr lang="cs-CZ" dirty="0" err="1"/>
              <a:t>Achaimenovců</a:t>
            </a:r>
            <a:r>
              <a:rPr lang="cs-CZ" dirty="0"/>
              <a:t> (v Babylonu, </a:t>
            </a:r>
            <a:r>
              <a:rPr lang="cs-CZ" dirty="0" err="1"/>
              <a:t>Sůsách</a:t>
            </a:r>
            <a:r>
              <a:rPr lang="cs-CZ" dirty="0"/>
              <a:t> apod), přímo jimi vybudované paláce v Antiochii, Čtyřměstí a </a:t>
            </a:r>
            <a:r>
              <a:rPr lang="cs-CZ" dirty="0" err="1"/>
              <a:t>Seleukei</a:t>
            </a:r>
            <a:r>
              <a:rPr lang="cs-CZ" dirty="0"/>
              <a:t> na Tigridu se příliš nedochovaly, nicméně soudě podle dochovaných zbytků paláce v </a:t>
            </a:r>
            <a:r>
              <a:rPr lang="cs-CZ" dirty="0" err="1"/>
              <a:t>Ai</a:t>
            </a:r>
            <a:r>
              <a:rPr lang="cs-CZ" dirty="0"/>
              <a:t> </a:t>
            </a:r>
            <a:r>
              <a:rPr lang="cs-CZ" dirty="0" err="1"/>
              <a:t>Khanoum</a:t>
            </a:r>
            <a:r>
              <a:rPr lang="cs-CZ" dirty="0"/>
              <a:t> se velice podobaly synkretickému </a:t>
            </a:r>
            <a:r>
              <a:rPr lang="cs-CZ" dirty="0" err="1"/>
              <a:t>achaimenovskému</a:t>
            </a:r>
            <a:r>
              <a:rPr lang="cs-CZ" dirty="0"/>
              <a:t> architektonickému stylu s příměsí babylonských a řeckých prvků</a:t>
            </a:r>
          </a:p>
        </p:txBody>
      </p:sp>
    </p:spTree>
    <p:extLst>
      <p:ext uri="{BB962C8B-B14F-4D97-AF65-F5344CB8AC3E}">
        <p14:creationId xmlns:p14="http://schemas.microsoft.com/office/powerpoint/2010/main" val="22439209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B2620A-3DE8-81CB-166B-A30F065136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82147"/>
            <a:ext cx="10515600" cy="1325563"/>
          </a:xfrm>
        </p:spPr>
        <p:txBody>
          <a:bodyPr/>
          <a:lstStyle/>
          <a:p>
            <a:r>
              <a:rPr lang="cs-CZ" dirty="0"/>
              <a:t>Administrativa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F88AE3-C615-D619-95C7-2B842BD839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39304"/>
            <a:ext cx="10515600" cy="5684785"/>
          </a:xfrm>
        </p:spPr>
        <p:txBody>
          <a:bodyPr/>
          <a:lstStyle/>
          <a:p>
            <a:pPr marL="0" indent="0">
              <a:buNone/>
            </a:pPr>
            <a:r>
              <a:rPr lang="cs-CZ" dirty="0"/>
              <a:t>- soudobá označení pro říši: </a:t>
            </a:r>
            <a:r>
              <a:rPr lang="cs-CZ" dirty="0" err="1"/>
              <a:t>basileia</a:t>
            </a:r>
            <a:r>
              <a:rPr lang="cs-CZ" dirty="0"/>
              <a:t> (království), arché (říše, panství, impérium)</a:t>
            </a:r>
          </a:p>
          <a:p>
            <a:pPr marL="0" indent="0">
              <a:buNone/>
            </a:pPr>
            <a:r>
              <a:rPr lang="cs-CZ" dirty="0"/>
              <a:t>- 2 hlavní kritéria pro definici říše, která splňuje </a:t>
            </a:r>
            <a:r>
              <a:rPr lang="cs-CZ" dirty="0" err="1"/>
              <a:t>Seleukovské</a:t>
            </a:r>
            <a:r>
              <a:rPr lang="cs-CZ" dirty="0"/>
              <a:t> království:</a:t>
            </a:r>
          </a:p>
          <a:p>
            <a:pPr marL="0" indent="0">
              <a:buNone/>
            </a:pPr>
            <a:r>
              <a:rPr lang="cs-CZ" dirty="0"/>
              <a:t>	1. stát či centrální mocnost zahrnující rozsáhlé území a množství 	komunit, často zeměpisně a kulturně různorodá, nad kterými 	panuje za použití vojenské síly a dobývání, přičemž využívá 	přebytky z podřízených území</a:t>
            </a:r>
          </a:p>
          <a:p>
            <a:pPr marL="0" indent="0">
              <a:buNone/>
            </a:pPr>
            <a:r>
              <a:rPr lang="cs-CZ" dirty="0"/>
              <a:t>	2. stát, ve kterém existuje ústřední zastřešující administrativní 	struktura, více či méně pevná</a:t>
            </a:r>
          </a:p>
          <a:p>
            <a:pPr marL="0" indent="0">
              <a:buNone/>
            </a:pPr>
            <a:r>
              <a:rPr lang="cs-CZ" dirty="0"/>
              <a:t>- stát je vytvořen dobytím území a udržován vojenským aparátem, který umožňuje vybírání tributu a služeb od podrobeného obyvatelstva</a:t>
            </a:r>
          </a:p>
          <a:p>
            <a:pPr mar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67614960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340</TotalTime>
  <Words>1489</Words>
  <Application>Microsoft Office PowerPoint</Application>
  <PresentationFormat>Widescreen</PresentationFormat>
  <Paragraphs>104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Blackadder ITC</vt:lpstr>
      <vt:lpstr>Calibri</vt:lpstr>
      <vt:lpstr>Calibri Light</vt:lpstr>
      <vt:lpstr>1_Office Theme</vt:lpstr>
      <vt:lpstr>Říše Seleukovců</vt:lpstr>
      <vt:lpstr>Král</vt:lpstr>
      <vt:lpstr>PowerPoint Presentation</vt:lpstr>
      <vt:lpstr>PowerPoint Presentation</vt:lpstr>
      <vt:lpstr>PowerPoint Presentation</vt:lpstr>
      <vt:lpstr>PowerPoint Presentation</vt:lpstr>
      <vt:lpstr>Dvůr</vt:lpstr>
      <vt:lpstr>PowerPoint Presentation</vt:lpstr>
      <vt:lpstr>Administrativa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Říše Seleukovců</dc:title>
  <dc:creator>Ondřej Kvapil</dc:creator>
  <cp:lastModifiedBy>Ondřej Kvapil</cp:lastModifiedBy>
  <cp:revision>3</cp:revision>
  <dcterms:created xsi:type="dcterms:W3CDTF">2023-11-06T10:46:22Z</dcterms:created>
  <dcterms:modified xsi:type="dcterms:W3CDTF">2023-12-25T21:33:23Z</dcterms:modified>
</cp:coreProperties>
</file>