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4" r:id="rId4"/>
    <p:sldId id="258" r:id="rId5"/>
    <p:sldId id="259" r:id="rId6"/>
    <p:sldId id="274" r:id="rId7"/>
    <p:sldId id="261" r:id="rId8"/>
    <p:sldId id="275" r:id="rId9"/>
    <p:sldId id="262" r:id="rId10"/>
    <p:sldId id="281" r:id="rId11"/>
    <p:sldId id="260" r:id="rId12"/>
    <p:sldId id="278" r:id="rId13"/>
    <p:sldId id="285" r:id="rId14"/>
    <p:sldId id="263" r:id="rId15"/>
    <p:sldId id="264" r:id="rId16"/>
    <p:sldId id="265" r:id="rId17"/>
    <p:sldId id="272" r:id="rId18"/>
    <p:sldId id="277" r:id="rId19"/>
    <p:sldId id="266" r:id="rId20"/>
    <p:sldId id="276" r:id="rId21"/>
    <p:sldId id="267" r:id="rId22"/>
    <p:sldId id="273" r:id="rId23"/>
    <p:sldId id="268" r:id="rId24"/>
    <p:sldId id="269" r:id="rId25"/>
    <p:sldId id="270" r:id="rId26"/>
    <p:sldId id="280" r:id="rId27"/>
    <p:sldId id="271" r:id="rId28"/>
    <p:sldId id="279" r:id="rId29"/>
    <p:sldId id="282" r:id="rId30"/>
    <p:sldId id="283" r:id="rId3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657" autoAdjust="0"/>
  </p:normalViewPr>
  <p:slideViewPr>
    <p:cSldViewPr snapToGrid="0" showGuides="1">
      <p:cViewPr varScale="1">
        <p:scale>
          <a:sx n="62" d="100"/>
          <a:sy n="62" d="100"/>
        </p:scale>
        <p:origin x="8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6127F-3D92-8CD8-2CDB-42CC16BB3D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ADC79B-BF48-6F29-2488-C8C8BBBF8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A9CB33-3D2B-3B59-6A07-AA2772171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22.12.2023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1C943-F58C-539D-F336-9297DC168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EB7F8-DB18-4230-CC15-95233A28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6428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FC5DF-6B07-8A5C-C35C-56D8D35FC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38632-EF9A-04F9-682D-F0A6E887C7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58B54-6A58-BE65-44FF-6CEA76A1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22.12.2023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63D9A-C618-EEF8-0B37-DB7276629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63558-9700-294F-1872-0F6BC833E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2740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884A85-E410-A1EA-C86A-48FA9A691E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0D6FF7-2A6D-C836-CAAA-21076E3AB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A8F60-0E73-7181-A4AE-17DC1C010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22.12.2023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173F8-9B3B-D5AB-7468-B69E3598A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B4A8A-D01E-214A-18C6-3D0E0CEB1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7909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514EA-2090-86C6-23C2-98471B45A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84D65-EC5F-9948-6C19-2DE8B9A3B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B8D45-111D-4E54-BD34-569A0BD1E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22.12.2023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FB1A7-DB77-906F-7404-FFA5A04E9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4C7FC-9638-D55A-D17D-87C17140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7501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47D6-133A-9F1D-C00C-641428077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231B97-4069-3F35-927D-2C4AD66AD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C00D0-477F-44BC-0022-1C50A4D18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22.12.2023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B9313-0C41-AF18-27F6-CCE0AD28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5B7BE-27D2-65DE-6084-15F3BC633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9114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59425-74E4-3234-827A-AE2487F51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803EB-36E5-1A11-E357-9083481BF1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897C6-9F62-0FCC-A0A5-C4FC7522C1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AC78C-F631-31EF-15B4-0A8894589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22.12.2023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9B8E1C-F58D-C77F-33D8-108D0DA7A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BDF6AA-41B8-47C5-482B-33172D081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6200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E7689-299A-224A-7F6A-A0C0CF24C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764E60-CEAD-D9B9-8E09-B7421B1A4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260ED0-FE90-0444-5454-6BBA956173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26CFFC-A4FC-4F7C-B2AF-639EBDF665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356FEE-350D-2C63-E9BE-CF4D1A1B20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A32884-C6FF-68D5-5A05-94BDDAD13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22.12.2023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4E1994-AAAC-59C5-8670-27A4EA0E6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6EFE2D-6626-A5E6-7D1B-D80729F73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676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89D7B-1149-34AB-1DF4-1EF63F4E9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CDD07C-F008-24EA-8E11-DD331F099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22.12.2023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DB17E-0316-4562-A70C-C1FD5D854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ED6755-2EE4-199E-6582-EAF04F6FB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5744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2BA1A7-45D4-51FE-6A36-E4AAB5160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22.12.2023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4A24EE-796F-406A-EA67-A7981F552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9C8FC-7214-8FF9-D9D3-7EBF6170A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5269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FEE42-00F7-0563-EBBC-A749ED2E8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C84D2-BC0B-4AC2-32D5-20E1F25C2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31A068-5364-4D49-6106-73606B50E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27E4C1-6599-894A-A513-8BAB5FCE9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22.12.2023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AFC847-494A-1612-5573-1E65262A1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DEA08-9E96-8873-1E07-128AE274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8387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BFB19-9ABE-4977-35F0-9307F529C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B837DD-EFB6-0545-347B-9EB3631F07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DA1DD-A3DA-6217-CC8C-23BDCF9CE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DD4430-D040-6E46-81CE-FC5C4F73B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22.12.2023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456D6-48AC-52BD-A7DE-00A9DAD7C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3F5BEA-7ECB-951B-937B-0741302DE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0759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A655E6-58AE-63E2-2A90-2E90D00E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A5F96-267F-D9E0-DC3B-BD955CAC8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42FFE-DB63-F70D-696A-1B490F44F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0332B-58A9-4F16-A6A4-68E2DE353079}" type="datetimeFigureOut">
              <a:rPr lang="cs-CZ" smtClean="0"/>
              <a:t>22.12.2023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C7D8A-59D1-F5BC-73CD-BA6D8C5BC1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FD4E9-A58D-9855-B81F-D03AA0DB7F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2549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AED9-8B0E-4981-23F6-749303583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6480" y="-1011237"/>
            <a:ext cx="9144000" cy="2387600"/>
          </a:xfrm>
        </p:spPr>
        <p:txBody>
          <a:bodyPr/>
          <a:lstStyle/>
          <a:p>
            <a:r>
              <a:rPr lang="en-US" dirty="0" err="1"/>
              <a:t>Říše</a:t>
            </a:r>
            <a:r>
              <a:rPr lang="en-US" dirty="0"/>
              <a:t> </a:t>
            </a:r>
            <a:r>
              <a:rPr lang="en-US" dirty="0" err="1"/>
              <a:t>Seleukovců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DC6604-8EC4-5222-F21A-215931B308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4080" y="1376363"/>
            <a:ext cx="9144000" cy="1655762"/>
          </a:xfrm>
        </p:spPr>
        <p:txBody>
          <a:bodyPr/>
          <a:lstStyle/>
          <a:p>
            <a:r>
              <a:rPr lang="cs-CZ" dirty="0"/>
              <a:t>Armáda (+ reformy </a:t>
            </a:r>
            <a:r>
              <a:rPr lang="cs-CZ" dirty="0" err="1"/>
              <a:t>Antiocha</a:t>
            </a:r>
            <a:r>
              <a:rPr lang="cs-CZ" dirty="0"/>
              <a:t> IV.)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E42B32E-7C78-D918-D73D-5683522E7089}"/>
              </a:ext>
            </a:extLst>
          </p:cNvPr>
          <p:cNvSpPr txBox="1">
            <a:spLocks/>
          </p:cNvSpPr>
          <p:nvPr/>
        </p:nvSpPr>
        <p:spPr>
          <a:xfrm>
            <a:off x="-1591945" y="625316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Blackadder ITC" panose="04020505051007020D02" pitchFamily="82" charset="0"/>
              </a:rPr>
              <a:t>Art by </a:t>
            </a:r>
            <a:r>
              <a:rPr lang="en-US" dirty="0" err="1">
                <a:latin typeface="Blackadder ITC" panose="04020505051007020D02" pitchFamily="82" charset="0"/>
              </a:rPr>
              <a:t>foojer</a:t>
            </a:r>
            <a:endParaRPr lang="cs-CZ" dirty="0">
              <a:latin typeface="Blackadder ITC" panose="04020505051007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093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5307B-F54B-5BE7-33F3-1A60431AA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FBAA6-2C41-8DBE-9CEE-26E389BF0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384CD4-21F1-37F8-C10A-768D5A1E5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8709"/>
            <a:ext cx="12192000" cy="536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78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F7FF8-37C0-98EC-D8E6-7656A69FF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19191"/>
            <a:ext cx="10515600" cy="54577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- </a:t>
            </a:r>
            <a:r>
              <a:rPr lang="cs-CZ" u="sng" dirty="0"/>
              <a:t>výzbroj falangy</a:t>
            </a:r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dirty="0" err="1"/>
              <a:t>sarissa</a:t>
            </a:r>
            <a:r>
              <a:rPr lang="cs-CZ" dirty="0"/>
              <a:t> – 5 až +7,5 metrů dlouhá píka</a:t>
            </a:r>
          </a:p>
          <a:p>
            <a:pPr marL="0" indent="0">
              <a:buNone/>
            </a:pPr>
            <a:r>
              <a:rPr lang="cs-CZ" dirty="0"/>
              <a:t>	- kvůli boji s jinými armádami se </a:t>
            </a:r>
            <a:r>
              <a:rPr lang="cs-CZ" dirty="0" err="1"/>
              <a:t>sarissami</a:t>
            </a:r>
            <a:r>
              <a:rPr lang="cs-CZ" dirty="0"/>
              <a:t> je postupně 	prodlužována, aby byl její dosah větší než u protivníka</a:t>
            </a:r>
          </a:p>
          <a:p>
            <a:pPr marL="0" indent="0">
              <a:buNone/>
            </a:pPr>
            <a:r>
              <a:rPr lang="cs-CZ" dirty="0"/>
              <a:t>		- +7,5 m je velikost, při které se stává těžce použitelnou a 		proto se později mírně zkracuje (6,5-7 m)</a:t>
            </a:r>
          </a:p>
          <a:p>
            <a:pPr marL="0" indent="0">
              <a:buNone/>
            </a:pPr>
            <a:r>
              <a:rPr lang="cs-CZ" dirty="0"/>
              <a:t>- příruční zbraň – </a:t>
            </a:r>
            <a:r>
              <a:rPr lang="cs-CZ" dirty="0" err="1"/>
              <a:t>machaira</a:t>
            </a:r>
            <a:r>
              <a:rPr lang="cs-CZ" dirty="0"/>
              <a:t> (kratší jednobřitý sečný meč)</a:t>
            </a:r>
          </a:p>
          <a:p>
            <a:pPr marL="0" indent="0">
              <a:buNone/>
            </a:pPr>
            <a:r>
              <a:rPr lang="cs-CZ" dirty="0"/>
              <a:t>- štít: </a:t>
            </a:r>
            <a:r>
              <a:rPr lang="cs-CZ" dirty="0" err="1"/>
              <a:t>pelté</a:t>
            </a:r>
            <a:r>
              <a:rPr lang="cs-CZ" dirty="0"/>
              <a:t> – menší kulatý štít</a:t>
            </a:r>
          </a:p>
          <a:p>
            <a:pPr marL="0" indent="0">
              <a:buNone/>
            </a:pPr>
            <a:r>
              <a:rPr lang="cs-CZ" dirty="0"/>
              <a:t>	- ! V pramenech se někdy používá výraz </a:t>
            </a:r>
            <a:r>
              <a:rPr lang="cs-CZ" dirty="0" err="1"/>
              <a:t>aspis</a:t>
            </a:r>
            <a:r>
              <a:rPr lang="cs-CZ" dirty="0"/>
              <a:t> (větší typ štítu) jako 	slovo pro štít obecně!</a:t>
            </a:r>
          </a:p>
          <a:p>
            <a:pPr marL="0" indent="0">
              <a:buNone/>
            </a:pPr>
            <a:r>
              <a:rPr lang="cs-CZ" dirty="0"/>
              <a:t>- zbroj: </a:t>
            </a:r>
            <a:r>
              <a:rPr lang="cs-CZ" dirty="0" err="1"/>
              <a:t>linothorax</a:t>
            </a:r>
            <a:r>
              <a:rPr lang="cs-CZ" dirty="0"/>
              <a:t>/</a:t>
            </a:r>
            <a:r>
              <a:rPr lang="cs-CZ" dirty="0" err="1"/>
              <a:t>kotthybos</a:t>
            </a:r>
            <a:r>
              <a:rPr lang="cs-CZ" dirty="0"/>
              <a:t> (lněná zbroj), popřípadě bronzový či železný kyrys (</a:t>
            </a:r>
            <a:r>
              <a:rPr lang="cs-CZ" dirty="0" err="1"/>
              <a:t>thorax</a:t>
            </a:r>
            <a:r>
              <a:rPr lang="cs-CZ" dirty="0"/>
              <a:t>) nošený spíše elitními vojáky a veliteli, </a:t>
            </a:r>
            <a:r>
              <a:rPr lang="cs-CZ" dirty="0" err="1"/>
              <a:t>knemides</a:t>
            </a:r>
            <a:r>
              <a:rPr lang="cs-CZ" dirty="0"/>
              <a:t> (holenice) z bronzu, kovová přilba (nejčastější typ </a:t>
            </a:r>
            <a:r>
              <a:rPr lang="cs-CZ" dirty="0" err="1"/>
              <a:t>konos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36940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CDA8D-DA4D-6AE9-78A8-E3D3F7CE4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522E6-E237-5E3C-FF89-47E39E528C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9E97EF-FBB8-E291-74C6-46FCEB1FE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223" y="3563938"/>
            <a:ext cx="6643577" cy="33070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3B7A65-DE73-E1E7-2323-FECF949E8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713" y="49772"/>
            <a:ext cx="2830083" cy="33792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50E4AA-D4FE-F6D3-85BE-11DD3660E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55" y="365125"/>
            <a:ext cx="4351345" cy="59891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1992BB-05F3-4DB0-121C-D320470840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3569" y="0"/>
            <a:ext cx="4122776" cy="349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55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4D22E-FE1D-5F9B-7352-6BF74497E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3F29C-37BB-4CCA-40F6-BDC7B2C458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CC2B88-2249-F30E-2B09-B869648D4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266825"/>
            <a:ext cx="7620000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44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1A361-9EDA-001C-C66A-CB31FFE43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5876" y="1253331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dirty="0"/>
              <a:t>- </a:t>
            </a:r>
            <a:r>
              <a:rPr lang="cs-CZ" u="sng" dirty="0" err="1"/>
              <a:t>argyraspides</a:t>
            </a:r>
            <a:endParaRPr lang="cs-CZ" u="sng" dirty="0"/>
          </a:p>
          <a:p>
            <a:pPr marL="0" indent="0">
              <a:buNone/>
            </a:pPr>
            <a:r>
              <a:rPr lang="cs-CZ" dirty="0"/>
              <a:t>- ‚stříbrné štíty‘</a:t>
            </a:r>
          </a:p>
          <a:p>
            <a:pPr marL="0" indent="0">
              <a:buNone/>
            </a:pPr>
            <a:r>
              <a:rPr lang="cs-CZ" dirty="0"/>
              <a:t>- elitní oddíl pravidelné </a:t>
            </a:r>
            <a:r>
              <a:rPr lang="cs-CZ" dirty="0" err="1"/>
              <a:t>seleukovské</a:t>
            </a:r>
            <a:r>
              <a:rPr lang="cs-CZ" dirty="0"/>
              <a:t> pěchoty</a:t>
            </a:r>
          </a:p>
          <a:p>
            <a:pPr marL="0" indent="0">
              <a:buNone/>
            </a:pPr>
            <a:r>
              <a:rPr lang="cs-CZ" dirty="0"/>
              <a:t>- 10 000 mužů vybraných ze všech částí říše a vyzbrojených po makedonském způsobu </a:t>
            </a:r>
          </a:p>
          <a:p>
            <a:pPr marL="0" indent="0">
              <a:buNone/>
            </a:pPr>
            <a:r>
              <a:rPr lang="cs-CZ" dirty="0"/>
              <a:t>- královská pěší garda</a:t>
            </a:r>
          </a:p>
          <a:p>
            <a:pPr marL="0" indent="0">
              <a:buNone/>
            </a:pPr>
            <a:r>
              <a:rPr lang="cs-CZ" dirty="0"/>
              <a:t>- dlouhodobá profesionální služba</a:t>
            </a:r>
          </a:p>
          <a:p>
            <a:pPr marL="0" indent="0">
              <a:buNone/>
            </a:pPr>
            <a:r>
              <a:rPr lang="cs-CZ" dirty="0"/>
              <a:t>- výzbroj jako u falangy, nicméně nákladnější a kvalitnější</a:t>
            </a:r>
          </a:p>
          <a:p>
            <a:pPr marL="0" indent="0">
              <a:buNone/>
            </a:pPr>
            <a:r>
              <a:rPr lang="cs-CZ" dirty="0"/>
              <a:t>- ALE: využíváni též na zvláštní operace (dobývání měst nasazováni do útoků na trhliny v hradbách, rychlé pochody, operace v nehostinném terénu, léčky apod)</a:t>
            </a:r>
          </a:p>
          <a:p>
            <a:pPr marL="0" indent="0">
              <a:buNone/>
            </a:pPr>
            <a:r>
              <a:rPr lang="cs-CZ" dirty="0"/>
              <a:t>	- při takové příležitosti používají lehčí výzbroj (lehčí oštěp, méně zbroje)</a:t>
            </a:r>
          </a:p>
        </p:txBody>
      </p:sp>
    </p:spTree>
    <p:extLst>
      <p:ext uri="{BB962C8B-B14F-4D97-AF65-F5344CB8AC3E}">
        <p14:creationId xmlns:p14="http://schemas.microsoft.com/office/powerpoint/2010/main" val="1028129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B8A7D-772B-3634-5A06-FF7C22D43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Jezdectvo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36A64-2127-3E9C-40FC-1C1F01DE2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813" y="149685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- hlavní ofenzivní a nárazová síla </a:t>
            </a:r>
            <a:r>
              <a:rPr lang="cs-CZ" dirty="0" err="1"/>
              <a:t>seleukovské</a:t>
            </a:r>
            <a:r>
              <a:rPr lang="cs-CZ" dirty="0"/>
              <a:t> armády</a:t>
            </a:r>
          </a:p>
          <a:p>
            <a:pPr marL="0" indent="0">
              <a:buNone/>
            </a:pPr>
            <a:r>
              <a:rPr lang="cs-CZ" dirty="0"/>
              <a:t>- členové verbováni především z řad elit a vyšších vrstev (kvůli nákladům na koně)</a:t>
            </a:r>
          </a:p>
          <a:p>
            <a:pPr marL="0" indent="0">
              <a:buNone/>
            </a:pPr>
            <a:r>
              <a:rPr lang="cs-CZ" dirty="0"/>
              <a:t>- v jezdectvu měli </a:t>
            </a:r>
            <a:r>
              <a:rPr lang="cs-CZ" dirty="0" err="1"/>
              <a:t>Seleukovci</a:t>
            </a:r>
            <a:r>
              <a:rPr lang="cs-CZ" dirty="0"/>
              <a:t> oproti ostatním helénistickým královstvím navrch (východní tradice chovu a válečnictví)</a:t>
            </a:r>
          </a:p>
          <a:p>
            <a:pPr marL="0" indent="0">
              <a:buNone/>
            </a:pPr>
            <a:r>
              <a:rPr lang="cs-CZ" dirty="0"/>
              <a:t>- rozdělení na:</a:t>
            </a:r>
          </a:p>
          <a:p>
            <a:pPr marL="0" indent="0">
              <a:buNone/>
            </a:pPr>
            <a:r>
              <a:rPr lang="cs-CZ" dirty="0"/>
              <a:t>	 gardové jezdectvo – hlavní útočná role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err="1"/>
              <a:t>politikoi</a:t>
            </a:r>
            <a:r>
              <a:rPr lang="cs-CZ" dirty="0"/>
              <a:t> - regulérní ‚občanské‘ jezdectvo – podpůrná role</a:t>
            </a:r>
          </a:p>
          <a:p>
            <a:pPr marL="0" indent="0">
              <a:buNone/>
            </a:pPr>
            <a:r>
              <a:rPr lang="cs-CZ" dirty="0"/>
              <a:t>	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5097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1B146-6DD8-4D15-6C40-1DF2F7A13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1240"/>
            <a:ext cx="10515600" cy="575572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u="sng" dirty="0"/>
              <a:t>- gardové jezdectvo</a:t>
            </a:r>
          </a:p>
          <a:p>
            <a:pPr marL="0" indent="0">
              <a:buNone/>
            </a:pPr>
            <a:r>
              <a:rPr lang="cs-CZ" dirty="0"/>
              <a:t>- 2 útvary:</a:t>
            </a:r>
          </a:p>
          <a:p>
            <a:pPr marL="0" indent="0">
              <a:buNone/>
            </a:pPr>
            <a:r>
              <a:rPr lang="cs-CZ" dirty="0"/>
              <a:t>	1.hetairoi (družiníci)</a:t>
            </a:r>
          </a:p>
          <a:p>
            <a:pPr marL="0" indent="0">
              <a:buNone/>
            </a:pPr>
            <a:r>
              <a:rPr lang="el-GR" dirty="0"/>
              <a:t>		</a:t>
            </a:r>
            <a:r>
              <a:rPr lang="cs-CZ" dirty="0"/>
              <a:t>jízda </a:t>
            </a:r>
            <a:r>
              <a:rPr lang="cs-CZ" dirty="0" err="1"/>
              <a:t>řecko</a:t>
            </a:r>
            <a:r>
              <a:rPr lang="cs-CZ" dirty="0"/>
              <a:t>/makedonského typu</a:t>
            </a:r>
          </a:p>
          <a:p>
            <a:pPr marL="0" indent="0">
              <a:buNone/>
            </a:pPr>
            <a:r>
              <a:rPr lang="cs-CZ" dirty="0"/>
              <a:t>		- někdy zvaní </a:t>
            </a:r>
            <a:r>
              <a:rPr lang="cs-CZ" dirty="0" err="1"/>
              <a:t>ilē</a:t>
            </a:r>
            <a:r>
              <a:rPr lang="cs-CZ" dirty="0"/>
              <a:t> </a:t>
            </a:r>
            <a:r>
              <a:rPr lang="cs-CZ" dirty="0" err="1"/>
              <a:t>basilikē</a:t>
            </a:r>
            <a:r>
              <a:rPr lang="cs-CZ" dirty="0"/>
              <a:t> /</a:t>
            </a:r>
            <a:r>
              <a:rPr lang="cs-CZ" dirty="0" err="1"/>
              <a:t>regia</a:t>
            </a:r>
            <a:r>
              <a:rPr lang="cs-CZ" dirty="0"/>
              <a:t> ala</a:t>
            </a:r>
          </a:p>
          <a:p>
            <a:pPr marL="0" indent="0">
              <a:buNone/>
            </a:pPr>
            <a:r>
              <a:rPr lang="cs-CZ" dirty="0"/>
              <a:t>		- podobný útvar jako u ostatních </a:t>
            </a:r>
            <a:r>
              <a:rPr lang="cs-CZ" dirty="0" err="1"/>
              <a:t>hel</a:t>
            </a:r>
            <a:r>
              <a:rPr lang="cs-CZ" dirty="0"/>
              <a:t>. států</a:t>
            </a:r>
          </a:p>
          <a:p>
            <a:pPr marL="0" indent="0">
              <a:buNone/>
            </a:pPr>
            <a:r>
              <a:rPr lang="cs-CZ" dirty="0"/>
              <a:t>		- +-1000 mužů</a:t>
            </a:r>
          </a:p>
          <a:p>
            <a:pPr marL="0" indent="0">
              <a:buNone/>
            </a:pPr>
            <a:r>
              <a:rPr lang="cs-CZ" dirty="0"/>
              <a:t>		- vysoce kvalitní výzbroj (ať už dotovaná nebo </a:t>
            </a:r>
            <a:r>
              <a:rPr lang="cs-CZ" dirty="0" err="1"/>
              <a:t>samoplacená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		- pravděpodobně jako odměnu a prostředek pro výzbroj a opatřování koně 			dostávali velké příděly půdy</a:t>
            </a:r>
          </a:p>
          <a:p>
            <a:pPr marL="0" indent="0">
              <a:buNone/>
            </a:pPr>
            <a:r>
              <a:rPr lang="cs-CZ" dirty="0"/>
              <a:t>		- výzbroj – </a:t>
            </a:r>
            <a:r>
              <a:rPr lang="cs-CZ" dirty="0" err="1"/>
              <a:t>xyston</a:t>
            </a:r>
            <a:r>
              <a:rPr lang="cs-CZ" dirty="0"/>
              <a:t> (velké jízdní kopí), 3.5 m, </a:t>
            </a:r>
            <a:r>
              <a:rPr lang="cs-CZ" dirty="0" err="1"/>
              <a:t>makhaira</a:t>
            </a:r>
            <a:r>
              <a:rPr lang="cs-CZ" dirty="0"/>
              <a:t>/</a:t>
            </a:r>
            <a:r>
              <a:rPr lang="cs-CZ" dirty="0" err="1"/>
              <a:t>kopis</a:t>
            </a:r>
            <a:r>
              <a:rPr lang="cs-CZ" dirty="0"/>
              <a:t> (zahnuté sečné meče, 		+- 70 cm), brnění – kompozitní </a:t>
            </a:r>
            <a:r>
              <a:rPr lang="cs-CZ" dirty="0" err="1"/>
              <a:t>linothorax</a:t>
            </a:r>
            <a:r>
              <a:rPr lang="cs-CZ" dirty="0"/>
              <a:t>? Bronzový/železný kyrys, přílba</a:t>
            </a:r>
          </a:p>
          <a:p>
            <a:pPr marL="0" indent="0">
              <a:buNone/>
            </a:pPr>
            <a:r>
              <a:rPr lang="cs-CZ" dirty="0"/>
              <a:t>		- koně též vyzbrojeni (lehčeji než u </a:t>
            </a:r>
            <a:r>
              <a:rPr lang="cs-CZ" dirty="0" err="1"/>
              <a:t>katafraktů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	2. </a:t>
            </a:r>
            <a:r>
              <a:rPr lang="cs-CZ" dirty="0" err="1"/>
              <a:t>agema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		- jezdectvo rekrutované z řad íránských </a:t>
            </a:r>
            <a:r>
              <a:rPr lang="cs-CZ" dirty="0" err="1"/>
              <a:t>elilt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		- členové taktéž vlastní velké pozemky</a:t>
            </a:r>
          </a:p>
          <a:p>
            <a:pPr marL="0" indent="0">
              <a:buNone/>
            </a:pPr>
            <a:r>
              <a:rPr lang="cs-CZ" dirty="0"/>
              <a:t>		- výzbroj: taktéž </a:t>
            </a:r>
            <a:r>
              <a:rPr lang="cs-CZ" dirty="0" err="1"/>
              <a:t>xyston</a:t>
            </a:r>
            <a:r>
              <a:rPr lang="cs-CZ" dirty="0"/>
              <a:t>; šupinová zbroj východního typu, též možný vliv řecké 			zbroje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5488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7A99B-8EE9-AF02-A167-454F65AAB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CF72A-3E93-FA5F-7145-6DBD06930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67BE6A-CA1F-CB49-B037-E4B2382DD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5" y="215596"/>
            <a:ext cx="8972550" cy="620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26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8E520-FE3A-119B-CBB3-875AF6386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1D050-E334-2C61-BD5A-E5DDA3B59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F38B90-E169-D0A6-F43E-118721ADA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450" y="0"/>
            <a:ext cx="8801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7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D8FE7-EE22-3A1D-7A98-25D3F1773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403" y="164387"/>
            <a:ext cx="11568700" cy="440761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u="sng" dirty="0"/>
              <a:t>- regulérní ‚občanské‘ jezdectvo</a:t>
            </a:r>
          </a:p>
          <a:p>
            <a:pPr marL="0" indent="0">
              <a:buNone/>
            </a:pPr>
            <a:r>
              <a:rPr lang="cs-CZ" dirty="0"/>
              <a:t>	verbovaní převážně ze </a:t>
            </a:r>
            <a:r>
              <a:rPr lang="cs-CZ" dirty="0" err="1"/>
              <a:t>seleukovských</a:t>
            </a:r>
            <a:r>
              <a:rPr lang="cs-CZ" dirty="0"/>
              <a:t> vojenských kolonií</a:t>
            </a:r>
          </a:p>
          <a:p>
            <a:pPr marL="0" indent="0">
              <a:buNone/>
            </a:pPr>
            <a:r>
              <a:rPr lang="cs-CZ" dirty="0"/>
              <a:t>	- mohou být vyzbrojení štíty (</a:t>
            </a:r>
            <a:r>
              <a:rPr lang="cs-CZ" dirty="0" err="1"/>
              <a:t>thureos</a:t>
            </a:r>
            <a:r>
              <a:rPr lang="cs-CZ" dirty="0"/>
              <a:t>?), delšími i kratšími kopími 	(</a:t>
            </a:r>
            <a:r>
              <a:rPr lang="cs-CZ" dirty="0" err="1"/>
              <a:t>xystoforoi</a:t>
            </a:r>
            <a:r>
              <a:rPr lang="cs-CZ" dirty="0"/>
              <a:t>/</a:t>
            </a:r>
            <a:r>
              <a:rPr lang="cs-CZ" dirty="0" err="1"/>
              <a:t>lonchoforoi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	- pravděpodobně měli oproti gardové jízdě levnější a lehčí výzbroj</a:t>
            </a:r>
          </a:p>
          <a:p>
            <a:pPr marL="0" indent="0">
              <a:buNone/>
            </a:pPr>
            <a:r>
              <a:rPr lang="cs-CZ" dirty="0"/>
              <a:t>	- oproti gardové jízdě mají spíše podpůrnou roli</a:t>
            </a:r>
          </a:p>
          <a:p>
            <a:pPr marL="0" indent="0">
              <a:buNone/>
            </a:pPr>
            <a:r>
              <a:rPr lang="cs-CZ" dirty="0"/>
              <a:t>- taktéž jsou využíváni </a:t>
            </a:r>
            <a:r>
              <a:rPr lang="cs-CZ" dirty="0" err="1"/>
              <a:t>katafrakti</a:t>
            </a:r>
            <a:r>
              <a:rPr lang="cs-CZ" dirty="0"/>
              <a:t> (jezdci zcela pokrytí zbrojí i s koňmi)</a:t>
            </a:r>
          </a:p>
          <a:p>
            <a:pPr marL="0" indent="0">
              <a:buNone/>
            </a:pPr>
            <a:r>
              <a:rPr lang="cs-CZ" dirty="0"/>
              <a:t>	- jako zbraň používají </a:t>
            </a:r>
            <a:r>
              <a:rPr lang="cs-CZ" dirty="0" err="1"/>
              <a:t>kontos</a:t>
            </a:r>
            <a:r>
              <a:rPr lang="cs-CZ" dirty="0"/>
              <a:t> (dlouhé a těžké kopí, větší než </a:t>
            </a:r>
            <a:r>
              <a:rPr lang="cs-CZ" dirty="0" err="1"/>
              <a:t>xyston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	- účinní v boji nablízko proti nepřátelské jízdě, jsou též více odolní proti 	střelám</a:t>
            </a:r>
          </a:p>
          <a:p>
            <a:pPr marL="0" indent="0">
              <a:buNone/>
            </a:pPr>
            <a:r>
              <a:rPr lang="cs-CZ" dirty="0"/>
              <a:t>	- nedobří pro pronásledování nepřítele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765244-3A25-8F97-5AF7-6ED85E009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728" y="4356243"/>
            <a:ext cx="8846050" cy="250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32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3D77A-B7A0-318A-1EF1-28E5C7F6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Složení vojsk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A241B-940A-EE50-CD8D-52679907D9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/>
              <a:t>- rekrutovalo se z řecko-makedonských vojenských kolonií i z řeckých obcí v říši</a:t>
            </a:r>
          </a:p>
          <a:p>
            <a:pPr marL="0" indent="0">
              <a:buNone/>
            </a:pPr>
            <a:r>
              <a:rPr lang="cs-CZ" dirty="0"/>
              <a:t>ALE</a:t>
            </a:r>
          </a:p>
          <a:p>
            <a:pPr marL="0" indent="0">
              <a:buNone/>
            </a:pPr>
            <a:r>
              <a:rPr lang="cs-CZ" dirty="0"/>
              <a:t>- není možné tvrdit, že by </a:t>
            </a:r>
            <a:r>
              <a:rPr lang="cs-CZ" dirty="0" err="1"/>
              <a:t>seleukovské</a:t>
            </a:r>
            <a:r>
              <a:rPr lang="cs-CZ" dirty="0"/>
              <a:t> vojsko spoléhalo exkluzivně nebo výrazně převážně jen na řecké/makedonské vojáky</a:t>
            </a:r>
          </a:p>
          <a:p>
            <a:pPr marL="0" indent="0">
              <a:buNone/>
            </a:pPr>
            <a:r>
              <a:rPr lang="cs-CZ" dirty="0"/>
              <a:t>	- např. Peršané, Médové a další se významnou měrou účastnili např. bitev u Rafie a 	</a:t>
            </a:r>
            <a:r>
              <a:rPr lang="cs-CZ" dirty="0" err="1"/>
              <a:t>Panionu</a:t>
            </a:r>
            <a:r>
              <a:rPr lang="cs-CZ" dirty="0"/>
              <a:t>, v bitvě u </a:t>
            </a:r>
            <a:r>
              <a:rPr lang="cs-CZ" dirty="0" err="1"/>
              <a:t>Magnésie</a:t>
            </a:r>
            <a:r>
              <a:rPr lang="cs-CZ" dirty="0"/>
              <a:t> zase bojovali </a:t>
            </a:r>
            <a:r>
              <a:rPr lang="cs-CZ" dirty="0" err="1"/>
              <a:t>Kappadokové</a:t>
            </a:r>
            <a:r>
              <a:rPr lang="cs-CZ" dirty="0"/>
              <a:t> a </a:t>
            </a:r>
            <a:r>
              <a:rPr lang="cs-CZ" dirty="0" err="1"/>
              <a:t>Elymejci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	- platí to především pro případy všeobecné mobilizace pro mimořádná velká tažení</a:t>
            </a:r>
          </a:p>
          <a:p>
            <a:pPr marL="0" indent="0">
              <a:buNone/>
            </a:pPr>
            <a:r>
              <a:rPr lang="cs-CZ" dirty="0"/>
              <a:t>- jsou známy též případy, kdy jsou např. Peršané součástí </a:t>
            </a:r>
            <a:r>
              <a:rPr lang="cs-CZ" dirty="0" err="1"/>
              <a:t>seleukovské</a:t>
            </a:r>
            <a:r>
              <a:rPr lang="cs-CZ" dirty="0"/>
              <a:t> falangy</a:t>
            </a:r>
          </a:p>
          <a:p>
            <a:pPr marL="0" indent="0">
              <a:buNone/>
            </a:pPr>
            <a:r>
              <a:rPr lang="cs-CZ" dirty="0"/>
              <a:t>	- celkově se zdá pravděpodobným, že též neřečtí obyvatelé mohli být cvičeni pro 	makedonský způsob boje ve falanze</a:t>
            </a:r>
          </a:p>
          <a:p>
            <a:pPr marL="0" indent="0">
              <a:buNone/>
            </a:pPr>
            <a:r>
              <a:rPr lang="cs-CZ" dirty="0"/>
              <a:t>- také např. v Malé Asii a Babylónii jsou známy případy udělování pozemků komunitám za poskytování specifických vojenských služeb (např. lučištníci, jízdní střelci apod.)</a:t>
            </a:r>
          </a:p>
          <a:p>
            <a:pPr marL="0" indent="0">
              <a:buNone/>
            </a:pPr>
            <a:r>
              <a:rPr lang="cs-CZ" dirty="0"/>
              <a:t>- celkově je normou povinnost vojenské služby v satrapiích</a:t>
            </a:r>
          </a:p>
          <a:p>
            <a:pPr marL="0" indent="0">
              <a:buNone/>
            </a:pPr>
            <a:r>
              <a:rPr lang="cs-CZ" dirty="0"/>
              <a:t>	- !řecká města z toho nevyjímaje!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6065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8B13A-C18F-1403-772A-5FC724B2A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73F0E-8677-EA4E-59EE-5B4ABB2E3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445118-976D-BD39-D6CB-605C7FAC8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216" y="0"/>
            <a:ext cx="58459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20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CF0B-F684-40DF-1B9E-CE2853E8E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9870"/>
            <a:ext cx="10515600" cy="580709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/>
              <a:t>- </a:t>
            </a:r>
            <a:r>
              <a:rPr lang="cs-CZ" u="sng" dirty="0"/>
              <a:t>taktika</a:t>
            </a:r>
          </a:p>
          <a:p>
            <a:pPr marL="0" indent="0">
              <a:buNone/>
            </a:pPr>
            <a:r>
              <a:rPr lang="cs-CZ" dirty="0"/>
              <a:t>- 3 druhy formace:</a:t>
            </a:r>
          </a:p>
          <a:p>
            <a:pPr marL="0" indent="0">
              <a:buNone/>
            </a:pPr>
            <a:r>
              <a:rPr lang="cs-CZ" dirty="0"/>
              <a:t>	- klínová – úderná formace, užší než kosodélníková, útočí na slabiny 	nepřátelské formace, velitelé na špici formace a po stranách</a:t>
            </a:r>
          </a:p>
          <a:p>
            <a:pPr marL="0" indent="0">
              <a:buNone/>
            </a:pPr>
            <a:r>
              <a:rPr lang="cs-CZ" dirty="0"/>
              <a:t>	- obdélníková – jednodušší na zformování, nenabírá hybnost jako pěší formace 	(koně se můžou srazit), pravděpodobně spíše užívaná regulérní jízdou</a:t>
            </a:r>
          </a:p>
          <a:p>
            <a:pPr marL="0" indent="0">
              <a:buNone/>
            </a:pPr>
            <a:r>
              <a:rPr lang="cs-CZ" dirty="0"/>
              <a:t>	- kosodélníková – nejlepší muži na stranách kosočtverce, na jeho vrcholech 	velitelé; flexibilní formace</a:t>
            </a:r>
          </a:p>
          <a:p>
            <a:pPr marL="0" indent="0">
              <a:buNone/>
            </a:pPr>
            <a:r>
              <a:rPr lang="cs-CZ" dirty="0"/>
              <a:t>- při útoku jízdní oddíly pravděpodobně držely volnější šik = při střetu mezi sebe vjely, nenarazily, útok byl prováděn pomaleji, do trysku přechází až těsně před střetnutím</a:t>
            </a:r>
          </a:p>
          <a:p>
            <a:pPr marL="0" indent="0">
              <a:buNone/>
            </a:pPr>
            <a:r>
              <a:rPr lang="cs-CZ" dirty="0"/>
              <a:t>- pokud jízda projede jezdeckým šikem nepřítele a ten se nerozpadne, zformuje se a zaútočí znovu</a:t>
            </a:r>
          </a:p>
          <a:p>
            <a:pPr marL="0" indent="0">
              <a:buNone/>
            </a:pPr>
            <a:r>
              <a:rPr lang="cs-CZ" dirty="0"/>
              <a:t>- útok na pěchotu hodně spoléhá na to, že šik pěchoty ztratí nervy, nestane se tak = menší pravděpodobnost úspěchu</a:t>
            </a:r>
          </a:p>
          <a:p>
            <a:pPr marL="0" indent="0">
              <a:buNone/>
            </a:pPr>
            <a:r>
              <a:rPr lang="cs-CZ" dirty="0"/>
              <a:t>- přesto je možné úspěšně zaútočit i na pevně stojící šik – potřeba velké soudržnosti jízdy + klínový šik + menší rychlost</a:t>
            </a:r>
          </a:p>
          <a:p>
            <a:pPr marL="0" indent="0">
              <a:buNone/>
            </a:pPr>
            <a:r>
              <a:rPr lang="cs-CZ" dirty="0"/>
              <a:t>- falangu je jezdecky prakticky nemožné napadnout z čela, ale je možné ji obklíčit či napadnout zboku předtím, než se proti tomuto útoku plně zformuje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8555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A1804-0225-1C67-F970-806258FA1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209EF-5D86-B8A7-C0EA-8D815381FF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37467D-CC90-B928-D564-D8A78E1F3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46" y="365125"/>
            <a:ext cx="4816479" cy="64637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3A820B-DC96-47B0-4068-C0F8F37E2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9619"/>
            <a:ext cx="4381500" cy="3876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99002D-6362-BE8C-F600-565715F1C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537" y="4045308"/>
            <a:ext cx="5276850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352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37FAC-572D-BCE2-91E2-51B894C54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Podpůrné jednotky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4B7B8-A23E-9BE4-A199-1D2E092CC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- střelecké jednotky ze všech částí říše</a:t>
            </a:r>
          </a:p>
          <a:p>
            <a:pPr marL="0" indent="0">
              <a:buNone/>
            </a:pPr>
            <a:r>
              <a:rPr lang="cs-CZ" dirty="0"/>
              <a:t>	- lučištníci z Kréty</a:t>
            </a:r>
          </a:p>
          <a:p>
            <a:pPr marL="0" indent="0">
              <a:buNone/>
            </a:pPr>
            <a:r>
              <a:rPr lang="cs-CZ" dirty="0"/>
              <a:t>	- taktéž lehká pěchota, lučištníci, </a:t>
            </a:r>
            <a:r>
              <a:rPr lang="cs-CZ" dirty="0" err="1"/>
              <a:t>prakovníci</a:t>
            </a:r>
            <a:r>
              <a:rPr lang="cs-CZ" dirty="0"/>
              <a:t> a vrhači oštěpů z 	Persie, </a:t>
            </a:r>
            <a:r>
              <a:rPr lang="cs-CZ" dirty="0" err="1"/>
              <a:t>Elymy</a:t>
            </a:r>
            <a:r>
              <a:rPr lang="cs-CZ" dirty="0"/>
              <a:t>, Médie atd.</a:t>
            </a:r>
          </a:p>
          <a:p>
            <a:pPr marL="0" indent="0">
              <a:buNone/>
            </a:pPr>
            <a:r>
              <a:rPr lang="cs-CZ" dirty="0"/>
              <a:t>		- kompozitní prohnuté luky (složené z více druhů 				materiálů)</a:t>
            </a:r>
          </a:p>
          <a:p>
            <a:pPr marL="0" indent="0">
              <a:buNone/>
            </a:pPr>
            <a:r>
              <a:rPr lang="cs-CZ" dirty="0"/>
              <a:t>		- jinak mohli být vyzbrojeni též oštěpy, krátkými sekerami 		(</a:t>
            </a:r>
            <a:r>
              <a:rPr lang="cs-CZ" dirty="0" err="1"/>
              <a:t>sagaris</a:t>
            </a:r>
            <a:r>
              <a:rPr lang="cs-CZ" dirty="0"/>
              <a:t>), krátkými meči (</a:t>
            </a:r>
            <a:r>
              <a:rPr lang="cs-CZ" dirty="0" err="1"/>
              <a:t>akinakes</a:t>
            </a:r>
            <a:r>
              <a:rPr lang="cs-CZ" dirty="0"/>
              <a:t>) a štítem</a:t>
            </a:r>
          </a:p>
          <a:p>
            <a:pPr marL="0" indent="0">
              <a:buNone/>
            </a:pPr>
            <a:r>
              <a:rPr lang="cs-CZ" dirty="0"/>
              <a:t>- taktéž jízdní střelci z východu (kmeny </a:t>
            </a:r>
            <a:r>
              <a:rPr lang="cs-CZ" dirty="0" err="1"/>
              <a:t>Dahae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- taktéž řečtí a </a:t>
            </a:r>
            <a:r>
              <a:rPr lang="cs-CZ" dirty="0" err="1"/>
              <a:t>galatští</a:t>
            </a:r>
            <a:r>
              <a:rPr lang="cs-CZ" dirty="0"/>
              <a:t> žoldnéři a různé další typy jednotek</a:t>
            </a:r>
          </a:p>
        </p:txBody>
      </p:sp>
    </p:spTree>
    <p:extLst>
      <p:ext uri="{BB962C8B-B14F-4D97-AF65-F5344CB8AC3E}">
        <p14:creationId xmlns:p14="http://schemas.microsoft.com/office/powerpoint/2010/main" val="11728636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BB463-50F0-8EDE-81C5-86B20000A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FB43D-3EF8-E32D-DA9E-4AD770F91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5FA4FC-5B2F-2D49-63E5-DE3EF606C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915" y="0"/>
            <a:ext cx="8163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088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69957-8182-F44A-59AC-61BA6D7F8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717" y="0"/>
            <a:ext cx="10515600" cy="1325563"/>
          </a:xfrm>
        </p:spPr>
        <p:txBody>
          <a:bodyPr/>
          <a:lstStyle/>
          <a:p>
            <a:r>
              <a:rPr lang="cs-CZ" dirty="0"/>
              <a:t>Sloni a vozy – psychologické zbraně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1788B-7679-A7E4-A410-15AC1D7F9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733" y="1253330"/>
            <a:ext cx="10515600" cy="539404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u="sng" dirty="0"/>
              <a:t>- sloni </a:t>
            </a:r>
          </a:p>
          <a:p>
            <a:pPr marL="0" indent="0">
              <a:buNone/>
            </a:pPr>
            <a:r>
              <a:rPr lang="cs-CZ" dirty="0"/>
              <a:t>- často využíváni ve státní symbolice (na mincích apod.)</a:t>
            </a:r>
          </a:p>
          <a:p>
            <a:pPr marL="0" indent="0">
              <a:buNone/>
            </a:pPr>
            <a:r>
              <a:rPr lang="cs-CZ" dirty="0"/>
              <a:t>- sloni získáváni především z Indie, taktéž existují jejich chovy v Sýrii</a:t>
            </a:r>
          </a:p>
          <a:p>
            <a:pPr marL="0" indent="0">
              <a:buNone/>
            </a:pPr>
            <a:r>
              <a:rPr lang="cs-CZ" dirty="0"/>
              <a:t>- 3.5 metrů vysocí, váha 2-5 tun</a:t>
            </a:r>
          </a:p>
          <a:p>
            <a:pPr marL="0" indent="0">
              <a:buNone/>
            </a:pPr>
            <a:r>
              <a:rPr lang="cs-CZ" dirty="0"/>
              <a:t>- nepřátele dokážou bodnout kly, jako zbraň používají též chobot, též nepřátele zašlapávají</a:t>
            </a:r>
          </a:p>
          <a:p>
            <a:pPr marL="0" indent="0">
              <a:buNone/>
            </a:pPr>
            <a:r>
              <a:rPr lang="cs-CZ" dirty="0"/>
              <a:t>- citlivé zvíře = zranění ho relativně snadno zpanikaří = nebezpečí, že se obrátí proti vlastním řadám</a:t>
            </a:r>
          </a:p>
          <a:p>
            <a:pPr marL="0" indent="0">
              <a:buNone/>
            </a:pPr>
            <a:r>
              <a:rPr lang="cs-CZ" dirty="0"/>
              <a:t>= brnění – přehoz z bronzu, plátové chrániče nohou</a:t>
            </a:r>
          </a:p>
          <a:p>
            <a:pPr marL="0" indent="0">
              <a:buNone/>
            </a:pPr>
            <a:r>
              <a:rPr lang="cs-CZ" dirty="0"/>
              <a:t>- na zádech nosili dřevěnou věž s posádkou, ta je vyzbrojená </a:t>
            </a:r>
            <a:r>
              <a:rPr lang="cs-CZ" dirty="0" err="1"/>
              <a:t>sarrísami</a:t>
            </a:r>
            <a:r>
              <a:rPr lang="cs-CZ" dirty="0"/>
              <a:t>, luky a oštěpy</a:t>
            </a:r>
          </a:p>
          <a:p>
            <a:pPr marL="0" indent="0">
              <a:buNone/>
            </a:pPr>
            <a:r>
              <a:rPr lang="cs-CZ" dirty="0"/>
              <a:t>- jezdec řídící slony – </a:t>
            </a:r>
            <a:r>
              <a:rPr lang="cs-CZ" dirty="0" err="1"/>
              <a:t>mahout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dirty="0" err="1"/>
              <a:t>Raphia</a:t>
            </a:r>
            <a:r>
              <a:rPr lang="cs-CZ" dirty="0"/>
              <a:t> – 100 slonů, Magnesia – 150 slonů</a:t>
            </a:r>
          </a:p>
          <a:p>
            <a:pPr marL="0" indent="0">
              <a:buNone/>
            </a:pPr>
            <a:r>
              <a:rPr lang="cs-CZ" dirty="0"/>
              <a:t>- spotřebují hodně potravin a vody (120-150 kg potravin a 225 litrů vody za den na jednoho slona</a:t>
            </a:r>
          </a:p>
          <a:p>
            <a:pPr marL="0" indent="0">
              <a:buNone/>
            </a:pPr>
            <a:r>
              <a:rPr lang="cs-CZ" dirty="0"/>
              <a:t>- během dlouhých a náročných pochodů jich může mnoho zemřít</a:t>
            </a:r>
          </a:p>
          <a:p>
            <a:pPr marL="0" indent="0">
              <a:buNone/>
            </a:pPr>
            <a:r>
              <a:rPr lang="cs-CZ" dirty="0"/>
              <a:t>- byli stavěni buď před přední řady do útoku/nebo jako obrana proti vozům či jízdě (koně se slonů bojí)</a:t>
            </a:r>
          </a:p>
          <a:p>
            <a:pPr marL="0" indent="0">
              <a:buNone/>
            </a:pPr>
            <a:r>
              <a:rPr lang="cs-CZ" dirty="0"/>
              <a:t>- NEBO na křídla, taktéž ofenzivně</a:t>
            </a:r>
          </a:p>
          <a:p>
            <a:pPr marL="0" indent="0">
              <a:buNone/>
            </a:pPr>
            <a:r>
              <a:rPr lang="cs-CZ" dirty="0"/>
              <a:t>	- v bitvě u Magnesie rozmístěni v rozestupech podél falangy</a:t>
            </a:r>
          </a:p>
          <a:p>
            <a:pPr marL="0" indent="0">
              <a:buNone/>
            </a:pPr>
            <a:r>
              <a:rPr lang="cs-CZ" dirty="0"/>
              <a:t>- v bitvě často stojí sloni proti slonům</a:t>
            </a:r>
          </a:p>
          <a:p>
            <a:pPr marL="0" indent="0">
              <a:buNone/>
            </a:pPr>
            <a:r>
              <a:rPr lang="cs-CZ" dirty="0"/>
              <a:t>- jejich hlavní  zbraní je psychologický efekt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19124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71B07-5156-A317-9EC6-477EB7E21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CDC85-DA3D-EAEE-2388-BA57A3CF07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854D03-668B-CB97-07E0-D086AE77B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711" y="0"/>
            <a:ext cx="9352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424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392EC-25F9-D669-8285-C74AFF879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8369"/>
            <a:ext cx="10515600" cy="548859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u="sng" dirty="0"/>
              <a:t>-bojové vozy</a:t>
            </a:r>
          </a:p>
          <a:p>
            <a:pPr marL="0" indent="0">
              <a:buNone/>
            </a:pPr>
            <a:r>
              <a:rPr lang="cs-CZ" dirty="0"/>
              <a:t>- přebrané z předovýchodních válečných tradic</a:t>
            </a:r>
          </a:p>
          <a:p>
            <a:pPr marL="0" indent="0">
              <a:buNone/>
            </a:pPr>
            <a:r>
              <a:rPr lang="cs-CZ" dirty="0"/>
              <a:t>- použity v bitvě u </a:t>
            </a:r>
            <a:r>
              <a:rPr lang="cs-CZ" dirty="0" err="1"/>
              <a:t>Ipsu</a:t>
            </a:r>
            <a:r>
              <a:rPr lang="cs-CZ" dirty="0"/>
              <a:t>, za vzpoury satrapy </a:t>
            </a:r>
            <a:r>
              <a:rPr lang="cs-CZ" dirty="0" err="1"/>
              <a:t>Molóna</a:t>
            </a:r>
            <a:r>
              <a:rPr lang="cs-CZ" dirty="0"/>
              <a:t> jím samým, v bitvě u </a:t>
            </a:r>
            <a:r>
              <a:rPr lang="cs-CZ" dirty="0" err="1"/>
              <a:t>Magnésie</a:t>
            </a:r>
            <a:r>
              <a:rPr lang="cs-CZ" dirty="0"/>
              <a:t>, v průvodu v </a:t>
            </a:r>
            <a:r>
              <a:rPr lang="cs-CZ" dirty="0" err="1"/>
              <a:t>Dafné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- na každé ose kola připevněno ostří, taktéž kopí připevněná na jařma koní a na konci jařem další dvě ostří</a:t>
            </a:r>
          </a:p>
          <a:p>
            <a:pPr marL="0" indent="0">
              <a:buNone/>
            </a:pPr>
            <a:r>
              <a:rPr lang="cs-CZ" dirty="0"/>
              <a:t>- pravděpodobně jen jeden vozataj</a:t>
            </a:r>
          </a:p>
          <a:p>
            <a:pPr marL="0" indent="0">
              <a:buNone/>
            </a:pPr>
            <a:r>
              <a:rPr lang="cs-CZ" dirty="0"/>
              <a:t>- vozataj i koně vyzbrojeni pravděpodobně podobně jako </a:t>
            </a:r>
            <a:r>
              <a:rPr lang="cs-CZ" dirty="0" err="1"/>
              <a:t>katafrakti</a:t>
            </a:r>
            <a:r>
              <a:rPr lang="cs-CZ" dirty="0"/>
              <a:t> (podle informací u </a:t>
            </a:r>
            <a:r>
              <a:rPr lang="cs-CZ" dirty="0" err="1"/>
              <a:t>Xenofonta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- čtyřspřeží</a:t>
            </a:r>
          </a:p>
          <a:p>
            <a:pPr marL="0" indent="0">
              <a:buNone/>
            </a:pPr>
            <a:r>
              <a:rPr lang="cs-CZ" dirty="0"/>
              <a:t>- velice nákladné (zbroj, vůz, důkladně vycvičený vozataj se secvičenými čtyřmi koni)</a:t>
            </a:r>
          </a:p>
          <a:p>
            <a:pPr marL="0" indent="0">
              <a:buNone/>
            </a:pPr>
            <a:r>
              <a:rPr lang="cs-CZ" dirty="0"/>
              <a:t>- ke správnému využití potřebovaly rovný čistý terén</a:t>
            </a:r>
          </a:p>
          <a:p>
            <a:pPr marL="0" indent="0">
              <a:buNone/>
            </a:pPr>
            <a:r>
              <a:rPr lang="cs-CZ" dirty="0"/>
              <a:t>- podobný problém jako u jízdy (koně dobrovolně do pevně stojícího davu nevjedou)</a:t>
            </a:r>
          </a:p>
          <a:p>
            <a:pPr marL="0" indent="0">
              <a:buNone/>
            </a:pPr>
            <a:r>
              <a:rPr lang="cs-CZ" dirty="0"/>
              <a:t>= vozy fungují především díky psychologickému efektu</a:t>
            </a:r>
          </a:p>
          <a:p>
            <a:pPr marL="0" indent="0">
              <a:buNone/>
            </a:pPr>
            <a:r>
              <a:rPr lang="cs-CZ" dirty="0"/>
              <a:t>= určené především ke zmatení a rozehnání šiku</a:t>
            </a:r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dirty="0" err="1"/>
              <a:t>protitaktika</a:t>
            </a:r>
            <a:r>
              <a:rPr lang="cs-CZ" dirty="0"/>
              <a:t>: nepřátelští vojáci byli cvičeni k rozestupu před útokem vozů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31290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4D78B-C2AD-DC59-0E43-594752CC9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9ED7E-C445-16C5-2DA7-3B6C2465D9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C24CA0-7B28-BBD0-9739-37C732AB2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092" y="0"/>
            <a:ext cx="9554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366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0EB12-B5ED-2ECF-1ECC-D84E8EEF7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Reformy </a:t>
            </a:r>
            <a:r>
              <a:rPr lang="cs-CZ" dirty="0" err="1"/>
              <a:t>Antiocha</a:t>
            </a:r>
            <a:r>
              <a:rPr lang="cs-CZ" dirty="0"/>
              <a:t> IV. – vojáci římského typu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75986-4481-B050-818F-71521AA0C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- </a:t>
            </a:r>
            <a:r>
              <a:rPr lang="cs-CZ" dirty="0" err="1"/>
              <a:t>Antiochus</a:t>
            </a:r>
            <a:r>
              <a:rPr lang="cs-CZ" dirty="0"/>
              <a:t> IV. je v mládí držen jako rukojmí v Římě, silně ovlivněn římskou kulturou</a:t>
            </a:r>
          </a:p>
          <a:p>
            <a:pPr marL="0" indent="0">
              <a:buNone/>
            </a:pPr>
            <a:r>
              <a:rPr lang="cs-CZ" dirty="0"/>
              <a:t>	- taktéž dopad </a:t>
            </a:r>
            <a:r>
              <a:rPr lang="cs-CZ" dirty="0" err="1"/>
              <a:t>seleukovských</a:t>
            </a:r>
            <a:r>
              <a:rPr lang="cs-CZ" dirty="0"/>
              <a:t> proher u Thermopyl a Magnesie</a:t>
            </a:r>
          </a:p>
          <a:p>
            <a:pPr marL="0" indent="0">
              <a:buNone/>
            </a:pPr>
            <a:r>
              <a:rPr lang="cs-CZ" dirty="0"/>
              <a:t>- při slavnostech v </a:t>
            </a:r>
            <a:r>
              <a:rPr lang="cs-CZ" dirty="0" err="1"/>
              <a:t>Dafné</a:t>
            </a:r>
            <a:r>
              <a:rPr lang="cs-CZ" dirty="0"/>
              <a:t> podle </a:t>
            </a:r>
            <a:r>
              <a:rPr lang="cs-CZ" dirty="0" err="1"/>
              <a:t>Polybia</a:t>
            </a:r>
            <a:r>
              <a:rPr lang="cs-CZ" dirty="0"/>
              <a:t> 5000 vojáků vyzbrojených po římském způsobu (kroužkovou zbrojí)</a:t>
            </a:r>
          </a:p>
          <a:p>
            <a:pPr marL="0" indent="0">
              <a:buNone/>
            </a:pPr>
            <a:r>
              <a:rPr lang="cs-CZ" dirty="0"/>
              <a:t>	- </a:t>
            </a:r>
            <a:r>
              <a:rPr lang="cs-CZ" dirty="0" err="1"/>
              <a:t>thorakitai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- je možné, že byli též organizováni po způsobu římské </a:t>
            </a:r>
            <a:r>
              <a:rPr lang="cs-CZ" dirty="0" err="1"/>
              <a:t>manipulární</a:t>
            </a:r>
            <a:r>
              <a:rPr lang="cs-CZ" dirty="0"/>
              <a:t> legie (a že tato organizace ovlivňovala též strukturu jednotek falangy)</a:t>
            </a:r>
          </a:p>
          <a:p>
            <a:pPr marL="0" indent="0">
              <a:buNone/>
            </a:pPr>
            <a:r>
              <a:rPr lang="cs-CZ" dirty="0"/>
              <a:t>- podobně vyzbrojené jednotky jsou zmiňovány též v jiných soudobých a pozdějších pramenech (Knihy Makabejských)</a:t>
            </a:r>
          </a:p>
        </p:txBody>
      </p:sp>
    </p:spTree>
    <p:extLst>
      <p:ext uri="{BB962C8B-B14F-4D97-AF65-F5344CB8AC3E}">
        <p14:creationId xmlns:p14="http://schemas.microsoft.com/office/powerpoint/2010/main" val="2313198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7DAD8-EF84-D73F-58AA-558350CC7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31309-15AD-A9B5-2B74-B9CF019CB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E24E14-D540-EBC2-B1FA-87AAEAA5E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58" y="0"/>
            <a:ext cx="10981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523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08465-998C-725D-ACC1-26284178E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AC0FA-3270-D929-B08F-6D37B8619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371578-9437-6716-2FCD-21B6A4E49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19" y="535404"/>
            <a:ext cx="7858243" cy="57871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33F993-AEAD-D43F-4CC3-C315E8735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3510" y="583304"/>
            <a:ext cx="3794261" cy="569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71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5F08C-CB72-EBF9-BFE2-F483F33FA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Vztah vojáků a krále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C7A44-A5C8-EDA4-0276-DEF94DF4A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- král osobně velí vojsku</a:t>
            </a:r>
          </a:p>
          <a:p>
            <a:pPr marL="0" indent="0">
              <a:buNone/>
            </a:pPr>
            <a:r>
              <a:rPr lang="cs-CZ" dirty="0"/>
              <a:t>- obecně většinou ve vojsku výrazně vládla loajalita ke králi a královskému rodu, obvykle nezpochybňována</a:t>
            </a:r>
          </a:p>
          <a:p>
            <a:pPr marL="0" indent="0">
              <a:buNone/>
            </a:pPr>
            <a:r>
              <a:rPr lang="cs-CZ" dirty="0"/>
              <a:t>	- jsou známi případy, kdy vojáci uzurpátorů vypověděli 	poslušnost z obavy přímého střetu s králem a porušením přísah</a:t>
            </a:r>
          </a:p>
          <a:p>
            <a:pPr marL="0" indent="0">
              <a:buNone/>
            </a:pPr>
            <a:r>
              <a:rPr lang="cs-CZ" dirty="0"/>
              <a:t>	- králi se skládala přísaha na jeho štěstí (</a:t>
            </a:r>
            <a:r>
              <a:rPr lang="cs-CZ" dirty="0" err="1"/>
              <a:t>týché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- přesto jsou známi případy vzpoury již od </a:t>
            </a:r>
            <a:r>
              <a:rPr lang="cs-CZ" dirty="0" err="1"/>
              <a:t>Seleuka</a:t>
            </a:r>
            <a:r>
              <a:rPr lang="cs-CZ" dirty="0"/>
              <a:t> I. dál</a:t>
            </a:r>
          </a:p>
          <a:p>
            <a:pPr marL="0" indent="0">
              <a:buNone/>
            </a:pPr>
            <a:r>
              <a:rPr lang="cs-CZ" dirty="0"/>
              <a:t>	- nejčastější známý důvod: nevyplacení nebo zpoždění výplaty 	žoldu</a:t>
            </a:r>
          </a:p>
        </p:txBody>
      </p:sp>
    </p:spTree>
    <p:extLst>
      <p:ext uri="{BB962C8B-B14F-4D97-AF65-F5344CB8AC3E}">
        <p14:creationId xmlns:p14="http://schemas.microsoft.com/office/powerpoint/2010/main" val="1321653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D2E70-40F0-1EAB-0FAE-ADEB585BE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Falanga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8C539-349A-D067-9822-9D8DBBF47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- pěší šik složený ze </a:t>
            </a:r>
            <a:r>
              <a:rPr lang="cs-CZ" dirty="0" err="1"/>
              <a:t>sarissoforoi</a:t>
            </a:r>
            <a:r>
              <a:rPr lang="cs-CZ" dirty="0"/>
              <a:t> (vojáci s píkami)</a:t>
            </a:r>
          </a:p>
          <a:p>
            <a:pPr marL="0" indent="0">
              <a:buNone/>
            </a:pPr>
            <a:r>
              <a:rPr lang="cs-CZ" dirty="0"/>
              <a:t>- založená na armádách Alexandra Velikého a Filipa II.</a:t>
            </a:r>
          </a:p>
          <a:p>
            <a:pPr marL="0" indent="0">
              <a:buNone/>
            </a:pPr>
            <a:r>
              <a:rPr lang="cs-CZ" dirty="0"/>
              <a:t>- základem vojska po celou dobu trvání </a:t>
            </a:r>
            <a:r>
              <a:rPr lang="cs-CZ" dirty="0" err="1"/>
              <a:t>seleukovské</a:t>
            </a:r>
            <a:r>
              <a:rPr lang="cs-CZ" dirty="0"/>
              <a:t> říše</a:t>
            </a:r>
          </a:p>
          <a:p>
            <a:pPr marL="0" indent="0">
              <a:buNone/>
            </a:pPr>
            <a:r>
              <a:rPr lang="cs-CZ" dirty="0"/>
              <a:t>	- vysoce kvalitně vycvičené a zkušené oddíly</a:t>
            </a:r>
          </a:p>
          <a:p>
            <a:pPr marL="0" indent="0">
              <a:buNone/>
            </a:pPr>
            <a:r>
              <a:rPr lang="cs-CZ" dirty="0"/>
              <a:t>		- vojáci ovšem nemusí být vždy plně profesionální, často ve 			vojsku slouží výměnou za příděl půdy</a:t>
            </a:r>
          </a:p>
          <a:p>
            <a:pPr marL="0" indent="0">
              <a:buNone/>
            </a:pPr>
            <a:r>
              <a:rPr lang="cs-CZ" dirty="0"/>
              <a:t>	- dokáže zaujmout vícero různých defenzivních i ofenzivních formací 	podle potřeby dané situace</a:t>
            </a:r>
          </a:p>
          <a:p>
            <a:pPr marL="0" indent="0">
              <a:buNone/>
            </a:pPr>
            <a:r>
              <a:rPr lang="cs-CZ" dirty="0"/>
              <a:t>- díky zvětšujícím se počtům vojáků v bitvách helénistického období se falangy postupně začínají spoléhat více na velikost oddílů než na taktickou manévrovatelnost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5295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ED76B-C45D-69A8-8C5A-C6170BE10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Content Placeholder 4" descr="A group of soldiers in armor with spears&#10;&#10;Description automatically generated">
            <a:extLst>
              <a:ext uri="{FF2B5EF4-FFF2-40B4-BE49-F238E27FC236}">
                <a16:creationId xmlns:a16="http://schemas.microsoft.com/office/drawing/2014/main" id="{CC9EDE0B-0A6A-8EE7-1753-794AF2E4FB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805" y="167649"/>
            <a:ext cx="7408843" cy="3943976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F880F3-5F88-9538-184C-45EC9B23E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132" y="4309101"/>
            <a:ext cx="7509284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3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81982-97C7-9ECE-96FF-B5D4DCE41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3160"/>
            <a:ext cx="10515600" cy="568380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u="sng" dirty="0"/>
              <a:t>- struktura falangy:</a:t>
            </a:r>
          </a:p>
          <a:p>
            <a:pPr marL="0" indent="0">
              <a:buNone/>
            </a:pPr>
            <a:r>
              <a:rPr lang="cs-CZ" dirty="0"/>
              <a:t>- falanga se skládá z různých oddílů, které jsou složeny z jednotek zvaných </a:t>
            </a:r>
            <a:r>
              <a:rPr lang="cs-CZ" dirty="0" err="1"/>
              <a:t>lochos</a:t>
            </a:r>
            <a:r>
              <a:rPr lang="cs-CZ" dirty="0"/>
              <a:t>, tj. řada mužů táhnoucích se od čela oddílu k zadní řadě oddílu </a:t>
            </a:r>
          </a:p>
          <a:p>
            <a:pPr marL="0" indent="0">
              <a:buNone/>
            </a:pPr>
            <a:r>
              <a:rPr lang="cs-CZ" dirty="0"/>
              <a:t>	- v čele lochu (tj. v první řadě oddílu) stojí jeho velitel 	(</a:t>
            </a:r>
            <a:r>
              <a:rPr lang="cs-CZ" dirty="0" err="1"/>
              <a:t>lochagos</a:t>
            </a:r>
            <a:r>
              <a:rPr lang="cs-CZ" dirty="0"/>
              <a:t>/hegemon)</a:t>
            </a:r>
          </a:p>
          <a:p>
            <a:pPr marL="0" indent="0">
              <a:buNone/>
            </a:pPr>
            <a:r>
              <a:rPr lang="cs-CZ" dirty="0"/>
              <a:t>- vyšší základní typ oddílu – syntagma = 8x8, 10x10 nebo 16x16 mužů (tj. max. kolem 256 mužů), ideálně čtvercová formace</a:t>
            </a:r>
          </a:p>
          <a:p>
            <a:pPr marL="0" indent="0">
              <a:buNone/>
            </a:pPr>
            <a:r>
              <a:rPr lang="cs-CZ" dirty="0"/>
              <a:t>	- může být dále dělena na menší oddíly a skládají se z ní větší 	oddíly</a:t>
            </a:r>
          </a:p>
          <a:p>
            <a:pPr marL="0" indent="0">
              <a:buNone/>
            </a:pPr>
            <a:r>
              <a:rPr lang="cs-CZ" dirty="0"/>
              <a:t>	- nejmenší oddíl, který má velitele (</a:t>
            </a:r>
            <a:r>
              <a:rPr lang="cs-CZ" dirty="0" err="1"/>
              <a:t>syntagmatarches</a:t>
            </a:r>
            <a:r>
              <a:rPr lang="cs-CZ" dirty="0"/>
              <a:t>)stojícího během 	bitvy mimo řady, má též mj. vlastního vlajkonoše a trubače</a:t>
            </a:r>
          </a:p>
          <a:p>
            <a:pPr marL="0" indent="0">
              <a:buNone/>
            </a:pPr>
            <a:r>
              <a:rPr lang="cs-CZ" dirty="0"/>
              <a:t>- falanga mohla mít různou hloubku</a:t>
            </a:r>
          </a:p>
          <a:p>
            <a:pPr marL="0" indent="0">
              <a:buNone/>
            </a:pPr>
            <a:r>
              <a:rPr lang="cs-CZ" dirty="0"/>
              <a:t>	- max. obvykle 32 mužů</a:t>
            </a:r>
          </a:p>
          <a:p>
            <a:pPr marL="0" indent="0">
              <a:buNone/>
            </a:pPr>
            <a:r>
              <a:rPr lang="cs-CZ" dirty="0"/>
              <a:t>	- hloubka mohla být snížena, aby se prodloužila bitevní linie vojska</a:t>
            </a:r>
          </a:p>
          <a:p>
            <a:pPr marL="0" indent="0">
              <a:buNone/>
            </a:pPr>
            <a:r>
              <a:rPr lang="cs-CZ" dirty="0"/>
              <a:t>	- hloubka mohla být zvýšena, aby se tím zvětšila „váha“ a hybný 	moment falangy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4777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977D6-33E4-6C1A-BA44-A7D91018F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253E3-E1FE-993F-0158-449A92ABE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F099AE-4367-C995-3ADF-3D54FE95D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555" y="126163"/>
            <a:ext cx="6780943" cy="636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803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ABBF2-6341-5DC5-BFBA-828ECC462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8225"/>
            <a:ext cx="10515600" cy="58687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u="sng" dirty="0"/>
              <a:t>- taktika falangy</a:t>
            </a:r>
          </a:p>
          <a:p>
            <a:pPr marL="0" indent="0">
              <a:buNone/>
            </a:pPr>
            <a:r>
              <a:rPr lang="cs-CZ" dirty="0"/>
              <a:t>- 3 způsoby rozestupů:</a:t>
            </a:r>
          </a:p>
          <a:p>
            <a:pPr marL="0" indent="0">
              <a:buNone/>
            </a:pPr>
            <a:r>
              <a:rPr lang="cs-CZ" dirty="0"/>
              <a:t>	- otevřený šik (+- 192 cm na člověka) - často na začátku bitvy při střetu 	střelců a lehkooděnců, kteří skrze něj můžou ustoupit do zadních řad, 	případně během statického boje</a:t>
            </a:r>
          </a:p>
          <a:p>
            <a:pPr marL="0" indent="0">
              <a:buNone/>
            </a:pPr>
            <a:r>
              <a:rPr lang="cs-CZ" dirty="0"/>
              <a:t>	- </a:t>
            </a:r>
            <a:r>
              <a:rPr lang="cs-CZ" dirty="0" err="1"/>
              <a:t>pyknosis</a:t>
            </a:r>
            <a:r>
              <a:rPr lang="cs-CZ" dirty="0"/>
              <a:t> (+- 96 cm na člověka) - útočná formace, dost místa pro rychlý 	přesun</a:t>
            </a:r>
          </a:p>
          <a:p>
            <a:pPr marL="0" indent="0">
              <a:buNone/>
            </a:pPr>
            <a:r>
              <a:rPr lang="cs-CZ" dirty="0"/>
              <a:t>	- </a:t>
            </a:r>
            <a:r>
              <a:rPr lang="cs-CZ" dirty="0" err="1"/>
              <a:t>synaspismos</a:t>
            </a:r>
            <a:r>
              <a:rPr lang="cs-CZ" dirty="0"/>
              <a:t> (+- 48 cm na člověka) - štíty se překrývají, rameno na 	rameni, málo místa pro pohyb nebo výpady píkami – defenzivní formace</a:t>
            </a:r>
          </a:p>
          <a:p>
            <a:pPr marL="0" indent="0">
              <a:buNone/>
            </a:pPr>
            <a:r>
              <a:rPr lang="cs-CZ" dirty="0"/>
              <a:t>- před první řadu vojáků mohlo vyčnívat až 5 řad pík</a:t>
            </a:r>
          </a:p>
          <a:p>
            <a:pPr marL="0" indent="0">
              <a:buNone/>
            </a:pPr>
            <a:r>
              <a:rPr lang="cs-CZ" dirty="0"/>
              <a:t>- při střetu s nepřátelskou přední řadou jsou vojáci v předních řadách falangy nuceni odhodit píku (se kterou se po zaklesnutí do nepřátelských řad a postupu dál vpřed nedá efektivně manipulovat) a dále bojují nablízko příruční zbraní (</a:t>
            </a:r>
            <a:r>
              <a:rPr lang="cs-CZ" dirty="0" err="1"/>
              <a:t>machaira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- pro účinnost vyžaduje falanga soudržnost formace = ideální prostor je pro ni rovná široká pláň nebo pole, nerovný terén ničí jednotu falangy</a:t>
            </a:r>
          </a:p>
          <a:p>
            <a:pPr marL="0" indent="0">
              <a:buNone/>
            </a:pPr>
            <a:r>
              <a:rPr lang="cs-CZ" dirty="0"/>
              <a:t>- falanga je silná při útoku zpředu, na křídlech je ohrožená = obvykle umisťována do středu linie, na křídlech chráněna jezdectvem a lehčí pěchotou</a:t>
            </a:r>
          </a:p>
        </p:txBody>
      </p:sp>
    </p:spTree>
    <p:extLst>
      <p:ext uri="{BB962C8B-B14F-4D97-AF65-F5344CB8AC3E}">
        <p14:creationId xmlns:p14="http://schemas.microsoft.com/office/powerpoint/2010/main" val="7725424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1764</TotalTime>
  <Words>2023</Words>
  <Application>Microsoft Office PowerPoint</Application>
  <PresentationFormat>Widescreen</PresentationFormat>
  <Paragraphs>153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Blackadder ITC</vt:lpstr>
      <vt:lpstr>Calibri</vt:lpstr>
      <vt:lpstr>Calibri Light</vt:lpstr>
      <vt:lpstr>Office Theme</vt:lpstr>
      <vt:lpstr>Říše Seleukovců</vt:lpstr>
      <vt:lpstr>Složení vojsk</vt:lpstr>
      <vt:lpstr>PowerPoint Presentation</vt:lpstr>
      <vt:lpstr>Vztah vojáků a krále</vt:lpstr>
      <vt:lpstr>Falanga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Jezdectvo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Podpůrné jednotky</vt:lpstr>
      <vt:lpstr>PowerPoint Presentation</vt:lpstr>
      <vt:lpstr>Sloni a vozy – psychologické zbraně</vt:lpstr>
      <vt:lpstr>PowerPoint Presentation</vt:lpstr>
      <vt:lpstr>PowerPoint Presentation</vt:lpstr>
      <vt:lpstr>PowerPoint Presentation</vt:lpstr>
      <vt:lpstr>Reformy Antiocha IV. – vojáci římského typu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Ondřej Kvapil</dc:creator>
  <cp:lastModifiedBy>Ondřej Kvapil</cp:lastModifiedBy>
  <cp:revision>18</cp:revision>
  <dcterms:created xsi:type="dcterms:W3CDTF">2023-09-06T08:15:35Z</dcterms:created>
  <dcterms:modified xsi:type="dcterms:W3CDTF">2023-12-22T11:14:00Z</dcterms:modified>
</cp:coreProperties>
</file>