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6" r:id="rId5"/>
    <p:sldId id="259" r:id="rId6"/>
    <p:sldId id="260" r:id="rId7"/>
    <p:sldId id="267" r:id="rId8"/>
    <p:sldId id="261" r:id="rId9"/>
    <p:sldId id="262" r:id="rId10"/>
    <p:sldId id="263" r:id="rId11"/>
    <p:sldId id="269" r:id="rId12"/>
    <p:sldId id="264" r:id="rId13"/>
    <p:sldId id="268" r:id="rId14"/>
    <p:sldId id="265" r:id="rId1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6127F-3D92-8CD8-2CDB-42CC16BB3D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ADC79B-BF48-6F29-2488-C8C8BBBF8E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A9CB33-3D2B-3B59-6A07-AA2772171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25.12.2023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81C943-F58C-539D-F336-9297DC168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EEB7F8-DB18-4230-CC15-95233A285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6428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FC5DF-6B07-8A5C-C35C-56D8D35FC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238632-EF9A-04F9-682D-F0A6E887C7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558B54-6A58-BE65-44FF-6CEA76A19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25.12.2023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863D9A-C618-EEF8-0B37-DB7276629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63558-9700-294F-1872-0F6BC833E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2740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884A85-E410-A1EA-C86A-48FA9A691E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0D6FF7-2A6D-C836-CAAA-21076E3AB7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4A8F60-0E73-7181-A4AE-17DC1C010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25.12.2023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D173F8-9B3B-D5AB-7468-B69E3598A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B4A8A-D01E-214A-18C6-3D0E0CEB1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7909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514EA-2090-86C6-23C2-98471B45A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84D65-EC5F-9948-6C19-2DE8B9A3BB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DB8D45-111D-4E54-BD34-569A0BD1E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25.12.2023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FB1A7-DB77-906F-7404-FFA5A04E9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4C7FC-9638-D55A-D17D-87C17140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7501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47D6-133A-9F1D-C00C-641428077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231B97-4069-3F35-927D-2C4AD66AD2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5C00D0-477F-44BC-0022-1C50A4D18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25.12.2023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B9313-0C41-AF18-27F6-CCE0AD286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05B7BE-27D2-65DE-6084-15F3BC633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9114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59425-74E4-3234-827A-AE2487F51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803EB-36E5-1A11-E357-9083481BF1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6897C6-9F62-0FCC-A0A5-C4FC7522C1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AAC78C-F631-31EF-15B4-0A8894589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25.12.2023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9B8E1C-F58D-C77F-33D8-108D0DA7A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BDF6AA-41B8-47C5-482B-33172D081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6200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E7689-299A-224A-7F6A-A0C0CF24C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764E60-CEAD-D9B9-8E09-B7421B1A4F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260ED0-FE90-0444-5454-6BBA956173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26CFFC-A4FC-4F7C-B2AF-639EBDF665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356FEE-350D-2C63-E9BE-CF4D1A1B20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A32884-C6FF-68D5-5A05-94BDDAD13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25.12.2023</a:t>
            </a:fld>
            <a:endParaRPr lang="cs-C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4E1994-AAAC-59C5-8670-27A4EA0E6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6EFE2D-6626-A5E6-7D1B-D80729F73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676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89D7B-1149-34AB-1DF4-1EF63F4E9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CDD07C-F008-24EA-8E11-DD331F099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25.12.2023</a:t>
            </a:fld>
            <a:endParaRPr lang="cs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DB17E-0316-4562-A70C-C1FD5D854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ED6755-2EE4-199E-6582-EAF04F6FB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5744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2BA1A7-45D4-51FE-6A36-E4AAB5160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25.12.2023</a:t>
            </a:fld>
            <a:endParaRPr lang="cs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4A24EE-796F-406A-EA67-A7981F552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69C8FC-7214-8FF9-D9D3-7EBF6170A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5269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FEE42-00F7-0563-EBBC-A749ED2E8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C84D2-BC0B-4AC2-32D5-20E1F25C2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31A068-5364-4D49-6106-73606B50ED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27E4C1-6599-894A-A513-8BAB5FCE9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25.12.2023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AFC847-494A-1612-5573-1E65262A1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5DEA08-9E96-8873-1E07-128AE274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8387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BFB19-9ABE-4977-35F0-9307F529C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B837DD-EFB6-0545-347B-9EB3631F07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DA1DD-A3DA-6217-CC8C-23BDCF9CE2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DD4430-D040-6E46-81CE-FC5C4F73B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25.12.2023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0456D6-48AC-52BD-A7DE-00A9DAD7C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3F5BEA-7ECB-951B-937B-0741302DE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0759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A655E6-58AE-63E2-2A90-2E90D00E6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4A5F96-267F-D9E0-DC3B-BD955CAC82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742FFE-DB63-F70D-696A-1B490F44F0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0332B-58A9-4F16-A6A4-68E2DE353079}" type="datetimeFigureOut">
              <a:rPr lang="cs-CZ" smtClean="0"/>
              <a:t>25.12.2023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2C7D8A-59D1-F5BC-73CD-BA6D8C5BC1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0FD4E9-A58D-9855-B81F-D03AA0DB7F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2549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AED9-8B0E-4981-23F6-7493035831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6480" y="-1011237"/>
            <a:ext cx="9144000" cy="2387600"/>
          </a:xfrm>
        </p:spPr>
        <p:txBody>
          <a:bodyPr/>
          <a:lstStyle/>
          <a:p>
            <a:r>
              <a:rPr lang="en-US" dirty="0" err="1"/>
              <a:t>Říše</a:t>
            </a:r>
            <a:r>
              <a:rPr lang="en-US" dirty="0"/>
              <a:t> </a:t>
            </a:r>
            <a:r>
              <a:rPr lang="en-US" dirty="0" err="1"/>
              <a:t>Seleukovců</a:t>
            </a:r>
            <a:endParaRPr lang="cs-CZ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DC6604-8EC4-5222-F21A-215931B308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04080" y="1376363"/>
            <a:ext cx="9144000" cy="1655762"/>
          </a:xfrm>
        </p:spPr>
        <p:txBody>
          <a:bodyPr/>
          <a:lstStyle/>
          <a:p>
            <a:r>
              <a:rPr lang="cs-CZ" dirty="0"/>
              <a:t>Ekonomika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1E42B32E-7C78-D918-D73D-5683522E7089}"/>
              </a:ext>
            </a:extLst>
          </p:cNvPr>
          <p:cNvSpPr txBox="1">
            <a:spLocks/>
          </p:cNvSpPr>
          <p:nvPr/>
        </p:nvSpPr>
        <p:spPr>
          <a:xfrm>
            <a:off x="-1591945" y="625316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Blackadder ITC" panose="04020505051007020D02" pitchFamily="82" charset="0"/>
              </a:rPr>
              <a:t>Art by </a:t>
            </a:r>
            <a:r>
              <a:rPr lang="en-US" dirty="0" err="1">
                <a:latin typeface="Blackadder ITC" panose="04020505051007020D02" pitchFamily="82" charset="0"/>
              </a:rPr>
              <a:t>foojer</a:t>
            </a:r>
            <a:endParaRPr lang="cs-CZ" dirty="0">
              <a:latin typeface="Blackadder ITC" panose="04020505051007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093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AFEC1B-7A7C-7BE4-B08E-66DE40049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57200"/>
            <a:ext cx="10515600" cy="57197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- král má přednostní právo udělovat daňové výjimky</a:t>
            </a:r>
          </a:p>
          <a:p>
            <a:pPr marL="0" indent="0">
              <a:buNone/>
            </a:pPr>
            <a:r>
              <a:rPr lang="cs-CZ" dirty="0"/>
              <a:t>- osvobození od tributy je často spojené s obdobími krize či s politickými důvody</a:t>
            </a:r>
          </a:p>
          <a:p>
            <a:pPr marL="0" indent="0">
              <a:buNone/>
            </a:pPr>
            <a:r>
              <a:rPr lang="cs-CZ" dirty="0"/>
              <a:t>	- např. je udělováno v případě škod způsobených obléháním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- hlavní zdroj králových příjmů: obdělávání půdy (stejně jako v jiných starověkých ekonomických systémech)</a:t>
            </a:r>
          </a:p>
          <a:p>
            <a:pPr marL="0" indent="0">
              <a:buNone/>
            </a:pPr>
            <a:r>
              <a:rPr lang="cs-CZ" dirty="0"/>
              <a:t>- nebyl zde žádný jednotný systém produkce a využívání zdrojů, existovala regionální diverzita</a:t>
            </a:r>
          </a:p>
          <a:p>
            <a:pPr marL="0" indent="0">
              <a:buNone/>
            </a:pPr>
            <a:r>
              <a:rPr lang="cs-CZ" dirty="0"/>
              <a:t>- existovalo soukromé vlastnictví půdy, a zároveň vícero typů vlastníků  půdy</a:t>
            </a:r>
          </a:p>
          <a:p>
            <a:pPr marL="0" indent="0">
              <a:buNone/>
            </a:pPr>
            <a:r>
              <a:rPr lang="cs-CZ" dirty="0"/>
              <a:t>- Řekové nezpůsobili zásadnější změnu co se týče množství a využití otroků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928429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D8164-A768-EEFA-F4A1-5E5B891A5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DB0617-E724-7E5A-9B25-FD35304669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9D4D16-7A55-15F8-FD3F-5658F3A23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371" y="0"/>
            <a:ext cx="94052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919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0542D0-7AAF-16B2-A997-A041CFD93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85775"/>
            <a:ext cx="10515600" cy="569118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u="sng" dirty="0"/>
              <a:t>- královská půda</a:t>
            </a:r>
          </a:p>
          <a:p>
            <a:pPr marL="0" indent="0">
              <a:buNone/>
            </a:pPr>
            <a:r>
              <a:rPr lang="cs-CZ" dirty="0"/>
              <a:t>- královský nárok na veškerou půdu</a:t>
            </a:r>
          </a:p>
          <a:p>
            <a:pPr marL="0" indent="0">
              <a:buNone/>
            </a:pPr>
            <a:r>
              <a:rPr lang="cs-CZ" dirty="0"/>
              <a:t>	- ve skutečnosti původní nároky jednotlivých subjektů v říši na půdu pokračují, byť 	jsou podřízeny králově libovůli (= král může půdu darovat i zabavit)</a:t>
            </a:r>
          </a:p>
          <a:p>
            <a:pPr marL="0" indent="0">
              <a:buNone/>
            </a:pPr>
            <a:r>
              <a:rPr lang="cs-CZ" dirty="0"/>
              <a:t>- </a:t>
            </a:r>
            <a:r>
              <a:rPr lang="cs-CZ" dirty="0" err="1"/>
              <a:t>Seleukovci</a:t>
            </a:r>
            <a:r>
              <a:rPr lang="cs-CZ" dirty="0"/>
              <a:t> po </a:t>
            </a:r>
            <a:r>
              <a:rPr lang="cs-CZ" dirty="0" err="1"/>
              <a:t>Achaimenovcích</a:t>
            </a:r>
            <a:r>
              <a:rPr lang="cs-CZ" dirty="0"/>
              <a:t> ‚dědí‘ rozsáhlé pozemky královské půdy</a:t>
            </a:r>
          </a:p>
          <a:p>
            <a:pPr marL="0" indent="0">
              <a:buNone/>
            </a:pPr>
            <a:r>
              <a:rPr lang="cs-CZ" dirty="0"/>
              <a:t>	- </a:t>
            </a:r>
            <a:r>
              <a:rPr lang="cs-CZ" dirty="0" err="1"/>
              <a:t>laoi</a:t>
            </a:r>
            <a:r>
              <a:rPr lang="cs-CZ" dirty="0"/>
              <a:t> – královští nájemci půdy</a:t>
            </a:r>
          </a:p>
          <a:p>
            <a:pPr marL="0" indent="0">
              <a:buNone/>
            </a:pPr>
            <a:r>
              <a:rPr lang="cs-CZ" dirty="0"/>
              <a:t>		- ti zároveň někdy pracují též na pozemcích soukromníků 				blízkých králi (významní úředníci, královi příbuzní, města)</a:t>
            </a:r>
          </a:p>
          <a:p>
            <a:pPr marL="0" indent="0">
              <a:buNone/>
            </a:pPr>
            <a:r>
              <a:rPr lang="cs-CZ" dirty="0"/>
              <a:t>- králové též podporují ekonomický růst regionů říše:</a:t>
            </a:r>
          </a:p>
          <a:p>
            <a:pPr marL="0" indent="0">
              <a:buNone/>
            </a:pPr>
            <a:r>
              <a:rPr lang="cs-CZ" dirty="0"/>
              <a:t>	- rozšiřování zemědělských oblastí v různých krajích</a:t>
            </a:r>
          </a:p>
          <a:p>
            <a:pPr marL="0" indent="0">
              <a:buNone/>
            </a:pPr>
            <a:r>
              <a:rPr lang="cs-CZ" dirty="0"/>
              <a:t>	- udržování </a:t>
            </a:r>
            <a:r>
              <a:rPr lang="cs-CZ" dirty="0" err="1"/>
              <a:t>achaimenovských</a:t>
            </a:r>
            <a:r>
              <a:rPr lang="cs-CZ" dirty="0"/>
              <a:t> zavlažovacích systémů </a:t>
            </a:r>
          </a:p>
          <a:p>
            <a:pPr marL="0" indent="0">
              <a:buNone/>
            </a:pPr>
            <a:r>
              <a:rPr lang="cs-CZ" dirty="0"/>
              <a:t>		</a:t>
            </a:r>
            <a:r>
              <a:rPr lang="cs-CZ" dirty="0" err="1"/>
              <a:t>kanáty</a:t>
            </a:r>
            <a:r>
              <a:rPr lang="cs-CZ" dirty="0"/>
              <a:t> – podzemní kanály zavlažující suché a </a:t>
            </a:r>
            <a:r>
              <a:rPr lang="cs-CZ" dirty="0" err="1"/>
              <a:t>puštní</a:t>
            </a:r>
            <a:r>
              <a:rPr lang="cs-CZ" dirty="0"/>
              <a:t> oblasti, někdy až 			desítky kilometrů dlouhé)</a:t>
            </a:r>
          </a:p>
          <a:p>
            <a:pPr marL="0" indent="0">
              <a:buNone/>
            </a:pPr>
            <a:r>
              <a:rPr lang="cs-CZ" dirty="0"/>
              <a:t>	- zemědělská kultivace nových oblastí systémem klérů (přídělů půdy 	darovaných (často vojenským) kolonistům králem)</a:t>
            </a:r>
          </a:p>
          <a:p>
            <a:pPr marL="0" indent="0">
              <a:buNone/>
            </a:pPr>
            <a:r>
              <a:rPr lang="cs-CZ" dirty="0"/>
              <a:t>	- uzavírání smluv se soukromníky s povinností kultivovat půdu</a:t>
            </a:r>
          </a:p>
          <a:p>
            <a:pPr marL="0" indent="0">
              <a:buNone/>
            </a:pPr>
            <a:r>
              <a:rPr lang="cs-CZ" dirty="0"/>
              <a:t>	- pokusy o pěstování nových plodin (skořice, kadidlo, víno, rýže)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923468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F0CF3-C8CC-9289-69E1-3CA503801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CB624-E9B2-463C-5BA0-D5B4723DD6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D87588-F292-E3C6-C41B-58B398DD7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75027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9D1FFA-25BA-3A05-6066-8D5D14D14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027" y="-47412"/>
            <a:ext cx="6816973" cy="35605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A74802-F1D8-FCE2-73CD-AFA6E5709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5026" y="3513137"/>
            <a:ext cx="6816973" cy="334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8240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EA6AC-67CF-763F-3DB4-A1314A98F7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1794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/>
              <a:t>- zdroje informací o ekonomické dynamice: babylonské astronomické deníky, které je zaznamenávají v šestiměsíčních intervalech</a:t>
            </a:r>
          </a:p>
          <a:p>
            <a:pPr marL="0" indent="0">
              <a:buNone/>
            </a:pPr>
            <a:r>
              <a:rPr lang="cs-CZ" dirty="0"/>
              <a:t>- úřednictvo a armáda </a:t>
            </a:r>
          </a:p>
          <a:p>
            <a:pPr marL="0" indent="0">
              <a:buNone/>
            </a:pPr>
            <a:r>
              <a:rPr lang="cs-CZ" dirty="0"/>
              <a:t>	- vyžadují vysoké platy</a:t>
            </a:r>
          </a:p>
          <a:p>
            <a:pPr marL="0" indent="0">
              <a:buNone/>
            </a:pPr>
            <a:r>
              <a:rPr lang="cs-CZ" dirty="0"/>
              <a:t>	 = výpadky ekonomiky sebou nesou velké nebezpečí a riziko</a:t>
            </a:r>
          </a:p>
          <a:p>
            <a:pPr marL="0" indent="0">
              <a:buNone/>
            </a:pPr>
            <a:r>
              <a:rPr lang="cs-CZ" dirty="0"/>
              <a:t>- rozsáhlá tažení a válečné reparace</a:t>
            </a:r>
          </a:p>
          <a:p>
            <a:pPr marL="0" indent="0">
              <a:buNone/>
            </a:pPr>
            <a:r>
              <a:rPr lang="cs-CZ" dirty="0"/>
              <a:t>	- spotřebují velmi značnou část zdrojů</a:t>
            </a:r>
          </a:p>
          <a:p>
            <a:pPr marL="0" indent="0">
              <a:buNone/>
            </a:pPr>
            <a:r>
              <a:rPr lang="cs-CZ" dirty="0"/>
              <a:t>- budování měst</a:t>
            </a:r>
          </a:p>
          <a:p>
            <a:pPr marL="0" indent="0">
              <a:buNone/>
            </a:pPr>
            <a:r>
              <a:rPr lang="cs-CZ" dirty="0"/>
              <a:t>	- potřeba rozsáhlých královských investic</a:t>
            </a:r>
          </a:p>
          <a:p>
            <a:pPr marL="0" indent="0">
              <a:buNone/>
            </a:pPr>
            <a:r>
              <a:rPr lang="cs-CZ" dirty="0"/>
              <a:t>		- stejně tak dotování různých městských budov (chrámy apod.)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0E00B96-E9CC-F3B5-454F-4E5901E2C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2086"/>
            <a:ext cx="10515600" cy="1325563"/>
          </a:xfrm>
        </p:spPr>
        <p:txBody>
          <a:bodyPr/>
          <a:lstStyle/>
          <a:p>
            <a:r>
              <a:rPr lang="cs-CZ" dirty="0"/>
              <a:t>Výdaje</a:t>
            </a:r>
          </a:p>
        </p:txBody>
      </p:sp>
    </p:spTree>
    <p:extLst>
      <p:ext uri="{BB962C8B-B14F-4D97-AF65-F5344CB8AC3E}">
        <p14:creationId xmlns:p14="http://schemas.microsoft.com/office/powerpoint/2010/main" val="1292832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3D705-10B1-2A24-789B-EA6BA4622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Ekonomika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9986CE-CDC7-2719-73FE-8F979C56E4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dirty="0"/>
              <a:t>- </a:t>
            </a:r>
            <a:r>
              <a:rPr lang="cs-CZ" u="sng" dirty="0"/>
              <a:t>mincovnictví</a:t>
            </a:r>
          </a:p>
          <a:p>
            <a:pPr marL="0" indent="0">
              <a:buNone/>
            </a:pPr>
            <a:r>
              <a:rPr lang="cs-CZ" dirty="0"/>
              <a:t>- o váze a množství ražených mincí rozhoduje:</a:t>
            </a:r>
          </a:p>
          <a:p>
            <a:pPr marL="0" indent="0">
              <a:buNone/>
            </a:pPr>
            <a:r>
              <a:rPr lang="cs-CZ" dirty="0"/>
              <a:t>	- král, tj. především co se týče stříbrných a zlatých mincí, na které má král v 	oblastech, které přímo ovládá, monopol</a:t>
            </a:r>
          </a:p>
          <a:p>
            <a:pPr marL="0" indent="0">
              <a:buNone/>
            </a:pPr>
            <a:r>
              <a:rPr lang="cs-CZ" dirty="0"/>
              <a:t>	- bronzové standardy jsou v pravomoci lokálních autorit a komunit</a:t>
            </a:r>
          </a:p>
          <a:p>
            <a:pPr marL="0" indent="0">
              <a:buNone/>
            </a:pPr>
            <a:r>
              <a:rPr lang="cs-CZ" dirty="0"/>
              <a:t>		- obzvláště možnost razit tetradrachmy je privilegiem</a:t>
            </a:r>
          </a:p>
          <a:p>
            <a:pPr marL="0" indent="0">
              <a:buNone/>
            </a:pPr>
            <a:r>
              <a:rPr lang="cs-CZ" dirty="0"/>
              <a:t>- zdroj kovu: stříbrné doly v </a:t>
            </a:r>
            <a:r>
              <a:rPr lang="cs-CZ" dirty="0" err="1"/>
              <a:t>Kilikii</a:t>
            </a:r>
            <a:r>
              <a:rPr lang="cs-CZ" dirty="0"/>
              <a:t>, zpočátku též zlaté doly v </a:t>
            </a:r>
            <a:r>
              <a:rPr lang="cs-CZ" dirty="0" err="1"/>
              <a:t>Baktrii</a:t>
            </a:r>
            <a:r>
              <a:rPr lang="cs-CZ" dirty="0"/>
              <a:t>, pravděpodobně existovaly též panovnické zásoby kovu</a:t>
            </a:r>
          </a:p>
          <a:p>
            <a:pPr marL="0" indent="0">
              <a:buNone/>
            </a:pPr>
            <a:r>
              <a:rPr lang="cs-CZ" dirty="0"/>
              <a:t>	- příjem mincí je též zajištěn daněmi a tributy</a:t>
            </a:r>
          </a:p>
          <a:p>
            <a:pPr marL="0" indent="0">
              <a:buNone/>
            </a:pPr>
            <a:r>
              <a:rPr lang="cs-CZ" dirty="0"/>
              <a:t>- čistota kovu rozhoduje o hodnotě mince</a:t>
            </a:r>
          </a:p>
          <a:p>
            <a:pPr marL="0" indent="0">
              <a:buNone/>
            </a:pPr>
            <a:r>
              <a:rPr lang="cs-CZ" dirty="0"/>
              <a:t>	- vysoce kvalitními mincemi (tj. s čistým kovem a správnou váhou) se platilo 	především vojákům, úředníkům apod.)</a:t>
            </a:r>
          </a:p>
          <a:p>
            <a:pPr marL="0" indent="0">
              <a:buNone/>
            </a:pPr>
            <a:r>
              <a:rPr lang="cs-CZ" dirty="0"/>
              <a:t>- výskyt a objem masové ražby má přímou návaznost na výskyt větších vojenských tažení</a:t>
            </a:r>
          </a:p>
        </p:txBody>
      </p:sp>
    </p:spTree>
    <p:extLst>
      <p:ext uri="{BB962C8B-B14F-4D97-AF65-F5344CB8AC3E}">
        <p14:creationId xmlns:p14="http://schemas.microsoft.com/office/powerpoint/2010/main" val="1968760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59CCD-AF9A-2EC8-08CA-9966B9477E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33400"/>
            <a:ext cx="10515600" cy="56435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- na rozdíl od Ptolemaiovců a </a:t>
            </a:r>
            <a:r>
              <a:rPr lang="cs-CZ" dirty="0" err="1"/>
              <a:t>Attalovců</a:t>
            </a:r>
            <a:r>
              <a:rPr lang="cs-CZ" dirty="0"/>
              <a:t> </a:t>
            </a:r>
            <a:r>
              <a:rPr lang="cs-CZ" dirty="0" err="1"/>
              <a:t>Seleukovci</a:t>
            </a:r>
            <a:r>
              <a:rPr lang="cs-CZ" dirty="0"/>
              <a:t> nevytvořili tzv. uzavřený monetární systém, tj:</a:t>
            </a:r>
          </a:p>
          <a:p>
            <a:pPr marL="0" indent="0">
              <a:buNone/>
            </a:pPr>
            <a:r>
              <a:rPr lang="cs-CZ" dirty="0"/>
              <a:t>	- stříbrné a bronzové mince ražené jinými městy a královstvími 	směly volně 	kolovat po říši</a:t>
            </a:r>
          </a:p>
          <a:p>
            <a:pPr marL="0" indent="0">
              <a:buNone/>
            </a:pPr>
            <a:r>
              <a:rPr lang="cs-CZ" dirty="0"/>
              <a:t>	- nebyl též stanoven žádný zákaz ani monopol na stříbrné a zlaté 	mince z okolních států</a:t>
            </a:r>
          </a:p>
          <a:p>
            <a:pPr marL="0" indent="0">
              <a:buNone/>
            </a:pPr>
            <a:r>
              <a:rPr lang="cs-CZ" dirty="0"/>
              <a:t>- v </a:t>
            </a:r>
            <a:r>
              <a:rPr lang="cs-CZ" dirty="0" err="1"/>
              <a:t>Seleukovské</a:t>
            </a:r>
            <a:r>
              <a:rPr lang="cs-CZ" dirty="0"/>
              <a:t> říši je po Alexandrovi Velikém nadále používán </a:t>
            </a:r>
            <a:r>
              <a:rPr lang="cs-CZ" dirty="0" err="1"/>
              <a:t>attický</a:t>
            </a:r>
            <a:r>
              <a:rPr lang="cs-CZ" dirty="0"/>
              <a:t> standard</a:t>
            </a:r>
          </a:p>
          <a:p>
            <a:pPr marL="0" indent="0">
              <a:buNone/>
            </a:pPr>
            <a:r>
              <a:rPr lang="cs-CZ" dirty="0"/>
              <a:t>	- 1 talent = 60 min, 1 mina = 50 statérů, 1 statér = 2 drachmy, 1 	drachma = 6 obolů</a:t>
            </a:r>
          </a:p>
          <a:p>
            <a:pPr marL="0" indent="0">
              <a:buNone/>
            </a:pPr>
            <a:r>
              <a:rPr lang="cs-CZ" dirty="0"/>
              <a:t>	- 1 drachma = +- 4.366 g</a:t>
            </a:r>
          </a:p>
          <a:p>
            <a:pPr marL="0" indent="0">
              <a:buNone/>
            </a:pPr>
            <a:r>
              <a:rPr lang="cs-CZ" dirty="0"/>
              <a:t>	- 1 tetradrachma = +-17 g</a:t>
            </a:r>
          </a:p>
          <a:p>
            <a:pPr marL="0" indent="0">
              <a:buNone/>
            </a:pPr>
            <a:r>
              <a:rPr lang="cs-CZ" dirty="0"/>
              <a:t>- obecně byly preferovány královské mince</a:t>
            </a:r>
          </a:p>
        </p:txBody>
      </p:sp>
    </p:spTree>
    <p:extLst>
      <p:ext uri="{BB962C8B-B14F-4D97-AF65-F5344CB8AC3E}">
        <p14:creationId xmlns:p14="http://schemas.microsoft.com/office/powerpoint/2010/main" val="36629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ACC65-FA4B-10AC-8F50-33940E134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3A89F-0B88-D044-1150-9B1FB18894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8CFC91-7F88-7816-5D90-E590E5D81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3705"/>
            <a:ext cx="2925958" cy="27838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63001A-A2D6-92DC-DB60-EB806570F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5958" y="433705"/>
            <a:ext cx="2768022" cy="27838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458818-1620-D9E5-52E2-902B58CB57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2299" y="432983"/>
            <a:ext cx="2699014" cy="27838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51DDE7-90A8-4373-F583-B7A9994F15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9625" y="433705"/>
            <a:ext cx="2882674" cy="27838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8E5387-3759-1205-0C51-BE51ECFE56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8012" y="3549015"/>
            <a:ext cx="2963987" cy="29145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8B04F1-CB17-C8FC-656C-BF41F74BD1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8805" y="3549015"/>
            <a:ext cx="2963253" cy="29138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28D15D-9346-6E01-4DB8-C8C0D481FB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82036" y="3548293"/>
            <a:ext cx="2886769" cy="29138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01B5D0-ECBB-9BC8-F7B2-85BEF384BF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8049" y="3548293"/>
            <a:ext cx="2963987" cy="291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918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0D71C-FA61-94A7-A7A3-507A40C46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09575"/>
            <a:ext cx="10515600" cy="5767388"/>
          </a:xfrm>
        </p:spPr>
        <p:txBody>
          <a:bodyPr/>
          <a:lstStyle/>
          <a:p>
            <a:pPr marL="0" indent="0">
              <a:buNone/>
            </a:pPr>
            <a:r>
              <a:rPr lang="cs-CZ" u="sng" dirty="0"/>
              <a:t>- obchod </a:t>
            </a:r>
          </a:p>
          <a:p>
            <a:pPr marL="0" indent="0">
              <a:buNone/>
            </a:pPr>
            <a:r>
              <a:rPr lang="cs-CZ" dirty="0"/>
              <a:t>- je doložena královská podpora obchodu</a:t>
            </a:r>
          </a:p>
          <a:p>
            <a:pPr marL="0" indent="0">
              <a:buNone/>
            </a:pPr>
            <a:r>
              <a:rPr lang="cs-CZ" dirty="0"/>
              <a:t>	- eg. </a:t>
            </a:r>
            <a:r>
              <a:rPr lang="cs-CZ" i="1" dirty="0" err="1"/>
              <a:t>aleteia</a:t>
            </a:r>
            <a:r>
              <a:rPr lang="cs-CZ" dirty="0"/>
              <a:t> – daňová imunita, která mohla být udělena 	obchodníkům</a:t>
            </a:r>
          </a:p>
          <a:p>
            <a:pPr marL="0" indent="0">
              <a:buNone/>
            </a:pPr>
            <a:r>
              <a:rPr lang="cs-CZ" dirty="0"/>
              <a:t>		- taktéž někdy udílená během trhů a slavností za účelem 			podpory obchodování</a:t>
            </a:r>
          </a:p>
          <a:p>
            <a:pPr marL="0" indent="0">
              <a:buNone/>
            </a:pPr>
            <a:r>
              <a:rPr lang="cs-CZ" dirty="0"/>
              <a:t>- snaha říše o ovládnutí obchodních stezek = </a:t>
            </a:r>
            <a:r>
              <a:rPr lang="cs-CZ" dirty="0" err="1"/>
              <a:t>seleukovská</a:t>
            </a:r>
            <a:r>
              <a:rPr lang="cs-CZ" dirty="0"/>
              <a:t> snaha o udržení vlivu kolem Perského zálivu</a:t>
            </a:r>
          </a:p>
          <a:p>
            <a:pPr marL="0" indent="0">
              <a:buNone/>
            </a:pPr>
            <a:r>
              <a:rPr lang="cs-CZ" dirty="0"/>
              <a:t>	= ovládnutí obchodu s Indií a jižní Arábií</a:t>
            </a:r>
          </a:p>
          <a:p>
            <a:pPr marL="0" indent="0">
              <a:buNone/>
            </a:pPr>
            <a:r>
              <a:rPr lang="cs-CZ" dirty="0"/>
              <a:t>	- produkty jako např. týkové dřevo pro stavbu lodí, koření, 	kadidlo, drahé kameny</a:t>
            </a:r>
          </a:p>
        </p:txBody>
      </p:sp>
    </p:spTree>
    <p:extLst>
      <p:ext uri="{BB962C8B-B14F-4D97-AF65-F5344CB8AC3E}">
        <p14:creationId xmlns:p14="http://schemas.microsoft.com/office/powerpoint/2010/main" val="1256798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419F7-CAF0-88B4-4560-203DD83E8B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9650" y="1939924"/>
            <a:ext cx="10515600" cy="5737225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- aktivní obchod doložen nálezy mincí, artefaktů, záznamů o celních poplatcích a specifických daních</a:t>
            </a:r>
          </a:p>
          <a:p>
            <a:pPr marL="0" indent="0">
              <a:buNone/>
            </a:pPr>
            <a:r>
              <a:rPr lang="cs-CZ" dirty="0"/>
              <a:t>- ! - odpadnutí </a:t>
            </a:r>
            <a:r>
              <a:rPr lang="cs-CZ" dirty="0" err="1"/>
              <a:t>Parthie</a:t>
            </a:r>
            <a:r>
              <a:rPr lang="cs-CZ" dirty="0"/>
              <a:t> a </a:t>
            </a:r>
            <a:r>
              <a:rPr lang="cs-CZ" dirty="0" err="1"/>
              <a:t>Baktrie</a:t>
            </a:r>
            <a:r>
              <a:rPr lang="cs-CZ" dirty="0"/>
              <a:t> nijak neovlivnilo obchod s těmito oblastmi, ani nepřerušilo obchod mezi říší a východem!</a:t>
            </a:r>
          </a:p>
          <a:p>
            <a:pPr marL="0" indent="0">
              <a:buNone/>
            </a:pPr>
            <a:r>
              <a:rPr lang="cs-CZ" dirty="0"/>
              <a:t>	- krom stezek přes </a:t>
            </a:r>
            <a:r>
              <a:rPr lang="cs-CZ" dirty="0" err="1"/>
              <a:t>Hyrkánii</a:t>
            </a:r>
            <a:r>
              <a:rPr lang="cs-CZ" dirty="0"/>
              <a:t> a </a:t>
            </a:r>
            <a:r>
              <a:rPr lang="cs-CZ" dirty="0" err="1"/>
              <a:t>Parthii</a:t>
            </a:r>
            <a:r>
              <a:rPr lang="cs-CZ" dirty="0"/>
              <a:t> existovaly též cesty vedoucí 	přes </a:t>
            </a:r>
            <a:r>
              <a:rPr lang="cs-CZ" dirty="0" err="1"/>
              <a:t>Ariu</a:t>
            </a:r>
            <a:r>
              <a:rPr lang="cs-CZ" dirty="0"/>
              <a:t> a </a:t>
            </a:r>
            <a:r>
              <a:rPr lang="cs-CZ" dirty="0" err="1"/>
              <a:t>Arachosii</a:t>
            </a:r>
            <a:r>
              <a:rPr lang="cs-CZ" dirty="0"/>
              <a:t> do Indie</a:t>
            </a:r>
          </a:p>
        </p:txBody>
      </p:sp>
    </p:spTree>
    <p:extLst>
      <p:ext uri="{BB962C8B-B14F-4D97-AF65-F5344CB8AC3E}">
        <p14:creationId xmlns:p14="http://schemas.microsoft.com/office/powerpoint/2010/main" val="23006735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657DC-58C6-A86D-91F2-2A9E6BDB2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B44EDF-A7A3-0562-EBC7-D098F5544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" y="-4555"/>
            <a:ext cx="4578096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1AC469-7986-3647-48C8-B20ED16AD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8093" y="3441551"/>
            <a:ext cx="5791880" cy="3496468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C502F55-1D03-1118-8DB0-D635C1090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77500" y="4112815"/>
            <a:ext cx="1123950" cy="212883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dirty="0"/>
              <a:t>Poznáte, které koření do dobových produktů určitě nepatří?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>
                <a:sym typeface="Wingdings" panose="05000000000000000000" pitchFamily="2" charset="2"/>
              </a:rPr>
              <a:t></a:t>
            </a:r>
            <a:endParaRPr lang="cs-CZ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31ED09-67A5-BE41-00B2-96EDA84EF7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2522" y="-17125"/>
            <a:ext cx="4083561" cy="3433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D8BC61-7B77-DD26-26FF-34FD7129DC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8093" y="-4555"/>
            <a:ext cx="4578097" cy="343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06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BC17DB-2143-11A9-9C3F-9FE4CA784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375" y="253999"/>
            <a:ext cx="10515600" cy="604202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dirty="0"/>
              <a:t>- </a:t>
            </a:r>
            <a:r>
              <a:rPr lang="cs-CZ" u="sng" dirty="0"/>
              <a:t>král a ekonomika</a:t>
            </a:r>
          </a:p>
          <a:p>
            <a:pPr marL="0" indent="0">
              <a:buNone/>
            </a:pPr>
            <a:r>
              <a:rPr lang="cs-CZ" dirty="0"/>
              <a:t>- král má absolutní autoritu</a:t>
            </a:r>
          </a:p>
          <a:p>
            <a:pPr marL="0" indent="0">
              <a:buNone/>
            </a:pPr>
            <a:r>
              <a:rPr lang="cs-CZ" dirty="0"/>
              <a:t>- 4 hlavní aspekty králova hospodaření:</a:t>
            </a:r>
          </a:p>
          <a:p>
            <a:pPr marL="0" indent="0">
              <a:buNone/>
            </a:pPr>
            <a:r>
              <a:rPr lang="cs-CZ" dirty="0"/>
              <a:t>	1.mincovnictví</a:t>
            </a:r>
          </a:p>
          <a:p>
            <a:pPr marL="0" indent="0">
              <a:buNone/>
            </a:pPr>
            <a:r>
              <a:rPr lang="cs-CZ" dirty="0"/>
              <a:t>		- jaké mince se mají razit a kdy</a:t>
            </a:r>
          </a:p>
          <a:p>
            <a:pPr marL="0" indent="0">
              <a:buNone/>
            </a:pPr>
            <a:r>
              <a:rPr lang="cs-CZ" dirty="0"/>
              <a:t>	2., 3. příjmy/výdaje</a:t>
            </a:r>
          </a:p>
          <a:p>
            <a:pPr marL="0" indent="0">
              <a:buNone/>
            </a:pPr>
            <a:r>
              <a:rPr lang="cs-CZ" dirty="0"/>
              <a:t>		- jak zohlednit účty předložené satrapy, jak naložit s 					příjmy ze satrapií a s výdaji vloženými do satrapií</a:t>
            </a:r>
          </a:p>
          <a:p>
            <a:pPr marL="0" indent="0">
              <a:buNone/>
            </a:pPr>
            <a:r>
              <a:rPr lang="cs-CZ" dirty="0"/>
              <a:t>	4. náklady</a:t>
            </a:r>
          </a:p>
          <a:p>
            <a:pPr marL="0" indent="0">
              <a:buNone/>
            </a:pPr>
            <a:r>
              <a:rPr lang="cs-CZ" dirty="0"/>
              <a:t>		- rozhodování o tom, jak snížit výdaje a zda platit v 					naturáliích či penězích</a:t>
            </a:r>
          </a:p>
          <a:p>
            <a:pPr marL="0" indent="0">
              <a:buNone/>
            </a:pPr>
            <a:r>
              <a:rPr lang="cs-CZ" dirty="0"/>
              <a:t>- aby výše uvedené fungovalo:</a:t>
            </a:r>
          </a:p>
          <a:p>
            <a:pPr marL="0" indent="0">
              <a:buNone/>
            </a:pPr>
            <a:r>
              <a:rPr lang="cs-CZ" dirty="0"/>
              <a:t>	- král musí znát výši příjmů v každém jednotlivém roce</a:t>
            </a:r>
          </a:p>
          <a:p>
            <a:pPr marL="0" indent="0">
              <a:buNone/>
            </a:pPr>
            <a:r>
              <a:rPr lang="cs-CZ" dirty="0"/>
              <a:t>		- což se ne vždy děje</a:t>
            </a:r>
          </a:p>
          <a:p>
            <a:pPr marL="0" indent="0">
              <a:buNone/>
            </a:pPr>
            <a:r>
              <a:rPr lang="cs-CZ" dirty="0"/>
              <a:t>	- král musí mít výlučné právo na nakládání s výdaji</a:t>
            </a:r>
          </a:p>
          <a:p>
            <a:pPr marL="0" indent="0">
              <a:buNone/>
            </a:pPr>
            <a:r>
              <a:rPr lang="cs-CZ" dirty="0"/>
              <a:t>	- král musí být schopen s příjmy a výdaji nakládat výnosně a výhodně</a:t>
            </a:r>
          </a:p>
          <a:p>
            <a:pPr marL="0" indent="0">
              <a:buNone/>
            </a:pPr>
            <a:r>
              <a:rPr lang="cs-CZ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3949578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906CDD-4BE4-0F7D-4F77-08060CCD4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33375"/>
            <a:ext cx="10515600" cy="584358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u="sng" dirty="0"/>
              <a:t>- daně </a:t>
            </a:r>
          </a:p>
          <a:p>
            <a:pPr marL="0" indent="0">
              <a:buNone/>
            </a:pPr>
            <a:r>
              <a:rPr lang="cs-CZ" dirty="0"/>
              <a:t>- danění má dvojí funkci:</a:t>
            </a:r>
          </a:p>
          <a:p>
            <a:pPr marL="0" indent="0">
              <a:buNone/>
            </a:pPr>
            <a:r>
              <a:rPr lang="cs-CZ" dirty="0"/>
              <a:t>	- získání příjmů</a:t>
            </a:r>
          </a:p>
          <a:p>
            <a:pPr marL="0" indent="0">
              <a:buNone/>
            </a:pPr>
            <a:r>
              <a:rPr lang="cs-CZ" dirty="0"/>
              <a:t>	- odpuštění daní jako politická páka</a:t>
            </a:r>
          </a:p>
          <a:p>
            <a:pPr marL="0" indent="0">
              <a:buNone/>
            </a:pPr>
            <a:endParaRPr lang="cs-CZ" u="sng" dirty="0"/>
          </a:p>
          <a:p>
            <a:pPr marL="0" indent="0">
              <a:buNone/>
            </a:pPr>
            <a:r>
              <a:rPr lang="cs-CZ" dirty="0"/>
              <a:t>- je nám známo vícero druhů daní zaváděných </a:t>
            </a:r>
            <a:r>
              <a:rPr lang="cs-CZ" dirty="0" err="1"/>
              <a:t>Seleukovci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	- jsou inovovány a adaptovány starší </a:t>
            </a:r>
            <a:r>
              <a:rPr lang="cs-CZ" dirty="0" err="1"/>
              <a:t>achaimenovské</a:t>
            </a:r>
            <a:r>
              <a:rPr lang="cs-CZ" dirty="0"/>
              <a:t> praktiky</a:t>
            </a:r>
          </a:p>
          <a:p>
            <a:pPr marL="0" indent="0">
              <a:buNone/>
            </a:pPr>
            <a:r>
              <a:rPr lang="cs-CZ" dirty="0"/>
              <a:t>- co se týče povinnosti platit daně, není žádný rozdíl mezi řeckými a neřeckými městy</a:t>
            </a:r>
          </a:p>
          <a:p>
            <a:pPr marL="0" indent="0">
              <a:buNone/>
            </a:pPr>
            <a:r>
              <a:rPr lang="cs-CZ" dirty="0"/>
              <a:t>	- daně i daňové </a:t>
            </a:r>
            <a:r>
              <a:rPr lang="cs-CZ" dirty="0" err="1"/>
              <a:t>vyjímky</a:t>
            </a:r>
            <a:r>
              <a:rPr lang="cs-CZ" dirty="0"/>
              <a:t> se mohou místo od místa lišit</a:t>
            </a:r>
          </a:p>
          <a:p>
            <a:pPr marL="0" indent="0">
              <a:buNone/>
            </a:pPr>
            <a:r>
              <a:rPr lang="cs-CZ" dirty="0"/>
              <a:t>- typy daní:</a:t>
            </a:r>
          </a:p>
          <a:p>
            <a:pPr marL="0" indent="0">
              <a:buNone/>
            </a:pPr>
            <a:r>
              <a:rPr lang="cs-CZ" dirty="0"/>
              <a:t>	- daň z půdy</a:t>
            </a:r>
          </a:p>
          <a:p>
            <a:pPr marL="0" indent="0">
              <a:buNone/>
            </a:pPr>
            <a:r>
              <a:rPr lang="cs-CZ" dirty="0"/>
              <a:t>	- obecná daň z prodeje</a:t>
            </a:r>
          </a:p>
          <a:p>
            <a:pPr marL="0" indent="0">
              <a:buNone/>
            </a:pPr>
            <a:r>
              <a:rPr lang="cs-CZ" dirty="0"/>
              <a:t>	- korunní daň (spravovaná přímo královými úředníky)</a:t>
            </a:r>
          </a:p>
          <a:p>
            <a:pPr marL="0" indent="0">
              <a:buNone/>
            </a:pPr>
            <a:r>
              <a:rPr lang="cs-CZ" dirty="0"/>
              <a:t>	- daň z hlavy</a:t>
            </a:r>
          </a:p>
          <a:p>
            <a:pPr marL="0" indent="0">
              <a:buNone/>
            </a:pPr>
            <a:r>
              <a:rPr lang="cs-CZ" dirty="0"/>
              <a:t>	- daň na vývoz/dovoz</a:t>
            </a:r>
          </a:p>
          <a:p>
            <a:pPr marL="0" indent="0">
              <a:buNone/>
            </a:pPr>
            <a:r>
              <a:rPr lang="cs-CZ" dirty="0"/>
              <a:t>	- daň ze soli (jedna z nejvýznamnějších)</a:t>
            </a:r>
          </a:p>
          <a:p>
            <a:pPr marL="0" indent="0">
              <a:buNone/>
            </a:pPr>
            <a:r>
              <a:rPr lang="cs-CZ" dirty="0"/>
              <a:t>	- daň z prodeje otroků</a:t>
            </a:r>
          </a:p>
          <a:p>
            <a:pPr marL="0" indent="0">
              <a:buNone/>
            </a:pPr>
            <a:r>
              <a:rPr lang="cs-CZ" dirty="0"/>
              <a:t>	- zvláštní daně (např. v případě války)</a:t>
            </a:r>
          </a:p>
        </p:txBody>
      </p:sp>
    </p:spTree>
    <p:extLst>
      <p:ext uri="{BB962C8B-B14F-4D97-AF65-F5344CB8AC3E}">
        <p14:creationId xmlns:p14="http://schemas.microsoft.com/office/powerpoint/2010/main" val="10125889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1635</TotalTime>
  <Words>1012</Words>
  <Application>Microsoft Office PowerPoint</Application>
  <PresentationFormat>Widescreen</PresentationFormat>
  <Paragraphs>98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Blackadder ITC</vt:lpstr>
      <vt:lpstr>Calibri</vt:lpstr>
      <vt:lpstr>Calibri Light</vt:lpstr>
      <vt:lpstr>Office Theme</vt:lpstr>
      <vt:lpstr>Říše Seleukovců</vt:lpstr>
      <vt:lpstr>Ekonomika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Výdaje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Ondřej Kvapil</dc:creator>
  <cp:lastModifiedBy>Ondřej Kvapil</cp:lastModifiedBy>
  <cp:revision>14</cp:revision>
  <dcterms:created xsi:type="dcterms:W3CDTF">2023-09-06T08:15:35Z</dcterms:created>
  <dcterms:modified xsi:type="dcterms:W3CDTF">2023-12-25T21:21:46Z</dcterms:modified>
</cp:coreProperties>
</file>