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57" autoAdjust="0"/>
  </p:normalViewPr>
  <p:slideViewPr>
    <p:cSldViewPr snapToGrid="0" showGuides="1">
      <p:cViewPr varScale="1">
        <p:scale>
          <a:sx n="60" d="100"/>
          <a:sy n="60" d="100"/>
        </p:scale>
        <p:origin x="1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127F-3D92-8CD8-2CDB-42CC16BB3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DC79B-BF48-6F29-2488-C8C8BBBF8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9CB33-3D2B-3B59-6A07-AA277217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1C943-F58C-539D-F336-9297DC16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EB7F8-DB18-4230-CC15-95233A28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2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C5DF-6B07-8A5C-C35C-56D8D35F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38632-EF9A-04F9-682D-F0A6E887C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8B54-6A58-BE65-44FF-6CEA76A1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63D9A-C618-EEF8-0B37-DB727662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63558-9700-294F-1872-0F6BC833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74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84A85-E410-A1EA-C86A-48FA9A691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D6FF7-2A6D-C836-CAAA-21076E3AB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A8F60-0E73-7181-A4AE-17DC1C01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173F8-9B3B-D5AB-7468-B69E3598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4A8A-D01E-214A-18C6-3D0E0CEB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90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14EA-2090-86C6-23C2-98471B45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4D65-EC5F-9948-6C19-2DE8B9A3B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8D45-111D-4E54-BD34-569A0BD1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FB1A7-DB77-906F-7404-FFA5A04E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4C7FC-9638-D55A-D17D-87C17140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50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47D6-133A-9F1D-C00C-64142807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31B97-4069-3F35-927D-2C4AD66AD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C00D0-477F-44BC-0022-1C50A4D1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B9313-0C41-AF18-27F6-CCE0AD28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5B7BE-27D2-65DE-6084-15F3BC63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11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9425-74E4-3234-827A-AE2487F5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03EB-36E5-1A11-E357-9083481BF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897C6-9F62-0FCC-A0A5-C4FC7522C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AC78C-F631-31EF-15B4-0A889458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B8E1C-F58D-C77F-33D8-108D0DA7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DF6AA-41B8-47C5-482B-33172D08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20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7689-299A-224A-7F6A-A0C0CF24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64E60-CEAD-D9B9-8E09-B7421B1A4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60ED0-FE90-0444-5454-6BBA95617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6CFFC-A4FC-4F7C-B2AF-639EBDF66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56FEE-350D-2C63-E9BE-CF4D1A1B2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32884-C6FF-68D5-5A05-94BDDAD1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E1994-AAAC-59C5-8670-27A4EA0E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EFE2D-6626-A5E6-7D1B-D80729F7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7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9D7B-1149-34AB-1DF4-1EF63F4E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DD07C-F008-24EA-8E11-DD331F09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DB17E-0316-4562-A70C-C1FD5D85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D6755-2EE4-199E-6582-EAF04F6F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74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BA1A7-45D4-51FE-6A36-E4AAB516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A24EE-796F-406A-EA67-A7981F55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C8FC-7214-8FF9-D9D3-7EBF6170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26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EE42-00F7-0563-EBBC-A749ED2E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84D2-BC0B-4AC2-32D5-20E1F25C2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1A068-5364-4D49-6106-73606B50E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7E4C1-6599-894A-A513-8BAB5FCE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FC847-494A-1612-5573-1E65262A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DEA08-9E96-8873-1E07-128AE274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38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FB19-9ABE-4977-35F0-9307F529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837DD-EFB6-0545-347B-9EB3631F0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DA1DD-A3DA-6217-CC8C-23BDCF9CE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D4430-D040-6E46-81CE-FC5C4F73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456D6-48AC-52BD-A7DE-00A9DAD7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F5BEA-7ECB-951B-937B-0741302D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75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655E6-58AE-63E2-2A90-2E90D00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A5F96-267F-D9E0-DC3B-BD955CAC8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42FFE-DB63-F70D-696A-1B490F44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332B-58A9-4F16-A6A4-68E2DE353079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C7D8A-59D1-F5BC-73CD-BA6D8C5BC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FD4E9-A58D-9855-B81F-D03AA0DB7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AED9-8B0E-4981-23F6-749303583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480" y="-1011237"/>
            <a:ext cx="9144000" cy="2387600"/>
          </a:xfrm>
        </p:spPr>
        <p:txBody>
          <a:bodyPr/>
          <a:lstStyle/>
          <a:p>
            <a:r>
              <a:rPr lang="en-US" dirty="0" err="1"/>
              <a:t>Říše</a:t>
            </a:r>
            <a:r>
              <a:rPr lang="en-US" dirty="0"/>
              <a:t> </a:t>
            </a:r>
            <a:r>
              <a:rPr lang="en-US" dirty="0" err="1"/>
              <a:t>Seleukovců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C6604-8EC4-5222-F21A-215931B3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080" y="1376363"/>
            <a:ext cx="9144000" cy="1655762"/>
          </a:xfrm>
        </p:spPr>
        <p:txBody>
          <a:bodyPr/>
          <a:lstStyle/>
          <a:p>
            <a:r>
              <a:rPr lang="cs-CZ" dirty="0" err="1"/>
              <a:t>Seleukovci</a:t>
            </a:r>
            <a:r>
              <a:rPr lang="cs-CZ" dirty="0"/>
              <a:t> v „úpadku“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E42B32E-7C78-D918-D73D-5683522E7089}"/>
              </a:ext>
            </a:extLst>
          </p:cNvPr>
          <p:cNvSpPr txBox="1">
            <a:spLocks/>
          </p:cNvSpPr>
          <p:nvPr/>
        </p:nvSpPr>
        <p:spPr>
          <a:xfrm>
            <a:off x="-1591945" y="62531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lackadder ITC" panose="04020505051007020D02" pitchFamily="82" charset="0"/>
              </a:rPr>
              <a:t>Art by </a:t>
            </a:r>
            <a:r>
              <a:rPr lang="en-US" dirty="0" err="1">
                <a:latin typeface="Blackadder ITC" panose="04020505051007020D02" pitchFamily="82" charset="0"/>
              </a:rPr>
              <a:t>foojer</a:t>
            </a:r>
            <a:endParaRPr lang="cs-CZ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9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F7CC-412C-80F3-7815-592B0BCED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350" y="0"/>
            <a:ext cx="10515600" cy="1325563"/>
          </a:xfrm>
        </p:spPr>
        <p:txBody>
          <a:bodyPr/>
          <a:lstStyle/>
          <a:p>
            <a:r>
              <a:rPr lang="cs-CZ" dirty="0"/>
              <a:t>Konec vlády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BD93E-8212-BA08-1CD0-E8CF6F61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9800"/>
            <a:ext cx="10515600" cy="599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- v roce 166 </a:t>
            </a:r>
            <a:r>
              <a:rPr lang="cs-CZ" dirty="0" err="1"/>
              <a:t>Antiochos</a:t>
            </a:r>
            <a:r>
              <a:rPr lang="cs-CZ" dirty="0"/>
              <a:t> pořádá velkou vojenskou přehlídku a hry v </a:t>
            </a:r>
            <a:r>
              <a:rPr lang="cs-CZ" dirty="0" err="1"/>
              <a:t>Dafné</a:t>
            </a:r>
            <a:r>
              <a:rPr lang="cs-CZ" dirty="0"/>
              <a:t> u Antiochie, jako odpověď na podobné hry pořádané </a:t>
            </a:r>
            <a:r>
              <a:rPr lang="cs-CZ" dirty="0" err="1"/>
              <a:t>Aemiliem</a:t>
            </a:r>
            <a:r>
              <a:rPr lang="cs-CZ" dirty="0"/>
              <a:t> </a:t>
            </a:r>
            <a:r>
              <a:rPr lang="cs-CZ" dirty="0" err="1"/>
              <a:t>Paullem</a:t>
            </a:r>
            <a:r>
              <a:rPr lang="cs-CZ" dirty="0"/>
              <a:t> (vítězem nad makedonským králem Perseem v bitvě u </a:t>
            </a:r>
            <a:r>
              <a:rPr lang="cs-CZ" dirty="0" err="1"/>
              <a:t>Pydny</a:t>
            </a:r>
            <a:r>
              <a:rPr lang="cs-CZ" dirty="0"/>
              <a:t>) v Řecku</a:t>
            </a:r>
          </a:p>
          <a:p>
            <a:pPr marL="0" indent="0">
              <a:buNone/>
            </a:pPr>
            <a:r>
              <a:rPr lang="cs-CZ" dirty="0"/>
              <a:t>	- ukázka síly</a:t>
            </a:r>
          </a:p>
          <a:p>
            <a:pPr marL="0" indent="0">
              <a:buNone/>
            </a:pPr>
            <a:r>
              <a:rPr lang="cs-CZ" dirty="0"/>
              <a:t>		- též další důkaz přetrvávající moci bohatství </a:t>
            </a:r>
            <a:r>
              <a:rPr lang="cs-CZ" dirty="0" err="1"/>
              <a:t>Seleukovské</a:t>
            </a:r>
            <a:r>
              <a:rPr lang="cs-CZ" dirty="0"/>
              <a:t> 			říše</a:t>
            </a:r>
          </a:p>
          <a:p>
            <a:pPr marL="0" indent="0">
              <a:buNone/>
            </a:pPr>
            <a:r>
              <a:rPr lang="cs-CZ" dirty="0"/>
              <a:t>- v  letech 166-164 se vydává na tažení do východních částí říše</a:t>
            </a:r>
          </a:p>
          <a:p>
            <a:pPr marL="0" indent="0">
              <a:buNone/>
            </a:pPr>
            <a:r>
              <a:rPr lang="cs-CZ" dirty="0"/>
              <a:t>- vpadává do Arménie, poráží a zajímá tamního vládce </a:t>
            </a:r>
            <a:r>
              <a:rPr lang="cs-CZ" dirty="0" err="1"/>
              <a:t>Artaxia</a:t>
            </a:r>
            <a:r>
              <a:rPr lang="cs-CZ" dirty="0"/>
              <a:t>, na kterém vynucuje poddanství a tribut</a:t>
            </a:r>
          </a:p>
          <a:p>
            <a:pPr marL="0" indent="0">
              <a:buNone/>
            </a:pPr>
            <a:r>
              <a:rPr lang="cs-CZ" dirty="0"/>
              <a:t>- táhne pravděpodobně přes Babylon a </a:t>
            </a:r>
            <a:r>
              <a:rPr lang="cs-CZ" dirty="0" err="1"/>
              <a:t>Ekbatany</a:t>
            </a:r>
            <a:r>
              <a:rPr lang="cs-CZ" dirty="0"/>
              <a:t> do </a:t>
            </a:r>
            <a:r>
              <a:rPr lang="cs-CZ" dirty="0" err="1"/>
              <a:t>Elymy</a:t>
            </a:r>
            <a:r>
              <a:rPr lang="cs-CZ" dirty="0"/>
              <a:t>, kde se podobně jako jeho otec také chystá vyplenit tamní chrámy, po odporu obyvatelstva od toho ustupuje</a:t>
            </a:r>
          </a:p>
          <a:p>
            <a:pPr marL="0" indent="0">
              <a:buNone/>
            </a:pPr>
            <a:r>
              <a:rPr lang="cs-CZ" dirty="0"/>
              <a:t>- do této doby pravděpodobně také spadá </a:t>
            </a:r>
            <a:r>
              <a:rPr lang="cs-CZ" dirty="0" err="1"/>
              <a:t>Antiochova</a:t>
            </a:r>
            <a:r>
              <a:rPr lang="cs-CZ" dirty="0"/>
              <a:t> námořní expedice na pobřeží Arábie, podobná té, kterou vedl jeho otec</a:t>
            </a:r>
          </a:p>
          <a:p>
            <a:pPr marL="0" indent="0">
              <a:buNone/>
            </a:pPr>
            <a:r>
              <a:rPr lang="cs-CZ" dirty="0"/>
              <a:t>- pravděpodobně zamýšlí další tažení proti </a:t>
            </a:r>
            <a:r>
              <a:rPr lang="cs-CZ" dirty="0" err="1"/>
              <a:t>Baktrii</a:t>
            </a:r>
            <a:r>
              <a:rPr lang="cs-CZ" dirty="0"/>
              <a:t> a </a:t>
            </a:r>
            <a:r>
              <a:rPr lang="cs-CZ" dirty="0" err="1"/>
              <a:t>Parthii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nicméně roku 164 umírá v </a:t>
            </a:r>
            <a:r>
              <a:rPr lang="cs-CZ" dirty="0" err="1"/>
              <a:t>Tabai</a:t>
            </a:r>
            <a:r>
              <a:rPr lang="cs-CZ" dirty="0"/>
              <a:t> v Íránu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08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8042-6C25-9C92-D962-8584B949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cs-CZ" dirty="0" err="1"/>
              <a:t>Seleukos</a:t>
            </a:r>
            <a:r>
              <a:rPr lang="cs-CZ" dirty="0"/>
              <a:t> IV </a:t>
            </a:r>
            <a:r>
              <a:rPr lang="cs-CZ" dirty="0" err="1"/>
              <a:t>Filopatór</a:t>
            </a:r>
            <a:r>
              <a:rPr lang="cs-CZ"/>
              <a:t> (187-175)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41FF-4F85-7866-5F5C-41368B1E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7040"/>
            <a:ext cx="5754757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- prostřední syn </a:t>
            </a:r>
            <a:r>
              <a:rPr lang="cs-CZ" dirty="0" err="1"/>
              <a:t>Antiocha</a:t>
            </a:r>
            <a:r>
              <a:rPr lang="cs-CZ" dirty="0"/>
              <a:t> III.</a:t>
            </a:r>
          </a:p>
          <a:p>
            <a:pPr marL="0" indent="0">
              <a:buNone/>
            </a:pPr>
            <a:r>
              <a:rPr lang="cs-CZ" dirty="0"/>
              <a:t>	- po smrti staršího bratra </a:t>
            </a:r>
            <a:r>
              <a:rPr lang="cs-CZ" dirty="0" err="1"/>
              <a:t>Antiocha</a:t>
            </a:r>
            <a:r>
              <a:rPr lang="cs-CZ" dirty="0"/>
              <a:t> je 	jmenován spolukrálem</a:t>
            </a:r>
          </a:p>
          <a:p>
            <a:pPr marL="0" indent="0">
              <a:buNone/>
            </a:pPr>
            <a:r>
              <a:rPr lang="cs-CZ" dirty="0"/>
              <a:t>- zdědil stále značně velkou a bohatou říši</a:t>
            </a:r>
          </a:p>
          <a:p>
            <a:pPr marL="0" indent="0">
              <a:buNone/>
            </a:pPr>
            <a:r>
              <a:rPr lang="cs-CZ" dirty="0"/>
              <a:t>- problémy zahraničních vztahů:</a:t>
            </a:r>
          </a:p>
          <a:p>
            <a:pPr marL="0" indent="0">
              <a:buNone/>
            </a:pPr>
            <a:r>
              <a:rPr lang="cs-CZ" dirty="0"/>
              <a:t>	- smlouvy uzavřené </a:t>
            </a:r>
            <a:r>
              <a:rPr lang="cs-CZ" dirty="0" err="1"/>
              <a:t>Antiochem</a:t>
            </a:r>
            <a:r>
              <a:rPr lang="cs-CZ" dirty="0"/>
              <a:t> III. s jeho 	smrtí upadají v pochybnost</a:t>
            </a:r>
          </a:p>
          <a:p>
            <a:pPr marL="0" indent="0">
              <a:buNone/>
            </a:pPr>
            <a:r>
              <a:rPr lang="cs-CZ" dirty="0"/>
              <a:t>		- </a:t>
            </a:r>
            <a:r>
              <a:rPr lang="cs-CZ" dirty="0" err="1"/>
              <a:t>Parthie</a:t>
            </a:r>
            <a:r>
              <a:rPr lang="cs-CZ" dirty="0"/>
              <a:t> a </a:t>
            </a:r>
            <a:r>
              <a:rPr lang="cs-CZ" dirty="0" err="1"/>
              <a:t>Baktrie</a:t>
            </a:r>
            <a:r>
              <a:rPr lang="cs-CZ" dirty="0"/>
              <a:t> nadále 				pravděpodobně nezávislé</a:t>
            </a:r>
          </a:p>
          <a:p>
            <a:pPr marL="0" indent="0">
              <a:buNone/>
            </a:pPr>
            <a:r>
              <a:rPr lang="cs-CZ" dirty="0"/>
              <a:t>		- Egypt mír nadále udržuje, neboť 			tamní vládci jsou zaneprázdněni 			potlačováním vzpoury</a:t>
            </a:r>
          </a:p>
          <a:p>
            <a:pPr marL="0" indent="0">
              <a:buNone/>
            </a:pPr>
            <a:r>
              <a:rPr lang="cs-CZ" dirty="0"/>
              <a:t>		- stejně tak Pergamon – mezi lety 			187-179 je zaneprázdněn 	lokálními 		válkami</a:t>
            </a:r>
          </a:p>
        </p:txBody>
      </p:sp>
      <p:pic>
        <p:nvPicPr>
          <p:cNvPr id="5" name="Picture 4" descr="A close-up of a coin&#10;&#10;Description automatically generated">
            <a:extLst>
              <a:ext uri="{FF2B5EF4-FFF2-40B4-BE49-F238E27FC236}">
                <a16:creationId xmlns:a16="http://schemas.microsoft.com/office/drawing/2014/main" id="{FD6AD9DB-5DB0-E6CC-AC77-B7C037BDC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657040"/>
            <a:ext cx="6350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1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7DF96-269E-7CE0-A85C-C19A4EAA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169" y="339047"/>
            <a:ext cx="10515600" cy="1325563"/>
          </a:xfrm>
        </p:spPr>
        <p:txBody>
          <a:bodyPr/>
          <a:lstStyle/>
          <a:p>
            <a:r>
              <a:rPr lang="cs-CZ" dirty="0"/>
              <a:t>Vztahy s Římskou republikou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AB57-7540-55CA-6E13-27B7717FF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65" y="188190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- smrtí </a:t>
            </a:r>
            <a:r>
              <a:rPr lang="cs-CZ" dirty="0" err="1"/>
              <a:t>Antiocha</a:t>
            </a:r>
            <a:r>
              <a:rPr lang="cs-CZ" dirty="0"/>
              <a:t> III. se též stává pochybnou platnost smlouvy z </a:t>
            </a:r>
            <a:r>
              <a:rPr lang="cs-CZ" dirty="0" err="1"/>
              <a:t>Apameie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- vojenský dosah Říma je omezen vztahy s řeckými městy a tamní 	politickou situací</a:t>
            </a:r>
          </a:p>
          <a:p>
            <a:pPr marL="0" indent="0">
              <a:buNone/>
            </a:pPr>
            <a:r>
              <a:rPr lang="cs-CZ" dirty="0"/>
              <a:t>- poplatek stanovený smlouvou z </a:t>
            </a:r>
            <a:r>
              <a:rPr lang="cs-CZ" dirty="0" err="1"/>
              <a:t>Apameie</a:t>
            </a:r>
            <a:r>
              <a:rPr lang="cs-CZ" dirty="0"/>
              <a:t> pravděpodobně nadále není odváděn, lze též pochybovat o dodržování ostatních podmínek</a:t>
            </a:r>
          </a:p>
          <a:p>
            <a:pPr marL="0" indent="0">
              <a:buNone/>
            </a:pPr>
            <a:r>
              <a:rPr lang="cs-CZ" dirty="0"/>
              <a:t>	- je možné, že Římu stačilo několik počátečních poplatků</a:t>
            </a:r>
          </a:p>
          <a:p>
            <a:pPr marL="0" indent="0">
              <a:buNone/>
            </a:pPr>
            <a:r>
              <a:rPr lang="cs-CZ" dirty="0"/>
              <a:t>- v Římě je držen </a:t>
            </a:r>
            <a:r>
              <a:rPr lang="cs-CZ" dirty="0" err="1"/>
              <a:t>Seleukův</a:t>
            </a:r>
            <a:r>
              <a:rPr lang="cs-CZ" dirty="0"/>
              <a:t> bratr </a:t>
            </a:r>
            <a:r>
              <a:rPr lang="cs-CZ" dirty="0" err="1"/>
              <a:t>Antiochos</a:t>
            </a:r>
            <a:r>
              <a:rPr lang="cs-CZ" dirty="0"/>
              <a:t> (později IV.) jako rukojmí, později vyměněn za </a:t>
            </a:r>
            <a:r>
              <a:rPr lang="cs-CZ" dirty="0" err="1"/>
              <a:t>Seleukova</a:t>
            </a:r>
            <a:r>
              <a:rPr lang="cs-CZ" dirty="0"/>
              <a:t> syna </a:t>
            </a:r>
            <a:r>
              <a:rPr lang="cs-CZ" dirty="0" err="1"/>
              <a:t>Demétria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po potlačení nepokojů v Egyptě (186/185) nicméně </a:t>
            </a:r>
            <a:r>
              <a:rPr lang="cs-CZ" dirty="0" err="1"/>
              <a:t>Seleukos</a:t>
            </a:r>
            <a:r>
              <a:rPr lang="cs-CZ" dirty="0"/>
              <a:t> musel počítat z hrozbou jak ze strany Říma (potažmo ze strany Pergamonu jakožto spojence Říma, tak ze strany ptolemaiovského Egypta = je tedy vázán v Sýrii s omezenou možností zasahovat na východě, kde je nicméně zatím klid – např. vládci </a:t>
            </a:r>
            <a:r>
              <a:rPr lang="cs-CZ" dirty="0" err="1"/>
              <a:t>Baktrie</a:t>
            </a:r>
            <a:r>
              <a:rPr lang="cs-CZ" dirty="0"/>
              <a:t> v té době zaměřují své výboje spíše na Indii</a:t>
            </a:r>
          </a:p>
        </p:txBody>
      </p:sp>
    </p:spTree>
    <p:extLst>
      <p:ext uri="{BB962C8B-B14F-4D97-AF65-F5344CB8AC3E}">
        <p14:creationId xmlns:p14="http://schemas.microsoft.com/office/powerpoint/2010/main" val="52621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B7076-E0DB-A157-4D3E-75BD7AD89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1"/>
            <a:ext cx="8648700" cy="6143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- nepokoje v </a:t>
            </a:r>
            <a:r>
              <a:rPr lang="cs-CZ" dirty="0" err="1"/>
              <a:t>Elymě</a:t>
            </a:r>
            <a:r>
              <a:rPr lang="cs-CZ" dirty="0"/>
              <a:t> či </a:t>
            </a:r>
            <a:r>
              <a:rPr lang="cs-CZ" dirty="0" err="1"/>
              <a:t>Susiáně</a:t>
            </a:r>
            <a:r>
              <a:rPr lang="cs-CZ" dirty="0"/>
              <a:t> – možné následky plenění </a:t>
            </a:r>
            <a:r>
              <a:rPr lang="cs-CZ" dirty="0" err="1"/>
              <a:t>Antiocha</a:t>
            </a:r>
            <a:r>
              <a:rPr lang="cs-CZ" dirty="0"/>
              <a:t> III.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Seleukos</a:t>
            </a:r>
            <a:r>
              <a:rPr lang="cs-CZ" dirty="0"/>
              <a:t> IV. není schopen vojensky čelit všem nepřátelům zároveň</a:t>
            </a:r>
          </a:p>
          <a:p>
            <a:pPr marL="0" indent="0">
              <a:buNone/>
            </a:pPr>
            <a:r>
              <a:rPr lang="cs-CZ" dirty="0"/>
              <a:t>= vynakládá tedy značné diplomatické úsilí dělené do menších kroků</a:t>
            </a:r>
          </a:p>
          <a:p>
            <a:pPr marL="0" indent="0">
              <a:buNone/>
            </a:pPr>
            <a:r>
              <a:rPr lang="cs-CZ" dirty="0"/>
              <a:t>	- v roce 187 vysílá poselstvo k </a:t>
            </a:r>
            <a:r>
              <a:rPr lang="cs-CZ" dirty="0" err="1"/>
              <a:t>Achájskému</a:t>
            </a:r>
            <a:r>
              <a:rPr lang="cs-CZ" dirty="0"/>
              <a:t> spolku, se kterým 	navazuje přátelství (jak </a:t>
            </a:r>
            <a:r>
              <a:rPr lang="cs-CZ" dirty="0" err="1"/>
              <a:t>Antiochos</a:t>
            </a:r>
            <a:r>
              <a:rPr lang="cs-CZ" dirty="0"/>
              <a:t>, tak </a:t>
            </a:r>
            <a:r>
              <a:rPr lang="cs-CZ" dirty="0" err="1"/>
              <a:t>Achájský</a:t>
            </a:r>
            <a:r>
              <a:rPr lang="cs-CZ" dirty="0"/>
              <a:t> spolek jsou v 	opozici proti Pergamu)</a:t>
            </a:r>
          </a:p>
          <a:p>
            <a:pPr marL="0" indent="0">
              <a:buNone/>
            </a:pPr>
            <a:r>
              <a:rPr lang="cs-CZ" dirty="0"/>
              <a:t>		- nabídka 10 lodí x 10 lodí povolených </a:t>
            </a:r>
            <a:r>
              <a:rPr lang="cs-CZ" dirty="0" err="1"/>
              <a:t>Seleukovcům</a:t>
            </a:r>
            <a:r>
              <a:rPr lang="cs-CZ" dirty="0"/>
              <a:t> v 			</a:t>
            </a:r>
            <a:r>
              <a:rPr lang="cs-CZ" dirty="0" err="1"/>
              <a:t>Apameiské</a:t>
            </a:r>
            <a:r>
              <a:rPr lang="cs-CZ" dirty="0"/>
              <a:t> smlouvě – důkaz jejího nedodržování?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Seleukos</a:t>
            </a:r>
            <a:r>
              <a:rPr lang="cs-CZ" dirty="0"/>
              <a:t> též ve válce Pergamu proti </a:t>
            </a:r>
            <a:r>
              <a:rPr lang="cs-CZ" dirty="0" err="1"/>
              <a:t>Farnakovi</a:t>
            </a:r>
            <a:r>
              <a:rPr lang="cs-CZ" dirty="0"/>
              <a:t>, králi Pontu 	podporuje </a:t>
            </a:r>
            <a:r>
              <a:rPr lang="cs-CZ" dirty="0" err="1"/>
              <a:t>Farnaka</a:t>
            </a:r>
            <a:r>
              <a:rPr lang="cs-CZ" dirty="0"/>
              <a:t> (svého příbuzného) a v jednu chvíli mu táhne 	s vojskem na pomoc, tu nakonec ale odvolává a vrací se (válka již pravděpodobně rozhodnuta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Seleukova</a:t>
            </a:r>
            <a:r>
              <a:rPr lang="cs-CZ" dirty="0"/>
              <a:t> dcera </a:t>
            </a:r>
            <a:r>
              <a:rPr lang="cs-CZ" dirty="0" err="1"/>
              <a:t>Láodiké</a:t>
            </a:r>
            <a:r>
              <a:rPr lang="cs-CZ" dirty="0"/>
              <a:t> zasnoubena novému makedonskému 	králi Perseovi</a:t>
            </a:r>
          </a:p>
          <a:p>
            <a:pPr marL="0" indent="0">
              <a:buNone/>
            </a:pPr>
            <a:r>
              <a:rPr lang="cs-CZ" dirty="0"/>
              <a:t>- Řím tomuto všemu věnuje jen malou pozornost – jen kolem roku 183 vysílá do Malé Asie poselstvo vedené Titem </a:t>
            </a:r>
            <a:r>
              <a:rPr lang="cs-CZ" dirty="0" err="1"/>
              <a:t>Quinctiem</a:t>
            </a:r>
            <a:r>
              <a:rPr lang="cs-CZ" dirty="0"/>
              <a:t> </a:t>
            </a:r>
            <a:r>
              <a:rPr lang="cs-CZ" dirty="0" err="1"/>
              <a:t>Flamininem</a:t>
            </a:r>
            <a:r>
              <a:rPr lang="cs-CZ" dirty="0"/>
              <a:t>, které dosahuje na </a:t>
            </a:r>
            <a:r>
              <a:rPr lang="cs-CZ" dirty="0" err="1"/>
              <a:t>bithýnském</a:t>
            </a:r>
            <a:r>
              <a:rPr lang="cs-CZ" dirty="0"/>
              <a:t> králi </a:t>
            </a:r>
            <a:r>
              <a:rPr lang="cs-CZ" dirty="0" err="1"/>
              <a:t>Prúsiovi</a:t>
            </a:r>
            <a:r>
              <a:rPr lang="cs-CZ" dirty="0"/>
              <a:t> jen(?) vymožení vydání Hannibala</a:t>
            </a:r>
          </a:p>
          <a:p>
            <a:pPr marL="0" indent="0">
              <a:buNone/>
            </a:pPr>
            <a:r>
              <a:rPr lang="cs-CZ" dirty="0"/>
              <a:t>- je nicméně dosaženo dohody se </a:t>
            </a:r>
            <a:r>
              <a:rPr lang="cs-CZ" dirty="0" err="1"/>
              <a:t>Seleukem</a:t>
            </a:r>
            <a:r>
              <a:rPr lang="cs-CZ" dirty="0"/>
              <a:t>, na základě které je </a:t>
            </a:r>
            <a:r>
              <a:rPr lang="cs-CZ" dirty="0" err="1"/>
              <a:t>Seleukův</a:t>
            </a:r>
            <a:r>
              <a:rPr lang="cs-CZ" dirty="0"/>
              <a:t> bratr </a:t>
            </a:r>
            <a:r>
              <a:rPr lang="cs-CZ" dirty="0" err="1"/>
              <a:t>Antiochos</a:t>
            </a:r>
            <a:r>
              <a:rPr lang="cs-CZ" dirty="0"/>
              <a:t> (později IV.), rukojmí v Římě, vyměněn za </a:t>
            </a:r>
            <a:r>
              <a:rPr lang="cs-CZ" dirty="0" err="1"/>
              <a:t>Seleukova</a:t>
            </a:r>
            <a:r>
              <a:rPr lang="cs-CZ" dirty="0"/>
              <a:t> syna </a:t>
            </a:r>
            <a:r>
              <a:rPr lang="cs-CZ" dirty="0" err="1"/>
              <a:t>Demétria</a:t>
            </a:r>
            <a:r>
              <a:rPr lang="cs-CZ" dirty="0"/>
              <a:t> (rok 189)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 descr="A close up of a coin&#10;&#10;Description automatically generated">
            <a:extLst>
              <a:ext uri="{FF2B5EF4-FFF2-40B4-BE49-F238E27FC236}">
                <a16:creationId xmlns:a16="http://schemas.microsoft.com/office/drawing/2014/main" id="{C9D0E0B4-7BE1-8C9B-503B-B95D24AA1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06" y="0"/>
            <a:ext cx="4844414" cy="2325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4B6AEE-99B3-CB23-1DFE-08856F605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6" y="2337118"/>
            <a:ext cx="2666704" cy="2507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AC3F23-2D54-F3F6-EF96-6D03F39AD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106" y="4856798"/>
            <a:ext cx="2461894" cy="20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8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B58B-6B1D-9D5F-F58F-F4B0B543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737"/>
            <a:ext cx="10515600" cy="1325563"/>
          </a:xfrm>
        </p:spPr>
        <p:txBody>
          <a:bodyPr/>
          <a:lstStyle/>
          <a:p>
            <a:r>
              <a:rPr lang="cs-CZ" dirty="0"/>
              <a:t>				Konec vlády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F02B6-80FB-ECDC-3F67-1630463F4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- u dvora se </a:t>
            </a:r>
            <a:r>
              <a:rPr lang="cs-CZ" dirty="0" err="1"/>
              <a:t>Seleukos</a:t>
            </a:r>
            <a:r>
              <a:rPr lang="cs-CZ" dirty="0"/>
              <a:t> spoléhá na svého ministra </a:t>
            </a:r>
            <a:r>
              <a:rPr lang="cs-CZ" dirty="0" err="1"/>
              <a:t>Héliodora</a:t>
            </a:r>
            <a:r>
              <a:rPr lang="cs-CZ" dirty="0"/>
              <a:t> z Antiochie</a:t>
            </a:r>
          </a:p>
          <a:p>
            <a:pPr marL="0" indent="0">
              <a:buNone/>
            </a:pPr>
            <a:r>
              <a:rPr lang="cs-CZ" dirty="0"/>
              <a:t>- má v té době za manželku svou sestru </a:t>
            </a:r>
            <a:r>
              <a:rPr lang="cs-CZ" dirty="0" err="1"/>
              <a:t>Láodiké</a:t>
            </a:r>
            <a:r>
              <a:rPr lang="cs-CZ" dirty="0"/>
              <a:t> a s ní (kromě </a:t>
            </a:r>
            <a:r>
              <a:rPr lang="cs-CZ" dirty="0" err="1"/>
              <a:t>Demétria</a:t>
            </a:r>
            <a:r>
              <a:rPr lang="cs-CZ" dirty="0"/>
              <a:t> v Římě) nedospělé dědice</a:t>
            </a:r>
          </a:p>
          <a:p>
            <a:pPr marL="0" indent="0">
              <a:buNone/>
            </a:pPr>
            <a:r>
              <a:rPr lang="cs-CZ" dirty="0"/>
              <a:t>- v roce 175 je zavražděn </a:t>
            </a:r>
            <a:r>
              <a:rPr lang="cs-CZ" dirty="0" err="1"/>
              <a:t>Héliodorem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zanechává po sobě syna </a:t>
            </a:r>
            <a:r>
              <a:rPr lang="cs-CZ" dirty="0" err="1"/>
              <a:t>Antiocha</a:t>
            </a:r>
            <a:r>
              <a:rPr lang="cs-CZ" dirty="0"/>
              <a:t>, nicméně ten nebyl </a:t>
            </a:r>
            <a:r>
              <a:rPr lang="cs-CZ" dirty="0" err="1"/>
              <a:t>Seleukem</a:t>
            </a:r>
            <a:r>
              <a:rPr lang="cs-CZ" dirty="0"/>
              <a:t> před jeho smrtí jmenován nástupcem (pravděpodobně kvůli </a:t>
            </a:r>
            <a:r>
              <a:rPr lang="cs-CZ" dirty="0" err="1"/>
              <a:t>Demétriovi</a:t>
            </a:r>
            <a:r>
              <a:rPr lang="cs-CZ" dirty="0"/>
              <a:t> v Římě)</a:t>
            </a:r>
          </a:p>
          <a:p>
            <a:pPr marL="0" indent="0">
              <a:buNone/>
            </a:pPr>
            <a:r>
              <a:rPr lang="cs-CZ" dirty="0"/>
              <a:t>- v tom samém roce se vrací bývalé rukojmí </a:t>
            </a:r>
            <a:r>
              <a:rPr lang="cs-CZ" dirty="0" err="1"/>
              <a:t>Antiochos</a:t>
            </a:r>
            <a:r>
              <a:rPr lang="cs-CZ" dirty="0"/>
              <a:t> (bratr </a:t>
            </a:r>
            <a:r>
              <a:rPr lang="cs-CZ" dirty="0" err="1"/>
              <a:t>Seleuka</a:t>
            </a:r>
            <a:r>
              <a:rPr lang="cs-CZ" dirty="0"/>
              <a:t>), do té doby žijící v Athénách, s podporou Pergamu svrhává </a:t>
            </a:r>
            <a:r>
              <a:rPr lang="cs-CZ" dirty="0" err="1"/>
              <a:t>Héliodora</a:t>
            </a:r>
            <a:r>
              <a:rPr lang="cs-CZ" dirty="0"/>
              <a:t> a ustanovuje se spoluvládcem </a:t>
            </a:r>
            <a:r>
              <a:rPr lang="cs-CZ" dirty="0" err="1"/>
              <a:t>Seleukova</a:t>
            </a:r>
            <a:r>
              <a:rPr lang="cs-CZ" dirty="0"/>
              <a:t> syna, kterého kolem roku 170 nechává zavraždit a stává se králem </a:t>
            </a:r>
            <a:r>
              <a:rPr lang="cs-CZ" dirty="0" err="1"/>
              <a:t>Antiochem</a:t>
            </a:r>
            <a:r>
              <a:rPr lang="cs-CZ" dirty="0"/>
              <a:t> IV.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40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F14A-D426-65DD-D0F8-57FFEC4B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87425"/>
          </a:xfrm>
        </p:spPr>
        <p:txBody>
          <a:bodyPr/>
          <a:lstStyle/>
          <a:p>
            <a:r>
              <a:rPr lang="cs-CZ" dirty="0" err="1"/>
              <a:t>Antiochos</a:t>
            </a:r>
            <a:r>
              <a:rPr lang="cs-CZ" dirty="0"/>
              <a:t> IV. </a:t>
            </a:r>
            <a:r>
              <a:rPr lang="cs-CZ" dirty="0" err="1"/>
              <a:t>Epifanés</a:t>
            </a:r>
            <a:r>
              <a:rPr lang="cs-CZ" dirty="0"/>
              <a:t> (175-164)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DCD24-4691-56D5-FC9D-691B2F6D2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65" y="897571"/>
            <a:ext cx="7191375" cy="60769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- podobně jako u </a:t>
            </a:r>
            <a:r>
              <a:rPr lang="cs-CZ" dirty="0" err="1"/>
              <a:t>Seleuka</a:t>
            </a:r>
            <a:r>
              <a:rPr lang="cs-CZ" dirty="0"/>
              <a:t> hlavní důraz na vztahy s Pergamem, Egyptem a Římem</a:t>
            </a:r>
          </a:p>
          <a:p>
            <a:pPr marL="0" indent="0">
              <a:buNone/>
            </a:pPr>
            <a:r>
              <a:rPr lang="cs-CZ" dirty="0"/>
              <a:t>- nedostatek informací o jeho aktivitě na východě (až na konec jeho vlády)</a:t>
            </a:r>
          </a:p>
          <a:p>
            <a:pPr marL="0" indent="0">
              <a:buNone/>
            </a:pPr>
            <a:r>
              <a:rPr lang="cs-CZ" dirty="0"/>
              <a:t>- okolo roku 174 je k němu vyslána delegace z Říma; následně (rok 173) vysílá </a:t>
            </a:r>
            <a:r>
              <a:rPr lang="cs-CZ" dirty="0" err="1"/>
              <a:t>Antiochos</a:t>
            </a:r>
            <a:r>
              <a:rPr lang="cs-CZ" dirty="0"/>
              <a:t> do Říma </a:t>
            </a:r>
            <a:r>
              <a:rPr lang="cs-CZ" dirty="0" err="1"/>
              <a:t>Appolónia</a:t>
            </a:r>
            <a:r>
              <a:rPr lang="cs-CZ" dirty="0"/>
              <a:t>, jednoho ze svých dvořanů, který vyjednává splacení (přinejmenším) části poplatku stanoveného </a:t>
            </a:r>
            <a:r>
              <a:rPr lang="cs-CZ" dirty="0" err="1"/>
              <a:t>Apamejskou</a:t>
            </a:r>
            <a:r>
              <a:rPr lang="cs-CZ" dirty="0"/>
              <a:t> smlouvou, čímž Řím pravděpodobně považuje tuto záležitost nadále uzavřenou</a:t>
            </a:r>
          </a:p>
          <a:p>
            <a:pPr marL="0" indent="0">
              <a:buNone/>
            </a:pPr>
            <a:r>
              <a:rPr lang="cs-CZ" dirty="0"/>
              <a:t>	- záruka vůči Římu, </a:t>
            </a:r>
            <a:r>
              <a:rPr lang="cs-CZ" dirty="0" err="1"/>
              <a:t>Antiochovo</a:t>
            </a:r>
            <a:r>
              <a:rPr lang="cs-CZ" dirty="0"/>
              <a:t> distancování se </a:t>
            </a:r>
          </a:p>
          <a:p>
            <a:pPr marL="0" indent="0">
              <a:buNone/>
            </a:pPr>
            <a:r>
              <a:rPr lang="cs-CZ" dirty="0"/>
              <a:t>	od krále Persea v Makedonii (brzkého nepřítele Říma), 	</a:t>
            </a:r>
            <a:r>
              <a:rPr lang="cs-CZ" dirty="0" err="1"/>
              <a:t>Antiochos</a:t>
            </a:r>
            <a:r>
              <a:rPr lang="cs-CZ" dirty="0"/>
              <a:t> si tak také uvolňuje ruce pro politické 	manévrování v jiných oblastech (Egypt), stejně jako Řím v 	případě Makedonie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Antiochos</a:t>
            </a:r>
            <a:r>
              <a:rPr lang="cs-CZ" dirty="0"/>
              <a:t> </a:t>
            </a:r>
            <a:r>
              <a:rPr lang="cs-CZ" dirty="0" err="1"/>
              <a:t>téžkoná</a:t>
            </a:r>
            <a:r>
              <a:rPr lang="cs-CZ" dirty="0"/>
              <a:t> četné projevy štědrosti vůči řeckým 	městům 	a chrámům (</a:t>
            </a:r>
            <a:r>
              <a:rPr lang="cs-CZ" dirty="0" err="1"/>
              <a:t>Ílion</a:t>
            </a:r>
            <a:r>
              <a:rPr lang="cs-CZ" dirty="0"/>
              <a:t>, Délos, </a:t>
            </a:r>
            <a:r>
              <a:rPr lang="cs-CZ" dirty="0" err="1"/>
              <a:t>Kyzikos</a:t>
            </a:r>
            <a:r>
              <a:rPr lang="cs-CZ" dirty="0"/>
              <a:t>, Athény…)</a:t>
            </a:r>
          </a:p>
          <a:p>
            <a:pPr marL="0" indent="0">
              <a:buNone/>
            </a:pPr>
            <a:r>
              <a:rPr lang="cs-CZ" dirty="0"/>
              <a:t>= doklad toho, že </a:t>
            </a:r>
            <a:r>
              <a:rPr lang="cs-CZ" dirty="0" err="1"/>
              <a:t>Seleukovská</a:t>
            </a:r>
            <a:r>
              <a:rPr lang="cs-CZ" dirty="0"/>
              <a:t> říše se po porážce </a:t>
            </a:r>
            <a:r>
              <a:rPr lang="cs-CZ" dirty="0" err="1"/>
              <a:t>Antiocha</a:t>
            </a:r>
            <a:r>
              <a:rPr lang="cs-CZ" dirty="0"/>
              <a:t> III. Velikého Římany nedostala do dlouhodobých finančních potíží a nadále disponovala značnými finančními prostředky</a:t>
            </a:r>
          </a:p>
          <a:p>
            <a:pPr marL="0" indent="0">
              <a:buNone/>
            </a:pPr>
            <a:r>
              <a:rPr lang="cs-CZ" dirty="0"/>
              <a:t>	- též na to mohla mít vliv politika </a:t>
            </a:r>
            <a:r>
              <a:rPr lang="cs-CZ" dirty="0" err="1"/>
              <a:t>Seleuka</a:t>
            </a:r>
            <a:r>
              <a:rPr lang="cs-CZ" dirty="0"/>
              <a:t> IV (žádné větší 	výboje)</a:t>
            </a:r>
          </a:p>
        </p:txBody>
      </p:sp>
      <p:pic>
        <p:nvPicPr>
          <p:cNvPr id="5" name="Picture 4" descr="A statue of a person&#10;&#10;Description automatically generated">
            <a:extLst>
              <a:ext uri="{FF2B5EF4-FFF2-40B4-BE49-F238E27FC236}">
                <a16:creationId xmlns:a16="http://schemas.microsoft.com/office/drawing/2014/main" id="{7B8AD95B-75F3-4380-E130-6DCC0CDF1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774"/>
            <a:ext cx="4104639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8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B94F-D0D6-B15F-5C5C-DFCED96E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cs-CZ" dirty="0"/>
              <a:t>Vztahy s Egyptem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F7702-3148-53CC-26B9-3520C9DE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9810"/>
            <a:ext cx="8778240" cy="54578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- v Egyptě je někdy po roce 182 zavražděn Ptolemaios V. </a:t>
            </a:r>
          </a:p>
          <a:p>
            <a:pPr marL="0" indent="0">
              <a:buNone/>
            </a:pPr>
            <a:r>
              <a:rPr lang="cs-CZ" dirty="0"/>
              <a:t>	- údajně chystal novou válku se </a:t>
            </a:r>
            <a:r>
              <a:rPr lang="cs-CZ" dirty="0" err="1"/>
              <a:t>Seleukovci</a:t>
            </a:r>
            <a:r>
              <a:rPr lang="cs-CZ" dirty="0"/>
              <a:t> v Sýrii, pro 	kterou hodlal vybírat daně od Egyptských velmožů, kteří 	následně zosnovali jeho vraždu</a:t>
            </a:r>
          </a:p>
          <a:p>
            <a:pPr marL="0" indent="0">
              <a:buNone/>
            </a:pPr>
            <a:r>
              <a:rPr lang="cs-CZ" dirty="0"/>
              <a:t>- po zavraždění </a:t>
            </a:r>
            <a:r>
              <a:rPr lang="cs-CZ" dirty="0" err="1"/>
              <a:t>Antiochova</a:t>
            </a:r>
            <a:r>
              <a:rPr lang="cs-CZ" dirty="0"/>
              <a:t> synovce </a:t>
            </a:r>
            <a:r>
              <a:rPr lang="cs-CZ" dirty="0" err="1"/>
              <a:t>Antiocha</a:t>
            </a:r>
            <a:r>
              <a:rPr lang="cs-CZ" dirty="0"/>
              <a:t>, syna </a:t>
            </a:r>
            <a:r>
              <a:rPr lang="cs-CZ" dirty="0" err="1"/>
              <a:t>Seleuka</a:t>
            </a:r>
            <a:r>
              <a:rPr lang="cs-CZ" dirty="0"/>
              <a:t> IV., se vztahy s Egyptem (kde jsou tehdy panovníky jeho nedospělí synovci od jeho sestry Kleopatry </a:t>
            </a:r>
            <a:r>
              <a:rPr lang="cs-CZ" dirty="0" err="1"/>
              <a:t>Syry</a:t>
            </a:r>
            <a:r>
              <a:rPr lang="cs-CZ" dirty="0"/>
              <a:t>, manželky Ptolemaia V.) zhoršují</a:t>
            </a:r>
          </a:p>
          <a:p>
            <a:pPr marL="0" indent="0">
              <a:buNone/>
            </a:pPr>
            <a:r>
              <a:rPr lang="cs-CZ" dirty="0"/>
              <a:t>	- strach z podobného pokusu o uzmutí regentství, převrat 	a vraždu nedospělého krále, které provedl </a:t>
            </a:r>
            <a:r>
              <a:rPr lang="cs-CZ" dirty="0" err="1"/>
              <a:t>Antiochos</a:t>
            </a:r>
            <a:r>
              <a:rPr lang="cs-CZ" dirty="0"/>
              <a:t> IV.</a:t>
            </a:r>
          </a:p>
          <a:p>
            <a:pPr marL="0" indent="0">
              <a:buNone/>
            </a:pPr>
            <a:r>
              <a:rPr lang="cs-CZ" dirty="0"/>
              <a:t>- po smrti Kleopatry (rok 176) </a:t>
            </a:r>
            <a:r>
              <a:rPr lang="cs-CZ" dirty="0" err="1"/>
              <a:t>Syry</a:t>
            </a:r>
            <a:r>
              <a:rPr lang="cs-CZ" dirty="0"/>
              <a:t> v Egyptě vládnou za syny Ptolemaia V. jako regenti značně neoblíbení dvořani </a:t>
            </a:r>
            <a:r>
              <a:rPr lang="cs-CZ" dirty="0" err="1"/>
              <a:t>Euláios</a:t>
            </a:r>
            <a:r>
              <a:rPr lang="cs-CZ" dirty="0"/>
              <a:t> a </a:t>
            </a:r>
            <a:r>
              <a:rPr lang="cs-CZ" dirty="0" err="1"/>
              <a:t>Lenaios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těm se daří přesvědčit Egyptskou vládnoucí vrstvu k další, poslední syrské válce</a:t>
            </a:r>
          </a:p>
        </p:txBody>
      </p:sp>
      <p:pic>
        <p:nvPicPr>
          <p:cNvPr id="5" name="Picture 4" descr="A drawing of a person with a long hair&#10;&#10;Description automatically generated">
            <a:extLst>
              <a:ext uri="{FF2B5EF4-FFF2-40B4-BE49-F238E27FC236}">
                <a16:creationId xmlns:a16="http://schemas.microsoft.com/office/drawing/2014/main" id="{9E9BD146-0B63-B07F-E3B8-34F403153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-71120"/>
            <a:ext cx="3413760" cy="3807655"/>
          </a:xfrm>
          <a:prstGeom prst="rect">
            <a:avLst/>
          </a:prstGeom>
        </p:spPr>
      </p:pic>
      <p:pic>
        <p:nvPicPr>
          <p:cNvPr id="7" name="Picture 6" descr="A gold rectangular object with a head of a person&#10;&#10;Description automatically generated">
            <a:extLst>
              <a:ext uri="{FF2B5EF4-FFF2-40B4-BE49-F238E27FC236}">
                <a16:creationId xmlns:a16="http://schemas.microsoft.com/office/drawing/2014/main" id="{2C59CAE1-8796-2AF1-9BFB-988D4E05D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0" y="3736535"/>
            <a:ext cx="2692400" cy="31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1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696A-EA4A-6898-2F11-09BE109E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3916"/>
            <a:ext cx="10515600" cy="1325563"/>
          </a:xfrm>
        </p:spPr>
        <p:txBody>
          <a:bodyPr/>
          <a:lstStyle/>
          <a:p>
            <a:r>
              <a:rPr lang="cs-CZ" dirty="0"/>
              <a:t>Šestá (a poslední) syrská válka (170-168)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9F405-2EF4-0DD0-E424-D9D662291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720" y="968376"/>
            <a:ext cx="6685280" cy="580229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2900" dirty="0"/>
              <a:t>- </a:t>
            </a:r>
            <a:r>
              <a:rPr lang="cs-CZ" sz="2900" dirty="0" err="1"/>
              <a:t>Antiochos</a:t>
            </a:r>
            <a:r>
              <a:rPr lang="cs-CZ" sz="2900" dirty="0"/>
              <a:t> válku předvídal a předem shromáždil vojsko v </a:t>
            </a:r>
            <a:r>
              <a:rPr lang="cs-CZ" sz="2900" dirty="0" err="1"/>
              <a:t>Koilé</a:t>
            </a:r>
            <a:r>
              <a:rPr lang="cs-CZ" sz="2900" dirty="0"/>
              <a:t> Sýrii</a:t>
            </a:r>
          </a:p>
          <a:p>
            <a:pPr marL="0" indent="0">
              <a:buNone/>
            </a:pPr>
            <a:r>
              <a:rPr lang="cs-CZ" sz="2900" dirty="0"/>
              <a:t>- vydal se útočícímu Ptolemaiovskému vstříc a porazil ho ještě před překročením hranic v bitvě u </a:t>
            </a:r>
            <a:r>
              <a:rPr lang="cs-CZ" sz="2900" dirty="0" err="1"/>
              <a:t>Pelusionu</a:t>
            </a:r>
            <a:r>
              <a:rPr lang="cs-CZ" sz="2900" dirty="0"/>
              <a:t> (170/169), který následně(po porušení krátkého příměří) ovládl</a:t>
            </a:r>
          </a:p>
          <a:p>
            <a:pPr marL="0" indent="0">
              <a:buNone/>
            </a:pPr>
            <a:r>
              <a:rPr lang="cs-CZ" sz="2900" dirty="0"/>
              <a:t>	- </a:t>
            </a:r>
            <a:r>
              <a:rPr lang="cs-CZ" sz="2900" dirty="0" err="1"/>
              <a:t>Pelusion</a:t>
            </a:r>
            <a:r>
              <a:rPr lang="cs-CZ" sz="2900" dirty="0"/>
              <a:t> byl městem-odrazištěm pro </a:t>
            </a:r>
            <a:r>
              <a:rPr lang="cs-CZ" sz="2900" dirty="0" err="1"/>
              <a:t>jakkýkoliv</a:t>
            </a:r>
            <a:r>
              <a:rPr lang="cs-CZ" sz="2900" dirty="0"/>
              <a:t> útok Egypta do Sýrie</a:t>
            </a:r>
          </a:p>
          <a:p>
            <a:pPr marL="0" indent="0">
              <a:buNone/>
            </a:pPr>
            <a:r>
              <a:rPr lang="cs-CZ" sz="2900" dirty="0"/>
              <a:t>- poté táhl do oblasti Delty a ovládl velkou část Dolního Egypta, včetně města Memfis, obklíčil Alexandrii; Ptolemaios VI. se s ním pokusil vyjednávat, nicméně Alexandrijští navržené podmínky nepřijali a králem vyhlásili jeho mladšího bratra Ptolemaia VIII. </a:t>
            </a:r>
            <a:r>
              <a:rPr lang="cs-CZ" sz="2900" dirty="0" err="1"/>
              <a:t>Antiochos</a:t>
            </a:r>
            <a:r>
              <a:rPr lang="cs-CZ" sz="2900" dirty="0"/>
              <a:t> nato Alexandrii oblehl, nicméně posléze se svým vojskem z Egypta odtáhl, nicméně dále držel </a:t>
            </a:r>
            <a:r>
              <a:rPr lang="cs-CZ" sz="2900" dirty="0" err="1"/>
              <a:t>Pelusion</a:t>
            </a:r>
            <a:endParaRPr lang="cs-CZ" sz="2900" dirty="0"/>
          </a:p>
          <a:p>
            <a:pPr marL="0" indent="0">
              <a:buNone/>
            </a:pPr>
            <a:r>
              <a:rPr lang="cs-CZ" sz="2900" dirty="0"/>
              <a:t>- Ptolemaiovští králové se nicméně brzy smířili, což vyvolalo další </a:t>
            </a:r>
            <a:r>
              <a:rPr lang="cs-CZ" sz="2900" dirty="0" err="1"/>
              <a:t>Antiochův</a:t>
            </a:r>
            <a:r>
              <a:rPr lang="cs-CZ" sz="2900" dirty="0"/>
              <a:t> vpád do Egypta; </a:t>
            </a:r>
            <a:r>
              <a:rPr lang="cs-CZ" sz="2900" dirty="0" err="1"/>
              <a:t>Antiochovi</a:t>
            </a:r>
            <a:r>
              <a:rPr lang="cs-CZ" sz="2900" dirty="0"/>
              <a:t> se daří porazit egyptské loďstvo a ovládnout ostrov Kypr, který se mu díky zradě ptolemaiovského velitele vydává bez boje</a:t>
            </a:r>
          </a:p>
          <a:p>
            <a:pPr marL="0" indent="0">
              <a:buNone/>
            </a:pPr>
            <a:r>
              <a:rPr lang="cs-CZ" sz="2900" dirty="0"/>
              <a:t>- na pevnině se </a:t>
            </a:r>
            <a:r>
              <a:rPr lang="cs-CZ" sz="2900" dirty="0" err="1"/>
              <a:t>Antiochos</a:t>
            </a:r>
            <a:r>
              <a:rPr lang="cs-CZ" sz="2900" dirty="0"/>
              <a:t> v čele vojska setkává na hranicích s egyptským poselstvem, které se pokouší jednat; </a:t>
            </a:r>
            <a:r>
              <a:rPr lang="cs-CZ" sz="2900" dirty="0" err="1"/>
              <a:t>Antiochos</a:t>
            </a:r>
            <a:r>
              <a:rPr lang="cs-CZ" sz="2900" dirty="0"/>
              <a:t> požaduje ponechání Kypru a </a:t>
            </a:r>
            <a:r>
              <a:rPr lang="cs-CZ" sz="2900" dirty="0" err="1"/>
              <a:t>Pelusionu</a:t>
            </a:r>
            <a:r>
              <a:rPr lang="cs-CZ" sz="2900" dirty="0"/>
              <a:t> jako cenu za mír. Jeho podmínky jsou odmítnuty</a:t>
            </a:r>
          </a:p>
          <a:p>
            <a:pPr marL="0" indent="0">
              <a:buNone/>
            </a:pPr>
            <a:r>
              <a:rPr lang="cs-CZ" sz="2900" dirty="0"/>
              <a:t>- </a:t>
            </a:r>
            <a:r>
              <a:rPr lang="cs-CZ" sz="2900" dirty="0" err="1"/>
              <a:t>Antiochos</a:t>
            </a:r>
            <a:r>
              <a:rPr lang="cs-CZ" sz="2900" dirty="0"/>
              <a:t> následně opět vpadává do Egypta, znovu ovládá </a:t>
            </a:r>
            <a:r>
              <a:rPr lang="cs-CZ" sz="2900" dirty="0" err="1"/>
              <a:t>Memfidu</a:t>
            </a:r>
            <a:r>
              <a:rPr lang="cs-CZ" sz="2900" dirty="0"/>
              <a:t>, poddává se mu Horní Egypt, razí v egyptských mincovnách vlastní mince, dokonce používá egyptštinu v oficiálních dokumentech; nakonec táhne k Alexandrii a táboří poblíž městečka </a:t>
            </a:r>
            <a:r>
              <a:rPr lang="cs-CZ" sz="2900" dirty="0" err="1"/>
              <a:t>Eleusis</a:t>
            </a:r>
            <a:endParaRPr lang="cs-CZ" sz="2900" dirty="0"/>
          </a:p>
          <a:p>
            <a:pPr marL="0" indent="0">
              <a:buNone/>
            </a:pPr>
            <a:r>
              <a:rPr lang="cs-CZ" sz="2900" dirty="0"/>
              <a:t>- v Makedonii nicméně tou dobou končí válka Římanů s Perseem, ti (po opakovaných egyptských žádostech o pomoc) vysílají do Egypta poselstvo vedené </a:t>
            </a:r>
            <a:r>
              <a:rPr lang="cs-CZ" sz="2900" dirty="0" err="1"/>
              <a:t>Popiliem</a:t>
            </a:r>
            <a:r>
              <a:rPr lang="cs-CZ" sz="2900" dirty="0"/>
              <a:t> </a:t>
            </a:r>
            <a:r>
              <a:rPr lang="cs-CZ" sz="2900" dirty="0" err="1"/>
              <a:t>Laenatem</a:t>
            </a:r>
            <a:r>
              <a:rPr lang="cs-CZ" sz="2900" dirty="0"/>
              <a:t> – to si na </a:t>
            </a:r>
            <a:r>
              <a:rPr lang="cs-CZ" sz="2900" dirty="0" err="1"/>
              <a:t>Antiochovi</a:t>
            </a:r>
            <a:r>
              <a:rPr lang="cs-CZ" sz="2900" dirty="0"/>
              <a:t> vynucuje jeho odchod z Egypta (slavná scéna s </a:t>
            </a:r>
            <a:r>
              <a:rPr lang="cs-CZ" sz="2900" dirty="0" err="1"/>
              <a:t>Laenatovým</a:t>
            </a:r>
            <a:r>
              <a:rPr lang="cs-CZ" sz="2900" dirty="0"/>
              <a:t> ultimátem a „uvězněním“ </a:t>
            </a:r>
            <a:r>
              <a:rPr lang="cs-CZ" sz="2900" dirty="0" err="1"/>
              <a:t>Antiocha</a:t>
            </a:r>
            <a:r>
              <a:rPr lang="cs-CZ" sz="2900" dirty="0"/>
              <a:t> v kruhu načrtnutém do písku)</a:t>
            </a:r>
          </a:p>
          <a:p>
            <a:pPr marL="0" indent="0">
              <a:buNone/>
            </a:pPr>
            <a:r>
              <a:rPr lang="cs-CZ" sz="2900" dirty="0"/>
              <a:t>- v pozadí syrské války se též schyluje k válce makabejské (167-130): tu vyvolává převrat v Jeruzalémě a svržení velekněze </a:t>
            </a:r>
            <a:r>
              <a:rPr lang="cs-CZ" sz="2900" dirty="0" err="1"/>
              <a:t>Meneláa</a:t>
            </a:r>
            <a:r>
              <a:rPr lang="cs-CZ" sz="2900" dirty="0"/>
              <a:t> (jmenovaného </a:t>
            </a:r>
            <a:r>
              <a:rPr lang="cs-CZ" sz="2900" dirty="0" err="1"/>
              <a:t>Antiochem</a:t>
            </a:r>
            <a:r>
              <a:rPr lang="cs-CZ" sz="2900" dirty="0"/>
              <a:t>) frakcí podporující bývalého velekněze </a:t>
            </a:r>
            <a:r>
              <a:rPr lang="cs-CZ" sz="2900" dirty="0" err="1"/>
              <a:t>Jásona</a:t>
            </a:r>
            <a:r>
              <a:rPr lang="cs-CZ" sz="2900" dirty="0"/>
              <a:t>. To je </a:t>
            </a:r>
            <a:r>
              <a:rPr lang="cs-CZ" sz="2900" dirty="0" err="1"/>
              <a:t>Antiochem</a:t>
            </a:r>
            <a:r>
              <a:rPr lang="cs-CZ" sz="2900" dirty="0"/>
              <a:t> interpretováno jako povstání celé Judeje na podporu Ptolemaiovců, načež dobývá Jeruzalém a plení Jeruzalémský chrám, na což navazuje vlna represí vůči židovskému obyvatelstvu; proti </a:t>
            </a:r>
            <a:r>
              <a:rPr lang="cs-CZ" sz="2900" dirty="0" err="1"/>
              <a:t>Seleukovcům</a:t>
            </a:r>
            <a:r>
              <a:rPr lang="cs-CZ" sz="2900" dirty="0"/>
              <a:t> kvůli tomu vede odboj velekněz </a:t>
            </a:r>
            <a:r>
              <a:rPr lang="cs-CZ" sz="2900" dirty="0" err="1"/>
              <a:t>Mattatiáš</a:t>
            </a:r>
            <a:r>
              <a:rPr lang="cs-CZ" sz="2900" dirty="0"/>
              <a:t> a jeho syn Juda </a:t>
            </a:r>
            <a:r>
              <a:rPr lang="cs-CZ" sz="2900" dirty="0" err="1"/>
              <a:t>Makkábí</a:t>
            </a:r>
            <a:r>
              <a:rPr lang="cs-CZ" sz="2900" dirty="0"/>
              <a:t>; daří se jim zmocnit se Jeruzaléma, a </a:t>
            </a:r>
            <a:r>
              <a:rPr lang="cs-CZ" sz="2900" dirty="0" err="1"/>
              <a:t>Judovi</a:t>
            </a:r>
            <a:r>
              <a:rPr lang="cs-CZ" sz="2900" dirty="0"/>
              <a:t> příbuzní později zakládají židovský královský rod </a:t>
            </a:r>
            <a:r>
              <a:rPr lang="cs-CZ" sz="2900" dirty="0" err="1"/>
              <a:t>Hasmoneovců</a:t>
            </a:r>
            <a:endParaRPr lang="cs-CZ" sz="29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7DA53-0039-76F9-D35A-4A8E3EE94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646"/>
            <a:ext cx="5435600" cy="49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1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DB73-FFC9-B990-065C-D664E484D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250191"/>
            <a:ext cx="10515600" cy="1325563"/>
          </a:xfrm>
        </p:spPr>
        <p:txBody>
          <a:bodyPr/>
          <a:lstStyle/>
          <a:p>
            <a:r>
              <a:rPr lang="cs-CZ" dirty="0"/>
              <a:t>Klady a zápory dohody s Římem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87F0-3213-3932-5144-58C6B2F59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2813"/>
            <a:ext cx="10515600" cy="28463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Klady: zneškodnění Egypta a zajištění míru, ponechání kořisti, mír s Římem (a tedy bezpečí před </a:t>
            </a:r>
            <a:r>
              <a:rPr lang="cs-CZ" dirty="0" err="1"/>
              <a:t>Demétriem</a:t>
            </a:r>
            <a:r>
              <a:rPr lang="cs-CZ" dirty="0"/>
              <a:t>, právoplatným synem </a:t>
            </a:r>
            <a:r>
              <a:rPr lang="cs-CZ" dirty="0" err="1"/>
              <a:t>Seleuka</a:t>
            </a:r>
            <a:r>
              <a:rPr lang="cs-CZ" dirty="0"/>
              <a:t> IV., který je nadále v Římě rukojmím), možnost konat na východě říše</a:t>
            </a:r>
          </a:p>
          <a:p>
            <a:pPr marL="0" indent="0">
              <a:buNone/>
            </a:pPr>
            <a:r>
              <a:rPr lang="cs-CZ" dirty="0"/>
              <a:t>					X</a:t>
            </a:r>
          </a:p>
          <a:p>
            <a:pPr marL="0" indent="0">
              <a:buNone/>
            </a:pPr>
            <a:r>
              <a:rPr lang="cs-CZ" dirty="0"/>
              <a:t>Zápory: ztráta Kypru, ztráta veliké možnosti ovládnout Egypt natrvalo, velká rána královské prestiži</a:t>
            </a:r>
          </a:p>
          <a:p>
            <a:pPr marL="0" indent="0">
              <a:buNone/>
            </a:pPr>
            <a:r>
              <a:rPr lang="cs-CZ" dirty="0"/>
              <a:t>- existuje otázka, zda nebyl pro </a:t>
            </a:r>
            <a:r>
              <a:rPr lang="cs-CZ" dirty="0" err="1"/>
              <a:t>Antiocha</a:t>
            </a:r>
            <a:r>
              <a:rPr lang="cs-CZ" dirty="0"/>
              <a:t> římský zákrok vítaný (možnost vymanit se z protahující se války s nejistým výsledkem a zajistit si pozici v zázemí, kde stále hrozila možnost odporu pro vraždu synovce </a:t>
            </a:r>
            <a:r>
              <a:rPr lang="cs-CZ" dirty="0" err="1"/>
              <a:t>Antiocha</a:t>
            </a:r>
            <a:r>
              <a:rPr lang="cs-CZ" dirty="0"/>
              <a:t> a Demetriovi nároky)</a:t>
            </a:r>
          </a:p>
          <a:p>
            <a:pPr marL="0" indent="0">
              <a:buNone/>
            </a:pPr>
            <a:r>
              <a:rPr lang="cs-CZ" dirty="0"/>
              <a:t>- pravděpodobně ale nebyl – pokud by byli Římani vstřícní, proč by nutili </a:t>
            </a:r>
            <a:r>
              <a:rPr lang="cs-CZ" dirty="0" err="1"/>
              <a:t>Antiocha</a:t>
            </a:r>
            <a:r>
              <a:rPr lang="cs-CZ" dirty="0"/>
              <a:t> </a:t>
            </a:r>
            <a:r>
              <a:rPr lang="cs-CZ" dirty="0" err="1"/>
              <a:t>vráti</a:t>
            </a:r>
            <a:r>
              <a:rPr lang="cs-CZ" dirty="0"/>
              <a:t> Kypr a proč by své požadavky vynucovali tak nehorázným způsobem (názor přednášejícího)?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A group of men wearing ancient clothing&#10;&#10;Description automatically generated">
            <a:extLst>
              <a:ext uri="{FF2B5EF4-FFF2-40B4-BE49-F238E27FC236}">
                <a16:creationId xmlns:a16="http://schemas.microsoft.com/office/drawing/2014/main" id="{D8C65325-1BA8-273A-3922-41D71CD9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4011612"/>
            <a:ext cx="5720080" cy="28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75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1589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Blackadder ITC</vt:lpstr>
      <vt:lpstr>Calibri</vt:lpstr>
      <vt:lpstr>Calibri Light</vt:lpstr>
      <vt:lpstr>Office Theme</vt:lpstr>
      <vt:lpstr>Říše Seleukovců</vt:lpstr>
      <vt:lpstr>Seleukos IV Filopatór (187-175)</vt:lpstr>
      <vt:lpstr>Vztahy s Římskou republikou</vt:lpstr>
      <vt:lpstr>PowerPoint Presentation</vt:lpstr>
      <vt:lpstr>    Konec vlády</vt:lpstr>
      <vt:lpstr>Antiochos IV. Epifanés (175-164)</vt:lpstr>
      <vt:lpstr>Vztahy s Egyptem</vt:lpstr>
      <vt:lpstr>Šestá (a poslední) syrská válka (170-168)</vt:lpstr>
      <vt:lpstr>Klady a zápory dohody s Římem</vt:lpstr>
      <vt:lpstr>Konec vlády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Ondřej Kvapil</dc:creator>
  <cp:lastModifiedBy>Ondřej Kvapil</cp:lastModifiedBy>
  <cp:revision>10</cp:revision>
  <dcterms:created xsi:type="dcterms:W3CDTF">2023-09-06T08:15:35Z</dcterms:created>
  <dcterms:modified xsi:type="dcterms:W3CDTF">2023-10-09T15:19:19Z</dcterms:modified>
</cp:coreProperties>
</file>