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8" r:id="rId13"/>
    <p:sldId id="25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27F-3D92-8CD8-2CDB-42CC16BB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DC79B-BF48-6F29-2488-C8C8BBBF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B33-3D2B-3B59-6A07-AA277217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C943-F58C-539D-F336-9297DC16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B7F8-DB18-4230-CC15-95233A28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5DF-6B07-8A5C-C35C-56D8D35F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8632-EF9A-04F9-682D-F0A6E88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B54-6A58-BE65-44FF-6CEA76A1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3D9A-C618-EEF8-0B37-DB727662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3558-9700-294F-1872-0F6BC83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84A85-E410-A1EA-C86A-48FA9A691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6FF7-2A6D-C836-CAAA-21076E3A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A8F60-0E73-7181-A4AE-17DC1C0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73F8-9B3B-D5AB-7468-B69E3598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4A8A-D01E-214A-18C6-3D0E0CEB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4EA-2090-86C6-23C2-98471B45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D65-EC5F-9948-6C19-2DE8B9A3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8D45-111D-4E54-BD34-569A0BD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B1A7-DB77-906F-7404-FFA5A04E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C7FC-9638-D55A-D17D-87C17140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0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7D6-133A-9F1D-C00C-6414280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1B97-4069-3F35-927D-2C4AD66A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00D0-477F-44BC-0022-1C50A4D1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9313-0C41-AF18-27F6-CCE0AD2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B7BE-27D2-65DE-6084-15F3BC63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9425-74E4-3234-827A-AE2487F5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3EB-36E5-1A11-E357-9083481BF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97C6-9F62-0FCC-A0A5-C4FC7522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C78C-F631-31EF-15B4-0A88945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8E1C-F58D-C77F-33D8-108D0DA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DF6AA-41B8-47C5-482B-33172D0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7689-299A-224A-7F6A-A0C0CF24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4E60-CEAD-D9B9-8E09-B7421B1A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60ED0-FE90-0444-5454-6BBA9561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CFFC-A4FC-4F7C-B2AF-639EBDF66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56FEE-350D-2C63-E9BE-CF4D1A1B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32884-C6FF-68D5-5A05-94BDDAD1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E1994-AAAC-59C5-8670-27A4EA0E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FE2D-6626-A5E6-7D1B-D80729F7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D7B-1149-34AB-1DF4-1EF63F4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07C-F008-24EA-8E11-DD331F0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DB17E-0316-4562-A70C-C1FD5D8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6755-2EE4-199E-6582-EAF04F6F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BA1A7-45D4-51FE-6A36-E4AAB516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24EE-796F-406A-EA67-A7981F55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C8FC-7214-8FF9-D9D3-7EBF6170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EE42-00F7-0563-EBBC-A749ED2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84D2-BC0B-4AC2-32D5-20E1F25C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1A068-5364-4D49-6106-73606B50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E4C1-6599-894A-A513-8BAB5FC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C847-494A-1612-5573-1E65262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EA08-9E96-8873-1E07-128AE27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FB19-9ABE-4977-35F0-9307F52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37DD-EFB6-0545-347B-9EB3631F0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DA1DD-A3DA-6217-CC8C-23BDCF9CE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D4430-D040-6E46-81CE-FC5C4F7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456D6-48AC-52BD-A7DE-00A9DAD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F5BEA-7ECB-951B-937B-0741302D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655E6-58AE-63E2-2A90-2E90D00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5F96-267F-D9E0-DC3B-BD955CAC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2FFE-DB63-F70D-696A-1B490F44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332B-58A9-4F16-A6A4-68E2DE353079}" type="datetimeFigureOut">
              <a:rPr lang="cs-CZ" smtClean="0"/>
              <a:t>23.12.2023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7D8A-59D1-F5BC-73CD-BA6D8C5BC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D4E9-A58D-9855-B81F-D03AA0DB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AED9-8B0E-4981-23F6-749303583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480" y="-1011237"/>
            <a:ext cx="9144000" cy="2387600"/>
          </a:xfrm>
        </p:spPr>
        <p:txBody>
          <a:bodyPr/>
          <a:lstStyle/>
          <a:p>
            <a:r>
              <a:rPr lang="en-US" dirty="0" err="1"/>
              <a:t>Říše</a:t>
            </a:r>
            <a:r>
              <a:rPr lang="en-US" dirty="0"/>
              <a:t> </a:t>
            </a:r>
            <a:r>
              <a:rPr lang="en-US" dirty="0" err="1"/>
              <a:t>Seleukovců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C6604-8EC4-5222-F21A-215931B3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080" y="1376363"/>
            <a:ext cx="9144000" cy="1655762"/>
          </a:xfrm>
        </p:spPr>
        <p:txBody>
          <a:bodyPr/>
          <a:lstStyle/>
          <a:p>
            <a:r>
              <a:rPr lang="cs-CZ" dirty="0"/>
              <a:t>Konec dynastie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2B32E-7C78-D918-D73D-5683522E7089}"/>
              </a:ext>
            </a:extLst>
          </p:cNvPr>
          <p:cNvSpPr txBox="1">
            <a:spLocks/>
          </p:cNvSpPr>
          <p:nvPr/>
        </p:nvSpPr>
        <p:spPr>
          <a:xfrm>
            <a:off x="-1591945" y="62531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lackadder ITC" panose="04020505051007020D02" pitchFamily="82" charset="0"/>
              </a:rPr>
              <a:t>Art by </a:t>
            </a:r>
            <a:r>
              <a:rPr lang="en-US" dirty="0" err="1">
                <a:latin typeface="Blackadder ITC" panose="04020505051007020D02" pitchFamily="82" charset="0"/>
              </a:rPr>
              <a:t>foojer</a:t>
            </a:r>
            <a:endParaRPr lang="cs-CZ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EDEC-CE9C-309C-40C7-2ADEDF48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říše a rodu </a:t>
            </a:r>
            <a:r>
              <a:rPr lang="cs-CZ" dirty="0" err="1"/>
              <a:t>Seleukovců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F178-DF72-97D8-0D5E-56BAC014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roku 87 se v Damašku prohlašuje králem další </a:t>
            </a:r>
            <a:r>
              <a:rPr lang="cs-CZ" dirty="0" err="1"/>
              <a:t>Grypův</a:t>
            </a:r>
            <a:r>
              <a:rPr lang="cs-CZ" dirty="0"/>
              <a:t> syn, </a:t>
            </a:r>
            <a:r>
              <a:rPr lang="cs-CZ" dirty="0" err="1"/>
              <a:t>Antiochos</a:t>
            </a:r>
            <a:r>
              <a:rPr lang="cs-CZ" dirty="0"/>
              <a:t> XII. Dionýsos, zatímco Filip kraluje v Antiochii</a:t>
            </a:r>
          </a:p>
          <a:p>
            <a:pPr marL="0" indent="0">
              <a:buNone/>
            </a:pPr>
            <a:r>
              <a:rPr lang="cs-CZ" dirty="0"/>
              <a:t>- Dionýsos podnikl několik výpadů proti </a:t>
            </a:r>
            <a:r>
              <a:rPr lang="cs-CZ" dirty="0" err="1"/>
              <a:t>nabatejským</a:t>
            </a:r>
            <a:r>
              <a:rPr lang="cs-CZ" dirty="0"/>
              <a:t> Arabům, Filipovi se během jednoho z nich podařilo ovládnout Damašek, pro neshody s tamním správcem o něj ale zase přišel</a:t>
            </a:r>
          </a:p>
          <a:p>
            <a:pPr marL="0" indent="0">
              <a:buNone/>
            </a:pPr>
            <a:r>
              <a:rPr lang="cs-CZ" dirty="0"/>
              <a:t>- roku 84 </a:t>
            </a:r>
            <a:r>
              <a:rPr lang="cs-CZ" dirty="0" err="1"/>
              <a:t>Antiochus</a:t>
            </a:r>
            <a:r>
              <a:rPr lang="cs-CZ" dirty="0"/>
              <a:t> XII. Dionýsos na jednom z tažení proti </a:t>
            </a:r>
            <a:r>
              <a:rPr lang="cs-CZ" dirty="0" err="1"/>
              <a:t>Nabatejcům</a:t>
            </a:r>
            <a:r>
              <a:rPr lang="cs-CZ" dirty="0"/>
              <a:t> umírá v boji</a:t>
            </a:r>
          </a:p>
          <a:p>
            <a:pPr marL="0" indent="0">
              <a:buNone/>
            </a:pPr>
            <a:r>
              <a:rPr lang="cs-CZ" dirty="0"/>
              <a:t>- roku 83 vpadává do Sýrie arménský král </a:t>
            </a:r>
            <a:r>
              <a:rPr lang="cs-CZ" dirty="0" err="1"/>
              <a:t>Tigranés</a:t>
            </a:r>
            <a:r>
              <a:rPr lang="cs-CZ" dirty="0"/>
              <a:t> Veliký, ovládá též </a:t>
            </a:r>
            <a:r>
              <a:rPr lang="cs-CZ" dirty="0" err="1"/>
              <a:t>Kilikii</a:t>
            </a:r>
            <a:r>
              <a:rPr lang="cs-CZ" dirty="0"/>
              <a:t>; v té době pravděpodobně umírají Filip I. a </a:t>
            </a:r>
            <a:r>
              <a:rPr lang="cs-CZ" dirty="0" err="1"/>
              <a:t>Antiochos</a:t>
            </a:r>
            <a:r>
              <a:rPr lang="cs-CZ" dirty="0"/>
              <a:t> X. </a:t>
            </a:r>
            <a:r>
              <a:rPr lang="cs-CZ" dirty="0" err="1"/>
              <a:t>Eusébés</a:t>
            </a:r>
            <a:r>
              <a:rPr lang="cs-CZ" dirty="0"/>
              <a:t>; jedním z posledních </a:t>
            </a:r>
            <a:r>
              <a:rPr lang="cs-CZ" dirty="0" err="1"/>
              <a:t>seleukovských</a:t>
            </a:r>
            <a:r>
              <a:rPr lang="cs-CZ" dirty="0"/>
              <a:t> měst zůstává </a:t>
            </a:r>
            <a:r>
              <a:rPr lang="cs-CZ" dirty="0" err="1"/>
              <a:t>Seleukeia</a:t>
            </a:r>
            <a:r>
              <a:rPr lang="cs-CZ" dirty="0"/>
              <a:t> </a:t>
            </a:r>
            <a:r>
              <a:rPr lang="cs-CZ" dirty="0" err="1"/>
              <a:t>Piereia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v roce 75 se objevují v Římě synové </a:t>
            </a:r>
            <a:r>
              <a:rPr lang="cs-CZ" dirty="0" err="1"/>
              <a:t>Antiocha</a:t>
            </a:r>
            <a:r>
              <a:rPr lang="cs-CZ" dirty="0"/>
              <a:t> X. </a:t>
            </a:r>
            <a:r>
              <a:rPr lang="cs-CZ" dirty="0" err="1"/>
              <a:t>Euséba</a:t>
            </a:r>
            <a:r>
              <a:rPr lang="cs-CZ" dirty="0"/>
              <a:t>, kteří prosí o to, aby byli uznáni jako králové Sýrie; jeden z nich, </a:t>
            </a:r>
            <a:r>
              <a:rPr lang="cs-CZ" dirty="0" err="1"/>
              <a:t>Antiochos</a:t>
            </a:r>
            <a:r>
              <a:rPr lang="cs-CZ" dirty="0"/>
              <a:t> (XIII. </a:t>
            </a:r>
            <a:r>
              <a:rPr lang="cs-CZ" dirty="0" err="1"/>
              <a:t>Asiaticus</a:t>
            </a:r>
            <a:r>
              <a:rPr lang="cs-CZ" dirty="0"/>
              <a:t>), syn </a:t>
            </a:r>
            <a:r>
              <a:rPr lang="cs-CZ" dirty="0" err="1"/>
              <a:t>Ptolemáiovny</a:t>
            </a:r>
            <a:r>
              <a:rPr lang="cs-CZ" dirty="0"/>
              <a:t> </a:t>
            </a:r>
            <a:r>
              <a:rPr lang="cs-CZ" dirty="0" err="1"/>
              <a:t>Seléné</a:t>
            </a:r>
            <a:r>
              <a:rPr lang="cs-CZ" dirty="0"/>
              <a:t>, žádá též, aby byl dosazen jako král Egypta, neúspěšně</a:t>
            </a:r>
          </a:p>
        </p:txBody>
      </p:sp>
    </p:spTree>
    <p:extLst>
      <p:ext uri="{BB962C8B-B14F-4D97-AF65-F5344CB8AC3E}">
        <p14:creationId xmlns:p14="http://schemas.microsoft.com/office/powerpoint/2010/main" val="381995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0713-913B-0873-0ECC-978E7C9B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9A079102-12D5-A7BE-92E0-80573FC0B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1" y="0"/>
            <a:ext cx="7345680" cy="6858000"/>
          </a:xfrm>
        </p:spPr>
      </p:pic>
    </p:spTree>
    <p:extLst>
      <p:ext uri="{BB962C8B-B14F-4D97-AF65-F5344CB8AC3E}">
        <p14:creationId xmlns:p14="http://schemas.microsoft.com/office/powerpoint/2010/main" val="199954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6BE2-3891-00C3-B17C-68BC61AF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- v roce 69 napadají Římané Arménii, </a:t>
            </a:r>
            <a:r>
              <a:rPr lang="cs-CZ" dirty="0" err="1"/>
              <a:t>Tigranés</a:t>
            </a:r>
            <a:r>
              <a:rPr lang="cs-CZ" dirty="0"/>
              <a:t> se proto stahuje na sever, v roce 68 Římané vítězí a arménská vojska se proto stahují ze Sýrie</a:t>
            </a:r>
          </a:p>
          <a:p>
            <a:pPr marL="0" indent="0">
              <a:buNone/>
            </a:pPr>
            <a:r>
              <a:rPr lang="cs-CZ" dirty="0"/>
              <a:t>- do Antiochie se se svolením římského vojevůdce na východě </a:t>
            </a:r>
            <a:r>
              <a:rPr lang="cs-CZ" dirty="0" err="1"/>
              <a:t>Luculla</a:t>
            </a:r>
            <a:r>
              <a:rPr lang="cs-CZ" dirty="0"/>
              <a:t> vrací </a:t>
            </a:r>
            <a:r>
              <a:rPr lang="cs-CZ" dirty="0" err="1"/>
              <a:t>Antiochos</a:t>
            </a:r>
            <a:r>
              <a:rPr lang="cs-CZ" dirty="0"/>
              <a:t> XIII. </a:t>
            </a:r>
            <a:r>
              <a:rPr lang="cs-CZ" dirty="0" err="1"/>
              <a:t>Asiaticus</a:t>
            </a:r>
            <a:r>
              <a:rPr lang="cs-CZ" dirty="0"/>
              <a:t> jako </a:t>
            </a:r>
            <a:r>
              <a:rPr lang="cs-CZ" dirty="0" err="1"/>
              <a:t>seleukovský</a:t>
            </a:r>
            <a:r>
              <a:rPr lang="cs-CZ" dirty="0"/>
              <a:t> král</a:t>
            </a:r>
          </a:p>
          <a:p>
            <a:pPr marL="0" indent="0">
              <a:buNone/>
            </a:pPr>
            <a:r>
              <a:rPr lang="cs-CZ" dirty="0"/>
              <a:t>- neúspěšně válčí s Araby, málem kvůli tomu při vzpouře ztrácí Antiochii. Taktéž válčí se svým příbuzným Filipem II., synem Filipa I., je však zajat svým vlastním spojencem </a:t>
            </a:r>
            <a:r>
              <a:rPr lang="cs-CZ" dirty="0" err="1"/>
              <a:t>Sampsigeramem</a:t>
            </a:r>
            <a:r>
              <a:rPr lang="cs-CZ" dirty="0"/>
              <a:t>, vládcem </a:t>
            </a:r>
            <a:r>
              <a:rPr lang="cs-CZ" dirty="0" err="1"/>
              <a:t>Emisy</a:t>
            </a:r>
            <a:r>
              <a:rPr lang="cs-CZ" dirty="0"/>
              <a:t>; stejně tak se chystali zradit Filipa jeho spojenci, ten se to nicméně dověděl a prchl do Antiochie</a:t>
            </a:r>
          </a:p>
          <a:p>
            <a:pPr marL="0" indent="0">
              <a:buNone/>
            </a:pPr>
            <a:r>
              <a:rPr lang="cs-CZ" dirty="0"/>
              <a:t>- v roce 64 po porážce pontského krále Mithridata přichází do Sýrie římský vojevůdce Pompeius, </a:t>
            </a:r>
            <a:r>
              <a:rPr lang="cs-CZ" dirty="0" err="1"/>
              <a:t>Antiochos</a:t>
            </a:r>
            <a:r>
              <a:rPr lang="cs-CZ" dirty="0"/>
              <a:t> ho prosí o navrácení království, je však odmítnut a později je zavražděn</a:t>
            </a:r>
          </a:p>
          <a:p>
            <a:pPr marL="0" indent="0">
              <a:buNone/>
            </a:pPr>
            <a:r>
              <a:rPr lang="cs-CZ" dirty="0"/>
              <a:t>- tím končí říše a rod </a:t>
            </a:r>
            <a:r>
              <a:rPr lang="cs-CZ" dirty="0" err="1"/>
              <a:t>Seleukovců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Filip II. se ještě v roce uchází o egyptský trůn, je mu to však zakázáno 	římským prokonzulem v Sýrii, Aulem </a:t>
            </a:r>
            <a:r>
              <a:rPr lang="cs-CZ" dirty="0" err="1"/>
              <a:t>Gelliem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74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D42B-2A9F-0925-C0EA-FC9AA803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AE8C-F135-3D39-F7EC-4D2827646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6EC90-D423-104B-1334-D1B2A383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59" y="0"/>
            <a:ext cx="4476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4A44-3260-CC1E-FEEA-A61885B7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A map of the middle east&#10;&#10;Description automatically generated">
            <a:extLst>
              <a:ext uri="{FF2B5EF4-FFF2-40B4-BE49-F238E27FC236}">
                <a16:creationId xmlns:a16="http://schemas.microsoft.com/office/drawing/2014/main" id="{7551EDCB-3015-04F2-6309-C60CCD5DE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" y="0"/>
            <a:ext cx="12189398" cy="6916868"/>
          </a:xfrm>
        </p:spPr>
      </p:pic>
    </p:spTree>
    <p:extLst>
      <p:ext uri="{BB962C8B-B14F-4D97-AF65-F5344CB8AC3E}">
        <p14:creationId xmlns:p14="http://schemas.microsoft.com/office/powerpoint/2010/main" val="259107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872-9D71-8FE7-A53F-0CB45701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Demétrios</a:t>
            </a:r>
            <a:r>
              <a:rPr lang="cs-CZ" dirty="0"/>
              <a:t> II. </a:t>
            </a:r>
            <a:r>
              <a:rPr lang="cs-CZ" dirty="0" err="1"/>
              <a:t>Nikator</a:t>
            </a:r>
            <a:r>
              <a:rPr lang="cs-CZ" dirty="0"/>
              <a:t> (II. 129-125)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0EBE-471C-81F4-153F-3905C87B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- po smrti </a:t>
            </a:r>
            <a:r>
              <a:rPr lang="cs-CZ" dirty="0" err="1"/>
              <a:t>Antiocha</a:t>
            </a:r>
            <a:r>
              <a:rPr lang="cs-CZ" dirty="0"/>
              <a:t> VII. </a:t>
            </a:r>
            <a:r>
              <a:rPr lang="cs-CZ" dirty="0" err="1"/>
              <a:t>Sidéta</a:t>
            </a:r>
            <a:r>
              <a:rPr lang="cs-CZ" dirty="0"/>
              <a:t> dochází v říši k velké politické roztříštěnosti, existuje mnoho potenciálních následníků</a:t>
            </a:r>
          </a:p>
          <a:p>
            <a:pPr marL="0" indent="0">
              <a:buNone/>
            </a:pPr>
            <a:r>
              <a:rPr lang="cs-CZ" dirty="0"/>
              <a:t>- kromě </a:t>
            </a:r>
            <a:r>
              <a:rPr lang="cs-CZ" dirty="0" err="1"/>
              <a:t>Demétria</a:t>
            </a:r>
            <a:r>
              <a:rPr lang="cs-CZ" dirty="0"/>
              <a:t> II. tu je </a:t>
            </a:r>
            <a:r>
              <a:rPr lang="cs-CZ" dirty="0" err="1"/>
              <a:t>Demétriova</a:t>
            </a:r>
            <a:r>
              <a:rPr lang="cs-CZ" dirty="0"/>
              <a:t> a </a:t>
            </a:r>
            <a:r>
              <a:rPr lang="cs-CZ" dirty="0" err="1"/>
              <a:t>Antiochova</a:t>
            </a:r>
            <a:r>
              <a:rPr lang="cs-CZ" dirty="0"/>
              <a:t> manželka Kleopatra Thea (která v nepřítomnosti svých královských manželů vykonávala vládu) a vícero jejích synů z manželství jak s </a:t>
            </a:r>
            <a:r>
              <a:rPr lang="cs-CZ" dirty="0" err="1"/>
              <a:t>Demétriem</a:t>
            </a:r>
            <a:r>
              <a:rPr lang="cs-CZ" dirty="0"/>
              <a:t>, tak i s </a:t>
            </a:r>
            <a:r>
              <a:rPr lang="cs-CZ" dirty="0" err="1"/>
              <a:t>Antiochem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krom toho měl </a:t>
            </a:r>
            <a:r>
              <a:rPr lang="cs-CZ" dirty="0" err="1"/>
              <a:t>Demétrios</a:t>
            </a:r>
            <a:r>
              <a:rPr lang="cs-CZ" dirty="0"/>
              <a:t> taktéž syny se svou </a:t>
            </a:r>
            <a:r>
              <a:rPr lang="cs-CZ" dirty="0" err="1"/>
              <a:t>parthskou</a:t>
            </a:r>
            <a:r>
              <a:rPr lang="cs-CZ" dirty="0"/>
              <a:t> manželkou </a:t>
            </a:r>
            <a:r>
              <a:rPr lang="cs-CZ" dirty="0" err="1"/>
              <a:t>Rhodogunou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Fraates</a:t>
            </a:r>
            <a:r>
              <a:rPr lang="cs-CZ" dirty="0"/>
              <a:t> II. navíc po porážce </a:t>
            </a:r>
            <a:r>
              <a:rPr lang="cs-CZ" dirty="0" err="1"/>
              <a:t>Antiocha</a:t>
            </a:r>
            <a:r>
              <a:rPr lang="cs-CZ" dirty="0"/>
              <a:t> zajal a oženil se s </a:t>
            </a:r>
            <a:r>
              <a:rPr lang="cs-CZ" dirty="0" err="1"/>
              <a:t>Láodiké</a:t>
            </a:r>
            <a:r>
              <a:rPr lang="cs-CZ" dirty="0"/>
              <a:t>, </a:t>
            </a:r>
            <a:r>
              <a:rPr lang="cs-CZ" dirty="0" err="1"/>
              <a:t>Demétriovou</a:t>
            </a:r>
            <a:r>
              <a:rPr lang="cs-CZ" dirty="0"/>
              <a:t> dcerou</a:t>
            </a:r>
          </a:p>
        </p:txBody>
      </p:sp>
    </p:spTree>
    <p:extLst>
      <p:ext uri="{BB962C8B-B14F-4D97-AF65-F5344CB8AC3E}">
        <p14:creationId xmlns:p14="http://schemas.microsoft.com/office/powerpoint/2010/main" val="208475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CB738-5DF6-DF68-9319-77970676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91"/>
            <a:ext cx="10515600" cy="60775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Demétriovi</a:t>
            </a:r>
            <a:r>
              <a:rPr lang="cs-CZ" dirty="0"/>
              <a:t> se v roce 129 podařilo vymanit se svým </a:t>
            </a:r>
            <a:r>
              <a:rPr lang="cs-CZ" dirty="0" err="1"/>
              <a:t>parthským</a:t>
            </a:r>
            <a:r>
              <a:rPr lang="cs-CZ" dirty="0"/>
              <a:t> dozorcům</a:t>
            </a:r>
          </a:p>
          <a:p>
            <a:pPr marL="0" indent="0">
              <a:buNone/>
            </a:pPr>
            <a:r>
              <a:rPr lang="cs-CZ" dirty="0"/>
              <a:t>- ujímá se vlády ve zbylé říši, nicméně pravděpodobně má neshody s Kleopatrou </a:t>
            </a:r>
            <a:r>
              <a:rPr lang="cs-CZ" dirty="0" err="1"/>
              <a:t>Theou</a:t>
            </a:r>
            <a:r>
              <a:rPr lang="cs-CZ" dirty="0"/>
              <a:t> a ne všechna města uznávají jeho autoritu</a:t>
            </a:r>
          </a:p>
          <a:p>
            <a:pPr marL="0" indent="0">
              <a:buNone/>
            </a:pPr>
            <a:r>
              <a:rPr lang="cs-CZ" dirty="0"/>
              <a:t>	- je třeba si uvědomit, že po dlouhé době v zajetí a vlády jeho 	bratra nemá </a:t>
            </a:r>
            <a:r>
              <a:rPr lang="cs-CZ" dirty="0" err="1"/>
              <a:t>Demétrios</a:t>
            </a:r>
            <a:r>
              <a:rPr lang="cs-CZ" dirty="0"/>
              <a:t> velkou podporu mezi královskými 	podpůrci, v říši existují skupiny jeho odpůrců</a:t>
            </a:r>
          </a:p>
          <a:p>
            <a:pPr marL="0" indent="0">
              <a:buNone/>
            </a:pPr>
            <a:r>
              <a:rPr lang="cs-CZ" dirty="0"/>
              <a:t>- díky práci </a:t>
            </a:r>
            <a:r>
              <a:rPr lang="cs-CZ" dirty="0" err="1"/>
              <a:t>Antiocha</a:t>
            </a:r>
            <a:r>
              <a:rPr lang="cs-CZ" dirty="0"/>
              <a:t> byla Sýrie v tuto dobu klidná a konsolidovaná</a:t>
            </a:r>
          </a:p>
          <a:p>
            <a:pPr marL="0" indent="0">
              <a:buNone/>
            </a:pPr>
            <a:r>
              <a:rPr lang="cs-CZ" dirty="0"/>
              <a:t>- království sice bylo oslabováno </a:t>
            </a:r>
            <a:r>
              <a:rPr lang="cs-CZ" dirty="0" err="1"/>
              <a:t>nespory</a:t>
            </a:r>
            <a:r>
              <a:rPr lang="cs-CZ" dirty="0"/>
              <a:t> mezi </a:t>
            </a:r>
            <a:r>
              <a:rPr lang="cs-CZ" dirty="0" err="1"/>
              <a:t>Demétriem</a:t>
            </a:r>
            <a:r>
              <a:rPr lang="cs-CZ" dirty="0"/>
              <a:t> a Kleopatrou a odstředivými tendenci některých okrajových krajů a měst, nicméně stále zdaleka nebylo bezmocné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05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49B1-1873-BBE0-9B0F-23BBAA64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61" y="18255"/>
            <a:ext cx="10515600" cy="1325563"/>
          </a:xfrm>
        </p:spPr>
        <p:txBody>
          <a:bodyPr/>
          <a:lstStyle/>
          <a:p>
            <a:r>
              <a:rPr lang="cs-CZ" dirty="0"/>
              <a:t>Znovu do Egypta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9864-6C1D-93A9-7384-EA7F7AF9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" y="1139825"/>
            <a:ext cx="7223263" cy="5346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- do Antiochie krátce po </a:t>
            </a:r>
            <a:r>
              <a:rPr lang="cs-CZ" dirty="0" err="1"/>
              <a:t>Demétriově</a:t>
            </a:r>
            <a:r>
              <a:rPr lang="cs-CZ" dirty="0"/>
              <a:t> návratu prchá z Egypta jedna z tamních panovníků, Kleopatra II., spolu s ptolemaiovským královským pokladem</a:t>
            </a:r>
          </a:p>
          <a:p>
            <a:pPr marL="0" indent="0">
              <a:buNone/>
            </a:pPr>
            <a:r>
              <a:rPr lang="cs-CZ" dirty="0"/>
              <a:t>- vyzývá </a:t>
            </a:r>
            <a:r>
              <a:rPr lang="cs-CZ" dirty="0" err="1"/>
              <a:t>Demétria</a:t>
            </a:r>
            <a:r>
              <a:rPr lang="cs-CZ" dirty="0"/>
              <a:t>, aby vytáhl do Egypta proti jejímu bratru </a:t>
            </a:r>
            <a:r>
              <a:rPr lang="cs-CZ" dirty="0" err="1"/>
              <a:t>Ptolemáiu</a:t>
            </a:r>
            <a:r>
              <a:rPr lang="cs-CZ" dirty="0"/>
              <a:t> VIII., podle některých pramenů (</a:t>
            </a:r>
            <a:r>
              <a:rPr lang="cs-CZ" dirty="0" err="1"/>
              <a:t>Justinus</a:t>
            </a:r>
            <a:r>
              <a:rPr lang="cs-CZ" dirty="0"/>
              <a:t>) mu nabízí egyptský trůn</a:t>
            </a:r>
          </a:p>
          <a:p>
            <a:pPr marL="0" indent="0">
              <a:buNone/>
            </a:pPr>
            <a:r>
              <a:rPr lang="cs-CZ" dirty="0"/>
              <a:t>	= možnost získat významné vítězství, zlepšit si renomé 	a připojit Egypt k </a:t>
            </a:r>
            <a:r>
              <a:rPr lang="cs-CZ" dirty="0" err="1"/>
              <a:t>seleukovské</a:t>
            </a:r>
            <a:r>
              <a:rPr lang="cs-CZ" dirty="0"/>
              <a:t> říši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shromáždil vojsko a vytáhl do Egypta</a:t>
            </a:r>
          </a:p>
          <a:p>
            <a:pPr marL="0" indent="0">
              <a:buNone/>
            </a:pPr>
            <a:r>
              <a:rPr lang="cs-CZ" dirty="0"/>
              <a:t>- po jeho odchodu ze Sýrie se ale bouří Antiochie, té posílá </a:t>
            </a:r>
            <a:r>
              <a:rPr lang="cs-CZ" dirty="0" err="1"/>
              <a:t>Ptolemáios</a:t>
            </a:r>
            <a:r>
              <a:rPr lang="cs-CZ" dirty="0"/>
              <a:t> VIII. Alexandra (II.) </a:t>
            </a:r>
            <a:r>
              <a:rPr lang="cs-CZ" dirty="0" err="1"/>
              <a:t>Zabina</a:t>
            </a:r>
            <a:r>
              <a:rPr lang="cs-CZ" dirty="0"/>
              <a:t>, údajného syna Alexandra </a:t>
            </a:r>
            <a:r>
              <a:rPr lang="cs-CZ" dirty="0" err="1"/>
              <a:t>Bala</a:t>
            </a:r>
            <a:r>
              <a:rPr lang="cs-CZ" dirty="0"/>
              <a:t> či </a:t>
            </a:r>
            <a:r>
              <a:rPr lang="cs-CZ" dirty="0" err="1"/>
              <a:t>Antiocha</a:t>
            </a:r>
            <a:r>
              <a:rPr lang="cs-CZ" dirty="0"/>
              <a:t> VII., v doprovodu malého vojska; Alexandr shromažďuje </a:t>
            </a:r>
            <a:r>
              <a:rPr lang="cs-CZ" dirty="0" err="1"/>
              <a:t>Demétriovi</a:t>
            </a:r>
            <a:r>
              <a:rPr lang="cs-CZ" dirty="0"/>
              <a:t> odpůrce a obsazuje Antiochii a s okázale truchlí při navrácení těla </a:t>
            </a:r>
            <a:r>
              <a:rPr lang="cs-CZ" dirty="0" err="1"/>
              <a:t>Antiocha</a:t>
            </a:r>
            <a:r>
              <a:rPr lang="cs-CZ" dirty="0"/>
              <a:t> VII. (jakožto těla jeho otce), posléze šíří svou moc po Sýrii a </a:t>
            </a:r>
            <a:r>
              <a:rPr lang="cs-CZ" dirty="0" err="1"/>
              <a:t>Kilikii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mezitím došel </a:t>
            </a:r>
            <a:r>
              <a:rPr lang="cs-CZ" dirty="0" err="1"/>
              <a:t>Demétrios</a:t>
            </a:r>
            <a:r>
              <a:rPr lang="cs-CZ" dirty="0"/>
              <a:t> se svým vojskem k </a:t>
            </a:r>
            <a:r>
              <a:rPr lang="cs-CZ" dirty="0" err="1"/>
              <a:t>Pelúsionu</a:t>
            </a:r>
            <a:r>
              <a:rPr lang="cs-CZ" dirty="0"/>
              <a:t>, nicméně tam ho zastihla zpráva o vzpouře v Sýrii; jeho vojsko se následně bouří a donucuje ho se vrátit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E4C07B39-39CD-2E2C-E39D-59F6B0B1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1343818"/>
            <a:ext cx="4461936" cy="45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4DAF-26C5-32B7-639D-FD0881F2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 err="1"/>
              <a:t>Demétriův</a:t>
            </a:r>
            <a:r>
              <a:rPr lang="cs-CZ" dirty="0"/>
              <a:t> pád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E49FF-6233-4201-DA3B-A2F9D258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0515600" cy="5423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se vrací do Sýrie, kde ovládá </a:t>
            </a:r>
            <a:r>
              <a:rPr lang="cs-CZ" dirty="0" err="1"/>
              <a:t>Foiníkii</a:t>
            </a:r>
            <a:r>
              <a:rPr lang="cs-CZ" dirty="0"/>
              <a:t>, </a:t>
            </a:r>
            <a:r>
              <a:rPr lang="cs-CZ" dirty="0" err="1"/>
              <a:t>Ptolemáis-Aké</a:t>
            </a:r>
            <a:r>
              <a:rPr lang="cs-CZ" dirty="0"/>
              <a:t>, (kde se též zdržuje Kleopatra Thea) a </a:t>
            </a:r>
            <a:r>
              <a:rPr lang="cs-CZ" dirty="0" err="1"/>
              <a:t>Seleukii</a:t>
            </a:r>
            <a:r>
              <a:rPr lang="cs-CZ" dirty="0"/>
              <a:t> </a:t>
            </a:r>
            <a:r>
              <a:rPr lang="cs-CZ" dirty="0" err="1"/>
              <a:t>Piereiu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Alexander II. Naproti tomu ovládá Antiochii, </a:t>
            </a:r>
            <a:r>
              <a:rPr lang="cs-CZ" dirty="0" err="1"/>
              <a:t>Apameu</a:t>
            </a:r>
            <a:r>
              <a:rPr lang="cs-CZ" dirty="0"/>
              <a:t> a </a:t>
            </a:r>
            <a:r>
              <a:rPr lang="cs-CZ" dirty="0" err="1"/>
              <a:t>Láodikeiu</a:t>
            </a:r>
            <a:r>
              <a:rPr lang="cs-CZ" dirty="0"/>
              <a:t> Přímořskou</a:t>
            </a:r>
          </a:p>
          <a:p>
            <a:pPr marL="0" indent="0">
              <a:buNone/>
            </a:pPr>
            <a:r>
              <a:rPr lang="cs-CZ" dirty="0"/>
              <a:t>- Alexandrovi se pravděpodobně daří shromáždit značně velké vojsko, jelikož nad </a:t>
            </a:r>
            <a:r>
              <a:rPr lang="cs-CZ" dirty="0" err="1"/>
              <a:t>Demétriem</a:t>
            </a:r>
            <a:r>
              <a:rPr lang="cs-CZ" dirty="0"/>
              <a:t> dosahuje několik vítězství za sebou</a:t>
            </a:r>
          </a:p>
          <a:p>
            <a:pPr marL="0" indent="0">
              <a:buNone/>
            </a:pPr>
            <a:r>
              <a:rPr lang="cs-CZ" dirty="0"/>
              <a:t>- v roce 126/125 poráží </a:t>
            </a:r>
            <a:r>
              <a:rPr lang="cs-CZ" dirty="0" err="1"/>
              <a:t>Demétria</a:t>
            </a:r>
            <a:r>
              <a:rPr lang="cs-CZ" dirty="0"/>
              <a:t> u Damašku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následně prchá do </a:t>
            </a:r>
            <a:r>
              <a:rPr lang="cs-CZ" dirty="0" err="1"/>
              <a:t>Ptolemaidy-Aké</a:t>
            </a:r>
            <a:r>
              <a:rPr lang="cs-CZ" dirty="0"/>
              <a:t>, nicméně tam mu Kleopatra Thea odepírá vstup do města. </a:t>
            </a:r>
            <a:r>
              <a:rPr lang="cs-CZ" dirty="0" err="1"/>
              <a:t>Demétrios</a:t>
            </a:r>
            <a:r>
              <a:rPr lang="cs-CZ" dirty="0"/>
              <a:t> následně prchá do </a:t>
            </a:r>
            <a:r>
              <a:rPr lang="cs-CZ" dirty="0" err="1"/>
              <a:t>Tyru</a:t>
            </a:r>
            <a:r>
              <a:rPr lang="cs-CZ" dirty="0"/>
              <a:t>, tam je ale zavražděn tamním správcem (podle některých zdrojů měla být jeho vraždou zodpovědná Kleopatra)</a:t>
            </a:r>
          </a:p>
          <a:p>
            <a:pPr marL="0" indent="0">
              <a:buNone/>
            </a:pPr>
            <a:r>
              <a:rPr lang="cs-CZ" dirty="0"/>
              <a:t>- během této dynastické války se umocňují odstředivé tendence v říši a odpadání jednotlivých subjektů (např. </a:t>
            </a:r>
            <a:r>
              <a:rPr lang="cs-CZ" dirty="0" err="1"/>
              <a:t>Arados</a:t>
            </a:r>
            <a:r>
              <a:rPr lang="cs-CZ" dirty="0"/>
              <a:t>, na moci nabývá též </a:t>
            </a:r>
            <a:r>
              <a:rPr lang="cs-CZ" dirty="0" err="1"/>
              <a:t>Judejské</a:t>
            </a:r>
            <a:r>
              <a:rPr lang="cs-CZ" dirty="0"/>
              <a:t> </a:t>
            </a:r>
            <a:r>
              <a:rPr lang="cs-CZ" dirty="0" err="1"/>
              <a:t>Hasmoneovské</a:t>
            </a:r>
            <a:r>
              <a:rPr lang="cs-CZ" dirty="0"/>
              <a:t> království)</a:t>
            </a:r>
          </a:p>
        </p:txBody>
      </p:sp>
    </p:spTree>
    <p:extLst>
      <p:ext uri="{BB962C8B-B14F-4D97-AF65-F5344CB8AC3E}">
        <p14:creationId xmlns:p14="http://schemas.microsoft.com/office/powerpoint/2010/main" val="342164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9102-B173-E645-71E0-B76741BC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/>
              <a:t>Po smrti </a:t>
            </a:r>
            <a:r>
              <a:rPr lang="cs-CZ" dirty="0" err="1"/>
              <a:t>Demétria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5A3B-587A-82AC-3975-BB629F94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7051040" cy="4975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- po porážce a smrti </a:t>
            </a:r>
            <a:r>
              <a:rPr lang="cs-CZ" dirty="0" err="1"/>
              <a:t>Demétria</a:t>
            </a:r>
            <a:r>
              <a:rPr lang="cs-CZ" dirty="0"/>
              <a:t> ukončuje </a:t>
            </a:r>
            <a:r>
              <a:rPr lang="cs-CZ" dirty="0" err="1"/>
              <a:t>Ptolemáios</a:t>
            </a:r>
            <a:r>
              <a:rPr lang="cs-CZ" dirty="0"/>
              <a:t> VIII. podporu Alexandru II. </a:t>
            </a:r>
            <a:r>
              <a:rPr lang="cs-CZ" dirty="0" err="1"/>
              <a:t>Zabinovi</a:t>
            </a:r>
            <a:r>
              <a:rPr lang="cs-CZ" dirty="0"/>
              <a:t> a znovu navazuje styky s Kleopatrou </a:t>
            </a:r>
            <a:r>
              <a:rPr lang="cs-CZ" dirty="0" err="1"/>
              <a:t>Theou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ta určuje další následnictví: králem se v roce 126 stává její nejstarší syn s </a:t>
            </a:r>
            <a:r>
              <a:rPr lang="cs-CZ" dirty="0" err="1"/>
              <a:t>Demétriem</a:t>
            </a:r>
            <a:r>
              <a:rPr lang="cs-CZ" dirty="0"/>
              <a:t>, </a:t>
            </a:r>
            <a:r>
              <a:rPr lang="cs-CZ" dirty="0" err="1"/>
              <a:t>Seleukos</a:t>
            </a:r>
            <a:r>
              <a:rPr lang="cs-CZ" dirty="0"/>
              <a:t> V., nicméně se vzpírá její autoritě a je jí ten samý rok zavražděn, nastupuje po něm druhý </a:t>
            </a:r>
            <a:r>
              <a:rPr lang="cs-CZ" dirty="0" err="1"/>
              <a:t>Demétriův</a:t>
            </a:r>
            <a:r>
              <a:rPr lang="cs-CZ" dirty="0"/>
              <a:t> syn s Kleopatrou </a:t>
            </a:r>
            <a:r>
              <a:rPr lang="cs-CZ" dirty="0" err="1"/>
              <a:t>Antiochos</a:t>
            </a:r>
            <a:r>
              <a:rPr lang="cs-CZ" dirty="0"/>
              <a:t> VIII. </a:t>
            </a:r>
            <a:r>
              <a:rPr lang="cs-CZ" dirty="0" err="1"/>
              <a:t>Grypos</a:t>
            </a:r>
            <a:r>
              <a:rPr lang="cs-CZ" dirty="0"/>
              <a:t>, nicméně de facto vládne Kleopatra </a:t>
            </a:r>
          </a:p>
          <a:p>
            <a:pPr marL="0" indent="0">
              <a:buNone/>
            </a:pPr>
            <a:r>
              <a:rPr lang="cs-CZ" dirty="0"/>
              <a:t>	- jsou raženy mince s hlavami Kleopatry a </a:t>
            </a:r>
            <a:r>
              <a:rPr lang="cs-CZ" dirty="0" err="1"/>
              <a:t>Antiocha</a:t>
            </a:r>
            <a:r>
              <a:rPr lang="cs-CZ" dirty="0"/>
              <a:t> zároveň</a:t>
            </a:r>
          </a:p>
          <a:p>
            <a:pPr marL="0" indent="0">
              <a:buNone/>
            </a:pPr>
            <a:r>
              <a:rPr lang="cs-CZ" dirty="0"/>
              <a:t>	- díky těmto dynastickým sporů je oslabována </a:t>
            </a:r>
            <a:r>
              <a:rPr lang="cs-CZ" dirty="0" err="1"/>
              <a:t>seleukovská</a:t>
            </a:r>
            <a:r>
              <a:rPr lang="cs-CZ" dirty="0"/>
              <a:t> 		pozice a protahuje se boj s Alexandrem, který drží většinu 	království</a:t>
            </a:r>
          </a:p>
          <a:p>
            <a:pPr marL="0" indent="0">
              <a:buNone/>
            </a:pPr>
            <a:r>
              <a:rPr lang="cs-CZ" dirty="0"/>
              <a:t>- roku 123 se nicméně </a:t>
            </a:r>
            <a:r>
              <a:rPr lang="cs-CZ" dirty="0" err="1"/>
              <a:t>Antiochovi</a:t>
            </a:r>
            <a:r>
              <a:rPr lang="cs-CZ" dirty="0"/>
              <a:t> daří porazit Alexandra, který prchá do Antiochie; zde se pokouší rabovat zdejší chrámy, načež je se svými zbývajícími muži vyhnán; pokouší se najít útočiště v </a:t>
            </a:r>
            <a:r>
              <a:rPr lang="cs-CZ" dirty="0" err="1"/>
              <a:t>Seleukei</a:t>
            </a:r>
            <a:r>
              <a:rPr lang="cs-CZ" dirty="0"/>
              <a:t> </a:t>
            </a:r>
            <a:r>
              <a:rPr lang="cs-CZ" dirty="0" err="1"/>
              <a:t>Piereiské</a:t>
            </a:r>
            <a:r>
              <a:rPr lang="cs-CZ" dirty="0"/>
              <a:t>, není ale vpuštěn do města, nakonec je v </a:t>
            </a:r>
            <a:r>
              <a:rPr lang="cs-CZ" dirty="0" err="1"/>
              <a:t>Poseidiónu</a:t>
            </a:r>
            <a:r>
              <a:rPr lang="cs-CZ" dirty="0"/>
              <a:t> zajat </a:t>
            </a:r>
            <a:r>
              <a:rPr lang="cs-CZ" dirty="0" err="1"/>
              <a:t>Antiochovými</a:t>
            </a:r>
            <a:r>
              <a:rPr lang="cs-CZ" dirty="0"/>
              <a:t> vojáky, přiveden do jeho tábora a popraven</a:t>
            </a:r>
          </a:p>
          <a:p>
            <a:pPr marL="0" indent="0">
              <a:buNone/>
            </a:pPr>
            <a:r>
              <a:rPr lang="cs-CZ" dirty="0"/>
              <a:t>- roku 121 je království opět jakž takž konsolidováno; tento rok </a:t>
            </a:r>
            <a:r>
              <a:rPr lang="cs-CZ" dirty="0" err="1"/>
              <a:t>Antiochos</a:t>
            </a:r>
            <a:r>
              <a:rPr lang="cs-CZ" dirty="0"/>
              <a:t> odstraňuje svoji matku Kleopatru Theu (údajně ji donutil vypít jed, který se pokoušela nechat vypít jeho).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DD218549-D07B-48C3-0E9A-D918DAA6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40" y="1325563"/>
            <a:ext cx="4467707" cy="45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3504-F033-23B4-C256-AE64F261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-244475"/>
            <a:ext cx="10515600" cy="1325563"/>
          </a:xfrm>
        </p:spPr>
        <p:txBody>
          <a:bodyPr/>
          <a:lstStyle/>
          <a:p>
            <a:r>
              <a:rPr lang="en-US" dirty="0"/>
              <a:t>Gr</a:t>
            </a:r>
            <a:r>
              <a:rPr lang="cs-CZ" dirty="0" err="1"/>
              <a:t>ypos</a:t>
            </a:r>
            <a:r>
              <a:rPr lang="cs-CZ" dirty="0"/>
              <a:t> a </a:t>
            </a:r>
            <a:r>
              <a:rPr lang="cs-CZ" dirty="0" err="1"/>
              <a:t>Kyzikénos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4417-77D9-33BC-4BF0-F1F31D29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871"/>
            <a:ext cx="10515600" cy="42506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- v roce 116 </a:t>
            </a:r>
            <a:r>
              <a:rPr lang="cs-CZ" dirty="0" err="1"/>
              <a:t>Antiocha</a:t>
            </a:r>
            <a:r>
              <a:rPr lang="cs-CZ" dirty="0"/>
              <a:t> VIII. </a:t>
            </a:r>
            <a:r>
              <a:rPr lang="cs-CZ" dirty="0" err="1"/>
              <a:t>Grypa</a:t>
            </a:r>
            <a:r>
              <a:rPr lang="cs-CZ" dirty="0"/>
              <a:t> napadá </a:t>
            </a:r>
            <a:r>
              <a:rPr lang="cs-CZ" dirty="0" err="1"/>
              <a:t>Antiochos</a:t>
            </a:r>
            <a:r>
              <a:rPr lang="cs-CZ" dirty="0"/>
              <a:t> IX. </a:t>
            </a:r>
            <a:r>
              <a:rPr lang="cs-CZ" dirty="0" err="1"/>
              <a:t>Kyzikénos</a:t>
            </a:r>
            <a:r>
              <a:rPr lang="cs-CZ" dirty="0"/>
              <a:t>, jeho nevlastní bratr (syn </a:t>
            </a:r>
            <a:r>
              <a:rPr lang="cs-CZ" dirty="0" err="1"/>
              <a:t>Antiocha</a:t>
            </a:r>
            <a:r>
              <a:rPr lang="cs-CZ" dirty="0"/>
              <a:t> VII. </a:t>
            </a:r>
            <a:r>
              <a:rPr lang="cs-CZ" dirty="0" err="1"/>
              <a:t>Sidéta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zpočátku daří vítězit </a:t>
            </a:r>
            <a:r>
              <a:rPr lang="cs-CZ" dirty="0" err="1"/>
              <a:t>Kyzikénovi</a:t>
            </a:r>
            <a:r>
              <a:rPr lang="cs-CZ" dirty="0"/>
              <a:t>, zmocňuje se Antiochie</a:t>
            </a:r>
          </a:p>
          <a:p>
            <a:pPr marL="0" indent="0">
              <a:buNone/>
            </a:pPr>
            <a:r>
              <a:rPr lang="cs-CZ" dirty="0"/>
              <a:t>	- žení se v té době též s </a:t>
            </a:r>
            <a:r>
              <a:rPr lang="cs-CZ" dirty="0" err="1"/>
              <a:t>Ptolemáiovnou</a:t>
            </a:r>
            <a:r>
              <a:rPr lang="cs-CZ" dirty="0"/>
              <a:t> Kleopatrou IV. (ta utíká z Egypta kvůli tamním dynastickým 	sporům)</a:t>
            </a:r>
          </a:p>
          <a:p>
            <a:pPr marL="0" indent="0">
              <a:buNone/>
            </a:pPr>
            <a:r>
              <a:rPr lang="cs-CZ" dirty="0"/>
              <a:t>- potom je ale </a:t>
            </a:r>
            <a:r>
              <a:rPr lang="cs-CZ" dirty="0" err="1"/>
              <a:t>Kyzikénos</a:t>
            </a:r>
            <a:r>
              <a:rPr lang="cs-CZ" dirty="0"/>
              <a:t> poražen </a:t>
            </a:r>
            <a:r>
              <a:rPr lang="cs-CZ" dirty="0" err="1"/>
              <a:t>Grypem</a:t>
            </a:r>
            <a:r>
              <a:rPr lang="cs-CZ" dirty="0"/>
              <a:t>, Antiochie je obležena a dobyta, Kleopatra je zavražděna na příkaz své sestry </a:t>
            </a:r>
            <a:r>
              <a:rPr lang="cs-CZ" dirty="0" err="1"/>
              <a:t>Tryfainy</a:t>
            </a:r>
            <a:r>
              <a:rPr lang="cs-CZ" dirty="0"/>
              <a:t>, manželky </a:t>
            </a:r>
            <a:r>
              <a:rPr lang="cs-CZ" dirty="0" err="1"/>
              <a:t>Grypa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následuje protáhlý boj mezi bratry, </a:t>
            </a:r>
            <a:r>
              <a:rPr lang="cs-CZ" dirty="0" err="1"/>
              <a:t>Grypos</a:t>
            </a:r>
            <a:r>
              <a:rPr lang="cs-CZ" dirty="0"/>
              <a:t> ovládá </a:t>
            </a:r>
            <a:r>
              <a:rPr lang="cs-CZ" dirty="0" err="1"/>
              <a:t>Kilikii</a:t>
            </a:r>
            <a:r>
              <a:rPr lang="cs-CZ" dirty="0"/>
              <a:t> a Sýrii, </a:t>
            </a:r>
            <a:r>
              <a:rPr lang="cs-CZ" dirty="0" err="1"/>
              <a:t>Kyzikénos</a:t>
            </a:r>
            <a:r>
              <a:rPr lang="cs-CZ" dirty="0"/>
              <a:t> </a:t>
            </a:r>
            <a:r>
              <a:rPr lang="cs-CZ" dirty="0" err="1"/>
              <a:t>Foiníkii</a:t>
            </a:r>
            <a:r>
              <a:rPr lang="cs-CZ" dirty="0"/>
              <a:t> a Palestinu</a:t>
            </a:r>
          </a:p>
          <a:p>
            <a:pPr marL="0" indent="0">
              <a:buNone/>
            </a:pPr>
            <a:r>
              <a:rPr lang="cs-CZ" dirty="0"/>
              <a:t>- obě strany jsou podporovány egyptskými frakcemi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Grypos</a:t>
            </a:r>
            <a:r>
              <a:rPr lang="cs-CZ" dirty="0"/>
              <a:t> si v roce 102 bere jako další manželku </a:t>
            </a:r>
            <a:r>
              <a:rPr lang="cs-CZ" dirty="0" err="1"/>
              <a:t>Ptolemaiovnu</a:t>
            </a:r>
            <a:r>
              <a:rPr lang="cs-CZ" dirty="0"/>
              <a:t> </a:t>
            </a:r>
            <a:r>
              <a:rPr lang="cs-CZ" dirty="0" err="1"/>
              <a:t>Seléné</a:t>
            </a:r>
            <a:r>
              <a:rPr lang="cs-CZ" dirty="0"/>
              <a:t>, nicméně v roce 96 je zavražděn svým dvořanem </a:t>
            </a:r>
            <a:r>
              <a:rPr lang="cs-CZ" dirty="0" err="1"/>
              <a:t>Hérakleónem</a:t>
            </a:r>
            <a:r>
              <a:rPr lang="cs-CZ" dirty="0"/>
              <a:t>; ten se nakonec nedokázal ustanovit králem a vytvořil si menší državu v severozápadní Sýrii kolem města </a:t>
            </a:r>
            <a:r>
              <a:rPr lang="cs-CZ" dirty="0" err="1"/>
              <a:t>Béroia</a:t>
            </a:r>
            <a:r>
              <a:rPr lang="cs-CZ" dirty="0"/>
              <a:t>; </a:t>
            </a:r>
            <a:r>
              <a:rPr lang="cs-CZ" dirty="0" err="1"/>
              <a:t>Seléné</a:t>
            </a:r>
            <a:r>
              <a:rPr lang="cs-CZ" dirty="0"/>
              <a:t> prchá k </a:t>
            </a:r>
            <a:r>
              <a:rPr lang="cs-CZ" dirty="0" err="1"/>
              <a:t>Antiochu</a:t>
            </a:r>
            <a:r>
              <a:rPr lang="cs-CZ" dirty="0"/>
              <a:t> </a:t>
            </a:r>
            <a:r>
              <a:rPr lang="cs-CZ" dirty="0" err="1"/>
              <a:t>Kyzikénovi</a:t>
            </a:r>
            <a:r>
              <a:rPr lang="cs-CZ" dirty="0"/>
              <a:t>, který se s ní žení</a:t>
            </a:r>
          </a:p>
          <a:p>
            <a:pPr marL="0" indent="0">
              <a:buNone/>
            </a:pPr>
            <a:r>
              <a:rPr lang="cs-CZ" dirty="0"/>
              <a:t>- ve zbytku </a:t>
            </a:r>
            <a:r>
              <a:rPr lang="cs-CZ" dirty="0" err="1"/>
              <a:t>Grypova</a:t>
            </a:r>
            <a:r>
              <a:rPr lang="cs-CZ" dirty="0"/>
              <a:t> království vládne dál jako král </a:t>
            </a:r>
            <a:r>
              <a:rPr lang="cs-CZ" dirty="0" err="1"/>
              <a:t>Grypův</a:t>
            </a:r>
            <a:r>
              <a:rPr lang="cs-CZ" dirty="0"/>
              <a:t> syn </a:t>
            </a:r>
            <a:r>
              <a:rPr lang="cs-CZ" dirty="0" err="1"/>
              <a:t>Seleukos</a:t>
            </a:r>
            <a:r>
              <a:rPr lang="cs-CZ" dirty="0"/>
              <a:t> VI. </a:t>
            </a:r>
            <a:r>
              <a:rPr lang="cs-CZ" dirty="0" err="1"/>
              <a:t>Epifanés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ten v roce 95 v bitvě poráží </a:t>
            </a:r>
            <a:r>
              <a:rPr lang="cs-CZ" dirty="0" err="1"/>
              <a:t>Antiocha</a:t>
            </a:r>
            <a:r>
              <a:rPr lang="cs-CZ" dirty="0"/>
              <a:t> </a:t>
            </a:r>
            <a:r>
              <a:rPr lang="cs-CZ" dirty="0" err="1"/>
              <a:t>Kyzikéna</a:t>
            </a:r>
            <a:r>
              <a:rPr lang="cs-CZ" dirty="0"/>
              <a:t>, který je v ní zabit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E2446-76AD-DD7A-DF93-1098A5DC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95" y="4432306"/>
            <a:ext cx="2385732" cy="2425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0F40D-B857-8857-D223-06B7EB82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330" y="4432306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7D61-4BD9-F8BB-ACFC-C265392C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Seleukos</a:t>
            </a:r>
            <a:r>
              <a:rPr lang="cs-CZ" dirty="0"/>
              <a:t> VI. a </a:t>
            </a:r>
            <a:r>
              <a:rPr lang="cs-CZ" dirty="0" err="1"/>
              <a:t>Eusébés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A954-6A0B-66C0-D6AF-295EE2B8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- po </a:t>
            </a:r>
            <a:r>
              <a:rPr lang="cs-CZ" dirty="0" err="1"/>
              <a:t>Kyzikénovi</a:t>
            </a:r>
            <a:r>
              <a:rPr lang="cs-CZ" dirty="0"/>
              <a:t> nastupuje v jeho části království jeho syn </a:t>
            </a:r>
            <a:r>
              <a:rPr lang="cs-CZ" dirty="0" err="1"/>
              <a:t>Antiochos</a:t>
            </a:r>
            <a:r>
              <a:rPr lang="cs-CZ" dirty="0"/>
              <a:t> X. </a:t>
            </a:r>
            <a:r>
              <a:rPr lang="cs-CZ" dirty="0" err="1"/>
              <a:t>Eusébés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ten poráží </a:t>
            </a:r>
            <a:r>
              <a:rPr lang="cs-CZ" dirty="0" err="1"/>
              <a:t>Seleuka</a:t>
            </a:r>
            <a:r>
              <a:rPr lang="cs-CZ" dirty="0"/>
              <a:t> VI., který je nucen prchnout do </a:t>
            </a:r>
            <a:r>
              <a:rPr lang="cs-CZ" dirty="0" err="1"/>
              <a:t>Kilikie</a:t>
            </a:r>
            <a:r>
              <a:rPr lang="cs-CZ" dirty="0"/>
              <a:t>; zde je ve městě </a:t>
            </a:r>
            <a:r>
              <a:rPr lang="cs-CZ" dirty="0" err="1"/>
              <a:t>Mopsu-hestia</a:t>
            </a:r>
            <a:r>
              <a:rPr lang="cs-CZ" dirty="0"/>
              <a:t> kvůli neshodě s tamním obyvatelstvem (které se pokoušel obrat o majetek) upálen ve vlastním domě</a:t>
            </a:r>
          </a:p>
          <a:p>
            <a:pPr marL="0" indent="0">
              <a:buNone/>
            </a:pPr>
            <a:r>
              <a:rPr lang="cs-CZ" dirty="0"/>
              <a:t>- nastupují po něm jeho bratři, </a:t>
            </a:r>
            <a:r>
              <a:rPr lang="cs-CZ" dirty="0" err="1"/>
              <a:t>Grypovi</a:t>
            </a:r>
            <a:r>
              <a:rPr lang="cs-CZ" dirty="0"/>
              <a:t> mladší synové </a:t>
            </a:r>
            <a:r>
              <a:rPr lang="cs-CZ" dirty="0" err="1"/>
              <a:t>Antiochos</a:t>
            </a:r>
            <a:r>
              <a:rPr lang="cs-CZ" dirty="0"/>
              <a:t> XI. </a:t>
            </a:r>
            <a:r>
              <a:rPr lang="cs-CZ" dirty="0" err="1"/>
              <a:t>Epifanés</a:t>
            </a:r>
            <a:r>
              <a:rPr lang="cs-CZ" dirty="0"/>
              <a:t> a Filip I. jako spoluvládci, mstí </a:t>
            </a:r>
            <a:r>
              <a:rPr lang="cs-CZ" dirty="0" err="1"/>
              <a:t>Seleukovu</a:t>
            </a:r>
            <a:r>
              <a:rPr lang="cs-CZ" dirty="0"/>
              <a:t> smrt a plení </a:t>
            </a:r>
            <a:r>
              <a:rPr lang="cs-CZ" dirty="0" err="1"/>
              <a:t>Mopsu-hestii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spolu napadli </a:t>
            </a:r>
            <a:r>
              <a:rPr lang="cs-CZ" dirty="0" err="1"/>
              <a:t>Antiocha</a:t>
            </a:r>
            <a:r>
              <a:rPr lang="cs-CZ" dirty="0"/>
              <a:t> X. </a:t>
            </a:r>
            <a:r>
              <a:rPr lang="cs-CZ" dirty="0" err="1"/>
              <a:t>Euséba</a:t>
            </a:r>
            <a:r>
              <a:rPr lang="cs-CZ" dirty="0"/>
              <a:t>, ten je však poráží v bitvě u Antiochie (kolem roku 93), na útěku z bitvy umírá </a:t>
            </a:r>
            <a:r>
              <a:rPr lang="cs-CZ" dirty="0" err="1"/>
              <a:t>Antiochos</a:t>
            </a:r>
            <a:r>
              <a:rPr lang="cs-CZ" dirty="0"/>
              <a:t> XI.</a:t>
            </a:r>
          </a:p>
          <a:p>
            <a:pPr marL="0" indent="0">
              <a:buNone/>
            </a:pPr>
            <a:r>
              <a:rPr lang="cs-CZ" dirty="0"/>
              <a:t>- v roce 95 se též v centrální Sýrii v Damašku prohlašuje králem další </a:t>
            </a:r>
            <a:r>
              <a:rPr lang="cs-CZ" dirty="0" err="1"/>
              <a:t>Grypův</a:t>
            </a:r>
            <a:r>
              <a:rPr lang="cs-CZ" dirty="0"/>
              <a:t> syn, </a:t>
            </a:r>
            <a:r>
              <a:rPr lang="cs-CZ" dirty="0" err="1"/>
              <a:t>Demétrios</a:t>
            </a:r>
            <a:r>
              <a:rPr lang="cs-CZ" dirty="0"/>
              <a:t> III. </a:t>
            </a:r>
            <a:r>
              <a:rPr lang="cs-CZ" dirty="0" err="1"/>
              <a:t>Eukairos</a:t>
            </a:r>
            <a:r>
              <a:rPr lang="cs-CZ" dirty="0"/>
              <a:t>, taktéž za podpory Ptolemaiovských panovníků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zpočátku spolupracuje s Filipem proti </a:t>
            </a:r>
            <a:r>
              <a:rPr lang="cs-CZ" dirty="0" err="1"/>
              <a:t>Antiochu</a:t>
            </a:r>
            <a:r>
              <a:rPr lang="cs-CZ" dirty="0"/>
              <a:t> </a:t>
            </a:r>
            <a:r>
              <a:rPr lang="cs-CZ" dirty="0" err="1"/>
              <a:t>Eusébovi</a:t>
            </a:r>
            <a:r>
              <a:rPr lang="cs-CZ" dirty="0"/>
              <a:t>, dobývá od něj Antiochii</a:t>
            </a:r>
          </a:p>
          <a:p>
            <a:pPr marL="0" indent="0">
              <a:buNone/>
            </a:pPr>
            <a:r>
              <a:rPr lang="cs-CZ" dirty="0"/>
              <a:t>- poté ale v roce 88 propuká válka mezi Filipem a </a:t>
            </a:r>
            <a:r>
              <a:rPr lang="cs-CZ" dirty="0" err="1"/>
              <a:t>Demétriem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Demétrios</a:t>
            </a:r>
            <a:r>
              <a:rPr lang="cs-CZ" dirty="0"/>
              <a:t> obléhá Filipa ve městě </a:t>
            </a:r>
            <a:r>
              <a:rPr lang="cs-CZ" dirty="0" err="1"/>
              <a:t>Béroia</a:t>
            </a:r>
            <a:r>
              <a:rPr lang="cs-CZ" dirty="0"/>
              <a:t>; tamní vládce, Filipův spojenec </a:t>
            </a:r>
            <a:r>
              <a:rPr lang="cs-CZ" dirty="0" err="1"/>
              <a:t>Stratón</a:t>
            </a:r>
            <a:r>
              <a:rPr lang="cs-CZ" dirty="0"/>
              <a:t>, uzavírá dohodu s lokálním arabským náčelníkem </a:t>
            </a:r>
            <a:r>
              <a:rPr lang="cs-CZ" dirty="0" err="1"/>
              <a:t>Azizem</a:t>
            </a:r>
            <a:r>
              <a:rPr lang="cs-CZ" dirty="0"/>
              <a:t> a s </a:t>
            </a:r>
            <a:r>
              <a:rPr lang="cs-CZ" dirty="0" err="1"/>
              <a:t>parthským</a:t>
            </a:r>
            <a:r>
              <a:rPr lang="cs-CZ" dirty="0"/>
              <a:t> správcem Mezopotámie, Mithridatem; ti napadají obléhajícího </a:t>
            </a:r>
            <a:r>
              <a:rPr lang="cs-CZ" dirty="0" err="1"/>
              <a:t>Demétria</a:t>
            </a:r>
            <a:r>
              <a:rPr lang="cs-CZ" dirty="0"/>
              <a:t>, ten je nucen se vzdát a je vzat do </a:t>
            </a:r>
            <a:r>
              <a:rPr lang="cs-CZ" dirty="0" err="1"/>
              <a:t>parthského</a:t>
            </a:r>
            <a:r>
              <a:rPr lang="cs-CZ" dirty="0"/>
              <a:t> zajetí, kde dožívá</a:t>
            </a:r>
          </a:p>
        </p:txBody>
      </p:sp>
    </p:spTree>
    <p:extLst>
      <p:ext uri="{BB962C8B-B14F-4D97-AF65-F5344CB8AC3E}">
        <p14:creationId xmlns:p14="http://schemas.microsoft.com/office/powerpoint/2010/main" val="61024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1441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Blackadder ITC</vt:lpstr>
      <vt:lpstr>Calibri</vt:lpstr>
      <vt:lpstr>Calibri Light</vt:lpstr>
      <vt:lpstr>Office Theme</vt:lpstr>
      <vt:lpstr>Říše Seleukovců</vt:lpstr>
      <vt:lpstr>PowerPoint Presentation</vt:lpstr>
      <vt:lpstr>Demétrios II. Nikator (II. 129-125)</vt:lpstr>
      <vt:lpstr>PowerPoint Presentation</vt:lpstr>
      <vt:lpstr>Znovu do Egypta</vt:lpstr>
      <vt:lpstr>Demétriův pád</vt:lpstr>
      <vt:lpstr>Po smrti Demétria</vt:lpstr>
      <vt:lpstr>Grypos a Kyzikénos</vt:lpstr>
      <vt:lpstr>Seleukos VI. a Eusébés</vt:lpstr>
      <vt:lpstr>Konec říše a rodu Seleukovců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Ondřej Kvapil</dc:creator>
  <cp:lastModifiedBy>Ondřej Kvapil</cp:lastModifiedBy>
  <cp:revision>11</cp:revision>
  <dcterms:created xsi:type="dcterms:W3CDTF">2023-09-06T08:15:35Z</dcterms:created>
  <dcterms:modified xsi:type="dcterms:W3CDTF">2023-12-23T19:43:18Z</dcterms:modified>
</cp:coreProperties>
</file>