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5" r:id="rId5"/>
    <p:sldId id="258" r:id="rId6"/>
    <p:sldId id="266" r:id="rId7"/>
    <p:sldId id="267" r:id="rId8"/>
    <p:sldId id="263" r:id="rId9"/>
    <p:sldId id="259" r:id="rId10"/>
    <p:sldId id="261" r:id="rId11"/>
    <p:sldId id="262" r:id="rId12"/>
    <p:sldId id="26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57" autoAdjust="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23.12.2023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Náboženství, společnost, duchovní kultury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4FEAB-FA39-588A-1FF0-A3D340C52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789"/>
            <a:ext cx="10515600" cy="573517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- politické instituce typického helénistického města: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búlé</a:t>
            </a:r>
            <a:r>
              <a:rPr lang="cs-CZ" dirty="0"/>
              <a:t> (rada)</a:t>
            </a:r>
          </a:p>
          <a:p>
            <a:pPr marL="0" indent="0">
              <a:buNone/>
            </a:pPr>
            <a:r>
              <a:rPr lang="cs-CZ" dirty="0"/>
              <a:t>	- občanský sněm</a:t>
            </a:r>
          </a:p>
          <a:p>
            <a:pPr marL="0" indent="0">
              <a:buNone/>
            </a:pPr>
            <a:r>
              <a:rPr lang="cs-CZ" dirty="0"/>
              <a:t>	- volení či jmenovaní úředníci</a:t>
            </a:r>
          </a:p>
          <a:p>
            <a:pPr marL="0" indent="0">
              <a:buNone/>
            </a:pPr>
            <a:r>
              <a:rPr lang="cs-CZ" dirty="0"/>
              <a:t>		- v dokumentech se v souvislosti s městy jakožto politickou 				entitou mluví často o „radě (</a:t>
            </a:r>
            <a:r>
              <a:rPr lang="cs-CZ" dirty="0" err="1"/>
              <a:t>búlé</a:t>
            </a:r>
            <a:r>
              <a:rPr lang="cs-CZ" dirty="0"/>
              <a:t>) a lidu (</a:t>
            </a:r>
            <a:r>
              <a:rPr lang="cs-CZ" dirty="0" err="1"/>
              <a:t>demos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města si cení svou samosprávu a autonomii</a:t>
            </a:r>
          </a:p>
          <a:p>
            <a:pPr marL="0" indent="0">
              <a:buNone/>
            </a:pPr>
            <a:r>
              <a:rPr lang="cs-CZ" dirty="0"/>
              <a:t>- úkoly samosprávy:</a:t>
            </a:r>
          </a:p>
          <a:p>
            <a:pPr marL="0" indent="0">
              <a:buNone/>
            </a:pPr>
            <a:r>
              <a:rPr lang="cs-CZ" dirty="0"/>
              <a:t>	- obstarávání náboženských záležitostí a slavností</a:t>
            </a:r>
          </a:p>
          <a:p>
            <a:pPr marL="0" indent="0">
              <a:buNone/>
            </a:pPr>
            <a:r>
              <a:rPr lang="cs-CZ" dirty="0"/>
              <a:t>	- jednání s králem a jeho zástupci</a:t>
            </a:r>
          </a:p>
          <a:p>
            <a:pPr marL="0" indent="0">
              <a:buNone/>
            </a:pPr>
            <a:r>
              <a:rPr lang="cs-CZ" dirty="0"/>
              <a:t>	- jednání s okolními městy</a:t>
            </a:r>
          </a:p>
          <a:p>
            <a:pPr marL="0" indent="0">
              <a:buNone/>
            </a:pPr>
            <a:r>
              <a:rPr lang="cs-CZ" dirty="0"/>
              <a:t>	- oceňování </a:t>
            </a:r>
            <a:r>
              <a:rPr lang="cs-CZ" dirty="0" err="1"/>
              <a:t>benefaktorů</a:t>
            </a:r>
            <a:r>
              <a:rPr lang="cs-CZ" dirty="0"/>
              <a:t> poctami</a:t>
            </a:r>
          </a:p>
          <a:p>
            <a:pPr marL="0" indent="0">
              <a:buNone/>
            </a:pPr>
            <a:r>
              <a:rPr lang="cs-CZ" dirty="0"/>
              <a:t>	- zásobování potravinami</a:t>
            </a:r>
          </a:p>
          <a:p>
            <a:pPr marL="0" indent="0">
              <a:buNone/>
            </a:pPr>
            <a:r>
              <a:rPr lang="cs-CZ" dirty="0"/>
              <a:t>	- udržování veřejných budov</a:t>
            </a:r>
          </a:p>
          <a:p>
            <a:pPr marL="0" indent="0">
              <a:buNone/>
            </a:pPr>
            <a:r>
              <a:rPr lang="cs-CZ" dirty="0"/>
              <a:t>- města mají často velkou neřeckou populaci, která se postupně asimiluje (v případě dominance domorodého obyvatelstva a vzdálenosti od řeckých kulturních středisek ale mohla asimilace fungovat i opačným směrem či mohlo docházet k synkretismu</a:t>
            </a:r>
          </a:p>
          <a:p>
            <a:pPr marL="0" indent="0">
              <a:buNone/>
            </a:pPr>
            <a:r>
              <a:rPr lang="cs-CZ" dirty="0"/>
              <a:t>- veliký význam příspěvku </a:t>
            </a:r>
            <a:r>
              <a:rPr lang="cs-CZ" dirty="0" err="1"/>
              <a:t>benefaktorů</a:t>
            </a:r>
            <a:r>
              <a:rPr lang="cs-CZ" dirty="0"/>
              <a:t> na veřejné účely – jak králů, tak též bohatých občanů města</a:t>
            </a:r>
          </a:p>
          <a:p>
            <a:pPr marL="0" indent="0">
              <a:buNone/>
            </a:pPr>
            <a:r>
              <a:rPr lang="cs-CZ" dirty="0"/>
              <a:t>	= mechanismus pro udržení rovnováhy mezi vyššími vrstvami a chudší většinou obyvatel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99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6A9A9-CE6E-E1FA-57DB-38F19A762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313" y="1284270"/>
            <a:ext cx="10515600" cy="5714626"/>
          </a:xfrm>
        </p:spPr>
        <p:txBody>
          <a:bodyPr/>
          <a:lstStyle/>
          <a:p>
            <a:pPr marL="0" indent="0">
              <a:buNone/>
            </a:pPr>
            <a:r>
              <a:rPr lang="cs-CZ" u="sng" dirty="0"/>
              <a:t>- východ</a:t>
            </a:r>
          </a:p>
          <a:p>
            <a:pPr marL="0" indent="0">
              <a:buNone/>
            </a:pPr>
            <a:r>
              <a:rPr lang="cs-CZ" dirty="0"/>
              <a:t>- některá města spravována kněžskou vrstvou (např. Babylon – nejvyšší kněz </a:t>
            </a:r>
            <a:r>
              <a:rPr lang="cs-CZ" dirty="0" err="1"/>
              <a:t>šatammu</a:t>
            </a:r>
            <a:r>
              <a:rPr lang="cs-CZ" dirty="0"/>
              <a:t> a chrámové kolegium, tzv. </a:t>
            </a:r>
            <a:r>
              <a:rPr lang="cs-CZ" dirty="0" err="1"/>
              <a:t>kiništu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jinde vládne původní íránská šlechta (např. </a:t>
            </a:r>
            <a:r>
              <a:rPr lang="cs-CZ" dirty="0" err="1"/>
              <a:t>frataraka</a:t>
            </a:r>
            <a:r>
              <a:rPr lang="cs-CZ" dirty="0"/>
              <a:t> v Persii)</a:t>
            </a:r>
          </a:p>
          <a:p>
            <a:pPr marL="0" indent="0">
              <a:buNone/>
            </a:pPr>
            <a:r>
              <a:rPr lang="cs-CZ" dirty="0"/>
              <a:t>	- původní </a:t>
            </a:r>
            <a:r>
              <a:rPr lang="cs-CZ" dirty="0" err="1"/>
              <a:t>achaimenovští</a:t>
            </a:r>
            <a:r>
              <a:rPr lang="cs-CZ" dirty="0"/>
              <a:t> perští velmoži si uchovávají postavení a 	majetky i po Alexandrovi</a:t>
            </a:r>
          </a:p>
          <a:p>
            <a:pPr marL="0" indent="0">
              <a:buNone/>
            </a:pPr>
            <a:r>
              <a:rPr lang="cs-CZ" dirty="0"/>
              <a:t>- dochází k mnoha etnickým kontaktům a míšením, např. v Babylóně vedle sebe žijí Babyloňané, Řekové, Židé, Peršané, Arabové, Aramejci atd.</a:t>
            </a:r>
          </a:p>
        </p:txBody>
      </p:sp>
    </p:spTree>
    <p:extLst>
      <p:ext uri="{BB962C8B-B14F-4D97-AF65-F5344CB8AC3E}">
        <p14:creationId xmlns:p14="http://schemas.microsoft.com/office/powerpoint/2010/main" val="351215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0824-4E47-AD32-6354-92D92615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Duchovní kultura: někteří filozofové a učenci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C06AF-4211-B714-75E7-C036278A7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4"/>
            <a:ext cx="10515600" cy="51847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Seleukos</a:t>
            </a:r>
            <a:r>
              <a:rPr lang="cs-CZ" dirty="0"/>
              <a:t> z Babylónu/</a:t>
            </a:r>
            <a:r>
              <a:rPr lang="cs-CZ" dirty="0" err="1"/>
              <a:t>Seleukie</a:t>
            </a:r>
            <a:r>
              <a:rPr lang="cs-CZ" dirty="0"/>
              <a:t> (c. 150)</a:t>
            </a:r>
          </a:p>
          <a:p>
            <a:pPr marL="0" indent="0">
              <a:buNone/>
            </a:pPr>
            <a:r>
              <a:rPr lang="cs-CZ" dirty="0"/>
              <a:t>	- filozof, astronom</a:t>
            </a:r>
          </a:p>
          <a:p>
            <a:pPr marL="0" indent="0">
              <a:buNone/>
            </a:pPr>
            <a:r>
              <a:rPr lang="cs-CZ" dirty="0"/>
              <a:t>	- věřil, že vesmír je nekonečný a že naše planetární soustava má 	jako svůj střed Slunce (podobně jako </a:t>
            </a:r>
            <a:r>
              <a:rPr lang="cs-CZ" dirty="0" err="1"/>
              <a:t>Aristarchos</a:t>
            </a:r>
            <a:r>
              <a:rPr lang="cs-CZ" dirty="0"/>
              <a:t> ze Samu), což 	údajné též dokázal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Berossos</a:t>
            </a:r>
            <a:r>
              <a:rPr lang="cs-CZ" dirty="0"/>
              <a:t> z Babylónu (konec 4. stol.)</a:t>
            </a:r>
          </a:p>
          <a:p>
            <a:pPr marL="0" indent="0">
              <a:buNone/>
            </a:pPr>
            <a:r>
              <a:rPr lang="cs-CZ" dirty="0"/>
              <a:t>	- kněz Bela </a:t>
            </a:r>
            <a:r>
              <a:rPr lang="cs-CZ" dirty="0" err="1"/>
              <a:t>Marduka</a:t>
            </a:r>
            <a:r>
              <a:rPr lang="cs-CZ" dirty="0"/>
              <a:t> v Babylónu</a:t>
            </a:r>
          </a:p>
          <a:p>
            <a:pPr marL="0" indent="0">
              <a:buNone/>
            </a:pPr>
            <a:r>
              <a:rPr lang="cs-CZ" dirty="0"/>
              <a:t>	- dílo </a:t>
            </a:r>
            <a:r>
              <a:rPr lang="cs-CZ" dirty="0" err="1"/>
              <a:t>Babyloniaka</a:t>
            </a:r>
            <a:r>
              <a:rPr lang="cs-CZ" dirty="0"/>
              <a:t>, zachované ve fragmentech – dějiny 	Mezopotámie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Apollofanés</a:t>
            </a:r>
            <a:r>
              <a:rPr lang="cs-CZ" dirty="0"/>
              <a:t> z Antiochie (c. 250)</a:t>
            </a:r>
          </a:p>
          <a:p>
            <a:pPr marL="0" indent="0">
              <a:buNone/>
            </a:pPr>
            <a:r>
              <a:rPr lang="cs-CZ" dirty="0"/>
              <a:t>	- stoický filozof</a:t>
            </a:r>
          </a:p>
          <a:p>
            <a:pPr marL="0" indent="0">
              <a:buNone/>
            </a:pPr>
            <a:r>
              <a:rPr lang="cs-CZ" dirty="0"/>
              <a:t>	- ve svém nedochovaném díle Fysika psal o nekonečném prázdnu, 	které obklopuje náš svět</a:t>
            </a:r>
          </a:p>
          <a:p>
            <a:pPr marL="0" indent="0">
              <a:buNone/>
            </a:pPr>
            <a:r>
              <a:rPr lang="cs-CZ" dirty="0"/>
              <a:t>- dokonce i v </a:t>
            </a:r>
            <a:r>
              <a:rPr lang="cs-CZ" dirty="0" err="1"/>
              <a:t>Ai</a:t>
            </a:r>
            <a:r>
              <a:rPr lang="cs-CZ" dirty="0"/>
              <a:t> </a:t>
            </a:r>
            <a:r>
              <a:rPr lang="cs-CZ" dirty="0" err="1"/>
              <a:t>Khanoum</a:t>
            </a:r>
            <a:r>
              <a:rPr lang="cs-CZ" dirty="0"/>
              <a:t> byly nalezeny zbytky platonických filozofických textů</a:t>
            </a:r>
          </a:p>
        </p:txBody>
      </p:sp>
    </p:spTree>
    <p:extLst>
      <p:ext uri="{BB962C8B-B14F-4D97-AF65-F5344CB8AC3E}">
        <p14:creationId xmlns:p14="http://schemas.microsoft.com/office/powerpoint/2010/main" val="164660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1690-1815-0AA7-4842-29EF65BF1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69" y="-277403"/>
            <a:ext cx="10515600" cy="1325563"/>
          </a:xfrm>
        </p:spPr>
        <p:txBody>
          <a:bodyPr/>
          <a:lstStyle/>
          <a:p>
            <a:r>
              <a:rPr lang="cs-CZ" dirty="0" err="1"/>
              <a:t>Hellénizace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5D4C-90FE-4FC8-A08F-25B6B113B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832206"/>
            <a:ext cx="10515600" cy="59487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‚helénizaci‘ si nelze představovat jako dlouhodobou centrální vládní politiku</a:t>
            </a:r>
          </a:p>
          <a:p>
            <a:pPr marL="0" indent="0">
              <a:buNone/>
            </a:pPr>
            <a:r>
              <a:rPr lang="cs-CZ" dirty="0"/>
              <a:t>	- co se děje, je že:</a:t>
            </a:r>
          </a:p>
          <a:p>
            <a:pPr marL="0" indent="0">
              <a:buNone/>
            </a:pPr>
            <a:r>
              <a:rPr lang="cs-CZ" dirty="0"/>
              <a:t>		- se šíří některé prvky materiální řecké kultury</a:t>
            </a:r>
          </a:p>
          <a:p>
            <a:pPr marL="0" indent="0">
              <a:buNone/>
            </a:pPr>
            <a:r>
              <a:rPr lang="cs-CZ" dirty="0"/>
              <a:t>		- některé lokální elity přebírají řecké instituce a kulturu</a:t>
            </a:r>
          </a:p>
          <a:p>
            <a:pPr marL="0" indent="0">
              <a:buNone/>
            </a:pPr>
            <a:r>
              <a:rPr lang="cs-CZ" dirty="0"/>
              <a:t>		- řecké instituce jsou někdy prosazovány i králi (např. agóny (hry) na 			</a:t>
            </a:r>
            <a:r>
              <a:rPr lang="cs-CZ" dirty="0" err="1"/>
              <a:t>Failace</a:t>
            </a:r>
            <a:r>
              <a:rPr lang="cs-CZ" dirty="0"/>
              <a:t>, v </a:t>
            </a:r>
            <a:r>
              <a:rPr lang="cs-CZ" dirty="0" err="1"/>
              <a:t>Sardách</a:t>
            </a:r>
            <a:r>
              <a:rPr lang="cs-CZ" dirty="0"/>
              <a:t> a Babylonu)</a:t>
            </a:r>
          </a:p>
          <a:p>
            <a:pPr marL="0" indent="0">
              <a:buNone/>
            </a:pPr>
            <a:r>
              <a:rPr lang="cs-CZ" dirty="0"/>
              <a:t>- některá města přejímají řecké politické instituce (</a:t>
            </a:r>
            <a:r>
              <a:rPr lang="cs-CZ" dirty="0" err="1"/>
              <a:t>Tarsos</a:t>
            </a:r>
            <a:r>
              <a:rPr lang="cs-CZ" dirty="0"/>
              <a:t> v </a:t>
            </a:r>
            <a:r>
              <a:rPr lang="cs-CZ" dirty="0" err="1"/>
              <a:t>Kilikii</a:t>
            </a:r>
            <a:r>
              <a:rPr lang="cs-CZ" dirty="0"/>
              <a:t> - </a:t>
            </a:r>
            <a:r>
              <a:rPr lang="cs-CZ" dirty="0" err="1"/>
              <a:t>búlé</a:t>
            </a:r>
            <a:r>
              <a:rPr lang="cs-CZ" dirty="0"/>
              <a:t>, sněmy, </a:t>
            </a:r>
            <a:r>
              <a:rPr lang="cs-CZ" dirty="0" err="1"/>
              <a:t>prytanie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.), jiné zase spíše projevují povrchní zájem o řecké umění bez zájmu o převzetí jazyka či širší kulturu (</a:t>
            </a:r>
            <a:r>
              <a:rPr lang="cs-CZ" dirty="0" err="1"/>
              <a:t>Parthie</a:t>
            </a:r>
            <a:r>
              <a:rPr lang="cs-CZ" dirty="0"/>
              <a:t>); Řeko-</a:t>
            </a:r>
            <a:r>
              <a:rPr lang="cs-CZ" dirty="0" err="1"/>
              <a:t>Baktrové</a:t>
            </a:r>
            <a:r>
              <a:rPr lang="cs-CZ" dirty="0"/>
              <a:t> podporovali lokální náboženství a kulty a využívali domorodce v civilní správě, a zároveň importovali velké množství řeckých produktů a artefaktů, stejně jako </a:t>
            </a:r>
            <a:r>
              <a:rPr lang="cs-CZ" dirty="0" err="1"/>
              <a:t>vužívali</a:t>
            </a:r>
            <a:r>
              <a:rPr lang="cs-CZ" dirty="0"/>
              <a:t> lokální produkci a dováželi indickou</a:t>
            </a:r>
          </a:p>
          <a:p>
            <a:pPr marL="0" indent="0">
              <a:buNone/>
            </a:pPr>
            <a:r>
              <a:rPr lang="cs-CZ" dirty="0"/>
              <a:t>	= škála</a:t>
            </a:r>
          </a:p>
          <a:p>
            <a:pPr marL="0" indent="0">
              <a:buNone/>
            </a:pPr>
            <a:r>
              <a:rPr lang="cs-CZ" dirty="0"/>
              <a:t>- vznik </a:t>
            </a:r>
            <a:r>
              <a:rPr lang="cs-CZ" dirty="0" err="1"/>
              <a:t>Parthie</a:t>
            </a:r>
            <a:r>
              <a:rPr lang="cs-CZ" dirty="0"/>
              <a:t> neznamenal kulturní či obchodní oddělení </a:t>
            </a:r>
            <a:r>
              <a:rPr lang="cs-CZ" dirty="0" err="1"/>
              <a:t>Hellénského</a:t>
            </a:r>
            <a:r>
              <a:rPr lang="cs-CZ" dirty="0"/>
              <a:t> světa od </a:t>
            </a:r>
            <a:r>
              <a:rPr lang="cs-CZ" dirty="0" err="1"/>
              <a:t>Baktrie</a:t>
            </a:r>
            <a:r>
              <a:rPr lang="cs-CZ" dirty="0"/>
              <a:t> a Indie</a:t>
            </a:r>
          </a:p>
          <a:p>
            <a:pPr marL="0" indent="0">
              <a:buNone/>
            </a:pPr>
            <a:r>
              <a:rPr lang="cs-CZ" dirty="0"/>
              <a:t>- místní domorodé neřecké obyvatelstvo nebylo oproti Řekům druhořadým</a:t>
            </a:r>
          </a:p>
          <a:p>
            <a:pPr marL="0" indent="0">
              <a:buNone/>
            </a:pPr>
            <a:r>
              <a:rPr lang="cs-CZ" dirty="0"/>
              <a:t>- není žádný důkaz, že by existovaly jakési etnické rozepře mezi Řeky a ne-Řeky, které by byly významným důvodem úpadku říše</a:t>
            </a:r>
          </a:p>
          <a:p>
            <a:pPr marL="0" indent="0">
              <a:buNone/>
            </a:pPr>
            <a:r>
              <a:rPr lang="cs-CZ" dirty="0"/>
              <a:t>- stejně tak není pravda, že by řecká města byla ve svých právech privilegována před neřeckými</a:t>
            </a:r>
          </a:p>
        </p:txBody>
      </p:sp>
    </p:spTree>
    <p:extLst>
      <p:ext uri="{BB962C8B-B14F-4D97-AF65-F5344CB8AC3E}">
        <p14:creationId xmlns:p14="http://schemas.microsoft.com/office/powerpoint/2010/main" val="3704951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C130-0378-C135-D941-DCE63F7C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Řecké náboženství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3233-802A-AC42-B746-1145FE5DC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spojené především se </a:t>
            </a:r>
            <a:r>
              <a:rPr lang="cs-CZ" dirty="0" err="1"/>
              <a:t>řecko</a:t>
            </a:r>
            <a:r>
              <a:rPr lang="cs-CZ" dirty="0"/>
              <a:t>/makedonskými městy a koloniemi, nicméně přesahuje též do neřeckých oblastí</a:t>
            </a:r>
          </a:p>
          <a:p>
            <a:pPr marL="0" indent="0">
              <a:buNone/>
            </a:pPr>
            <a:r>
              <a:rPr lang="cs-CZ" dirty="0"/>
              <a:t>	- řecký oltář z </a:t>
            </a:r>
            <a:r>
              <a:rPr lang="cs-CZ" dirty="0" err="1"/>
              <a:t>Takht</a:t>
            </a:r>
            <a:r>
              <a:rPr lang="cs-CZ" dirty="0"/>
              <a:t>-i </a:t>
            </a:r>
            <a:r>
              <a:rPr lang="cs-CZ" dirty="0" err="1"/>
              <a:t>Sangin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stejně tak neřecká kultura ovlivňuje řeckou</a:t>
            </a:r>
          </a:p>
          <a:p>
            <a:pPr marL="0" indent="0">
              <a:buNone/>
            </a:pPr>
            <a:r>
              <a:rPr lang="cs-CZ" dirty="0"/>
              <a:t>	- jsou uctívána též východní božstva jako např. </a:t>
            </a:r>
            <a:r>
              <a:rPr lang="cs-CZ" dirty="0" err="1"/>
              <a:t>Kybelé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každé město má svůj hlavní chrám s hlavním bohem-ochráncem města (zpravidla z klasického řeckého panteonu), každý chrám má přiřazené své kněžstvo</a:t>
            </a:r>
          </a:p>
          <a:p>
            <a:pPr marL="0" indent="0">
              <a:buNone/>
            </a:pPr>
            <a:r>
              <a:rPr lang="cs-CZ" dirty="0"/>
              <a:t>- pro </a:t>
            </a:r>
            <a:r>
              <a:rPr lang="cs-CZ" dirty="0" err="1"/>
              <a:t>seleukovské</a:t>
            </a:r>
            <a:r>
              <a:rPr lang="cs-CZ" dirty="0"/>
              <a:t> krále jsou obzvláště důležité chrám a věštírna Apollóna v </a:t>
            </a:r>
            <a:r>
              <a:rPr lang="cs-CZ" dirty="0" err="1"/>
              <a:t>Didymě</a:t>
            </a:r>
            <a:r>
              <a:rPr lang="cs-CZ" dirty="0"/>
              <a:t> (</a:t>
            </a:r>
            <a:r>
              <a:rPr lang="cs-CZ" dirty="0" err="1"/>
              <a:t>Branchidai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715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C831-2841-778F-DFF4-F1C04D67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49B1-A617-55A1-C0E5-6B9B6B9D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C60B6-3677-1D62-5275-98D39EB9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1" y="0"/>
            <a:ext cx="53949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13DF4-FB6A-7605-9963-CAFDF013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9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B92A-B17C-6854-3DBD-B1F948CE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Náboženství na východě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06C9C-E3E2-75AC-FBEA-FCD3949E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- staré náboženské tradice </a:t>
            </a:r>
            <a:r>
              <a:rPr lang="cs-CZ" dirty="0" err="1"/>
              <a:t>Mesopotamie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např. chrám </a:t>
            </a:r>
            <a:r>
              <a:rPr lang="cs-CZ" dirty="0" err="1"/>
              <a:t>Esagila</a:t>
            </a:r>
            <a:r>
              <a:rPr lang="cs-CZ" dirty="0"/>
              <a:t> božstva Bel-</a:t>
            </a:r>
            <a:r>
              <a:rPr lang="cs-CZ" dirty="0" err="1"/>
              <a:t>Marduk</a:t>
            </a:r>
            <a:r>
              <a:rPr lang="cs-CZ" dirty="0"/>
              <a:t> v Babylónu</a:t>
            </a:r>
          </a:p>
          <a:p>
            <a:pPr marL="0" indent="0">
              <a:buNone/>
            </a:pPr>
            <a:r>
              <a:rPr lang="cs-CZ" dirty="0"/>
              <a:t>		- vlastní kněžstvo: velekněz </a:t>
            </a:r>
            <a:r>
              <a:rPr lang="cs-CZ" dirty="0" err="1"/>
              <a:t>šatammu</a:t>
            </a:r>
            <a:r>
              <a:rPr lang="cs-CZ" dirty="0"/>
              <a:t> + kolegium nižších 			kněží</a:t>
            </a:r>
          </a:p>
          <a:p>
            <a:pPr marL="0" indent="0">
              <a:buNone/>
            </a:pPr>
            <a:r>
              <a:rPr lang="cs-CZ" dirty="0"/>
              <a:t>- taktéž íránské náboženské tradice</a:t>
            </a:r>
          </a:p>
          <a:p>
            <a:pPr marL="0" indent="0">
              <a:buNone/>
            </a:pPr>
            <a:r>
              <a:rPr lang="cs-CZ" dirty="0"/>
              <a:t>	- nejvyšší bůh </a:t>
            </a:r>
            <a:r>
              <a:rPr lang="cs-CZ" dirty="0" err="1"/>
              <a:t>Ahura</a:t>
            </a:r>
            <a:r>
              <a:rPr lang="cs-CZ" dirty="0"/>
              <a:t> Mazda, někdy též dualistický (s ním nicméně 	uctíváni též další bohové)</a:t>
            </a:r>
          </a:p>
          <a:p>
            <a:pPr marL="0" indent="0">
              <a:buNone/>
            </a:pPr>
            <a:r>
              <a:rPr lang="cs-CZ" dirty="0"/>
              <a:t>		- </a:t>
            </a:r>
            <a:r>
              <a:rPr lang="cs-CZ" i="1" dirty="0" err="1"/>
              <a:t>mágoi</a:t>
            </a:r>
            <a:r>
              <a:rPr lang="cs-CZ" i="1" dirty="0"/>
              <a:t> – </a:t>
            </a:r>
            <a:r>
              <a:rPr lang="cs-CZ" dirty="0"/>
              <a:t>kněží íránského náboženství</a:t>
            </a:r>
          </a:p>
          <a:p>
            <a:pPr marL="0" indent="0">
              <a:buNone/>
            </a:pPr>
            <a:r>
              <a:rPr lang="cs-CZ" dirty="0"/>
              <a:t>	= počátky </a:t>
            </a:r>
            <a:r>
              <a:rPr lang="cs-CZ" dirty="0" err="1"/>
              <a:t>Zoroastriánství</a:t>
            </a:r>
            <a:r>
              <a:rPr lang="cs-CZ" dirty="0"/>
              <a:t> (prorok </a:t>
            </a:r>
            <a:r>
              <a:rPr lang="cs-CZ" dirty="0" err="1"/>
              <a:t>Zarathuštra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uctívána další polyteistická a místní božstva, jako např. bohyně 	</a:t>
            </a:r>
            <a:r>
              <a:rPr lang="cs-CZ" dirty="0" err="1"/>
              <a:t>Anahita</a:t>
            </a:r>
            <a:r>
              <a:rPr lang="cs-CZ" dirty="0"/>
              <a:t>, uctívaná např. v </a:t>
            </a:r>
            <a:r>
              <a:rPr lang="cs-CZ" dirty="0" err="1"/>
              <a:t>Ekbataně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178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66B2-4FF3-E0A9-7668-143D30ED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0137-CD81-EBC3-D185-6ADF5D248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65126"/>
            <a:ext cx="9667874" cy="7302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- - pronikání východních náboženských praktik se projevuje např. v přejímání a synkretizování mezopotámsko-íránských modelů chrámů (viz výklenkový chrám v </a:t>
            </a:r>
            <a:r>
              <a:rPr lang="cs-CZ" dirty="0" err="1"/>
              <a:t>Ai</a:t>
            </a:r>
            <a:r>
              <a:rPr lang="cs-CZ" dirty="0"/>
              <a:t> </a:t>
            </a:r>
            <a:r>
              <a:rPr lang="cs-CZ" dirty="0" err="1"/>
              <a:t>Khanoum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E03A0-0F37-6DFB-B0E0-C1E6EFFE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30" y="1027906"/>
            <a:ext cx="9587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3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C6C6-76C4-2A96-5359-05F07D95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C395-490E-F11B-BF60-6072024B5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E0BF2-46E3-4703-CEB5-C01AA17B7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17" y="0"/>
            <a:ext cx="1131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6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9C75-BE10-FFA9-4F37-3C1F2F9C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Královské kulty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289FE-2FBB-0975-267C-2722659CF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3" y="1325563"/>
            <a:ext cx="10515600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spolu s makedonskými králi přichází instituce kultů zemřelých panovníků (spíše řecký původ než východní)</a:t>
            </a:r>
          </a:p>
          <a:p>
            <a:pPr marL="0" indent="0">
              <a:buNone/>
            </a:pPr>
            <a:r>
              <a:rPr lang="cs-CZ" dirty="0"/>
              <a:t>	- precedenty ve starověkém Řecku – trend uctívání významných osobností 		(původně ne nutně vojevůdci nebo králové, např. atlet </a:t>
            </a:r>
            <a:r>
              <a:rPr lang="cs-CZ" dirty="0" err="1"/>
              <a:t>Theagenes</a:t>
            </a:r>
            <a:r>
              <a:rPr lang="cs-CZ" dirty="0"/>
              <a:t> z </a:t>
            </a:r>
            <a:r>
              <a:rPr lang="cs-CZ" dirty="0" err="1"/>
              <a:t>Thasu</a:t>
            </a:r>
            <a:r>
              <a:rPr lang="cs-CZ" dirty="0"/>
              <a:t>) 	božskými poctami a kulty</a:t>
            </a:r>
          </a:p>
          <a:p>
            <a:pPr marL="0" indent="0">
              <a:buNone/>
            </a:pPr>
            <a:r>
              <a:rPr lang="cs-CZ" dirty="0"/>
              <a:t>	- bohové jsou ve starověkém řeckém myšlení uctíváni jako mocné bytosti, které 	mohou poskytovat </a:t>
            </a:r>
            <a:r>
              <a:rPr lang="cs-CZ" dirty="0" err="1"/>
              <a:t>benefakce</a:t>
            </a:r>
            <a:r>
              <a:rPr lang="cs-CZ" dirty="0"/>
              <a:t> či naopak trestat</a:t>
            </a:r>
          </a:p>
          <a:p>
            <a:pPr marL="0" indent="0">
              <a:buNone/>
            </a:pPr>
            <a:r>
              <a:rPr lang="cs-CZ" dirty="0"/>
              <a:t>	= pokud je možné vidět božskou moc ve výjimečných osobnostech (atleti, vojevůdci 	apod. = tím spíše je možné brát jako boha krále, který má na tu dobu neuvěřitelnou 	moc (armáda, bohatství, zákonná moc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pPr marL="0" indent="0">
              <a:buNone/>
            </a:pPr>
            <a:r>
              <a:rPr lang="cs-CZ" dirty="0"/>
              <a:t>	- v rámci Makedonie kultické posmrtné uctívání panovníků (Philip II.)</a:t>
            </a:r>
          </a:p>
          <a:p>
            <a:pPr marL="0" indent="0">
              <a:buNone/>
            </a:pPr>
            <a:r>
              <a:rPr lang="cs-CZ" dirty="0"/>
              <a:t>- pokračuje se též za </a:t>
            </a:r>
            <a:r>
              <a:rPr lang="cs-CZ" dirty="0" err="1"/>
              <a:t>Seleukovců</a:t>
            </a:r>
            <a:r>
              <a:rPr lang="cs-CZ" dirty="0"/>
              <a:t> – jako první ustanovuje </a:t>
            </a:r>
            <a:r>
              <a:rPr lang="cs-CZ" dirty="0" err="1"/>
              <a:t>Antiochos</a:t>
            </a:r>
            <a:r>
              <a:rPr lang="cs-CZ" dirty="0"/>
              <a:t> I. kult svého otce </a:t>
            </a:r>
            <a:r>
              <a:rPr lang="cs-CZ" dirty="0" err="1"/>
              <a:t>Seleuka</a:t>
            </a:r>
            <a:r>
              <a:rPr lang="cs-CZ" dirty="0"/>
              <a:t> I. </a:t>
            </a:r>
            <a:r>
              <a:rPr lang="cs-CZ" dirty="0" err="1"/>
              <a:t>Nikatora</a:t>
            </a:r>
            <a:r>
              <a:rPr lang="cs-CZ" dirty="0"/>
              <a:t>, od té doby jsou kulty mrtvých panovníků ustanovovány celkem pravidelně</a:t>
            </a:r>
          </a:p>
          <a:p>
            <a:pPr marL="0" indent="0">
              <a:buNone/>
            </a:pPr>
            <a:r>
              <a:rPr lang="cs-CZ" dirty="0"/>
              <a:t>- panovníci odvozují svůj původ od Apollóna a Hérakla (a tedy i od Dia)</a:t>
            </a:r>
          </a:p>
          <a:p>
            <a:pPr marL="0" indent="0">
              <a:buNone/>
            </a:pPr>
            <a:r>
              <a:rPr lang="cs-CZ" dirty="0"/>
              <a:t>- za </a:t>
            </a:r>
            <a:r>
              <a:rPr lang="cs-CZ" dirty="0" err="1"/>
              <a:t>Antiocha</a:t>
            </a:r>
            <a:r>
              <a:rPr lang="cs-CZ" dirty="0"/>
              <a:t> III. pak dokonce dochází k ustanovení kultu žijícího panovníka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43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082-3A4D-8B8F-42C9-0D4E7854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77"/>
            <a:ext cx="10515600" cy="1325563"/>
          </a:xfrm>
        </p:spPr>
        <p:txBody>
          <a:bodyPr/>
          <a:lstStyle/>
          <a:p>
            <a:r>
              <a:rPr lang="cs-CZ" dirty="0"/>
              <a:t>Společnost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3E9E7-17DB-08DB-C98A-DF9BA1A18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463"/>
            <a:ext cx="10515600" cy="48105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u="sng" dirty="0"/>
              <a:t>- řecká města</a:t>
            </a:r>
          </a:p>
          <a:p>
            <a:pPr marL="0" indent="0">
              <a:buNone/>
            </a:pPr>
            <a:r>
              <a:rPr lang="cs-CZ" dirty="0"/>
              <a:t>- od Malé Asie po Afghánistány založeny stovky řeckých kolonií</a:t>
            </a:r>
          </a:p>
          <a:p>
            <a:pPr marL="0" indent="0">
              <a:buNone/>
            </a:pPr>
            <a:r>
              <a:rPr lang="cs-CZ" dirty="0"/>
              <a:t>	- města jako Antiochie na </a:t>
            </a:r>
            <a:r>
              <a:rPr lang="cs-CZ" dirty="0" err="1"/>
              <a:t>Orontu</a:t>
            </a:r>
            <a:r>
              <a:rPr lang="cs-CZ" dirty="0"/>
              <a:t> či </a:t>
            </a:r>
            <a:r>
              <a:rPr lang="cs-CZ" dirty="0" err="1"/>
              <a:t>Seleukeia</a:t>
            </a:r>
            <a:r>
              <a:rPr lang="cs-CZ" dirty="0"/>
              <a:t> na Tigridu mohli čítat až půl milionu obyvatel</a:t>
            </a:r>
          </a:p>
          <a:p>
            <a:pPr marL="0" indent="0">
              <a:buNone/>
            </a:pPr>
            <a:r>
              <a:rPr lang="cs-CZ" dirty="0"/>
              <a:t>- města budovaná podle modelu Athén</a:t>
            </a:r>
          </a:p>
          <a:p>
            <a:pPr marL="0" indent="0">
              <a:buNone/>
            </a:pPr>
            <a:r>
              <a:rPr lang="cs-CZ" dirty="0"/>
              <a:t>	- všeobecná oblíbenost </a:t>
            </a:r>
            <a:r>
              <a:rPr lang="cs-CZ" dirty="0" err="1"/>
              <a:t>attických</a:t>
            </a:r>
            <a:r>
              <a:rPr lang="cs-CZ" dirty="0"/>
              <a:t> dramat</a:t>
            </a:r>
          </a:p>
          <a:p>
            <a:pPr marL="0" indent="0">
              <a:buNone/>
            </a:pPr>
            <a:r>
              <a:rPr lang="cs-CZ" dirty="0"/>
              <a:t>	- města mají převážně demokratické systémy</a:t>
            </a:r>
          </a:p>
          <a:p>
            <a:pPr marL="0" indent="0">
              <a:buNone/>
            </a:pPr>
            <a:r>
              <a:rPr lang="cs-CZ" dirty="0"/>
              <a:t>	- oblíbené je též athénské </a:t>
            </a:r>
            <a:r>
              <a:rPr lang="cs-CZ" dirty="0" err="1"/>
              <a:t>Isokratovské</a:t>
            </a:r>
            <a:r>
              <a:rPr lang="cs-CZ" dirty="0"/>
              <a:t> vzdělání a klasická řecká filozofie (fragmenty platonických textů nalezené v </a:t>
            </a:r>
            <a:r>
              <a:rPr lang="cs-CZ" dirty="0" err="1"/>
              <a:t>Ai</a:t>
            </a:r>
            <a:r>
              <a:rPr lang="cs-CZ" dirty="0"/>
              <a:t> 	</a:t>
            </a:r>
            <a:r>
              <a:rPr lang="cs-CZ" dirty="0" err="1"/>
              <a:t>Khanoum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znaky řeckého města (podle </a:t>
            </a:r>
            <a:r>
              <a:rPr lang="cs-CZ" dirty="0" err="1"/>
              <a:t>Pausania</a:t>
            </a:r>
            <a:r>
              <a:rPr lang="cs-CZ" dirty="0"/>
              <a:t> a </a:t>
            </a:r>
            <a:r>
              <a:rPr lang="cs-CZ" dirty="0" err="1"/>
              <a:t>Diona</a:t>
            </a:r>
            <a:r>
              <a:rPr lang="cs-CZ" dirty="0"/>
              <a:t> </a:t>
            </a:r>
            <a:r>
              <a:rPr lang="cs-CZ" dirty="0" err="1"/>
              <a:t>Chrysostoma</a:t>
            </a:r>
            <a:r>
              <a:rPr lang="cs-CZ" dirty="0"/>
              <a:t>):</a:t>
            </a:r>
          </a:p>
          <a:p>
            <a:pPr marL="0" indent="0">
              <a:buNone/>
            </a:pPr>
            <a:r>
              <a:rPr lang="cs-CZ" dirty="0"/>
              <a:t>	- hradby</a:t>
            </a:r>
          </a:p>
          <a:p>
            <a:pPr marL="0" indent="0">
              <a:buNone/>
            </a:pPr>
            <a:r>
              <a:rPr lang="cs-CZ" dirty="0"/>
              <a:t>	- agora</a:t>
            </a:r>
          </a:p>
          <a:p>
            <a:pPr marL="0" indent="0">
              <a:buNone/>
            </a:pPr>
            <a:r>
              <a:rPr lang="cs-CZ" dirty="0"/>
              <a:t>	- zásobování vodou (studny, fontány)</a:t>
            </a:r>
          </a:p>
          <a:p>
            <a:pPr marL="0" indent="0">
              <a:buNone/>
            </a:pPr>
            <a:r>
              <a:rPr lang="cs-CZ" dirty="0"/>
              <a:t>	- gymnasion</a:t>
            </a:r>
          </a:p>
          <a:p>
            <a:pPr marL="0" indent="0">
              <a:buNone/>
            </a:pPr>
            <a:r>
              <a:rPr lang="cs-CZ" dirty="0"/>
              <a:t>	- divadlo</a:t>
            </a:r>
          </a:p>
          <a:p>
            <a:pPr marL="0" indent="0">
              <a:buNone/>
            </a:pPr>
            <a:r>
              <a:rPr lang="cs-CZ" dirty="0"/>
              <a:t>	- stoa</a:t>
            </a:r>
          </a:p>
          <a:p>
            <a:pPr marL="0" indent="0">
              <a:buNone/>
            </a:pPr>
            <a:r>
              <a:rPr lang="cs-CZ" dirty="0"/>
              <a:t>	- radnice (prytaneion)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079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1099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Blackadder ITC</vt:lpstr>
      <vt:lpstr>Calibri</vt:lpstr>
      <vt:lpstr>Calibri Light</vt:lpstr>
      <vt:lpstr>Office Theme</vt:lpstr>
      <vt:lpstr>Říše Seleukovců</vt:lpstr>
      <vt:lpstr>Hellénizace</vt:lpstr>
      <vt:lpstr>Řecké náboženství</vt:lpstr>
      <vt:lpstr>PowerPoint Presentation</vt:lpstr>
      <vt:lpstr>Náboženství na východě</vt:lpstr>
      <vt:lpstr>PowerPoint Presentation</vt:lpstr>
      <vt:lpstr>PowerPoint Presentation</vt:lpstr>
      <vt:lpstr>Královské kulty</vt:lpstr>
      <vt:lpstr>Společnost</vt:lpstr>
      <vt:lpstr>PowerPoint Presentation</vt:lpstr>
      <vt:lpstr>PowerPoint Presentation</vt:lpstr>
      <vt:lpstr>Duchovní kultura: někteří filozofové a učenci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22</cp:revision>
  <dcterms:created xsi:type="dcterms:W3CDTF">2023-09-06T08:15:35Z</dcterms:created>
  <dcterms:modified xsi:type="dcterms:W3CDTF">2023-12-23T19:36:04Z</dcterms:modified>
</cp:coreProperties>
</file>