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ink/ink2.xml" ContentType="application/inkml+xml"/>
  <Override PartName="/ppt/notesSlides/notesSlide31.xml" ContentType="application/vnd.openxmlformats-officedocument.presentationml.notesSlide+xml"/>
  <Override PartName="/ppt/ink/ink3.xml" ContentType="application/inkml+xml"/>
  <Override PartName="/ppt/ink/ink4.xml" ContentType="application/inkml+xml"/>
  <Override PartName="/ppt/notesSlides/notesSlide3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33.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34.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50"/>
  </p:notesMasterIdLst>
  <p:sldIdLst>
    <p:sldId id="256" r:id="rId2"/>
    <p:sldId id="301" r:id="rId3"/>
    <p:sldId id="257" r:id="rId4"/>
    <p:sldId id="307" r:id="rId5"/>
    <p:sldId id="258" r:id="rId6"/>
    <p:sldId id="275" r:id="rId7"/>
    <p:sldId id="278" r:id="rId8"/>
    <p:sldId id="259" r:id="rId9"/>
    <p:sldId id="260" r:id="rId10"/>
    <p:sldId id="276" r:id="rId11"/>
    <p:sldId id="305" r:id="rId12"/>
    <p:sldId id="306" r:id="rId13"/>
    <p:sldId id="304" r:id="rId14"/>
    <p:sldId id="277" r:id="rId15"/>
    <p:sldId id="262" r:id="rId16"/>
    <p:sldId id="263" r:id="rId17"/>
    <p:sldId id="264" r:id="rId18"/>
    <p:sldId id="266" r:id="rId19"/>
    <p:sldId id="267" r:id="rId20"/>
    <p:sldId id="269" r:id="rId21"/>
    <p:sldId id="270" r:id="rId22"/>
    <p:sldId id="271" r:id="rId23"/>
    <p:sldId id="308" r:id="rId24"/>
    <p:sldId id="280" r:id="rId25"/>
    <p:sldId id="279" r:id="rId26"/>
    <p:sldId id="300" r:id="rId27"/>
    <p:sldId id="283" r:id="rId28"/>
    <p:sldId id="274" r:id="rId29"/>
    <p:sldId id="284" r:id="rId30"/>
    <p:sldId id="285" r:id="rId31"/>
    <p:sldId id="286" r:id="rId32"/>
    <p:sldId id="287" r:id="rId33"/>
    <p:sldId id="288" r:id="rId34"/>
    <p:sldId id="289" r:id="rId35"/>
    <p:sldId id="290" r:id="rId36"/>
    <p:sldId id="272" r:id="rId37"/>
    <p:sldId id="291" r:id="rId38"/>
    <p:sldId id="292" r:id="rId39"/>
    <p:sldId id="293" r:id="rId40"/>
    <p:sldId id="294" r:id="rId41"/>
    <p:sldId id="295" r:id="rId42"/>
    <p:sldId id="261" r:id="rId43"/>
    <p:sldId id="296" r:id="rId44"/>
    <p:sldId id="302" r:id="rId45"/>
    <p:sldId id="303" r:id="rId46"/>
    <p:sldId id="297" r:id="rId47"/>
    <p:sldId id="298" r:id="rId48"/>
    <p:sldId id="29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323"/>
    <a:srgbClr val="46B2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68707"/>
  </p:normalViewPr>
  <p:slideViewPr>
    <p:cSldViewPr snapToGrid="0" snapToObjects="1">
      <p:cViewPr>
        <p:scale>
          <a:sx n="67" d="100"/>
          <a:sy n="67" d="100"/>
        </p:scale>
        <p:origin x="120" y="576"/>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80A47-5E1C-4516-82A7-4FA41E94E7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07B78A-684E-4808-8653-7455C4E4A1B9}">
      <dgm:prSet/>
      <dgm:spPr/>
      <dgm:t>
        <a:bodyPr/>
        <a:lstStyle/>
        <a:p>
          <a:r>
            <a:rPr lang="en-US" dirty="0" err="1"/>
            <a:t>Mající</a:t>
          </a:r>
          <a:r>
            <a:rPr lang="en-US" dirty="0"/>
            <a:t> </a:t>
          </a:r>
          <a:r>
            <a:rPr lang="en-US" dirty="0" err="1"/>
            <a:t>zájem</a:t>
          </a:r>
          <a:endParaRPr lang="en-US" dirty="0"/>
        </a:p>
      </dgm:t>
    </dgm:pt>
    <dgm:pt modelId="{79FFE460-1A4E-4354-AC70-B2DC32CD50D6}" type="parTrans" cxnId="{4680F4E9-FF84-48DC-A734-E14A839F30D8}">
      <dgm:prSet/>
      <dgm:spPr/>
      <dgm:t>
        <a:bodyPr/>
        <a:lstStyle/>
        <a:p>
          <a:endParaRPr lang="en-US"/>
        </a:p>
      </dgm:t>
    </dgm:pt>
    <dgm:pt modelId="{3D835931-FEF5-4EDC-9BF2-4047BAC8CC4E}" type="sibTrans" cxnId="{4680F4E9-FF84-48DC-A734-E14A839F30D8}">
      <dgm:prSet/>
      <dgm:spPr/>
      <dgm:t>
        <a:bodyPr/>
        <a:lstStyle/>
        <a:p>
          <a:endParaRPr lang="en-US"/>
        </a:p>
      </dgm:t>
    </dgm:pt>
    <dgm:pt modelId="{1C95DDE7-8A6F-49CA-9FB5-21E7D51DD547}">
      <dgm:prSet/>
      <dgm:spPr/>
      <dgm:t>
        <a:bodyPr/>
        <a:lstStyle/>
        <a:p>
          <a:r>
            <a:rPr lang="en-US" dirty="0" err="1"/>
            <a:t>Mající</a:t>
          </a:r>
          <a:r>
            <a:rPr lang="en-US" dirty="0"/>
            <a:t> </a:t>
          </a:r>
          <a:r>
            <a:rPr lang="en-US" dirty="0" err="1"/>
            <a:t>pocit</a:t>
          </a:r>
          <a:r>
            <a:rPr lang="en-US" dirty="0"/>
            <a:t>, </a:t>
          </a:r>
          <a:r>
            <a:rPr lang="en-US" dirty="0" err="1"/>
            <a:t>že</a:t>
          </a:r>
          <a:r>
            <a:rPr lang="en-US" dirty="0"/>
            <a:t> se v </a:t>
          </a:r>
          <a:r>
            <a:rPr lang="en-US" dirty="0" err="1"/>
            <a:t>tématu</a:t>
          </a:r>
          <a:r>
            <a:rPr lang="en-US" dirty="0"/>
            <a:t> </a:t>
          </a:r>
          <a:r>
            <a:rPr lang="en-US" dirty="0" err="1"/>
            <a:t>orientují</a:t>
          </a:r>
          <a:endParaRPr lang="en-US" dirty="0"/>
        </a:p>
      </dgm:t>
    </dgm:pt>
    <dgm:pt modelId="{2CFC2D7C-57B8-455C-983D-F260CCFE03D0}" type="parTrans" cxnId="{C175CFB8-3877-4231-BC0E-9D853D5C41E5}">
      <dgm:prSet/>
      <dgm:spPr/>
      <dgm:t>
        <a:bodyPr/>
        <a:lstStyle/>
        <a:p>
          <a:endParaRPr lang="en-US"/>
        </a:p>
      </dgm:t>
    </dgm:pt>
    <dgm:pt modelId="{ACD8684B-4724-482E-AFAF-54C83FC676E4}" type="sibTrans" cxnId="{C175CFB8-3877-4231-BC0E-9D853D5C41E5}">
      <dgm:prSet/>
      <dgm:spPr/>
      <dgm:t>
        <a:bodyPr/>
        <a:lstStyle/>
        <a:p>
          <a:endParaRPr lang="en-US"/>
        </a:p>
      </dgm:t>
    </dgm:pt>
    <dgm:pt modelId="{FB835655-AB2A-43B8-BBD2-5D7168F1D4EB}">
      <dgm:prSet/>
      <dgm:spPr/>
      <dgm:t>
        <a:bodyPr/>
        <a:lstStyle/>
        <a:p>
          <a:r>
            <a:rPr lang="en-US" dirty="0" err="1"/>
            <a:t>Nemající</a:t>
          </a:r>
          <a:r>
            <a:rPr lang="en-US" dirty="0"/>
            <a:t> </a:t>
          </a:r>
          <a:r>
            <a:rPr lang="en-US" dirty="0" err="1"/>
            <a:t>zájem</a:t>
          </a:r>
          <a:endParaRPr lang="en-US" dirty="0"/>
        </a:p>
      </dgm:t>
    </dgm:pt>
    <dgm:pt modelId="{0B3F445C-BB52-4F97-9243-3FCB7B7D0F53}" type="parTrans" cxnId="{7C10009D-85E1-4400-847B-A33A15158D21}">
      <dgm:prSet/>
      <dgm:spPr/>
      <dgm:t>
        <a:bodyPr/>
        <a:lstStyle/>
        <a:p>
          <a:endParaRPr lang="en-US"/>
        </a:p>
      </dgm:t>
    </dgm:pt>
    <dgm:pt modelId="{5E78FE5C-CBEA-40A8-BB28-982B11312CEE}" type="sibTrans" cxnId="{7C10009D-85E1-4400-847B-A33A15158D21}">
      <dgm:prSet/>
      <dgm:spPr/>
      <dgm:t>
        <a:bodyPr/>
        <a:lstStyle/>
        <a:p>
          <a:endParaRPr lang="en-US"/>
        </a:p>
      </dgm:t>
    </dgm:pt>
    <dgm:pt modelId="{224CE54F-8901-E241-B108-C0C4956744BF}" type="pres">
      <dgm:prSet presAssocID="{7D480A47-5E1C-4516-82A7-4FA41E94E7F9}" presName="linear" presStyleCnt="0">
        <dgm:presLayoutVars>
          <dgm:animLvl val="lvl"/>
          <dgm:resizeHandles val="exact"/>
        </dgm:presLayoutVars>
      </dgm:prSet>
      <dgm:spPr/>
    </dgm:pt>
    <dgm:pt modelId="{075BE355-86A2-EE42-817E-1420899F08E8}" type="pres">
      <dgm:prSet presAssocID="{9F07B78A-684E-4808-8653-7455C4E4A1B9}" presName="parentText" presStyleLbl="node1" presStyleIdx="0" presStyleCnt="3">
        <dgm:presLayoutVars>
          <dgm:chMax val="0"/>
          <dgm:bulletEnabled val="1"/>
        </dgm:presLayoutVars>
      </dgm:prSet>
      <dgm:spPr/>
    </dgm:pt>
    <dgm:pt modelId="{A8F9A085-0C58-6344-9C85-BCBBFC0DD034}" type="pres">
      <dgm:prSet presAssocID="{3D835931-FEF5-4EDC-9BF2-4047BAC8CC4E}" presName="spacer" presStyleCnt="0"/>
      <dgm:spPr/>
    </dgm:pt>
    <dgm:pt modelId="{57CEA293-53FB-D543-B20C-B774C899207C}" type="pres">
      <dgm:prSet presAssocID="{1C95DDE7-8A6F-49CA-9FB5-21E7D51DD547}" presName="parentText" presStyleLbl="node1" presStyleIdx="1" presStyleCnt="3">
        <dgm:presLayoutVars>
          <dgm:chMax val="0"/>
          <dgm:bulletEnabled val="1"/>
        </dgm:presLayoutVars>
      </dgm:prSet>
      <dgm:spPr/>
    </dgm:pt>
    <dgm:pt modelId="{A5C11BF9-AC0A-544F-A2CE-293AAEC2D87C}" type="pres">
      <dgm:prSet presAssocID="{ACD8684B-4724-482E-AFAF-54C83FC676E4}" presName="spacer" presStyleCnt="0"/>
      <dgm:spPr/>
    </dgm:pt>
    <dgm:pt modelId="{C342CF28-E36B-E944-A327-082976967DE4}" type="pres">
      <dgm:prSet presAssocID="{FB835655-AB2A-43B8-BBD2-5D7168F1D4EB}" presName="parentText" presStyleLbl="node1" presStyleIdx="2" presStyleCnt="3">
        <dgm:presLayoutVars>
          <dgm:chMax val="0"/>
          <dgm:bulletEnabled val="1"/>
        </dgm:presLayoutVars>
      </dgm:prSet>
      <dgm:spPr/>
    </dgm:pt>
  </dgm:ptLst>
  <dgm:cxnLst>
    <dgm:cxn modelId="{29903D0E-A6E7-A843-8973-54673938C0F7}" type="presOf" srcId="{1C95DDE7-8A6F-49CA-9FB5-21E7D51DD547}" destId="{57CEA293-53FB-D543-B20C-B774C899207C}" srcOrd="0" destOrd="0" presId="urn:microsoft.com/office/officeart/2005/8/layout/vList2"/>
    <dgm:cxn modelId="{C5518357-E7A2-7846-A056-6E2506BFE05F}" type="presOf" srcId="{FB835655-AB2A-43B8-BBD2-5D7168F1D4EB}" destId="{C342CF28-E36B-E944-A327-082976967DE4}" srcOrd="0" destOrd="0" presId="urn:microsoft.com/office/officeart/2005/8/layout/vList2"/>
    <dgm:cxn modelId="{96E5E55C-CB37-3C4B-976A-BC267B06247E}" type="presOf" srcId="{9F07B78A-684E-4808-8653-7455C4E4A1B9}" destId="{075BE355-86A2-EE42-817E-1420899F08E8}" srcOrd="0" destOrd="0" presId="urn:microsoft.com/office/officeart/2005/8/layout/vList2"/>
    <dgm:cxn modelId="{7C10009D-85E1-4400-847B-A33A15158D21}" srcId="{7D480A47-5E1C-4516-82A7-4FA41E94E7F9}" destId="{FB835655-AB2A-43B8-BBD2-5D7168F1D4EB}" srcOrd="2" destOrd="0" parTransId="{0B3F445C-BB52-4F97-9243-3FCB7B7D0F53}" sibTransId="{5E78FE5C-CBEA-40A8-BB28-982B11312CEE}"/>
    <dgm:cxn modelId="{C175CFB8-3877-4231-BC0E-9D853D5C41E5}" srcId="{7D480A47-5E1C-4516-82A7-4FA41E94E7F9}" destId="{1C95DDE7-8A6F-49CA-9FB5-21E7D51DD547}" srcOrd="1" destOrd="0" parTransId="{2CFC2D7C-57B8-455C-983D-F260CCFE03D0}" sibTransId="{ACD8684B-4724-482E-AFAF-54C83FC676E4}"/>
    <dgm:cxn modelId="{4680F4E9-FF84-48DC-A734-E14A839F30D8}" srcId="{7D480A47-5E1C-4516-82A7-4FA41E94E7F9}" destId="{9F07B78A-684E-4808-8653-7455C4E4A1B9}" srcOrd="0" destOrd="0" parTransId="{79FFE460-1A4E-4354-AC70-B2DC32CD50D6}" sibTransId="{3D835931-FEF5-4EDC-9BF2-4047BAC8CC4E}"/>
    <dgm:cxn modelId="{E549E0F1-DE3D-7947-9864-A2DDD3D82688}" type="presOf" srcId="{7D480A47-5E1C-4516-82A7-4FA41E94E7F9}" destId="{224CE54F-8901-E241-B108-C0C4956744BF}" srcOrd="0" destOrd="0" presId="urn:microsoft.com/office/officeart/2005/8/layout/vList2"/>
    <dgm:cxn modelId="{672AAFDF-FD41-9A43-8286-62055DBAD592}" type="presParOf" srcId="{224CE54F-8901-E241-B108-C0C4956744BF}" destId="{075BE355-86A2-EE42-817E-1420899F08E8}" srcOrd="0" destOrd="0" presId="urn:microsoft.com/office/officeart/2005/8/layout/vList2"/>
    <dgm:cxn modelId="{9F8DDCCE-2239-CD44-A3F7-7705374E7A76}" type="presParOf" srcId="{224CE54F-8901-E241-B108-C0C4956744BF}" destId="{A8F9A085-0C58-6344-9C85-BCBBFC0DD034}" srcOrd="1" destOrd="0" presId="urn:microsoft.com/office/officeart/2005/8/layout/vList2"/>
    <dgm:cxn modelId="{D68D24CF-54A2-7345-AB24-B1A5F4AC0065}" type="presParOf" srcId="{224CE54F-8901-E241-B108-C0C4956744BF}" destId="{57CEA293-53FB-D543-B20C-B774C899207C}" srcOrd="2" destOrd="0" presId="urn:microsoft.com/office/officeart/2005/8/layout/vList2"/>
    <dgm:cxn modelId="{24DEC7F8-C0A5-A740-BFBB-B518FB52DCBE}" type="presParOf" srcId="{224CE54F-8901-E241-B108-C0C4956744BF}" destId="{A5C11BF9-AC0A-544F-A2CE-293AAEC2D87C}" srcOrd="3" destOrd="0" presId="urn:microsoft.com/office/officeart/2005/8/layout/vList2"/>
    <dgm:cxn modelId="{310FB824-58B7-A244-9462-26C86F1AC579}" type="presParOf" srcId="{224CE54F-8901-E241-B108-C0C4956744BF}" destId="{C342CF28-E36B-E944-A327-082976967DE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BE355-86A2-EE42-817E-1420899F08E8}">
      <dsp:nvSpPr>
        <dsp:cNvPr id="0" name=""/>
        <dsp:cNvSpPr/>
      </dsp:nvSpPr>
      <dsp:spPr>
        <a:xfrm>
          <a:off x="0" y="643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Mající</a:t>
          </a:r>
          <a:r>
            <a:rPr lang="en-US" sz="3800" kern="1200" dirty="0"/>
            <a:t> </a:t>
          </a:r>
          <a:r>
            <a:rPr lang="en-US" sz="3800" kern="1200" dirty="0" err="1"/>
            <a:t>zájem</a:t>
          </a:r>
          <a:endParaRPr lang="en-US" sz="3800" kern="1200" dirty="0"/>
        </a:p>
      </dsp:txBody>
      <dsp:txXfrm>
        <a:off x="70537" y="76976"/>
        <a:ext cx="4539655" cy="1303875"/>
      </dsp:txXfrm>
    </dsp:sp>
    <dsp:sp modelId="{57CEA293-53FB-D543-B20C-B774C899207C}">
      <dsp:nvSpPr>
        <dsp:cNvPr id="0" name=""/>
        <dsp:cNvSpPr/>
      </dsp:nvSpPr>
      <dsp:spPr>
        <a:xfrm>
          <a:off x="0" y="156082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Mající</a:t>
          </a:r>
          <a:r>
            <a:rPr lang="en-US" sz="3800" kern="1200" dirty="0"/>
            <a:t> </a:t>
          </a:r>
          <a:r>
            <a:rPr lang="en-US" sz="3800" kern="1200" dirty="0" err="1"/>
            <a:t>pocit</a:t>
          </a:r>
          <a:r>
            <a:rPr lang="en-US" sz="3800" kern="1200" dirty="0"/>
            <a:t>, </a:t>
          </a:r>
          <a:r>
            <a:rPr lang="en-US" sz="3800" kern="1200" dirty="0" err="1"/>
            <a:t>že</a:t>
          </a:r>
          <a:r>
            <a:rPr lang="en-US" sz="3800" kern="1200" dirty="0"/>
            <a:t> se v </a:t>
          </a:r>
          <a:r>
            <a:rPr lang="en-US" sz="3800" kern="1200" dirty="0" err="1"/>
            <a:t>tématu</a:t>
          </a:r>
          <a:r>
            <a:rPr lang="en-US" sz="3800" kern="1200" dirty="0"/>
            <a:t> </a:t>
          </a:r>
          <a:r>
            <a:rPr lang="en-US" sz="3800" kern="1200" dirty="0" err="1"/>
            <a:t>orientují</a:t>
          </a:r>
          <a:endParaRPr lang="en-US" sz="3800" kern="1200" dirty="0"/>
        </a:p>
      </dsp:txBody>
      <dsp:txXfrm>
        <a:off x="70537" y="1631366"/>
        <a:ext cx="4539655" cy="1303875"/>
      </dsp:txXfrm>
    </dsp:sp>
    <dsp:sp modelId="{C342CF28-E36B-E944-A327-082976967DE4}">
      <dsp:nvSpPr>
        <dsp:cNvPr id="0" name=""/>
        <dsp:cNvSpPr/>
      </dsp:nvSpPr>
      <dsp:spPr>
        <a:xfrm>
          <a:off x="0" y="311521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Nemající</a:t>
          </a:r>
          <a:r>
            <a:rPr lang="en-US" sz="3800" kern="1200" dirty="0"/>
            <a:t> </a:t>
          </a:r>
          <a:r>
            <a:rPr lang="en-US" sz="3800" kern="1200" dirty="0" err="1"/>
            <a:t>zájem</a:t>
          </a:r>
          <a:endParaRPr lang="en-US" sz="3800" kern="1200" dirty="0"/>
        </a:p>
      </dsp:txBody>
      <dsp:txXfrm>
        <a:off x="70537" y="3185756"/>
        <a:ext cx="4539655" cy="13038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6.603"/>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7.762"/>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8.855"/>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0.255"/>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1.427"/>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2.565"/>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3.864"/>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5.644"/>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3"/>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4"/>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5"/>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6"/>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7"/>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8"/>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9"/>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0"/>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1"/>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2"/>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3"/>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06.179"/>
    </inkml:context>
    <inkml:brush xml:id="br0">
      <inkml:brushProperty name="width" value="0.05" units="cm"/>
      <inkml:brushProperty name="height" value="0.05" units="cm"/>
      <inkml:brushProperty name="color" value="#358688"/>
    </inkml:brush>
  </inkml:definitions>
  <inkml:trace contextRef="#ctx0" brushRef="#br0">3102 1091 24575,'0'-11'0,"0"-2"0,0-4 0,0-9 0,0 6 0,0-5 0,0 11 0,-1-3 0,-2 1 0,-1 2 0,-1 0 0,1-1 0,1-1 0,-1-1 0,0 1 0,-2 0 0,0-1 0,-1-2 0,-1 1 0,2-1 0,-1 4 0,0 2 0,-3-7 0,5 11 0,-5-10 0,5 9 0,-2-3 0,-3 1 0,1 3 0,-1-3 0,1-2 0,-2 1 0,1 1 0,-1-1 0,0 0 0,0 0 0,-1-1 0,0 2 0,-1-1 0,0 0 0,3 2 0,0 2 0,-2-1 0,0 0 0,-3 0 0,-1 0 0,1 0 0,-8-3 0,8 4 0,-7-3 0,9 4 0,-2-1 0,0 1 0,-2 1 0,-1 0 0,-4-2 0,-1-2 0,1-1 0,-1 1 0,2 0 0,0 2 0,-1 1 0,3 0 0,0 0 0,1-1 0,-1-2 0,-1 1 0,-2-1 0,1-2 0,0 0 0,-1-1 0,1 1 0,0 2 0,-5-2 0,8 5 0,-6-5 0,8 5 0,-7-2 0,-2-1 0,1 1 0,-4 1 0,1 0 0,-2 1 0,-2 1 0,3-1 0,0 1 0,0 0 0,2 0 0,-1 3 0,1 0 0,-1 0 0,-1 1 0,-1 1 0,-1 1 0,1 1 0,1 0 0,0 0 0,3 0 0,-5 0 0,9 0 0,-7 0 0,9 0 0,-6 0 0,-1 0 0,2 0 0,-3 0 0,-3 0 0,1 0 0,-1 1 0,3 2 0,0 4 0,2 2 0,1 2 0,1 0 0,0-1 0,-2 1 0,0 0 0,1 0 0,-1 2 0,0 0 0,-2 3 0,0 1 0,-1 0 0,0 2 0,-1-1 0,-4 5 0,12-8 0,-6 6 0,11-7 0,-5 3 0,-1 2 0,-1 0 0,-3 2 0,0-2 0,1 1 0,2 3 0,-1 2 0,-1 2 0,-1-1 0,-1 2 0,0 1 0,0 0 0,1-1 0,3-1 0,0 0 0,-1 1 0,-1 0 0,-1 2 0,1-2 0,2 1 0,-5 4 0,9-7 0,-7 5 0,12-12 0,-4 5 0,2-1 0,0 2 0,-1 1 0,3 0 0,0-3 0,3 2 0,0-1 0,0 1 0,0-2 0,2-2 0,1 2 0,1 2 0,3 0 0,-1 1 0,1 0 0,1-1 0,1 2 0,1-2 0,1 0 0,0-1 0,0 2 0,0-9 0,0 7 0,0-8 0,0 5 0,0 2 0,0 2 0,0 1 0,0 1 0,0-2 0,0 0 0,0 1 0,0 0 0,0 1 0,1 1 0,4 0 0,2 2 0,3 2 0,1 1 0,1-1 0,-1-1 0,0 0 0,0-2 0,0-1 0,3 0 0,2 2 0,-4-6 0,6 7 0,-7-11 0,4 3 0,1 0 0,0 3 0,1-1 0,1 1 0,0-4 0,0-1 0,0 0 0,0-1 0,1-1 0,0-2 0,-1-1 0,1 1 0,3 2 0,2 2 0,4 1 0,-1 0 0,2 1 0,1-1 0,2 1 0,3 0 0,-4 0 0,7 4 0,-12-6 0,11 7 0,-10-10 0,7 4 0,-3-2 0,1 1 0,1-1 0,0-3 0,1-1 0,-3 0 0,-1-2 0,0 0 0,1-1 0,-2-2 0,1 0 0,0 0 0,-2 1 0,0-1 0,0 0 0,2 0 0,-1-2 0,-2-1 0,1-2 0,-3-3 0,11 0 0,-14-1 0,11 1 0,-14 0 0,8-1 0,3-2 0,0 0 0,3 0 0,0 0 0,1 0 0,3 0 0,1 0 0,1 0 0,0 0 0,0-2 0,0-2 0,0-5 0,2-2 0,0-1 0,-2 0 0,-1 0 0,0 1 0,0-1 0,-1 0 0,2 0 0,-1-2 0,-10 4 0,7-3 0,-12 5 0,7-3 0,-3 0 0,-3 0 0,1 0 0,-3 0 0,1-1 0,-2 1 0,-2 0 0,-1 1 0,-2 1 0,3-4 0,2 0 0,-1-3 0,1-2 0,-3 2 0,1-2 0,-1-1 0,1 0 0,-1 1 0,-1-1 0,1 1 0,0-6 0,-4 7 0,3-5 0,-6 9 0,3-4 0,-1-1 0,0-3 0,2-1 0,-1 0 0,1-1 0,1 1 0,-3 1 0,0 3 0,-2 2 0,-2-2 0,2-2 0,0 0 0,0-1 0,0 3 0,-1 1 0,0 0 0,0-1 0,-2-1 0,0-1 0,-2-1 0,-3-3 0,-1-12 0,-2 10 0,0-14 0,0 17 0,0-7 0,0 0 0,0 0 0,0-2 0,0 3 0,0 6 0,1 4 0,1 3 0,1 1 0,-1 1 0,-1 0 0,-1 0 0,0 1 0,0 1 0,0 1 0,0 1 0,0 1 0,0-3 0,0 1 0,0 1 0,0 0 0,0 1 0,0 1 0,0-3 0,0 2 0,0-4 0,0 0 0,0-4 0,0 1 0,0-4 0,0 0 0,1 1 0,2 2 0,0 3 0,-1 1 0,-1 4 0,-1 1 0,0 3 0,0 0 0,0-3 0,0-3 0,0-3 0,0-3 0,0-4 0,0-3 0,0-6 0,0 10 0,0-6 0,0 10 0,0-2 0,0 3 0,0 4 0,0 2 0,0 3 0,0-1 0,0 3 0,0-1 0,0 0 0,0-2 0,-1-1 0,-4-4 0,3 6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13.154"/>
    </inkml:context>
    <inkml:brush xml:id="br0">
      <inkml:brushProperty name="width" value="0.05" units="cm"/>
      <inkml:brushProperty name="height" value="0.05" units="cm"/>
      <inkml:brushProperty name="color" value="#B73E35"/>
    </inkml:brush>
  </inkml:definitions>
  <inkml:trace contextRef="#ctx0" brushRef="#br0">3203 585 24575,'-2'-12'0,"-4"-3"0,-5-1 0,-6-3 0,-3-2 0,-2 2 0,0 1 0,1 2 0,0 0 0,0 2 0,-1 0 0,1 1 0,-3-1 0,-1 0 0,0 1 0,-2 2 0,2 0 0,-3 0 0,-4-3 0,7 7 0,-6-2 0,9 3 0,-8-2 0,2-3 0,1 0 0,-1 2 0,2 1 0,-1-1 0,1 0 0,1-3 0,0-1 0,-1-1 0,0 0 0,-1 2 0,-3 0 0,-2-1 0,1-1 0,-1 1 0,1 2 0,-1 2 0,1 3 0,1-2 0,2 1 0,2 1 0,-9 1 0,15 1 0,-11 0 0,12 1 0,-5 0 0,0 1 0,-5-1 0,0 0 0,-1-1 0,1-1 0,5 2 0,3 0 0,2 2 0,-1 1 0,0-1 0,1-2 0,-2 1 0,3-1 0,-2 2 0,-4 1 0,-1 0 0,-2 0 0,-3 0 0,-2 0 0,1 0 0,-1 0 0,-7 0 0,13 0 0,-10 0 0,13 0 0,-7 0 0,0 3 0,-2 0 0,2 3 0,1 2 0,2-1 0,1 1 0,0-1 0,-1 0 0,-1 1 0,2-1 0,1 0 0,2-1 0,2 0 0,0 1 0,-1-1 0,1 1 0,2 1 0,1-3 0,2 2 0,3 0 0,-2-2 0,0 4 0,4-4 0,-2 2 0,5-3 0,-1 3 0,-2 1 0,-2 2 0,-1 1 0,-3 0 0,-1 0 0,-2 2 0,-1 1 0,2 1 0,-2 4 0,1 5 0,-2 2 0,-2 1 0,4-4 0,0-2 0,1 0 0,0 0 0,0 3 0,2 1 0,-5 5 0,9-6 0,-7 4 0,9-6 0,-5 5 0,0 0 0,0 0 0,-1-1 0,0 0 0,1-2 0,2 1 0,1 0 0,-1-1 0,1-4 0,-1 0 0,-1 2 0,2-1 0,-2 3 0,4-5 0,0-1 0,1-2 0,0-2 0,2 0 0,1-1 0,0 1 0,1 4 0,-3 5 0,2-5 0,0 6 0,1-8 0,1 5 0,0-1 0,-2 1 0,1 0 0,0 3 0,1 2 0,1 0 0,1 0 0,2 0 0,1 1 0,0 0 0,0 2 0,0-2 0,0 2 0,0-1 0,0 0 0,0 0 0,0 0 0,0-1 0,0 0 0,0 4 0,0 8 0,0-13 0,0 11 0,0-17 0,2 7 0,1 0 0,3 0 0,0 4 0,1 0 0,1 1 0,-3-2 0,1-2 0,-1-1 0,0-3 0,2-1 0,-1-3 0,0-2 0,-1 0 0,0 1 0,2-1 0,-1-2 0,0-1 0,2-2 0,-1 1 0,3 1 0,2 1 0,-4-6 0,3 2 0,-1-2 0,5 2 0,0 1 0,3 1 0,1 0 0,4 3 0,3 1 0,0-1 0,-2-1 0,1 1 0,1 1 0,2-1 0,1 0 0,-1-2 0,0-1 0,0 2 0,0-2 0,0 0 0,0 0 0,-1-3 0,1 2 0,0 1 0,8 3 0,-14-5 0,12 1 0,-15-5 0,5 3 0,3-1 0,-3 1 0,1-1 0,0-1 0,-2-2 0,-3-2 0,4 1 0,1-1 0,0 1 0,3-1 0,-4-1 0,1 0 0,1-2 0,0 1 0,-1 0 0,2-1 0,-2 1 0,2-1 0,3-1 0,0-1 0,1 0 0,8 0 0,-14 0 0,15 0 0,-17 0 0,7 0 0,-3 0 0,-3 0 0,1 0 0,-3 0 0,2 0 0,2 0 0,-1 0 0,-1 0 0,-1 0 0,-2-1 0,2-2 0,2-2 0,-1 0 0,3-1 0,-1 1 0,-1-1 0,1-1 0,-2-1 0,3-3 0,1 0 0,8 2 0,-11-2 0,13-1 0,-12 0 0,8-1 0,3 1 0,1 0 0,2-1 0,0-2 0,-3 0 0,-1-1 0,-5 3 0,-1 1 0,-2-2 0,0-1 0,-2-2 0,0 2 0,0 1 0,-3-1 0,-1 0 0,-3-1 0,0 2 0,-1-1 0,0 2 0,-3-3 0,2-2 0,-4 6 0,2-3 0,-4 6 0,8-7 0,-10 6 0,7-7 0,-6 7 0,3-6 0,1 0 0,0 2 0,-1 0 0,0 1 0,0 0 0,-2 0 0,-2 2 0,1 0 0,0-2 0,0-1 0,0-1 0,0-1 0,0 1 0,0-1 0,0-2 0,0 2 0,-2-2 0,1 1 0,-3 3 0,1-3 0,-2 4 0,0-4 0,0-1 0,0-3 0,1-1 0,1 0 0,0-1 0,0 2 0,-1 2 0,-1 1 0,-1-1 0,0-2 0,0-4 0,-1 0 0,0-2 0,-2-1 0,-1 0 0,0-3 0,0 0 0,0 2 0,0-1 0,0 1 0,0-7 0,0 13 0,0-7 0,0 11 0,0-8 0,0-4 0,0 0 0,0-2 0,0-4 0,0-2 0,0-1 0,0 6 0,0 5 0,0 2 0,0 2 0,0 3 0,0 2 0,0 1 0,0 3 0,0 0 0,0 1 0,0 0 0,0-1 0,0 3 0,0 1 0,0 0 0,-5-4 0,4 6 0,-3-7 0,4 7 0,-2-5 0,-1 0 0,-2 2 0,0 1 0,2 2 0,-2 0 0,3 2 0,-2 2 0,1 2 0,0 0 0,-1 1 0,1 1 0,0-2 0,-1 0 0,-1-3 0,-1-1 0,-3-4 0,-1 0 0,-2-3 0,-1-3 0,0 2 0,-2-6 0,6 9 0,-3-3 0,7 9 0,-2-3 0,1 3 0,1 1 0,0 1 0,1 3 0,2 0 0,-2 1 0,-1 0 0,-5-3 0,-7-3 0,-6-5 0,-9-5 0,15 8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17.521"/>
    </inkml:context>
    <inkml:brush xml:id="br0">
      <inkml:brushProperty name="width" value="0.05" units="cm"/>
      <inkml:brushProperty name="height" value="0.05" units="cm"/>
      <inkml:brushProperty name="color" value="#FFA615"/>
    </inkml:brush>
  </inkml:definitions>
  <inkml:trace contextRef="#ctx0" brushRef="#br0">2776 525 24575,'-24'0'0,"11"-4"0,-9-4 0,9-3 0,-6-7 0,-5 1 0,-2-4 0,0-1 0,1 1 0,1 0 0,1 2 0,0 1 0,4 4 0,-1 1 0,1 1 0,0 1 0,1 0 0,2 1 0,1 0 0,0 0 0,0 0 0,-1 0 0,1-1 0,-2 1 0,2 0 0,2 2 0,-7-2 0,11 6 0,-7-2 0,8 3 0,-1 0 0,0 1 0,-4 0 0,-1-1 0,-1 0 0,-7-1 0,-1-1 0,-4 0 0,-4-2 0,3 2 0,-2-2 0,-1 0 0,-1 0 0,-1-1 0,-2 2 0,-3-1 0,-1 1 0,1 0 0,0-2 0,4 1 0,0 0 0,-10 0 0,18 4 0,-13-3 0,17 3 0,-6 0 0,-2 0 0,1 1 0,1-1 0,-3-1 0,2 0 0,0 1 0,2 0 0,3 0 0,-1 1 0,1-1 0,1 0 0,1 2 0,1 1 0,-1 0 0,-1 0 0,-2 0 0,3 0 0,-2 0 0,2 0 0,0 0 0,-7 0 0,11 0 0,-8 2 0,10 3 0,-4 3 0,-1 2 0,1 1 0,-1-1 0,2 1 0,1-1 0,1 1 0,1 0 0,-4 3 0,1 0 0,0 2 0,1 0 0,-1 0 0,-2 0 0,0 1 0,0 2 0,0 1 0,1 0 0,-4 1 0,-1 4 0,-4 1 0,0 3 0,-8 5 0,11-8 0,-10 6 0,13-11 0,-5 6 0,3-2 0,0 1 0,3-1 0,1-1 0,1 1 0,2 0 0,0 0 0,1-2 0,2-2 0,0 0 0,2 0 0,2 0 0,1-1 0,1-2 0,0 0 0,0-2 0,1 1 0,3-1 0,-1 0 0,1 2 0,1 0 0,0-2 0,1 3 0,0-6 0,1 4 0,2 1 0,0 1 0,0 3 0,0 1 0,0 3 0,1 0 0,2 3 0,5 3 0,2 1 0,1 2 0,1 0 0,-1-2 0,1-2 0,1 0 0,1 1 0,1 2 0,1 2 0,0-4 0,-2-1 0,2-3 0,0 8 0,-1-12 0,3 10 0,-4-14 0,1 6 0,1-2 0,0 3 0,0 1 0,2-1 0,-1 2 0,1-3 0,-1 0 0,3 1 0,0-2 0,1-1 0,0 1 0,1 0 0,1 3 0,2 0 0,-2 1 0,0-1 0,1 0 0,2 1 0,0-3 0,-1-1 0,-3-3 0,3 4 0,-7-11 0,3 6 0,-5-10 0,3 4 0,0 1 0,3-2 0,-2-1 0,2-1 0,-1 1 0,1 0 0,2 0 0,2 0 0,0-1 0,-3-2 0,0 1 0,2 0 0,-1 0 0,3 0 0,-1 0 0,-1-1 0,2 1 0,-2 0 0,-1 0 0,3 0 0,2 2 0,-5-7 0,8 4 0,-10-7 0,5-1 0,0 3 0,2-2 0,1 0 0,3 1 0,0-2 0,-5 2 0,2-2 0,2 0 0,0-2 0,5 0 0,-2 0 0,1 0 0,1 0 0,-1 0 0,-1 0 0,1-2 0,3-3 0,-1-6 0,3-3 0,-1-1 0,14-3 0,-19 5 0,13-5 0,-22 6 0,8-4 0,-4 2 0,0 0 0,-1-1 0,-2 1 0,2-1 0,-3 1 0,-2 0 0,-1 1 0,-2-1 0,-1 1 0,-2 0 0,0 0 0,1-2 0,1-1 0,0 0 0,-2 0 0,0 0 0,1 1 0,-1-2 0,0 2 0,5-2 0,-10 4 0,6-2 0,-9 4 0,3-4 0,2 3 0,0-1 0,-2-3 0,1 2 0,-1-3 0,2-2 0,0 2 0,0 0 0,-2 1 0,-1-1 0,-1 0 0,2 0 0,1-2 0,-1 0 0,-2-1 0,0-4 0,2-1 0,1-3 0,0 0 0,-1 0 0,-1-3 0,1-2 0,-4 9 0,3-6 0,-4 10 0,3-4 0,-1 0 0,0 2 0,-1-3 0,-1-2 0,-3 3 0,-1 2 0,1 4 0,-1-1 0,0 0 0,-1 2 0,0 1 0,-2 2 0,-1 1 0,0 0 0,0 1 0,0-1 0,0-1 0,0 1 0,0-2 0,0-2 0,0-7 0,0 7 0,0-11 0,0 8 0,0-4 0,0-3 0,-3 3 0,0-3 0,-2-2 0,-4 4 0,1 2 0,0 4 0,1 4 0,2 0 0,-1 0 0,0 3 0,0 1 0,-1 0 0,-1-4 0,-2-2 0,0-4 0,1 2 0,1 1 0,1 2 0,1 3 0,-1 1 0,1-1 0,2 6 0,-3-3 0,2 5 0,0 0 0,1 0 0,0 0 0,-1 0 0,0 2 0,1-1 0,1 1 0,-1 1 0,1-1 0,-1 1 0,0 0 0,-1-3 0,-1-1 0,-1-1 0,-2-2 0,-1 2 0,-2-3 0,4 5 0,-5-5 0,2 3 0,-1-1 0,0 1 0,0 0 0,-2-2 0,0-1 0,-2-1 0,4 1 0,-1 1 0,3 2 0,3 1 0,1 1 0,1 0 0,0 2 0,0 0 0,0 2 0,0 1 0,1 0 0,-1 0 0,-4 0 0,-1 0 0,-8 0 0,-3-2 0,-3-3 0,-6-4 0,1-3 0,-1 0 0,5 0 0,3 3 0,11 3 0,4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5"/>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6"/>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7"/>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8"/>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9"/>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0"/>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1"/>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2"/>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3"/>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4"/>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5"/>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3.562"/>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4.572"/>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5.570"/>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26B2A-A7B7-D748-8ADE-9F8FBEBD2FD4}" type="datetimeFigureOut">
              <a:rPr lang="en-CZ" smtClean="0"/>
              <a:t>28.09.2024</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809D8-B005-734D-B332-F0A0B534CB4D}" type="slidenum">
              <a:rPr lang="en-CZ" smtClean="0"/>
              <a:t>‹#›</a:t>
            </a:fld>
            <a:endParaRPr lang="en-CZ"/>
          </a:p>
        </p:txBody>
      </p:sp>
    </p:spTree>
    <p:extLst>
      <p:ext uri="{BB962C8B-B14F-4D97-AF65-F5344CB8AC3E}">
        <p14:creationId xmlns:p14="http://schemas.microsoft.com/office/powerpoint/2010/main" val="339262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a:t>
            </a:fld>
            <a:endParaRPr lang="en-CZ"/>
          </a:p>
        </p:txBody>
      </p:sp>
    </p:spTree>
    <p:extLst>
      <p:ext uri="{BB962C8B-B14F-4D97-AF65-F5344CB8AC3E}">
        <p14:creationId xmlns:p14="http://schemas.microsoft.com/office/powerpoint/2010/main" val="118616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10</a:t>
            </a:fld>
            <a:endParaRPr lang="en-CZ"/>
          </a:p>
        </p:txBody>
      </p:sp>
    </p:spTree>
    <p:extLst>
      <p:ext uri="{BB962C8B-B14F-4D97-AF65-F5344CB8AC3E}">
        <p14:creationId xmlns:p14="http://schemas.microsoft.com/office/powerpoint/2010/main" val="313548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11</a:t>
            </a:fld>
            <a:endParaRPr lang="en-CZ"/>
          </a:p>
        </p:txBody>
      </p:sp>
    </p:spTree>
    <p:extLst>
      <p:ext uri="{BB962C8B-B14F-4D97-AF65-F5344CB8AC3E}">
        <p14:creationId xmlns:p14="http://schemas.microsoft.com/office/powerpoint/2010/main" val="320397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12</a:t>
            </a:fld>
            <a:endParaRPr lang="en-CZ"/>
          </a:p>
        </p:txBody>
      </p:sp>
    </p:spTree>
    <p:extLst>
      <p:ext uri="{BB962C8B-B14F-4D97-AF65-F5344CB8AC3E}">
        <p14:creationId xmlns:p14="http://schemas.microsoft.com/office/powerpoint/2010/main" val="314136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13</a:t>
            </a:fld>
            <a:endParaRPr lang="en-CZ"/>
          </a:p>
        </p:txBody>
      </p:sp>
    </p:spTree>
    <p:extLst>
      <p:ext uri="{BB962C8B-B14F-4D97-AF65-F5344CB8AC3E}">
        <p14:creationId xmlns:p14="http://schemas.microsoft.com/office/powerpoint/2010/main" val="1363129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14</a:t>
            </a:fld>
            <a:endParaRPr lang="en-CZ"/>
          </a:p>
        </p:txBody>
      </p:sp>
    </p:spTree>
    <p:extLst>
      <p:ext uri="{BB962C8B-B14F-4D97-AF65-F5344CB8AC3E}">
        <p14:creationId xmlns:p14="http://schemas.microsoft.com/office/powerpoint/2010/main" val="133997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15</a:t>
            </a:fld>
            <a:endParaRPr lang="en-CZ"/>
          </a:p>
        </p:txBody>
      </p:sp>
    </p:spTree>
    <p:extLst>
      <p:ext uri="{BB962C8B-B14F-4D97-AF65-F5344CB8AC3E}">
        <p14:creationId xmlns:p14="http://schemas.microsoft.com/office/powerpoint/2010/main" val="225876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16</a:t>
            </a:fld>
            <a:endParaRPr lang="en-CZ"/>
          </a:p>
        </p:txBody>
      </p:sp>
    </p:spTree>
    <p:extLst>
      <p:ext uri="{BB962C8B-B14F-4D97-AF65-F5344CB8AC3E}">
        <p14:creationId xmlns:p14="http://schemas.microsoft.com/office/powerpoint/2010/main" val="1564386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17</a:t>
            </a:fld>
            <a:endParaRPr lang="en-CZ"/>
          </a:p>
        </p:txBody>
      </p:sp>
    </p:spTree>
    <p:extLst>
      <p:ext uri="{BB962C8B-B14F-4D97-AF65-F5344CB8AC3E}">
        <p14:creationId xmlns:p14="http://schemas.microsoft.com/office/powerpoint/2010/main" val="3650145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18</a:t>
            </a:fld>
            <a:endParaRPr lang="en-CZ"/>
          </a:p>
        </p:txBody>
      </p:sp>
    </p:spTree>
    <p:extLst>
      <p:ext uri="{BB962C8B-B14F-4D97-AF65-F5344CB8AC3E}">
        <p14:creationId xmlns:p14="http://schemas.microsoft.com/office/powerpoint/2010/main" val="403872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19</a:t>
            </a:fld>
            <a:endParaRPr lang="en-CZ"/>
          </a:p>
        </p:txBody>
      </p:sp>
    </p:spTree>
    <p:extLst>
      <p:ext uri="{BB962C8B-B14F-4D97-AF65-F5344CB8AC3E}">
        <p14:creationId xmlns:p14="http://schemas.microsoft.com/office/powerpoint/2010/main" val="274849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a:t>
            </a:fld>
            <a:endParaRPr lang="en-CZ"/>
          </a:p>
        </p:txBody>
      </p:sp>
    </p:spTree>
    <p:extLst>
      <p:ext uri="{BB962C8B-B14F-4D97-AF65-F5344CB8AC3E}">
        <p14:creationId xmlns:p14="http://schemas.microsoft.com/office/powerpoint/2010/main" val="1564390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20</a:t>
            </a:fld>
            <a:endParaRPr lang="en-CZ"/>
          </a:p>
        </p:txBody>
      </p:sp>
    </p:spTree>
    <p:extLst>
      <p:ext uri="{BB962C8B-B14F-4D97-AF65-F5344CB8AC3E}">
        <p14:creationId xmlns:p14="http://schemas.microsoft.com/office/powerpoint/2010/main" val="533742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21</a:t>
            </a:fld>
            <a:endParaRPr lang="en-CZ"/>
          </a:p>
        </p:txBody>
      </p:sp>
    </p:spTree>
    <p:extLst>
      <p:ext uri="{BB962C8B-B14F-4D97-AF65-F5344CB8AC3E}">
        <p14:creationId xmlns:p14="http://schemas.microsoft.com/office/powerpoint/2010/main" val="354458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22</a:t>
            </a:fld>
            <a:endParaRPr lang="en-CZ"/>
          </a:p>
        </p:txBody>
      </p:sp>
    </p:spTree>
    <p:extLst>
      <p:ext uri="{BB962C8B-B14F-4D97-AF65-F5344CB8AC3E}">
        <p14:creationId xmlns:p14="http://schemas.microsoft.com/office/powerpoint/2010/main" val="20877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23</a:t>
            </a:fld>
            <a:endParaRPr lang="en-CZ"/>
          </a:p>
        </p:txBody>
      </p:sp>
    </p:spTree>
    <p:extLst>
      <p:ext uri="{BB962C8B-B14F-4D97-AF65-F5344CB8AC3E}">
        <p14:creationId xmlns:p14="http://schemas.microsoft.com/office/powerpoint/2010/main" val="352057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a:p>
        </p:txBody>
      </p:sp>
      <p:sp>
        <p:nvSpPr>
          <p:cNvPr id="4" name="Slide Number Placeholder 3"/>
          <p:cNvSpPr>
            <a:spLocks noGrp="1"/>
          </p:cNvSpPr>
          <p:nvPr>
            <p:ph type="sldNum" sz="quarter" idx="5"/>
          </p:nvPr>
        </p:nvSpPr>
        <p:spPr/>
        <p:txBody>
          <a:bodyPr/>
          <a:lstStyle/>
          <a:p>
            <a:fld id="{412809D8-B005-734D-B332-F0A0B534CB4D}" type="slidenum">
              <a:rPr lang="en-CZ" smtClean="0"/>
              <a:t>24</a:t>
            </a:fld>
            <a:endParaRPr lang="en-CZ"/>
          </a:p>
        </p:txBody>
      </p:sp>
    </p:spTree>
    <p:extLst>
      <p:ext uri="{BB962C8B-B14F-4D97-AF65-F5344CB8AC3E}">
        <p14:creationId xmlns:p14="http://schemas.microsoft.com/office/powerpoint/2010/main" val="3590270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25</a:t>
            </a:fld>
            <a:endParaRPr lang="en-CZ"/>
          </a:p>
        </p:txBody>
      </p:sp>
    </p:spTree>
    <p:extLst>
      <p:ext uri="{BB962C8B-B14F-4D97-AF65-F5344CB8AC3E}">
        <p14:creationId xmlns:p14="http://schemas.microsoft.com/office/powerpoint/2010/main" val="832499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noProof="0" dirty="0"/>
          </a:p>
        </p:txBody>
      </p:sp>
      <p:sp>
        <p:nvSpPr>
          <p:cNvPr id="4" name="Slide Number Placeholder 3"/>
          <p:cNvSpPr>
            <a:spLocks noGrp="1"/>
          </p:cNvSpPr>
          <p:nvPr>
            <p:ph type="sldNum" sz="quarter" idx="5"/>
          </p:nvPr>
        </p:nvSpPr>
        <p:spPr/>
        <p:txBody>
          <a:bodyPr/>
          <a:lstStyle/>
          <a:p>
            <a:fld id="{412809D8-B005-734D-B332-F0A0B534CB4D}" type="slidenum">
              <a:rPr lang="en-CZ" smtClean="0"/>
              <a:t>27</a:t>
            </a:fld>
            <a:endParaRPr lang="en-CZ"/>
          </a:p>
        </p:txBody>
      </p:sp>
    </p:spTree>
    <p:extLst>
      <p:ext uri="{BB962C8B-B14F-4D97-AF65-F5344CB8AC3E}">
        <p14:creationId xmlns:p14="http://schemas.microsoft.com/office/powerpoint/2010/main" val="1274814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noProof="0" dirty="0"/>
          </a:p>
        </p:txBody>
      </p:sp>
      <p:sp>
        <p:nvSpPr>
          <p:cNvPr id="4" name="Slide Number Placeholder 3"/>
          <p:cNvSpPr>
            <a:spLocks noGrp="1"/>
          </p:cNvSpPr>
          <p:nvPr>
            <p:ph type="sldNum" sz="quarter" idx="5"/>
          </p:nvPr>
        </p:nvSpPr>
        <p:spPr/>
        <p:txBody>
          <a:bodyPr/>
          <a:lstStyle/>
          <a:p>
            <a:fld id="{412809D8-B005-734D-B332-F0A0B534CB4D}" type="slidenum">
              <a:rPr lang="en-CZ" smtClean="0"/>
              <a:t>28</a:t>
            </a:fld>
            <a:endParaRPr lang="en-CZ"/>
          </a:p>
        </p:txBody>
      </p:sp>
    </p:spTree>
    <p:extLst>
      <p:ext uri="{BB962C8B-B14F-4D97-AF65-F5344CB8AC3E}">
        <p14:creationId xmlns:p14="http://schemas.microsoft.com/office/powerpoint/2010/main" val="785775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29</a:t>
            </a:fld>
            <a:endParaRPr lang="en-CZ"/>
          </a:p>
        </p:txBody>
      </p:sp>
    </p:spTree>
    <p:extLst>
      <p:ext uri="{BB962C8B-B14F-4D97-AF65-F5344CB8AC3E}">
        <p14:creationId xmlns:p14="http://schemas.microsoft.com/office/powerpoint/2010/main" val="3608888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30</a:t>
            </a:fld>
            <a:endParaRPr lang="en-CZ"/>
          </a:p>
        </p:txBody>
      </p:sp>
    </p:spTree>
    <p:extLst>
      <p:ext uri="{BB962C8B-B14F-4D97-AF65-F5344CB8AC3E}">
        <p14:creationId xmlns:p14="http://schemas.microsoft.com/office/powerpoint/2010/main" val="424370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a:t>
            </a:fld>
            <a:endParaRPr lang="en-CZ"/>
          </a:p>
        </p:txBody>
      </p:sp>
    </p:spTree>
    <p:extLst>
      <p:ext uri="{BB962C8B-B14F-4D97-AF65-F5344CB8AC3E}">
        <p14:creationId xmlns:p14="http://schemas.microsoft.com/office/powerpoint/2010/main" val="2212360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31</a:t>
            </a:fld>
            <a:endParaRPr lang="en-CZ"/>
          </a:p>
        </p:txBody>
      </p:sp>
    </p:spTree>
    <p:extLst>
      <p:ext uri="{BB962C8B-B14F-4D97-AF65-F5344CB8AC3E}">
        <p14:creationId xmlns:p14="http://schemas.microsoft.com/office/powerpoint/2010/main" val="3732610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32</a:t>
            </a:fld>
            <a:endParaRPr lang="en-CZ"/>
          </a:p>
        </p:txBody>
      </p:sp>
    </p:spTree>
    <p:extLst>
      <p:ext uri="{BB962C8B-B14F-4D97-AF65-F5344CB8AC3E}">
        <p14:creationId xmlns:p14="http://schemas.microsoft.com/office/powerpoint/2010/main" val="4124216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33</a:t>
            </a:fld>
            <a:endParaRPr lang="en-CZ"/>
          </a:p>
        </p:txBody>
      </p:sp>
    </p:spTree>
    <p:extLst>
      <p:ext uri="{BB962C8B-B14F-4D97-AF65-F5344CB8AC3E}">
        <p14:creationId xmlns:p14="http://schemas.microsoft.com/office/powerpoint/2010/main" val="3353139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34</a:t>
            </a:fld>
            <a:endParaRPr lang="en-CZ"/>
          </a:p>
        </p:txBody>
      </p:sp>
    </p:spTree>
    <p:extLst>
      <p:ext uri="{BB962C8B-B14F-4D97-AF65-F5344CB8AC3E}">
        <p14:creationId xmlns:p14="http://schemas.microsoft.com/office/powerpoint/2010/main" val="771989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35</a:t>
            </a:fld>
            <a:endParaRPr lang="en-CZ"/>
          </a:p>
        </p:txBody>
      </p:sp>
    </p:spTree>
    <p:extLst>
      <p:ext uri="{BB962C8B-B14F-4D97-AF65-F5344CB8AC3E}">
        <p14:creationId xmlns:p14="http://schemas.microsoft.com/office/powerpoint/2010/main" val="2246639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36</a:t>
            </a:fld>
            <a:endParaRPr lang="en-CZ"/>
          </a:p>
        </p:txBody>
      </p:sp>
    </p:spTree>
    <p:extLst>
      <p:ext uri="{BB962C8B-B14F-4D97-AF65-F5344CB8AC3E}">
        <p14:creationId xmlns:p14="http://schemas.microsoft.com/office/powerpoint/2010/main" val="3989138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37</a:t>
            </a:fld>
            <a:endParaRPr lang="en-CZ"/>
          </a:p>
        </p:txBody>
      </p:sp>
    </p:spTree>
    <p:extLst>
      <p:ext uri="{BB962C8B-B14F-4D97-AF65-F5344CB8AC3E}">
        <p14:creationId xmlns:p14="http://schemas.microsoft.com/office/powerpoint/2010/main" val="1612456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38</a:t>
            </a:fld>
            <a:endParaRPr lang="en-CZ"/>
          </a:p>
        </p:txBody>
      </p:sp>
    </p:spTree>
    <p:extLst>
      <p:ext uri="{BB962C8B-B14F-4D97-AF65-F5344CB8AC3E}">
        <p14:creationId xmlns:p14="http://schemas.microsoft.com/office/powerpoint/2010/main" val="948685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39</a:t>
            </a:fld>
            <a:endParaRPr lang="en-CZ"/>
          </a:p>
        </p:txBody>
      </p:sp>
    </p:spTree>
    <p:extLst>
      <p:ext uri="{BB962C8B-B14F-4D97-AF65-F5344CB8AC3E}">
        <p14:creationId xmlns:p14="http://schemas.microsoft.com/office/powerpoint/2010/main" val="2450594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40</a:t>
            </a:fld>
            <a:endParaRPr lang="en-CZ"/>
          </a:p>
        </p:txBody>
      </p:sp>
    </p:spTree>
    <p:extLst>
      <p:ext uri="{BB962C8B-B14F-4D97-AF65-F5344CB8AC3E}">
        <p14:creationId xmlns:p14="http://schemas.microsoft.com/office/powerpoint/2010/main" val="175416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a:t>
            </a:fld>
            <a:endParaRPr lang="en-CZ"/>
          </a:p>
        </p:txBody>
      </p:sp>
    </p:spTree>
    <p:extLst>
      <p:ext uri="{BB962C8B-B14F-4D97-AF65-F5344CB8AC3E}">
        <p14:creationId xmlns:p14="http://schemas.microsoft.com/office/powerpoint/2010/main" val="217624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41</a:t>
            </a:fld>
            <a:endParaRPr lang="en-CZ"/>
          </a:p>
        </p:txBody>
      </p:sp>
    </p:spTree>
    <p:extLst>
      <p:ext uri="{BB962C8B-B14F-4D97-AF65-F5344CB8AC3E}">
        <p14:creationId xmlns:p14="http://schemas.microsoft.com/office/powerpoint/2010/main" val="3191825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42</a:t>
            </a:fld>
            <a:endParaRPr lang="en-CZ"/>
          </a:p>
        </p:txBody>
      </p:sp>
    </p:spTree>
    <p:extLst>
      <p:ext uri="{BB962C8B-B14F-4D97-AF65-F5344CB8AC3E}">
        <p14:creationId xmlns:p14="http://schemas.microsoft.com/office/powerpoint/2010/main" val="1004591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43</a:t>
            </a:fld>
            <a:endParaRPr lang="en-CZ"/>
          </a:p>
        </p:txBody>
      </p:sp>
    </p:spTree>
    <p:extLst>
      <p:ext uri="{BB962C8B-B14F-4D97-AF65-F5344CB8AC3E}">
        <p14:creationId xmlns:p14="http://schemas.microsoft.com/office/powerpoint/2010/main" val="361441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44</a:t>
            </a:fld>
            <a:endParaRPr lang="en-CZ"/>
          </a:p>
        </p:txBody>
      </p:sp>
    </p:spTree>
    <p:extLst>
      <p:ext uri="{BB962C8B-B14F-4D97-AF65-F5344CB8AC3E}">
        <p14:creationId xmlns:p14="http://schemas.microsoft.com/office/powerpoint/2010/main" val="2230326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45</a:t>
            </a:fld>
            <a:endParaRPr lang="en-CZ"/>
          </a:p>
        </p:txBody>
      </p:sp>
    </p:spTree>
    <p:extLst>
      <p:ext uri="{BB962C8B-B14F-4D97-AF65-F5344CB8AC3E}">
        <p14:creationId xmlns:p14="http://schemas.microsoft.com/office/powerpoint/2010/main" val="2333232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46</a:t>
            </a:fld>
            <a:endParaRPr lang="en-CZ"/>
          </a:p>
        </p:txBody>
      </p:sp>
    </p:spTree>
    <p:extLst>
      <p:ext uri="{BB962C8B-B14F-4D97-AF65-F5344CB8AC3E}">
        <p14:creationId xmlns:p14="http://schemas.microsoft.com/office/powerpoint/2010/main" val="3054633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47</a:t>
            </a:fld>
            <a:endParaRPr lang="en-CZ"/>
          </a:p>
        </p:txBody>
      </p:sp>
    </p:spTree>
    <p:extLst>
      <p:ext uri="{BB962C8B-B14F-4D97-AF65-F5344CB8AC3E}">
        <p14:creationId xmlns:p14="http://schemas.microsoft.com/office/powerpoint/2010/main" val="2627483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48</a:t>
            </a:fld>
            <a:endParaRPr lang="en-CZ"/>
          </a:p>
        </p:txBody>
      </p:sp>
    </p:spTree>
    <p:extLst>
      <p:ext uri="{BB962C8B-B14F-4D97-AF65-F5344CB8AC3E}">
        <p14:creationId xmlns:p14="http://schemas.microsoft.com/office/powerpoint/2010/main" val="100806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5</a:t>
            </a:fld>
            <a:endParaRPr lang="en-CZ"/>
          </a:p>
        </p:txBody>
      </p:sp>
    </p:spTree>
    <p:extLst>
      <p:ext uri="{BB962C8B-B14F-4D97-AF65-F5344CB8AC3E}">
        <p14:creationId xmlns:p14="http://schemas.microsoft.com/office/powerpoint/2010/main" val="219205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6</a:t>
            </a:fld>
            <a:endParaRPr lang="en-CZ"/>
          </a:p>
        </p:txBody>
      </p:sp>
    </p:spTree>
    <p:extLst>
      <p:ext uri="{BB962C8B-B14F-4D97-AF65-F5344CB8AC3E}">
        <p14:creationId xmlns:p14="http://schemas.microsoft.com/office/powerpoint/2010/main" val="52052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7</a:t>
            </a:fld>
            <a:endParaRPr lang="en-CZ"/>
          </a:p>
        </p:txBody>
      </p:sp>
    </p:spTree>
    <p:extLst>
      <p:ext uri="{BB962C8B-B14F-4D97-AF65-F5344CB8AC3E}">
        <p14:creationId xmlns:p14="http://schemas.microsoft.com/office/powerpoint/2010/main" val="1555984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8</a:t>
            </a:fld>
            <a:endParaRPr lang="en-CZ"/>
          </a:p>
        </p:txBody>
      </p:sp>
    </p:spTree>
    <p:extLst>
      <p:ext uri="{BB962C8B-B14F-4D97-AF65-F5344CB8AC3E}">
        <p14:creationId xmlns:p14="http://schemas.microsoft.com/office/powerpoint/2010/main" val="1478428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9</a:t>
            </a:fld>
            <a:endParaRPr lang="en-CZ"/>
          </a:p>
        </p:txBody>
      </p:sp>
    </p:spTree>
    <p:extLst>
      <p:ext uri="{BB962C8B-B14F-4D97-AF65-F5344CB8AC3E}">
        <p14:creationId xmlns:p14="http://schemas.microsoft.com/office/powerpoint/2010/main" val="240727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585F4F1-D6C0-3B4B-BF50-9F58C29EAC61}" type="datetimeFigureOut">
              <a:rPr lang="en-CZ" smtClean="0"/>
              <a:t>28.09.2024</a:t>
            </a:fld>
            <a:endParaRPr lang="en-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EF1AEDFF-3DF9-F946-B353-B76842396E2D}" type="slidenum">
              <a:rPr lang="en-CZ" smtClean="0"/>
              <a:t>‹#›</a:t>
            </a:fld>
            <a:endParaRPr lang="en-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8716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28.09.2024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53543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28.09.2024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14404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28.09.2024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31287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585F4F1-D6C0-3B4B-BF50-9F58C29EAC61}" type="datetimeFigureOut">
              <a:rPr lang="en-CZ" smtClean="0"/>
              <a:t>28.09.2024</a:t>
            </a:fld>
            <a:endParaRPr lang="en-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EF1AEDFF-3DF9-F946-B353-B76842396E2D}" type="slidenum">
              <a:rPr lang="en-CZ" smtClean="0"/>
              <a:t>‹#›</a:t>
            </a:fld>
            <a:endParaRPr lang="en-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5982657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585F4F1-D6C0-3B4B-BF50-9F58C29EAC61}" type="datetimeFigureOut">
              <a:rPr lang="en-CZ" smtClean="0"/>
              <a:t>28.09.2024</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16327794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85F4F1-D6C0-3B4B-BF50-9F58C29EAC61}" type="datetimeFigureOut">
              <a:rPr lang="en-CZ" smtClean="0"/>
              <a:t>28.09.2024</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273978281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585F4F1-D6C0-3B4B-BF50-9F58C29EAC61}" type="datetimeFigureOut">
              <a:rPr lang="en-CZ" smtClean="0"/>
              <a:t>28.09.2024</a:t>
            </a:fld>
            <a:endParaRPr lang="en-CZ"/>
          </a:p>
        </p:txBody>
      </p:sp>
      <p:sp>
        <p:nvSpPr>
          <p:cNvPr id="4" name="Footer Placeholder 3"/>
          <p:cNvSpPr>
            <a:spLocks noGrp="1"/>
          </p:cNvSpPr>
          <p:nvPr>
            <p:ph type="ftr" sz="quarter" idx="11"/>
          </p:nvPr>
        </p:nvSpPr>
        <p:spPr/>
        <p:txBody>
          <a:bodyPr/>
          <a:lstStyle/>
          <a:p>
            <a:endParaRPr lang="en-CZ"/>
          </a:p>
        </p:txBody>
      </p:sp>
      <p:sp>
        <p:nvSpPr>
          <p:cNvPr id="5" name="Slide Number Placeholder 4"/>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360445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5F4F1-D6C0-3B4B-BF50-9F58C29EAC61}" type="datetimeFigureOut">
              <a:rPr lang="en-CZ" smtClean="0"/>
              <a:t>28.09.2024</a:t>
            </a:fld>
            <a:endParaRPr lang="en-CZ"/>
          </a:p>
        </p:txBody>
      </p:sp>
      <p:sp>
        <p:nvSpPr>
          <p:cNvPr id="3" name="Footer Placeholder 2"/>
          <p:cNvSpPr>
            <a:spLocks noGrp="1"/>
          </p:cNvSpPr>
          <p:nvPr>
            <p:ph type="ftr" sz="quarter" idx="11"/>
          </p:nvPr>
        </p:nvSpPr>
        <p:spPr/>
        <p:txBody>
          <a:bodyPr/>
          <a:lstStyle/>
          <a:p>
            <a:endParaRPr lang="en-CZ"/>
          </a:p>
        </p:txBody>
      </p:sp>
      <p:sp>
        <p:nvSpPr>
          <p:cNvPr id="4" name="Slide Number Placeholder 3"/>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97034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585F4F1-D6C0-3B4B-BF50-9F58C29EAC61}" type="datetimeFigureOut">
              <a:rPr lang="en-CZ" smtClean="0"/>
              <a:t>28.09.2024</a:t>
            </a:fld>
            <a:endParaRPr lang="en-CZ"/>
          </a:p>
        </p:txBody>
      </p:sp>
      <p:sp>
        <p:nvSpPr>
          <p:cNvPr id="6" name="Footer Placeholder 5"/>
          <p:cNvSpPr>
            <a:spLocks noGrp="1"/>
          </p:cNvSpPr>
          <p:nvPr>
            <p:ph type="ftr" sz="quarter" idx="11"/>
          </p:nvPr>
        </p:nvSpPr>
        <p:spPr>
          <a:xfrm>
            <a:off x="2103620" y="6375679"/>
            <a:ext cx="3482179" cy="345796"/>
          </a:xfrm>
        </p:spPr>
        <p:txBody>
          <a:bodyPr/>
          <a:lstStyle/>
          <a:p>
            <a:endParaRPr lang="en-CZ"/>
          </a:p>
        </p:txBody>
      </p:sp>
      <p:sp>
        <p:nvSpPr>
          <p:cNvPr id="7" name="Slide Number Placeholder 6"/>
          <p:cNvSpPr>
            <a:spLocks noGrp="1"/>
          </p:cNvSpPr>
          <p:nvPr>
            <p:ph type="sldNum" sz="quarter" idx="12"/>
          </p:nvPr>
        </p:nvSpPr>
        <p:spPr>
          <a:xfrm>
            <a:off x="5691014" y="6375679"/>
            <a:ext cx="1232456" cy="345796"/>
          </a:xfrm>
        </p:spPr>
        <p:txBody>
          <a:bodyPr/>
          <a:lstStyle/>
          <a:p>
            <a:fld id="{EF1AEDFF-3DF9-F946-B353-B76842396E2D}" type="slidenum">
              <a:rPr lang="en-CZ" smtClean="0"/>
              <a:t>‹#›</a:t>
            </a:fld>
            <a:endParaRPr lang="en-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190459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GB"/>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585F4F1-D6C0-3B4B-BF50-9F58C29EAC61}" type="datetimeFigureOut">
              <a:rPr lang="en-CZ" smtClean="0"/>
              <a:t>28.09.2024</a:t>
            </a:fld>
            <a:endParaRPr lang="en-CZ"/>
          </a:p>
        </p:txBody>
      </p:sp>
      <p:sp>
        <p:nvSpPr>
          <p:cNvPr id="6" name="Footer Placeholder 5"/>
          <p:cNvSpPr>
            <a:spLocks noGrp="1"/>
          </p:cNvSpPr>
          <p:nvPr>
            <p:ph type="ftr" sz="quarter" idx="11"/>
          </p:nvPr>
        </p:nvSpPr>
        <p:spPr>
          <a:xfrm>
            <a:off x="2103621" y="6375679"/>
            <a:ext cx="3482178" cy="345796"/>
          </a:xfrm>
        </p:spPr>
        <p:txBody>
          <a:bodyPr/>
          <a:lstStyle/>
          <a:p>
            <a:endParaRPr lang="en-CZ"/>
          </a:p>
        </p:txBody>
      </p:sp>
      <p:sp>
        <p:nvSpPr>
          <p:cNvPr id="7" name="Slide Number Placeholder 6"/>
          <p:cNvSpPr>
            <a:spLocks noGrp="1"/>
          </p:cNvSpPr>
          <p:nvPr>
            <p:ph type="sldNum" sz="quarter" idx="12"/>
          </p:nvPr>
        </p:nvSpPr>
        <p:spPr>
          <a:xfrm>
            <a:off x="5687568" y="6375679"/>
            <a:ext cx="1234440" cy="345796"/>
          </a:xfrm>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264319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585F4F1-D6C0-3B4B-BF50-9F58C29EAC61}" type="datetimeFigureOut">
              <a:rPr lang="en-CZ" smtClean="0"/>
              <a:t>28.09.2024</a:t>
            </a:fld>
            <a:endParaRPr lang="en-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F1AEDFF-3DF9-F946-B353-B76842396E2D}" type="slidenum">
              <a:rPr lang="en-CZ" smtClean="0"/>
              <a:t>‹#›</a:t>
            </a:fld>
            <a:endParaRPr lang="en-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27115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shortscientist.wordpress.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theconversation.com/europ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vyzkumveda.cz/"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uni.cz/pro-media/archiv-tiskovych-zpra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artalk.cz/category/artservis/tiskove-zpravy/" TargetMode="External"/><Relationship Id="rId4" Type="http://schemas.openxmlformats.org/officeDocument/2006/relationships/hyperlink" Target="https://moravska-galerie.cz/kategorie/tiskova-zprava/"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mailto:anna.kelblova@phil.muni.cz"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4.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10.xml"/><Relationship Id="rId18" Type="http://schemas.openxmlformats.org/officeDocument/2006/relationships/image" Target="../media/image80.png"/><Relationship Id="rId26" Type="http://schemas.openxmlformats.org/officeDocument/2006/relationships/image" Target="../media/image12.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50.png"/><Relationship Id="rId17" Type="http://schemas.openxmlformats.org/officeDocument/2006/relationships/customXml" Target="../ink/ink12.xml"/><Relationship Id="rId25" Type="http://schemas.openxmlformats.org/officeDocument/2006/relationships/customXml" Target="../ink/ink16.xml"/><Relationship Id="rId2" Type="http://schemas.openxmlformats.org/officeDocument/2006/relationships/notesSlide" Target="../notesSlides/notesSlide32.xml"/><Relationship Id="rId16" Type="http://schemas.openxmlformats.org/officeDocument/2006/relationships/image" Target="../media/image70.png"/><Relationship Id="rId20"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9.xml"/><Relationship Id="rId24" Type="http://schemas.openxmlformats.org/officeDocument/2006/relationships/image" Target="../media/image110.png"/><Relationship Id="rId5" Type="http://schemas.openxmlformats.org/officeDocument/2006/relationships/customXml" Target="../ink/ink6.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image" Target="../media/image13.png"/><Relationship Id="rId10" Type="http://schemas.openxmlformats.org/officeDocument/2006/relationships/image" Target="../media/image40.png"/><Relationship Id="rId19" Type="http://schemas.openxmlformats.org/officeDocument/2006/relationships/customXml" Target="../ink/ink13.xml"/><Relationship Id="rId4" Type="http://schemas.openxmlformats.org/officeDocument/2006/relationships/image" Target="../media/image19.png"/><Relationship Id="rId9" Type="http://schemas.openxmlformats.org/officeDocument/2006/relationships/customXml" Target="../ink/ink8.xml"/><Relationship Id="rId14" Type="http://schemas.openxmlformats.org/officeDocument/2006/relationships/image" Target="../media/image60.png"/><Relationship Id="rId22" Type="http://schemas.openxmlformats.org/officeDocument/2006/relationships/image" Target="../media/image100.png"/><Relationship Id="rId27" Type="http://schemas.openxmlformats.org/officeDocument/2006/relationships/customXml" Target="../ink/ink17.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23.xml"/><Relationship Id="rId18" Type="http://schemas.openxmlformats.org/officeDocument/2006/relationships/image" Target="../media/image80.png"/><Relationship Id="rId26" Type="http://schemas.openxmlformats.org/officeDocument/2006/relationships/image" Target="../media/image12.png"/><Relationship Id="rId3" Type="http://schemas.openxmlformats.org/officeDocument/2006/relationships/customXml" Target="../ink/ink18.xml"/><Relationship Id="rId21" Type="http://schemas.openxmlformats.org/officeDocument/2006/relationships/customXml" Target="../ink/ink27.xml"/><Relationship Id="rId7" Type="http://schemas.openxmlformats.org/officeDocument/2006/relationships/customXml" Target="../ink/ink20.xml"/><Relationship Id="rId12" Type="http://schemas.openxmlformats.org/officeDocument/2006/relationships/image" Target="../media/image50.png"/><Relationship Id="rId17" Type="http://schemas.openxmlformats.org/officeDocument/2006/relationships/customXml" Target="../ink/ink25.xml"/><Relationship Id="rId25" Type="http://schemas.openxmlformats.org/officeDocument/2006/relationships/customXml" Target="../ink/ink29.xml"/><Relationship Id="rId2" Type="http://schemas.openxmlformats.org/officeDocument/2006/relationships/notesSlide" Target="../notesSlides/notesSlide33.xml"/><Relationship Id="rId16" Type="http://schemas.openxmlformats.org/officeDocument/2006/relationships/image" Target="../media/image70.png"/><Relationship Id="rId20"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22.xml"/><Relationship Id="rId24" Type="http://schemas.openxmlformats.org/officeDocument/2006/relationships/image" Target="../media/image110.png"/><Relationship Id="rId5" Type="http://schemas.openxmlformats.org/officeDocument/2006/relationships/customXml" Target="../ink/ink19.xml"/><Relationship Id="rId15" Type="http://schemas.openxmlformats.org/officeDocument/2006/relationships/customXml" Target="../ink/ink24.xml"/><Relationship Id="rId23" Type="http://schemas.openxmlformats.org/officeDocument/2006/relationships/customXml" Target="../ink/ink28.xml"/><Relationship Id="rId28" Type="http://schemas.openxmlformats.org/officeDocument/2006/relationships/image" Target="../media/image13.png"/><Relationship Id="rId10" Type="http://schemas.openxmlformats.org/officeDocument/2006/relationships/image" Target="../media/image40.png"/><Relationship Id="rId19" Type="http://schemas.openxmlformats.org/officeDocument/2006/relationships/customXml" Target="../ink/ink26.xml"/><Relationship Id="rId4" Type="http://schemas.openxmlformats.org/officeDocument/2006/relationships/image" Target="../media/image19.png"/><Relationship Id="rId9" Type="http://schemas.openxmlformats.org/officeDocument/2006/relationships/customXml" Target="../ink/ink21.xml"/><Relationship Id="rId14" Type="http://schemas.openxmlformats.org/officeDocument/2006/relationships/image" Target="../media/image60.png"/><Relationship Id="rId22" Type="http://schemas.openxmlformats.org/officeDocument/2006/relationships/image" Target="../media/image100.png"/><Relationship Id="rId27" Type="http://schemas.openxmlformats.org/officeDocument/2006/relationships/customXml" Target="../ink/ink30.xml"/></Relationships>
</file>

<file path=ppt/slides/_rels/slide35.xml.rels><?xml version="1.0" encoding="UTF-8" standalone="yes"?>
<Relationships xmlns="http://schemas.openxmlformats.org/package/2006/relationships"><Relationship Id="rId13" Type="http://schemas.openxmlformats.org/officeDocument/2006/relationships/customXml" Target="../ink/ink36.xml"/><Relationship Id="rId18" Type="http://schemas.openxmlformats.org/officeDocument/2006/relationships/image" Target="../media/image50.png"/><Relationship Id="rId26" Type="http://schemas.openxmlformats.org/officeDocument/2006/relationships/image" Target="../media/image90.png"/><Relationship Id="rId3" Type="http://schemas.openxmlformats.org/officeDocument/2006/relationships/customXml" Target="../ink/ink31.xml"/><Relationship Id="rId21" Type="http://schemas.openxmlformats.org/officeDocument/2006/relationships/customXml" Target="../ink/ink40.xml"/><Relationship Id="rId34" Type="http://schemas.openxmlformats.org/officeDocument/2006/relationships/image" Target="../media/image13.png"/><Relationship Id="rId7" Type="http://schemas.openxmlformats.org/officeDocument/2006/relationships/customXml" Target="../ink/ink33.xml"/><Relationship Id="rId12" Type="http://schemas.openxmlformats.org/officeDocument/2006/relationships/image" Target="../media/image16.png"/><Relationship Id="rId17" Type="http://schemas.openxmlformats.org/officeDocument/2006/relationships/customXml" Target="../ink/ink38.xml"/><Relationship Id="rId25" Type="http://schemas.openxmlformats.org/officeDocument/2006/relationships/customXml" Target="../ink/ink42.xml"/><Relationship Id="rId33" Type="http://schemas.openxmlformats.org/officeDocument/2006/relationships/customXml" Target="../ink/ink46.xml"/><Relationship Id="rId2" Type="http://schemas.openxmlformats.org/officeDocument/2006/relationships/notesSlide" Target="../notesSlides/notesSlide34.xml"/><Relationship Id="rId16" Type="http://schemas.openxmlformats.org/officeDocument/2006/relationships/image" Target="../media/image40.png"/><Relationship Id="rId20" Type="http://schemas.openxmlformats.org/officeDocument/2006/relationships/image" Target="../media/image60.png"/><Relationship Id="rId29"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35.xml"/><Relationship Id="rId24" Type="http://schemas.openxmlformats.org/officeDocument/2006/relationships/image" Target="../media/image80.png"/><Relationship Id="rId32" Type="http://schemas.openxmlformats.org/officeDocument/2006/relationships/image" Target="../media/image12.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100.png"/><Relationship Id="rId10" Type="http://schemas.openxmlformats.org/officeDocument/2006/relationships/image" Target="../media/image15.png"/><Relationship Id="rId19" Type="http://schemas.openxmlformats.org/officeDocument/2006/relationships/customXml" Target="../ink/ink39.xml"/><Relationship Id="rId31" Type="http://schemas.openxmlformats.org/officeDocument/2006/relationships/customXml" Target="../ink/ink45.xml"/><Relationship Id="rId4" Type="http://schemas.openxmlformats.org/officeDocument/2006/relationships/image" Target="../media/image19.png"/><Relationship Id="rId9" Type="http://schemas.openxmlformats.org/officeDocument/2006/relationships/customXml" Target="../ink/ink34.xml"/><Relationship Id="rId14" Type="http://schemas.openxmlformats.org/officeDocument/2006/relationships/image" Target="../media/image30.png"/><Relationship Id="rId22" Type="http://schemas.openxmlformats.org/officeDocument/2006/relationships/image" Target="../media/image70.png"/><Relationship Id="rId27" Type="http://schemas.openxmlformats.org/officeDocument/2006/relationships/customXml" Target="../ink/ink43.xml"/><Relationship Id="rId30" Type="http://schemas.openxmlformats.org/officeDocument/2006/relationships/image" Target="../media/image110.png"/><Relationship Id="rId8"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vedavyzkum.cz/" TargetMode="External"/><Relationship Id="rId7" Type="http://schemas.openxmlformats.org/officeDocument/2006/relationships/hyperlink" Target="https://artalk.cz/"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em.muni.cz/veda-a-vyzkum/15334-studie-piti-alkoholu-u-deti-cim-driv-tim-vic-2" TargetMode="External"/><Relationship Id="rId5" Type="http://schemas.openxmlformats.org/officeDocument/2006/relationships/hyperlink" Target="https://www.em.muni.cz/veda-a-vyzkum/15560-urcita-mira-stresu-je-prospesna-tvrdi-libor-ustohal" TargetMode="External"/><Relationship Id="rId4" Type="http://schemas.openxmlformats.org/officeDocument/2006/relationships/hyperlink" Target="https://www.em.muni.cz/"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A880-2F4F-0E35-5AD2-4A7F67B81F75}"/>
              </a:ext>
            </a:extLst>
          </p:cNvPr>
          <p:cNvSpPr>
            <a:spLocks noGrp="1"/>
          </p:cNvSpPr>
          <p:nvPr>
            <p:ph type="ctrTitle"/>
          </p:nvPr>
        </p:nvSpPr>
        <p:spPr>
          <a:xfrm>
            <a:off x="4916251" y="1231506"/>
            <a:ext cx="6338958" cy="4394988"/>
          </a:xfrm>
        </p:spPr>
        <p:txBody>
          <a:bodyPr>
            <a:normAutofit/>
          </a:bodyPr>
          <a:lstStyle/>
          <a:p>
            <a:r>
              <a:rPr lang="en-CZ" sz="6600"/>
              <a:t>Komunikace vědy </a:t>
            </a:r>
          </a:p>
        </p:txBody>
      </p:sp>
    </p:spTree>
    <p:extLst>
      <p:ext uri="{BB962C8B-B14F-4D97-AF65-F5344CB8AC3E}">
        <p14:creationId xmlns:p14="http://schemas.microsoft.com/office/powerpoint/2010/main" val="391632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Tree>
    <p:extLst>
      <p:ext uri="{BB962C8B-B14F-4D97-AF65-F5344CB8AC3E}">
        <p14:creationId xmlns:p14="http://schemas.microsoft.com/office/powerpoint/2010/main" val="294711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Tree>
    <p:extLst>
      <p:ext uri="{BB962C8B-B14F-4D97-AF65-F5344CB8AC3E}">
        <p14:creationId xmlns:p14="http://schemas.microsoft.com/office/powerpoint/2010/main" val="367264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publikum, dokumentární film, podcast, blog, příspěvky na sociálních sití…</a:t>
            </a:r>
          </a:p>
        </p:txBody>
      </p:sp>
    </p:spTree>
    <p:extLst>
      <p:ext uri="{BB962C8B-B14F-4D97-AF65-F5344CB8AC3E}">
        <p14:creationId xmlns:p14="http://schemas.microsoft.com/office/powerpoint/2010/main" val="508228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publikum, dokumentární film, podcast, blog, příspěvky na sociálních sití…</a:t>
            </a:r>
          </a:p>
        </p:txBody>
      </p:sp>
      <p:sp>
        <p:nvSpPr>
          <p:cNvPr id="10" name="TextBox 9">
            <a:extLst>
              <a:ext uri="{FF2B5EF4-FFF2-40B4-BE49-F238E27FC236}">
                <a16:creationId xmlns:a16="http://schemas.microsoft.com/office/drawing/2014/main" id="{D93FBB2A-B0A0-CC17-F3C0-6D5AB0A98424}"/>
              </a:ext>
            </a:extLst>
          </p:cNvPr>
          <p:cNvSpPr txBox="1"/>
          <p:nvPr/>
        </p:nvSpPr>
        <p:spPr>
          <a:xfrm>
            <a:off x="6635937" y="4403110"/>
            <a:ext cx="3111689" cy="646331"/>
          </a:xfrm>
          <a:prstGeom prst="rect">
            <a:avLst/>
          </a:prstGeom>
          <a:noFill/>
        </p:spPr>
        <p:txBody>
          <a:bodyPr wrap="square" rtlCol="0">
            <a:spAutoFit/>
          </a:bodyPr>
          <a:lstStyle/>
          <a:p>
            <a:pPr algn="ctr"/>
            <a:r>
              <a:rPr lang="en-GB" dirty="0" err="1"/>
              <a:t>Jednoduchý</a:t>
            </a:r>
            <a:r>
              <a:rPr lang="en-GB" dirty="0"/>
              <a:t>, </a:t>
            </a:r>
            <a:r>
              <a:rPr lang="en-GB" dirty="0" err="1"/>
              <a:t>neformální</a:t>
            </a:r>
            <a:r>
              <a:rPr lang="en-GB" dirty="0"/>
              <a:t>, </a:t>
            </a:r>
            <a:r>
              <a:rPr lang="en-GB" dirty="0" err="1"/>
              <a:t>aktivní</a:t>
            </a:r>
            <a:r>
              <a:rPr lang="en-GB" dirty="0"/>
              <a:t>, </a:t>
            </a:r>
            <a:r>
              <a:rPr lang="en-GB" dirty="0" err="1"/>
              <a:t>emoce</a:t>
            </a:r>
            <a:r>
              <a:rPr lang="en-GB" dirty="0"/>
              <a:t>, </a:t>
            </a:r>
            <a:r>
              <a:rPr lang="en-GB" dirty="0" err="1"/>
              <a:t>přirovnání</a:t>
            </a:r>
            <a:r>
              <a:rPr lang="en-GB" dirty="0"/>
              <a:t>, </a:t>
            </a:r>
            <a:r>
              <a:rPr lang="en-GB" dirty="0" err="1"/>
              <a:t>příběhy</a:t>
            </a:r>
            <a:endParaRPr lang="en-CZ" dirty="0"/>
          </a:p>
        </p:txBody>
      </p:sp>
    </p:spTree>
    <p:extLst>
      <p:ext uri="{BB962C8B-B14F-4D97-AF65-F5344CB8AC3E}">
        <p14:creationId xmlns:p14="http://schemas.microsoft.com/office/powerpoint/2010/main" val="1717284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1111171"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publikum, dokumentární film, podcast, blog, příspěvky na sociálních sití…</a:t>
            </a:r>
          </a:p>
        </p:txBody>
      </p:sp>
      <p:sp>
        <p:nvSpPr>
          <p:cNvPr id="10" name="TextBox 9">
            <a:extLst>
              <a:ext uri="{FF2B5EF4-FFF2-40B4-BE49-F238E27FC236}">
                <a16:creationId xmlns:a16="http://schemas.microsoft.com/office/drawing/2014/main" id="{D93FBB2A-B0A0-CC17-F3C0-6D5AB0A98424}"/>
              </a:ext>
            </a:extLst>
          </p:cNvPr>
          <p:cNvSpPr txBox="1"/>
          <p:nvPr/>
        </p:nvSpPr>
        <p:spPr>
          <a:xfrm>
            <a:off x="6635937" y="4403110"/>
            <a:ext cx="3111689" cy="646331"/>
          </a:xfrm>
          <a:prstGeom prst="rect">
            <a:avLst/>
          </a:prstGeom>
          <a:noFill/>
        </p:spPr>
        <p:txBody>
          <a:bodyPr wrap="square" rtlCol="0">
            <a:spAutoFit/>
          </a:bodyPr>
          <a:lstStyle/>
          <a:p>
            <a:pPr algn="ctr"/>
            <a:r>
              <a:rPr lang="en-GB" dirty="0" err="1"/>
              <a:t>Jednoduchý</a:t>
            </a:r>
            <a:r>
              <a:rPr lang="en-GB" dirty="0"/>
              <a:t>, </a:t>
            </a:r>
            <a:r>
              <a:rPr lang="en-GB" dirty="0" err="1"/>
              <a:t>neformální</a:t>
            </a:r>
            <a:r>
              <a:rPr lang="en-GB" dirty="0"/>
              <a:t>, </a:t>
            </a:r>
            <a:r>
              <a:rPr lang="en-GB" dirty="0" err="1"/>
              <a:t>aktivní</a:t>
            </a:r>
            <a:r>
              <a:rPr lang="en-GB" dirty="0"/>
              <a:t>, </a:t>
            </a:r>
            <a:r>
              <a:rPr lang="en-GB" dirty="0" err="1"/>
              <a:t>emoce</a:t>
            </a:r>
            <a:r>
              <a:rPr lang="en-GB" dirty="0"/>
              <a:t>, </a:t>
            </a:r>
            <a:r>
              <a:rPr lang="en-GB" dirty="0" err="1"/>
              <a:t>přirovnání</a:t>
            </a:r>
            <a:r>
              <a:rPr lang="en-GB" dirty="0"/>
              <a:t>, </a:t>
            </a:r>
            <a:r>
              <a:rPr lang="en-GB" dirty="0" err="1"/>
              <a:t>příběhy</a:t>
            </a:r>
            <a:endParaRPr lang="en-CZ" dirty="0"/>
          </a:p>
        </p:txBody>
      </p:sp>
      <p:sp>
        <p:nvSpPr>
          <p:cNvPr id="2" name="TextBox 1">
            <a:extLst>
              <a:ext uri="{FF2B5EF4-FFF2-40B4-BE49-F238E27FC236}">
                <a16:creationId xmlns:a16="http://schemas.microsoft.com/office/drawing/2014/main" id="{AA2094A8-5A85-0D38-3EDE-ECB50F4AA427}"/>
              </a:ext>
            </a:extLst>
          </p:cNvPr>
          <p:cNvSpPr txBox="1"/>
          <p:nvPr/>
        </p:nvSpPr>
        <p:spPr>
          <a:xfrm>
            <a:off x="5493785" y="2698737"/>
            <a:ext cx="1111171" cy="369332"/>
          </a:xfrm>
          <a:prstGeom prst="rect">
            <a:avLst/>
          </a:prstGeom>
          <a:noFill/>
        </p:spPr>
        <p:txBody>
          <a:bodyPr wrap="square" rtlCol="0">
            <a:spAutoFit/>
          </a:bodyPr>
          <a:lstStyle/>
          <a:p>
            <a:r>
              <a:rPr lang="en-CZ" dirty="0"/>
              <a:t>média</a:t>
            </a:r>
          </a:p>
        </p:txBody>
      </p:sp>
      <p:sp>
        <p:nvSpPr>
          <p:cNvPr id="11" name="TextBox 10">
            <a:extLst>
              <a:ext uri="{FF2B5EF4-FFF2-40B4-BE49-F238E27FC236}">
                <a16:creationId xmlns:a16="http://schemas.microsoft.com/office/drawing/2014/main" id="{B0829538-8512-198C-6B7F-51AA9EA50574}"/>
              </a:ext>
            </a:extLst>
          </p:cNvPr>
          <p:cNvSpPr txBox="1"/>
          <p:nvPr/>
        </p:nvSpPr>
        <p:spPr>
          <a:xfrm>
            <a:off x="5434485" y="3121879"/>
            <a:ext cx="1111171" cy="369332"/>
          </a:xfrm>
          <a:prstGeom prst="rect">
            <a:avLst/>
          </a:prstGeom>
          <a:noFill/>
        </p:spPr>
        <p:txBody>
          <a:bodyPr wrap="square" rtlCol="0">
            <a:spAutoFit/>
          </a:bodyPr>
          <a:lstStyle/>
          <a:p>
            <a:r>
              <a:rPr lang="en-CZ" dirty="0"/>
              <a:t>studenti</a:t>
            </a:r>
          </a:p>
        </p:txBody>
      </p:sp>
      <p:sp>
        <p:nvSpPr>
          <p:cNvPr id="15" name="TextBox 14">
            <a:extLst>
              <a:ext uri="{FF2B5EF4-FFF2-40B4-BE49-F238E27FC236}">
                <a16:creationId xmlns:a16="http://schemas.microsoft.com/office/drawing/2014/main" id="{8469A62F-ED81-170F-01A4-DB23F98ADC6B}"/>
              </a:ext>
            </a:extLst>
          </p:cNvPr>
          <p:cNvSpPr txBox="1"/>
          <p:nvPr/>
        </p:nvSpPr>
        <p:spPr>
          <a:xfrm>
            <a:off x="5325719" y="3649157"/>
            <a:ext cx="1111171" cy="923330"/>
          </a:xfrm>
          <a:prstGeom prst="rect">
            <a:avLst/>
          </a:prstGeom>
          <a:noFill/>
        </p:spPr>
        <p:txBody>
          <a:bodyPr wrap="square" rtlCol="0">
            <a:spAutoFit/>
          </a:bodyPr>
          <a:lstStyle/>
          <a:p>
            <a:pPr algn="ctr"/>
            <a:r>
              <a:rPr lang="en-GB" dirty="0"/>
              <a:t>v</a:t>
            </a:r>
            <a:r>
              <a:rPr lang="en-CZ" dirty="0"/>
              <a:t>ědec z jiného oboru</a:t>
            </a:r>
          </a:p>
        </p:txBody>
      </p:sp>
      <p:sp>
        <p:nvSpPr>
          <p:cNvPr id="12" name="TextBox 11">
            <a:extLst>
              <a:ext uri="{FF2B5EF4-FFF2-40B4-BE49-F238E27FC236}">
                <a16:creationId xmlns:a16="http://schemas.microsoft.com/office/drawing/2014/main" id="{C3F4EE6E-2E83-A635-F8D1-3CA14629A650}"/>
              </a:ext>
            </a:extLst>
          </p:cNvPr>
          <p:cNvSpPr txBox="1"/>
          <p:nvPr/>
        </p:nvSpPr>
        <p:spPr>
          <a:xfrm>
            <a:off x="5420416" y="2255021"/>
            <a:ext cx="1111171" cy="369332"/>
          </a:xfrm>
          <a:prstGeom prst="rect">
            <a:avLst/>
          </a:prstGeom>
          <a:noFill/>
        </p:spPr>
        <p:txBody>
          <a:bodyPr wrap="square" rtlCol="0">
            <a:spAutoFit/>
          </a:bodyPr>
          <a:lstStyle/>
          <a:p>
            <a:r>
              <a:rPr lang="en-CZ" dirty="0"/>
              <a:t>kurátoři</a:t>
            </a:r>
          </a:p>
        </p:txBody>
      </p:sp>
    </p:spTree>
    <p:extLst>
      <p:ext uri="{BB962C8B-B14F-4D97-AF65-F5344CB8AC3E}">
        <p14:creationId xmlns:p14="http://schemas.microsoft.com/office/powerpoint/2010/main" val="58954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BAF4-5ABC-A488-D357-7F11055D7AF1}"/>
              </a:ext>
            </a:extLst>
          </p:cNvPr>
          <p:cNvSpPr>
            <a:spLocks noGrp="1"/>
          </p:cNvSpPr>
          <p:nvPr>
            <p:ph type="title"/>
          </p:nvPr>
        </p:nvSpPr>
        <p:spPr/>
        <p:txBody>
          <a:bodyPr/>
          <a:lstStyle/>
          <a:p>
            <a:r>
              <a:rPr lang="en-GB" dirty="0" err="1"/>
              <a:t>Zahraniční</a:t>
            </a:r>
            <a:r>
              <a:rPr lang="en-GB" dirty="0"/>
              <a:t> P</a:t>
            </a:r>
            <a:r>
              <a:rPr lang="en-CZ" dirty="0"/>
              <a:t>řednášky a články pro veřejnost</a:t>
            </a:r>
          </a:p>
        </p:txBody>
      </p:sp>
      <p:sp>
        <p:nvSpPr>
          <p:cNvPr id="3" name="Content Placeholder 2">
            <a:extLst>
              <a:ext uri="{FF2B5EF4-FFF2-40B4-BE49-F238E27FC236}">
                <a16:creationId xmlns:a16="http://schemas.microsoft.com/office/drawing/2014/main" id="{CC1797EA-172D-1F0F-A81F-4541547B3355}"/>
              </a:ext>
            </a:extLst>
          </p:cNvPr>
          <p:cNvSpPr>
            <a:spLocks noGrp="1"/>
          </p:cNvSpPr>
          <p:nvPr>
            <p:ph idx="1"/>
          </p:nvPr>
        </p:nvSpPr>
        <p:spPr/>
        <p:txBody>
          <a:bodyPr/>
          <a:lstStyle/>
          <a:p>
            <a:r>
              <a:rPr lang="en-CZ" dirty="0"/>
              <a:t>TED talks</a:t>
            </a:r>
          </a:p>
          <a:p>
            <a:r>
              <a:rPr lang="en-GB" dirty="0">
                <a:hlinkClick r:id="rId3"/>
              </a:rPr>
              <a:t>https://ashortscientist.wordpress.com</a:t>
            </a:r>
            <a:endParaRPr lang="en-GB" dirty="0"/>
          </a:p>
          <a:p>
            <a:r>
              <a:rPr lang="en-GB" dirty="0">
                <a:hlinkClick r:id="rId4"/>
              </a:rPr>
              <a:t>https://theconversation.com/europe</a:t>
            </a:r>
            <a:endParaRPr lang="en-GB" dirty="0"/>
          </a:p>
          <a:p>
            <a:endParaRPr lang="en-CZ" dirty="0"/>
          </a:p>
          <a:p>
            <a:endParaRPr lang="en-CZ" dirty="0"/>
          </a:p>
        </p:txBody>
      </p:sp>
    </p:spTree>
    <p:extLst>
      <p:ext uri="{BB962C8B-B14F-4D97-AF65-F5344CB8AC3E}">
        <p14:creationId xmlns:p14="http://schemas.microsoft.com/office/powerpoint/2010/main" val="53894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565B-C088-43D6-5E81-A7E98C85C465}"/>
              </a:ext>
            </a:extLst>
          </p:cNvPr>
          <p:cNvSpPr>
            <a:spLocks noGrp="1"/>
          </p:cNvSpPr>
          <p:nvPr>
            <p:ph type="title"/>
          </p:nvPr>
        </p:nvSpPr>
        <p:spPr>
          <a:xfrm>
            <a:off x="1150070" y="518718"/>
            <a:ext cx="2931735" cy="5657128"/>
          </a:xfrm>
        </p:spPr>
        <p:txBody>
          <a:bodyPr anchor="t">
            <a:normAutofit/>
          </a:bodyPr>
          <a:lstStyle/>
          <a:p>
            <a:r>
              <a:rPr lang="en-CZ" sz="3700" dirty="0"/>
              <a:t>Komunikace vědy v české republice</a:t>
            </a:r>
          </a:p>
        </p:txBody>
      </p:sp>
      <p:sp>
        <p:nvSpPr>
          <p:cNvPr id="3" name="Content Placeholder 2">
            <a:extLst>
              <a:ext uri="{FF2B5EF4-FFF2-40B4-BE49-F238E27FC236}">
                <a16:creationId xmlns:a16="http://schemas.microsoft.com/office/drawing/2014/main" id="{96BC083D-8433-CD9A-7DD8-EE269CDAA50B}"/>
              </a:ext>
            </a:extLst>
          </p:cNvPr>
          <p:cNvSpPr>
            <a:spLocks noGrp="1"/>
          </p:cNvSpPr>
          <p:nvPr>
            <p:ph idx="1"/>
          </p:nvPr>
        </p:nvSpPr>
        <p:spPr>
          <a:xfrm>
            <a:off x="4358640" y="518719"/>
            <a:ext cx="7226903" cy="3453262"/>
          </a:xfrm>
        </p:spPr>
        <p:txBody>
          <a:bodyPr>
            <a:normAutofit/>
          </a:bodyPr>
          <a:lstStyle/>
          <a:p>
            <a:r>
              <a:rPr lang="en-CZ" dirty="0">
                <a:hlinkClick r:id="rId3"/>
              </a:rPr>
              <a:t>www.vyzkumveda.cz</a:t>
            </a:r>
            <a:r>
              <a:rPr lang="en-CZ" dirty="0"/>
              <a:t> (</a:t>
            </a:r>
            <a:r>
              <a:rPr lang="en-GB" dirty="0"/>
              <a:t>https://</a:t>
            </a:r>
            <a:r>
              <a:rPr lang="en-GB" dirty="0" err="1"/>
              <a:t>vedavyzkum.cz</a:t>
            </a:r>
            <a:r>
              <a:rPr lang="en-GB" dirty="0"/>
              <a:t>/z-</a:t>
            </a:r>
            <a:r>
              <a:rPr lang="en-GB" dirty="0" err="1"/>
              <a:t>domova</a:t>
            </a:r>
            <a:r>
              <a:rPr lang="en-GB" dirty="0"/>
              <a:t>/z-</a:t>
            </a:r>
            <a:r>
              <a:rPr lang="en-GB" dirty="0" err="1"/>
              <a:t>domova</a:t>
            </a:r>
            <a:r>
              <a:rPr lang="en-GB" dirty="0"/>
              <a:t>/</a:t>
            </a:r>
            <a:r>
              <a:rPr lang="en-GB" dirty="0" err="1"/>
              <a:t>komunikace</a:t>
            </a:r>
            <a:r>
              <a:rPr lang="en-GB" dirty="0"/>
              <a:t>-</a:t>
            </a:r>
            <a:r>
              <a:rPr lang="en-GB" dirty="0" err="1"/>
              <a:t>vedy</a:t>
            </a:r>
            <a:r>
              <a:rPr lang="en-GB" dirty="0"/>
              <a:t>-jak-a-proc-</a:t>
            </a:r>
            <a:r>
              <a:rPr lang="en-GB" dirty="0" err="1"/>
              <a:t>komunikovat</a:t>
            </a:r>
            <a:r>
              <a:rPr lang="en-GB" dirty="0"/>
              <a:t>-</a:t>
            </a:r>
            <a:r>
              <a:rPr lang="en-GB" dirty="0" err="1"/>
              <a:t>vedu</a:t>
            </a:r>
            <a:r>
              <a:rPr lang="en-GB" dirty="0"/>
              <a:t>)</a:t>
            </a:r>
            <a:endParaRPr lang="en-CZ" dirty="0"/>
          </a:p>
          <a:p>
            <a:r>
              <a:rPr lang="en-GB" dirty="0"/>
              <a:t>K</a:t>
            </a:r>
            <a:r>
              <a:rPr lang="en-CZ" dirty="0"/>
              <a:t>onference o komunikaci vědy 2020, 2022, 2023,  21. 11. 2024  - AI a nové nástroje komunikace vědy a výzkumu. </a:t>
            </a:r>
          </a:p>
          <a:p>
            <a:r>
              <a:rPr lang="en-CZ" dirty="0"/>
              <a:t>AFO Mezinárodní festival populárně-vědeckých filmů v Olomouci –&gt; Watch and Know </a:t>
            </a:r>
          </a:p>
        </p:txBody>
      </p:sp>
      <p:pic>
        <p:nvPicPr>
          <p:cNvPr id="5" name="Picture 4" descr="A group of people in a crowd&#10;&#10;Description automatically generated">
            <a:extLst>
              <a:ext uri="{FF2B5EF4-FFF2-40B4-BE49-F238E27FC236}">
                <a16:creationId xmlns:a16="http://schemas.microsoft.com/office/drawing/2014/main" id="{D5443BDA-3AE8-FB8F-86DC-3C234C85B9B6}"/>
              </a:ext>
            </a:extLst>
          </p:cNvPr>
          <p:cNvPicPr>
            <a:picLocks noChangeAspect="1"/>
          </p:cNvPicPr>
          <p:nvPr/>
        </p:nvPicPr>
        <p:blipFill>
          <a:blip r:embed="rId4"/>
          <a:stretch>
            <a:fillRect/>
          </a:stretch>
        </p:blipFill>
        <p:spPr>
          <a:xfrm>
            <a:off x="1150070" y="2897973"/>
            <a:ext cx="10435473" cy="3756771"/>
          </a:xfrm>
          <a:prstGeom prst="rect">
            <a:avLst/>
          </a:prstGeom>
        </p:spPr>
      </p:pic>
    </p:spTree>
    <p:extLst>
      <p:ext uri="{BB962C8B-B14F-4D97-AF65-F5344CB8AC3E}">
        <p14:creationId xmlns:p14="http://schemas.microsoft.com/office/powerpoint/2010/main" val="3225124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9"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4D7FBCAF-FBF6-B4AC-6C0F-67C1F01731C6}"/>
              </a:ext>
            </a:extLst>
          </p:cNvPr>
          <p:cNvSpPr>
            <a:spLocks noGrp="1"/>
          </p:cNvSpPr>
          <p:nvPr>
            <p:ph type="title"/>
          </p:nvPr>
        </p:nvSpPr>
        <p:spPr>
          <a:xfrm>
            <a:off x="8339328" y="457200"/>
            <a:ext cx="3090672" cy="1197864"/>
          </a:xfrm>
        </p:spPr>
        <p:txBody>
          <a:bodyPr anchor="b">
            <a:normAutofit/>
          </a:bodyPr>
          <a:lstStyle/>
          <a:p>
            <a:r>
              <a:rPr lang="en-GB" sz="1900">
                <a:solidFill>
                  <a:schemeClr val="accent1"/>
                </a:solidFill>
              </a:rPr>
              <a:t>P</a:t>
            </a:r>
            <a:r>
              <a:rPr lang="en-CZ" sz="1900">
                <a:solidFill>
                  <a:schemeClr val="accent1"/>
                </a:solidFill>
              </a:rPr>
              <a:t>říklady aktivit masarykovy univerzity</a:t>
            </a:r>
          </a:p>
        </p:txBody>
      </p:sp>
      <p:pic>
        <p:nvPicPr>
          <p:cNvPr id="6" name="Picture 5" descr="A screen shot of a computer program&#10;&#10;Description automatically generated">
            <a:extLst>
              <a:ext uri="{FF2B5EF4-FFF2-40B4-BE49-F238E27FC236}">
                <a16:creationId xmlns:a16="http://schemas.microsoft.com/office/drawing/2014/main" id="{1EB6EDD0-A039-29CA-387D-993A41988C6C}"/>
              </a:ext>
            </a:extLst>
          </p:cNvPr>
          <p:cNvPicPr>
            <a:picLocks noChangeAspect="1"/>
          </p:cNvPicPr>
          <p:nvPr/>
        </p:nvPicPr>
        <p:blipFill>
          <a:blip r:embed="rId3"/>
          <a:stretch>
            <a:fillRect/>
          </a:stretch>
        </p:blipFill>
        <p:spPr>
          <a:xfrm>
            <a:off x="926927" y="1704363"/>
            <a:ext cx="5978273" cy="3138593"/>
          </a:xfrm>
          <a:prstGeom prst="rect">
            <a:avLst/>
          </a:prstGeom>
        </p:spPr>
      </p:pic>
      <p:sp>
        <p:nvSpPr>
          <p:cNvPr id="3" name="Content Placeholder 2">
            <a:extLst>
              <a:ext uri="{FF2B5EF4-FFF2-40B4-BE49-F238E27FC236}">
                <a16:creationId xmlns:a16="http://schemas.microsoft.com/office/drawing/2014/main" id="{1AAAD3AB-F559-BB0A-7F26-845C63117C29}"/>
              </a:ext>
            </a:extLst>
          </p:cNvPr>
          <p:cNvSpPr>
            <a:spLocks noGrp="1"/>
          </p:cNvSpPr>
          <p:nvPr>
            <p:ph idx="1"/>
          </p:nvPr>
        </p:nvSpPr>
        <p:spPr>
          <a:xfrm>
            <a:off x="8339328" y="1655065"/>
            <a:ext cx="3090672" cy="4224528"/>
          </a:xfrm>
        </p:spPr>
        <p:txBody>
          <a:bodyPr>
            <a:normAutofit/>
          </a:bodyPr>
          <a:lstStyle/>
          <a:p>
            <a:r>
              <a:rPr lang="en-CZ" sz="1500" dirty="0">
                <a:solidFill>
                  <a:schemeClr val="bg1"/>
                </a:solidFill>
              </a:rPr>
              <a:t>Science Slam (+podcast)</a:t>
            </a:r>
          </a:p>
          <a:p>
            <a:r>
              <a:rPr lang="en-CZ" sz="1500" dirty="0">
                <a:solidFill>
                  <a:schemeClr val="bg1"/>
                </a:solidFill>
              </a:rPr>
              <a:t>Noc vědců</a:t>
            </a:r>
          </a:p>
          <a:p>
            <a:r>
              <a:rPr lang="en-CZ" sz="1500" dirty="0">
                <a:solidFill>
                  <a:schemeClr val="bg1"/>
                </a:solidFill>
              </a:rPr>
              <a:t>Týden vědy</a:t>
            </a:r>
          </a:p>
          <a:p>
            <a:r>
              <a:rPr lang="en-CZ" sz="1500" dirty="0">
                <a:solidFill>
                  <a:schemeClr val="bg1"/>
                </a:solidFill>
              </a:rPr>
              <a:t>Den otevřených dvěří (FF MUNI) </a:t>
            </a:r>
          </a:p>
          <a:p>
            <a:r>
              <a:rPr lang="en-CZ" sz="1500" dirty="0">
                <a:solidFill>
                  <a:schemeClr val="bg1"/>
                </a:solidFill>
              </a:rPr>
              <a:t>MjUNI</a:t>
            </a:r>
          </a:p>
          <a:p>
            <a:endParaRPr lang="en-CZ" sz="1500" dirty="0">
              <a:solidFill>
                <a:schemeClr val="bg1"/>
              </a:solidFill>
            </a:endParaRPr>
          </a:p>
          <a:p>
            <a:r>
              <a:rPr lang="en-CZ" sz="1500" dirty="0">
                <a:solidFill>
                  <a:schemeClr val="bg1"/>
                </a:solidFill>
              </a:rPr>
              <a:t>Magazín M, newsletter pro zaměstanance a studenty</a:t>
            </a:r>
          </a:p>
          <a:p>
            <a:r>
              <a:rPr lang="cs-CZ" sz="1500" dirty="0">
                <a:solidFill>
                  <a:schemeClr val="bg1"/>
                </a:solidFill>
              </a:rPr>
              <a:t>Archeologie </a:t>
            </a:r>
            <a:r>
              <a:rPr lang="en-CZ" sz="1500" dirty="0">
                <a:solidFill>
                  <a:schemeClr val="bg1"/>
                </a:solidFill>
              </a:rPr>
              <a:t>a Centrum raně středověkých studií, vydávají časopis o humanitních vědách a jejich roli v minulosti, současnosti a budoucnosti</a:t>
            </a:r>
          </a:p>
        </p:txBody>
      </p:sp>
    </p:spTree>
    <p:extLst>
      <p:ext uri="{BB962C8B-B14F-4D97-AF65-F5344CB8AC3E}">
        <p14:creationId xmlns:p14="http://schemas.microsoft.com/office/powerpoint/2010/main" val="3765234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B2D45D-E2D7-48CA-837F-EFF1EDD98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9400" y="0"/>
            <a:ext cx="5562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0896AED8-6755-2E52-1CFF-723323DBA6FF}"/>
              </a:ext>
            </a:extLst>
          </p:cNvPr>
          <p:cNvSpPr>
            <a:spLocks noGrp="1"/>
          </p:cNvSpPr>
          <p:nvPr>
            <p:ph type="title"/>
          </p:nvPr>
        </p:nvSpPr>
        <p:spPr>
          <a:xfrm>
            <a:off x="765051" y="382385"/>
            <a:ext cx="5527033" cy="1492132"/>
          </a:xfrm>
        </p:spPr>
        <p:txBody>
          <a:bodyPr>
            <a:normAutofit/>
          </a:bodyPr>
          <a:lstStyle/>
          <a:p>
            <a:r>
              <a:rPr lang="en-GB" sz="4000"/>
              <a:t>P</a:t>
            </a:r>
            <a:r>
              <a:rPr lang="en-CZ" sz="4000"/>
              <a:t>říklady aktivit semináře dějin umění</a:t>
            </a:r>
          </a:p>
        </p:txBody>
      </p:sp>
      <p:sp>
        <p:nvSpPr>
          <p:cNvPr id="18" name="Rectangle 17">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 name="Content Placeholder 2">
            <a:extLst>
              <a:ext uri="{FF2B5EF4-FFF2-40B4-BE49-F238E27FC236}">
                <a16:creationId xmlns:a16="http://schemas.microsoft.com/office/drawing/2014/main" id="{AFBED0EC-D173-03C9-6AB6-F106F5BA6502}"/>
              </a:ext>
            </a:extLst>
          </p:cNvPr>
          <p:cNvSpPr>
            <a:spLocks noGrp="1"/>
          </p:cNvSpPr>
          <p:nvPr>
            <p:ph idx="1"/>
          </p:nvPr>
        </p:nvSpPr>
        <p:spPr>
          <a:xfrm>
            <a:off x="765051" y="2286001"/>
            <a:ext cx="5527033" cy="3593591"/>
          </a:xfrm>
        </p:spPr>
        <p:txBody>
          <a:bodyPr>
            <a:normAutofit/>
          </a:bodyPr>
          <a:lstStyle/>
          <a:p>
            <a:r>
              <a:rPr lang="en-CZ" dirty="0"/>
              <a:t>R&amp;B (Renezance a Baroko)</a:t>
            </a:r>
          </a:p>
          <a:p>
            <a:r>
              <a:rPr lang="en-CZ" dirty="0"/>
              <a:t>Středověc Jinax (dnes první přednáška v 19:00 v knihovně Hanse Beltinga)</a:t>
            </a:r>
          </a:p>
          <a:p>
            <a:r>
              <a:rPr lang="en-CZ" dirty="0"/>
              <a:t>SeminArt</a:t>
            </a:r>
          </a:p>
          <a:p>
            <a:r>
              <a:rPr lang="en-CZ" dirty="0"/>
              <a:t>SmART Talks</a:t>
            </a:r>
          </a:p>
          <a:p>
            <a:r>
              <a:rPr lang="en-CZ" dirty="0"/>
              <a:t>Galerie Edikula</a:t>
            </a:r>
          </a:p>
          <a:p>
            <a:r>
              <a:rPr lang="en-CZ" dirty="0"/>
              <a:t>Centrum raně středověkých studií – Panelové výstavy</a:t>
            </a:r>
          </a:p>
        </p:txBody>
      </p:sp>
      <p:pic>
        <p:nvPicPr>
          <p:cNvPr id="9" name="Picture 8" descr="A close-up of a blue and white sign&#10;&#10;Description automatically generated">
            <a:extLst>
              <a:ext uri="{FF2B5EF4-FFF2-40B4-BE49-F238E27FC236}">
                <a16:creationId xmlns:a16="http://schemas.microsoft.com/office/drawing/2014/main" id="{A54F5DD6-D788-7EDE-B87F-9AACC658B527}"/>
              </a:ext>
            </a:extLst>
          </p:cNvPr>
          <p:cNvPicPr>
            <a:picLocks noChangeAspect="1"/>
          </p:cNvPicPr>
          <p:nvPr/>
        </p:nvPicPr>
        <p:blipFill>
          <a:blip r:embed="rId3"/>
          <a:stretch>
            <a:fillRect/>
          </a:stretch>
        </p:blipFill>
        <p:spPr>
          <a:xfrm>
            <a:off x="8230223" y="2531687"/>
            <a:ext cx="3023099" cy="1859205"/>
          </a:xfrm>
          <a:prstGeom prst="rect">
            <a:avLst/>
          </a:prstGeom>
        </p:spPr>
      </p:pic>
      <p:pic>
        <p:nvPicPr>
          <p:cNvPr id="7" name="Picture 6" descr="A close-up of a logo&#10;&#10;Description automatically generated">
            <a:extLst>
              <a:ext uri="{FF2B5EF4-FFF2-40B4-BE49-F238E27FC236}">
                <a16:creationId xmlns:a16="http://schemas.microsoft.com/office/drawing/2014/main" id="{65A01CA5-055D-D168-AC17-67A8BF90BCD9}"/>
              </a:ext>
            </a:extLst>
          </p:cNvPr>
          <p:cNvPicPr>
            <a:picLocks noChangeAspect="1"/>
          </p:cNvPicPr>
          <p:nvPr/>
        </p:nvPicPr>
        <p:blipFill>
          <a:blip r:embed="rId4"/>
          <a:stretch>
            <a:fillRect/>
          </a:stretch>
        </p:blipFill>
        <p:spPr>
          <a:xfrm>
            <a:off x="8234287" y="534478"/>
            <a:ext cx="2987183" cy="1777374"/>
          </a:xfrm>
          <a:prstGeom prst="rect">
            <a:avLst/>
          </a:prstGeom>
        </p:spPr>
      </p:pic>
      <p:pic>
        <p:nvPicPr>
          <p:cNvPr id="5" name="Picture 4" descr="A close-up of a business card&#10;&#10;Description automatically generated">
            <a:extLst>
              <a:ext uri="{FF2B5EF4-FFF2-40B4-BE49-F238E27FC236}">
                <a16:creationId xmlns:a16="http://schemas.microsoft.com/office/drawing/2014/main" id="{63684D07-BC16-D1ED-C822-1DFDE2948871}"/>
              </a:ext>
            </a:extLst>
          </p:cNvPr>
          <p:cNvPicPr>
            <a:picLocks noChangeAspect="1"/>
          </p:cNvPicPr>
          <p:nvPr/>
        </p:nvPicPr>
        <p:blipFill>
          <a:blip r:embed="rId5"/>
          <a:stretch>
            <a:fillRect/>
          </a:stretch>
        </p:blipFill>
        <p:spPr>
          <a:xfrm>
            <a:off x="8234288" y="4628511"/>
            <a:ext cx="3040378" cy="1695011"/>
          </a:xfrm>
          <a:prstGeom prst="rect">
            <a:avLst/>
          </a:prstGeom>
        </p:spPr>
      </p:pic>
    </p:spTree>
    <p:extLst>
      <p:ext uri="{BB962C8B-B14F-4D97-AF65-F5344CB8AC3E}">
        <p14:creationId xmlns:p14="http://schemas.microsoft.com/office/powerpoint/2010/main" val="3141321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accent1"/>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26F1278B-1F81-25D1-BACE-F61BAC54A611}"/>
              </a:ext>
            </a:extLst>
          </p:cNvPr>
          <p:cNvSpPr>
            <a:spLocks noGrp="1"/>
          </p:cNvSpPr>
          <p:nvPr>
            <p:ph type="title"/>
          </p:nvPr>
        </p:nvSpPr>
        <p:spPr>
          <a:xfrm>
            <a:off x="765051" y="382385"/>
            <a:ext cx="5527033" cy="1492132"/>
          </a:xfrm>
        </p:spPr>
        <p:txBody>
          <a:bodyPr>
            <a:normAutofit/>
          </a:bodyPr>
          <a:lstStyle/>
          <a:p>
            <a:r>
              <a:rPr lang="en-GB"/>
              <a:t>P</a:t>
            </a:r>
            <a:r>
              <a:rPr lang="en-CZ"/>
              <a:t>odcasty </a:t>
            </a:r>
            <a:endParaRPr lang="en-CZ" dirty="0"/>
          </a:p>
        </p:txBody>
      </p:sp>
      <p:sp>
        <p:nvSpPr>
          <p:cNvPr id="19" name="Rectangle 13">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 name="Content Placeholder 2">
            <a:extLst>
              <a:ext uri="{FF2B5EF4-FFF2-40B4-BE49-F238E27FC236}">
                <a16:creationId xmlns:a16="http://schemas.microsoft.com/office/drawing/2014/main" id="{B2981335-B17F-43B2-57D4-DB8E0297434B}"/>
              </a:ext>
            </a:extLst>
          </p:cNvPr>
          <p:cNvSpPr>
            <a:spLocks noGrp="1"/>
          </p:cNvSpPr>
          <p:nvPr>
            <p:ph idx="1"/>
          </p:nvPr>
        </p:nvSpPr>
        <p:spPr>
          <a:xfrm>
            <a:off x="765051" y="1454047"/>
            <a:ext cx="5527033" cy="5021568"/>
          </a:xfrm>
        </p:spPr>
        <p:txBody>
          <a:bodyPr>
            <a:noAutofit/>
          </a:bodyPr>
          <a:lstStyle/>
          <a:p>
            <a:pPr>
              <a:lnSpc>
                <a:spcPct val="100000"/>
              </a:lnSpc>
            </a:pPr>
            <a:r>
              <a:rPr lang="en-GB" dirty="0" err="1">
                <a:solidFill>
                  <a:schemeClr val="tx1"/>
                </a:solidFill>
              </a:rPr>
              <a:t>Č</a:t>
            </a:r>
            <a:r>
              <a:rPr lang="en-CZ" dirty="0">
                <a:solidFill>
                  <a:schemeClr val="tx1"/>
                </a:solidFill>
              </a:rPr>
              <a:t>eské</a:t>
            </a:r>
          </a:p>
          <a:p>
            <a:pPr lvl="1">
              <a:lnSpc>
                <a:spcPct val="100000"/>
              </a:lnSpc>
            </a:pPr>
            <a:r>
              <a:rPr lang="en-CZ" sz="2000" dirty="0">
                <a:solidFill>
                  <a:schemeClr val="tx1"/>
                </a:solidFill>
              </a:rPr>
              <a:t>Přepiště dějiny</a:t>
            </a:r>
          </a:p>
          <a:p>
            <a:pPr lvl="1">
              <a:lnSpc>
                <a:spcPct val="100000"/>
              </a:lnSpc>
            </a:pPr>
            <a:r>
              <a:rPr lang="en-CZ" sz="2000" dirty="0">
                <a:solidFill>
                  <a:schemeClr val="tx1"/>
                </a:solidFill>
              </a:rPr>
              <a:t>Středověk (jinak) trvá</a:t>
            </a:r>
          </a:p>
          <a:p>
            <a:pPr lvl="1">
              <a:lnSpc>
                <a:spcPct val="100000"/>
              </a:lnSpc>
            </a:pPr>
            <a:r>
              <a:rPr lang="en-GB" sz="2000" dirty="0" err="1">
                <a:solidFill>
                  <a:schemeClr val="tx1"/>
                </a:solidFill>
              </a:rPr>
              <a:t>Věda</a:t>
            </a:r>
            <a:r>
              <a:rPr lang="en-GB" sz="2000" dirty="0">
                <a:solidFill>
                  <a:schemeClr val="tx1"/>
                </a:solidFill>
              </a:rPr>
              <a:t> </a:t>
            </a:r>
            <a:r>
              <a:rPr lang="en-GB" sz="2000" dirty="0" err="1">
                <a:solidFill>
                  <a:schemeClr val="tx1"/>
                </a:solidFill>
              </a:rPr>
              <a:t>na</a:t>
            </a:r>
            <a:r>
              <a:rPr lang="en-GB" sz="2000" dirty="0">
                <a:solidFill>
                  <a:schemeClr val="tx1"/>
                </a:solidFill>
              </a:rPr>
              <a:t> </a:t>
            </a:r>
            <a:r>
              <a:rPr lang="en-GB" sz="2000" dirty="0" err="1">
                <a:solidFill>
                  <a:schemeClr val="tx1"/>
                </a:solidFill>
              </a:rPr>
              <a:t>dosah</a:t>
            </a:r>
            <a:endParaRPr lang="en-CZ" sz="2000" dirty="0">
              <a:solidFill>
                <a:schemeClr val="tx1"/>
              </a:solidFill>
            </a:endParaRPr>
          </a:p>
          <a:p>
            <a:pPr lvl="1">
              <a:lnSpc>
                <a:spcPct val="100000"/>
              </a:lnSpc>
            </a:pPr>
            <a:r>
              <a:rPr lang="en-GB" sz="2000" dirty="0" err="1">
                <a:solidFill>
                  <a:schemeClr val="tx1"/>
                </a:solidFill>
              </a:rPr>
              <a:t>Balastr</a:t>
            </a:r>
            <a:endParaRPr lang="en-GB" sz="2000" dirty="0">
              <a:solidFill>
                <a:schemeClr val="tx1"/>
              </a:solidFill>
            </a:endParaRPr>
          </a:p>
          <a:p>
            <a:pPr lvl="1">
              <a:lnSpc>
                <a:spcPct val="100000"/>
              </a:lnSpc>
            </a:pPr>
            <a:r>
              <a:rPr lang="en-GB" sz="2000" dirty="0" err="1">
                <a:solidFill>
                  <a:schemeClr val="tx1"/>
                </a:solidFill>
              </a:rPr>
              <a:t>Podcasty</a:t>
            </a:r>
            <a:r>
              <a:rPr lang="en-GB" sz="2000" dirty="0">
                <a:solidFill>
                  <a:schemeClr val="tx1"/>
                </a:solidFill>
              </a:rPr>
              <a:t> </a:t>
            </a:r>
            <a:r>
              <a:rPr lang="en-GB" sz="2000" dirty="0" err="1">
                <a:solidFill>
                  <a:schemeClr val="tx1"/>
                </a:solidFill>
              </a:rPr>
              <a:t>vysokých</a:t>
            </a:r>
            <a:r>
              <a:rPr lang="en-GB" sz="2000" dirty="0">
                <a:solidFill>
                  <a:schemeClr val="tx1"/>
                </a:solidFill>
              </a:rPr>
              <a:t> </a:t>
            </a:r>
            <a:r>
              <a:rPr lang="en-GB" sz="2000" dirty="0" err="1">
                <a:solidFill>
                  <a:schemeClr val="tx1"/>
                </a:solidFill>
              </a:rPr>
              <a:t>škol</a:t>
            </a:r>
            <a:r>
              <a:rPr lang="en-GB" sz="2000" dirty="0">
                <a:solidFill>
                  <a:schemeClr val="tx1"/>
                </a:solidFill>
              </a:rPr>
              <a:t>: UTB, Studio UHK..</a:t>
            </a:r>
          </a:p>
          <a:p>
            <a:pPr lvl="1">
              <a:lnSpc>
                <a:spcPct val="100000"/>
              </a:lnSpc>
            </a:pPr>
            <a:r>
              <a:rPr lang="en-GB" sz="2000" dirty="0">
                <a:solidFill>
                  <a:schemeClr val="tx1"/>
                </a:solidFill>
              </a:rPr>
              <a:t>Science Slam </a:t>
            </a:r>
          </a:p>
          <a:p>
            <a:pPr lvl="1">
              <a:lnSpc>
                <a:spcPct val="100000"/>
              </a:lnSpc>
            </a:pPr>
            <a:endParaRPr lang="en-GB" sz="2000" dirty="0">
              <a:solidFill>
                <a:schemeClr val="tx1"/>
              </a:solidFill>
            </a:endParaRPr>
          </a:p>
          <a:p>
            <a:pPr>
              <a:lnSpc>
                <a:spcPct val="100000"/>
              </a:lnSpc>
            </a:pPr>
            <a:r>
              <a:rPr lang="cs-CZ" dirty="0">
                <a:solidFill>
                  <a:schemeClr val="tx1"/>
                </a:solidFill>
              </a:rPr>
              <a:t>Anglické</a:t>
            </a:r>
            <a:endParaRPr lang="en-CZ" dirty="0">
              <a:solidFill>
                <a:schemeClr val="tx1"/>
              </a:solidFill>
            </a:endParaRPr>
          </a:p>
          <a:p>
            <a:pPr lvl="1">
              <a:lnSpc>
                <a:spcPct val="100000"/>
              </a:lnSpc>
            </a:pPr>
            <a:r>
              <a:rPr lang="en-GB" sz="2000" dirty="0" err="1">
                <a:solidFill>
                  <a:schemeClr val="tx1"/>
                </a:solidFill>
              </a:rPr>
              <a:t>RadioLab</a:t>
            </a:r>
            <a:endParaRPr lang="en-GB" sz="2000" dirty="0">
              <a:solidFill>
                <a:schemeClr val="tx1"/>
              </a:solidFill>
            </a:endParaRPr>
          </a:p>
          <a:p>
            <a:pPr lvl="1">
              <a:lnSpc>
                <a:spcPct val="100000"/>
              </a:lnSpc>
            </a:pPr>
            <a:r>
              <a:rPr lang="en-GB" sz="2000" dirty="0">
                <a:solidFill>
                  <a:schemeClr val="tx1"/>
                </a:solidFill>
              </a:rPr>
              <a:t>Sawbones</a:t>
            </a:r>
          </a:p>
          <a:p>
            <a:pPr lvl="1">
              <a:lnSpc>
                <a:spcPct val="100000"/>
              </a:lnSpc>
            </a:pPr>
            <a:r>
              <a:rPr lang="en-GB" sz="2000" dirty="0">
                <a:solidFill>
                  <a:schemeClr val="tx1"/>
                </a:solidFill>
              </a:rPr>
              <a:t>…</a:t>
            </a:r>
          </a:p>
        </p:txBody>
      </p:sp>
      <p:sp>
        <p:nvSpPr>
          <p:cNvPr id="16" name="Freeform 22">
            <a:extLst>
              <a:ext uri="{FF2B5EF4-FFF2-40B4-BE49-F238E27FC236}">
                <a16:creationId xmlns:a16="http://schemas.microsoft.com/office/drawing/2014/main" id="{588FC0EF-FB5A-4AF3-A7C1-57F4582BF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2"/>
          </a:solidFill>
          <a:ln w="0">
            <a:noFill/>
            <a:prstDash val="solid"/>
            <a:round/>
            <a:headEnd/>
            <a:tailEnd/>
          </a:ln>
        </p:spPr>
        <p:txBody>
          <a:bodyPr/>
          <a:lstStyle/>
          <a:p>
            <a:endParaRPr lang="en-CZ"/>
          </a:p>
        </p:txBody>
      </p:sp>
      <p:sp>
        <p:nvSpPr>
          <p:cNvPr id="18" name="Freeform: Shape 17">
            <a:extLst>
              <a:ext uri="{FF2B5EF4-FFF2-40B4-BE49-F238E27FC236}">
                <a16:creationId xmlns:a16="http://schemas.microsoft.com/office/drawing/2014/main" id="{FDB19D2F-9F08-47D1-A104-0BE7E3011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5" y="2"/>
            <a:ext cx="5149751" cy="3402351"/>
          </a:xfrm>
          <a:custGeom>
            <a:avLst/>
            <a:gdLst>
              <a:gd name="connsiteX0" fmla="*/ 189795 w 5149751"/>
              <a:gd name="connsiteY0" fmla="*/ 0 h 3402351"/>
              <a:gd name="connsiteX1" fmla="*/ 5149751 w 5149751"/>
              <a:gd name="connsiteY1" fmla="*/ 0 h 3402351"/>
              <a:gd name="connsiteX2" fmla="*/ 5149751 w 5149751"/>
              <a:gd name="connsiteY2" fmla="*/ 3402351 h 3402351"/>
              <a:gd name="connsiteX3" fmla="*/ 1262 w 5149751"/>
              <a:gd name="connsiteY3" fmla="*/ 3402351 h 3402351"/>
              <a:gd name="connsiteX4" fmla="*/ 3359 w 5149751"/>
              <a:gd name="connsiteY4" fmla="*/ 3360737 h 3402351"/>
              <a:gd name="connsiteX5" fmla="*/ 11757 w 5149751"/>
              <a:gd name="connsiteY5" fmla="*/ 3300412 h 3402351"/>
              <a:gd name="connsiteX6" fmla="*/ 23514 w 5149751"/>
              <a:gd name="connsiteY6" fmla="*/ 3248025 h 3402351"/>
              <a:gd name="connsiteX7" fmla="*/ 38631 w 5149751"/>
              <a:gd name="connsiteY7" fmla="*/ 3201987 h 3402351"/>
              <a:gd name="connsiteX8" fmla="*/ 55427 w 5149751"/>
              <a:gd name="connsiteY8" fmla="*/ 3160712 h 3402351"/>
              <a:gd name="connsiteX9" fmla="*/ 75582 w 5149751"/>
              <a:gd name="connsiteY9" fmla="*/ 3121025 h 3402351"/>
              <a:gd name="connsiteX10" fmla="*/ 95737 w 5149751"/>
              <a:gd name="connsiteY10" fmla="*/ 3084512 h 3402351"/>
              <a:gd name="connsiteX11" fmla="*/ 115892 w 5149751"/>
              <a:gd name="connsiteY11" fmla="*/ 3046412 h 3402351"/>
              <a:gd name="connsiteX12" fmla="*/ 134368 w 5149751"/>
              <a:gd name="connsiteY12" fmla="*/ 3009900 h 3402351"/>
              <a:gd name="connsiteX13" fmla="*/ 152844 w 5149751"/>
              <a:gd name="connsiteY13" fmla="*/ 2967037 h 3402351"/>
              <a:gd name="connsiteX14" fmla="*/ 167959 w 5149751"/>
              <a:gd name="connsiteY14" fmla="*/ 2922587 h 3402351"/>
              <a:gd name="connsiteX15" fmla="*/ 178037 w 5149751"/>
              <a:gd name="connsiteY15" fmla="*/ 2868612 h 3402351"/>
              <a:gd name="connsiteX16" fmla="*/ 188115 w 5149751"/>
              <a:gd name="connsiteY16" fmla="*/ 2809875 h 3402351"/>
              <a:gd name="connsiteX17" fmla="*/ 189795 w 5149751"/>
              <a:gd name="connsiteY17" fmla="*/ 2741612 h 3402351"/>
              <a:gd name="connsiteX18" fmla="*/ 188115 w 5149751"/>
              <a:gd name="connsiteY18" fmla="*/ 2671762 h 3402351"/>
              <a:gd name="connsiteX19" fmla="*/ 178037 w 5149751"/>
              <a:gd name="connsiteY19" fmla="*/ 2613025 h 3402351"/>
              <a:gd name="connsiteX20" fmla="*/ 167959 w 5149751"/>
              <a:gd name="connsiteY20" fmla="*/ 2560637 h 3402351"/>
              <a:gd name="connsiteX21" fmla="*/ 152844 w 5149751"/>
              <a:gd name="connsiteY21" fmla="*/ 2513012 h 3402351"/>
              <a:gd name="connsiteX22" fmla="*/ 134368 w 5149751"/>
              <a:gd name="connsiteY22" fmla="*/ 2471737 h 3402351"/>
              <a:gd name="connsiteX23" fmla="*/ 115892 w 5149751"/>
              <a:gd name="connsiteY23" fmla="*/ 2433637 h 3402351"/>
              <a:gd name="connsiteX24" fmla="*/ 95737 w 5149751"/>
              <a:gd name="connsiteY24" fmla="*/ 2395537 h 3402351"/>
              <a:gd name="connsiteX25" fmla="*/ 75582 w 5149751"/>
              <a:gd name="connsiteY25" fmla="*/ 2359025 h 3402351"/>
              <a:gd name="connsiteX26" fmla="*/ 55427 w 5149751"/>
              <a:gd name="connsiteY26" fmla="*/ 2319337 h 3402351"/>
              <a:gd name="connsiteX27" fmla="*/ 38631 w 5149751"/>
              <a:gd name="connsiteY27" fmla="*/ 2278062 h 3402351"/>
              <a:gd name="connsiteX28" fmla="*/ 23514 w 5149751"/>
              <a:gd name="connsiteY28" fmla="*/ 2232025 h 3402351"/>
              <a:gd name="connsiteX29" fmla="*/ 11757 w 5149751"/>
              <a:gd name="connsiteY29" fmla="*/ 2179637 h 3402351"/>
              <a:gd name="connsiteX30" fmla="*/ 3359 w 5149751"/>
              <a:gd name="connsiteY30" fmla="*/ 2119312 h 3402351"/>
              <a:gd name="connsiteX31" fmla="*/ 0 w 5149751"/>
              <a:gd name="connsiteY31" fmla="*/ 2051050 h 3402351"/>
              <a:gd name="connsiteX32" fmla="*/ 3359 w 5149751"/>
              <a:gd name="connsiteY32" fmla="*/ 1982787 h 3402351"/>
              <a:gd name="connsiteX33" fmla="*/ 11757 w 5149751"/>
              <a:gd name="connsiteY33" fmla="*/ 1922462 h 3402351"/>
              <a:gd name="connsiteX34" fmla="*/ 23514 w 5149751"/>
              <a:gd name="connsiteY34" fmla="*/ 1870075 h 3402351"/>
              <a:gd name="connsiteX35" fmla="*/ 38631 w 5149751"/>
              <a:gd name="connsiteY35" fmla="*/ 1824037 h 3402351"/>
              <a:gd name="connsiteX36" fmla="*/ 55427 w 5149751"/>
              <a:gd name="connsiteY36" fmla="*/ 1782762 h 3402351"/>
              <a:gd name="connsiteX37" fmla="*/ 75582 w 5149751"/>
              <a:gd name="connsiteY37" fmla="*/ 1743075 h 3402351"/>
              <a:gd name="connsiteX38" fmla="*/ 95737 w 5149751"/>
              <a:gd name="connsiteY38" fmla="*/ 1708150 h 3402351"/>
              <a:gd name="connsiteX39" fmla="*/ 115892 w 5149751"/>
              <a:gd name="connsiteY39" fmla="*/ 1671637 h 3402351"/>
              <a:gd name="connsiteX40" fmla="*/ 134368 w 5149751"/>
              <a:gd name="connsiteY40" fmla="*/ 1631950 h 3402351"/>
              <a:gd name="connsiteX41" fmla="*/ 152844 w 5149751"/>
              <a:gd name="connsiteY41" fmla="*/ 1589087 h 3402351"/>
              <a:gd name="connsiteX42" fmla="*/ 167959 w 5149751"/>
              <a:gd name="connsiteY42" fmla="*/ 1544637 h 3402351"/>
              <a:gd name="connsiteX43" fmla="*/ 178037 w 5149751"/>
              <a:gd name="connsiteY43" fmla="*/ 1492250 h 3402351"/>
              <a:gd name="connsiteX44" fmla="*/ 188115 w 5149751"/>
              <a:gd name="connsiteY44" fmla="*/ 1431925 h 3402351"/>
              <a:gd name="connsiteX45" fmla="*/ 189795 w 5149751"/>
              <a:gd name="connsiteY45" fmla="*/ 1363662 h 3402351"/>
              <a:gd name="connsiteX46" fmla="*/ 188115 w 5149751"/>
              <a:gd name="connsiteY46" fmla="*/ 1295400 h 3402351"/>
              <a:gd name="connsiteX47" fmla="*/ 178037 w 5149751"/>
              <a:gd name="connsiteY47" fmla="*/ 1235075 h 3402351"/>
              <a:gd name="connsiteX48" fmla="*/ 167959 w 5149751"/>
              <a:gd name="connsiteY48" fmla="*/ 1182687 h 3402351"/>
              <a:gd name="connsiteX49" fmla="*/ 152844 w 5149751"/>
              <a:gd name="connsiteY49" fmla="*/ 1136650 h 3402351"/>
              <a:gd name="connsiteX50" fmla="*/ 134368 w 5149751"/>
              <a:gd name="connsiteY50" fmla="*/ 1095375 h 3402351"/>
              <a:gd name="connsiteX51" fmla="*/ 115892 w 5149751"/>
              <a:gd name="connsiteY51" fmla="*/ 1055687 h 3402351"/>
              <a:gd name="connsiteX52" fmla="*/ 95737 w 5149751"/>
              <a:gd name="connsiteY52" fmla="*/ 1017587 h 3402351"/>
              <a:gd name="connsiteX53" fmla="*/ 75582 w 5149751"/>
              <a:gd name="connsiteY53" fmla="*/ 981075 h 3402351"/>
              <a:gd name="connsiteX54" fmla="*/ 55427 w 5149751"/>
              <a:gd name="connsiteY54" fmla="*/ 942975 h 3402351"/>
              <a:gd name="connsiteX55" fmla="*/ 38631 w 5149751"/>
              <a:gd name="connsiteY55" fmla="*/ 901700 h 3402351"/>
              <a:gd name="connsiteX56" fmla="*/ 23514 w 5149751"/>
              <a:gd name="connsiteY56" fmla="*/ 854075 h 3402351"/>
              <a:gd name="connsiteX57" fmla="*/ 11757 w 5149751"/>
              <a:gd name="connsiteY57" fmla="*/ 801687 h 3402351"/>
              <a:gd name="connsiteX58" fmla="*/ 3359 w 5149751"/>
              <a:gd name="connsiteY58" fmla="*/ 744537 h 3402351"/>
              <a:gd name="connsiteX59" fmla="*/ 0 w 5149751"/>
              <a:gd name="connsiteY59" fmla="*/ 673100 h 3402351"/>
              <a:gd name="connsiteX60" fmla="*/ 3359 w 5149751"/>
              <a:gd name="connsiteY60" fmla="*/ 606425 h 3402351"/>
              <a:gd name="connsiteX61" fmla="*/ 11757 w 5149751"/>
              <a:gd name="connsiteY61" fmla="*/ 546100 h 3402351"/>
              <a:gd name="connsiteX62" fmla="*/ 23514 w 5149751"/>
              <a:gd name="connsiteY62" fmla="*/ 496887 h 3402351"/>
              <a:gd name="connsiteX63" fmla="*/ 38631 w 5149751"/>
              <a:gd name="connsiteY63" fmla="*/ 450850 h 3402351"/>
              <a:gd name="connsiteX64" fmla="*/ 55427 w 5149751"/>
              <a:gd name="connsiteY64" fmla="*/ 409575 h 3402351"/>
              <a:gd name="connsiteX65" fmla="*/ 73902 w 5149751"/>
              <a:gd name="connsiteY65" fmla="*/ 369887 h 3402351"/>
              <a:gd name="connsiteX66" fmla="*/ 92378 w 5149751"/>
              <a:gd name="connsiteY66" fmla="*/ 334962 h 3402351"/>
              <a:gd name="connsiteX67" fmla="*/ 112533 w 5149751"/>
              <a:gd name="connsiteY67" fmla="*/ 296862 h 3402351"/>
              <a:gd name="connsiteX68" fmla="*/ 132688 w 5149751"/>
              <a:gd name="connsiteY68" fmla="*/ 260350 h 3402351"/>
              <a:gd name="connsiteX69" fmla="*/ 149484 w 5149751"/>
              <a:gd name="connsiteY69" fmla="*/ 217487 h 3402351"/>
              <a:gd name="connsiteX70" fmla="*/ 166280 w 5149751"/>
              <a:gd name="connsiteY70" fmla="*/ 174625 h 3402351"/>
              <a:gd name="connsiteX71" fmla="*/ 176358 w 5149751"/>
              <a:gd name="connsiteY71" fmla="*/ 122237 h 3402351"/>
              <a:gd name="connsiteX72" fmla="*/ 184755 w 5149751"/>
              <a:gd name="connsiteY72" fmla="*/ 66675 h 340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creen shot of a phone&#10;&#10;Description automatically generated">
            <a:extLst>
              <a:ext uri="{FF2B5EF4-FFF2-40B4-BE49-F238E27FC236}">
                <a16:creationId xmlns:a16="http://schemas.microsoft.com/office/drawing/2014/main" id="{BE257088-2F50-08FC-CAE3-9ECABEA68D73}"/>
              </a:ext>
            </a:extLst>
          </p:cNvPr>
          <p:cNvPicPr>
            <a:picLocks noChangeAspect="1"/>
          </p:cNvPicPr>
          <p:nvPr/>
        </p:nvPicPr>
        <p:blipFill>
          <a:blip r:embed="rId3"/>
          <a:stretch>
            <a:fillRect/>
          </a:stretch>
        </p:blipFill>
        <p:spPr>
          <a:xfrm>
            <a:off x="8166776" y="304177"/>
            <a:ext cx="2824271" cy="2803089"/>
          </a:xfrm>
          <a:prstGeom prst="rect">
            <a:avLst/>
          </a:prstGeom>
        </p:spPr>
      </p:pic>
      <p:sp>
        <p:nvSpPr>
          <p:cNvPr id="20" name="Freeform: Shape 19">
            <a:extLst>
              <a:ext uri="{FF2B5EF4-FFF2-40B4-BE49-F238E27FC236}">
                <a16:creationId xmlns:a16="http://schemas.microsoft.com/office/drawing/2014/main" id="{EDDC619B-7F37-4A93-ADCA-7EAE09EE9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4" y="3511830"/>
            <a:ext cx="5149751" cy="3346171"/>
          </a:xfrm>
          <a:custGeom>
            <a:avLst/>
            <a:gdLst>
              <a:gd name="connsiteX0" fmla="*/ 5387 w 5149751"/>
              <a:gd name="connsiteY0" fmla="*/ 0 h 3346171"/>
              <a:gd name="connsiteX1" fmla="*/ 5149751 w 5149751"/>
              <a:gd name="connsiteY1" fmla="*/ 0 h 3346171"/>
              <a:gd name="connsiteX2" fmla="*/ 5149751 w 5149751"/>
              <a:gd name="connsiteY2" fmla="*/ 3346171 h 3346171"/>
              <a:gd name="connsiteX3" fmla="*/ 189795 w 5149751"/>
              <a:gd name="connsiteY3" fmla="*/ 3346171 h 3346171"/>
              <a:gd name="connsiteX4" fmla="*/ 184755 w 5149751"/>
              <a:gd name="connsiteY4" fmla="*/ 3279496 h 3346171"/>
              <a:gd name="connsiteX5" fmla="*/ 176358 w 5149751"/>
              <a:gd name="connsiteY5" fmla="*/ 3223933 h 3346171"/>
              <a:gd name="connsiteX6" fmla="*/ 166280 w 5149751"/>
              <a:gd name="connsiteY6" fmla="*/ 3171546 h 3346171"/>
              <a:gd name="connsiteX7" fmla="*/ 149484 w 5149751"/>
              <a:gd name="connsiteY7" fmla="*/ 3128683 h 3346171"/>
              <a:gd name="connsiteX8" fmla="*/ 132688 w 5149751"/>
              <a:gd name="connsiteY8" fmla="*/ 3085821 h 3346171"/>
              <a:gd name="connsiteX9" fmla="*/ 112533 w 5149751"/>
              <a:gd name="connsiteY9" fmla="*/ 3049308 h 3346171"/>
              <a:gd name="connsiteX10" fmla="*/ 92378 w 5149751"/>
              <a:gd name="connsiteY10" fmla="*/ 3011208 h 3346171"/>
              <a:gd name="connsiteX11" fmla="*/ 73902 w 5149751"/>
              <a:gd name="connsiteY11" fmla="*/ 2976283 h 3346171"/>
              <a:gd name="connsiteX12" fmla="*/ 55427 w 5149751"/>
              <a:gd name="connsiteY12" fmla="*/ 2936596 h 3346171"/>
              <a:gd name="connsiteX13" fmla="*/ 38631 w 5149751"/>
              <a:gd name="connsiteY13" fmla="*/ 2895321 h 3346171"/>
              <a:gd name="connsiteX14" fmla="*/ 23514 w 5149751"/>
              <a:gd name="connsiteY14" fmla="*/ 2849283 h 3346171"/>
              <a:gd name="connsiteX15" fmla="*/ 11757 w 5149751"/>
              <a:gd name="connsiteY15" fmla="*/ 2800071 h 3346171"/>
              <a:gd name="connsiteX16" fmla="*/ 3359 w 5149751"/>
              <a:gd name="connsiteY16" fmla="*/ 2739746 h 3346171"/>
              <a:gd name="connsiteX17" fmla="*/ 0 w 5149751"/>
              <a:gd name="connsiteY17" fmla="*/ 2671483 h 3346171"/>
              <a:gd name="connsiteX18" fmla="*/ 3359 w 5149751"/>
              <a:gd name="connsiteY18" fmla="*/ 2601633 h 3346171"/>
              <a:gd name="connsiteX19" fmla="*/ 11757 w 5149751"/>
              <a:gd name="connsiteY19" fmla="*/ 2544483 h 3346171"/>
              <a:gd name="connsiteX20" fmla="*/ 23514 w 5149751"/>
              <a:gd name="connsiteY20" fmla="*/ 2492096 h 3346171"/>
              <a:gd name="connsiteX21" fmla="*/ 38631 w 5149751"/>
              <a:gd name="connsiteY21" fmla="*/ 2444471 h 3346171"/>
              <a:gd name="connsiteX22" fmla="*/ 55427 w 5149751"/>
              <a:gd name="connsiteY22" fmla="*/ 2403196 h 3346171"/>
              <a:gd name="connsiteX23" fmla="*/ 75582 w 5149751"/>
              <a:gd name="connsiteY23" fmla="*/ 2365096 h 3346171"/>
              <a:gd name="connsiteX24" fmla="*/ 95737 w 5149751"/>
              <a:gd name="connsiteY24" fmla="*/ 2328583 h 3346171"/>
              <a:gd name="connsiteX25" fmla="*/ 115892 w 5149751"/>
              <a:gd name="connsiteY25" fmla="*/ 2290483 h 3346171"/>
              <a:gd name="connsiteX26" fmla="*/ 134368 w 5149751"/>
              <a:gd name="connsiteY26" fmla="*/ 2250796 h 3346171"/>
              <a:gd name="connsiteX27" fmla="*/ 152844 w 5149751"/>
              <a:gd name="connsiteY27" fmla="*/ 2209521 h 3346171"/>
              <a:gd name="connsiteX28" fmla="*/ 167959 w 5149751"/>
              <a:gd name="connsiteY28" fmla="*/ 2163483 h 3346171"/>
              <a:gd name="connsiteX29" fmla="*/ 178037 w 5149751"/>
              <a:gd name="connsiteY29" fmla="*/ 2111096 h 3346171"/>
              <a:gd name="connsiteX30" fmla="*/ 188115 w 5149751"/>
              <a:gd name="connsiteY30" fmla="*/ 2050771 h 3346171"/>
              <a:gd name="connsiteX31" fmla="*/ 189795 w 5149751"/>
              <a:gd name="connsiteY31" fmla="*/ 1982508 h 3346171"/>
              <a:gd name="connsiteX32" fmla="*/ 188115 w 5149751"/>
              <a:gd name="connsiteY32" fmla="*/ 1914246 h 3346171"/>
              <a:gd name="connsiteX33" fmla="*/ 178037 w 5149751"/>
              <a:gd name="connsiteY33" fmla="*/ 1853921 h 3346171"/>
              <a:gd name="connsiteX34" fmla="*/ 167959 w 5149751"/>
              <a:gd name="connsiteY34" fmla="*/ 1801533 h 3346171"/>
              <a:gd name="connsiteX35" fmla="*/ 152844 w 5149751"/>
              <a:gd name="connsiteY35" fmla="*/ 1757083 h 3346171"/>
              <a:gd name="connsiteX36" fmla="*/ 134368 w 5149751"/>
              <a:gd name="connsiteY36" fmla="*/ 1714221 h 3346171"/>
              <a:gd name="connsiteX37" fmla="*/ 115892 w 5149751"/>
              <a:gd name="connsiteY37" fmla="*/ 1674533 h 3346171"/>
              <a:gd name="connsiteX38" fmla="*/ 95737 w 5149751"/>
              <a:gd name="connsiteY38" fmla="*/ 1638021 h 3346171"/>
              <a:gd name="connsiteX39" fmla="*/ 75582 w 5149751"/>
              <a:gd name="connsiteY39" fmla="*/ 1603096 h 3346171"/>
              <a:gd name="connsiteX40" fmla="*/ 55427 w 5149751"/>
              <a:gd name="connsiteY40" fmla="*/ 1563408 h 3346171"/>
              <a:gd name="connsiteX41" fmla="*/ 38631 w 5149751"/>
              <a:gd name="connsiteY41" fmla="*/ 1522133 h 3346171"/>
              <a:gd name="connsiteX42" fmla="*/ 23514 w 5149751"/>
              <a:gd name="connsiteY42" fmla="*/ 1476096 h 3346171"/>
              <a:gd name="connsiteX43" fmla="*/ 11757 w 5149751"/>
              <a:gd name="connsiteY43" fmla="*/ 1423708 h 3346171"/>
              <a:gd name="connsiteX44" fmla="*/ 3359 w 5149751"/>
              <a:gd name="connsiteY44" fmla="*/ 1363383 h 3346171"/>
              <a:gd name="connsiteX45" fmla="*/ 0 w 5149751"/>
              <a:gd name="connsiteY45" fmla="*/ 1295121 h 3346171"/>
              <a:gd name="connsiteX46" fmla="*/ 3359 w 5149751"/>
              <a:gd name="connsiteY46" fmla="*/ 1226858 h 3346171"/>
              <a:gd name="connsiteX47" fmla="*/ 11757 w 5149751"/>
              <a:gd name="connsiteY47" fmla="*/ 1166533 h 3346171"/>
              <a:gd name="connsiteX48" fmla="*/ 23514 w 5149751"/>
              <a:gd name="connsiteY48" fmla="*/ 1114146 h 3346171"/>
              <a:gd name="connsiteX49" fmla="*/ 38631 w 5149751"/>
              <a:gd name="connsiteY49" fmla="*/ 1068108 h 3346171"/>
              <a:gd name="connsiteX50" fmla="*/ 55427 w 5149751"/>
              <a:gd name="connsiteY50" fmla="*/ 1025246 h 3346171"/>
              <a:gd name="connsiteX51" fmla="*/ 75582 w 5149751"/>
              <a:gd name="connsiteY51" fmla="*/ 987146 h 3346171"/>
              <a:gd name="connsiteX52" fmla="*/ 115892 w 5149751"/>
              <a:gd name="connsiteY52" fmla="*/ 912533 h 3346171"/>
              <a:gd name="connsiteX53" fmla="*/ 134368 w 5149751"/>
              <a:gd name="connsiteY53" fmla="*/ 874433 h 3346171"/>
              <a:gd name="connsiteX54" fmla="*/ 152844 w 5149751"/>
              <a:gd name="connsiteY54" fmla="*/ 831571 h 3346171"/>
              <a:gd name="connsiteX55" fmla="*/ 167959 w 5149751"/>
              <a:gd name="connsiteY55" fmla="*/ 785533 h 3346171"/>
              <a:gd name="connsiteX56" fmla="*/ 178037 w 5149751"/>
              <a:gd name="connsiteY56" fmla="*/ 733146 h 3346171"/>
              <a:gd name="connsiteX57" fmla="*/ 188115 w 5149751"/>
              <a:gd name="connsiteY57" fmla="*/ 674408 h 3346171"/>
              <a:gd name="connsiteX58" fmla="*/ 189795 w 5149751"/>
              <a:gd name="connsiteY58" fmla="*/ 604558 h 3346171"/>
              <a:gd name="connsiteX59" fmla="*/ 188115 w 5149751"/>
              <a:gd name="connsiteY59" fmla="*/ 536296 h 3346171"/>
              <a:gd name="connsiteX60" fmla="*/ 178037 w 5149751"/>
              <a:gd name="connsiteY60" fmla="*/ 475971 h 3346171"/>
              <a:gd name="connsiteX61" fmla="*/ 167959 w 5149751"/>
              <a:gd name="connsiteY61" fmla="*/ 423583 h 3346171"/>
              <a:gd name="connsiteX62" fmla="*/ 152844 w 5149751"/>
              <a:gd name="connsiteY62" fmla="*/ 379133 h 3346171"/>
              <a:gd name="connsiteX63" fmla="*/ 134368 w 5149751"/>
              <a:gd name="connsiteY63" fmla="*/ 336271 h 3346171"/>
              <a:gd name="connsiteX64" fmla="*/ 115892 w 5149751"/>
              <a:gd name="connsiteY64" fmla="*/ 299758 h 3346171"/>
              <a:gd name="connsiteX65" fmla="*/ 75582 w 5149751"/>
              <a:gd name="connsiteY65" fmla="*/ 225146 h 3346171"/>
              <a:gd name="connsiteX66" fmla="*/ 55427 w 5149751"/>
              <a:gd name="connsiteY66" fmla="*/ 185458 h 3346171"/>
              <a:gd name="connsiteX67" fmla="*/ 38631 w 5149751"/>
              <a:gd name="connsiteY67" fmla="*/ 144183 h 3346171"/>
              <a:gd name="connsiteX68" fmla="*/ 23514 w 5149751"/>
              <a:gd name="connsiteY68" fmla="*/ 98146 h 3346171"/>
              <a:gd name="connsiteX69" fmla="*/ 11757 w 5149751"/>
              <a:gd name="connsiteY69" fmla="*/ 45758 h 33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brain with a wheel&#10;&#10;Description automatically generated">
            <a:extLst>
              <a:ext uri="{FF2B5EF4-FFF2-40B4-BE49-F238E27FC236}">
                <a16:creationId xmlns:a16="http://schemas.microsoft.com/office/drawing/2014/main" id="{04495EE5-23D9-4A28-522E-B9013416935F}"/>
              </a:ext>
            </a:extLst>
          </p:cNvPr>
          <p:cNvPicPr>
            <a:picLocks noChangeAspect="1"/>
          </p:cNvPicPr>
          <p:nvPr/>
        </p:nvPicPr>
        <p:blipFill>
          <a:blip r:embed="rId4"/>
          <a:stretch>
            <a:fillRect/>
          </a:stretch>
        </p:blipFill>
        <p:spPr>
          <a:xfrm>
            <a:off x="7609827" y="4179002"/>
            <a:ext cx="3938170" cy="1663876"/>
          </a:xfrm>
          <a:prstGeom prst="rect">
            <a:avLst/>
          </a:prstGeom>
        </p:spPr>
      </p:pic>
    </p:spTree>
    <p:extLst>
      <p:ext uri="{BB962C8B-B14F-4D97-AF65-F5344CB8AC3E}">
        <p14:creationId xmlns:p14="http://schemas.microsoft.com/office/powerpoint/2010/main" val="323331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7BA81-8F43-06C8-17DE-27EECF5A0CBD}"/>
              </a:ext>
            </a:extLst>
          </p:cNvPr>
          <p:cNvSpPr>
            <a:spLocks noGrp="1"/>
          </p:cNvSpPr>
          <p:nvPr>
            <p:ph idx="1"/>
          </p:nvPr>
        </p:nvSpPr>
        <p:spPr>
          <a:xfrm>
            <a:off x="2261328" y="990600"/>
            <a:ext cx="10178322" cy="5200649"/>
          </a:xfrm>
        </p:spPr>
        <p:txBody>
          <a:bodyPr>
            <a:normAutofit/>
          </a:bodyPr>
          <a:lstStyle/>
          <a:p>
            <a:r>
              <a:rPr lang="en-CZ" dirty="0"/>
              <a:t>26.9.  </a:t>
            </a:r>
          </a:p>
          <a:p>
            <a:pPr lvl="1"/>
            <a:r>
              <a:rPr lang="en-CZ" sz="2000" b="1" dirty="0"/>
              <a:t>Tisková zpráva</a:t>
            </a:r>
            <a:endParaRPr lang="en-CZ" sz="2000" dirty="0"/>
          </a:p>
          <a:p>
            <a:pPr lvl="1"/>
            <a:r>
              <a:rPr lang="en-CZ" sz="2000" b="1" dirty="0"/>
              <a:t>Rozhovor</a:t>
            </a:r>
            <a:endParaRPr lang="en-CZ" sz="2000" dirty="0"/>
          </a:p>
          <a:p>
            <a:r>
              <a:rPr lang="en-CZ" dirty="0"/>
              <a:t>10.10.  </a:t>
            </a:r>
          </a:p>
          <a:p>
            <a:pPr lvl="1"/>
            <a:r>
              <a:rPr lang="en-CZ" sz="2000" b="1" dirty="0"/>
              <a:t>Realizace rozhovoru</a:t>
            </a:r>
            <a:r>
              <a:rPr lang="en-CZ" sz="2000" dirty="0"/>
              <a:t>  </a:t>
            </a:r>
          </a:p>
          <a:p>
            <a:pPr lvl="1"/>
            <a:r>
              <a:rPr lang="en-CZ" sz="2000" b="1" dirty="0"/>
              <a:t>Video</a:t>
            </a:r>
            <a:r>
              <a:rPr lang="en-CZ" sz="2000" dirty="0"/>
              <a:t>: vytvoření námětu, návrh na realizaci</a:t>
            </a:r>
          </a:p>
          <a:p>
            <a:r>
              <a:rPr lang="en-CZ" dirty="0"/>
              <a:t>24. 10. Natáčení videa</a:t>
            </a:r>
          </a:p>
          <a:p>
            <a:r>
              <a:rPr lang="en-CZ" dirty="0"/>
              <a:t>7.11.  Natáčení videa</a:t>
            </a:r>
          </a:p>
          <a:p>
            <a:r>
              <a:rPr lang="en-CZ" dirty="0"/>
              <a:t>5. 12.  </a:t>
            </a:r>
          </a:p>
          <a:p>
            <a:pPr lvl="1"/>
            <a:r>
              <a:rPr lang="en-CZ" sz="2000" dirty="0"/>
              <a:t>Prezentace videí</a:t>
            </a:r>
          </a:p>
          <a:p>
            <a:pPr lvl="1"/>
            <a:r>
              <a:rPr lang="en-CZ" sz="2000" dirty="0"/>
              <a:t>Jak připravit </a:t>
            </a:r>
            <a:r>
              <a:rPr lang="en-CZ" sz="2000" b="1" dirty="0"/>
              <a:t>podcast</a:t>
            </a:r>
          </a:p>
          <a:p>
            <a:r>
              <a:rPr lang="en-CZ" dirty="0"/>
              <a:t>19. 12. Nahrávání podcastů</a:t>
            </a:r>
          </a:p>
        </p:txBody>
      </p:sp>
    </p:spTree>
    <p:extLst>
      <p:ext uri="{BB962C8B-B14F-4D97-AF65-F5344CB8AC3E}">
        <p14:creationId xmlns:p14="http://schemas.microsoft.com/office/powerpoint/2010/main" val="3384405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0699-B11A-CAAC-4A1F-E2468EDD50F8}"/>
              </a:ext>
            </a:extLst>
          </p:cNvPr>
          <p:cNvSpPr>
            <a:spLocks noGrp="1"/>
          </p:cNvSpPr>
          <p:nvPr>
            <p:ph type="title"/>
          </p:nvPr>
        </p:nvSpPr>
        <p:spPr>
          <a:xfrm>
            <a:off x="1251678" y="2468762"/>
            <a:ext cx="10178322" cy="1492132"/>
          </a:xfrm>
        </p:spPr>
        <p:txBody>
          <a:bodyPr/>
          <a:lstStyle/>
          <a:p>
            <a:r>
              <a:rPr lang="en-GB" dirty="0"/>
              <a:t>K</a:t>
            </a:r>
            <a:r>
              <a:rPr lang="en-CZ" dirty="0"/>
              <a:t>omunikace s médii</a:t>
            </a:r>
          </a:p>
        </p:txBody>
      </p:sp>
    </p:spTree>
    <p:extLst>
      <p:ext uri="{BB962C8B-B14F-4D97-AF65-F5344CB8AC3E}">
        <p14:creationId xmlns:p14="http://schemas.microsoft.com/office/powerpoint/2010/main" val="269012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FA2B81-45E5-F30B-6EDC-B7D30E8E1BF1}"/>
              </a:ext>
            </a:extLst>
          </p:cNvPr>
          <p:cNvSpPr>
            <a:spLocks noGrp="1"/>
          </p:cNvSpPr>
          <p:nvPr>
            <p:ph type="title"/>
          </p:nvPr>
        </p:nvSpPr>
        <p:spPr>
          <a:xfrm>
            <a:off x="761996" y="382385"/>
            <a:ext cx="10668004" cy="1113295"/>
          </a:xfrm>
        </p:spPr>
        <p:txBody>
          <a:bodyPr anchor="b">
            <a:normAutofit/>
          </a:bodyPr>
          <a:lstStyle/>
          <a:p>
            <a:pPr algn="ctr"/>
            <a:r>
              <a:rPr lang="en-GB" dirty="0"/>
              <a:t>T</a:t>
            </a:r>
            <a:r>
              <a:rPr lang="en-CZ" dirty="0"/>
              <a:t>isková zpráva</a:t>
            </a:r>
            <a:endParaRPr lang="en-CZ"/>
          </a:p>
        </p:txBody>
      </p:sp>
      <p:sp>
        <p:nvSpPr>
          <p:cNvPr id="3" name="Content Placeholder 2">
            <a:extLst>
              <a:ext uri="{FF2B5EF4-FFF2-40B4-BE49-F238E27FC236}">
                <a16:creationId xmlns:a16="http://schemas.microsoft.com/office/drawing/2014/main" id="{CCC04D21-62EB-9218-37F6-F5EBEA2B1546}"/>
              </a:ext>
            </a:extLst>
          </p:cNvPr>
          <p:cNvSpPr>
            <a:spLocks noGrp="1"/>
          </p:cNvSpPr>
          <p:nvPr>
            <p:ph idx="1"/>
          </p:nvPr>
        </p:nvSpPr>
        <p:spPr>
          <a:xfrm>
            <a:off x="2113124" y="1708730"/>
            <a:ext cx="8327413" cy="4002753"/>
          </a:xfrm>
        </p:spPr>
        <p:txBody>
          <a:bodyPr>
            <a:normAutofit/>
          </a:bodyPr>
          <a:lstStyle/>
          <a:p>
            <a:r>
              <a:rPr lang="cs-CZ" sz="2400" dirty="0"/>
              <a:t>Tisková zpráva je text určený pro novináře (nebo jiný sdělovací prostředek), který informuje o události, objevu nebo kauze. V tiskové zprávě musí informace odpovídat na otázky: kdo, co, kdy, kde, jak a proč?</a:t>
            </a:r>
          </a:p>
          <a:p>
            <a:r>
              <a:rPr lang="cs-CZ" sz="2400" dirty="0"/>
              <a:t>Tiskovou zprávu píše osoba, která má za úkol publicisticky zviditelnit aktivity instituce, organizace či skupiny, pro kterou pracuje. </a:t>
            </a:r>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52414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66BD-B6F0-8D49-8BF9-261135955DE9}"/>
              </a:ext>
            </a:extLst>
          </p:cNvPr>
          <p:cNvSpPr>
            <a:spLocks noGrp="1"/>
          </p:cNvSpPr>
          <p:nvPr>
            <p:ph type="title"/>
          </p:nvPr>
        </p:nvSpPr>
        <p:spPr/>
        <p:txBody>
          <a:bodyPr/>
          <a:lstStyle/>
          <a:p>
            <a:r>
              <a:rPr lang="en-GB" dirty="0"/>
              <a:t>S</a:t>
            </a:r>
            <a:r>
              <a:rPr lang="en-CZ" dirty="0"/>
              <a:t>truktura tiskové zprávy </a:t>
            </a:r>
          </a:p>
        </p:txBody>
      </p:sp>
      <p:sp>
        <p:nvSpPr>
          <p:cNvPr id="3" name="Content Placeholder 2">
            <a:extLst>
              <a:ext uri="{FF2B5EF4-FFF2-40B4-BE49-F238E27FC236}">
                <a16:creationId xmlns:a16="http://schemas.microsoft.com/office/drawing/2014/main" id="{2537A6EB-C657-2C3E-7F73-3A42EBFB84D8}"/>
              </a:ext>
            </a:extLst>
          </p:cNvPr>
          <p:cNvSpPr>
            <a:spLocks noGrp="1"/>
          </p:cNvSpPr>
          <p:nvPr>
            <p:ph idx="1"/>
          </p:nvPr>
        </p:nvSpPr>
        <p:spPr>
          <a:xfrm>
            <a:off x="1251679" y="1195755"/>
            <a:ext cx="5567404" cy="5279860"/>
          </a:xfrm>
        </p:spPr>
        <p:txBody>
          <a:bodyPr>
            <a:noAutofit/>
          </a:bodyPr>
          <a:lstStyle/>
          <a:p>
            <a:r>
              <a:rPr lang="en-CZ" sz="1200" dirty="0"/>
              <a:t>Titul</a:t>
            </a:r>
          </a:p>
          <a:p>
            <a:r>
              <a:rPr lang="en-CZ" sz="1200" dirty="0"/>
              <a:t>Domicil (údaj o datu a místo vzniku TZ)</a:t>
            </a:r>
          </a:p>
          <a:p>
            <a:pPr>
              <a:lnSpc>
                <a:spcPct val="100000"/>
              </a:lnSpc>
              <a:buFont typeface="+mj-lt"/>
              <a:buAutoNum type="arabicPeriod"/>
            </a:pPr>
            <a:endParaRPr lang="en-CZ" sz="1200" dirty="0"/>
          </a:p>
          <a:p>
            <a:r>
              <a:rPr lang="en-CZ" sz="1200" dirty="0"/>
              <a:t>Perex (rozvýjí titul a stručné shrnuje téma TZ: </a:t>
            </a:r>
            <a:r>
              <a:rPr lang="en-GB" sz="1200" dirty="0"/>
              <a:t>co, </a:t>
            </a:r>
            <a:r>
              <a:rPr lang="en-GB" sz="1200" dirty="0" err="1"/>
              <a:t>kdo</a:t>
            </a:r>
            <a:r>
              <a:rPr lang="en-GB" sz="1200" dirty="0"/>
              <a:t>, </a:t>
            </a:r>
            <a:r>
              <a:rPr lang="en-GB" sz="1200" dirty="0" err="1"/>
              <a:t>kdy</a:t>
            </a:r>
            <a:r>
              <a:rPr lang="en-GB" sz="1200" dirty="0"/>
              <a:t>, </a:t>
            </a:r>
            <a:r>
              <a:rPr lang="en-GB" sz="1200" dirty="0" err="1"/>
              <a:t>kde</a:t>
            </a:r>
            <a:r>
              <a:rPr lang="en-GB" sz="1200" dirty="0"/>
              <a:t>, jak a </a:t>
            </a:r>
            <a:r>
              <a:rPr lang="en-GB" sz="1200" dirty="0" err="1"/>
              <a:t>proč</a:t>
            </a:r>
            <a:r>
              <a:rPr lang="en-GB" sz="1200" dirty="0"/>
              <a:t>, max. 5 </a:t>
            </a:r>
            <a:r>
              <a:rPr lang="en-GB" sz="1200" dirty="0" err="1"/>
              <a:t>řádků</a:t>
            </a:r>
            <a:r>
              <a:rPr lang="en-GB" sz="1200" dirty="0"/>
              <a:t>)</a:t>
            </a:r>
          </a:p>
          <a:p>
            <a:pPr>
              <a:lnSpc>
                <a:spcPct val="100000"/>
              </a:lnSpc>
            </a:pPr>
            <a:endParaRPr lang="en-CZ" sz="1200" dirty="0"/>
          </a:p>
          <a:p>
            <a:r>
              <a:rPr lang="en-CZ" sz="1200" dirty="0"/>
              <a:t>První odstavec TZ, rozvyjí informace, které jsou zmíněny v perexu. Již zde je dobré mít vyjádření důležité osoby pro TZ.  </a:t>
            </a:r>
          </a:p>
          <a:p>
            <a:r>
              <a:rPr lang="en-CZ" sz="1200" dirty="0"/>
              <a:t>Následující odstavce doplňují informce. </a:t>
            </a:r>
          </a:p>
          <a:p>
            <a:endParaRPr lang="en-CZ" sz="1200" dirty="0"/>
          </a:p>
          <a:p>
            <a:r>
              <a:rPr lang="en-GB" sz="1200" dirty="0"/>
              <a:t>K</a:t>
            </a:r>
            <a:r>
              <a:rPr lang="en-CZ" sz="1200" dirty="0"/>
              <a:t>ontakt </a:t>
            </a:r>
          </a:p>
          <a:p>
            <a:r>
              <a:rPr lang="en-CZ" sz="1200" dirty="0"/>
              <a:t>Informace o instituci, firmě, organizaci (+ logo)</a:t>
            </a:r>
          </a:p>
          <a:p>
            <a:r>
              <a:rPr lang="cs-CZ" sz="1200" dirty="0"/>
              <a:t>Přílohy</a:t>
            </a:r>
            <a:endParaRPr lang="en-CZ" sz="1200" dirty="0"/>
          </a:p>
          <a:p>
            <a:pPr>
              <a:lnSpc>
                <a:spcPct val="100000"/>
              </a:lnSpc>
            </a:pPr>
            <a:endParaRPr lang="en-CZ" sz="1200" dirty="0"/>
          </a:p>
          <a:p>
            <a:r>
              <a:rPr lang="en-CZ" sz="1200" dirty="0"/>
              <a:t>Délka TZ 2–4 odstavce </a:t>
            </a:r>
          </a:p>
          <a:p>
            <a:r>
              <a:rPr lang="en-GB" sz="1200" dirty="0"/>
              <a:t>S </a:t>
            </a:r>
            <a:r>
              <a:rPr lang="en-GB" sz="1200" dirty="0" err="1"/>
              <a:t>textem</a:t>
            </a:r>
            <a:r>
              <a:rPr lang="en-GB" sz="1200" dirty="0"/>
              <a:t> </a:t>
            </a:r>
            <a:r>
              <a:rPr lang="en-GB" sz="1200" dirty="0" err="1"/>
              <a:t>následně</a:t>
            </a:r>
            <a:r>
              <a:rPr lang="en-GB" sz="1200" dirty="0"/>
              <a:t> </a:t>
            </a:r>
            <a:r>
              <a:rPr lang="en-GB" sz="1200" dirty="0" err="1"/>
              <a:t>pracuje</a:t>
            </a:r>
            <a:r>
              <a:rPr lang="en-GB" sz="1200" dirty="0"/>
              <a:t> </a:t>
            </a:r>
            <a:r>
              <a:rPr lang="en-GB" sz="1200" dirty="0" err="1"/>
              <a:t>novinář</a:t>
            </a:r>
            <a:r>
              <a:rPr lang="en-GB" sz="1200" dirty="0"/>
              <a:t>, </a:t>
            </a:r>
            <a:r>
              <a:rPr lang="en-GB" sz="1200" dirty="0" err="1"/>
              <a:t>tudíž</a:t>
            </a:r>
            <a:r>
              <a:rPr lang="en-GB" sz="1200" dirty="0"/>
              <a:t> se </a:t>
            </a:r>
            <a:r>
              <a:rPr lang="en-GB" sz="1200" dirty="0" err="1"/>
              <a:t>doporučuje</a:t>
            </a:r>
            <a:r>
              <a:rPr lang="en-GB" sz="1200" dirty="0"/>
              <a:t>, </a:t>
            </a:r>
            <a:r>
              <a:rPr lang="en-GB" sz="1200" dirty="0" err="1"/>
              <a:t>posílat</a:t>
            </a:r>
            <a:r>
              <a:rPr lang="en-GB" sz="1200" dirty="0"/>
              <a:t> TZ </a:t>
            </a:r>
            <a:r>
              <a:rPr lang="en-GB" sz="1200" dirty="0" err="1"/>
              <a:t>zprávu</a:t>
            </a:r>
            <a:r>
              <a:rPr lang="en-GB" sz="1200" dirty="0"/>
              <a:t> v </a:t>
            </a:r>
            <a:r>
              <a:rPr lang="en-GB" sz="1200" dirty="0" err="1"/>
              <a:t>upravitelných</a:t>
            </a:r>
            <a:r>
              <a:rPr lang="en-GB" sz="1200" dirty="0"/>
              <a:t> </a:t>
            </a:r>
            <a:r>
              <a:rPr lang="en-GB" sz="1200" dirty="0" err="1"/>
              <a:t>dokumentech</a:t>
            </a:r>
            <a:r>
              <a:rPr lang="en-GB" sz="1200" dirty="0"/>
              <a:t>,, </a:t>
            </a:r>
            <a:r>
              <a:rPr lang="en-GB" sz="1200" dirty="0" err="1"/>
              <a:t>jako</a:t>
            </a:r>
            <a:r>
              <a:rPr lang="en-GB" sz="1200" dirty="0"/>
              <a:t> je </a:t>
            </a:r>
            <a:r>
              <a:rPr lang="en-GB" sz="1200" dirty="0" err="1"/>
              <a:t>například</a:t>
            </a:r>
            <a:r>
              <a:rPr lang="en-GB" sz="1200" dirty="0"/>
              <a:t> word </a:t>
            </a:r>
            <a:r>
              <a:rPr lang="en-GB" sz="1200" dirty="0" err="1"/>
              <a:t>dokument</a:t>
            </a:r>
            <a:r>
              <a:rPr lang="en-GB" sz="1200" dirty="0"/>
              <a:t>.</a:t>
            </a:r>
          </a:p>
          <a:p>
            <a:endParaRPr lang="en-CZ" sz="1200" dirty="0"/>
          </a:p>
          <a:p>
            <a:endParaRPr lang="en-CZ" sz="1200" dirty="0"/>
          </a:p>
          <a:p>
            <a:endParaRPr lang="en-CZ" sz="1200" dirty="0"/>
          </a:p>
          <a:p>
            <a:endParaRPr lang="en-CZ" sz="1200" dirty="0"/>
          </a:p>
        </p:txBody>
      </p:sp>
      <p:sp>
        <p:nvSpPr>
          <p:cNvPr id="4" name="Triangle 3">
            <a:extLst>
              <a:ext uri="{FF2B5EF4-FFF2-40B4-BE49-F238E27FC236}">
                <a16:creationId xmlns:a16="http://schemas.microsoft.com/office/drawing/2014/main" id="{C1C06B56-22B1-6498-2581-9F18826F6832}"/>
              </a:ext>
            </a:extLst>
          </p:cNvPr>
          <p:cNvSpPr/>
          <p:nvPr/>
        </p:nvSpPr>
        <p:spPr>
          <a:xfrm rot="10800000">
            <a:off x="7060843" y="1947200"/>
            <a:ext cx="4790940" cy="42371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solidFill>
                <a:sysClr val="windowText" lastClr="000000"/>
              </a:solidFill>
            </a:endParaRPr>
          </a:p>
        </p:txBody>
      </p:sp>
      <p:sp>
        <p:nvSpPr>
          <p:cNvPr id="5" name="TextBox 4">
            <a:extLst>
              <a:ext uri="{FF2B5EF4-FFF2-40B4-BE49-F238E27FC236}">
                <a16:creationId xmlns:a16="http://schemas.microsoft.com/office/drawing/2014/main" id="{6B246B74-2533-891E-28D5-0014292E0378}"/>
              </a:ext>
            </a:extLst>
          </p:cNvPr>
          <p:cNvSpPr txBox="1"/>
          <p:nvPr/>
        </p:nvSpPr>
        <p:spPr>
          <a:xfrm>
            <a:off x="9143998" y="1508525"/>
            <a:ext cx="1365161" cy="369332"/>
          </a:xfrm>
          <a:prstGeom prst="rect">
            <a:avLst/>
          </a:prstGeom>
          <a:noFill/>
        </p:spPr>
        <p:txBody>
          <a:bodyPr wrap="square" rtlCol="0">
            <a:spAutoFit/>
          </a:bodyPr>
          <a:lstStyle/>
          <a:p>
            <a:r>
              <a:rPr lang="en-CZ" dirty="0"/>
              <a:t>Titul</a:t>
            </a:r>
          </a:p>
        </p:txBody>
      </p:sp>
      <p:sp>
        <p:nvSpPr>
          <p:cNvPr id="6" name="TextBox 5">
            <a:extLst>
              <a:ext uri="{FF2B5EF4-FFF2-40B4-BE49-F238E27FC236}">
                <a16:creationId xmlns:a16="http://schemas.microsoft.com/office/drawing/2014/main" id="{7058F4FE-11D0-9B36-F01A-6BF7D3F06910}"/>
              </a:ext>
            </a:extLst>
          </p:cNvPr>
          <p:cNvSpPr txBox="1"/>
          <p:nvPr/>
        </p:nvSpPr>
        <p:spPr>
          <a:xfrm>
            <a:off x="9143998" y="2406577"/>
            <a:ext cx="1365161" cy="369332"/>
          </a:xfrm>
          <a:prstGeom prst="rect">
            <a:avLst/>
          </a:prstGeom>
          <a:noFill/>
        </p:spPr>
        <p:txBody>
          <a:bodyPr wrap="square" rtlCol="0">
            <a:spAutoFit/>
          </a:bodyPr>
          <a:lstStyle/>
          <a:p>
            <a:r>
              <a:rPr lang="en-CZ" dirty="0"/>
              <a:t>Perex</a:t>
            </a:r>
          </a:p>
        </p:txBody>
      </p:sp>
      <p:sp>
        <p:nvSpPr>
          <p:cNvPr id="7" name="TextBox 6">
            <a:extLst>
              <a:ext uri="{FF2B5EF4-FFF2-40B4-BE49-F238E27FC236}">
                <a16:creationId xmlns:a16="http://schemas.microsoft.com/office/drawing/2014/main" id="{CE018E4F-A0CE-0A24-635A-32EDFA7561CA}"/>
              </a:ext>
            </a:extLst>
          </p:cNvPr>
          <p:cNvSpPr txBox="1"/>
          <p:nvPr/>
        </p:nvSpPr>
        <p:spPr>
          <a:xfrm>
            <a:off x="8461418" y="2927623"/>
            <a:ext cx="2047741" cy="923330"/>
          </a:xfrm>
          <a:prstGeom prst="rect">
            <a:avLst/>
          </a:prstGeom>
          <a:noFill/>
        </p:spPr>
        <p:txBody>
          <a:bodyPr wrap="square" rtlCol="0">
            <a:spAutoFit/>
          </a:bodyPr>
          <a:lstStyle/>
          <a:p>
            <a:pPr algn="ctr"/>
            <a:r>
              <a:rPr lang="cs-CZ" dirty="0"/>
              <a:t>Doplnění </a:t>
            </a:r>
            <a:r>
              <a:rPr lang="en-CZ" dirty="0"/>
              <a:t>informací, vyjádření (citace) osob</a:t>
            </a:r>
          </a:p>
        </p:txBody>
      </p:sp>
      <p:sp>
        <p:nvSpPr>
          <p:cNvPr id="9" name="TextBox 8">
            <a:extLst>
              <a:ext uri="{FF2B5EF4-FFF2-40B4-BE49-F238E27FC236}">
                <a16:creationId xmlns:a16="http://schemas.microsoft.com/office/drawing/2014/main" id="{8D93BF3E-0429-67E3-4CCA-9C4D7436D39A}"/>
              </a:ext>
            </a:extLst>
          </p:cNvPr>
          <p:cNvSpPr txBox="1"/>
          <p:nvPr/>
        </p:nvSpPr>
        <p:spPr>
          <a:xfrm>
            <a:off x="8841346" y="3861275"/>
            <a:ext cx="1229933" cy="646331"/>
          </a:xfrm>
          <a:prstGeom prst="rect">
            <a:avLst/>
          </a:prstGeom>
          <a:noFill/>
        </p:spPr>
        <p:txBody>
          <a:bodyPr wrap="square" rtlCol="0">
            <a:spAutoFit/>
          </a:bodyPr>
          <a:lstStyle/>
          <a:p>
            <a:pPr algn="ctr"/>
            <a:r>
              <a:rPr lang="cs-CZ" dirty="0"/>
              <a:t>Souvislosti, kontext</a:t>
            </a:r>
            <a:endParaRPr lang="en-CZ" dirty="0"/>
          </a:p>
        </p:txBody>
      </p:sp>
      <p:sp>
        <p:nvSpPr>
          <p:cNvPr id="10" name="TextBox 9">
            <a:extLst>
              <a:ext uri="{FF2B5EF4-FFF2-40B4-BE49-F238E27FC236}">
                <a16:creationId xmlns:a16="http://schemas.microsoft.com/office/drawing/2014/main" id="{6EA4D3A4-777E-3B32-B3DB-0B1CF92152B7}"/>
              </a:ext>
            </a:extLst>
          </p:cNvPr>
          <p:cNvSpPr txBox="1"/>
          <p:nvPr/>
        </p:nvSpPr>
        <p:spPr>
          <a:xfrm>
            <a:off x="8767293" y="4603004"/>
            <a:ext cx="1410236" cy="646331"/>
          </a:xfrm>
          <a:prstGeom prst="rect">
            <a:avLst/>
          </a:prstGeom>
          <a:noFill/>
        </p:spPr>
        <p:txBody>
          <a:bodyPr wrap="square" rtlCol="0">
            <a:spAutoFit/>
          </a:bodyPr>
          <a:lstStyle/>
          <a:p>
            <a:pPr algn="ctr"/>
            <a:r>
              <a:rPr lang="cs-CZ" dirty="0"/>
              <a:t>Zbylé podrobnosti</a:t>
            </a:r>
            <a:endParaRPr lang="en-CZ" dirty="0"/>
          </a:p>
        </p:txBody>
      </p:sp>
      <p:sp>
        <p:nvSpPr>
          <p:cNvPr id="8" name="TextBox 7">
            <a:extLst>
              <a:ext uri="{FF2B5EF4-FFF2-40B4-BE49-F238E27FC236}">
                <a16:creationId xmlns:a16="http://schemas.microsoft.com/office/drawing/2014/main" id="{9584BF25-102A-4FB6-896E-649993744CA3}"/>
              </a:ext>
            </a:extLst>
          </p:cNvPr>
          <p:cNvSpPr txBox="1"/>
          <p:nvPr/>
        </p:nvSpPr>
        <p:spPr>
          <a:xfrm>
            <a:off x="9031457" y="2010368"/>
            <a:ext cx="1365161" cy="369332"/>
          </a:xfrm>
          <a:prstGeom prst="rect">
            <a:avLst/>
          </a:prstGeom>
          <a:noFill/>
        </p:spPr>
        <p:txBody>
          <a:bodyPr wrap="square" rtlCol="0">
            <a:spAutoFit/>
          </a:bodyPr>
          <a:lstStyle/>
          <a:p>
            <a:r>
              <a:rPr lang="en-CZ" dirty="0"/>
              <a:t>Domicil</a:t>
            </a:r>
          </a:p>
        </p:txBody>
      </p:sp>
    </p:spTree>
    <p:extLst>
      <p:ext uri="{BB962C8B-B14F-4D97-AF65-F5344CB8AC3E}">
        <p14:creationId xmlns:p14="http://schemas.microsoft.com/office/powerpoint/2010/main" val="1613039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7A4F-C255-CF45-2605-598E65374B45}"/>
              </a:ext>
            </a:extLst>
          </p:cNvPr>
          <p:cNvSpPr>
            <a:spLocks noGrp="1"/>
          </p:cNvSpPr>
          <p:nvPr>
            <p:ph type="title"/>
          </p:nvPr>
        </p:nvSpPr>
        <p:spPr/>
        <p:txBody>
          <a:bodyPr/>
          <a:lstStyle/>
          <a:p>
            <a:endParaRPr lang="en-CZ"/>
          </a:p>
        </p:txBody>
      </p:sp>
      <p:pic>
        <p:nvPicPr>
          <p:cNvPr id="5" name="Content Placeholder 4" descr="A book on a white background&#10;&#10;Description automatically generated">
            <a:extLst>
              <a:ext uri="{FF2B5EF4-FFF2-40B4-BE49-F238E27FC236}">
                <a16:creationId xmlns:a16="http://schemas.microsoft.com/office/drawing/2014/main" id="{5F766295-4CC5-F413-9F4C-C867E2701C49}"/>
              </a:ext>
            </a:extLst>
          </p:cNvPr>
          <p:cNvPicPr>
            <a:picLocks noGrp="1" noChangeAspect="1"/>
          </p:cNvPicPr>
          <p:nvPr>
            <p:ph idx="1"/>
          </p:nvPr>
        </p:nvPicPr>
        <p:blipFill>
          <a:blip r:embed="rId3"/>
          <a:stretch>
            <a:fillRect/>
          </a:stretch>
        </p:blipFill>
        <p:spPr>
          <a:xfrm>
            <a:off x="827704" y="79821"/>
            <a:ext cx="5742711" cy="6698355"/>
          </a:xfrm>
        </p:spPr>
      </p:pic>
      <p:pic>
        <p:nvPicPr>
          <p:cNvPr id="7" name="Picture 6" descr="A screenshot of a document&#10;&#10;Description automatically generated">
            <a:extLst>
              <a:ext uri="{FF2B5EF4-FFF2-40B4-BE49-F238E27FC236}">
                <a16:creationId xmlns:a16="http://schemas.microsoft.com/office/drawing/2014/main" id="{269895A0-456B-ACC9-209F-F8E51D1331DD}"/>
              </a:ext>
            </a:extLst>
          </p:cNvPr>
          <p:cNvPicPr>
            <a:picLocks noChangeAspect="1"/>
          </p:cNvPicPr>
          <p:nvPr/>
        </p:nvPicPr>
        <p:blipFill>
          <a:blip r:embed="rId4"/>
          <a:stretch>
            <a:fillRect/>
          </a:stretch>
        </p:blipFill>
        <p:spPr>
          <a:xfrm>
            <a:off x="6570415" y="300250"/>
            <a:ext cx="5091886" cy="6257499"/>
          </a:xfrm>
          <a:prstGeom prst="rect">
            <a:avLst/>
          </a:prstGeom>
        </p:spPr>
      </p:pic>
    </p:spTree>
    <p:extLst>
      <p:ext uri="{BB962C8B-B14F-4D97-AF65-F5344CB8AC3E}">
        <p14:creationId xmlns:p14="http://schemas.microsoft.com/office/powerpoint/2010/main" val="291816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83FA4-4E59-0026-090B-D13A2B62139A}"/>
              </a:ext>
            </a:extLst>
          </p:cNvPr>
          <p:cNvSpPr>
            <a:spLocks noGrp="1"/>
          </p:cNvSpPr>
          <p:nvPr>
            <p:ph type="title"/>
          </p:nvPr>
        </p:nvSpPr>
        <p:spPr/>
        <p:txBody>
          <a:bodyPr/>
          <a:lstStyle/>
          <a:p>
            <a:r>
              <a:rPr lang="en-CZ" dirty="0"/>
              <a:t>Jazyk TZ:</a:t>
            </a:r>
          </a:p>
        </p:txBody>
      </p:sp>
      <p:sp>
        <p:nvSpPr>
          <p:cNvPr id="3" name="Content Placeholder 2">
            <a:extLst>
              <a:ext uri="{FF2B5EF4-FFF2-40B4-BE49-F238E27FC236}">
                <a16:creationId xmlns:a16="http://schemas.microsoft.com/office/drawing/2014/main" id="{E4614A01-C413-9D4A-9531-12538C2AE884}"/>
              </a:ext>
            </a:extLst>
          </p:cNvPr>
          <p:cNvSpPr>
            <a:spLocks noGrp="1"/>
          </p:cNvSpPr>
          <p:nvPr>
            <p:ph idx="1"/>
          </p:nvPr>
        </p:nvSpPr>
        <p:spPr>
          <a:xfrm>
            <a:off x="1251678" y="1506828"/>
            <a:ext cx="10178322" cy="4372765"/>
          </a:xfrm>
        </p:spPr>
        <p:txBody>
          <a:bodyPr>
            <a:normAutofit/>
          </a:bodyPr>
          <a:lstStyle/>
          <a:p>
            <a:pPr marL="0" indent="0">
              <a:buNone/>
            </a:pPr>
            <a:endParaRPr lang="cs-CZ" dirty="0"/>
          </a:p>
          <a:p>
            <a:r>
              <a:rPr lang="cs-CZ" dirty="0"/>
              <a:t>Ve 3. osobě</a:t>
            </a:r>
          </a:p>
          <a:p>
            <a:r>
              <a:rPr lang="cs-CZ" dirty="0"/>
              <a:t>Formální</a:t>
            </a:r>
          </a:p>
          <a:p>
            <a:r>
              <a:rPr lang="cs-CZ" dirty="0"/>
              <a:t>Srozumitelný</a:t>
            </a:r>
          </a:p>
          <a:p>
            <a:r>
              <a:rPr lang="cs-CZ" dirty="0"/>
              <a:t>Stručný</a:t>
            </a:r>
          </a:p>
          <a:p>
            <a:pPr marL="0" indent="0">
              <a:buNone/>
            </a:pPr>
            <a:endParaRPr lang="cs-CZ" dirty="0"/>
          </a:p>
          <a:p>
            <a:r>
              <a:rPr lang="cs-CZ" dirty="0"/>
              <a:t>Bez superlativů</a:t>
            </a:r>
          </a:p>
          <a:p>
            <a:r>
              <a:rPr lang="cs-CZ" dirty="0"/>
              <a:t>Bez neznámých zkratek </a:t>
            </a:r>
          </a:p>
          <a:p>
            <a:r>
              <a:rPr lang="cs-CZ" dirty="0"/>
              <a:t>Bez terminologie (pokud je zapotřebí, musí být vysvětlena)</a:t>
            </a:r>
          </a:p>
          <a:p>
            <a:r>
              <a:rPr lang="cs-CZ" dirty="0"/>
              <a:t>Bez bodů</a:t>
            </a:r>
            <a:endParaRPr lang="en-CZ" dirty="0"/>
          </a:p>
          <a:p>
            <a:endParaRPr lang="en-CZ" dirty="0"/>
          </a:p>
        </p:txBody>
      </p:sp>
    </p:spTree>
    <p:extLst>
      <p:ext uri="{BB962C8B-B14F-4D97-AF65-F5344CB8AC3E}">
        <p14:creationId xmlns:p14="http://schemas.microsoft.com/office/powerpoint/2010/main" val="249515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2E9F-8DEF-6022-9218-945A91B4E4F3}"/>
              </a:ext>
            </a:extLst>
          </p:cNvPr>
          <p:cNvSpPr>
            <a:spLocks noGrp="1"/>
          </p:cNvSpPr>
          <p:nvPr>
            <p:ph type="title"/>
          </p:nvPr>
        </p:nvSpPr>
        <p:spPr/>
        <p:txBody>
          <a:bodyPr/>
          <a:lstStyle/>
          <a:p>
            <a:r>
              <a:rPr lang="en-CZ" dirty="0"/>
              <a:t>Kdy a Kam poslat TZ?</a:t>
            </a:r>
          </a:p>
        </p:txBody>
      </p:sp>
      <p:sp>
        <p:nvSpPr>
          <p:cNvPr id="3" name="Content Placeholder 2">
            <a:extLst>
              <a:ext uri="{FF2B5EF4-FFF2-40B4-BE49-F238E27FC236}">
                <a16:creationId xmlns:a16="http://schemas.microsoft.com/office/drawing/2014/main" id="{71BFFE22-53B5-D885-44ED-D28B694132E7}"/>
              </a:ext>
            </a:extLst>
          </p:cNvPr>
          <p:cNvSpPr>
            <a:spLocks noGrp="1"/>
          </p:cNvSpPr>
          <p:nvPr>
            <p:ph idx="1"/>
          </p:nvPr>
        </p:nvSpPr>
        <p:spPr/>
        <p:txBody>
          <a:bodyPr/>
          <a:lstStyle/>
          <a:p>
            <a:pPr marL="0" indent="0">
              <a:buNone/>
            </a:pPr>
            <a:r>
              <a:rPr lang="en-GB" dirty="0" err="1"/>
              <a:t>Kdy</a:t>
            </a:r>
            <a:r>
              <a:rPr lang="en-GB" dirty="0"/>
              <a:t>: 	</a:t>
            </a:r>
            <a:r>
              <a:rPr lang="en-GB" dirty="0" err="1"/>
              <a:t>aktuálnost</a:t>
            </a:r>
            <a:endParaRPr lang="en-GB" dirty="0"/>
          </a:p>
          <a:p>
            <a:pPr marL="0" indent="0">
              <a:buNone/>
            </a:pPr>
            <a:r>
              <a:rPr lang="en-GB" dirty="0"/>
              <a:t>Kam: 	P</a:t>
            </a:r>
            <a:r>
              <a:rPr lang="en-CZ" dirty="0"/>
              <a:t>římý kontakt s novinářem, reportérem</a:t>
            </a:r>
          </a:p>
          <a:p>
            <a:pPr marL="0" indent="0">
              <a:buNone/>
            </a:pPr>
            <a:r>
              <a:rPr lang="en-CZ" dirty="0"/>
              <a:t>	Skrze archiv tiskových zpráv konkrétní instituce:</a:t>
            </a:r>
          </a:p>
          <a:p>
            <a:pPr marL="0" indent="0">
              <a:buNone/>
            </a:pPr>
            <a:r>
              <a:rPr lang="en-CZ" dirty="0"/>
              <a:t>		</a:t>
            </a:r>
            <a:r>
              <a:rPr lang="en-GB" dirty="0">
                <a:hlinkClick r:id="rId3"/>
              </a:rPr>
              <a:t>https://www.muni.cz/pro-media/archiv-tiskovych-zprav</a:t>
            </a:r>
            <a:endParaRPr lang="en-CZ" dirty="0"/>
          </a:p>
          <a:p>
            <a:pPr marL="0" indent="0">
              <a:buNone/>
            </a:pPr>
            <a:r>
              <a:rPr lang="en-CZ" dirty="0"/>
              <a:t>		</a:t>
            </a:r>
            <a:r>
              <a:rPr lang="en-GB" dirty="0">
                <a:hlinkClick r:id="rId4"/>
              </a:rPr>
              <a:t>https://moravska-galerie.cz/kategorie/tiskova-zprava/</a:t>
            </a:r>
            <a:endParaRPr lang="en-CZ" dirty="0"/>
          </a:p>
          <a:p>
            <a:pPr marL="0" indent="0">
              <a:buNone/>
            </a:pPr>
            <a:r>
              <a:rPr lang="en-CZ" dirty="0"/>
              <a:t>		</a:t>
            </a:r>
            <a:r>
              <a:rPr lang="en-GB" dirty="0">
                <a:hlinkClick r:id="rId5"/>
              </a:rPr>
              <a:t>https://artalk.cz/category/artservis/tiskove-zpravy/</a:t>
            </a:r>
            <a:endParaRPr lang="en-CZ" dirty="0"/>
          </a:p>
          <a:p>
            <a:r>
              <a:rPr lang="en-CZ" dirty="0"/>
              <a:t>Co pak? </a:t>
            </a:r>
          </a:p>
        </p:txBody>
      </p:sp>
    </p:spTree>
    <p:extLst>
      <p:ext uri="{BB962C8B-B14F-4D97-AF65-F5344CB8AC3E}">
        <p14:creationId xmlns:p14="http://schemas.microsoft.com/office/powerpoint/2010/main" val="3894702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A98E-8D6A-0616-12CE-8A893960B7A6}"/>
              </a:ext>
            </a:extLst>
          </p:cNvPr>
          <p:cNvSpPr>
            <a:spLocks noGrp="1"/>
          </p:cNvSpPr>
          <p:nvPr>
            <p:ph type="title"/>
          </p:nvPr>
        </p:nvSpPr>
        <p:spPr/>
        <p:txBody>
          <a:bodyPr/>
          <a:lstStyle/>
          <a:p>
            <a:r>
              <a:rPr lang="en-CZ" dirty="0"/>
              <a:t>úkol</a:t>
            </a:r>
          </a:p>
        </p:txBody>
      </p:sp>
      <p:sp>
        <p:nvSpPr>
          <p:cNvPr id="3" name="Content Placeholder 2">
            <a:extLst>
              <a:ext uri="{FF2B5EF4-FFF2-40B4-BE49-F238E27FC236}">
                <a16:creationId xmlns:a16="http://schemas.microsoft.com/office/drawing/2014/main" id="{351A2096-4ABD-953C-D7FE-0E77729314B7}"/>
              </a:ext>
            </a:extLst>
          </p:cNvPr>
          <p:cNvSpPr>
            <a:spLocks noGrp="1"/>
          </p:cNvSpPr>
          <p:nvPr>
            <p:ph idx="1"/>
          </p:nvPr>
        </p:nvSpPr>
        <p:spPr>
          <a:xfrm>
            <a:off x="1251678" y="3289282"/>
            <a:ext cx="10178322" cy="977704"/>
          </a:xfrm>
        </p:spPr>
        <p:txBody>
          <a:bodyPr/>
          <a:lstStyle/>
          <a:p>
            <a:r>
              <a:rPr lang="en-GB" dirty="0"/>
              <a:t>N</a:t>
            </a:r>
            <a:r>
              <a:rPr lang="en-CZ" dirty="0"/>
              <a:t>apsat tiskovou zprávu a poslat ji do </a:t>
            </a:r>
            <a:r>
              <a:rPr lang="en-CZ" b="1" dirty="0"/>
              <a:t>3. 10. 2024 </a:t>
            </a:r>
            <a:r>
              <a:rPr lang="en-CZ" dirty="0"/>
              <a:t>na email </a:t>
            </a:r>
            <a:r>
              <a:rPr lang="en-CZ" dirty="0">
                <a:hlinkClick r:id="rId2"/>
              </a:rPr>
              <a:t>anna.kelblova@phil.muni.cz</a:t>
            </a:r>
            <a:endParaRPr lang="en-CZ" dirty="0"/>
          </a:p>
          <a:p>
            <a:endParaRPr lang="en-CZ" dirty="0"/>
          </a:p>
        </p:txBody>
      </p:sp>
    </p:spTree>
    <p:extLst>
      <p:ext uri="{BB962C8B-B14F-4D97-AF65-F5344CB8AC3E}">
        <p14:creationId xmlns:p14="http://schemas.microsoft.com/office/powerpoint/2010/main" val="1851183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F5C1-BE13-0A56-B1B6-CBB45155B8A1}"/>
              </a:ext>
            </a:extLst>
          </p:cNvPr>
          <p:cNvSpPr>
            <a:spLocks noGrp="1"/>
          </p:cNvSpPr>
          <p:nvPr>
            <p:ph type="title"/>
          </p:nvPr>
        </p:nvSpPr>
        <p:spPr>
          <a:xfrm>
            <a:off x="931933" y="1162940"/>
            <a:ext cx="4515598" cy="4532120"/>
          </a:xfrm>
        </p:spPr>
        <p:txBody>
          <a:bodyPr anchor="ctr">
            <a:normAutofit/>
          </a:bodyPr>
          <a:lstStyle/>
          <a:p>
            <a:r>
              <a:rPr lang="en-GB" sz="4400" dirty="0">
                <a:solidFill>
                  <a:srgbClr val="2A1A00"/>
                </a:solidFill>
              </a:rPr>
              <a:t>K</a:t>
            </a:r>
            <a:r>
              <a:rPr lang="en-CZ" sz="4400" dirty="0">
                <a:solidFill>
                  <a:srgbClr val="2A1A00"/>
                </a:solidFill>
              </a:rPr>
              <a:t>omunikace </a:t>
            </a:r>
            <a:br>
              <a:rPr lang="en-CZ" sz="4400" dirty="0">
                <a:solidFill>
                  <a:srgbClr val="2A1A00"/>
                </a:solidFill>
              </a:rPr>
            </a:br>
            <a:r>
              <a:rPr lang="en-CZ" sz="4400" dirty="0">
                <a:solidFill>
                  <a:srgbClr val="2A1A00"/>
                </a:solidFill>
              </a:rPr>
              <a:t>s veřejností</a:t>
            </a:r>
          </a:p>
        </p:txBody>
      </p:sp>
      <p:sp>
        <p:nvSpPr>
          <p:cNvPr id="3" name="Content Placeholder 2">
            <a:extLst>
              <a:ext uri="{FF2B5EF4-FFF2-40B4-BE49-F238E27FC236}">
                <a16:creationId xmlns:a16="http://schemas.microsoft.com/office/drawing/2014/main" id="{4B5C86D1-C96D-4190-0959-0A2E51BC9C88}"/>
              </a:ext>
            </a:extLst>
          </p:cNvPr>
          <p:cNvSpPr>
            <a:spLocks noGrp="1"/>
          </p:cNvSpPr>
          <p:nvPr>
            <p:ph idx="1"/>
          </p:nvPr>
        </p:nvSpPr>
        <p:spPr>
          <a:xfrm>
            <a:off x="6749271" y="1128451"/>
            <a:ext cx="4680729" cy="4566609"/>
          </a:xfrm>
        </p:spPr>
        <p:txBody>
          <a:bodyPr anchor="ctr">
            <a:normAutofit/>
          </a:bodyPr>
          <a:lstStyle/>
          <a:p>
            <a:endParaRPr lang="en-CZ"/>
          </a:p>
        </p:txBody>
      </p:sp>
    </p:spTree>
    <p:extLst>
      <p:ext uri="{BB962C8B-B14F-4D97-AF65-F5344CB8AC3E}">
        <p14:creationId xmlns:p14="http://schemas.microsoft.com/office/powerpoint/2010/main" val="190067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F5C1-BE13-0A56-B1B6-CBB45155B8A1}"/>
              </a:ext>
            </a:extLst>
          </p:cNvPr>
          <p:cNvSpPr>
            <a:spLocks noGrp="1"/>
          </p:cNvSpPr>
          <p:nvPr>
            <p:ph type="title"/>
          </p:nvPr>
        </p:nvSpPr>
        <p:spPr>
          <a:xfrm>
            <a:off x="931933" y="1162940"/>
            <a:ext cx="4515598" cy="4532120"/>
          </a:xfrm>
        </p:spPr>
        <p:txBody>
          <a:bodyPr anchor="ctr">
            <a:normAutofit/>
          </a:bodyPr>
          <a:lstStyle/>
          <a:p>
            <a:r>
              <a:rPr lang="cs-CZ" sz="4400" dirty="0">
                <a:solidFill>
                  <a:srgbClr val="2A1A00"/>
                </a:solidFill>
              </a:rPr>
              <a:t>3. skupiny</a:t>
            </a:r>
            <a:endParaRPr lang="en-CZ" sz="4400" dirty="0">
              <a:solidFill>
                <a:srgbClr val="2A1A00"/>
              </a:solidFill>
            </a:endParaRPr>
          </a:p>
        </p:txBody>
      </p:sp>
      <p:graphicFrame>
        <p:nvGraphicFramePr>
          <p:cNvPr id="7" name="Content Placeholder 2">
            <a:extLst>
              <a:ext uri="{FF2B5EF4-FFF2-40B4-BE49-F238E27FC236}">
                <a16:creationId xmlns:a16="http://schemas.microsoft.com/office/drawing/2014/main" id="{7FD3E7B4-2ECA-C7E5-4EFE-F2239CFADE55}"/>
              </a:ext>
            </a:extLst>
          </p:cNvPr>
          <p:cNvGraphicFramePr>
            <a:graphicFrameLocks noGrp="1"/>
          </p:cNvGraphicFramePr>
          <p:nvPr>
            <p:ph idx="1"/>
          </p:nvPr>
        </p:nvGraphicFramePr>
        <p:xfrm>
          <a:off x="6749271" y="1128451"/>
          <a:ext cx="4680729" cy="456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5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82FB-800E-8944-E19F-6F0362080E99}"/>
              </a:ext>
            </a:extLst>
          </p:cNvPr>
          <p:cNvSpPr>
            <a:spLocks noGrp="1"/>
          </p:cNvSpPr>
          <p:nvPr>
            <p:ph type="title"/>
          </p:nvPr>
        </p:nvSpPr>
        <p:spPr/>
        <p:txBody>
          <a:bodyPr/>
          <a:lstStyle/>
          <a:p>
            <a:r>
              <a:rPr lang="en-CZ" dirty="0"/>
              <a:t>Komunikace s veřejností</a:t>
            </a:r>
          </a:p>
        </p:txBody>
      </p:sp>
      <p:sp>
        <p:nvSpPr>
          <p:cNvPr id="3" name="Content Placeholder 2">
            <a:extLst>
              <a:ext uri="{FF2B5EF4-FFF2-40B4-BE49-F238E27FC236}">
                <a16:creationId xmlns:a16="http://schemas.microsoft.com/office/drawing/2014/main" id="{680D1FE7-8BED-BF95-B236-C4F3505CEF69}"/>
              </a:ext>
            </a:extLst>
          </p:cNvPr>
          <p:cNvSpPr>
            <a:spLocks noGrp="1"/>
          </p:cNvSpPr>
          <p:nvPr>
            <p:ph idx="1"/>
          </p:nvPr>
        </p:nvSpPr>
        <p:spPr/>
        <p:txBody>
          <a:bodyPr/>
          <a:lstStyle/>
          <a:p>
            <a:r>
              <a:rPr lang="cs-CZ" dirty="0"/>
              <a:t>Pozornost a odbornost klesá –&gt;</a:t>
            </a:r>
          </a:p>
          <a:p>
            <a:endParaRPr lang="cs-CZ" dirty="0"/>
          </a:p>
          <a:p>
            <a:pPr lvl="1"/>
            <a:r>
              <a:rPr lang="cs-CZ" dirty="0"/>
              <a:t>Zjednodušit jazyk</a:t>
            </a:r>
            <a:endParaRPr lang="en-CZ" dirty="0"/>
          </a:p>
          <a:p>
            <a:pPr lvl="1"/>
            <a:r>
              <a:rPr lang="en-GB" dirty="0"/>
              <a:t>O</a:t>
            </a:r>
            <a:r>
              <a:rPr lang="en-CZ" dirty="0"/>
              <a:t>mezit terminologii (pokud musím použít odborný termín, je zapotřebí ho vysvětlit)</a:t>
            </a:r>
          </a:p>
          <a:p>
            <a:pPr lvl="1"/>
            <a:r>
              <a:rPr lang="en-GB" dirty="0"/>
              <a:t>N</a:t>
            </a:r>
            <a:r>
              <a:rPr lang="en-CZ" dirty="0"/>
              <a:t>eformální jazyk</a:t>
            </a:r>
          </a:p>
          <a:p>
            <a:pPr lvl="1"/>
            <a:r>
              <a:rPr lang="en-CZ" dirty="0"/>
              <a:t>Přirovnání</a:t>
            </a:r>
          </a:p>
          <a:p>
            <a:pPr lvl="1"/>
            <a:r>
              <a:rPr lang="en-GB" dirty="0"/>
              <a:t>P</a:t>
            </a:r>
            <a:r>
              <a:rPr lang="en-CZ" dirty="0"/>
              <a:t>říběhy/storytelling</a:t>
            </a:r>
          </a:p>
        </p:txBody>
      </p:sp>
    </p:spTree>
    <p:extLst>
      <p:ext uri="{BB962C8B-B14F-4D97-AF65-F5344CB8AC3E}">
        <p14:creationId xmlns:p14="http://schemas.microsoft.com/office/powerpoint/2010/main" val="3391182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DCC0-B6FE-DC5A-8E78-CE4C76691AC5}"/>
              </a:ext>
            </a:extLst>
          </p:cNvPr>
          <p:cNvSpPr>
            <a:spLocks noGrp="1"/>
          </p:cNvSpPr>
          <p:nvPr>
            <p:ph type="title"/>
          </p:nvPr>
        </p:nvSpPr>
        <p:spPr/>
        <p:txBody>
          <a:bodyPr/>
          <a:lstStyle/>
          <a:p>
            <a:r>
              <a:rPr lang="en-CZ" dirty="0"/>
              <a:t>Co je to komunikace vědy?</a:t>
            </a:r>
          </a:p>
        </p:txBody>
      </p:sp>
      <p:sp>
        <p:nvSpPr>
          <p:cNvPr id="3" name="Content Placeholder 2">
            <a:extLst>
              <a:ext uri="{FF2B5EF4-FFF2-40B4-BE49-F238E27FC236}">
                <a16:creationId xmlns:a16="http://schemas.microsoft.com/office/drawing/2014/main" id="{7B080FE9-11E8-3BE4-9409-0C4272DF3C27}"/>
              </a:ext>
            </a:extLst>
          </p:cNvPr>
          <p:cNvSpPr>
            <a:spLocks noGrp="1"/>
          </p:cNvSpPr>
          <p:nvPr>
            <p:ph idx="1"/>
          </p:nvPr>
        </p:nvSpPr>
        <p:spPr>
          <a:xfrm>
            <a:off x="1251678" y="2248879"/>
            <a:ext cx="5164888" cy="3448536"/>
          </a:xfrm>
        </p:spPr>
        <p:txBody>
          <a:bodyPr>
            <a:normAutofit/>
          </a:bodyPr>
          <a:lstStyle/>
          <a:p>
            <a:r>
              <a:rPr lang="cs-CZ" dirty="0"/>
              <a:t>Komunikace vědy (Science </a:t>
            </a:r>
            <a:r>
              <a:rPr lang="cs-CZ" dirty="0" err="1"/>
              <a:t>Communication</a:t>
            </a:r>
            <a:r>
              <a:rPr lang="cs-CZ" dirty="0"/>
              <a:t>) je přemýšlení a praxe nad předáváním/sdílení informací za účelem zvýšení povědomí společnosti o vědeckých tématech a výsledcích</a:t>
            </a:r>
          </a:p>
          <a:p>
            <a:r>
              <a:rPr lang="cs-CZ" dirty="0"/>
              <a:t>Nejčastěji si pokládá otázky: Jaké jsou klíčové informace, které chci komunikovat? Komu? Kdy? Kde? Jakým způsobem a v jaké formě předávat informace? </a:t>
            </a:r>
          </a:p>
        </p:txBody>
      </p:sp>
    </p:spTree>
    <p:extLst>
      <p:ext uri="{BB962C8B-B14F-4D97-AF65-F5344CB8AC3E}">
        <p14:creationId xmlns:p14="http://schemas.microsoft.com/office/powerpoint/2010/main" val="237177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B46B4-603F-FA2F-749C-09B384BA0B29}"/>
              </a:ext>
            </a:extLst>
          </p:cNvPr>
          <p:cNvSpPr>
            <a:spLocks noGrp="1"/>
          </p:cNvSpPr>
          <p:nvPr>
            <p:ph type="title"/>
          </p:nvPr>
        </p:nvSpPr>
        <p:spPr>
          <a:xfrm>
            <a:off x="1264557" y="2893766"/>
            <a:ext cx="10178322" cy="1492132"/>
          </a:xfrm>
        </p:spPr>
        <p:txBody>
          <a:bodyPr/>
          <a:lstStyle/>
          <a:p>
            <a:r>
              <a:rPr lang="en-CZ" dirty="0"/>
              <a:t>Storytelling/příběh</a:t>
            </a:r>
          </a:p>
        </p:txBody>
      </p:sp>
    </p:spTree>
    <p:extLst>
      <p:ext uri="{BB962C8B-B14F-4D97-AF65-F5344CB8AC3E}">
        <p14:creationId xmlns:p14="http://schemas.microsoft.com/office/powerpoint/2010/main" val="3920695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Tree>
    <p:extLst>
      <p:ext uri="{BB962C8B-B14F-4D97-AF65-F5344CB8AC3E}">
        <p14:creationId xmlns:p14="http://schemas.microsoft.com/office/powerpoint/2010/main" val="3148572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71774"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Tree>
    <p:extLst>
      <p:ext uri="{BB962C8B-B14F-4D97-AF65-F5344CB8AC3E}">
        <p14:creationId xmlns:p14="http://schemas.microsoft.com/office/powerpoint/2010/main" val="1333840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69553"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 </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504800" y="3515932"/>
            <a:ext cx="2569552" cy="923330"/>
          </a:xfrm>
          <a:prstGeom prst="rect">
            <a:avLst/>
          </a:prstGeom>
          <a:noFill/>
        </p:spPr>
        <p:txBody>
          <a:bodyPr wrap="square" rtlCol="0">
            <a:spAutoFit/>
          </a:bodyPr>
          <a:lstStyle/>
          <a:p>
            <a:r>
              <a:rPr lang="cs-CZ" dirty="0">
                <a:solidFill>
                  <a:schemeClr val="tx2">
                    <a:lumMod val="50000"/>
                    <a:lumOff val="50000"/>
                  </a:schemeClr>
                </a:solidFill>
              </a:rPr>
              <a:t>Obtíže/komplikace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p:txBody>
      </p:sp>
      <p:grpSp>
        <p:nvGrpSpPr>
          <p:cNvPr id="21" name="Group 20">
            <a:extLst>
              <a:ext uri="{FF2B5EF4-FFF2-40B4-BE49-F238E27FC236}">
                <a16:creationId xmlns:a16="http://schemas.microsoft.com/office/drawing/2014/main" id="{B0D2F802-9E85-A6D9-9A84-894A2B553EA8}"/>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85C770D-9680-DC05-3CF7-7B574D30C968}"/>
                    </a:ext>
                  </a:extLst>
                </p14:cNvPr>
                <p14:cNvContentPartPr/>
                <p14:nvPr/>
              </p14:nvContentPartPr>
              <p14:xfrm>
                <a:off x="3694016" y="3071226"/>
                <a:ext cx="227880" cy="53280"/>
              </p14:xfrm>
            </p:contentPart>
          </mc:Choice>
          <mc:Fallback xmlns="">
            <p:pic>
              <p:nvPicPr>
                <p:cNvPr id="4" name="Ink 3">
                  <a:extLst>
                    <a:ext uri="{FF2B5EF4-FFF2-40B4-BE49-F238E27FC236}">
                      <a16:creationId xmlns:a16="http://schemas.microsoft.com/office/drawing/2014/main" id="{785C770D-9680-DC05-3CF7-7B574D30C968}"/>
                    </a:ext>
                  </a:extLst>
                </p:cNvPr>
                <p:cNvPicPr/>
                <p:nvPr/>
              </p:nvPicPr>
              <p:blipFill>
                <a:blip r:embed="rId8"/>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38010522-E5E5-8254-B5F6-6F83EF18149C}"/>
                    </a:ext>
                  </a:extLst>
                </p14:cNvPr>
                <p14:cNvContentPartPr/>
                <p14:nvPr/>
              </p14:nvContentPartPr>
              <p14:xfrm>
                <a:off x="4016216" y="2804106"/>
                <a:ext cx="113040" cy="187560"/>
              </p14:xfrm>
            </p:contentPart>
          </mc:Choice>
          <mc:Fallback xmlns="">
            <p:pic>
              <p:nvPicPr>
                <p:cNvPr id="13" name="Ink 12">
                  <a:extLst>
                    <a:ext uri="{FF2B5EF4-FFF2-40B4-BE49-F238E27FC236}">
                      <a16:creationId xmlns:a16="http://schemas.microsoft.com/office/drawing/2014/main" id="{38010522-E5E5-8254-B5F6-6F83EF18149C}"/>
                    </a:ext>
                  </a:extLst>
                </p:cNvPr>
                <p:cNvPicPr/>
                <p:nvPr/>
              </p:nvPicPr>
              <p:blipFill>
                <a:blip r:embed="rId10"/>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42E6716D-0219-8A43-9BD6-C818586F9C5E}"/>
                  </a:ext>
                </a:extLst>
              </p14:cNvPr>
              <p14:cNvContentPartPr/>
              <p14:nvPr/>
            </p14:nvContentPartPr>
            <p14:xfrm>
              <a:off x="4322936" y="2303706"/>
              <a:ext cx="132840" cy="248400"/>
            </p14:xfrm>
          </p:contentPart>
        </mc:Choice>
        <mc:Fallback xmlns="">
          <p:pic>
            <p:nvPicPr>
              <p:cNvPr id="14" name="Ink 13">
                <a:extLst>
                  <a:ext uri="{FF2B5EF4-FFF2-40B4-BE49-F238E27FC236}">
                    <a16:creationId xmlns:a16="http://schemas.microsoft.com/office/drawing/2014/main" id="{42E6716D-0219-8A43-9BD6-C818586F9C5E}"/>
                  </a:ext>
                </a:extLst>
              </p:cNvPr>
              <p:cNvPicPr/>
              <p:nvPr/>
            </p:nvPicPr>
            <p:blipFill>
              <a:blip r:embed="rId12"/>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FB328564-BBAA-F2BE-9775-A3C616870C55}"/>
                  </a:ext>
                </a:extLst>
              </p14:cNvPr>
              <p14:cNvContentPartPr/>
              <p14:nvPr/>
            </p14:nvContentPartPr>
            <p14:xfrm>
              <a:off x="4612376" y="1827426"/>
              <a:ext cx="157320" cy="270360"/>
            </p14:xfrm>
          </p:contentPart>
        </mc:Choice>
        <mc:Fallback xmlns="">
          <p:pic>
            <p:nvPicPr>
              <p:cNvPr id="15" name="Ink 14">
                <a:extLst>
                  <a:ext uri="{FF2B5EF4-FFF2-40B4-BE49-F238E27FC236}">
                    <a16:creationId xmlns:a16="http://schemas.microsoft.com/office/drawing/2014/main" id="{FB328564-BBAA-F2BE-9775-A3C616870C55}"/>
                  </a:ext>
                </a:extLst>
              </p:cNvPr>
              <p:cNvPicPr/>
              <p:nvPr/>
            </p:nvPicPr>
            <p:blipFill>
              <a:blip r:embed="rId14"/>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9CB5763D-2694-0689-3986-2464521853E8}"/>
                  </a:ext>
                </a:extLst>
              </p14:cNvPr>
              <p14:cNvContentPartPr/>
              <p14:nvPr/>
            </p14:nvContentPartPr>
            <p14:xfrm>
              <a:off x="4939976" y="1320546"/>
              <a:ext cx="249120" cy="335880"/>
            </p14:xfrm>
          </p:contentPart>
        </mc:Choice>
        <mc:Fallback xmlns="">
          <p:pic>
            <p:nvPicPr>
              <p:cNvPr id="16" name="Ink 15">
                <a:extLst>
                  <a:ext uri="{FF2B5EF4-FFF2-40B4-BE49-F238E27FC236}">
                    <a16:creationId xmlns:a16="http://schemas.microsoft.com/office/drawing/2014/main" id="{9CB5763D-2694-0689-3986-2464521853E8}"/>
                  </a:ext>
                </a:extLst>
              </p:cNvPr>
              <p:cNvPicPr/>
              <p:nvPr/>
            </p:nvPicPr>
            <p:blipFill>
              <a:blip r:embed="rId16"/>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1BCF5133-A8F2-1C3F-F9EA-A0D7AFD318C3}"/>
                  </a:ext>
                </a:extLst>
              </p14:cNvPr>
              <p14:cNvContentPartPr/>
              <p14:nvPr/>
            </p14:nvContentPartPr>
            <p14:xfrm>
              <a:off x="5420576" y="1106706"/>
              <a:ext cx="369000" cy="3600"/>
            </p14:xfrm>
          </p:contentPart>
        </mc:Choice>
        <mc:Fallback xmlns="">
          <p:pic>
            <p:nvPicPr>
              <p:cNvPr id="17" name="Ink 16">
                <a:extLst>
                  <a:ext uri="{FF2B5EF4-FFF2-40B4-BE49-F238E27FC236}">
                    <a16:creationId xmlns:a16="http://schemas.microsoft.com/office/drawing/2014/main" id="{1BCF5133-A8F2-1C3F-F9EA-A0D7AFD318C3}"/>
                  </a:ext>
                </a:extLst>
              </p:cNvPr>
              <p:cNvPicPr/>
              <p:nvPr/>
            </p:nvPicPr>
            <p:blipFill>
              <a:blip r:embed="rId18"/>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3B12B63-B0FC-13BA-9648-0DBF920A227C}"/>
                  </a:ext>
                </a:extLst>
              </p14:cNvPr>
              <p14:cNvContentPartPr/>
              <p14:nvPr/>
            </p14:nvContentPartPr>
            <p14:xfrm>
              <a:off x="5996936" y="1261146"/>
              <a:ext cx="258480" cy="191160"/>
            </p14:xfrm>
          </p:contentPart>
        </mc:Choice>
        <mc:Fallback xmlns="">
          <p:pic>
            <p:nvPicPr>
              <p:cNvPr id="18" name="Ink 17">
                <a:extLst>
                  <a:ext uri="{FF2B5EF4-FFF2-40B4-BE49-F238E27FC236}">
                    <a16:creationId xmlns:a16="http://schemas.microsoft.com/office/drawing/2014/main" id="{53B12B63-B0FC-13BA-9648-0DBF920A227C}"/>
                  </a:ext>
                </a:extLst>
              </p:cNvPr>
              <p:cNvPicPr/>
              <p:nvPr/>
            </p:nvPicPr>
            <p:blipFill>
              <a:blip r:embed="rId20"/>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69253624-8114-7CF9-1E9B-5E85ED5F8C8D}"/>
                  </a:ext>
                </a:extLst>
              </p14:cNvPr>
              <p14:cNvContentPartPr/>
              <p14:nvPr/>
            </p14:nvContentPartPr>
            <p14:xfrm>
              <a:off x="6417056" y="1710786"/>
              <a:ext cx="97920" cy="227520"/>
            </p14:xfrm>
          </p:contentPart>
        </mc:Choice>
        <mc:Fallback xmlns="">
          <p:pic>
            <p:nvPicPr>
              <p:cNvPr id="19" name="Ink 18">
                <a:extLst>
                  <a:ext uri="{FF2B5EF4-FFF2-40B4-BE49-F238E27FC236}">
                    <a16:creationId xmlns:a16="http://schemas.microsoft.com/office/drawing/2014/main" id="{69253624-8114-7CF9-1E9B-5E85ED5F8C8D}"/>
                  </a:ext>
                </a:extLst>
              </p:cNvPr>
              <p:cNvPicPr/>
              <p:nvPr/>
            </p:nvPicPr>
            <p:blipFill>
              <a:blip r:embed="rId22"/>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C56839C8-44E2-5AE6-CBD6-A65360A87951}"/>
                  </a:ext>
                </a:extLst>
              </p14:cNvPr>
              <p14:cNvContentPartPr/>
              <p14:nvPr/>
            </p14:nvContentPartPr>
            <p14:xfrm>
              <a:off x="6711536" y="2162946"/>
              <a:ext cx="139680" cy="123120"/>
            </p14:xfrm>
          </p:contentPart>
        </mc:Choice>
        <mc:Fallback xmlns="">
          <p:pic>
            <p:nvPicPr>
              <p:cNvPr id="20" name="Ink 19">
                <a:extLst>
                  <a:ext uri="{FF2B5EF4-FFF2-40B4-BE49-F238E27FC236}">
                    <a16:creationId xmlns:a16="http://schemas.microsoft.com/office/drawing/2014/main" id="{C56839C8-44E2-5AE6-CBD6-A65360A87951}"/>
                  </a:ext>
                </a:extLst>
              </p:cNvPr>
              <p:cNvPicPr/>
              <p:nvPr/>
            </p:nvPicPr>
            <p:blipFill>
              <a:blip r:embed="rId24"/>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77872A14-09D3-71E1-25EB-F5BE86644AB4}"/>
                  </a:ext>
                </a:extLst>
              </p14:cNvPr>
              <p14:cNvContentPartPr/>
              <p14:nvPr/>
            </p14:nvContentPartPr>
            <p14:xfrm>
              <a:off x="7065056" y="2585946"/>
              <a:ext cx="217080" cy="233280"/>
            </p14:xfrm>
          </p:contentPart>
        </mc:Choice>
        <mc:Fallback xmlns="">
          <p:pic>
            <p:nvPicPr>
              <p:cNvPr id="22" name="Ink 21">
                <a:extLst>
                  <a:ext uri="{FF2B5EF4-FFF2-40B4-BE49-F238E27FC236}">
                    <a16:creationId xmlns:a16="http://schemas.microsoft.com/office/drawing/2014/main" id="{77872A14-09D3-71E1-25EB-F5BE86644AB4}"/>
                  </a:ext>
                </a:extLst>
              </p:cNvPr>
              <p:cNvPicPr/>
              <p:nvPr/>
            </p:nvPicPr>
            <p:blipFill>
              <a:blip r:embed="rId26"/>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7869B6AF-4B91-F811-471D-64964AB3E748}"/>
                  </a:ext>
                </a:extLst>
              </p14:cNvPr>
              <p14:cNvContentPartPr/>
              <p14:nvPr/>
            </p14:nvContentPartPr>
            <p14:xfrm>
              <a:off x="7396976" y="2956026"/>
              <a:ext cx="205200" cy="145800"/>
            </p14:xfrm>
          </p:contentPart>
        </mc:Choice>
        <mc:Fallback xmlns="">
          <p:pic>
            <p:nvPicPr>
              <p:cNvPr id="23" name="Ink 22">
                <a:extLst>
                  <a:ext uri="{FF2B5EF4-FFF2-40B4-BE49-F238E27FC236}">
                    <a16:creationId xmlns:a16="http://schemas.microsoft.com/office/drawing/2014/main" id="{7869B6AF-4B91-F811-471D-64964AB3E748}"/>
                  </a:ext>
                </a:extLst>
              </p:cNvPr>
              <p:cNvPicPr/>
              <p:nvPr/>
            </p:nvPicPr>
            <p:blipFill>
              <a:blip r:embed="rId28"/>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704808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69553"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455776" y="3515932"/>
            <a:ext cx="2609280" cy="923330"/>
          </a:xfrm>
          <a:prstGeom prst="rect">
            <a:avLst/>
          </a:prstGeom>
          <a:noFill/>
        </p:spPr>
        <p:txBody>
          <a:bodyPr wrap="square" rtlCol="0">
            <a:spAutoFit/>
          </a:bodyPr>
          <a:lstStyle/>
          <a:p>
            <a:r>
              <a:rPr lang="cs-CZ" dirty="0">
                <a:solidFill>
                  <a:schemeClr val="tx2">
                    <a:lumMod val="50000"/>
                    <a:lumOff val="50000"/>
                  </a:schemeClr>
                </a:solidFill>
              </a:rPr>
              <a:t>Obtíže/komplikace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p:txBody>
      </p:sp>
      <p:sp>
        <p:nvSpPr>
          <p:cNvPr id="12" name="TextBox 11">
            <a:extLst>
              <a:ext uri="{FF2B5EF4-FFF2-40B4-BE49-F238E27FC236}">
                <a16:creationId xmlns:a16="http://schemas.microsoft.com/office/drawing/2014/main" id="{455749A5-82BE-460D-BF7C-179EF7B01E9B}"/>
              </a:ext>
            </a:extLst>
          </p:cNvPr>
          <p:cNvSpPr txBox="1"/>
          <p:nvPr/>
        </p:nvSpPr>
        <p:spPr>
          <a:xfrm>
            <a:off x="9345477" y="3515932"/>
            <a:ext cx="2078084" cy="646331"/>
          </a:xfrm>
          <a:prstGeom prst="rect">
            <a:avLst/>
          </a:prstGeom>
          <a:noFill/>
        </p:spPr>
        <p:txBody>
          <a:bodyPr wrap="square" rtlCol="0">
            <a:spAutoFit/>
          </a:bodyPr>
          <a:lstStyle/>
          <a:p>
            <a:r>
              <a:rPr lang="cs-CZ" dirty="0">
                <a:solidFill>
                  <a:schemeClr val="tx2">
                    <a:lumMod val="50000"/>
                    <a:lumOff val="50000"/>
                  </a:schemeClr>
                </a:solidFill>
              </a:rPr>
              <a:t>výsledek</a:t>
            </a:r>
          </a:p>
          <a:p>
            <a:r>
              <a:rPr lang="cs-CZ" dirty="0">
                <a:solidFill>
                  <a:schemeClr val="tx2">
                    <a:lumMod val="50000"/>
                    <a:lumOff val="50000"/>
                  </a:schemeClr>
                </a:solidFill>
              </a:rPr>
              <a:t>Poučení </a:t>
            </a:r>
            <a:r>
              <a:rPr lang="en-CZ" dirty="0">
                <a:solidFill>
                  <a:schemeClr val="tx2">
                    <a:lumMod val="50000"/>
                    <a:lumOff val="50000"/>
                  </a:schemeClr>
                </a:solidFill>
                <a:sym typeface="Wingdings" pitchFamily="2" charset="2"/>
              </a:rPr>
              <a:t> diskuze</a:t>
            </a:r>
            <a:r>
              <a:rPr lang="cs-CZ" dirty="0">
                <a:solidFill>
                  <a:schemeClr val="tx2">
                    <a:lumMod val="50000"/>
                    <a:lumOff val="50000"/>
                  </a:schemeClr>
                </a:solidFill>
              </a:rPr>
              <a:t> </a:t>
            </a:r>
            <a:endParaRPr lang="en-CZ" dirty="0">
              <a:solidFill>
                <a:schemeClr val="tx2">
                  <a:lumMod val="50000"/>
                  <a:lumOff val="50000"/>
                </a:schemeClr>
              </a:solidFill>
            </a:endParaRPr>
          </a:p>
        </p:txBody>
      </p:sp>
      <p:grpSp>
        <p:nvGrpSpPr>
          <p:cNvPr id="13" name="Group 12">
            <a:extLst>
              <a:ext uri="{FF2B5EF4-FFF2-40B4-BE49-F238E27FC236}">
                <a16:creationId xmlns:a16="http://schemas.microsoft.com/office/drawing/2014/main" id="{774D5229-034B-D0C3-1589-B526F0C83B05}"/>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B23F650-4075-0021-2B83-0C069414EF86}"/>
                    </a:ext>
                  </a:extLst>
                </p14:cNvPr>
                <p14:cNvContentPartPr/>
                <p14:nvPr/>
              </p14:nvContentPartPr>
              <p14:xfrm>
                <a:off x="3694016" y="3071226"/>
                <a:ext cx="227880" cy="53280"/>
              </p14:xfrm>
            </p:contentPart>
          </mc:Choice>
          <mc:Fallback xmlns="">
            <p:pic>
              <p:nvPicPr>
                <p:cNvPr id="14" name="Ink 13">
                  <a:extLst>
                    <a:ext uri="{FF2B5EF4-FFF2-40B4-BE49-F238E27FC236}">
                      <a16:creationId xmlns:a16="http://schemas.microsoft.com/office/drawing/2014/main" id="{7B23F650-4075-0021-2B83-0C069414EF86}"/>
                    </a:ext>
                  </a:extLst>
                </p:cNvPr>
                <p:cNvPicPr/>
                <p:nvPr/>
              </p:nvPicPr>
              <p:blipFill>
                <a:blip r:embed="rId8"/>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DD2BBFB1-B2AC-6E37-2F9B-99CDDC712A5F}"/>
                    </a:ext>
                  </a:extLst>
                </p14:cNvPr>
                <p14:cNvContentPartPr/>
                <p14:nvPr/>
              </p14:nvContentPartPr>
              <p14:xfrm>
                <a:off x="4016216" y="2804106"/>
                <a:ext cx="113040" cy="187560"/>
              </p14:xfrm>
            </p:contentPart>
          </mc:Choice>
          <mc:Fallback xmlns="">
            <p:pic>
              <p:nvPicPr>
                <p:cNvPr id="15" name="Ink 14">
                  <a:extLst>
                    <a:ext uri="{FF2B5EF4-FFF2-40B4-BE49-F238E27FC236}">
                      <a16:creationId xmlns:a16="http://schemas.microsoft.com/office/drawing/2014/main" id="{DD2BBFB1-B2AC-6E37-2F9B-99CDDC712A5F}"/>
                    </a:ext>
                  </a:extLst>
                </p:cNvPr>
                <p:cNvPicPr/>
                <p:nvPr/>
              </p:nvPicPr>
              <p:blipFill>
                <a:blip r:embed="rId10"/>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3D9366C5-B8C2-019C-810A-EFC7431A2DA5}"/>
                  </a:ext>
                </a:extLst>
              </p14:cNvPr>
              <p14:cNvContentPartPr/>
              <p14:nvPr/>
            </p14:nvContentPartPr>
            <p14:xfrm>
              <a:off x="4322936" y="2303706"/>
              <a:ext cx="132840" cy="248400"/>
            </p14:xfrm>
          </p:contentPart>
        </mc:Choice>
        <mc:Fallback xmlns="">
          <p:pic>
            <p:nvPicPr>
              <p:cNvPr id="16" name="Ink 15">
                <a:extLst>
                  <a:ext uri="{FF2B5EF4-FFF2-40B4-BE49-F238E27FC236}">
                    <a16:creationId xmlns:a16="http://schemas.microsoft.com/office/drawing/2014/main" id="{3D9366C5-B8C2-019C-810A-EFC7431A2DA5}"/>
                  </a:ext>
                </a:extLst>
              </p:cNvPr>
              <p:cNvPicPr/>
              <p:nvPr/>
            </p:nvPicPr>
            <p:blipFill>
              <a:blip r:embed="rId12"/>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F424DE89-59A6-EC1B-B09B-8089BC3B440A}"/>
                  </a:ext>
                </a:extLst>
              </p14:cNvPr>
              <p14:cNvContentPartPr/>
              <p14:nvPr/>
            </p14:nvContentPartPr>
            <p14:xfrm>
              <a:off x="4612376" y="1827426"/>
              <a:ext cx="157320" cy="270360"/>
            </p14:xfrm>
          </p:contentPart>
        </mc:Choice>
        <mc:Fallback xmlns="">
          <p:pic>
            <p:nvPicPr>
              <p:cNvPr id="17" name="Ink 16">
                <a:extLst>
                  <a:ext uri="{FF2B5EF4-FFF2-40B4-BE49-F238E27FC236}">
                    <a16:creationId xmlns:a16="http://schemas.microsoft.com/office/drawing/2014/main" id="{F424DE89-59A6-EC1B-B09B-8089BC3B440A}"/>
                  </a:ext>
                </a:extLst>
              </p:cNvPr>
              <p:cNvPicPr/>
              <p:nvPr/>
            </p:nvPicPr>
            <p:blipFill>
              <a:blip r:embed="rId14"/>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D6BF0963-7E33-0BCC-CE3E-5A0CB31D012D}"/>
                  </a:ext>
                </a:extLst>
              </p14:cNvPr>
              <p14:cNvContentPartPr/>
              <p14:nvPr/>
            </p14:nvContentPartPr>
            <p14:xfrm>
              <a:off x="4939976" y="1320546"/>
              <a:ext cx="249120" cy="335880"/>
            </p14:xfrm>
          </p:contentPart>
        </mc:Choice>
        <mc:Fallback xmlns="">
          <p:pic>
            <p:nvPicPr>
              <p:cNvPr id="18" name="Ink 17">
                <a:extLst>
                  <a:ext uri="{FF2B5EF4-FFF2-40B4-BE49-F238E27FC236}">
                    <a16:creationId xmlns:a16="http://schemas.microsoft.com/office/drawing/2014/main" id="{D6BF0963-7E33-0BCC-CE3E-5A0CB31D012D}"/>
                  </a:ext>
                </a:extLst>
              </p:cNvPr>
              <p:cNvPicPr/>
              <p:nvPr/>
            </p:nvPicPr>
            <p:blipFill>
              <a:blip r:embed="rId16"/>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70CAF8AB-7C70-8AA7-05B0-85C1C6142665}"/>
                  </a:ext>
                </a:extLst>
              </p14:cNvPr>
              <p14:cNvContentPartPr/>
              <p14:nvPr/>
            </p14:nvContentPartPr>
            <p14:xfrm>
              <a:off x="5420576" y="1106706"/>
              <a:ext cx="369000" cy="3600"/>
            </p14:xfrm>
          </p:contentPart>
        </mc:Choice>
        <mc:Fallback xmlns="">
          <p:pic>
            <p:nvPicPr>
              <p:cNvPr id="19" name="Ink 18">
                <a:extLst>
                  <a:ext uri="{FF2B5EF4-FFF2-40B4-BE49-F238E27FC236}">
                    <a16:creationId xmlns:a16="http://schemas.microsoft.com/office/drawing/2014/main" id="{70CAF8AB-7C70-8AA7-05B0-85C1C6142665}"/>
                  </a:ext>
                </a:extLst>
              </p:cNvPr>
              <p:cNvPicPr/>
              <p:nvPr/>
            </p:nvPicPr>
            <p:blipFill>
              <a:blip r:embed="rId18"/>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17DF3114-8551-2EFA-2F04-72058E42597D}"/>
                  </a:ext>
                </a:extLst>
              </p14:cNvPr>
              <p14:cNvContentPartPr/>
              <p14:nvPr/>
            </p14:nvContentPartPr>
            <p14:xfrm>
              <a:off x="5996936" y="1261146"/>
              <a:ext cx="258480" cy="191160"/>
            </p14:xfrm>
          </p:contentPart>
        </mc:Choice>
        <mc:Fallback xmlns="">
          <p:pic>
            <p:nvPicPr>
              <p:cNvPr id="20" name="Ink 19">
                <a:extLst>
                  <a:ext uri="{FF2B5EF4-FFF2-40B4-BE49-F238E27FC236}">
                    <a16:creationId xmlns:a16="http://schemas.microsoft.com/office/drawing/2014/main" id="{17DF3114-8551-2EFA-2F04-72058E42597D}"/>
                  </a:ext>
                </a:extLst>
              </p:cNvPr>
              <p:cNvPicPr/>
              <p:nvPr/>
            </p:nvPicPr>
            <p:blipFill>
              <a:blip r:embed="rId20"/>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798EBC4D-3DC4-9478-8762-7BD6BECCF314}"/>
                  </a:ext>
                </a:extLst>
              </p14:cNvPr>
              <p14:cNvContentPartPr/>
              <p14:nvPr/>
            </p14:nvContentPartPr>
            <p14:xfrm>
              <a:off x="6417056" y="1710786"/>
              <a:ext cx="97920" cy="227520"/>
            </p14:xfrm>
          </p:contentPart>
        </mc:Choice>
        <mc:Fallback xmlns="">
          <p:pic>
            <p:nvPicPr>
              <p:cNvPr id="21" name="Ink 20">
                <a:extLst>
                  <a:ext uri="{FF2B5EF4-FFF2-40B4-BE49-F238E27FC236}">
                    <a16:creationId xmlns:a16="http://schemas.microsoft.com/office/drawing/2014/main" id="{798EBC4D-3DC4-9478-8762-7BD6BECCF314}"/>
                  </a:ext>
                </a:extLst>
              </p:cNvPr>
              <p:cNvPicPr/>
              <p:nvPr/>
            </p:nvPicPr>
            <p:blipFill>
              <a:blip r:embed="rId22"/>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144C5054-ACB5-B7F9-0F84-2430043A5653}"/>
                  </a:ext>
                </a:extLst>
              </p14:cNvPr>
              <p14:cNvContentPartPr/>
              <p14:nvPr/>
            </p14:nvContentPartPr>
            <p14:xfrm>
              <a:off x="6711536" y="2162946"/>
              <a:ext cx="139680" cy="123120"/>
            </p14:xfrm>
          </p:contentPart>
        </mc:Choice>
        <mc:Fallback xmlns="">
          <p:pic>
            <p:nvPicPr>
              <p:cNvPr id="22" name="Ink 21">
                <a:extLst>
                  <a:ext uri="{FF2B5EF4-FFF2-40B4-BE49-F238E27FC236}">
                    <a16:creationId xmlns:a16="http://schemas.microsoft.com/office/drawing/2014/main" id="{144C5054-ACB5-B7F9-0F84-2430043A5653}"/>
                  </a:ext>
                </a:extLst>
              </p:cNvPr>
              <p:cNvPicPr/>
              <p:nvPr/>
            </p:nvPicPr>
            <p:blipFill>
              <a:blip r:embed="rId24"/>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F12B6CF3-8D28-799E-91BE-69BCF3D9DDDB}"/>
                  </a:ext>
                </a:extLst>
              </p14:cNvPr>
              <p14:cNvContentPartPr/>
              <p14:nvPr/>
            </p14:nvContentPartPr>
            <p14:xfrm>
              <a:off x="7065056" y="2585946"/>
              <a:ext cx="217080" cy="233280"/>
            </p14:xfrm>
          </p:contentPart>
        </mc:Choice>
        <mc:Fallback xmlns="">
          <p:pic>
            <p:nvPicPr>
              <p:cNvPr id="23" name="Ink 22">
                <a:extLst>
                  <a:ext uri="{FF2B5EF4-FFF2-40B4-BE49-F238E27FC236}">
                    <a16:creationId xmlns:a16="http://schemas.microsoft.com/office/drawing/2014/main" id="{F12B6CF3-8D28-799E-91BE-69BCF3D9DDDB}"/>
                  </a:ext>
                </a:extLst>
              </p:cNvPr>
              <p:cNvPicPr/>
              <p:nvPr/>
            </p:nvPicPr>
            <p:blipFill>
              <a:blip r:embed="rId26"/>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EAD9DB12-2BDF-0147-7F71-19BB690B02E6}"/>
                  </a:ext>
                </a:extLst>
              </p14:cNvPr>
              <p14:cNvContentPartPr/>
              <p14:nvPr/>
            </p14:nvContentPartPr>
            <p14:xfrm>
              <a:off x="7396976" y="2956026"/>
              <a:ext cx="205200" cy="145800"/>
            </p14:xfrm>
          </p:contentPart>
        </mc:Choice>
        <mc:Fallback xmlns="">
          <p:pic>
            <p:nvPicPr>
              <p:cNvPr id="24" name="Ink 23">
                <a:extLst>
                  <a:ext uri="{FF2B5EF4-FFF2-40B4-BE49-F238E27FC236}">
                    <a16:creationId xmlns:a16="http://schemas.microsoft.com/office/drawing/2014/main" id="{EAD9DB12-2BDF-0147-7F71-19BB690B02E6}"/>
                  </a:ext>
                </a:extLst>
              </p:cNvPr>
              <p:cNvPicPr/>
              <p:nvPr/>
            </p:nvPicPr>
            <p:blipFill>
              <a:blip r:embed="rId28"/>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3935504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397883"/>
            <a:ext cx="2569553"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455776" y="3361341"/>
            <a:ext cx="2826360" cy="923330"/>
          </a:xfrm>
          <a:prstGeom prst="rect">
            <a:avLst/>
          </a:prstGeom>
          <a:noFill/>
        </p:spPr>
        <p:txBody>
          <a:bodyPr wrap="square" rtlCol="0">
            <a:spAutoFit/>
          </a:bodyPr>
          <a:lstStyle/>
          <a:p>
            <a:r>
              <a:rPr lang="cs-CZ" dirty="0">
                <a:solidFill>
                  <a:schemeClr val="tx2">
                    <a:lumMod val="50000"/>
                    <a:lumOff val="50000"/>
                  </a:schemeClr>
                </a:solidFill>
              </a:rPr>
              <a:t>Obtíže/komplikace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p:txBody>
      </p:sp>
      <p:sp>
        <p:nvSpPr>
          <p:cNvPr id="12" name="TextBox 11">
            <a:extLst>
              <a:ext uri="{FF2B5EF4-FFF2-40B4-BE49-F238E27FC236}">
                <a16:creationId xmlns:a16="http://schemas.microsoft.com/office/drawing/2014/main" id="{455749A5-82BE-460D-BF7C-179EF7B01E9B}"/>
              </a:ext>
            </a:extLst>
          </p:cNvPr>
          <p:cNvSpPr txBox="1"/>
          <p:nvPr/>
        </p:nvSpPr>
        <p:spPr>
          <a:xfrm>
            <a:off x="9375820" y="3515932"/>
            <a:ext cx="2202287" cy="646331"/>
          </a:xfrm>
          <a:prstGeom prst="rect">
            <a:avLst/>
          </a:prstGeom>
          <a:noFill/>
        </p:spPr>
        <p:txBody>
          <a:bodyPr wrap="square" rtlCol="0">
            <a:spAutoFit/>
          </a:bodyPr>
          <a:lstStyle/>
          <a:p>
            <a:r>
              <a:rPr lang="cs-CZ" dirty="0">
                <a:solidFill>
                  <a:schemeClr val="tx2">
                    <a:lumMod val="50000"/>
                    <a:lumOff val="50000"/>
                  </a:schemeClr>
                </a:solidFill>
              </a:rPr>
              <a:t>výsledek</a:t>
            </a:r>
          </a:p>
          <a:p>
            <a:r>
              <a:rPr lang="cs-CZ" dirty="0">
                <a:solidFill>
                  <a:schemeClr val="tx2">
                    <a:lumMod val="50000"/>
                    <a:lumOff val="50000"/>
                  </a:schemeClr>
                </a:solidFill>
              </a:rPr>
              <a:t>Poučení </a:t>
            </a:r>
            <a:r>
              <a:rPr lang="en-CZ" dirty="0">
                <a:solidFill>
                  <a:schemeClr val="tx2">
                    <a:lumMod val="50000"/>
                    <a:lumOff val="50000"/>
                  </a:schemeClr>
                </a:solidFill>
                <a:sym typeface="Wingdings" pitchFamily="2" charset="2"/>
              </a:rPr>
              <a:t> diskuze</a:t>
            </a:r>
            <a:r>
              <a:rPr lang="cs-CZ" dirty="0">
                <a:solidFill>
                  <a:schemeClr val="tx2">
                    <a:lumMod val="50000"/>
                    <a:lumOff val="50000"/>
                  </a:schemeClr>
                </a:solidFill>
              </a:rPr>
              <a:t> </a:t>
            </a:r>
            <a:endParaRPr lang="en-CZ" dirty="0">
              <a:solidFill>
                <a:schemeClr val="tx2">
                  <a:lumMod val="50000"/>
                  <a:lumOff val="50000"/>
                </a:schemeClr>
              </a:solidFill>
            </a:endParaRPr>
          </a:p>
        </p:txBody>
      </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5F7EFC19-B85A-F21A-96D6-AAD8A70421CD}"/>
                  </a:ext>
                </a:extLst>
              </p14:cNvPr>
              <p14:cNvContentPartPr/>
              <p14:nvPr/>
            </p14:nvContentPartPr>
            <p14:xfrm>
              <a:off x="4782096" y="4437852"/>
              <a:ext cx="1140840" cy="1098360"/>
            </p14:xfrm>
          </p:contentPart>
        </mc:Choice>
        <mc:Fallback xmlns="">
          <p:pic>
            <p:nvPicPr>
              <p:cNvPr id="16" name="Ink 15">
                <a:extLst>
                  <a:ext uri="{FF2B5EF4-FFF2-40B4-BE49-F238E27FC236}">
                    <a16:creationId xmlns:a16="http://schemas.microsoft.com/office/drawing/2014/main" id="{5F7EFC19-B85A-F21A-96D6-AAD8A70421CD}"/>
                  </a:ext>
                </a:extLst>
              </p:cNvPr>
              <p:cNvPicPr/>
              <p:nvPr/>
            </p:nvPicPr>
            <p:blipFill>
              <a:blip r:embed="rId8"/>
              <a:stretch>
                <a:fillRect/>
              </a:stretch>
            </p:blipFill>
            <p:spPr>
              <a:xfrm>
                <a:off x="4773456" y="4429212"/>
                <a:ext cx="1158480" cy="11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20FE3CD0-7BA2-3BAA-A9FC-FEEAEA61F54F}"/>
                  </a:ext>
                </a:extLst>
              </p14:cNvPr>
              <p14:cNvContentPartPr/>
              <p14:nvPr/>
            </p14:nvContentPartPr>
            <p14:xfrm>
              <a:off x="5671656" y="4417692"/>
              <a:ext cx="1153440" cy="1009440"/>
            </p14:xfrm>
          </p:contentPart>
        </mc:Choice>
        <mc:Fallback xmlns="">
          <p:pic>
            <p:nvPicPr>
              <p:cNvPr id="17" name="Ink 16">
                <a:extLst>
                  <a:ext uri="{FF2B5EF4-FFF2-40B4-BE49-F238E27FC236}">
                    <a16:creationId xmlns:a16="http://schemas.microsoft.com/office/drawing/2014/main" id="{20FE3CD0-7BA2-3BAA-A9FC-FEEAEA61F54F}"/>
                  </a:ext>
                </a:extLst>
              </p:cNvPr>
              <p:cNvPicPr/>
              <p:nvPr/>
            </p:nvPicPr>
            <p:blipFill>
              <a:blip r:embed="rId10"/>
              <a:stretch>
                <a:fillRect/>
              </a:stretch>
            </p:blipFill>
            <p:spPr>
              <a:xfrm>
                <a:off x="5663016" y="4408692"/>
                <a:ext cx="1171080" cy="102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7778A4AE-0EB7-D149-E60A-50C3781030A3}"/>
                  </a:ext>
                </a:extLst>
              </p14:cNvPr>
              <p14:cNvContentPartPr/>
              <p14:nvPr/>
            </p14:nvContentPartPr>
            <p14:xfrm>
              <a:off x="5284656" y="5081172"/>
              <a:ext cx="1153080" cy="961200"/>
            </p14:xfrm>
          </p:contentPart>
        </mc:Choice>
        <mc:Fallback xmlns="">
          <p:pic>
            <p:nvPicPr>
              <p:cNvPr id="18" name="Ink 17">
                <a:extLst>
                  <a:ext uri="{FF2B5EF4-FFF2-40B4-BE49-F238E27FC236}">
                    <a16:creationId xmlns:a16="http://schemas.microsoft.com/office/drawing/2014/main" id="{7778A4AE-0EB7-D149-E60A-50C3781030A3}"/>
                  </a:ext>
                </a:extLst>
              </p:cNvPr>
              <p:cNvPicPr/>
              <p:nvPr/>
            </p:nvPicPr>
            <p:blipFill>
              <a:blip r:embed="rId12"/>
              <a:stretch>
                <a:fillRect/>
              </a:stretch>
            </p:blipFill>
            <p:spPr>
              <a:xfrm>
                <a:off x="5276016" y="5072532"/>
                <a:ext cx="1170720" cy="978840"/>
              </a:xfrm>
              <a:prstGeom prst="rect">
                <a:avLst/>
              </a:prstGeom>
            </p:spPr>
          </p:pic>
        </mc:Fallback>
      </mc:AlternateContent>
      <p:sp>
        <p:nvSpPr>
          <p:cNvPr id="19" name="TextBox 18">
            <a:extLst>
              <a:ext uri="{FF2B5EF4-FFF2-40B4-BE49-F238E27FC236}">
                <a16:creationId xmlns:a16="http://schemas.microsoft.com/office/drawing/2014/main" id="{A9E39C14-BA46-6AEF-6271-45B00979D192}"/>
              </a:ext>
            </a:extLst>
          </p:cNvPr>
          <p:cNvSpPr txBox="1"/>
          <p:nvPr/>
        </p:nvSpPr>
        <p:spPr>
          <a:xfrm>
            <a:off x="3308827" y="4705857"/>
            <a:ext cx="1782329" cy="369332"/>
          </a:xfrm>
          <a:prstGeom prst="rect">
            <a:avLst/>
          </a:prstGeom>
          <a:noFill/>
        </p:spPr>
        <p:txBody>
          <a:bodyPr wrap="square" rtlCol="0">
            <a:spAutoFit/>
          </a:bodyPr>
          <a:lstStyle/>
          <a:p>
            <a:r>
              <a:rPr lang="en-GB" dirty="0"/>
              <a:t>P</a:t>
            </a:r>
            <a:r>
              <a:rPr lang="en-CZ" dirty="0"/>
              <a:t>říběh vědce</a:t>
            </a:r>
          </a:p>
        </p:txBody>
      </p:sp>
      <p:sp>
        <p:nvSpPr>
          <p:cNvPr id="20" name="TextBox 19">
            <a:extLst>
              <a:ext uri="{FF2B5EF4-FFF2-40B4-BE49-F238E27FC236}">
                <a16:creationId xmlns:a16="http://schemas.microsoft.com/office/drawing/2014/main" id="{94388CC8-B15E-348F-D2C8-B0CFF1FFACC7}"/>
              </a:ext>
            </a:extLst>
          </p:cNvPr>
          <p:cNvSpPr txBox="1"/>
          <p:nvPr/>
        </p:nvSpPr>
        <p:spPr>
          <a:xfrm>
            <a:off x="6914911" y="4770251"/>
            <a:ext cx="1782329" cy="369332"/>
          </a:xfrm>
          <a:prstGeom prst="rect">
            <a:avLst/>
          </a:prstGeom>
          <a:noFill/>
        </p:spPr>
        <p:txBody>
          <a:bodyPr wrap="square" rtlCol="0">
            <a:spAutoFit/>
          </a:bodyPr>
          <a:lstStyle/>
          <a:p>
            <a:r>
              <a:rPr lang="en-GB" dirty="0"/>
              <a:t>P</a:t>
            </a:r>
            <a:r>
              <a:rPr lang="en-CZ" dirty="0"/>
              <a:t>říběh objektu</a:t>
            </a:r>
          </a:p>
        </p:txBody>
      </p:sp>
      <p:sp>
        <p:nvSpPr>
          <p:cNvPr id="21" name="TextBox 20">
            <a:extLst>
              <a:ext uri="{FF2B5EF4-FFF2-40B4-BE49-F238E27FC236}">
                <a16:creationId xmlns:a16="http://schemas.microsoft.com/office/drawing/2014/main" id="{F94AEB4B-D9C8-655E-E913-148712323D22}"/>
              </a:ext>
            </a:extLst>
          </p:cNvPr>
          <p:cNvSpPr txBox="1"/>
          <p:nvPr/>
        </p:nvSpPr>
        <p:spPr>
          <a:xfrm>
            <a:off x="5150505" y="6058139"/>
            <a:ext cx="1782329" cy="369332"/>
          </a:xfrm>
          <a:prstGeom prst="rect">
            <a:avLst/>
          </a:prstGeom>
          <a:noFill/>
        </p:spPr>
        <p:txBody>
          <a:bodyPr wrap="square" rtlCol="0">
            <a:spAutoFit/>
          </a:bodyPr>
          <a:lstStyle/>
          <a:p>
            <a:r>
              <a:rPr lang="en-GB" dirty="0"/>
              <a:t>P</a:t>
            </a:r>
            <a:r>
              <a:rPr lang="en-CZ" dirty="0"/>
              <a:t>říběh výzkumu</a:t>
            </a:r>
          </a:p>
        </p:txBody>
      </p:sp>
      <p:grpSp>
        <p:nvGrpSpPr>
          <p:cNvPr id="22" name="Group 21">
            <a:extLst>
              <a:ext uri="{FF2B5EF4-FFF2-40B4-BE49-F238E27FC236}">
                <a16:creationId xmlns:a16="http://schemas.microsoft.com/office/drawing/2014/main" id="{184AA6A0-F420-80BD-EF09-F1BEE014DB51}"/>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D82BFF8D-6D98-76DC-F77F-7CC869F096D5}"/>
                    </a:ext>
                  </a:extLst>
                </p14:cNvPr>
                <p14:cNvContentPartPr/>
                <p14:nvPr/>
              </p14:nvContentPartPr>
              <p14:xfrm>
                <a:off x="3694016" y="3071226"/>
                <a:ext cx="227880" cy="53280"/>
              </p14:xfrm>
            </p:contentPart>
          </mc:Choice>
          <mc:Fallback xmlns="">
            <p:pic>
              <p:nvPicPr>
                <p:cNvPr id="23" name="Ink 22">
                  <a:extLst>
                    <a:ext uri="{FF2B5EF4-FFF2-40B4-BE49-F238E27FC236}">
                      <a16:creationId xmlns:a16="http://schemas.microsoft.com/office/drawing/2014/main" id="{D82BFF8D-6D98-76DC-F77F-7CC869F096D5}"/>
                    </a:ext>
                  </a:extLst>
                </p:cNvPr>
                <p:cNvPicPr/>
                <p:nvPr/>
              </p:nvPicPr>
              <p:blipFill>
                <a:blip r:embed="rId14"/>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4FD2E787-702B-6507-500A-9BBF102086CF}"/>
                    </a:ext>
                  </a:extLst>
                </p14:cNvPr>
                <p14:cNvContentPartPr/>
                <p14:nvPr/>
              </p14:nvContentPartPr>
              <p14:xfrm>
                <a:off x="4016216" y="2804106"/>
                <a:ext cx="113040" cy="187560"/>
              </p14:xfrm>
            </p:contentPart>
          </mc:Choice>
          <mc:Fallback xmlns="">
            <p:pic>
              <p:nvPicPr>
                <p:cNvPr id="24" name="Ink 23">
                  <a:extLst>
                    <a:ext uri="{FF2B5EF4-FFF2-40B4-BE49-F238E27FC236}">
                      <a16:creationId xmlns:a16="http://schemas.microsoft.com/office/drawing/2014/main" id="{4FD2E787-702B-6507-500A-9BBF102086CF}"/>
                    </a:ext>
                  </a:extLst>
                </p:cNvPr>
                <p:cNvPicPr/>
                <p:nvPr/>
              </p:nvPicPr>
              <p:blipFill>
                <a:blip r:embed="rId16"/>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C1E35370-AFA3-52CC-075B-6360FFD6FC5D}"/>
                  </a:ext>
                </a:extLst>
              </p14:cNvPr>
              <p14:cNvContentPartPr/>
              <p14:nvPr/>
            </p14:nvContentPartPr>
            <p14:xfrm>
              <a:off x="4322936" y="2303706"/>
              <a:ext cx="132840" cy="248400"/>
            </p14:xfrm>
          </p:contentPart>
        </mc:Choice>
        <mc:Fallback xmlns="">
          <p:pic>
            <p:nvPicPr>
              <p:cNvPr id="25" name="Ink 24">
                <a:extLst>
                  <a:ext uri="{FF2B5EF4-FFF2-40B4-BE49-F238E27FC236}">
                    <a16:creationId xmlns:a16="http://schemas.microsoft.com/office/drawing/2014/main" id="{C1E35370-AFA3-52CC-075B-6360FFD6FC5D}"/>
                  </a:ext>
                </a:extLst>
              </p:cNvPr>
              <p:cNvPicPr/>
              <p:nvPr/>
            </p:nvPicPr>
            <p:blipFill>
              <a:blip r:embed="rId18"/>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B52708F7-5E01-8376-F527-09C1420BBF35}"/>
                  </a:ext>
                </a:extLst>
              </p14:cNvPr>
              <p14:cNvContentPartPr/>
              <p14:nvPr/>
            </p14:nvContentPartPr>
            <p14:xfrm>
              <a:off x="4612376" y="1827426"/>
              <a:ext cx="157320" cy="270360"/>
            </p14:xfrm>
          </p:contentPart>
        </mc:Choice>
        <mc:Fallback xmlns="">
          <p:pic>
            <p:nvPicPr>
              <p:cNvPr id="26" name="Ink 25">
                <a:extLst>
                  <a:ext uri="{FF2B5EF4-FFF2-40B4-BE49-F238E27FC236}">
                    <a16:creationId xmlns:a16="http://schemas.microsoft.com/office/drawing/2014/main" id="{B52708F7-5E01-8376-F527-09C1420BBF35}"/>
                  </a:ext>
                </a:extLst>
              </p:cNvPr>
              <p:cNvPicPr/>
              <p:nvPr/>
            </p:nvPicPr>
            <p:blipFill>
              <a:blip r:embed="rId20"/>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Ink 26">
                <a:extLst>
                  <a:ext uri="{FF2B5EF4-FFF2-40B4-BE49-F238E27FC236}">
                    <a16:creationId xmlns:a16="http://schemas.microsoft.com/office/drawing/2014/main" id="{A1966B9D-368E-47E8-E8FE-CF943235B8BA}"/>
                  </a:ext>
                </a:extLst>
              </p14:cNvPr>
              <p14:cNvContentPartPr/>
              <p14:nvPr/>
            </p14:nvContentPartPr>
            <p14:xfrm>
              <a:off x="4939976" y="1320546"/>
              <a:ext cx="249120" cy="335880"/>
            </p14:xfrm>
          </p:contentPart>
        </mc:Choice>
        <mc:Fallback xmlns="">
          <p:pic>
            <p:nvPicPr>
              <p:cNvPr id="27" name="Ink 26">
                <a:extLst>
                  <a:ext uri="{FF2B5EF4-FFF2-40B4-BE49-F238E27FC236}">
                    <a16:creationId xmlns:a16="http://schemas.microsoft.com/office/drawing/2014/main" id="{A1966B9D-368E-47E8-E8FE-CF943235B8BA}"/>
                  </a:ext>
                </a:extLst>
              </p:cNvPr>
              <p:cNvPicPr/>
              <p:nvPr/>
            </p:nvPicPr>
            <p:blipFill>
              <a:blip r:embed="rId22"/>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6E5CAEE8-3A67-0443-39E3-4B4DD785EE2F}"/>
                  </a:ext>
                </a:extLst>
              </p14:cNvPr>
              <p14:cNvContentPartPr/>
              <p14:nvPr/>
            </p14:nvContentPartPr>
            <p14:xfrm>
              <a:off x="5420576" y="1106706"/>
              <a:ext cx="369000" cy="3600"/>
            </p14:xfrm>
          </p:contentPart>
        </mc:Choice>
        <mc:Fallback xmlns="">
          <p:pic>
            <p:nvPicPr>
              <p:cNvPr id="28" name="Ink 27">
                <a:extLst>
                  <a:ext uri="{FF2B5EF4-FFF2-40B4-BE49-F238E27FC236}">
                    <a16:creationId xmlns:a16="http://schemas.microsoft.com/office/drawing/2014/main" id="{6E5CAEE8-3A67-0443-39E3-4B4DD785EE2F}"/>
                  </a:ext>
                </a:extLst>
              </p:cNvPr>
              <p:cNvPicPr/>
              <p:nvPr/>
            </p:nvPicPr>
            <p:blipFill>
              <a:blip r:embed="rId24"/>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7230750E-D044-E88E-15D2-A93A0D99043A}"/>
                  </a:ext>
                </a:extLst>
              </p14:cNvPr>
              <p14:cNvContentPartPr/>
              <p14:nvPr/>
            </p14:nvContentPartPr>
            <p14:xfrm>
              <a:off x="5996936" y="1261146"/>
              <a:ext cx="258480" cy="191160"/>
            </p14:xfrm>
          </p:contentPart>
        </mc:Choice>
        <mc:Fallback xmlns="">
          <p:pic>
            <p:nvPicPr>
              <p:cNvPr id="29" name="Ink 28">
                <a:extLst>
                  <a:ext uri="{FF2B5EF4-FFF2-40B4-BE49-F238E27FC236}">
                    <a16:creationId xmlns:a16="http://schemas.microsoft.com/office/drawing/2014/main" id="{7230750E-D044-E88E-15D2-A93A0D99043A}"/>
                  </a:ext>
                </a:extLst>
              </p:cNvPr>
              <p:cNvPicPr/>
              <p:nvPr/>
            </p:nvPicPr>
            <p:blipFill>
              <a:blip r:embed="rId26"/>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DB9C57CF-1994-4103-3DD3-54FCDD906895}"/>
                  </a:ext>
                </a:extLst>
              </p14:cNvPr>
              <p14:cNvContentPartPr/>
              <p14:nvPr/>
            </p14:nvContentPartPr>
            <p14:xfrm>
              <a:off x="6417056" y="1710786"/>
              <a:ext cx="97920" cy="227520"/>
            </p14:xfrm>
          </p:contentPart>
        </mc:Choice>
        <mc:Fallback xmlns="">
          <p:pic>
            <p:nvPicPr>
              <p:cNvPr id="30" name="Ink 29">
                <a:extLst>
                  <a:ext uri="{FF2B5EF4-FFF2-40B4-BE49-F238E27FC236}">
                    <a16:creationId xmlns:a16="http://schemas.microsoft.com/office/drawing/2014/main" id="{DB9C57CF-1994-4103-3DD3-54FCDD906895}"/>
                  </a:ext>
                </a:extLst>
              </p:cNvPr>
              <p:cNvPicPr/>
              <p:nvPr/>
            </p:nvPicPr>
            <p:blipFill>
              <a:blip r:embed="rId28"/>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E409E02B-57BB-F7F1-8FB6-8F9C92455B48}"/>
                  </a:ext>
                </a:extLst>
              </p14:cNvPr>
              <p14:cNvContentPartPr/>
              <p14:nvPr/>
            </p14:nvContentPartPr>
            <p14:xfrm>
              <a:off x="6711536" y="2162946"/>
              <a:ext cx="139680" cy="123120"/>
            </p14:xfrm>
          </p:contentPart>
        </mc:Choice>
        <mc:Fallback xmlns="">
          <p:pic>
            <p:nvPicPr>
              <p:cNvPr id="31" name="Ink 30">
                <a:extLst>
                  <a:ext uri="{FF2B5EF4-FFF2-40B4-BE49-F238E27FC236}">
                    <a16:creationId xmlns:a16="http://schemas.microsoft.com/office/drawing/2014/main" id="{E409E02B-57BB-F7F1-8FB6-8F9C92455B48}"/>
                  </a:ext>
                </a:extLst>
              </p:cNvPr>
              <p:cNvPicPr/>
              <p:nvPr/>
            </p:nvPicPr>
            <p:blipFill>
              <a:blip r:embed="rId30"/>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959F0D5C-21D7-36EC-F558-05AFAC5835BC}"/>
                  </a:ext>
                </a:extLst>
              </p14:cNvPr>
              <p14:cNvContentPartPr/>
              <p14:nvPr/>
            </p14:nvContentPartPr>
            <p14:xfrm>
              <a:off x="7065056" y="2585946"/>
              <a:ext cx="217080" cy="233280"/>
            </p14:xfrm>
          </p:contentPart>
        </mc:Choice>
        <mc:Fallback xmlns="">
          <p:pic>
            <p:nvPicPr>
              <p:cNvPr id="32" name="Ink 31">
                <a:extLst>
                  <a:ext uri="{FF2B5EF4-FFF2-40B4-BE49-F238E27FC236}">
                    <a16:creationId xmlns:a16="http://schemas.microsoft.com/office/drawing/2014/main" id="{959F0D5C-21D7-36EC-F558-05AFAC5835BC}"/>
                  </a:ext>
                </a:extLst>
              </p:cNvPr>
              <p:cNvPicPr/>
              <p:nvPr/>
            </p:nvPicPr>
            <p:blipFill>
              <a:blip r:embed="rId32"/>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BF820A23-B4B6-EA1D-9358-551B423477BE}"/>
                  </a:ext>
                </a:extLst>
              </p14:cNvPr>
              <p14:cNvContentPartPr/>
              <p14:nvPr/>
            </p14:nvContentPartPr>
            <p14:xfrm>
              <a:off x="7396976" y="2956026"/>
              <a:ext cx="205200" cy="145800"/>
            </p14:xfrm>
          </p:contentPart>
        </mc:Choice>
        <mc:Fallback xmlns="">
          <p:pic>
            <p:nvPicPr>
              <p:cNvPr id="33" name="Ink 32">
                <a:extLst>
                  <a:ext uri="{FF2B5EF4-FFF2-40B4-BE49-F238E27FC236}">
                    <a16:creationId xmlns:a16="http://schemas.microsoft.com/office/drawing/2014/main" id="{BF820A23-B4B6-EA1D-9358-551B423477BE}"/>
                  </a:ext>
                </a:extLst>
              </p:cNvPr>
              <p:cNvPicPr/>
              <p:nvPr/>
            </p:nvPicPr>
            <p:blipFill>
              <a:blip r:embed="rId34"/>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654621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9929F-5A4E-B323-022E-B15CCB107F17}"/>
              </a:ext>
            </a:extLst>
          </p:cNvPr>
          <p:cNvSpPr>
            <a:spLocks noGrp="1"/>
          </p:cNvSpPr>
          <p:nvPr>
            <p:ph idx="1"/>
          </p:nvPr>
        </p:nvSpPr>
        <p:spPr>
          <a:xfrm>
            <a:off x="1251679" y="1822704"/>
            <a:ext cx="4844322" cy="3171327"/>
          </a:xfrm>
        </p:spPr>
        <p:txBody>
          <a:bodyPr>
            <a:normAutofit/>
          </a:bodyPr>
          <a:lstStyle/>
          <a:p>
            <a:pPr>
              <a:lnSpc>
                <a:spcPct val="100000"/>
              </a:lnSpc>
            </a:pPr>
            <a:r>
              <a:rPr lang="en-CZ" sz="1800" dirty="0">
                <a:solidFill>
                  <a:schemeClr val="tx1">
                    <a:lumMod val="85000"/>
                    <a:lumOff val="15000"/>
                  </a:schemeClr>
                </a:solidFill>
              </a:rPr>
              <a:t>ARTE.TV – dokumentární filmy s titulkami</a:t>
            </a:r>
          </a:p>
          <a:p>
            <a:pPr>
              <a:lnSpc>
                <a:spcPct val="100000"/>
              </a:lnSpc>
            </a:pPr>
            <a:r>
              <a:rPr lang="en-CZ" sz="1800" dirty="0">
                <a:solidFill>
                  <a:schemeClr val="tx1">
                    <a:lumMod val="85000"/>
                    <a:lumOff val="15000"/>
                  </a:schemeClr>
                </a:solidFill>
              </a:rPr>
              <a:t>TedTalks</a:t>
            </a:r>
          </a:p>
          <a:p>
            <a:pPr>
              <a:lnSpc>
                <a:spcPct val="100000"/>
              </a:lnSpc>
            </a:pPr>
            <a:r>
              <a:rPr lang="en-GB" sz="1800" dirty="0">
                <a:solidFill>
                  <a:schemeClr val="tx1">
                    <a:lumMod val="85000"/>
                    <a:lumOff val="15000"/>
                  </a:schemeClr>
                </a:solidFill>
              </a:rPr>
              <a:t>V</a:t>
            </a:r>
            <a:r>
              <a:rPr lang="en-CZ" sz="1800" dirty="0">
                <a:solidFill>
                  <a:schemeClr val="tx1">
                    <a:lumMod val="85000"/>
                    <a:lumOff val="15000"/>
                  </a:schemeClr>
                </a:solidFill>
              </a:rPr>
              <a:t>edavyzkum.cz</a:t>
            </a:r>
          </a:p>
          <a:p>
            <a:pPr>
              <a:lnSpc>
                <a:spcPct val="100000"/>
              </a:lnSpc>
            </a:pPr>
            <a:r>
              <a:rPr lang="en-CZ" sz="1800" dirty="0">
                <a:solidFill>
                  <a:schemeClr val="tx1">
                    <a:lumMod val="85000"/>
                    <a:lumOff val="15000"/>
                  </a:schemeClr>
                </a:solidFill>
              </a:rPr>
              <a:t>Watch and Know (od AFO)</a:t>
            </a:r>
          </a:p>
          <a:p>
            <a:pPr>
              <a:lnSpc>
                <a:spcPct val="100000"/>
              </a:lnSpc>
            </a:pPr>
            <a:endParaRPr lang="en-CZ" sz="1800" dirty="0">
              <a:solidFill>
                <a:schemeClr val="tx1">
                  <a:lumMod val="85000"/>
                  <a:lumOff val="15000"/>
                </a:schemeClr>
              </a:solidFill>
            </a:endParaRPr>
          </a:p>
          <a:p>
            <a:pPr>
              <a:lnSpc>
                <a:spcPct val="100000"/>
              </a:lnSpc>
            </a:pPr>
            <a:endParaRPr lang="en-CZ" sz="1300" dirty="0">
              <a:solidFill>
                <a:schemeClr val="tx1">
                  <a:lumMod val="85000"/>
                  <a:lumOff val="15000"/>
                </a:schemeClr>
              </a:solidFill>
            </a:endParaRPr>
          </a:p>
          <a:p>
            <a:pPr marL="0" indent="0">
              <a:lnSpc>
                <a:spcPct val="100000"/>
              </a:lnSpc>
              <a:buNone/>
            </a:pPr>
            <a:endParaRPr lang="en-GB" sz="1300" b="0" i="0" dirty="0">
              <a:solidFill>
                <a:schemeClr val="tx1">
                  <a:lumMod val="85000"/>
                  <a:lumOff val="15000"/>
                </a:schemeClr>
              </a:solidFill>
              <a:effectLst/>
              <a:latin typeface="Roboto" panose="02000000000000000000" pitchFamily="2" charset="0"/>
            </a:endParaRPr>
          </a:p>
          <a:p>
            <a:pPr>
              <a:lnSpc>
                <a:spcPct val="100000"/>
              </a:lnSpc>
            </a:pPr>
            <a:endParaRPr lang="en-CZ" sz="1300" dirty="0">
              <a:solidFill>
                <a:schemeClr val="tx1">
                  <a:lumMod val="85000"/>
                  <a:lumOff val="15000"/>
                </a:schemeClr>
              </a:solidFill>
            </a:endParaRPr>
          </a:p>
          <a:p>
            <a:pPr>
              <a:lnSpc>
                <a:spcPct val="100000"/>
              </a:lnSpc>
            </a:pPr>
            <a:endParaRPr lang="en-CZ" sz="1300" dirty="0">
              <a:solidFill>
                <a:schemeClr val="tx1">
                  <a:lumMod val="85000"/>
                  <a:lumOff val="15000"/>
                </a:schemeClr>
              </a:solidFill>
            </a:endParaRPr>
          </a:p>
        </p:txBody>
      </p:sp>
    </p:spTree>
    <p:extLst>
      <p:ext uri="{BB962C8B-B14F-4D97-AF65-F5344CB8AC3E}">
        <p14:creationId xmlns:p14="http://schemas.microsoft.com/office/powerpoint/2010/main" val="1730382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9DD1-3B43-8F6A-5B87-9348608EDDB2}"/>
              </a:ext>
            </a:extLst>
          </p:cNvPr>
          <p:cNvSpPr>
            <a:spLocks noGrp="1"/>
          </p:cNvSpPr>
          <p:nvPr>
            <p:ph type="title"/>
          </p:nvPr>
        </p:nvSpPr>
        <p:spPr>
          <a:xfrm>
            <a:off x="5531224" y="2178528"/>
            <a:ext cx="8534399" cy="1413758"/>
          </a:xfrm>
        </p:spPr>
        <p:txBody>
          <a:bodyPr anchor="b">
            <a:normAutofit/>
          </a:bodyPr>
          <a:lstStyle/>
          <a:p>
            <a:pPr algn="ctr"/>
            <a:r>
              <a:rPr lang="en-CZ" sz="4400" dirty="0"/>
              <a:t>ROzhovor</a:t>
            </a:r>
          </a:p>
        </p:txBody>
      </p:sp>
      <p:sp>
        <p:nvSpPr>
          <p:cNvPr id="3" name="Content Placeholder 2">
            <a:extLst>
              <a:ext uri="{FF2B5EF4-FFF2-40B4-BE49-F238E27FC236}">
                <a16:creationId xmlns:a16="http://schemas.microsoft.com/office/drawing/2014/main" id="{F33AE223-1FC1-045F-F7D2-2E471ABA00DE}"/>
              </a:ext>
            </a:extLst>
          </p:cNvPr>
          <p:cNvSpPr>
            <a:spLocks noGrp="1"/>
          </p:cNvSpPr>
          <p:nvPr>
            <p:ph idx="1"/>
          </p:nvPr>
        </p:nvSpPr>
        <p:spPr>
          <a:xfrm>
            <a:off x="2895600" y="2178528"/>
            <a:ext cx="8534400" cy="3701065"/>
          </a:xfrm>
        </p:spPr>
        <p:txBody>
          <a:bodyPr>
            <a:normAutofit/>
          </a:bodyPr>
          <a:lstStyle/>
          <a:p>
            <a:endParaRPr lang="en-CZ" dirty="0"/>
          </a:p>
        </p:txBody>
      </p:sp>
    </p:spTree>
    <p:extLst>
      <p:ext uri="{BB962C8B-B14F-4D97-AF65-F5344CB8AC3E}">
        <p14:creationId xmlns:p14="http://schemas.microsoft.com/office/powerpoint/2010/main" val="2098646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F79E-A18E-9BE6-3FF7-FE28CBB2C6CA}"/>
              </a:ext>
            </a:extLst>
          </p:cNvPr>
          <p:cNvSpPr>
            <a:spLocks noGrp="1"/>
          </p:cNvSpPr>
          <p:nvPr>
            <p:ph type="title"/>
          </p:nvPr>
        </p:nvSpPr>
        <p:spPr/>
        <p:txBody>
          <a:bodyPr/>
          <a:lstStyle/>
          <a:p>
            <a:r>
              <a:rPr lang="cs-CZ" dirty="0"/>
              <a:t>Druhy rozhovoru</a:t>
            </a:r>
            <a:endParaRPr lang="en-CZ" dirty="0"/>
          </a:p>
        </p:txBody>
      </p:sp>
      <p:sp>
        <p:nvSpPr>
          <p:cNvPr id="3" name="Content Placeholder 2">
            <a:extLst>
              <a:ext uri="{FF2B5EF4-FFF2-40B4-BE49-F238E27FC236}">
                <a16:creationId xmlns:a16="http://schemas.microsoft.com/office/drawing/2014/main" id="{4BAD8440-8791-A51C-9004-BE2C1F4EE382}"/>
              </a:ext>
            </a:extLst>
          </p:cNvPr>
          <p:cNvSpPr>
            <a:spLocks noGrp="1"/>
          </p:cNvSpPr>
          <p:nvPr>
            <p:ph idx="1"/>
          </p:nvPr>
        </p:nvSpPr>
        <p:spPr/>
        <p:txBody>
          <a:bodyPr>
            <a:normAutofit fontScale="92500" lnSpcReduction="10000"/>
          </a:bodyPr>
          <a:lstStyle/>
          <a:p>
            <a:r>
              <a:rPr lang="en-GB" dirty="0" err="1"/>
              <a:t>Podle</a:t>
            </a:r>
            <a:r>
              <a:rPr lang="en-GB" dirty="0"/>
              <a:t> </a:t>
            </a:r>
            <a:r>
              <a:rPr lang="en-GB" dirty="0" err="1"/>
              <a:t>průběhu</a:t>
            </a:r>
            <a:r>
              <a:rPr lang="en-GB" dirty="0"/>
              <a:t>:</a:t>
            </a:r>
          </a:p>
          <a:p>
            <a:pPr lvl="1"/>
            <a:r>
              <a:rPr lang="en-GB" dirty="0"/>
              <a:t>O</a:t>
            </a:r>
            <a:r>
              <a:rPr lang="en-CZ" dirty="0"/>
              <a:t>sobní</a:t>
            </a:r>
          </a:p>
          <a:p>
            <a:pPr lvl="1"/>
            <a:r>
              <a:rPr lang="en-GB" dirty="0"/>
              <a:t>K</a:t>
            </a:r>
            <a:r>
              <a:rPr lang="en-CZ" dirty="0"/>
              <a:t>orespondenční</a:t>
            </a:r>
          </a:p>
          <a:p>
            <a:pPr lvl="1"/>
            <a:r>
              <a:rPr lang="en-CZ" dirty="0"/>
              <a:t>Videohovor</a:t>
            </a:r>
          </a:p>
          <a:p>
            <a:endParaRPr lang="en-CZ" dirty="0"/>
          </a:p>
          <a:p>
            <a:r>
              <a:rPr lang="en-GB" dirty="0"/>
              <a:t>D</a:t>
            </a:r>
            <a:r>
              <a:rPr lang="en-CZ" dirty="0"/>
              <a:t>ruhy výstupu rozhovoru:</a:t>
            </a:r>
          </a:p>
          <a:p>
            <a:pPr lvl="1"/>
            <a:r>
              <a:rPr lang="en-GB" dirty="0"/>
              <a:t>P</a:t>
            </a:r>
            <a:r>
              <a:rPr lang="en-CZ" dirty="0"/>
              <a:t>saný</a:t>
            </a:r>
          </a:p>
          <a:p>
            <a:pPr lvl="1"/>
            <a:r>
              <a:rPr lang="cs-CZ" dirty="0"/>
              <a:t>Video</a:t>
            </a:r>
          </a:p>
          <a:p>
            <a:pPr lvl="1"/>
            <a:r>
              <a:rPr lang="cs-CZ" dirty="0" err="1"/>
              <a:t>Podcast</a:t>
            </a:r>
            <a:endParaRPr lang="cs-CZ" dirty="0"/>
          </a:p>
          <a:p>
            <a:pPr marL="457200" lvl="1" indent="0">
              <a:buNone/>
            </a:pPr>
            <a:r>
              <a:rPr lang="en-CZ" dirty="0"/>
              <a:t>– …</a:t>
            </a:r>
          </a:p>
        </p:txBody>
      </p:sp>
    </p:spTree>
    <p:extLst>
      <p:ext uri="{BB962C8B-B14F-4D97-AF65-F5344CB8AC3E}">
        <p14:creationId xmlns:p14="http://schemas.microsoft.com/office/powerpoint/2010/main" val="1482646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ACF1-6D5F-6C4E-4585-155BA3B7D0A5}"/>
              </a:ext>
            </a:extLst>
          </p:cNvPr>
          <p:cNvSpPr>
            <a:spLocks noGrp="1"/>
          </p:cNvSpPr>
          <p:nvPr>
            <p:ph type="title"/>
          </p:nvPr>
        </p:nvSpPr>
        <p:spPr/>
        <p:txBody>
          <a:bodyPr/>
          <a:lstStyle/>
          <a:p>
            <a:r>
              <a:rPr lang="en-GB" dirty="0"/>
              <a:t>P</a:t>
            </a:r>
            <a:r>
              <a:rPr lang="en-CZ" dirty="0"/>
              <a:t>říprava na rozhovor</a:t>
            </a:r>
          </a:p>
        </p:txBody>
      </p:sp>
      <p:sp>
        <p:nvSpPr>
          <p:cNvPr id="3" name="Content Placeholder 2">
            <a:extLst>
              <a:ext uri="{FF2B5EF4-FFF2-40B4-BE49-F238E27FC236}">
                <a16:creationId xmlns:a16="http://schemas.microsoft.com/office/drawing/2014/main" id="{B3978FC4-FE7A-9A56-9F6E-9585EA891DB1}"/>
              </a:ext>
            </a:extLst>
          </p:cNvPr>
          <p:cNvSpPr>
            <a:spLocks noGrp="1"/>
          </p:cNvSpPr>
          <p:nvPr>
            <p:ph idx="1"/>
          </p:nvPr>
        </p:nvSpPr>
        <p:spPr>
          <a:xfrm>
            <a:off x="1251678" y="1146221"/>
            <a:ext cx="10178322" cy="5329394"/>
          </a:xfrm>
        </p:spPr>
        <p:txBody>
          <a:bodyPr>
            <a:normAutofit fontScale="85000" lnSpcReduction="20000"/>
          </a:bodyPr>
          <a:lstStyle/>
          <a:p>
            <a:r>
              <a:rPr lang="cs-CZ" dirty="0"/>
              <a:t>Kdo je cílová skupina? </a:t>
            </a:r>
          </a:p>
          <a:p>
            <a:r>
              <a:rPr lang="cs-CZ" dirty="0"/>
              <a:t>Domluva s respondentem (Kdy, kde, jaké téma, jak dlouho bude rozhovor trvat a kde hovor budete publikovat) </a:t>
            </a:r>
          </a:p>
          <a:p>
            <a:r>
              <a:rPr lang="cs-CZ" dirty="0"/>
              <a:t>Zjistit si o respondentovi informace: </a:t>
            </a:r>
          </a:p>
          <a:p>
            <a:pPr lvl="1"/>
            <a:r>
              <a:rPr lang="cs-CZ" dirty="0"/>
              <a:t>Kdo to je?</a:t>
            </a:r>
          </a:p>
          <a:p>
            <a:pPr lvl="1"/>
            <a:r>
              <a:rPr lang="cs-CZ" dirty="0"/>
              <a:t>co dělal a dělá? (projekty, publikace, studium, výstavy…)</a:t>
            </a:r>
          </a:p>
          <a:p>
            <a:pPr lvl="1"/>
            <a:r>
              <a:rPr lang="cs-CZ" dirty="0"/>
              <a:t>zda náhodou neexistuje rozhovor na podobné téma</a:t>
            </a:r>
          </a:p>
          <a:p>
            <a:r>
              <a:rPr lang="cs-CZ" dirty="0"/>
              <a:t> Vytvořit otázky s linií příběhu:</a:t>
            </a:r>
          </a:p>
          <a:p>
            <a:pPr lvl="1"/>
            <a:r>
              <a:rPr lang="cs-CZ" dirty="0"/>
              <a:t>Okruhy:</a:t>
            </a:r>
          </a:p>
          <a:p>
            <a:pPr lvl="2"/>
            <a:r>
              <a:rPr lang="cs-CZ" dirty="0"/>
              <a:t>Začátek – Představení tématu rozhovoru</a:t>
            </a:r>
          </a:p>
          <a:p>
            <a:pPr lvl="2"/>
            <a:r>
              <a:rPr lang="cs-CZ" dirty="0"/>
              <a:t>Průběh – Odkrývat neznámé, doplňovat informace</a:t>
            </a:r>
          </a:p>
          <a:p>
            <a:pPr lvl="2"/>
            <a:r>
              <a:rPr lang="cs-CZ" dirty="0"/>
              <a:t>Konec – Rozuzlení nějaké problému, výsledek, poučení, posílení motivace k tomu dále se zajímat o dané téma</a:t>
            </a:r>
          </a:p>
          <a:p>
            <a:r>
              <a:rPr lang="cs-CZ" dirty="0"/>
              <a:t>Formální stránka otázek:  </a:t>
            </a:r>
          </a:p>
          <a:p>
            <a:pPr lvl="1"/>
            <a:r>
              <a:rPr lang="cs-CZ" dirty="0"/>
              <a:t>Vyhnout se tzv. uzavřeným otázkám, na které se dá odpověď pouze ano nebo ne.  Vytvářejte tzv. otevřené otázky na které se musí odpověď, alespoň jednou větou. </a:t>
            </a:r>
          </a:p>
          <a:p>
            <a:pPr lvl="1"/>
            <a:r>
              <a:rPr lang="cs-CZ" dirty="0"/>
              <a:t>Začínejte otázky více slovem “JAK” než “proč”</a:t>
            </a:r>
          </a:p>
          <a:p>
            <a:pPr lvl="1"/>
            <a:r>
              <a:rPr lang="cs-CZ" dirty="0"/>
              <a:t>Vyhněte se otázkám, které nutí respondenta odpovídat za někoho jiného</a:t>
            </a:r>
          </a:p>
          <a:p>
            <a:r>
              <a:rPr lang="cs-CZ" dirty="0"/>
              <a:t>Zajistěte si diktafon </a:t>
            </a:r>
          </a:p>
        </p:txBody>
      </p:sp>
    </p:spTree>
    <p:extLst>
      <p:ext uri="{BB962C8B-B14F-4D97-AF65-F5344CB8AC3E}">
        <p14:creationId xmlns:p14="http://schemas.microsoft.com/office/powerpoint/2010/main" val="22425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large ornate gated entrance to a building&#10;&#10;Description automatically generated with medium confidence">
            <a:extLst>
              <a:ext uri="{FF2B5EF4-FFF2-40B4-BE49-F238E27FC236}">
                <a16:creationId xmlns:a16="http://schemas.microsoft.com/office/drawing/2014/main" id="{2669ED23-491C-61CC-B939-D9A33E0D0DC0}"/>
              </a:ext>
            </a:extLst>
          </p:cNvPr>
          <p:cNvPicPr>
            <a:picLocks noChangeAspect="1"/>
          </p:cNvPicPr>
          <p:nvPr/>
        </p:nvPicPr>
        <p:blipFill>
          <a:blip r:embed="rId3"/>
          <a:srcRect l="25088" r="25728"/>
          <a:stretch/>
        </p:blipFill>
        <p:spPr>
          <a:xfrm>
            <a:off x="7338646" y="10"/>
            <a:ext cx="4853354" cy="6857990"/>
          </a:xfrm>
          <a:prstGeom prst="rect">
            <a:avLst/>
          </a:prstGeom>
        </p:spPr>
      </p:pic>
      <p:sp>
        <p:nvSpPr>
          <p:cNvPr id="26"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75533B69-13BE-AF62-C836-7114A58F2F46}"/>
              </a:ext>
            </a:extLst>
          </p:cNvPr>
          <p:cNvSpPr>
            <a:spLocks noGrp="1"/>
          </p:cNvSpPr>
          <p:nvPr>
            <p:ph type="title"/>
          </p:nvPr>
        </p:nvSpPr>
        <p:spPr>
          <a:xfrm>
            <a:off x="765051" y="382385"/>
            <a:ext cx="6015897" cy="1492132"/>
          </a:xfrm>
        </p:spPr>
        <p:txBody>
          <a:bodyPr>
            <a:normAutofit/>
          </a:bodyPr>
          <a:lstStyle/>
          <a:p>
            <a:r>
              <a:rPr lang="en-CZ" sz="3600"/>
              <a:t>Historie nad přemýšlením </a:t>
            </a:r>
            <a:br>
              <a:rPr lang="en-CZ" sz="3600"/>
            </a:br>
            <a:r>
              <a:rPr lang="en-CZ" sz="3600"/>
              <a:t>o komunikace vědy</a:t>
            </a:r>
          </a:p>
        </p:txBody>
      </p:sp>
      <p:sp>
        <p:nvSpPr>
          <p:cNvPr id="27" name="Rectangle 23">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 name="Content Placeholder 2">
            <a:extLst>
              <a:ext uri="{FF2B5EF4-FFF2-40B4-BE49-F238E27FC236}">
                <a16:creationId xmlns:a16="http://schemas.microsoft.com/office/drawing/2014/main" id="{1D7383C0-0A6A-7D6F-2588-574387B5FF6A}"/>
              </a:ext>
            </a:extLst>
          </p:cNvPr>
          <p:cNvSpPr>
            <a:spLocks noGrp="1"/>
          </p:cNvSpPr>
          <p:nvPr>
            <p:ph idx="1"/>
          </p:nvPr>
        </p:nvSpPr>
        <p:spPr>
          <a:xfrm>
            <a:off x="743470" y="1632204"/>
            <a:ext cx="6015897" cy="4843411"/>
          </a:xfrm>
        </p:spPr>
        <p:txBody>
          <a:bodyPr>
            <a:normAutofit/>
          </a:bodyPr>
          <a:lstStyle/>
          <a:p>
            <a:pPr>
              <a:lnSpc>
                <a:spcPct val="100000"/>
              </a:lnSpc>
            </a:pPr>
            <a:r>
              <a:rPr lang="cs-CZ" sz="1100" dirty="0"/>
              <a:t>Věda dostupná pouze bohatým a vzdělaným. Snaha zvýšit povědomí veřejnosti o vědě a jejich výsledcích roste během druhé poloviny 19. století. </a:t>
            </a:r>
          </a:p>
          <a:p>
            <a:pPr>
              <a:lnSpc>
                <a:spcPct val="100000"/>
              </a:lnSpc>
            </a:pPr>
            <a:r>
              <a:rPr lang="cs-CZ" sz="1100" dirty="0"/>
              <a:t>1844 </a:t>
            </a:r>
            <a:r>
              <a:rPr lang="cs-CZ" sz="1100" dirty="0" err="1"/>
              <a:t>French</a:t>
            </a:r>
            <a:r>
              <a:rPr lang="cs-CZ" sz="1100" dirty="0"/>
              <a:t> </a:t>
            </a:r>
            <a:r>
              <a:rPr lang="cs-CZ" sz="1100" dirty="0" err="1"/>
              <a:t>Industrial</a:t>
            </a:r>
            <a:r>
              <a:rPr lang="cs-CZ" sz="1100" dirty="0"/>
              <a:t> </a:t>
            </a:r>
            <a:r>
              <a:rPr lang="cs-CZ" sz="1100" dirty="0" err="1"/>
              <a:t>Exposition</a:t>
            </a:r>
            <a:r>
              <a:rPr lang="cs-CZ" sz="1100" dirty="0"/>
              <a:t> v </a:t>
            </a:r>
            <a:r>
              <a:rPr lang="cs-CZ" sz="1100" dirty="0" err="1"/>
              <a:t>Champs-Élysées</a:t>
            </a:r>
            <a:r>
              <a:rPr lang="cs-CZ" sz="1100" dirty="0"/>
              <a:t> v Paříži; desátá v řadě od 1798.</a:t>
            </a:r>
          </a:p>
          <a:p>
            <a:pPr>
              <a:lnSpc>
                <a:spcPct val="100000"/>
              </a:lnSpc>
            </a:pPr>
            <a:r>
              <a:rPr lang="cs-CZ" sz="1100" dirty="0"/>
              <a:t>1845 výstavy v Bernu a Madridu; 1847 v Bruselu a Bordeaux; 1848 Saint </a:t>
            </a:r>
            <a:r>
              <a:rPr lang="cs-CZ" sz="1100" dirty="0" err="1"/>
              <a:t>Petersburg</a:t>
            </a:r>
            <a:r>
              <a:rPr lang="cs-CZ" sz="1100" dirty="0"/>
              <a:t>;  1849 Lisabon; 1855 Paříž už jako mezinárodní výstava. </a:t>
            </a:r>
          </a:p>
          <a:p>
            <a:pPr>
              <a:lnSpc>
                <a:spcPct val="100000"/>
              </a:lnSpc>
            </a:pPr>
            <a:r>
              <a:rPr lang="cs-CZ" sz="1100" dirty="0"/>
              <a:t>1851 Great </a:t>
            </a:r>
            <a:r>
              <a:rPr lang="cs-CZ" sz="1100" dirty="0" err="1"/>
              <a:t>Exhibition</a:t>
            </a:r>
            <a:r>
              <a:rPr lang="cs-CZ" sz="1100" dirty="0"/>
              <a:t> </a:t>
            </a:r>
            <a:r>
              <a:rPr lang="cs-CZ" sz="1100" dirty="0" err="1"/>
              <a:t>of</a:t>
            </a:r>
            <a:r>
              <a:rPr lang="cs-CZ" sz="1100" dirty="0"/>
              <a:t> </a:t>
            </a:r>
            <a:r>
              <a:rPr lang="cs-CZ" sz="1100" dirty="0" err="1"/>
              <a:t>the</a:t>
            </a:r>
            <a:r>
              <a:rPr lang="cs-CZ" sz="1100" dirty="0"/>
              <a:t> Works </a:t>
            </a:r>
            <a:r>
              <a:rPr lang="cs-CZ" sz="1100" dirty="0" err="1"/>
              <a:t>of</a:t>
            </a:r>
            <a:r>
              <a:rPr lang="cs-CZ" sz="1100" dirty="0"/>
              <a:t> </a:t>
            </a:r>
            <a:r>
              <a:rPr lang="cs-CZ" sz="1100" dirty="0" err="1"/>
              <a:t>Industry</a:t>
            </a:r>
            <a:r>
              <a:rPr lang="cs-CZ" sz="1100" dirty="0"/>
              <a:t> </a:t>
            </a:r>
            <a:r>
              <a:rPr lang="cs-CZ" sz="1100" dirty="0" err="1"/>
              <a:t>of</a:t>
            </a:r>
            <a:r>
              <a:rPr lang="cs-CZ" sz="1100" dirty="0"/>
              <a:t> All </a:t>
            </a:r>
            <a:r>
              <a:rPr lang="cs-CZ" sz="1100" dirty="0" err="1"/>
              <a:t>Nations</a:t>
            </a:r>
            <a:r>
              <a:rPr lang="cs-CZ" sz="1100" dirty="0"/>
              <a:t> v Hyde Park v Londýně. </a:t>
            </a:r>
            <a:r>
              <a:rPr lang="cs-CZ" sz="1100" dirty="0" err="1"/>
              <a:t>Oraganizátoři</a:t>
            </a:r>
            <a:r>
              <a:rPr lang="cs-CZ" sz="1100" dirty="0"/>
              <a:t>: Henry Cole a Prince Albert (manžel britské královny Viktórie). 6 miliónů lidí navštívilo výstavu (třetina tehdejší britské populace)</a:t>
            </a:r>
          </a:p>
          <a:p>
            <a:pPr>
              <a:lnSpc>
                <a:spcPct val="100000"/>
              </a:lnSpc>
            </a:pPr>
            <a:r>
              <a:rPr lang="cs-CZ" sz="1100" dirty="0"/>
              <a:t>Pozdní 19. a poč. 20. století – šíření povědomí o vědě skrze výstavy, přednášky, noviny, byly stále privilegiem bohatých a vzdělaných (nízká gramotnost)</a:t>
            </a:r>
          </a:p>
          <a:p>
            <a:pPr>
              <a:lnSpc>
                <a:spcPct val="100000"/>
              </a:lnSpc>
            </a:pPr>
            <a:r>
              <a:rPr lang="cs-CZ" sz="1100" dirty="0"/>
              <a:t>Rádio a televize – nejen že zvyšují veřejnosti povědomí o věda, ale vědci se skrze ni stávají hvězdami. </a:t>
            </a:r>
          </a:p>
          <a:p>
            <a:pPr>
              <a:lnSpc>
                <a:spcPct val="100000"/>
              </a:lnSpc>
            </a:pPr>
            <a:r>
              <a:rPr lang="cs-CZ" sz="1100" dirty="0"/>
              <a:t>1987 John </a:t>
            </a:r>
            <a:r>
              <a:rPr lang="cs-CZ" sz="1100" dirty="0" err="1"/>
              <a:t>Durant</a:t>
            </a:r>
            <a:r>
              <a:rPr lang="cs-CZ" sz="1100" dirty="0"/>
              <a:t> a </a:t>
            </a:r>
            <a:r>
              <a:rPr lang="cs-CZ" sz="1100" dirty="0" err="1"/>
              <a:t>Geoffrey</a:t>
            </a:r>
            <a:r>
              <a:rPr lang="cs-CZ" sz="1100" dirty="0"/>
              <a:t> Thomas – vydávají článek s otázkou: proč podporovat porozumění vědy ze strany veřejnosti? </a:t>
            </a:r>
          </a:p>
          <a:p>
            <a:pPr>
              <a:lnSpc>
                <a:spcPct val="100000"/>
              </a:lnSpc>
            </a:pPr>
            <a:r>
              <a:rPr lang="cs-CZ" sz="1100" dirty="0"/>
              <a:t>Kritika vůči způsobu komunikování vědy tzv. </a:t>
            </a:r>
            <a:r>
              <a:rPr lang="cs-CZ" sz="1100" b="1" dirty="0" err="1"/>
              <a:t>one-way</a:t>
            </a:r>
            <a:r>
              <a:rPr lang="cs-CZ" sz="1100" dirty="0"/>
              <a:t>, kdy vědci a odborníci jsou ti, co šíří znalosti a dostává veřejnost do role neznalých příjemců, což mezi odborníky a veřejností ještě více zdůrazňuje hranici. Dnes je snaha o tzv. </a:t>
            </a:r>
            <a:r>
              <a:rPr lang="cs-CZ" sz="1100" b="1" dirty="0" err="1"/>
              <a:t>contextual</a:t>
            </a:r>
            <a:r>
              <a:rPr lang="cs-CZ" sz="1100" b="1" dirty="0"/>
              <a:t> model/public </a:t>
            </a:r>
            <a:r>
              <a:rPr lang="cs-CZ" sz="1100" b="1" dirty="0" err="1"/>
              <a:t>engagement</a:t>
            </a:r>
            <a:r>
              <a:rPr lang="cs-CZ" sz="1100" b="1" dirty="0"/>
              <a:t>. </a:t>
            </a:r>
            <a:r>
              <a:rPr lang="cs-CZ" sz="1100" dirty="0"/>
              <a:t>Cílem je zvyšování informovanosti poutavým způsobem, který zvyšuje jejich zájem o komplexní přístup k faktům a výzkumu, který ovlivní lidem životy například požadování od svých vládních zástupců, aby rozhodovali v jejich nejlepším zájmu. Tento model se snaží i o vytvoření podmínek pro dialog mezi vědci a veřejností. </a:t>
            </a:r>
          </a:p>
          <a:p>
            <a:pPr>
              <a:lnSpc>
                <a:spcPct val="100000"/>
              </a:lnSpc>
            </a:pPr>
            <a:r>
              <a:rPr lang="cs-CZ" sz="1100" dirty="0"/>
              <a:t>Dnes: sociální sítě, </a:t>
            </a:r>
            <a:r>
              <a:rPr lang="cs-CZ" sz="1100" dirty="0" err="1"/>
              <a:t>podcasty</a:t>
            </a:r>
            <a:r>
              <a:rPr lang="cs-CZ" sz="1100" dirty="0"/>
              <a:t>, videa. Získávání a osvojování informací nejen skrze zrak a sluch, ale i pohyb (kinesteticky). </a:t>
            </a:r>
          </a:p>
        </p:txBody>
      </p:sp>
    </p:spTree>
    <p:extLst>
      <p:ext uri="{BB962C8B-B14F-4D97-AF65-F5344CB8AC3E}">
        <p14:creationId xmlns:p14="http://schemas.microsoft.com/office/powerpoint/2010/main" val="3336223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3CA1-963B-FB5A-AD2B-42D3089F03E0}"/>
              </a:ext>
            </a:extLst>
          </p:cNvPr>
          <p:cNvSpPr>
            <a:spLocks noGrp="1"/>
          </p:cNvSpPr>
          <p:nvPr>
            <p:ph type="title"/>
          </p:nvPr>
        </p:nvSpPr>
        <p:spPr/>
        <p:txBody>
          <a:bodyPr/>
          <a:lstStyle/>
          <a:p>
            <a:r>
              <a:rPr lang="en-CZ" dirty="0"/>
              <a:t>okamžik před rozhovorem</a:t>
            </a:r>
          </a:p>
        </p:txBody>
      </p:sp>
      <p:sp>
        <p:nvSpPr>
          <p:cNvPr id="3" name="Content Placeholder 2">
            <a:extLst>
              <a:ext uri="{FF2B5EF4-FFF2-40B4-BE49-F238E27FC236}">
                <a16:creationId xmlns:a16="http://schemas.microsoft.com/office/drawing/2014/main" id="{926CB5AE-F4CB-FC02-085F-B481271763B5}"/>
              </a:ext>
            </a:extLst>
          </p:cNvPr>
          <p:cNvSpPr>
            <a:spLocks noGrp="1"/>
          </p:cNvSpPr>
          <p:nvPr>
            <p:ph idx="1"/>
          </p:nvPr>
        </p:nvSpPr>
        <p:spPr/>
        <p:txBody>
          <a:bodyPr/>
          <a:lstStyle/>
          <a:p>
            <a:r>
              <a:rPr lang="en-GB" dirty="0" err="1"/>
              <a:t>Místo</a:t>
            </a:r>
            <a:endParaRPr lang="en-GB" dirty="0"/>
          </a:p>
          <a:p>
            <a:r>
              <a:rPr lang="en-GB" dirty="0"/>
              <a:t>N</a:t>
            </a:r>
            <a:r>
              <a:rPr lang="en-CZ" dirty="0"/>
              <a:t>álada </a:t>
            </a:r>
          </a:p>
          <a:p>
            <a:r>
              <a:rPr lang="en-CZ" dirty="0"/>
              <a:t>Funguje vám diktafon? </a:t>
            </a:r>
          </a:p>
        </p:txBody>
      </p:sp>
    </p:spTree>
    <p:extLst>
      <p:ext uri="{BB962C8B-B14F-4D97-AF65-F5344CB8AC3E}">
        <p14:creationId xmlns:p14="http://schemas.microsoft.com/office/powerpoint/2010/main" val="727101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6CC6-C3B7-CF56-86FF-1521A85F984B}"/>
              </a:ext>
            </a:extLst>
          </p:cNvPr>
          <p:cNvSpPr>
            <a:spLocks noGrp="1"/>
          </p:cNvSpPr>
          <p:nvPr>
            <p:ph type="title"/>
          </p:nvPr>
        </p:nvSpPr>
        <p:spPr/>
        <p:txBody>
          <a:bodyPr/>
          <a:lstStyle/>
          <a:p>
            <a:r>
              <a:rPr lang="en-CZ" dirty="0"/>
              <a:t>Rozhovor</a:t>
            </a:r>
          </a:p>
        </p:txBody>
      </p:sp>
      <p:sp>
        <p:nvSpPr>
          <p:cNvPr id="3" name="Content Placeholder 2">
            <a:extLst>
              <a:ext uri="{FF2B5EF4-FFF2-40B4-BE49-F238E27FC236}">
                <a16:creationId xmlns:a16="http://schemas.microsoft.com/office/drawing/2014/main" id="{B7B63171-54B2-261C-B916-EEB0758080F2}"/>
              </a:ext>
            </a:extLst>
          </p:cNvPr>
          <p:cNvSpPr>
            <a:spLocks noGrp="1"/>
          </p:cNvSpPr>
          <p:nvPr>
            <p:ph idx="1"/>
          </p:nvPr>
        </p:nvSpPr>
        <p:spPr>
          <a:xfrm>
            <a:off x="1251678" y="1874517"/>
            <a:ext cx="10178322" cy="3676917"/>
          </a:xfrm>
        </p:spPr>
        <p:txBody>
          <a:bodyPr>
            <a:normAutofit fontScale="92500" lnSpcReduction="10000"/>
          </a:bodyPr>
          <a:lstStyle/>
          <a:p>
            <a:r>
              <a:rPr lang="en-CZ" dirty="0"/>
              <a:t>Nahráváte? </a:t>
            </a:r>
          </a:p>
          <a:p>
            <a:r>
              <a:rPr lang="en-CZ" dirty="0"/>
              <a:t>Pište si poznámky</a:t>
            </a:r>
          </a:p>
          <a:p>
            <a:r>
              <a:rPr lang="en-CZ" dirty="0"/>
              <a:t>Při rozhovoru: </a:t>
            </a:r>
          </a:p>
          <a:p>
            <a:pPr lvl="1"/>
            <a:r>
              <a:rPr lang="en-CZ" dirty="0"/>
              <a:t>Budťe příjemní, vytvořte příjemnou atmosféru</a:t>
            </a:r>
          </a:p>
          <a:p>
            <a:pPr lvl="1"/>
            <a:r>
              <a:rPr lang="en-CZ" dirty="0"/>
              <a:t>Držte se cíle</a:t>
            </a:r>
          </a:p>
          <a:p>
            <a:pPr lvl="1"/>
            <a:r>
              <a:rPr lang="en-CZ" dirty="0"/>
              <a:t>Dobře poslouchejte a doptávejte se. Nedržte se striktně seznamu otázek. Reagujte na odpovědi respondenta a pak se můžete zase vrátit ke svým připraveným otázkám</a:t>
            </a:r>
          </a:p>
          <a:p>
            <a:pPr lvl="1"/>
            <a:r>
              <a:rPr lang="en-CZ" dirty="0"/>
              <a:t>Soustřeďte se plně na respondenta a mějte o něj zájem </a:t>
            </a:r>
          </a:p>
          <a:p>
            <a:pPr lvl="1"/>
            <a:r>
              <a:rPr lang="en-CZ" dirty="0"/>
              <a:t>Nesnažte se respondenta tlačit do potvrzení vašich vlastních názorů</a:t>
            </a:r>
          </a:p>
          <a:p>
            <a:pPr lvl="1"/>
            <a:r>
              <a:rPr lang="en-CZ" dirty="0"/>
              <a:t>Dejte respondentovi čas na odpověď</a:t>
            </a:r>
          </a:p>
          <a:p>
            <a:pPr lvl="1"/>
            <a:endParaRPr lang="en-CZ" dirty="0"/>
          </a:p>
          <a:p>
            <a:pPr marL="457200" lvl="1" indent="0">
              <a:buNone/>
            </a:pPr>
            <a:endParaRPr lang="en-CZ" dirty="0"/>
          </a:p>
        </p:txBody>
      </p:sp>
    </p:spTree>
    <p:extLst>
      <p:ext uri="{BB962C8B-B14F-4D97-AF65-F5344CB8AC3E}">
        <p14:creationId xmlns:p14="http://schemas.microsoft.com/office/powerpoint/2010/main" val="3007731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E69F-861D-A8CD-221B-B21C468E25BF}"/>
              </a:ext>
            </a:extLst>
          </p:cNvPr>
          <p:cNvSpPr>
            <a:spLocks noGrp="1"/>
          </p:cNvSpPr>
          <p:nvPr>
            <p:ph type="title"/>
          </p:nvPr>
        </p:nvSpPr>
        <p:spPr/>
        <p:txBody>
          <a:bodyPr/>
          <a:lstStyle/>
          <a:p>
            <a:r>
              <a:rPr lang="en-GB" dirty="0"/>
              <a:t>V</a:t>
            </a:r>
            <a:r>
              <a:rPr lang="en-CZ" dirty="0"/>
              <a:t>ýstup (časově náročnější než samotný rozhovor) </a:t>
            </a:r>
          </a:p>
        </p:txBody>
      </p:sp>
      <p:sp>
        <p:nvSpPr>
          <p:cNvPr id="3" name="Content Placeholder 2">
            <a:extLst>
              <a:ext uri="{FF2B5EF4-FFF2-40B4-BE49-F238E27FC236}">
                <a16:creationId xmlns:a16="http://schemas.microsoft.com/office/drawing/2014/main" id="{3B9912DC-1D71-031C-D07E-CDF97CD962BD}"/>
              </a:ext>
            </a:extLst>
          </p:cNvPr>
          <p:cNvSpPr>
            <a:spLocks noGrp="1"/>
          </p:cNvSpPr>
          <p:nvPr>
            <p:ph idx="1"/>
          </p:nvPr>
        </p:nvSpPr>
        <p:spPr/>
        <p:txBody>
          <a:bodyPr/>
          <a:lstStyle/>
          <a:p>
            <a:r>
              <a:rPr lang="en-GB" dirty="0"/>
              <a:t>P</a:t>
            </a:r>
            <a:r>
              <a:rPr lang="en-CZ" dirty="0"/>
              <a:t>odcast </a:t>
            </a:r>
          </a:p>
          <a:p>
            <a:r>
              <a:rPr lang="en-CZ" dirty="0"/>
              <a:t>Video</a:t>
            </a:r>
          </a:p>
          <a:p>
            <a:r>
              <a:rPr lang="en-CZ" dirty="0"/>
              <a:t>Článek formou:</a:t>
            </a:r>
          </a:p>
          <a:p>
            <a:pPr lvl="1"/>
            <a:r>
              <a:rPr lang="en-CZ" dirty="0"/>
              <a:t>otázky a odpovědi</a:t>
            </a:r>
          </a:p>
          <a:p>
            <a:pPr lvl="1"/>
            <a:r>
              <a:rPr lang="en-CZ" dirty="0"/>
              <a:t>příběh se zakonponovanými citacemi (Vy vyprávíte)</a:t>
            </a:r>
          </a:p>
          <a:p>
            <a:pPr lvl="1"/>
            <a:r>
              <a:rPr lang="cs-CZ" dirty="0"/>
              <a:t>z </a:t>
            </a:r>
            <a:r>
              <a:rPr lang="en-CZ" dirty="0"/>
              <a:t>pohledu respondenta (1. osoba) </a:t>
            </a:r>
          </a:p>
        </p:txBody>
      </p:sp>
    </p:spTree>
    <p:extLst>
      <p:ext uri="{BB962C8B-B14F-4D97-AF65-F5344CB8AC3E}">
        <p14:creationId xmlns:p14="http://schemas.microsoft.com/office/powerpoint/2010/main" val="2365411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7B48-CF5D-4510-CB8F-87BB54371331}"/>
              </a:ext>
            </a:extLst>
          </p:cNvPr>
          <p:cNvSpPr>
            <a:spLocks noGrp="1"/>
          </p:cNvSpPr>
          <p:nvPr>
            <p:ph type="title"/>
          </p:nvPr>
        </p:nvSpPr>
        <p:spPr/>
        <p:txBody>
          <a:bodyPr/>
          <a:lstStyle/>
          <a:p>
            <a:r>
              <a:rPr lang="en-CZ" dirty="0"/>
              <a:t>Textová úprava rozhovoru</a:t>
            </a:r>
          </a:p>
        </p:txBody>
      </p:sp>
      <p:sp>
        <p:nvSpPr>
          <p:cNvPr id="3" name="Content Placeholder 2">
            <a:extLst>
              <a:ext uri="{FF2B5EF4-FFF2-40B4-BE49-F238E27FC236}">
                <a16:creationId xmlns:a16="http://schemas.microsoft.com/office/drawing/2014/main" id="{60C64134-75A0-D362-F928-6FCE37BA9170}"/>
              </a:ext>
            </a:extLst>
          </p:cNvPr>
          <p:cNvSpPr>
            <a:spLocks noGrp="1"/>
          </p:cNvSpPr>
          <p:nvPr>
            <p:ph idx="1"/>
          </p:nvPr>
        </p:nvSpPr>
        <p:spPr>
          <a:xfrm>
            <a:off x="1251678" y="1639614"/>
            <a:ext cx="10178322" cy="4713889"/>
          </a:xfrm>
        </p:spPr>
        <p:txBody>
          <a:bodyPr>
            <a:normAutofit/>
          </a:bodyPr>
          <a:lstStyle/>
          <a:p>
            <a:r>
              <a:rPr lang="en-CZ" dirty="0"/>
              <a:t>Vaším úkolem je z mluveného slova udělat čtivý, zajímavý text –&gt;</a:t>
            </a:r>
          </a:p>
          <a:p>
            <a:pPr lvl="1"/>
            <a:r>
              <a:rPr lang="en-GB" dirty="0"/>
              <a:t>S</a:t>
            </a:r>
            <a:r>
              <a:rPr lang="en-CZ" dirty="0"/>
              <a:t>mažte vyplňková slova </a:t>
            </a:r>
            <a:r>
              <a:rPr lang="en-CZ" b="1" dirty="0"/>
              <a:t>takže, nějaký, prostě</a:t>
            </a:r>
            <a:r>
              <a:rPr lang="en-CZ" dirty="0"/>
              <a:t>…</a:t>
            </a:r>
          </a:p>
          <a:p>
            <a:pPr lvl="1"/>
            <a:r>
              <a:rPr lang="en-CZ" dirty="0"/>
              <a:t>Pokud není ukazovací zájmeno </a:t>
            </a:r>
            <a:r>
              <a:rPr lang="en-CZ" b="1" dirty="0"/>
              <a:t>ten, ta, tato, tento</a:t>
            </a:r>
            <a:r>
              <a:rPr lang="en-CZ" dirty="0"/>
              <a:t>,… záměrně použito, pokládá se za vyplňující slovo.  Vymažte ho. Není potřeba pro psaný text</a:t>
            </a:r>
          </a:p>
          <a:p>
            <a:pPr lvl="1"/>
            <a:r>
              <a:rPr lang="en-GB" dirty="0"/>
              <a:t>O</a:t>
            </a:r>
            <a:r>
              <a:rPr lang="en-CZ" dirty="0"/>
              <a:t>tázky můžete zpřeházet</a:t>
            </a:r>
          </a:p>
          <a:p>
            <a:pPr lvl="1"/>
            <a:r>
              <a:rPr lang="en-CZ" dirty="0"/>
              <a:t>Pokud se v některých otázkách budou informace opakovat, můžete je smazat </a:t>
            </a:r>
          </a:p>
          <a:p>
            <a:pPr lvl="1"/>
            <a:r>
              <a:rPr lang="en-GB" dirty="0"/>
              <a:t>V</a:t>
            </a:r>
            <a:r>
              <a:rPr lang="en-CZ" dirty="0"/>
              <a:t>ynechejte formální fráze na začátku rozhovoru (přivítání, oslovení…)</a:t>
            </a:r>
          </a:p>
          <a:p>
            <a:pPr lvl="1"/>
            <a:r>
              <a:rPr lang="en-CZ" dirty="0"/>
              <a:t>Pokuste se zachovat osobnost dotazovaného</a:t>
            </a:r>
          </a:p>
          <a:p>
            <a:pPr lvl="1"/>
            <a:endParaRPr lang="en-CZ" dirty="0"/>
          </a:p>
          <a:p>
            <a:pPr lvl="1"/>
            <a:endParaRPr lang="en-CZ" dirty="0"/>
          </a:p>
          <a:p>
            <a:pPr marL="457200" lvl="1" indent="0">
              <a:buNone/>
            </a:pPr>
            <a:r>
              <a:rPr lang="en-CZ" b="1" dirty="0"/>
              <a:t>Po úpravě rozhovoru je zapotřebí, abyste rozhovor před vydáním ještě jednou jednou poslali člověku, s kterým jste rozhovor dělali. </a:t>
            </a:r>
            <a:endParaRPr lang="en-CZ" dirty="0"/>
          </a:p>
        </p:txBody>
      </p:sp>
    </p:spTree>
    <p:extLst>
      <p:ext uri="{BB962C8B-B14F-4D97-AF65-F5344CB8AC3E}">
        <p14:creationId xmlns:p14="http://schemas.microsoft.com/office/powerpoint/2010/main" val="2911269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7DF8-DE02-57DA-6CA4-2FB7D89505E7}"/>
              </a:ext>
            </a:extLst>
          </p:cNvPr>
          <p:cNvSpPr>
            <a:spLocks noGrp="1"/>
          </p:cNvSpPr>
          <p:nvPr>
            <p:ph type="title"/>
          </p:nvPr>
        </p:nvSpPr>
        <p:spPr/>
        <p:txBody>
          <a:bodyPr/>
          <a:lstStyle/>
          <a:p>
            <a:r>
              <a:rPr lang="en-CZ" dirty="0"/>
              <a:t>příklady</a:t>
            </a:r>
          </a:p>
        </p:txBody>
      </p:sp>
      <p:sp>
        <p:nvSpPr>
          <p:cNvPr id="3" name="Content Placeholder 2">
            <a:extLst>
              <a:ext uri="{FF2B5EF4-FFF2-40B4-BE49-F238E27FC236}">
                <a16:creationId xmlns:a16="http://schemas.microsoft.com/office/drawing/2014/main" id="{684BFA39-D274-9959-CD71-AB79D69BB4AC}"/>
              </a:ext>
            </a:extLst>
          </p:cNvPr>
          <p:cNvSpPr>
            <a:spLocks noGrp="1"/>
          </p:cNvSpPr>
          <p:nvPr>
            <p:ph idx="1"/>
          </p:nvPr>
        </p:nvSpPr>
        <p:spPr>
          <a:xfrm>
            <a:off x="1251678" y="1550503"/>
            <a:ext cx="10178322" cy="6042993"/>
          </a:xfrm>
        </p:spPr>
        <p:txBody>
          <a:bodyPr>
            <a:normAutofit/>
          </a:bodyPr>
          <a:lstStyle/>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Jak se seminář dějin umění, konkrétněji Centrum ranně středověkých studií spojilo s ČTART a co tomu předcházelo?</a:t>
            </a:r>
          </a:p>
          <a:p>
            <a:pPr marL="0" indent="0">
              <a:buNone/>
            </a:pPr>
            <a:endParaRPr lang="cs-CZ" sz="1800" b="1" dirty="0">
              <a:latin typeface="Calibri Light" panose="020F0302020204030204" pitchFamily="34" charset="0"/>
              <a:ea typeface="Batang" panose="02030600000101010101" pitchFamily="18" charset="-127"/>
              <a:cs typeface="Times New Roman" panose="02020603050405020304" pitchFamily="18" charset="0"/>
            </a:endParaRPr>
          </a:p>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No, tak</a:t>
            </a:r>
            <a:r>
              <a:rPr lang="cs-CZ" sz="1800" b="1" dirty="0">
                <a:latin typeface="Calibri Light" panose="020F0302020204030204" pitchFamily="34" charset="0"/>
                <a:ea typeface="Batang" panose="02030600000101010101" pitchFamily="18" charset="-127"/>
                <a:cs typeface="Times New Roman" panose="02020603050405020304" pitchFamily="18" charset="0"/>
              </a:rPr>
              <a:t>, toto není úplně otázka na mě, ale odpovím ji, protože vím jak to začalo. Je to vlastně o tom, že Ivan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Foletti</a:t>
            </a:r>
            <a:r>
              <a:rPr lang="cs-CZ" sz="1800" b="1" dirty="0">
                <a:latin typeface="Calibri Light" panose="020F0302020204030204" pitchFamily="34" charset="0"/>
                <a:ea typeface="Batang" panose="02030600000101010101" pitchFamily="18" charset="-127"/>
                <a:cs typeface="Times New Roman" panose="02020603050405020304" pitchFamily="18" charset="0"/>
              </a:rPr>
              <a:t>, pan profesor, už dříve psal nějaké články na ČT Art stránky o…, myslím že jeden z prvních článků byl o nějakých Mariánských poutích a reagoval myslím na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nějakej</a:t>
            </a:r>
            <a:r>
              <a:rPr lang="cs-CZ" sz="1800" b="1" dirty="0">
                <a:latin typeface="Calibri Light" panose="020F0302020204030204" pitchFamily="34" charset="0"/>
                <a:ea typeface="Batang" panose="02030600000101010101" pitchFamily="18" charset="-127"/>
                <a:cs typeface="Times New Roman" panose="02020603050405020304" pitchFamily="18" charset="0"/>
              </a:rPr>
              <a:t> aktuální problém. Oni mu to nějak vydali, a na základě toho jako, se jich zeptal, jestli by jako neměli zájem o něco, co jako je, pro širokou veřejnost a zároveň to jako popularizuje dějiny umění jako obor, ale nějakým stravitelným způsobem typu že právě se zaměříš na jeden prostě předmět a ten předmět nějakým způsobem zpracuješ od počátku až do současnosti, proto taky ten název jakože to nějak zaktuálníš. Takže ukážeš že středověk není, to něco hrozně daleko, ale je to prostě věc která je spojená s námi tady a teď. Takže to byl jako ten point. A to bylo jak jsme se dostali k České televizi. Nebylo to, že by nás oslovili, že by za námi přišli a prosili nás ať Centrum raně středověkých studií a Seminář dějin umění, jako něco vydává pro ně, ale byla to spíše jako  spolupráce, která teda ale naopak jako velmi dobře funguje a takže to dál jako pokračuje. Takže teď už si dokážu představit že by za námi i přišli. </a:t>
            </a:r>
            <a:endParaRPr lang="en-CZ" dirty="0"/>
          </a:p>
        </p:txBody>
      </p:sp>
    </p:spTree>
    <p:extLst>
      <p:ext uri="{BB962C8B-B14F-4D97-AF65-F5344CB8AC3E}">
        <p14:creationId xmlns:p14="http://schemas.microsoft.com/office/powerpoint/2010/main" val="2601742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7DF8-DE02-57DA-6CA4-2FB7D89505E7}"/>
              </a:ext>
            </a:extLst>
          </p:cNvPr>
          <p:cNvSpPr>
            <a:spLocks noGrp="1"/>
          </p:cNvSpPr>
          <p:nvPr>
            <p:ph type="title"/>
          </p:nvPr>
        </p:nvSpPr>
        <p:spPr/>
        <p:txBody>
          <a:bodyPr/>
          <a:lstStyle/>
          <a:p>
            <a:r>
              <a:rPr lang="en-CZ" dirty="0"/>
              <a:t>příklady</a:t>
            </a:r>
          </a:p>
        </p:txBody>
      </p:sp>
      <p:sp>
        <p:nvSpPr>
          <p:cNvPr id="3" name="Content Placeholder 2">
            <a:extLst>
              <a:ext uri="{FF2B5EF4-FFF2-40B4-BE49-F238E27FC236}">
                <a16:creationId xmlns:a16="http://schemas.microsoft.com/office/drawing/2014/main" id="{684BFA39-D274-9959-CD71-AB79D69BB4AC}"/>
              </a:ext>
            </a:extLst>
          </p:cNvPr>
          <p:cNvSpPr>
            <a:spLocks noGrp="1"/>
          </p:cNvSpPr>
          <p:nvPr>
            <p:ph idx="1"/>
          </p:nvPr>
        </p:nvSpPr>
        <p:spPr>
          <a:xfrm>
            <a:off x="1251678" y="1341539"/>
            <a:ext cx="10178322" cy="5134076"/>
          </a:xfrm>
        </p:spPr>
        <p:txBody>
          <a:bodyPr>
            <a:normAutofit/>
          </a:bodyPr>
          <a:lstStyle/>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Jak se seminář dějin umění, konkrétněji Centrum ranně středověkých studií spojilo s ČTART a co tomu předcházelo?</a:t>
            </a:r>
          </a:p>
          <a:p>
            <a:pPr marL="0" indent="0">
              <a:buNone/>
            </a:pPr>
            <a:endParaRPr lang="cs-CZ" sz="1800" b="1" dirty="0">
              <a:latin typeface="Calibri Light" panose="020F0302020204030204" pitchFamily="34" charset="0"/>
              <a:ea typeface="Batang" panose="02030600000101010101" pitchFamily="18" charset="-127"/>
              <a:cs typeface="Times New Roman" panose="02020603050405020304" pitchFamily="18" charset="0"/>
            </a:endParaRPr>
          </a:p>
          <a:p>
            <a:pPr marL="0" indent="0">
              <a:buNone/>
            </a:pPr>
            <a:r>
              <a:rPr lang="cs-CZ" sz="1800" b="1" strike="sngStrike" dirty="0">
                <a:effectLst/>
                <a:latin typeface="Calibri Light" panose="020F0302020204030204" pitchFamily="34" charset="0"/>
                <a:ea typeface="Batang" panose="02030600000101010101" pitchFamily="18" charset="-127"/>
                <a:cs typeface="Times New Roman" panose="02020603050405020304" pitchFamily="18" charset="0"/>
              </a:rPr>
              <a:t>No, tak</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toto není úplně otázka na mě, ale odpovím ji, protože vím jak to začalo. Je to vlastně o tom </a:t>
            </a:r>
            <a:r>
              <a:rPr lang="cs-CZ" sz="1800" b="1" dirty="0">
                <a:latin typeface="Calibri Light" panose="020F0302020204030204" pitchFamily="34" charset="0"/>
                <a:ea typeface="Batang" panose="02030600000101010101" pitchFamily="18" charset="-127"/>
                <a:cs typeface="Times New Roman" panose="02020603050405020304" pitchFamily="18" charset="0"/>
              </a:rPr>
              <a:t> Nápad na spolupráci vznikl tak, že profesor Ivan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Foletti</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pan profesor</a:t>
            </a:r>
            <a:r>
              <a:rPr lang="cs-CZ" sz="1800" b="1" dirty="0">
                <a:latin typeface="Calibri Light" panose="020F0302020204030204" pitchFamily="34" charset="0"/>
                <a:ea typeface="Batang" panose="02030600000101010101" pitchFamily="18" charset="-127"/>
                <a:cs typeface="Times New Roman" panose="02020603050405020304" pitchFamily="18" charset="0"/>
              </a:rPr>
              <a:t>, už dříve psal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nějaké</a:t>
            </a:r>
            <a:r>
              <a:rPr lang="cs-CZ" sz="1800" b="1" dirty="0">
                <a:latin typeface="Calibri Light" panose="020F0302020204030204" pitchFamily="34" charset="0"/>
                <a:ea typeface="Batang" panose="02030600000101010101" pitchFamily="18" charset="-127"/>
                <a:cs typeface="Times New Roman" panose="02020603050405020304" pitchFamily="18" charset="0"/>
              </a:rPr>
              <a:t> články na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ČTArt</a:t>
            </a:r>
            <a:r>
              <a:rPr lang="cs-CZ" sz="1800" b="1" dirty="0">
                <a:latin typeface="Calibri Light" panose="020F0302020204030204" pitchFamily="34" charset="0"/>
                <a:ea typeface="Batang" panose="02030600000101010101" pitchFamily="18" charset="-127"/>
                <a:cs typeface="Times New Roman" panose="02020603050405020304" pitchFamily="18" charset="0"/>
              </a:rPr>
              <a:t> stránky</a:t>
            </a:r>
            <a:r>
              <a:rPr lang="cs-CZ" sz="1800" b="1" dirty="0">
                <a:highlight>
                  <a:srgbClr val="FFFF00"/>
                </a:highlight>
                <a:latin typeface="Calibri Light" panose="020F0302020204030204" pitchFamily="34" charset="0"/>
                <a:ea typeface="Batang" panose="02030600000101010101" pitchFamily="18" charset="-127"/>
                <a:cs typeface="Times New Roman" panose="02020603050405020304" pitchFamily="18" charset="0"/>
              </a:rPr>
              <a:t>.</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o…, myslím že ,a </a:t>
            </a:r>
            <a:r>
              <a:rPr lang="cs-CZ" sz="1800" b="1" dirty="0">
                <a:latin typeface="Calibri Light" panose="020F0302020204030204" pitchFamily="34" charset="0"/>
                <a:ea typeface="Batang" panose="02030600000101010101" pitchFamily="18" charset="-127"/>
                <a:cs typeface="Times New Roman" panose="02020603050405020304" pitchFamily="18" charset="0"/>
              </a:rPr>
              <a:t>Jeden z prvních článků byl 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nějakých </a:t>
            </a:r>
            <a:r>
              <a:rPr lang="cs-CZ" sz="1800" b="1" dirty="0">
                <a:latin typeface="Calibri Light" panose="020F0302020204030204" pitchFamily="34" charset="0"/>
                <a:ea typeface="Batang" panose="02030600000101010101" pitchFamily="18" charset="-127"/>
                <a:cs typeface="Times New Roman" panose="02020603050405020304" pitchFamily="18" charset="0"/>
              </a:rPr>
              <a:t>Mariánských poutích a reagoval tím na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myslím na </a:t>
            </a:r>
            <a:r>
              <a:rPr lang="cs-CZ" sz="1800" b="1" strike="sngStrike" dirty="0" err="1">
                <a:latin typeface="Calibri Light" panose="020F0302020204030204" pitchFamily="34" charset="0"/>
                <a:ea typeface="Batang" panose="02030600000101010101" pitchFamily="18" charset="-127"/>
                <a:cs typeface="Times New Roman" panose="02020603050405020304" pitchFamily="18" charset="0"/>
              </a:rPr>
              <a:t>nějakej</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t>
            </a:r>
            <a:r>
              <a:rPr lang="cs-CZ" sz="1800" b="1" dirty="0">
                <a:latin typeface="Calibri Light" panose="020F0302020204030204" pitchFamily="34" charset="0"/>
                <a:ea typeface="Batang" panose="02030600000101010101" pitchFamily="18" charset="-127"/>
                <a:cs typeface="Times New Roman" panose="02020603050405020304" pitchFamily="18" charset="0"/>
              </a:rPr>
              <a:t>aktuální problém. Oni mu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 </a:t>
            </a:r>
            <a:r>
              <a:rPr lang="cs-CZ" sz="1800" b="1" dirty="0">
                <a:latin typeface="Calibri Light" panose="020F0302020204030204" pitchFamily="34" charset="0"/>
                <a:ea typeface="Batang" panose="02030600000101010101" pitchFamily="18" charset="-127"/>
                <a:cs typeface="Times New Roman" panose="02020603050405020304" pitchFamily="18" charset="0"/>
              </a:rPr>
              <a:t>vydali, a na základě toho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se jich zeptal, jestli by</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neměli zájem o něco,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co jako je, </a:t>
            </a:r>
            <a:r>
              <a:rPr lang="cs-CZ" sz="1800" b="1" dirty="0">
                <a:latin typeface="Calibri Light" panose="020F0302020204030204" pitchFamily="34" charset="0"/>
                <a:ea typeface="Batang" panose="02030600000101010101" pitchFamily="18" charset="-127"/>
                <a:cs typeface="Times New Roman" panose="02020603050405020304" pitchFamily="18" charset="0"/>
              </a:rPr>
              <a:t>pro širokou veřejnost a zároveň by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to jako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popularizovalo</a:t>
            </a:r>
            <a:r>
              <a:rPr lang="cs-CZ" sz="1800" b="1" strike="sngStrike" dirty="0" err="1">
                <a:latin typeface="Calibri Light" panose="020F0302020204030204" pitchFamily="34" charset="0"/>
                <a:ea typeface="Batang" panose="02030600000101010101" pitchFamily="18" charset="-127"/>
                <a:cs typeface="Times New Roman" panose="02020603050405020304" pitchFamily="18" charset="0"/>
              </a:rPr>
              <a:t>uje</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t>
            </a:r>
            <a:r>
              <a:rPr lang="cs-CZ" sz="1800" b="1" dirty="0">
                <a:latin typeface="Calibri Light" panose="020F0302020204030204" pitchFamily="34" charset="0"/>
                <a:ea typeface="Batang" panose="02030600000101010101" pitchFamily="18" charset="-127"/>
                <a:cs typeface="Times New Roman" panose="02020603050405020304" pitchFamily="18" charset="0"/>
              </a:rPr>
              <a:t>dějiny umění jako obor</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ale nějakým </a:t>
            </a:r>
            <a:r>
              <a:rPr lang="cs-CZ" sz="1800" b="1" dirty="0">
                <a:latin typeface="Calibri Light" panose="020F0302020204030204" pitchFamily="34" charset="0"/>
                <a:ea typeface="Batang" panose="02030600000101010101" pitchFamily="18" charset="-127"/>
                <a:cs typeface="Times New Roman" panose="02020603050405020304" pitchFamily="18" charset="0"/>
              </a:rPr>
              <a:t>stravitelným způsobem. Například tak,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typu </a:t>
            </a:r>
            <a:r>
              <a:rPr lang="cs-CZ" sz="1800" b="1" dirty="0">
                <a:latin typeface="Calibri Light" panose="020F0302020204030204" pitchFamily="34" charset="0"/>
                <a:ea typeface="Batang" panose="02030600000101010101" pitchFamily="18" charset="-127"/>
                <a:cs typeface="Times New Roman" panose="02020603050405020304" pitchFamily="18" charset="0"/>
              </a:rPr>
              <a:t>že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právě </a:t>
            </a:r>
            <a:r>
              <a:rPr lang="cs-CZ" sz="1800" b="1" dirty="0">
                <a:latin typeface="Calibri Light" panose="020F0302020204030204" pitchFamily="34" charset="0"/>
                <a:ea typeface="Batang" panose="02030600000101010101" pitchFamily="18" charset="-127"/>
                <a:cs typeface="Times New Roman" panose="02020603050405020304" pitchFamily="18" charset="0"/>
              </a:rPr>
              <a:t> každý díl by byl zaměřený na jeden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prostě </a:t>
            </a:r>
            <a:r>
              <a:rPr lang="cs-CZ" sz="1800" b="1" dirty="0">
                <a:latin typeface="Calibri Light" panose="020F0302020204030204" pitchFamily="34" charset="0"/>
                <a:ea typeface="Batang" panose="02030600000101010101" pitchFamily="18" charset="-127"/>
                <a:cs typeface="Times New Roman" panose="02020603050405020304" pitchFamily="18" charset="0"/>
              </a:rPr>
              <a:t>předmět a ten předmět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nějakým způsobem </a:t>
            </a:r>
            <a:r>
              <a:rPr lang="cs-CZ" sz="1800" b="1" dirty="0">
                <a:latin typeface="Calibri Light" panose="020F0302020204030204" pitchFamily="34" charset="0"/>
                <a:ea typeface="Batang" panose="02030600000101010101" pitchFamily="18" charset="-127"/>
                <a:cs typeface="Times New Roman" panose="02020603050405020304" pitchFamily="18" charset="0"/>
              </a:rPr>
              <a:t>by byl zpracovaný od počátku až do současnosti</a:t>
            </a:r>
            <a:r>
              <a:rPr lang="cs-CZ" sz="1800" b="1" dirty="0">
                <a:highlight>
                  <a:srgbClr val="FFFF00"/>
                </a:highlight>
                <a:latin typeface="Calibri Light" panose="020F0302020204030204" pitchFamily="34" charset="0"/>
                <a:ea typeface="Batang" panose="02030600000101010101" pitchFamily="18" charset="-127"/>
                <a:cs typeface="Times New Roman" panose="02020603050405020304" pitchFamily="18" charset="0"/>
              </a:rPr>
              <a:t>.</a:t>
            </a:r>
            <a:r>
              <a:rPr lang="cs-CZ" sz="1800" b="1" dirty="0">
                <a:latin typeface="Calibri Light" panose="020F0302020204030204" pitchFamily="34" charset="0"/>
                <a:ea typeface="Batang" panose="02030600000101010101" pitchFamily="18" charset="-127"/>
                <a:cs typeface="Times New Roman" panose="02020603050405020304" pitchFamily="18" charset="0"/>
              </a:rPr>
              <a:t> Proto taky ten název – zaktuálnění historického předmětu a jeho kontextu vzniku</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jakože to nějak zaktuálníš</a:t>
            </a:r>
            <a:r>
              <a:rPr lang="cs-CZ" sz="1800" b="1" dirty="0">
                <a:latin typeface="Calibri Light" panose="020F0302020204030204" pitchFamily="34" charset="0"/>
                <a:ea typeface="Batang" panose="02030600000101010101" pitchFamily="18" charset="-127"/>
                <a:cs typeface="Times New Roman" panose="02020603050405020304" pitchFamily="18" charset="0"/>
              </a:rPr>
              <a:t>. Tím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Takže</a:t>
            </a:r>
            <a:r>
              <a:rPr lang="cs-CZ" sz="1800" b="1" dirty="0">
                <a:latin typeface="Calibri Light" panose="020F0302020204030204" pitchFamily="34" charset="0"/>
                <a:ea typeface="Batang" panose="02030600000101010101" pitchFamily="18" charset="-127"/>
                <a:cs typeface="Times New Roman" panose="02020603050405020304" pitchFamily="18" charset="0"/>
              </a:rPr>
              <a:t> se ukáže, že středověk není, to něco hrozně daleko, ale je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prostě</a:t>
            </a:r>
            <a:r>
              <a:rPr lang="cs-CZ" sz="1800" b="1" dirty="0">
                <a:latin typeface="Calibri Light" panose="020F0302020204030204" pitchFamily="34" charset="0"/>
                <a:ea typeface="Batang" panose="02030600000101010101" pitchFamily="18" charset="-127"/>
                <a:cs typeface="Times New Roman" panose="02020603050405020304" pitchFamily="18" charset="0"/>
              </a:rPr>
              <a:t> věc, která je spojená s námi tady a teď. Takže to byl jako ten point. A to bylo jak jsme se dostali k České televizi. Nebylo to, že by nás oslovili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že by za námi přišli </a:t>
            </a:r>
            <a:r>
              <a:rPr lang="cs-CZ" sz="1800" b="1" dirty="0">
                <a:latin typeface="Calibri Light" panose="020F0302020204030204" pitchFamily="34" charset="0"/>
                <a:ea typeface="Batang" panose="02030600000101010101" pitchFamily="18" charset="-127"/>
                <a:cs typeface="Times New Roman" panose="02020603050405020304" pitchFamily="18" charset="0"/>
              </a:rPr>
              <a:t>a prosili nás ať Centrum raně středověkých studií a Seminář dějin umění,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něco vydává pro ně, ale byla to spíše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spolupráce, která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teda ale naopak 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velmi dobře funguje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a takže to dál jako pokračuje</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Takže teď už si dokážu představit že by za námi i přišli. </a:t>
            </a:r>
            <a:endParaRPr lang="en-CZ" strike="sngStrike" dirty="0"/>
          </a:p>
        </p:txBody>
      </p:sp>
    </p:spTree>
    <p:extLst>
      <p:ext uri="{BB962C8B-B14F-4D97-AF65-F5344CB8AC3E}">
        <p14:creationId xmlns:p14="http://schemas.microsoft.com/office/powerpoint/2010/main" val="2105694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48A9-6C41-D68A-B786-317FC934DB13}"/>
              </a:ext>
            </a:extLst>
          </p:cNvPr>
          <p:cNvSpPr>
            <a:spLocks noGrp="1"/>
          </p:cNvSpPr>
          <p:nvPr>
            <p:ph type="title"/>
          </p:nvPr>
        </p:nvSpPr>
        <p:spPr/>
        <p:txBody>
          <a:bodyPr/>
          <a:lstStyle/>
          <a:p>
            <a:r>
              <a:rPr lang="en-CZ" dirty="0"/>
              <a:t>Struktura psaného rozhovoru</a:t>
            </a:r>
          </a:p>
        </p:txBody>
      </p:sp>
      <p:sp>
        <p:nvSpPr>
          <p:cNvPr id="3" name="Content Placeholder 2">
            <a:extLst>
              <a:ext uri="{FF2B5EF4-FFF2-40B4-BE49-F238E27FC236}">
                <a16:creationId xmlns:a16="http://schemas.microsoft.com/office/drawing/2014/main" id="{E164A710-35FB-4D04-2252-7A0E807A3E0C}"/>
              </a:ext>
            </a:extLst>
          </p:cNvPr>
          <p:cNvSpPr>
            <a:spLocks noGrp="1"/>
          </p:cNvSpPr>
          <p:nvPr>
            <p:ph idx="1"/>
          </p:nvPr>
        </p:nvSpPr>
        <p:spPr>
          <a:xfrm>
            <a:off x="1251678" y="2286001"/>
            <a:ext cx="5544907" cy="3593591"/>
          </a:xfrm>
        </p:spPr>
        <p:txBody>
          <a:bodyPr>
            <a:normAutofit fontScale="92500" lnSpcReduction="10000"/>
          </a:bodyPr>
          <a:lstStyle/>
          <a:p>
            <a:r>
              <a:rPr lang="en-CZ" dirty="0"/>
              <a:t>Titulek</a:t>
            </a:r>
          </a:p>
          <a:p>
            <a:r>
              <a:rPr lang="en-CZ" dirty="0"/>
              <a:t>Perex – informace o respondentovi a tématu rozhovoru</a:t>
            </a:r>
          </a:p>
          <a:p>
            <a:r>
              <a:rPr lang="en-CZ" dirty="0"/>
              <a:t>Rozhovor (+Mezitituly – rozdělují jednotlivé sekce otázek. Shrnují, co se čtenář dozvěděl před tím a co ho čeká. )</a:t>
            </a:r>
          </a:p>
          <a:p>
            <a:r>
              <a:rPr lang="en-CZ" dirty="0"/>
              <a:t>Závěr </a:t>
            </a:r>
          </a:p>
          <a:p>
            <a:pPr lvl="1"/>
            <a:r>
              <a:rPr lang="en-CZ" dirty="0"/>
              <a:t>podle požadavků média, kde chcete článek publikovat</a:t>
            </a:r>
          </a:p>
          <a:p>
            <a:pPr lvl="1"/>
            <a:r>
              <a:rPr lang="en-CZ" dirty="0"/>
              <a:t>jména tvůrce/ů rozhovoru</a:t>
            </a:r>
          </a:p>
          <a:p>
            <a:pPr lvl="1"/>
            <a:r>
              <a:rPr lang="en-CZ" dirty="0"/>
              <a:t>doplňující informace</a:t>
            </a:r>
          </a:p>
          <a:p>
            <a:pPr marL="0" indent="0">
              <a:buNone/>
            </a:pPr>
            <a:endParaRPr lang="en-CZ" dirty="0"/>
          </a:p>
          <a:p>
            <a:endParaRPr lang="en-CZ" dirty="0"/>
          </a:p>
          <a:p>
            <a:endParaRPr lang="en-CZ" dirty="0"/>
          </a:p>
        </p:txBody>
      </p:sp>
      <p:pic>
        <p:nvPicPr>
          <p:cNvPr id="5" name="Picture 4">
            <a:extLst>
              <a:ext uri="{FF2B5EF4-FFF2-40B4-BE49-F238E27FC236}">
                <a16:creationId xmlns:a16="http://schemas.microsoft.com/office/drawing/2014/main" id="{450E2E19-B1E3-FE61-54A1-302966BB1531}"/>
              </a:ext>
            </a:extLst>
          </p:cNvPr>
          <p:cNvPicPr>
            <a:picLocks noChangeAspect="1"/>
          </p:cNvPicPr>
          <p:nvPr/>
        </p:nvPicPr>
        <p:blipFill>
          <a:blip r:embed="rId3"/>
          <a:stretch>
            <a:fillRect/>
          </a:stretch>
        </p:blipFill>
        <p:spPr>
          <a:xfrm>
            <a:off x="7233270" y="1323833"/>
            <a:ext cx="3707052" cy="5261211"/>
          </a:xfrm>
          <a:prstGeom prst="rect">
            <a:avLst/>
          </a:prstGeom>
        </p:spPr>
      </p:pic>
      <p:cxnSp>
        <p:nvCxnSpPr>
          <p:cNvPr id="8" name="Straight Arrow Connector 7">
            <a:extLst>
              <a:ext uri="{FF2B5EF4-FFF2-40B4-BE49-F238E27FC236}">
                <a16:creationId xmlns:a16="http://schemas.microsoft.com/office/drawing/2014/main" id="{D6D149D0-D258-DA1B-66BE-37244E233DAF}"/>
              </a:ext>
            </a:extLst>
          </p:cNvPr>
          <p:cNvCxnSpPr/>
          <p:nvPr/>
        </p:nvCxnSpPr>
        <p:spPr>
          <a:xfrm flipV="1">
            <a:off x="2438400" y="1749287"/>
            <a:ext cx="5618922" cy="675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C88A0DB-6A7D-6BEC-C087-E02A6AE95F68}"/>
              </a:ext>
            </a:extLst>
          </p:cNvPr>
          <p:cNvCxnSpPr/>
          <p:nvPr/>
        </p:nvCxnSpPr>
        <p:spPr>
          <a:xfrm flipV="1">
            <a:off x="6546574" y="2544417"/>
            <a:ext cx="901148" cy="318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3F353E-9D9D-FDFD-44B3-04EA9D86F2A8}"/>
              </a:ext>
            </a:extLst>
          </p:cNvPr>
          <p:cNvCxnSpPr/>
          <p:nvPr/>
        </p:nvCxnSpPr>
        <p:spPr>
          <a:xfrm>
            <a:off x="2902226" y="4082796"/>
            <a:ext cx="44792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95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DC29-303F-3A4D-4053-A314581F7892}"/>
              </a:ext>
            </a:extLst>
          </p:cNvPr>
          <p:cNvSpPr>
            <a:spLocks noGrp="1"/>
          </p:cNvSpPr>
          <p:nvPr>
            <p:ph type="title"/>
          </p:nvPr>
        </p:nvSpPr>
        <p:spPr/>
        <p:txBody>
          <a:bodyPr/>
          <a:lstStyle/>
          <a:p>
            <a:r>
              <a:rPr lang="en-GB" dirty="0"/>
              <a:t>P</a:t>
            </a:r>
            <a:r>
              <a:rPr lang="en-CZ" dirty="0"/>
              <a:t>říklady</a:t>
            </a:r>
          </a:p>
        </p:txBody>
      </p:sp>
      <p:sp>
        <p:nvSpPr>
          <p:cNvPr id="3" name="Content Placeholder 2">
            <a:extLst>
              <a:ext uri="{FF2B5EF4-FFF2-40B4-BE49-F238E27FC236}">
                <a16:creationId xmlns:a16="http://schemas.microsoft.com/office/drawing/2014/main" id="{831401EE-0BD3-8CCA-CDFF-41879A6D2118}"/>
              </a:ext>
            </a:extLst>
          </p:cNvPr>
          <p:cNvSpPr>
            <a:spLocks noGrp="1"/>
          </p:cNvSpPr>
          <p:nvPr>
            <p:ph idx="1"/>
          </p:nvPr>
        </p:nvSpPr>
        <p:spPr/>
        <p:txBody>
          <a:bodyPr>
            <a:normAutofit/>
          </a:bodyPr>
          <a:lstStyle/>
          <a:p>
            <a:r>
              <a:rPr lang="en-GB" dirty="0">
                <a:hlinkClick r:id="rId3"/>
              </a:rPr>
              <a:t>https://vedavyzkum.cz</a:t>
            </a:r>
            <a:endParaRPr lang="en-GB" dirty="0"/>
          </a:p>
          <a:p>
            <a:r>
              <a:rPr lang="en-GB" dirty="0">
                <a:hlinkClick r:id="rId4"/>
              </a:rPr>
              <a:t>https://www.em.muni.cz</a:t>
            </a:r>
            <a:endParaRPr lang="en-GB" dirty="0"/>
          </a:p>
          <a:p>
            <a:r>
              <a:rPr lang="en-GB" dirty="0"/>
              <a:t>(</a:t>
            </a:r>
            <a:r>
              <a:rPr lang="en-GB" dirty="0">
                <a:hlinkClick r:id="rId5"/>
              </a:rPr>
              <a:t>https://www.em.muni.cz/veda-a-vyzkum/15560-urcita-mira-stresu-je-prospesna-tvrdi-libor-ustohal</a:t>
            </a:r>
            <a:r>
              <a:rPr lang="en-GB" dirty="0"/>
              <a:t>; </a:t>
            </a:r>
            <a:r>
              <a:rPr lang="en-GB" dirty="0">
                <a:hlinkClick r:id="rId6"/>
              </a:rPr>
              <a:t>https://www.em.muni.cz/veda-a-vyzkum/15334-studie-piti-alkoholu-u-deti-cim-driv-tim-vic-2</a:t>
            </a:r>
            <a:r>
              <a:rPr lang="en-GB" dirty="0"/>
              <a:t>)</a:t>
            </a:r>
          </a:p>
          <a:p>
            <a:r>
              <a:rPr lang="en-GB" dirty="0">
                <a:hlinkClick r:id="rId7"/>
              </a:rPr>
              <a:t>https://artalk.cz</a:t>
            </a:r>
            <a:endParaRPr lang="en-GB" dirty="0"/>
          </a:p>
          <a:p>
            <a:pPr marL="0" indent="0">
              <a:buNone/>
            </a:pPr>
            <a:endParaRPr lang="en-GB" dirty="0"/>
          </a:p>
          <a:p>
            <a:pPr marL="0" indent="0">
              <a:buNone/>
            </a:pPr>
            <a:endParaRPr lang="en-CZ" dirty="0"/>
          </a:p>
        </p:txBody>
      </p:sp>
    </p:spTree>
    <p:extLst>
      <p:ext uri="{BB962C8B-B14F-4D97-AF65-F5344CB8AC3E}">
        <p14:creationId xmlns:p14="http://schemas.microsoft.com/office/powerpoint/2010/main" val="1533630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Červená značka a kalendář">
            <a:extLst>
              <a:ext uri="{FF2B5EF4-FFF2-40B4-BE49-F238E27FC236}">
                <a16:creationId xmlns:a16="http://schemas.microsoft.com/office/drawing/2014/main" id="{437A3BE9-4A85-0A77-4C32-B7348A9EAB14}"/>
              </a:ext>
            </a:extLst>
          </p:cNvPr>
          <p:cNvPicPr>
            <a:picLocks noChangeAspect="1"/>
          </p:cNvPicPr>
          <p:nvPr/>
        </p:nvPicPr>
        <p:blipFill>
          <a:blip r:embed="rId3"/>
          <a:srcRect l="20076" r="32684" b="-1"/>
          <a:stretch/>
        </p:blipFill>
        <p:spPr>
          <a:xfrm>
            <a:off x="7338646" y="10"/>
            <a:ext cx="4853354" cy="6857990"/>
          </a:xfrm>
          <a:prstGeom prst="rect">
            <a:avLst/>
          </a:prstGeom>
        </p:spPr>
      </p:pic>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90C52F95-EC04-FB5D-1A86-4153CC479E2E}"/>
              </a:ext>
            </a:extLst>
          </p:cNvPr>
          <p:cNvSpPr>
            <a:spLocks noGrp="1"/>
          </p:cNvSpPr>
          <p:nvPr>
            <p:ph type="title"/>
          </p:nvPr>
        </p:nvSpPr>
        <p:spPr>
          <a:xfrm>
            <a:off x="765051" y="382385"/>
            <a:ext cx="6015897" cy="1492132"/>
          </a:xfrm>
        </p:spPr>
        <p:txBody>
          <a:bodyPr>
            <a:normAutofit/>
          </a:bodyPr>
          <a:lstStyle/>
          <a:p>
            <a:r>
              <a:rPr lang="en-CZ" dirty="0"/>
              <a:t>Skupinový úkol</a:t>
            </a:r>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 name="Content Placeholder 2">
            <a:extLst>
              <a:ext uri="{FF2B5EF4-FFF2-40B4-BE49-F238E27FC236}">
                <a16:creationId xmlns:a16="http://schemas.microsoft.com/office/drawing/2014/main" id="{71CA1D90-6BF2-2A8B-2403-4693DDA4CAE0}"/>
              </a:ext>
            </a:extLst>
          </p:cNvPr>
          <p:cNvSpPr>
            <a:spLocks noGrp="1"/>
          </p:cNvSpPr>
          <p:nvPr>
            <p:ph idx="1"/>
          </p:nvPr>
        </p:nvSpPr>
        <p:spPr>
          <a:xfrm>
            <a:off x="385223" y="2370407"/>
            <a:ext cx="5396599" cy="3593591"/>
          </a:xfrm>
        </p:spPr>
        <p:txBody>
          <a:bodyPr>
            <a:normAutofit/>
          </a:bodyPr>
          <a:lstStyle/>
          <a:p>
            <a:pPr lvl="1"/>
            <a:r>
              <a:rPr lang="cs-CZ" dirty="0"/>
              <a:t>Vyberte si člověka, s kterým chcete udělat rozhovor a z kontaktujte ho/ji. Domluvte se, zda mají zájem přijít na hodinu a udělat s vámi rozhovor. Domluvte se i na téma rozhovoru. </a:t>
            </a:r>
          </a:p>
          <a:p>
            <a:pPr lvl="1"/>
            <a:r>
              <a:rPr lang="cs-CZ" dirty="0"/>
              <a:t>Vytvořte </a:t>
            </a:r>
            <a:r>
              <a:rPr lang="cs-CZ" b="1" dirty="0"/>
              <a:t>5–10 otázek</a:t>
            </a:r>
          </a:p>
          <a:p>
            <a:pPr lvl="1"/>
            <a:r>
              <a:rPr lang="cs-CZ" dirty="0"/>
              <a:t>Do pondělí </a:t>
            </a:r>
            <a:r>
              <a:rPr lang="cs-CZ" b="1" dirty="0"/>
              <a:t>7. 10. 2024 mi prosím pošlete jméno člověka, s kterým rozhovor budete dělat, téma rozhovoru a soubor otázek. </a:t>
            </a:r>
          </a:p>
          <a:p>
            <a:pPr lvl="1"/>
            <a:r>
              <a:rPr lang="cs-CZ" dirty="0"/>
              <a:t>Vyberte jednoho zástupce skupiny, který bude vést rozhovor</a:t>
            </a:r>
          </a:p>
        </p:txBody>
      </p:sp>
    </p:spTree>
    <p:extLst>
      <p:ext uri="{BB962C8B-B14F-4D97-AF65-F5344CB8AC3E}">
        <p14:creationId xmlns:p14="http://schemas.microsoft.com/office/powerpoint/2010/main" val="362841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919-2A9F-0282-7843-77DDD91CBA30}"/>
              </a:ext>
            </a:extLst>
          </p:cNvPr>
          <p:cNvSpPr>
            <a:spLocks noGrp="1"/>
          </p:cNvSpPr>
          <p:nvPr>
            <p:ph type="title"/>
          </p:nvPr>
        </p:nvSpPr>
        <p:spPr>
          <a:xfrm>
            <a:off x="1251678" y="2286001"/>
            <a:ext cx="10178322" cy="1492132"/>
          </a:xfrm>
        </p:spPr>
        <p:txBody>
          <a:bodyPr/>
          <a:lstStyle/>
          <a:p>
            <a:r>
              <a:rPr lang="en-CZ" dirty="0"/>
              <a:t>Proč komunikovat vědu?</a:t>
            </a:r>
          </a:p>
        </p:txBody>
      </p:sp>
    </p:spTree>
    <p:extLst>
      <p:ext uri="{BB962C8B-B14F-4D97-AF65-F5344CB8AC3E}">
        <p14:creationId xmlns:p14="http://schemas.microsoft.com/office/powerpoint/2010/main" val="79702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919-2A9F-0282-7843-77DDD91CBA30}"/>
              </a:ext>
            </a:extLst>
          </p:cNvPr>
          <p:cNvSpPr>
            <a:spLocks noGrp="1"/>
          </p:cNvSpPr>
          <p:nvPr>
            <p:ph type="title"/>
          </p:nvPr>
        </p:nvSpPr>
        <p:spPr/>
        <p:txBody>
          <a:bodyPr/>
          <a:lstStyle/>
          <a:p>
            <a:r>
              <a:rPr lang="en-CZ" dirty="0"/>
              <a:t>Proč komunikovat vědu?</a:t>
            </a:r>
          </a:p>
        </p:txBody>
      </p:sp>
      <p:sp>
        <p:nvSpPr>
          <p:cNvPr id="3" name="Content Placeholder 2">
            <a:extLst>
              <a:ext uri="{FF2B5EF4-FFF2-40B4-BE49-F238E27FC236}">
                <a16:creationId xmlns:a16="http://schemas.microsoft.com/office/drawing/2014/main" id="{EE6F49AB-3E2B-5525-1DEA-134114F56BE1}"/>
              </a:ext>
            </a:extLst>
          </p:cNvPr>
          <p:cNvSpPr>
            <a:spLocks noGrp="1"/>
          </p:cNvSpPr>
          <p:nvPr>
            <p:ph idx="1"/>
          </p:nvPr>
        </p:nvSpPr>
        <p:spPr>
          <a:xfrm>
            <a:off x="1251678" y="2286001"/>
            <a:ext cx="10178322" cy="3819377"/>
          </a:xfrm>
        </p:spPr>
        <p:txBody>
          <a:bodyPr/>
          <a:lstStyle/>
          <a:p>
            <a:r>
              <a:rPr lang="cs-CZ" dirty="0"/>
              <a:t>Upozornit na aktuální poznatky vědy, o kterých by společnost měla vědět a které mohou ovlivnit jejich životy a rozhodnutí.</a:t>
            </a:r>
            <a:endParaRPr lang="en-CZ" dirty="0"/>
          </a:p>
          <a:p>
            <a:r>
              <a:rPr lang="en-CZ" dirty="0"/>
              <a:t>Věda je většinou financovaná z peněz daňových poplatníků. Pro podporu vědy a dalšího čerpání těchto financí je zapotřebí, aby společnost věděla, jak jsou tyto finance využívány a jaké přinášejí výsledky.  </a:t>
            </a:r>
          </a:p>
          <a:p>
            <a:r>
              <a:rPr lang="en-CZ" dirty="0"/>
              <a:t>Zvýšené povědomí o vědě a jejich aktuálních výsledcích je zásadní pro politiky a osoby, které jsou v rozhodujících pozicích (např. Covid 19, otázka nakládání s poškozenými historickými objekty…).</a:t>
            </a:r>
          </a:p>
          <a:p>
            <a:r>
              <a:rPr lang="en-GB" dirty="0"/>
              <a:t>I</a:t>
            </a:r>
            <a:r>
              <a:rPr lang="en-CZ" dirty="0"/>
              <a:t>nspirovat další generaci vědců.</a:t>
            </a:r>
          </a:p>
          <a:p>
            <a:endParaRPr lang="en-CZ" dirty="0"/>
          </a:p>
          <a:p>
            <a:endParaRPr lang="en-CZ" dirty="0"/>
          </a:p>
        </p:txBody>
      </p:sp>
    </p:spTree>
    <p:extLst>
      <p:ext uri="{BB962C8B-B14F-4D97-AF65-F5344CB8AC3E}">
        <p14:creationId xmlns:p14="http://schemas.microsoft.com/office/powerpoint/2010/main" val="298484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75F4-5F1B-815C-2239-4D7A383279F0}"/>
              </a:ext>
            </a:extLst>
          </p:cNvPr>
          <p:cNvSpPr>
            <a:spLocks noGrp="1"/>
          </p:cNvSpPr>
          <p:nvPr>
            <p:ph type="title"/>
          </p:nvPr>
        </p:nvSpPr>
        <p:spPr>
          <a:xfrm>
            <a:off x="5195727" y="382385"/>
            <a:ext cx="6335338" cy="1492132"/>
          </a:xfrm>
        </p:spPr>
        <p:txBody>
          <a:bodyPr>
            <a:normAutofit/>
          </a:bodyPr>
          <a:lstStyle/>
          <a:p>
            <a:r>
              <a:rPr lang="en-CZ" sz="4700"/>
              <a:t>komunikátor vědy vs. popularizátor vědy?</a:t>
            </a:r>
          </a:p>
        </p:txBody>
      </p:sp>
      <p:pic>
        <p:nvPicPr>
          <p:cNvPr id="5" name="Picture 4" descr="Složité matematické vzorce na černé tabuli">
            <a:extLst>
              <a:ext uri="{FF2B5EF4-FFF2-40B4-BE49-F238E27FC236}">
                <a16:creationId xmlns:a16="http://schemas.microsoft.com/office/drawing/2014/main" id="{59F51253-C853-A013-4784-3CBB23DE2A11}"/>
              </a:ext>
            </a:extLst>
          </p:cNvPr>
          <p:cNvPicPr>
            <a:picLocks noChangeAspect="1"/>
          </p:cNvPicPr>
          <p:nvPr/>
        </p:nvPicPr>
        <p:blipFill>
          <a:blip r:embed="rId3"/>
          <a:srcRect l="35012" r="21090"/>
          <a:stretch/>
        </p:blipFill>
        <p:spPr>
          <a:xfrm>
            <a:off x="688434" y="-9525"/>
            <a:ext cx="4129822" cy="6867525"/>
          </a:xfrm>
          <a:prstGeom prst="rect">
            <a:avLst/>
          </a:prstGeom>
        </p:spPr>
      </p:pic>
      <p:sp>
        <p:nvSpPr>
          <p:cNvPr id="9" name="Freeform 6">
            <a:extLst>
              <a:ext uri="{FF2B5EF4-FFF2-40B4-BE49-F238E27FC236}">
                <a16:creationId xmlns:a16="http://schemas.microsoft.com/office/drawing/2014/main" id="{5402222E-F041-43A0-81BC-1B3F2EF76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CZ"/>
          </a:p>
        </p:txBody>
      </p:sp>
      <p:sp>
        <p:nvSpPr>
          <p:cNvPr id="3" name="Content Placeholder 2">
            <a:extLst>
              <a:ext uri="{FF2B5EF4-FFF2-40B4-BE49-F238E27FC236}">
                <a16:creationId xmlns:a16="http://schemas.microsoft.com/office/drawing/2014/main" id="{D4F5C1E1-BBD9-C508-C779-94504ADD7ECF}"/>
              </a:ext>
            </a:extLst>
          </p:cNvPr>
          <p:cNvSpPr>
            <a:spLocks noGrp="1"/>
          </p:cNvSpPr>
          <p:nvPr>
            <p:ph idx="1"/>
          </p:nvPr>
        </p:nvSpPr>
        <p:spPr>
          <a:xfrm>
            <a:off x="5195727" y="2286001"/>
            <a:ext cx="6335338" cy="3593591"/>
          </a:xfrm>
        </p:spPr>
        <p:txBody>
          <a:bodyPr>
            <a:normAutofit/>
          </a:bodyPr>
          <a:lstStyle/>
          <a:p>
            <a:r>
              <a:rPr lang="cs-CZ" sz="1900" dirty="0"/>
              <a:t>Komunikátor vědy: přemýšlí nad tím, jak vědecké informace co nejefektivněji předat společnosti</a:t>
            </a:r>
          </a:p>
          <a:p>
            <a:r>
              <a:rPr lang="cs-CZ" sz="1900" dirty="0"/>
              <a:t>Popularizátor vědy: předává informace o vědeckých výzkumech a výsledcích. Většinou je předává zábavnou, zajímavou formou. Může vytvářet články, videa, </a:t>
            </a:r>
            <a:r>
              <a:rPr lang="cs-CZ" sz="1900" dirty="0" err="1"/>
              <a:t>podcasty</a:t>
            </a:r>
            <a:r>
              <a:rPr lang="cs-CZ" sz="1900" dirty="0"/>
              <a:t>, diskuze,…</a:t>
            </a:r>
          </a:p>
          <a:p>
            <a:r>
              <a:rPr lang="cs-CZ" sz="1900" dirty="0"/>
              <a:t>Centra komunikace vědy (Science </a:t>
            </a:r>
            <a:r>
              <a:rPr lang="cs-CZ" sz="1900" dirty="0" err="1"/>
              <a:t>Communication</a:t>
            </a:r>
            <a:r>
              <a:rPr lang="cs-CZ" sz="1900" dirty="0"/>
              <a:t> Centre): Tým lidí, který pomáhá badatelům s různými formami komunikace jejich vědeckých výsledků veřejnosti </a:t>
            </a:r>
          </a:p>
          <a:p>
            <a:r>
              <a:rPr lang="cs-CZ" sz="1900" dirty="0"/>
              <a:t>Průvodci, </a:t>
            </a:r>
            <a:r>
              <a:rPr lang="cs-CZ" sz="1900" dirty="0" err="1"/>
              <a:t>edukátoři</a:t>
            </a:r>
            <a:r>
              <a:rPr lang="cs-CZ" sz="1900" dirty="0"/>
              <a:t>,…</a:t>
            </a:r>
          </a:p>
        </p:txBody>
      </p:sp>
      <p:sp>
        <p:nvSpPr>
          <p:cNvPr id="11" name="Rectangle 10">
            <a:extLst>
              <a:ext uri="{FF2B5EF4-FFF2-40B4-BE49-F238E27FC236}">
                <a16:creationId xmlns:a16="http://schemas.microsoft.com/office/drawing/2014/main" id="{B80D28A2-8EA4-4EF0-9056-3BDAA7290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Tree>
    <p:extLst>
      <p:ext uri="{BB962C8B-B14F-4D97-AF65-F5344CB8AC3E}">
        <p14:creationId xmlns:p14="http://schemas.microsoft.com/office/powerpoint/2010/main" val="326871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63D7-AC5F-CCB4-C890-5F0887284AE7}"/>
              </a:ext>
            </a:extLst>
          </p:cNvPr>
          <p:cNvSpPr>
            <a:spLocks noGrp="1"/>
          </p:cNvSpPr>
          <p:nvPr>
            <p:ph type="title"/>
          </p:nvPr>
        </p:nvSpPr>
        <p:spPr/>
        <p:txBody>
          <a:bodyPr/>
          <a:lstStyle/>
          <a:p>
            <a:r>
              <a:rPr lang="en-CZ" dirty="0"/>
              <a:t>Jak komunikovat vědu?</a:t>
            </a:r>
          </a:p>
        </p:txBody>
      </p:sp>
      <p:sp>
        <p:nvSpPr>
          <p:cNvPr id="3" name="Content Placeholder 2">
            <a:extLst>
              <a:ext uri="{FF2B5EF4-FFF2-40B4-BE49-F238E27FC236}">
                <a16:creationId xmlns:a16="http://schemas.microsoft.com/office/drawing/2014/main" id="{9399D214-73FC-6304-F872-ACAAFE2F335A}"/>
              </a:ext>
            </a:extLst>
          </p:cNvPr>
          <p:cNvSpPr>
            <a:spLocks noGrp="1"/>
          </p:cNvSpPr>
          <p:nvPr>
            <p:ph idx="1"/>
          </p:nvPr>
        </p:nvSpPr>
        <p:spPr/>
        <p:txBody>
          <a:bodyPr/>
          <a:lstStyle/>
          <a:p>
            <a:endParaRPr lang="en-CZ" dirty="0"/>
          </a:p>
        </p:txBody>
      </p:sp>
      <p:sp>
        <p:nvSpPr>
          <p:cNvPr id="6" name="TextBox 5">
            <a:extLst>
              <a:ext uri="{FF2B5EF4-FFF2-40B4-BE49-F238E27FC236}">
                <a16:creationId xmlns:a16="http://schemas.microsoft.com/office/drawing/2014/main" id="{4A97E4E0-E64D-6A1B-EC3A-2A8DE4D43D10}"/>
              </a:ext>
            </a:extLst>
          </p:cNvPr>
          <p:cNvSpPr txBox="1"/>
          <p:nvPr/>
        </p:nvSpPr>
        <p:spPr>
          <a:xfrm>
            <a:off x="2290628" y="3248165"/>
            <a:ext cx="3111689" cy="646331"/>
          </a:xfrm>
          <a:prstGeom prst="rect">
            <a:avLst/>
          </a:prstGeom>
          <a:noFill/>
        </p:spPr>
        <p:txBody>
          <a:bodyPr wrap="square" rtlCol="0">
            <a:spAutoFit/>
          </a:bodyPr>
          <a:lstStyle/>
          <a:p>
            <a:pPr algn="ctr"/>
            <a:r>
              <a:rPr lang="en-CZ" dirty="0"/>
              <a:t>VNITŘNÍ </a:t>
            </a:r>
          </a:p>
          <a:p>
            <a:pPr algn="ctr"/>
            <a:r>
              <a:rPr lang="en-CZ" dirty="0"/>
              <a:t>(odborná)</a:t>
            </a:r>
          </a:p>
        </p:txBody>
      </p:sp>
      <p:sp>
        <p:nvSpPr>
          <p:cNvPr id="7" name="TextBox 6">
            <a:extLst>
              <a:ext uri="{FF2B5EF4-FFF2-40B4-BE49-F238E27FC236}">
                <a16:creationId xmlns:a16="http://schemas.microsoft.com/office/drawing/2014/main" id="{A23A8613-4CE2-711D-6275-DB56ED6A1734}"/>
              </a:ext>
            </a:extLst>
          </p:cNvPr>
          <p:cNvSpPr txBox="1"/>
          <p:nvPr/>
        </p:nvSpPr>
        <p:spPr>
          <a:xfrm>
            <a:off x="7021302" y="3248166"/>
            <a:ext cx="3111689" cy="646331"/>
          </a:xfrm>
          <a:prstGeom prst="rect">
            <a:avLst/>
          </a:prstGeom>
          <a:noFill/>
        </p:spPr>
        <p:txBody>
          <a:bodyPr wrap="square" rtlCol="0">
            <a:spAutoFit/>
          </a:bodyPr>
          <a:lstStyle/>
          <a:p>
            <a:pPr algn="ctr"/>
            <a:r>
              <a:rPr lang="en-CZ" dirty="0"/>
              <a:t>VNĚJŠÍ</a:t>
            </a:r>
          </a:p>
          <a:p>
            <a:pPr algn="ctr"/>
            <a:r>
              <a:rPr lang="en-CZ" dirty="0"/>
              <a:t>(popularizační)</a:t>
            </a:r>
          </a:p>
        </p:txBody>
      </p:sp>
    </p:spTree>
    <p:extLst>
      <p:ext uri="{BB962C8B-B14F-4D97-AF65-F5344CB8AC3E}">
        <p14:creationId xmlns:p14="http://schemas.microsoft.com/office/powerpoint/2010/main" val="2906729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3248167"/>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3248167"/>
            <a:ext cx="3111689" cy="369332"/>
          </a:xfrm>
          <a:prstGeom prst="rect">
            <a:avLst/>
          </a:prstGeom>
          <a:noFill/>
        </p:spPr>
        <p:txBody>
          <a:bodyPr wrap="square" rtlCol="0">
            <a:spAutoFit/>
          </a:bodyPr>
          <a:lstStyle/>
          <a:p>
            <a:r>
              <a:rPr lang="en-CZ" dirty="0"/>
              <a:t>VNĚJŠÍ</a:t>
            </a:r>
          </a:p>
        </p:txBody>
      </p:sp>
      <p:sp>
        <p:nvSpPr>
          <p:cNvPr id="9" name="TextBox 8">
            <a:extLst>
              <a:ext uri="{FF2B5EF4-FFF2-40B4-BE49-F238E27FC236}">
                <a16:creationId xmlns:a16="http://schemas.microsoft.com/office/drawing/2014/main" id="{88F49E3E-2DE1-1379-EA61-9477A3AA9573}"/>
              </a:ext>
            </a:extLst>
          </p:cNvPr>
          <p:cNvSpPr txBox="1"/>
          <p:nvPr/>
        </p:nvSpPr>
        <p:spPr>
          <a:xfrm>
            <a:off x="2353247" y="1715581"/>
            <a:ext cx="3111689" cy="369332"/>
          </a:xfrm>
          <a:prstGeom prst="rect">
            <a:avLst/>
          </a:prstGeom>
          <a:noFill/>
        </p:spPr>
        <p:txBody>
          <a:bodyPr wrap="square" rtlCol="0">
            <a:spAutoFit/>
          </a:bodyPr>
          <a:lstStyle/>
          <a:p>
            <a:r>
              <a:rPr lang="en-CZ" dirty="0"/>
              <a:t>Odborník k odborníkovi</a:t>
            </a:r>
          </a:p>
        </p:txBody>
      </p:sp>
      <p:sp>
        <p:nvSpPr>
          <p:cNvPr id="10" name="TextBox 9">
            <a:extLst>
              <a:ext uri="{FF2B5EF4-FFF2-40B4-BE49-F238E27FC236}">
                <a16:creationId xmlns:a16="http://schemas.microsoft.com/office/drawing/2014/main" id="{5619EFD2-7A60-8BD9-6F7D-7AAF8EEA5434}"/>
              </a:ext>
            </a:extLst>
          </p:cNvPr>
          <p:cNvSpPr txBox="1"/>
          <p:nvPr/>
        </p:nvSpPr>
        <p:spPr>
          <a:xfrm>
            <a:off x="7343346" y="1715581"/>
            <a:ext cx="3111689" cy="369332"/>
          </a:xfrm>
          <a:prstGeom prst="rect">
            <a:avLst/>
          </a:prstGeom>
          <a:noFill/>
        </p:spPr>
        <p:txBody>
          <a:bodyPr wrap="square" rtlCol="0">
            <a:spAutoFit/>
          </a:bodyPr>
          <a:lstStyle/>
          <a:p>
            <a:r>
              <a:rPr lang="en-CZ" dirty="0"/>
              <a:t>Odborník k laikovi</a:t>
            </a:r>
          </a:p>
        </p:txBody>
      </p:sp>
    </p:spTree>
    <p:extLst>
      <p:ext uri="{BB962C8B-B14F-4D97-AF65-F5344CB8AC3E}">
        <p14:creationId xmlns:p14="http://schemas.microsoft.com/office/powerpoint/2010/main" val="159526370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{42A7F2DB-74C6-154E-9762-5893E5D3D20C}tf10001071_mac</Template>
  <TotalTime>64217</TotalTime>
  <Words>2747</Words>
  <Application>Microsoft Macintosh PowerPoint</Application>
  <PresentationFormat>Widescreen</PresentationFormat>
  <Paragraphs>348</Paragraphs>
  <Slides>48</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Gill Sans MT</vt:lpstr>
      <vt:lpstr>Impact</vt:lpstr>
      <vt:lpstr>Roboto</vt:lpstr>
      <vt:lpstr>Badge</vt:lpstr>
      <vt:lpstr>Komunikace vědy </vt:lpstr>
      <vt:lpstr>PowerPoint Presentation</vt:lpstr>
      <vt:lpstr>Co je to komunikace vědy?</vt:lpstr>
      <vt:lpstr>Historie nad přemýšlením  o komunikace vědy</vt:lpstr>
      <vt:lpstr>Proč komunikovat vědu?</vt:lpstr>
      <vt:lpstr>Proč komunikovat vědu?</vt:lpstr>
      <vt:lpstr>komunikátor vědy vs. popularizátor vědy?</vt:lpstr>
      <vt:lpstr>Jak komunikovat vědu?</vt:lpstr>
      <vt:lpstr>PowerPoint Presentation</vt:lpstr>
      <vt:lpstr>PowerPoint Presentation</vt:lpstr>
      <vt:lpstr>PowerPoint Presentation</vt:lpstr>
      <vt:lpstr>PowerPoint Presentation</vt:lpstr>
      <vt:lpstr>PowerPoint Presentation</vt:lpstr>
      <vt:lpstr>PowerPoint Presentation</vt:lpstr>
      <vt:lpstr>Zahraniční Přednášky a články pro veřejnost</vt:lpstr>
      <vt:lpstr>Komunikace vědy v české republice</vt:lpstr>
      <vt:lpstr>Příklady aktivit masarykovy univerzity</vt:lpstr>
      <vt:lpstr>Příklady aktivit semináře dějin umění</vt:lpstr>
      <vt:lpstr>Podcasty </vt:lpstr>
      <vt:lpstr>Komunikace s médii</vt:lpstr>
      <vt:lpstr>Tisková zpráva</vt:lpstr>
      <vt:lpstr>Struktura tiskové zprávy </vt:lpstr>
      <vt:lpstr>PowerPoint Presentation</vt:lpstr>
      <vt:lpstr>Jazyk TZ:</vt:lpstr>
      <vt:lpstr>Kdy a Kam poslat TZ?</vt:lpstr>
      <vt:lpstr>úkol</vt:lpstr>
      <vt:lpstr>Komunikace  s veřejností</vt:lpstr>
      <vt:lpstr>3. skupiny</vt:lpstr>
      <vt:lpstr>Komunikace s veřejností</vt:lpstr>
      <vt:lpstr>Storytelling/příběh</vt:lpstr>
      <vt:lpstr>PowerPoint Presentation</vt:lpstr>
      <vt:lpstr>PowerPoint Presentation</vt:lpstr>
      <vt:lpstr>PowerPoint Presentation</vt:lpstr>
      <vt:lpstr>PowerPoint Presentation</vt:lpstr>
      <vt:lpstr>PowerPoint Presentation</vt:lpstr>
      <vt:lpstr>PowerPoint Presentation</vt:lpstr>
      <vt:lpstr>ROzhovor</vt:lpstr>
      <vt:lpstr>Druhy rozhovoru</vt:lpstr>
      <vt:lpstr>Příprava na rozhovor</vt:lpstr>
      <vt:lpstr>okamžik před rozhovorem</vt:lpstr>
      <vt:lpstr>Rozhovor</vt:lpstr>
      <vt:lpstr>Výstup (časově náročnější než samotný rozhovor) </vt:lpstr>
      <vt:lpstr>Textová úprava rozhovoru</vt:lpstr>
      <vt:lpstr>příklady</vt:lpstr>
      <vt:lpstr>příklady</vt:lpstr>
      <vt:lpstr>Struktura psaného rozhovoru</vt:lpstr>
      <vt:lpstr>Příklady</vt:lpstr>
      <vt:lpstr>Skupinový úkol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Komunikace vědy </dc:title>
  <dc:creator>Anna Kelblová</dc:creator>
  <cp:lastModifiedBy>Anna Lešák Kelblová</cp:lastModifiedBy>
  <cp:revision>67</cp:revision>
  <dcterms:created xsi:type="dcterms:W3CDTF">2022-08-25T14:56:47Z</dcterms:created>
  <dcterms:modified xsi:type="dcterms:W3CDTF">2024-09-28T07:51:13Z</dcterms:modified>
</cp:coreProperties>
</file>