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76" r:id="rId3"/>
    <p:sldId id="277" r:id="rId4"/>
    <p:sldId id="278" r:id="rId5"/>
    <p:sldId id="280" r:id="rId6"/>
    <p:sldId id="279" r:id="rId7"/>
    <p:sldId id="265" r:id="rId8"/>
    <p:sldId id="281" r:id="rId9"/>
    <p:sldId id="282" r:id="rId10"/>
    <p:sldId id="257" r:id="rId11"/>
    <p:sldId id="258" r:id="rId12"/>
    <p:sldId id="259" r:id="rId13"/>
    <p:sldId id="273" r:id="rId14"/>
    <p:sldId id="264" r:id="rId15"/>
    <p:sldId id="262" r:id="rId16"/>
    <p:sldId id="285" r:id="rId17"/>
    <p:sldId id="263" r:id="rId18"/>
    <p:sldId id="297" r:id="rId19"/>
    <p:sldId id="274" r:id="rId20"/>
    <p:sldId id="269" r:id="rId21"/>
    <p:sldId id="286" r:id="rId22"/>
    <p:sldId id="288" r:id="rId23"/>
    <p:sldId id="289" r:id="rId24"/>
    <p:sldId id="298" r:id="rId25"/>
    <p:sldId id="267" r:id="rId26"/>
    <p:sldId id="268" r:id="rId27"/>
    <p:sldId id="302" r:id="rId28"/>
    <p:sldId id="300" r:id="rId29"/>
    <p:sldId id="272" r:id="rId30"/>
    <p:sldId id="271" r:id="rId31"/>
    <p:sldId id="275" r:id="rId32"/>
    <p:sldId id="301" r:id="rId33"/>
    <p:sldId id="270" r:id="rId34"/>
    <p:sldId id="294" r:id="rId35"/>
    <p:sldId id="287" r:id="rId36"/>
    <p:sldId id="303" r:id="rId37"/>
    <p:sldId id="284" r:id="rId38"/>
    <p:sldId id="290" r:id="rId39"/>
    <p:sldId id="291" r:id="rId40"/>
    <p:sldId id="292" r:id="rId41"/>
    <p:sldId id="296" r:id="rId4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397"/>
    <a:srgbClr val="9E8B65"/>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4" autoAdjust="0"/>
    <p:restoredTop sz="72442" autoAdjust="0"/>
  </p:normalViewPr>
  <p:slideViewPr>
    <p:cSldViewPr snapToGrid="0">
      <p:cViewPr varScale="1">
        <p:scale>
          <a:sx n="57" d="100"/>
          <a:sy n="57" d="100"/>
        </p:scale>
        <p:origin x="2035" y="53"/>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A80F3-77B7-4C87-BA49-FDB73FED578D}" type="datetimeFigureOut">
              <a:rPr lang="cs-CZ" smtClean="0"/>
              <a:t>11.12.2023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7AD7C-B292-4AA5-92C8-773C791F5739}" type="slidenum">
              <a:rPr lang="cs-CZ" smtClean="0"/>
              <a:t>‹#›</a:t>
            </a:fld>
            <a:endParaRPr lang="cs-CZ"/>
          </a:p>
        </p:txBody>
      </p:sp>
    </p:spTree>
    <p:extLst>
      <p:ext uri="{BB962C8B-B14F-4D97-AF65-F5344CB8AC3E}">
        <p14:creationId xmlns:p14="http://schemas.microsoft.com/office/powerpoint/2010/main" val="65341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a:t>
            </a:fld>
            <a:endParaRPr lang="cs-CZ"/>
          </a:p>
        </p:txBody>
      </p:sp>
    </p:spTree>
    <p:extLst>
      <p:ext uri="{BB962C8B-B14F-4D97-AF65-F5344CB8AC3E}">
        <p14:creationId xmlns:p14="http://schemas.microsoft.com/office/powerpoint/2010/main" val="3842946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16</a:t>
            </a:fld>
            <a:endParaRPr lang="cs-CZ"/>
          </a:p>
        </p:txBody>
      </p:sp>
    </p:spTree>
    <p:extLst>
      <p:ext uri="{BB962C8B-B14F-4D97-AF65-F5344CB8AC3E}">
        <p14:creationId xmlns:p14="http://schemas.microsoft.com/office/powerpoint/2010/main" val="46857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eriod" startAt="12"/>
            </a:pPr>
            <a:r>
              <a:rPr lang="cs-CZ" b="0" i="0" dirty="0">
                <a:solidFill>
                  <a:srgbClr val="050505"/>
                </a:solidFill>
                <a:effectLst/>
                <a:latin typeface="Segoe UI Historic" panose="020B0502040204020203" pitchFamily="34" charset="0"/>
              </a:rPr>
              <a:t>JANOUŠEK, FORUM ROMANUM, 74 X 100</a:t>
            </a:r>
          </a:p>
          <a:p>
            <a:pPr marL="228600" indent="-228600">
              <a:buAutoNum type="arabicPeriod" startAt="12"/>
            </a:pPr>
            <a:r>
              <a:rPr lang="cs-CZ" b="0" i="0" dirty="0">
                <a:solidFill>
                  <a:srgbClr val="050505"/>
                </a:solidFill>
                <a:effectLst/>
                <a:latin typeface="Segoe UI Historic" panose="020B0502040204020203" pitchFamily="34" charset="0"/>
              </a:rPr>
              <a:t>FRANTIŠEK MUZIKA – ASPARAGUS, 1928, 120 X 100 CM</a:t>
            </a:r>
          </a:p>
          <a:p>
            <a:pPr marL="228600" indent="-228600">
              <a:buAutoNum type="arabicPeriod" startAt="12"/>
            </a:pPr>
            <a:r>
              <a:rPr lang="cs-CZ" b="0" i="0" dirty="0">
                <a:solidFill>
                  <a:srgbClr val="050505"/>
                </a:solidFill>
                <a:effectLst/>
                <a:latin typeface="Segoe UI Historic" panose="020B0502040204020203" pitchFamily="34" charset="0"/>
              </a:rPr>
              <a:t>WACHSMAN – POSTAVA NA SCHODECH (ŽENA), 1930,  68 X 49, 5 CM</a:t>
            </a:r>
          </a:p>
          <a:p>
            <a:pPr marL="228600" indent="-228600">
              <a:buAutoNum type="arabicPeriod" startAt="12"/>
            </a:pPr>
            <a:r>
              <a:rPr lang="cs-CZ" b="0" i="0" dirty="0">
                <a:solidFill>
                  <a:srgbClr val="050505"/>
                </a:solidFill>
                <a:effectLst/>
                <a:latin typeface="Segoe UI Historic" panose="020B0502040204020203" pitchFamily="34" charset="0"/>
              </a:rPr>
              <a:t>WACHSMAN – FIGURA, 1930 (30x46cm)</a:t>
            </a:r>
          </a:p>
          <a:p>
            <a:pPr marL="228600" indent="-228600">
              <a:buAutoNum type="arabicPeriod" startAt="12"/>
            </a:pPr>
            <a:r>
              <a:rPr lang="cs-CZ" b="0" i="0" dirty="0">
                <a:solidFill>
                  <a:srgbClr val="050505"/>
                </a:solidFill>
                <a:effectLst/>
                <a:latin typeface="Segoe UI Historic" panose="020B0502040204020203" pitchFamily="34" charset="0"/>
              </a:rPr>
              <a:t>WACHSMANN, KOUPÁNÍ, 1930 (34 X 42, 5 CM)</a:t>
            </a:r>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17</a:t>
            </a:fld>
            <a:endParaRPr lang="cs-CZ"/>
          </a:p>
        </p:txBody>
      </p:sp>
    </p:spTree>
    <p:extLst>
      <p:ext uri="{BB962C8B-B14F-4D97-AF65-F5344CB8AC3E}">
        <p14:creationId xmlns:p14="http://schemas.microsoft.com/office/powerpoint/2010/main" val="48604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16 </a:t>
            </a:r>
            <a:r>
              <a:rPr lang="cs-CZ" sz="1800" b="1" i="1" dirty="0">
                <a:solidFill>
                  <a:srgbClr val="44546A"/>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WACHSMAN – LEŽÍCÍ ŽENA II, 1930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17 </a:t>
            </a:r>
            <a:r>
              <a:rPr lang="cs-CZ" sz="1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WACHSMAN – LEŽÍCÍ ŽENA, 1930 (24 x 14,9 cm)</a:t>
            </a:r>
            <a:endPar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18 </a:t>
            </a:r>
            <a:r>
              <a:rPr lang="cs-CZ" sz="1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PEŠÁNEK – MUŽSKÉ A ŽENSKÉ TORZO, 1936 (136 x 64 x 39 cm)</a:t>
            </a:r>
            <a:endPar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19 </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ALFRED JUSTITZ – LEŽÍCÍ DÍVKA, 1930, (21,5 X 32 CM) </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20 </a:t>
            </a:r>
            <a:r>
              <a:rPr lang="cs-CZ" sz="1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MUZIKA – SEDÍCÍ DÍVKA, 1930 (120 x 80 cm)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21 </a:t>
            </a:r>
            <a:r>
              <a:rPr lang="cs-CZ" sz="1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MUZIKA – TORZO S DRAPÉRIÍ, 1932 (160 x 80 cm)</a:t>
            </a:r>
            <a:endPar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r>
              <a:rPr lang="cs-CZ" dirty="0"/>
              <a:t>22 MUZIKA – TORZO, 1930 (120 x 40 cm)</a:t>
            </a:r>
          </a:p>
          <a:p>
            <a:endParaRPr lang="cs-CZ" dirty="0"/>
          </a:p>
          <a:p>
            <a:pPr>
              <a:lnSpc>
                <a:spcPct val="107000"/>
              </a:lnSpc>
              <a:spcAft>
                <a:spcPts val="800"/>
              </a:spcAft>
            </a:pPr>
            <a:r>
              <a:rPr lang="cs-CZ" dirty="0"/>
              <a:t>23 </a:t>
            </a: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EMIL FILLA – LEŽÍCÍ AKT, 1935</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(37 x 30,5 cm)</a:t>
            </a:r>
          </a:p>
          <a:p>
            <a:endParaRPr lang="cs-CZ" dirty="0"/>
          </a:p>
          <a:p>
            <a:pPr>
              <a:spcAft>
                <a:spcPts val="1000"/>
              </a:spcAft>
            </a:pPr>
            <a:r>
              <a:rPr lang="cs-CZ" dirty="0"/>
              <a:t>24 </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FILLA, ŽENA V KŘESLE, 1936 (75 x 63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25</a:t>
            </a: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FILLA – SEDÍCÍ AKT, 1934 (37 x 300, cm)</a:t>
            </a:r>
          </a:p>
          <a:p>
            <a:endParaRPr lang="cs-CZ" dirty="0"/>
          </a:p>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20</a:t>
            </a:fld>
            <a:endParaRPr lang="cs-CZ"/>
          </a:p>
        </p:txBody>
      </p:sp>
    </p:spTree>
    <p:extLst>
      <p:ext uri="{BB962C8B-B14F-4D97-AF65-F5344CB8AC3E}">
        <p14:creationId xmlns:p14="http://schemas.microsoft.com/office/powerpoint/2010/main" val="2208971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20 </a:t>
            </a:r>
            <a:r>
              <a:rPr lang="cs-CZ" sz="12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MUZIKA – SEDÍCÍ DÍVKA, 1930 (120 x 80 cm)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21 </a:t>
            </a:r>
            <a:r>
              <a:rPr lang="cs-CZ" sz="12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MUZIKA – TORZO S DRAPÉRIÍ, 1932 (160 x 80 cm)</a:t>
            </a:r>
            <a:endPar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r>
              <a:rPr lang="cs-CZ" dirty="0"/>
              <a:t>22 MUZIKA – TORZO, 1930 (120 x 40 cm)</a:t>
            </a:r>
          </a:p>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21</a:t>
            </a:fld>
            <a:endParaRPr lang="cs-CZ"/>
          </a:p>
        </p:txBody>
      </p:sp>
    </p:spTree>
    <p:extLst>
      <p:ext uri="{BB962C8B-B14F-4D97-AF65-F5344CB8AC3E}">
        <p14:creationId xmlns:p14="http://schemas.microsoft.com/office/powerpoint/2010/main" val="161912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16 </a:t>
            </a:r>
            <a:r>
              <a:rPr lang="cs-CZ" sz="1200" b="1" i="1" dirty="0">
                <a:solidFill>
                  <a:srgbClr val="44546A"/>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WACHSMAN – LEŽÍCÍ ŽENA II, 1930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17 </a:t>
            </a:r>
            <a:r>
              <a:rPr lang="cs-CZ" sz="12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WACHSMAN – LEŽÍCÍ ŽENA, 1930 (24 x 14,9 cm)</a:t>
            </a:r>
            <a:endPar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19 </a:t>
            </a: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ALFRED JUSTITZ – LEŽÍCÍ DÍVKA, 1930, (21,5 X 32 CM) </a:t>
            </a:r>
          </a:p>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22</a:t>
            </a:fld>
            <a:endParaRPr lang="cs-CZ"/>
          </a:p>
        </p:txBody>
      </p:sp>
    </p:spTree>
    <p:extLst>
      <p:ext uri="{BB962C8B-B14F-4D97-AF65-F5344CB8AC3E}">
        <p14:creationId xmlns:p14="http://schemas.microsoft.com/office/powerpoint/2010/main" val="54298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dirty="0"/>
              <a:t>23 </a:t>
            </a:r>
            <a:r>
              <a:rPr lang="cs-CZ" sz="1200" kern="100" dirty="0">
                <a:effectLst/>
                <a:latin typeface="Times New Roman" panose="02020603050405020304" pitchFamily="18" charset="0"/>
                <a:ea typeface="Calibri" panose="020F0502020204030204" pitchFamily="34" charset="0"/>
                <a:cs typeface="Times New Roman" panose="02020603050405020304" pitchFamily="18" charset="0"/>
              </a:rPr>
              <a:t>FILLA – LEŽÍCÍ AKT, 1935</a:t>
            </a:r>
            <a:r>
              <a:rPr lang="cs-CZ" sz="1200" kern="100" dirty="0">
                <a:effectLst/>
                <a:latin typeface="Calibri" panose="020F0502020204030204" pitchFamily="34" charset="0"/>
                <a:ea typeface="Calibri" panose="020F0502020204030204" pitchFamily="34" charset="0"/>
                <a:cs typeface="Times New Roman" panose="02020603050405020304" pitchFamily="18" charset="0"/>
              </a:rPr>
              <a:t> (37 x 30,5 cm)</a:t>
            </a:r>
          </a:p>
          <a:p>
            <a:endParaRPr lang="cs-CZ" dirty="0"/>
          </a:p>
          <a:p>
            <a:pPr>
              <a:spcAft>
                <a:spcPts val="1000"/>
              </a:spcAft>
            </a:pPr>
            <a:r>
              <a:rPr lang="cs-CZ" dirty="0"/>
              <a:t>24 </a:t>
            </a: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FILLA, ŽENA V KŘESLE, 1936 (75 x 63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25 </a:t>
            </a:r>
            <a:r>
              <a:rPr lang="cs-CZ" sz="10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FILLA – SEDÍCÍ AKT, 1934 (37 x 300, cm)</a:t>
            </a:r>
          </a:p>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23</a:t>
            </a:fld>
            <a:endParaRPr lang="cs-CZ"/>
          </a:p>
        </p:txBody>
      </p:sp>
    </p:spTree>
    <p:extLst>
      <p:ext uri="{BB962C8B-B14F-4D97-AF65-F5344CB8AC3E}">
        <p14:creationId xmlns:p14="http://schemas.microsoft.com/office/powerpoint/2010/main" val="34265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25</a:t>
            </a:fld>
            <a:endParaRPr lang="cs-CZ"/>
          </a:p>
        </p:txBody>
      </p:sp>
    </p:spTree>
    <p:extLst>
      <p:ext uri="{BB962C8B-B14F-4D97-AF65-F5344CB8AC3E}">
        <p14:creationId xmlns:p14="http://schemas.microsoft.com/office/powerpoint/2010/main" val="375345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MUZIKA FRANTIŠEK: DÁMA STOJÍCÍ U ANTICKÉHO SLOUPU, 1930, </a:t>
            </a:r>
            <a:r>
              <a:rPr lang="fr-FR" sz="1800" dirty="0" err="1">
                <a:effectLst/>
                <a:latin typeface="Arial" panose="020B0604020202020204" pitchFamily="34" charset="0"/>
                <a:ea typeface="Arial" panose="020B0604020202020204" pitchFamily="34" charset="0"/>
              </a:rPr>
              <a:t>technika</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zinkografie+akvarel</a:t>
            </a:r>
            <a:r>
              <a:rPr lang="fr-FR" sz="1800" dirty="0">
                <a:effectLst/>
                <a:latin typeface="Arial" panose="020B0604020202020204" pitchFamily="34" charset="0"/>
                <a:ea typeface="Arial" panose="020B0604020202020204" pitchFamily="34" charset="0"/>
              </a:rPr>
              <a:t> 9 × 6,2 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MUZIKA FRANTIŠEK: DÁMA STOJÍCÍ U ANTICKÉHO SLOUPU, 1930, 11x8cm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JAN TRAMPOTA – SEDÍCÍ ŽENA, 20. LÉTA 20. ST. (KRESBA, 170 MM X 140 MM)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FILLA – ŽENA S KANÁREM, 1934, (</a:t>
            </a:r>
            <a:r>
              <a:rPr lang="fr-FR" sz="1800" dirty="0" err="1">
                <a:effectLst/>
                <a:latin typeface="Arial" panose="020B0604020202020204" pitchFamily="34" charset="0"/>
                <a:ea typeface="Arial" panose="020B0604020202020204" pitchFamily="34" charset="0"/>
              </a:rPr>
              <a:t>lept</a:t>
            </a:r>
            <a:r>
              <a:rPr lang="fr-FR" sz="1800" dirty="0">
                <a:effectLst/>
                <a:latin typeface="Arial" panose="020B0604020202020204" pitchFamily="34" charset="0"/>
                <a:ea typeface="Arial" panose="020B0604020202020204" pitchFamily="34" charset="0"/>
              </a:rPr>
              <a:t>, 502 mm x 356 mm)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err="1">
                <a:effectLst/>
                <a:latin typeface="Arial" panose="020B0604020202020204" pitchFamily="34" charset="0"/>
                <a:ea typeface="Arial" panose="020B0604020202020204" pitchFamily="34" charset="0"/>
              </a:rPr>
              <a:t>František</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Hudeček</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Milenci</a:t>
            </a:r>
            <a:r>
              <a:rPr lang="fr-FR" sz="1800" dirty="0">
                <a:effectLst/>
                <a:latin typeface="Arial" panose="020B0604020202020204" pitchFamily="34" charset="0"/>
                <a:ea typeface="Arial" panose="020B0604020202020204" pitchFamily="34" charset="0"/>
              </a:rPr>
              <a:t> 1932 </a:t>
            </a:r>
            <a:r>
              <a:rPr lang="fr-FR" sz="1800" dirty="0" err="1">
                <a:effectLst/>
                <a:latin typeface="Arial" panose="020B0604020202020204" pitchFamily="34" charset="0"/>
                <a:ea typeface="Arial" panose="020B0604020202020204" pitchFamily="34" charset="0"/>
              </a:rPr>
              <a:t>pero</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tuš</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papír</a:t>
            </a:r>
            <a:r>
              <a:rPr lang="fr-FR" sz="1800" dirty="0">
                <a:effectLst/>
                <a:latin typeface="Arial" panose="020B0604020202020204" pitchFamily="34" charset="0"/>
                <a:ea typeface="Arial" panose="020B0604020202020204" pitchFamily="34" charset="0"/>
              </a:rPr>
              <a:t>; 1932; 34 x 21 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Calibri" panose="020F0502020204030204" pitchFamily="34" charset="0"/>
                <a:ea typeface="Calibri" panose="020F0502020204030204" pitchFamily="34" charset="0"/>
              </a:rPr>
              <a:t>(Marie </a:t>
            </a:r>
            <a:r>
              <a:rPr lang="fr-FR" sz="1800" dirty="0" err="1">
                <a:effectLst/>
                <a:latin typeface="Calibri" panose="020F0502020204030204" pitchFamily="34" charset="0"/>
                <a:ea typeface="Calibri" panose="020F0502020204030204" pitchFamily="34" charset="0"/>
              </a:rPr>
              <a:t>Čermínová</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Toyen</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Erotická</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kresba</a:t>
            </a:r>
            <a:r>
              <a:rPr lang="fr-FR" sz="1800" dirty="0">
                <a:effectLst/>
                <a:latin typeface="Calibri" panose="020F0502020204030204" pitchFamily="34" charset="0"/>
                <a:ea typeface="Calibri" panose="020F0502020204030204" pitchFamily="34" charset="0"/>
              </a:rPr>
              <a:t> 1932, rozměry:19 × 15 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err="1">
                <a:effectLst/>
                <a:latin typeface="Arial" panose="020B0604020202020204" pitchFamily="34" charset="0"/>
                <a:ea typeface="Arial" panose="020B0604020202020204" pitchFamily="34" charset="0"/>
              </a:rPr>
              <a:t>Toyen</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Srdcová</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dáma</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bibliofilie</a:t>
            </a:r>
            <a:r>
              <a:rPr lang="fr-FR" sz="1800" dirty="0">
                <a:effectLst/>
                <a:latin typeface="Arial" panose="020B0604020202020204" pitchFamily="34" charset="0"/>
                <a:ea typeface="Arial" panose="020B0604020202020204" pitchFamily="34" charset="0"/>
              </a:rPr>
              <a:t> 23,5 x 16cm 1932</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err="1">
                <a:effectLst/>
                <a:latin typeface="Arial" panose="020B0604020202020204" pitchFamily="34" charset="0"/>
                <a:ea typeface="Arial" panose="020B0604020202020204" pitchFamily="34" charset="0"/>
              </a:rPr>
              <a:t>Toyen</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Odlesky</a:t>
            </a:r>
            <a:r>
              <a:rPr lang="fr-FR" sz="1800" dirty="0">
                <a:effectLst/>
                <a:latin typeface="Arial" panose="020B0604020202020204" pitchFamily="34" charset="0"/>
                <a:ea typeface="Arial" panose="020B0604020202020204" pitchFamily="34" charset="0"/>
              </a:rPr>
              <a:t> 1934, </a:t>
            </a:r>
            <a:r>
              <a:rPr lang="fr-FR" sz="1800" dirty="0" err="1">
                <a:effectLst/>
                <a:latin typeface="Arial" panose="020B0604020202020204" pitchFamily="34" charset="0"/>
                <a:ea typeface="Arial" panose="020B0604020202020204" pitchFamily="34" charset="0"/>
              </a:rPr>
              <a:t>litografia</a:t>
            </a:r>
            <a:r>
              <a:rPr lang="fr-FR" sz="1800" dirty="0">
                <a:effectLst/>
                <a:latin typeface="Arial" panose="020B0604020202020204" pitchFamily="34" charset="0"/>
                <a:ea typeface="Arial" panose="020B0604020202020204" pitchFamily="34" charset="0"/>
              </a:rPr>
              <a:t> 13x8cm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err="1">
                <a:effectLst/>
                <a:latin typeface="Arial" panose="020B0604020202020204" pitchFamily="34" charset="0"/>
                <a:ea typeface="Arial" panose="020B0604020202020204" pitchFamily="34" charset="0"/>
              </a:rPr>
              <a:t>Jindrich</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Štyrský</a:t>
            </a:r>
            <a:r>
              <a:rPr lang="fr-FR" sz="1800" dirty="0">
                <a:effectLst/>
                <a:latin typeface="Arial" panose="020B0604020202020204" pitchFamily="34" charset="0"/>
                <a:ea typeface="Arial" panose="020B0604020202020204" pitchFamily="34" charset="0"/>
              </a:rPr>
              <a:t>: Akt 1934, 24x15cm </a:t>
            </a:r>
            <a:r>
              <a:rPr lang="fr-FR" sz="1800" dirty="0" err="1">
                <a:effectLst/>
                <a:latin typeface="Arial" panose="020B0604020202020204" pitchFamily="34" charset="0"/>
                <a:ea typeface="Arial" panose="020B0604020202020204" pitchFamily="34" charset="0"/>
              </a:rPr>
              <a:t>zinkografie+akvarel</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FILLA, ŽENA V KŘESLE 1933, 27x18cm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ŠTYRSKÝ JINDŘICH: THYRSOS - FRANTIŠEK HALAS, 1932 15x15cm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ŠTYRSKÝ JINDŘICH: THYRSOS I, </a:t>
            </a:r>
            <a:r>
              <a:rPr lang="fr-FR" sz="1800" dirty="0" err="1">
                <a:effectLst/>
                <a:latin typeface="Arial" panose="020B0604020202020204" pitchFamily="34" charset="0"/>
                <a:ea typeface="Arial" panose="020B0604020202020204" pitchFamily="34" charset="0"/>
              </a:rPr>
              <a:t>technika</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bar.zinkografie</a:t>
            </a:r>
            <a:r>
              <a:rPr lang="fr-FR" sz="1800" dirty="0">
                <a:effectLst/>
                <a:latin typeface="Arial" panose="020B0604020202020204" pitchFamily="34" charset="0"/>
                <a:ea typeface="Arial" panose="020B0604020202020204" pitchFamily="34" charset="0"/>
              </a:rPr>
              <a:t>, 1932</a:t>
            </a:r>
            <a:r>
              <a:rPr lang="cs-CZ" sz="1800" dirty="0">
                <a:effectLst/>
                <a:latin typeface="Arial" panose="020B0604020202020204" pitchFamily="34" charset="0"/>
                <a:ea typeface="Arial" panose="020B0604020202020204" pitchFamily="34" charset="0"/>
              </a:rPr>
              <a:t> </a:t>
            </a:r>
            <a:r>
              <a:rPr lang="fr-FR" sz="1800" dirty="0">
                <a:effectLst/>
                <a:latin typeface="Arial" panose="020B0604020202020204" pitchFamily="34" charset="0"/>
                <a:ea typeface="Arial" panose="020B0604020202020204" pitchFamily="34" charset="0"/>
              </a:rPr>
              <a:t>16x14cm</a:t>
            </a: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1800" dirty="0">
                <a:effectLst/>
                <a:latin typeface="Arial" panose="020B0604020202020204" pitchFamily="34" charset="0"/>
                <a:ea typeface="Arial" panose="020B0604020202020204" pitchFamily="34" charset="0"/>
              </a:rPr>
              <a:t>ŠTYRSKÝ JINDŘICH: THYRSOS III</a:t>
            </a:r>
            <a:r>
              <a:rPr lang="cs-CZ"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technika</a:t>
            </a:r>
            <a:r>
              <a:rPr lang="fr-FR" sz="1800" dirty="0">
                <a:effectLst/>
                <a:latin typeface="Arial" panose="020B0604020202020204" pitchFamily="34" charset="0"/>
                <a:ea typeface="Arial" panose="020B0604020202020204" pitchFamily="34" charset="0"/>
              </a:rPr>
              <a:t> </a:t>
            </a:r>
            <a:r>
              <a:rPr lang="fr-FR" sz="1800" dirty="0" err="1">
                <a:effectLst/>
                <a:latin typeface="Arial" panose="020B0604020202020204" pitchFamily="34" charset="0"/>
                <a:ea typeface="Arial" panose="020B0604020202020204" pitchFamily="34" charset="0"/>
              </a:rPr>
              <a:t>bar.zinkografie</a:t>
            </a:r>
            <a:r>
              <a:rPr lang="fr-FR" sz="1800" dirty="0">
                <a:effectLst/>
                <a:latin typeface="Arial" panose="020B0604020202020204" pitchFamily="34" charset="0"/>
                <a:ea typeface="Arial" panose="020B0604020202020204" pitchFamily="34" charset="0"/>
              </a:rPr>
              <a:t>, 1932 15x12cm</a:t>
            </a:r>
            <a:endParaRPr lang="cs-CZ" sz="1800" dirty="0">
              <a:effectLst/>
              <a:latin typeface="Arial" panose="020B0604020202020204" pitchFamily="34" charset="0"/>
              <a:ea typeface="Arial" panose="020B0604020202020204" pitchFamily="34" charset="0"/>
            </a:endParaRPr>
          </a:p>
          <a:p>
            <a:pPr>
              <a:lnSpc>
                <a:spcPct val="115000"/>
              </a:lnSpc>
            </a:pP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cs-CZ" sz="1800" dirty="0">
              <a:effectLst/>
              <a:latin typeface="Arial" panose="020B0604020202020204" pitchFamily="34" charset="0"/>
              <a:ea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26</a:t>
            </a:fld>
            <a:endParaRPr lang="cs-CZ"/>
          </a:p>
        </p:txBody>
      </p:sp>
    </p:spTree>
    <p:extLst>
      <p:ext uri="{BB962C8B-B14F-4D97-AF65-F5344CB8AC3E}">
        <p14:creationId xmlns:p14="http://schemas.microsoft.com/office/powerpoint/2010/main" val="389676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29</a:t>
            </a:fld>
            <a:endParaRPr lang="cs-CZ"/>
          </a:p>
        </p:txBody>
      </p:sp>
    </p:spTree>
    <p:extLst>
      <p:ext uri="{BB962C8B-B14F-4D97-AF65-F5344CB8AC3E}">
        <p14:creationId xmlns:p14="http://schemas.microsoft.com/office/powerpoint/2010/main" val="503642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 WICHTERLOVÁ – PUPEN, 1932, 80 X 28 X 26 CM) + PODSTAVEC (100 X 32 X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2 MUZIKA, FIGURA V KRAJINĚ, 1932 (43,3 X 73 CM)</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r>
              <a:rPr lang="cs-CZ" dirty="0"/>
              <a:t>3 </a:t>
            </a:r>
            <a:r>
              <a:rPr lang="cs-CZ" sz="1800" dirty="0">
                <a:effectLst/>
                <a:latin typeface="Times New Roman" panose="02020603050405020304" pitchFamily="18" charset="0"/>
                <a:ea typeface="Calibri" panose="020F0502020204030204" pitchFamily="34" charset="0"/>
              </a:rPr>
              <a:t>WACHSMANN – ČLOVĚK, 1932 (100 X 80 CM)</a:t>
            </a:r>
            <a:endParaRPr lang="cs-CZ" dirty="0"/>
          </a:p>
          <a:p>
            <a:endParaRPr lang="cs-CZ" dirty="0"/>
          </a:p>
          <a:p>
            <a:r>
              <a:rPr lang="cs-CZ" dirty="0"/>
              <a:t>4 MAKOVSKÝ – DÍVČÍ SEN, 1932 (68 X 100 X 63 CM) +PODSTAVEC (112 X 104 X 67 CM)</a:t>
            </a:r>
          </a:p>
          <a:p>
            <a:endParaRPr lang="cs-CZ" dirty="0"/>
          </a:p>
          <a:p>
            <a:r>
              <a:rPr lang="cs-CZ" dirty="0"/>
              <a:t>5 ŠÍMA – PODIVUHDNÉ ODPOLEDNE, 1932 (122 X 58 CM)</a:t>
            </a:r>
          </a:p>
          <a:p>
            <a:endParaRPr lang="cs-CZ" dirty="0"/>
          </a:p>
          <a:p>
            <a:r>
              <a:rPr lang="cs-CZ" dirty="0"/>
              <a:t>6 ŠÍMA – KRAJINA S TORZEM, 1932 (167 X 132 CM)</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7 </a:t>
            </a:r>
            <a:r>
              <a:rPr lang="cs-CZ" sz="1800" b="1" kern="100" dirty="0">
                <a:effectLst/>
                <a:latin typeface="Times New Roman" panose="02020603050405020304" pitchFamily="18" charset="0"/>
                <a:ea typeface="Calibri" panose="020F0502020204030204" pitchFamily="34" charset="0"/>
                <a:cs typeface="Times New Roman" panose="02020603050405020304" pitchFamily="18" charset="0"/>
              </a:rPr>
              <a:t>TOYEN, MAGNETICKÁ ŽENY, 1934</a:t>
            </a:r>
            <a:endParaRPr lang="cs-CZ"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  </a:t>
            </a: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TOYEN – OPUŠTĚNÉ DOUPĚ. 1937 (113 X 77 CM)</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 </a:t>
            </a: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TOYEN, LARVE 1, 1934 (65 x 54 cm)</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 </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MUZIKA – DVĚ FIGURY (MILENCI), 1933 (80,5 x 161 cm)</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11 </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FRANTIŠEK JANOUŠEK, MILENCI, 1934 (89x116)</a:t>
            </a:r>
          </a:p>
          <a:p>
            <a:endParaRPr lang="cs-CZ" dirty="0"/>
          </a:p>
          <a:p>
            <a:r>
              <a:rPr lang="cs-CZ" dirty="0"/>
              <a:t>12 </a:t>
            </a:r>
            <a:r>
              <a:rPr lang="cs-CZ" dirty="0" err="1"/>
              <a:t>toyen</a:t>
            </a:r>
            <a:r>
              <a:rPr lang="cs-CZ" dirty="0"/>
              <a:t> – úděs, 1937</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13 </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Štyrský </a:t>
            </a:r>
            <a:r>
              <a:rPr lang="cs-CZ" sz="18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Muz</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 </a:t>
            </a:r>
            <a:r>
              <a:rPr lang="cs-CZ" sz="18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zena</a:t>
            </a:r>
            <a:r>
              <a:rPr lang="cs-CZ" sz="1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1934</a:t>
            </a:r>
          </a:p>
          <a:p>
            <a:endParaRPr lang="cs-CZ" dirty="0"/>
          </a:p>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30</a:t>
            </a:fld>
            <a:endParaRPr lang="cs-CZ"/>
          </a:p>
        </p:txBody>
      </p:sp>
    </p:spTree>
    <p:extLst>
      <p:ext uri="{BB962C8B-B14F-4D97-AF65-F5344CB8AC3E}">
        <p14:creationId xmlns:p14="http://schemas.microsoft.com/office/powerpoint/2010/main" val="240978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dirty="0">
                <a:solidFill>
                  <a:srgbClr val="202122"/>
                </a:solidFill>
                <a:effectLst/>
                <a:latin typeface="Arial" panose="020B0604020202020204" pitchFamily="34" charset="0"/>
              </a:rPr>
              <a:t>Prostřednictvím třech poetistických manifestů demonstruje </a:t>
            </a:r>
            <a:r>
              <a:rPr lang="cs-CZ" sz="1200" b="1" i="1" u="none" strike="noStrike" dirty="0">
                <a:solidFill>
                  <a:srgbClr val="202122"/>
                </a:solidFill>
                <a:effectLst/>
                <a:latin typeface="Arial" panose="020B0604020202020204" pitchFamily="34" charset="0"/>
              </a:rPr>
              <a:t>Abeceda Poetismu</a:t>
            </a:r>
            <a:r>
              <a:rPr lang="cs-CZ" sz="1200" b="0" i="1" u="none" strike="noStrike" dirty="0">
                <a:solidFill>
                  <a:srgbClr val="202122"/>
                </a:solidFill>
                <a:effectLst/>
                <a:latin typeface="Arial" panose="020B0604020202020204" pitchFamily="34" charset="0"/>
              </a:rPr>
              <a:t> </a:t>
            </a:r>
            <a:r>
              <a:rPr lang="cs-CZ" sz="1200" b="0" i="0" u="none" strike="noStrike" dirty="0">
                <a:solidFill>
                  <a:srgbClr val="202122"/>
                </a:solidFill>
                <a:effectLst/>
                <a:latin typeface="Arial" panose="020B0604020202020204" pitchFamily="34" charset="0"/>
              </a:rPr>
              <a:t>celistvost literárního a výtvarného prostředí 20. a 30. let minulého století. Jedná se o první výstavu, která komplexně představuje reflexi poetismu v soudobém výtvarném umění. Poetismus v českém umění zaujímá významné postavení a oslovuje současné čtenáře a diváky prostřednictvím nadčasových témat prezentovaných skrze různá média.</a:t>
            </a:r>
            <a:br>
              <a:rPr lang="cs-CZ" sz="1200" b="0" dirty="0">
                <a:effectLst/>
              </a:rPr>
            </a:br>
            <a:endParaRPr lang="en-GB" sz="1200" dirty="0"/>
          </a:p>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5</a:t>
            </a:fld>
            <a:endParaRPr lang="cs-CZ"/>
          </a:p>
        </p:txBody>
      </p:sp>
    </p:spTree>
    <p:extLst>
      <p:ext uri="{BB962C8B-B14F-4D97-AF65-F5344CB8AC3E}">
        <p14:creationId xmlns:p14="http://schemas.microsoft.com/office/powerpoint/2010/main" val="2639005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37</a:t>
            </a:fld>
            <a:endParaRPr lang="cs-CZ"/>
          </a:p>
        </p:txBody>
      </p:sp>
    </p:spTree>
    <p:extLst>
      <p:ext uri="{BB962C8B-B14F-4D97-AF65-F5344CB8AC3E}">
        <p14:creationId xmlns:p14="http://schemas.microsoft.com/office/powerpoint/2010/main" val="143264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39</a:t>
            </a:fld>
            <a:endParaRPr lang="cs-CZ"/>
          </a:p>
        </p:txBody>
      </p:sp>
    </p:spTree>
    <p:extLst>
      <p:ext uri="{BB962C8B-B14F-4D97-AF65-F5344CB8AC3E}">
        <p14:creationId xmlns:p14="http://schemas.microsoft.com/office/powerpoint/2010/main" val="1759280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40</a:t>
            </a:fld>
            <a:endParaRPr lang="cs-CZ"/>
          </a:p>
        </p:txBody>
      </p:sp>
    </p:spTree>
    <p:extLst>
      <p:ext uri="{BB962C8B-B14F-4D97-AF65-F5344CB8AC3E}">
        <p14:creationId xmlns:p14="http://schemas.microsoft.com/office/powerpoint/2010/main" val="9955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6</a:t>
            </a:fld>
            <a:endParaRPr lang="cs-CZ"/>
          </a:p>
        </p:txBody>
      </p:sp>
    </p:spTree>
    <p:extLst>
      <p:ext uri="{BB962C8B-B14F-4D97-AF65-F5344CB8AC3E}">
        <p14:creationId xmlns:p14="http://schemas.microsoft.com/office/powerpoint/2010/main" val="12990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10</a:t>
            </a:fld>
            <a:endParaRPr lang="cs-CZ"/>
          </a:p>
        </p:txBody>
      </p:sp>
    </p:spTree>
    <p:extLst>
      <p:ext uri="{BB962C8B-B14F-4D97-AF65-F5344CB8AC3E}">
        <p14:creationId xmlns:p14="http://schemas.microsoft.com/office/powerpoint/2010/main" val="21565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11</a:t>
            </a:fld>
            <a:endParaRPr lang="cs-CZ"/>
          </a:p>
        </p:txBody>
      </p:sp>
    </p:spTree>
    <p:extLst>
      <p:ext uri="{BB962C8B-B14F-4D97-AF65-F5344CB8AC3E}">
        <p14:creationId xmlns:p14="http://schemas.microsoft.com/office/powerpoint/2010/main" val="167878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12</a:t>
            </a:fld>
            <a:endParaRPr lang="cs-CZ"/>
          </a:p>
        </p:txBody>
      </p:sp>
    </p:spTree>
    <p:extLst>
      <p:ext uri="{BB962C8B-B14F-4D97-AF65-F5344CB8AC3E}">
        <p14:creationId xmlns:p14="http://schemas.microsoft.com/office/powerpoint/2010/main" val="162520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13</a:t>
            </a:fld>
            <a:endParaRPr lang="cs-CZ"/>
          </a:p>
        </p:txBody>
      </p:sp>
    </p:spTree>
    <p:extLst>
      <p:ext uri="{BB962C8B-B14F-4D97-AF65-F5344CB8AC3E}">
        <p14:creationId xmlns:p14="http://schemas.microsoft.com/office/powerpoint/2010/main" val="268418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14</a:t>
            </a:fld>
            <a:endParaRPr lang="cs-CZ"/>
          </a:p>
        </p:txBody>
      </p:sp>
    </p:spTree>
    <p:extLst>
      <p:ext uri="{BB962C8B-B14F-4D97-AF65-F5344CB8AC3E}">
        <p14:creationId xmlns:p14="http://schemas.microsoft.com/office/powerpoint/2010/main" val="243609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eriod"/>
            </a:pPr>
            <a:r>
              <a:rPr lang="cs-CZ" dirty="0"/>
              <a:t>EMIL FILLA = ŽENSKÁ HLAVA, 1933 (84 X 69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FRANTIŠEK JANOUŠEK, ZÁTIŠÍ S HOUBAMI, 1929, (40 X 50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b="1"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WACHSMANN. ZÁPASNÍCI, 1932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VÁCLAV BÁRTOVSKÝ – INTERIÉR, 1934, (90x75)</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ALFRED JUSTITZ – KOMPOZICE SALOME. 1932 (38 X 46,5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kern="100" dirty="0">
                <a:effectLst/>
                <a:latin typeface="Times New Roman" panose="02020603050405020304" pitchFamily="18" charset="0"/>
                <a:ea typeface="Calibri" panose="020F0502020204030204" pitchFamily="34" charset="0"/>
                <a:cs typeface="Times New Roman" panose="02020603050405020304" pitchFamily="18" charset="0"/>
              </a:rPr>
              <a:t>WACHSMANN – HLAVA (FIGURA), 1932, 120 X 100 CM</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FRANTIŠEK JANOUŠEK – MALÍŘKA V ATELIÉRU, 1931, 115 X 125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WACHSMANN – ŽENA V KŘESLE, 1931, </a:t>
            </a:r>
            <a:r>
              <a:rPr lang="cs-CZ" sz="1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99cm; šířka=81cm</a:t>
            </a:r>
            <a:endPar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EMIL FILLA, ZÁTIŠÍ S HLAVOU, 1934 (87 X 109,5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Wachsman – figura  2. POLOVINA 30. LET, 55 X 30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FRANTIŠEK JANOUŠEK, METAŘKA, 1931 74 X 60 CM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cs-CZ" dirty="0"/>
          </a:p>
          <a:p>
            <a:pPr marL="228600" indent="-228600">
              <a:buAutoNum type="arabicPeriod"/>
            </a:pPr>
            <a:endParaRPr lang="cs-CZ" dirty="0"/>
          </a:p>
        </p:txBody>
      </p:sp>
      <p:sp>
        <p:nvSpPr>
          <p:cNvPr id="4" name="Zástupný symbol pro číslo snímku 3"/>
          <p:cNvSpPr>
            <a:spLocks noGrp="1"/>
          </p:cNvSpPr>
          <p:nvPr>
            <p:ph type="sldNum" sz="quarter" idx="5"/>
          </p:nvPr>
        </p:nvSpPr>
        <p:spPr/>
        <p:txBody>
          <a:bodyPr/>
          <a:lstStyle/>
          <a:p>
            <a:fld id="{06A7AD7C-B292-4AA5-92C8-773C791F5739}" type="slidenum">
              <a:rPr lang="cs-CZ" smtClean="0"/>
              <a:t>15</a:t>
            </a:fld>
            <a:endParaRPr lang="cs-CZ"/>
          </a:p>
        </p:txBody>
      </p:sp>
    </p:spTree>
    <p:extLst>
      <p:ext uri="{BB962C8B-B14F-4D97-AF65-F5344CB8AC3E}">
        <p14:creationId xmlns:p14="http://schemas.microsoft.com/office/powerpoint/2010/main" val="196788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B2AFEF-640B-DB9C-3D59-57BAB596E63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BFEA4BCD-EBFD-D1D1-2531-0BAF8F122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F4DF7AB0-9ED1-CF79-849A-90461E139CC9}"/>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BD7B8291-B8FE-D3E5-B9B8-BD2721C07A3A}"/>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CF529A1-664E-CA84-73FE-7ED597C0B484}"/>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296705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B4538-37C5-7151-7C53-11824579641F}"/>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52B1D639-523C-CC8C-5756-FB24C8B181A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D147E39A-ED1A-F837-88B3-BEAA973CBD08}"/>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C4188BF1-BAFD-EC39-9873-A2507D7D13E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DF997312-F78D-131D-F1DA-9824198B7A6C}"/>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146406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A7466CD-A4D1-2D11-5025-5DE3E53B948C}"/>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A0EE277-1175-4F7F-4C15-2B65847CE3E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4713AA90-0207-A6EF-A766-1467647D757D}"/>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A0DD9D62-E0DA-7DE4-8FAD-24D44863D52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763D30B3-4FAE-004E-0DCC-59FCFB757BD0}"/>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188599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84C56B-803C-A482-F719-4149C406DFC5}"/>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8A77C177-FBC9-F494-C696-B57555B1B4E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7F022176-B128-4B50-C4DC-E360619798DB}"/>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606A8B67-3DB8-17EB-67C8-0344B36FD594}"/>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1F28A477-A116-316A-91D9-36A0F3BE2BF5}"/>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280235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02D9B-F4A0-12C0-63F3-78231684E62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5C872246-56B7-6AC3-67C6-87891B0EE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455F52F-99E1-B00D-C357-654E9CD9EB52}"/>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0DB2B370-9F7D-BFFD-F606-1AAEDA9CDF1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513327A-A792-5D22-09B9-7F3105DAB04A}"/>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267207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52F31A-7533-B7ED-FC80-B9CFADDBE7B8}"/>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B7078F50-1B40-C2CB-A5F9-8B19870585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A5B0ACFC-53B4-5530-2AB2-E2C63EE2299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8892C069-89A0-8B7D-C325-D7DC86A8E1BA}"/>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6" name="Zástupný symbol pro zápatí 5">
            <a:extLst>
              <a:ext uri="{FF2B5EF4-FFF2-40B4-BE49-F238E27FC236}">
                <a16:creationId xmlns:a16="http://schemas.microsoft.com/office/drawing/2014/main" id="{DB52A119-A1A7-5233-4E15-FC6350E325F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5D363D49-1480-0A31-699B-E11E0D009ED2}"/>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170124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7E7258-1F0A-C8E7-2D77-1BEF7C99E1C6}"/>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2915DF48-F9BC-9C04-DA52-ABBBD7487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FB21ADE-ED4D-D767-CF67-BB0CD2D5B0F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17A56D97-F006-1F7E-BA5E-8D67D26FAC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035DCAE-00FC-570D-3D1E-BE5F3CA8DDF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B9AF618D-74A1-D0BF-9796-421EF0DC4935}"/>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8" name="Zástupný symbol pro zápatí 7">
            <a:extLst>
              <a:ext uri="{FF2B5EF4-FFF2-40B4-BE49-F238E27FC236}">
                <a16:creationId xmlns:a16="http://schemas.microsoft.com/office/drawing/2014/main" id="{AE474368-04D1-F56A-2A98-2D904A0FEC03}"/>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6B163B3B-9B82-8C9F-678E-0E0E89FBF014}"/>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34151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BE5A2E-72CF-F0B3-B5B4-4B19477B7D36}"/>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3FCC38D9-34F8-0059-C485-49C3B396B064}"/>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4" name="Zástupný symbol pro zápatí 3">
            <a:extLst>
              <a:ext uri="{FF2B5EF4-FFF2-40B4-BE49-F238E27FC236}">
                <a16:creationId xmlns:a16="http://schemas.microsoft.com/office/drawing/2014/main" id="{DB470E74-D14F-FFF9-6FED-4AC6850E2C85}"/>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A1AD66B4-FC27-1232-0A4A-97456B470B2B}"/>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128637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0621D2C-65C4-A7A4-6D78-F195B3FB3A61}"/>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3" name="Zástupný symbol pro zápatí 2">
            <a:extLst>
              <a:ext uri="{FF2B5EF4-FFF2-40B4-BE49-F238E27FC236}">
                <a16:creationId xmlns:a16="http://schemas.microsoft.com/office/drawing/2014/main" id="{E042F699-5262-E06D-94F5-D0761AC306F4}"/>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995BF07A-69FD-5060-4C90-44F4B20452C4}"/>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234471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76078-A550-57FC-52ED-AAC3DEB9B02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C27D47F8-1BE2-6A0E-FAB5-48481509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70583E8A-9194-9908-7B4A-A5F75C674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C83D31F-F7AC-066A-9A3D-F1D75CAD53E1}"/>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6" name="Zástupný symbol pro zápatí 5">
            <a:extLst>
              <a:ext uri="{FF2B5EF4-FFF2-40B4-BE49-F238E27FC236}">
                <a16:creationId xmlns:a16="http://schemas.microsoft.com/office/drawing/2014/main" id="{8A7DB89C-E13B-BA3B-A106-85E815BAEE23}"/>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00C8A25F-C1EE-368F-A88D-826C0610097D}"/>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257005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26DE72-10F2-750B-DE47-F23DFBB58CA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2F0B4906-66B6-0E17-EE38-552757A40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27FE2306-E6E0-F0F5-F2FD-9C5244CC7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4901BA5-3D9B-C9EA-AEEF-8EB9AD83BD31}"/>
              </a:ext>
            </a:extLst>
          </p:cNvPr>
          <p:cNvSpPr>
            <a:spLocks noGrp="1"/>
          </p:cNvSpPr>
          <p:nvPr>
            <p:ph type="dt" sz="half" idx="10"/>
          </p:nvPr>
        </p:nvSpPr>
        <p:spPr/>
        <p:txBody>
          <a:bodyPr/>
          <a:lstStyle/>
          <a:p>
            <a:fld id="{E9FBD9B9-4FD9-42F7-BF19-FFC2BA3EC589}" type="datetimeFigureOut">
              <a:rPr lang="en-GB" smtClean="0"/>
              <a:t>11/12/2023</a:t>
            </a:fld>
            <a:endParaRPr lang="en-GB"/>
          </a:p>
        </p:txBody>
      </p:sp>
      <p:sp>
        <p:nvSpPr>
          <p:cNvPr id="6" name="Zástupný symbol pro zápatí 5">
            <a:extLst>
              <a:ext uri="{FF2B5EF4-FFF2-40B4-BE49-F238E27FC236}">
                <a16:creationId xmlns:a16="http://schemas.microsoft.com/office/drawing/2014/main" id="{2EB741B0-544F-7FF6-2725-400B3D9A577B}"/>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A864CB39-0622-E60B-4354-2C9436F47713}"/>
              </a:ext>
            </a:extLst>
          </p:cNvPr>
          <p:cNvSpPr>
            <a:spLocks noGrp="1"/>
          </p:cNvSpPr>
          <p:nvPr>
            <p:ph type="sldNum" sz="quarter" idx="12"/>
          </p:nvPr>
        </p:nvSpPr>
        <p:spPr/>
        <p:txBody>
          <a:bodyPr/>
          <a:lstStyle/>
          <a:p>
            <a:fld id="{A3BF228D-AD91-4E71-8406-12A593B91C2F}" type="slidenum">
              <a:rPr lang="en-GB" smtClean="0"/>
              <a:t>‹#›</a:t>
            </a:fld>
            <a:endParaRPr lang="en-GB"/>
          </a:p>
        </p:txBody>
      </p:sp>
    </p:spTree>
    <p:extLst>
      <p:ext uri="{BB962C8B-B14F-4D97-AF65-F5344CB8AC3E}">
        <p14:creationId xmlns:p14="http://schemas.microsoft.com/office/powerpoint/2010/main" val="159929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D0691A0-8E4C-3FBB-58BF-AB06FFCF2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AF401E4C-9E19-3BB8-6BF1-C8BFED5F3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D7CEBB54-8939-106A-E51E-E6FF0E8B8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BD9B9-4FD9-42F7-BF19-FFC2BA3EC589}" type="datetimeFigureOut">
              <a:rPr lang="en-GB" smtClean="0"/>
              <a:t>11/12/2023</a:t>
            </a:fld>
            <a:endParaRPr lang="en-GB"/>
          </a:p>
        </p:txBody>
      </p:sp>
      <p:sp>
        <p:nvSpPr>
          <p:cNvPr id="5" name="Zástupný symbol pro zápatí 4">
            <a:extLst>
              <a:ext uri="{FF2B5EF4-FFF2-40B4-BE49-F238E27FC236}">
                <a16:creationId xmlns:a16="http://schemas.microsoft.com/office/drawing/2014/main" id="{74BEE7C1-8B78-B79F-F732-B4124B905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9B466B5C-8C18-51C7-B222-7C613B3ABE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F228D-AD91-4E71-8406-12A593B91C2F}" type="slidenum">
              <a:rPr lang="en-GB" smtClean="0"/>
              <a:t>‹#›</a:t>
            </a:fld>
            <a:endParaRPr lang="en-GB"/>
          </a:p>
        </p:txBody>
      </p:sp>
    </p:spTree>
    <p:extLst>
      <p:ext uri="{BB962C8B-B14F-4D97-AF65-F5344CB8AC3E}">
        <p14:creationId xmlns:p14="http://schemas.microsoft.com/office/powerpoint/2010/main" val="185094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17.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jp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g"/><Relationship Id="rId9" Type="http://schemas.openxmlformats.org/officeDocument/2006/relationships/image" Target="../media/image34.jpeg"/><Relationship Id="rId1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8.jp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7.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jpg"/><Relationship Id="rId3" Type="http://schemas.openxmlformats.org/officeDocument/2006/relationships/image" Target="../media/image8.png"/><Relationship Id="rId7" Type="http://schemas.openxmlformats.org/officeDocument/2006/relationships/image" Target="../media/image62.jpg"/><Relationship Id="rId12"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g"/><Relationship Id="rId11" Type="http://schemas.openxmlformats.org/officeDocument/2006/relationships/image" Target="../media/image66.jpg"/><Relationship Id="rId5" Type="http://schemas.openxmlformats.org/officeDocument/2006/relationships/image" Target="../media/image60.jpeg"/><Relationship Id="rId15" Type="http://schemas.openxmlformats.org/officeDocument/2006/relationships/image" Target="../media/image70.jp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jpg"/><Relationship Id="rId14" Type="http://schemas.openxmlformats.org/officeDocument/2006/relationships/image" Target="../media/image69.jp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28.jp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19.xml"/><Relationship Id="rId16"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pamatnikbata.eu/" TargetMode="External"/><Relationship Id="rId5" Type="http://schemas.openxmlformats.org/officeDocument/2006/relationships/hyperlink" Target="https://artalk.info/?prioritized=true&amp;dateFrom=null&amp;dateTo=null&amp;authors=&amp;categories=&amp;search=null" TargetMode="Externa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46.jp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F902A8-3171-5D66-1CCA-B59C754C018D}"/>
              </a:ext>
            </a:extLst>
          </p:cNvPr>
          <p:cNvSpPr>
            <a:spLocks noGrp="1"/>
          </p:cNvSpPr>
          <p:nvPr>
            <p:ph type="ctrTitle"/>
          </p:nvPr>
        </p:nvSpPr>
        <p:spPr>
          <a:xfrm>
            <a:off x="415636" y="4214292"/>
            <a:ext cx="11360727" cy="896072"/>
          </a:xfrm>
        </p:spPr>
        <p:txBody>
          <a:bodyPr>
            <a:normAutofit fontScale="90000"/>
          </a:bodyPr>
          <a:lstStyle/>
          <a:p>
            <a:r>
              <a:rPr lang="cs-CZ" dirty="0"/>
              <a:t>Abeceda Poetismu</a:t>
            </a:r>
            <a:endParaRPr lang="en-GB" dirty="0"/>
          </a:p>
        </p:txBody>
      </p:sp>
      <p:sp>
        <p:nvSpPr>
          <p:cNvPr id="3" name="Podnadpis 2">
            <a:extLst>
              <a:ext uri="{FF2B5EF4-FFF2-40B4-BE49-F238E27FC236}">
                <a16:creationId xmlns:a16="http://schemas.microsoft.com/office/drawing/2014/main" id="{6E11ACC9-657E-F8B4-931E-63E375E4F38A}"/>
              </a:ext>
            </a:extLst>
          </p:cNvPr>
          <p:cNvSpPr>
            <a:spLocks noGrp="1"/>
          </p:cNvSpPr>
          <p:nvPr>
            <p:ph type="subTitle" idx="1"/>
          </p:nvPr>
        </p:nvSpPr>
        <p:spPr>
          <a:xfrm>
            <a:off x="1523999" y="5430838"/>
            <a:ext cx="9144000" cy="896071"/>
          </a:xfrm>
        </p:spPr>
        <p:txBody>
          <a:bodyPr>
            <a:normAutofit/>
          </a:bodyPr>
          <a:lstStyle/>
          <a:p>
            <a:r>
              <a:rPr lang="cs-CZ" sz="2000" dirty="0"/>
              <a:t> </a:t>
            </a:r>
            <a:r>
              <a:rPr lang="cs-CZ" sz="2000" dirty="0">
                <a:effectLst/>
                <a:latin typeface="Calibri" panose="020F0502020204030204" pitchFamily="34" charset="0"/>
                <a:ea typeface="Calibri" panose="020F0502020204030204" pitchFamily="34" charset="0"/>
                <a:cs typeface="Times New Roman" panose="02020603050405020304" pitchFamily="18" charset="0"/>
              </a:rPr>
              <a:t>Janette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Rendeková</a:t>
            </a:r>
            <a:r>
              <a:rPr lang="cs-CZ" sz="2000" dirty="0">
                <a:effectLst/>
                <a:latin typeface="Calibri" panose="020F0502020204030204" pitchFamily="34" charset="0"/>
                <a:ea typeface="Calibri" panose="020F0502020204030204" pitchFamily="34" charset="0"/>
                <a:cs typeface="Times New Roman" panose="02020603050405020304" pitchFamily="18" charset="0"/>
              </a:rPr>
              <a:t>, Kateřina Ptáková, Linda Komárková, Magdaléna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Šturdíková</a:t>
            </a:r>
            <a:r>
              <a:rPr lang="cs-CZ" sz="2000" dirty="0">
                <a:effectLst/>
                <a:latin typeface="Calibri" panose="020F0502020204030204" pitchFamily="34" charset="0"/>
                <a:ea typeface="Calibri" panose="020F0502020204030204" pitchFamily="34" charset="0"/>
                <a:cs typeface="Times New Roman" panose="02020603050405020304" pitchFamily="18" charset="0"/>
              </a:rPr>
              <a:t>, Martin Siegel, Petr Koželuh</a:t>
            </a:r>
            <a:endParaRPr lang="en-GB" sz="2000" dirty="0"/>
          </a:p>
        </p:txBody>
      </p:sp>
      <p:pic>
        <p:nvPicPr>
          <p:cNvPr id="4" name="Obrázek 3" descr="Obsah obrázku černobílá, typografie&#10;&#10;Popis byl vytvořen automaticky">
            <a:extLst>
              <a:ext uri="{FF2B5EF4-FFF2-40B4-BE49-F238E27FC236}">
                <a16:creationId xmlns:a16="http://schemas.microsoft.com/office/drawing/2014/main" id="{49D8B21E-1657-26D7-7A2A-1CE58574B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49" y="333009"/>
            <a:ext cx="2586902" cy="3709336"/>
          </a:xfrm>
          <a:prstGeom prst="rect">
            <a:avLst/>
          </a:prstGeom>
        </p:spPr>
      </p:pic>
    </p:spTree>
    <p:extLst>
      <p:ext uri="{BB962C8B-B14F-4D97-AF65-F5344CB8AC3E}">
        <p14:creationId xmlns:p14="http://schemas.microsoft.com/office/powerpoint/2010/main" val="913590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011FB191-E673-AB12-80B0-B9934B993D3D}"/>
              </a:ext>
            </a:extLst>
          </p:cNvPr>
          <p:cNvPicPr>
            <a:picLocks noChangeAspect="1"/>
          </p:cNvPicPr>
          <p:nvPr/>
        </p:nvPicPr>
        <p:blipFill rotWithShape="1">
          <a:blip r:embed="rId3">
            <a:alphaModFix amt="56000"/>
          </a:blip>
          <a:srcRect l="63620" r="22778"/>
          <a:stretch/>
        </p:blipFill>
        <p:spPr>
          <a:xfrm>
            <a:off x="10878795" y="-1"/>
            <a:ext cx="1860259" cy="6851793"/>
          </a:xfrm>
          <a:prstGeom prst="rect">
            <a:avLst/>
          </a:prstGeom>
        </p:spPr>
      </p:pic>
      <p:pic>
        <p:nvPicPr>
          <p:cNvPr id="7" name="Obrázek 6">
            <a:extLst>
              <a:ext uri="{FF2B5EF4-FFF2-40B4-BE49-F238E27FC236}">
                <a16:creationId xmlns:a16="http://schemas.microsoft.com/office/drawing/2014/main" id="{1CCE2A32-16F4-1A03-A157-0ECA7E578D98}"/>
              </a:ext>
            </a:extLst>
          </p:cNvPr>
          <p:cNvPicPr>
            <a:picLocks noChangeAspect="1"/>
          </p:cNvPicPr>
          <p:nvPr/>
        </p:nvPicPr>
        <p:blipFill rotWithShape="1">
          <a:blip r:embed="rId3">
            <a:alphaModFix amt="56000"/>
          </a:blip>
          <a:srcRect l="63620" r="22778"/>
          <a:stretch/>
        </p:blipFill>
        <p:spPr>
          <a:xfrm>
            <a:off x="9548023" y="0"/>
            <a:ext cx="1860259" cy="6851793"/>
          </a:xfrm>
          <a:prstGeom prst="rect">
            <a:avLst/>
          </a:prstGeom>
        </p:spPr>
      </p:pic>
      <p:pic>
        <p:nvPicPr>
          <p:cNvPr id="5" name="Obrázek 4">
            <a:extLst>
              <a:ext uri="{FF2B5EF4-FFF2-40B4-BE49-F238E27FC236}">
                <a16:creationId xmlns:a16="http://schemas.microsoft.com/office/drawing/2014/main" id="{029D224A-BA37-FBFD-AFB4-3B0F5E3444E5}"/>
              </a:ext>
            </a:extLst>
          </p:cNvPr>
          <p:cNvPicPr>
            <a:picLocks noChangeAspect="1"/>
          </p:cNvPicPr>
          <p:nvPr/>
        </p:nvPicPr>
        <p:blipFill>
          <a:blip r:embed="rId4"/>
          <a:stretch>
            <a:fillRect/>
          </a:stretch>
        </p:blipFill>
        <p:spPr>
          <a:xfrm>
            <a:off x="10220536" y="0"/>
            <a:ext cx="1133264" cy="6858001"/>
          </a:xfrm>
          <a:prstGeom prst="rect">
            <a:avLst/>
          </a:prstGeom>
        </p:spPr>
      </p:pic>
      <p:pic>
        <p:nvPicPr>
          <p:cNvPr id="3" name="Obrázek 2" descr="Obsah obrázku text, diagram, Technický výkres, Plán&#10;&#10;Popis byl vytvořen automaticky">
            <a:extLst>
              <a:ext uri="{FF2B5EF4-FFF2-40B4-BE49-F238E27FC236}">
                <a16:creationId xmlns:a16="http://schemas.microsoft.com/office/drawing/2014/main" id="{65AC7A61-4268-1DA3-163D-9161825EE8EC}"/>
              </a:ext>
            </a:extLst>
          </p:cNvPr>
          <p:cNvPicPr>
            <a:picLocks noChangeAspect="1"/>
          </p:cNvPicPr>
          <p:nvPr/>
        </p:nvPicPr>
        <p:blipFill rotWithShape="1">
          <a:blip r:embed="rId5">
            <a:extLst>
              <a:ext uri="{28A0092B-C50C-407E-A947-70E740481C1C}">
                <a14:useLocalDpi xmlns:a14="http://schemas.microsoft.com/office/drawing/2010/main" val="0"/>
              </a:ext>
            </a:extLst>
          </a:blip>
          <a:srcRect l="5394" t="15242" r="4224" b="33572"/>
          <a:stretch/>
        </p:blipFill>
        <p:spPr>
          <a:xfrm>
            <a:off x="162605" y="1485609"/>
            <a:ext cx="5643109" cy="3214688"/>
          </a:xfrm>
          <a:prstGeom prst="rect">
            <a:avLst/>
          </a:prstGeom>
        </p:spPr>
      </p:pic>
      <p:sp>
        <p:nvSpPr>
          <p:cNvPr id="4" name="TextovéPole 3">
            <a:extLst>
              <a:ext uri="{FF2B5EF4-FFF2-40B4-BE49-F238E27FC236}">
                <a16:creationId xmlns:a16="http://schemas.microsoft.com/office/drawing/2014/main" id="{0E28723B-1C69-BD7E-F70C-F71C5DBDB6F9}"/>
              </a:ext>
            </a:extLst>
          </p:cNvPr>
          <p:cNvSpPr txBox="1"/>
          <p:nvPr/>
        </p:nvSpPr>
        <p:spPr>
          <a:xfrm>
            <a:off x="368754" y="4588201"/>
            <a:ext cx="3550104" cy="369332"/>
          </a:xfrm>
          <a:prstGeom prst="rect">
            <a:avLst/>
          </a:prstGeom>
          <a:noFill/>
        </p:spPr>
        <p:txBody>
          <a:bodyPr wrap="square" rtlCol="0">
            <a:spAutoFit/>
          </a:bodyPr>
          <a:lstStyle/>
          <a:p>
            <a:r>
              <a:rPr lang="cs-CZ" i="1" dirty="0">
                <a:latin typeface="Arial" panose="020B0604020202020204" pitchFamily="34" charset="0"/>
                <a:cs typeface="Arial" panose="020B0604020202020204" pitchFamily="34" charset="0"/>
              </a:rPr>
              <a:t>Půdorys druhé etáže</a:t>
            </a:r>
          </a:p>
        </p:txBody>
      </p:sp>
      <p:pic>
        <p:nvPicPr>
          <p:cNvPr id="6" name="Obrázek 5" descr="Obsah obrázku interiér, budova, Podlahová krytina, interiérový design&#10;&#10;Popis byl vytvořen automaticky">
            <a:extLst>
              <a:ext uri="{FF2B5EF4-FFF2-40B4-BE49-F238E27FC236}">
                <a16:creationId xmlns:a16="http://schemas.microsoft.com/office/drawing/2014/main" id="{A8BF0597-FF98-C096-4B08-EF6D8C875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1281" y="1059315"/>
            <a:ext cx="6118114" cy="4078742"/>
          </a:xfrm>
          <a:prstGeom prst="rect">
            <a:avLst/>
          </a:prstGeom>
        </p:spPr>
      </p:pic>
      <p:sp>
        <p:nvSpPr>
          <p:cNvPr id="2" name="Nadpis 1">
            <a:extLst>
              <a:ext uri="{FF2B5EF4-FFF2-40B4-BE49-F238E27FC236}">
                <a16:creationId xmlns:a16="http://schemas.microsoft.com/office/drawing/2014/main" id="{288C39CC-2714-BD99-4EFC-01222F8DC32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3. patro</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54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software, Počítačová ikona, Webová stránka&#10;&#10;Popis byl vytvořen automaticky">
            <a:extLst>
              <a:ext uri="{FF2B5EF4-FFF2-40B4-BE49-F238E27FC236}">
                <a16:creationId xmlns:a16="http://schemas.microsoft.com/office/drawing/2014/main" id="{510CBF04-9CA8-F601-42D5-0819A4D9D1C2}"/>
              </a:ext>
            </a:extLst>
          </p:cNvPr>
          <p:cNvPicPr>
            <a:picLocks noChangeAspect="1"/>
          </p:cNvPicPr>
          <p:nvPr/>
        </p:nvPicPr>
        <p:blipFill rotWithShape="1">
          <a:blip r:embed="rId3">
            <a:extLst>
              <a:ext uri="{28A0092B-C50C-407E-A947-70E740481C1C}">
                <a14:useLocalDpi xmlns:a14="http://schemas.microsoft.com/office/drawing/2010/main" val="0"/>
              </a:ext>
            </a:extLst>
          </a:blip>
          <a:srcRect l="8500" t="18913" r="57667" b="35074"/>
          <a:stretch/>
        </p:blipFill>
        <p:spPr>
          <a:xfrm>
            <a:off x="9621353" y="3180080"/>
            <a:ext cx="2245530" cy="1338469"/>
          </a:xfrm>
          <a:prstGeom prst="rect">
            <a:avLst/>
          </a:prstGeom>
        </p:spPr>
      </p:pic>
      <p:pic>
        <p:nvPicPr>
          <p:cNvPr id="4" name="Obrázek 3">
            <a:extLst>
              <a:ext uri="{FF2B5EF4-FFF2-40B4-BE49-F238E27FC236}">
                <a16:creationId xmlns:a16="http://schemas.microsoft.com/office/drawing/2014/main" id="{8E8FB02E-122E-F742-D4E9-3CAA43EAF8E0}"/>
              </a:ext>
            </a:extLst>
          </p:cNvPr>
          <p:cNvPicPr>
            <a:picLocks noChangeAspect="1"/>
          </p:cNvPicPr>
          <p:nvPr/>
        </p:nvPicPr>
        <p:blipFill rotWithShape="1">
          <a:blip r:embed="rId4"/>
          <a:srcRect l="2667" t="13689" r="16499" b="7259"/>
          <a:stretch/>
        </p:blipFill>
        <p:spPr>
          <a:xfrm>
            <a:off x="447473" y="1088870"/>
            <a:ext cx="9077669" cy="4993651"/>
          </a:xfrm>
          <a:prstGeom prst="rect">
            <a:avLst/>
          </a:prstGeom>
        </p:spPr>
      </p:pic>
    </p:spTree>
    <p:extLst>
      <p:ext uri="{BB962C8B-B14F-4D97-AF65-F5344CB8AC3E}">
        <p14:creationId xmlns:p14="http://schemas.microsoft.com/office/powerpoint/2010/main" val="309560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16A24CF-5AA4-5AD6-B70B-FEE037C9D045}"/>
              </a:ext>
            </a:extLst>
          </p:cNvPr>
          <p:cNvPicPr>
            <a:picLocks noChangeAspect="1"/>
          </p:cNvPicPr>
          <p:nvPr/>
        </p:nvPicPr>
        <p:blipFill rotWithShape="1">
          <a:blip r:embed="rId3"/>
          <a:srcRect l="19000" t="18311" r="23400" b="9156"/>
          <a:stretch/>
        </p:blipFill>
        <p:spPr>
          <a:xfrm>
            <a:off x="1440090" y="131063"/>
            <a:ext cx="9311819" cy="6595872"/>
          </a:xfrm>
          <a:prstGeom prst="rect">
            <a:avLst/>
          </a:prstGeom>
        </p:spPr>
      </p:pic>
    </p:spTree>
    <p:extLst>
      <p:ext uri="{BB962C8B-B14F-4D97-AF65-F5344CB8AC3E}">
        <p14:creationId xmlns:p14="http://schemas.microsoft.com/office/powerpoint/2010/main" val="2780315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247767F2-A20F-50B2-6628-AD0F0D464805}"/>
              </a:ext>
            </a:extLst>
          </p:cNvPr>
          <p:cNvPicPr>
            <a:picLocks noChangeAspect="1"/>
          </p:cNvPicPr>
          <p:nvPr/>
        </p:nvPicPr>
        <p:blipFill rotWithShape="1">
          <a:blip r:embed="rId3"/>
          <a:srcRect l="45656"/>
          <a:stretch/>
        </p:blipFill>
        <p:spPr>
          <a:xfrm rot="16200000">
            <a:off x="5766175" y="-5870643"/>
            <a:ext cx="659643" cy="12192000"/>
          </a:xfrm>
          <a:prstGeom prst="rect">
            <a:avLst/>
          </a:prstGeom>
        </p:spPr>
      </p:pic>
      <p:pic>
        <p:nvPicPr>
          <p:cNvPr id="10" name="Obrázek 9">
            <a:extLst>
              <a:ext uri="{FF2B5EF4-FFF2-40B4-BE49-F238E27FC236}">
                <a16:creationId xmlns:a16="http://schemas.microsoft.com/office/drawing/2014/main" id="{F5E68935-490E-D13D-4582-01F8A3FE88E0}"/>
              </a:ext>
            </a:extLst>
          </p:cNvPr>
          <p:cNvPicPr>
            <a:picLocks noChangeAspect="1"/>
          </p:cNvPicPr>
          <p:nvPr/>
        </p:nvPicPr>
        <p:blipFill rotWithShape="1">
          <a:blip r:embed="rId3"/>
          <a:srcRect l="45656"/>
          <a:stretch/>
        </p:blipFill>
        <p:spPr>
          <a:xfrm rot="16200000">
            <a:off x="5766177" y="-5415177"/>
            <a:ext cx="659643" cy="12192000"/>
          </a:xfrm>
          <a:prstGeom prst="rect">
            <a:avLst/>
          </a:prstGeom>
        </p:spPr>
      </p:pic>
      <p:pic>
        <p:nvPicPr>
          <p:cNvPr id="9" name="Obrázek 8">
            <a:extLst>
              <a:ext uri="{FF2B5EF4-FFF2-40B4-BE49-F238E27FC236}">
                <a16:creationId xmlns:a16="http://schemas.microsoft.com/office/drawing/2014/main" id="{FD8E9CE9-A107-635C-CC4F-AB81AF5BA111}"/>
              </a:ext>
            </a:extLst>
          </p:cNvPr>
          <p:cNvPicPr>
            <a:picLocks noChangeAspect="1"/>
          </p:cNvPicPr>
          <p:nvPr/>
        </p:nvPicPr>
        <p:blipFill rotWithShape="1">
          <a:blip r:embed="rId3"/>
          <a:srcRect l="45656"/>
          <a:stretch/>
        </p:blipFill>
        <p:spPr>
          <a:xfrm rot="16200000">
            <a:off x="5766178" y="-5033010"/>
            <a:ext cx="659643" cy="12192000"/>
          </a:xfrm>
          <a:prstGeom prst="rect">
            <a:avLst/>
          </a:prstGeom>
        </p:spPr>
      </p:pic>
      <p:sp>
        <p:nvSpPr>
          <p:cNvPr id="3" name="Zástupný obsah 2">
            <a:extLst>
              <a:ext uri="{FF2B5EF4-FFF2-40B4-BE49-F238E27FC236}">
                <a16:creationId xmlns:a16="http://schemas.microsoft.com/office/drawing/2014/main" id="{8BF48C4D-A10E-3678-6785-2815CECC4C4D}"/>
              </a:ext>
            </a:extLst>
          </p:cNvPr>
          <p:cNvSpPr>
            <a:spLocks noGrp="1"/>
          </p:cNvSpPr>
          <p:nvPr>
            <p:ph idx="1"/>
          </p:nvPr>
        </p:nvSpPr>
        <p:spPr>
          <a:xfrm>
            <a:off x="521388" y="1920240"/>
            <a:ext cx="7372350" cy="4320540"/>
          </a:xfrm>
        </p:spPr>
        <p:txBody>
          <a:bodyPr>
            <a:noAutofit/>
          </a:bodyPr>
          <a:lstStyle/>
          <a:p>
            <a:pPr marL="0" indent="0" algn="just" rtl="0">
              <a:spcBef>
                <a:spcPts val="0"/>
              </a:spcBef>
              <a:spcAft>
                <a:spcPts val="0"/>
              </a:spcAft>
              <a:buNone/>
            </a:pPr>
            <a:r>
              <a:rPr lang="cs-CZ" sz="2400" b="0" i="0" u="none" strike="noStrike" dirty="0">
                <a:solidFill>
                  <a:srgbClr val="000000"/>
                </a:solidFill>
                <a:effectLst/>
                <a:latin typeface="Arial" panose="020B0604020202020204" pitchFamily="34" charset="0"/>
                <a:cs typeface="Arial" panose="020B0604020202020204" pitchFamily="34" charset="0"/>
              </a:rPr>
              <a:t>V posledním manifestu, napsaném na přelomu let 1929–1930, Karel Teige přehodnocuje stávající názory. Dochází k hledání životních hodnot, které utvářejí psychiku a ucelený pohled na svět. Teige hledá nový smysl umění v sexuálním pudu, podmíněném splynutím harmonie těla a ducha, který je zároveň pudem tvůrčím. </a:t>
            </a:r>
          </a:p>
          <a:p>
            <a:pPr marL="0" indent="0" algn="just" rtl="0">
              <a:spcBef>
                <a:spcPts val="0"/>
              </a:spcBef>
              <a:spcAft>
                <a:spcPts val="0"/>
              </a:spcAft>
              <a:buNone/>
            </a:pPr>
            <a:endParaRPr lang="cs-CZ" sz="2400" b="0" i="0" u="none" strike="noStrike" dirty="0">
              <a:solidFill>
                <a:srgbClr val="000000"/>
              </a:solidFill>
              <a:effectLst/>
              <a:latin typeface="Arial" panose="020B0604020202020204" pitchFamily="34" charset="0"/>
              <a:cs typeface="Arial" panose="020B0604020202020204" pitchFamily="34" charset="0"/>
            </a:endParaRPr>
          </a:p>
          <a:p>
            <a:pPr marL="0" indent="0" algn="just" rtl="0">
              <a:spcBef>
                <a:spcPts val="0"/>
              </a:spcBef>
              <a:spcAft>
                <a:spcPts val="0"/>
              </a:spcAft>
              <a:buNone/>
            </a:pPr>
            <a:r>
              <a:rPr lang="cs-CZ" sz="2400" b="0" i="0" u="none" strike="noStrike" dirty="0">
                <a:solidFill>
                  <a:srgbClr val="000000"/>
                </a:solidFill>
                <a:effectLst/>
                <a:latin typeface="Arial" panose="020B0604020202020204" pitchFamily="34" charset="0"/>
                <a:cs typeface="Arial" panose="020B0604020202020204" pitchFamily="34" charset="0"/>
              </a:rPr>
              <a:t>Poslední část expozice se snaží přiblížit pozvolný vývoj poetistických postojů od kubismu po surrealismus, ve kterém vidí naplnění svých idejí.</a:t>
            </a:r>
            <a:endParaRPr lang="cs-CZ" sz="2400" b="0" dirty="0">
              <a:effectLst/>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76DDCE92-BC03-0ADA-BFDF-F9A4F602C295}"/>
              </a:ext>
            </a:extLst>
          </p:cNvPr>
          <p:cNvSpPr/>
          <p:nvPr/>
        </p:nvSpPr>
        <p:spPr>
          <a:xfrm>
            <a:off x="8647430" y="3104674"/>
            <a:ext cx="45719" cy="104441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688000F5-60A7-5CE1-E177-F2B2E83BAF75}"/>
              </a:ext>
            </a:extLst>
          </p:cNvPr>
          <p:cNvSpPr/>
          <p:nvPr/>
        </p:nvSpPr>
        <p:spPr>
          <a:xfrm>
            <a:off x="441378" y="1748790"/>
            <a:ext cx="7532370" cy="404622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FD581CF7-0877-2348-612B-620FF3890177}"/>
              </a:ext>
            </a:extLst>
          </p:cNvPr>
          <p:cNvSpPr>
            <a:spLocks noGrp="1"/>
          </p:cNvSpPr>
          <p:nvPr>
            <p:ph type="title"/>
          </p:nvPr>
        </p:nvSpPr>
        <p:spPr>
          <a:xfrm>
            <a:off x="441378" y="-213103"/>
            <a:ext cx="4782234" cy="1600200"/>
          </a:xfrm>
        </p:spPr>
        <p:txBody>
          <a:bodyPr/>
          <a:lstStyle/>
          <a:p>
            <a:r>
              <a:rPr lang="cs-CZ" dirty="0">
                <a:latin typeface="Arial" panose="020B0604020202020204" pitchFamily="34" charset="0"/>
                <a:cs typeface="Arial" panose="020B0604020202020204" pitchFamily="34" charset="0"/>
              </a:rPr>
              <a:t>Informační text 3. patra </a:t>
            </a:r>
            <a:endParaRPr lang="en-GB" dirty="0">
              <a:latin typeface="Arial" panose="020B0604020202020204" pitchFamily="34" charset="0"/>
              <a:cs typeface="Arial" panose="020B0604020202020204" pitchFamily="34" charset="0"/>
            </a:endParaRPr>
          </a:p>
        </p:txBody>
      </p:sp>
      <p:pic>
        <p:nvPicPr>
          <p:cNvPr id="11" name="Obrázek 10">
            <a:extLst>
              <a:ext uri="{FF2B5EF4-FFF2-40B4-BE49-F238E27FC236}">
                <a16:creationId xmlns:a16="http://schemas.microsoft.com/office/drawing/2014/main" id="{B0519831-B854-6590-68DF-D2D463F2666D}"/>
              </a:ext>
            </a:extLst>
          </p:cNvPr>
          <p:cNvPicPr>
            <a:picLocks noChangeAspect="1"/>
          </p:cNvPicPr>
          <p:nvPr/>
        </p:nvPicPr>
        <p:blipFill rotWithShape="1">
          <a:blip r:embed="rId4">
            <a:alphaModFix amt="56000"/>
          </a:blip>
          <a:srcRect l="63620" r="22778"/>
          <a:stretch/>
        </p:blipFill>
        <p:spPr>
          <a:xfrm>
            <a:off x="10331741" y="6207"/>
            <a:ext cx="1860259" cy="6851793"/>
          </a:xfrm>
          <a:prstGeom prst="rect">
            <a:avLst/>
          </a:prstGeom>
        </p:spPr>
      </p:pic>
      <p:pic>
        <p:nvPicPr>
          <p:cNvPr id="5" name="Obrázek 4" descr="Obsah obrázku text, snímek obrazovky, software, diagram&#10;&#10;Popis byl vytvořen automaticky">
            <a:extLst>
              <a:ext uri="{FF2B5EF4-FFF2-40B4-BE49-F238E27FC236}">
                <a16:creationId xmlns:a16="http://schemas.microsoft.com/office/drawing/2014/main" id="{A0A937EC-6956-7CD2-17AE-B7D86ABC8D7F}"/>
              </a:ext>
            </a:extLst>
          </p:cNvPr>
          <p:cNvPicPr>
            <a:picLocks noChangeAspect="1"/>
          </p:cNvPicPr>
          <p:nvPr/>
        </p:nvPicPr>
        <p:blipFill rotWithShape="1">
          <a:blip r:embed="rId5">
            <a:extLst>
              <a:ext uri="{28A0092B-C50C-407E-A947-70E740481C1C}">
                <a14:useLocalDpi xmlns:a14="http://schemas.microsoft.com/office/drawing/2010/main" val="0"/>
              </a:ext>
            </a:extLst>
          </a:blip>
          <a:srcRect l="5333" t="34124" r="69749" b="43250"/>
          <a:stretch/>
        </p:blipFill>
        <p:spPr>
          <a:xfrm>
            <a:off x="8053758" y="2943139"/>
            <a:ext cx="4020670" cy="1600200"/>
          </a:xfrm>
          <a:prstGeom prst="rect">
            <a:avLst/>
          </a:prstGeom>
        </p:spPr>
      </p:pic>
      <p:cxnSp>
        <p:nvCxnSpPr>
          <p:cNvPr id="8" name="Přímá spojnice 7">
            <a:extLst>
              <a:ext uri="{FF2B5EF4-FFF2-40B4-BE49-F238E27FC236}">
                <a16:creationId xmlns:a16="http://schemas.microsoft.com/office/drawing/2014/main" id="{127CFC08-D23D-83FF-0956-F932DBD72674}"/>
              </a:ext>
            </a:extLst>
          </p:cNvPr>
          <p:cNvCxnSpPr/>
          <p:nvPr/>
        </p:nvCxnSpPr>
        <p:spPr>
          <a:xfrm>
            <a:off x="8693149" y="3104674"/>
            <a:ext cx="0" cy="11869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3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F4233B20-1409-84B6-19D7-4F9CD1ED21BA}"/>
              </a:ext>
            </a:extLst>
          </p:cNvPr>
          <p:cNvPicPr>
            <a:picLocks noChangeAspect="1"/>
          </p:cNvPicPr>
          <p:nvPr/>
        </p:nvPicPr>
        <p:blipFill rotWithShape="1">
          <a:blip r:embed="rId3"/>
          <a:srcRect l="45656" b="5091"/>
          <a:stretch/>
        </p:blipFill>
        <p:spPr>
          <a:xfrm rot="16200000">
            <a:off x="5534570" y="-5996838"/>
            <a:ext cx="771654" cy="13948675"/>
          </a:xfrm>
          <a:prstGeom prst="rect">
            <a:avLst/>
          </a:prstGeom>
        </p:spPr>
      </p:pic>
      <p:pic>
        <p:nvPicPr>
          <p:cNvPr id="3" name="Obrázek 2" descr="Obsah obrázku text, software, Multimediální software, mapa&#10;&#10;Popis byl vytvořen automaticky">
            <a:extLst>
              <a:ext uri="{FF2B5EF4-FFF2-40B4-BE49-F238E27FC236}">
                <a16:creationId xmlns:a16="http://schemas.microsoft.com/office/drawing/2014/main" id="{C4AB6C9A-BB25-A71B-AAF6-8BEAFC4E1935}"/>
              </a:ext>
            </a:extLst>
          </p:cNvPr>
          <p:cNvPicPr>
            <a:picLocks noChangeAspect="1"/>
          </p:cNvPicPr>
          <p:nvPr/>
        </p:nvPicPr>
        <p:blipFill rotWithShape="1">
          <a:blip r:embed="rId4">
            <a:extLst>
              <a:ext uri="{28A0092B-C50C-407E-A947-70E740481C1C}">
                <a14:useLocalDpi xmlns:a14="http://schemas.microsoft.com/office/drawing/2010/main" val="0"/>
              </a:ext>
            </a:extLst>
          </a:blip>
          <a:srcRect l="10082" t="11308" r="45000" b="18503"/>
          <a:stretch/>
        </p:blipFill>
        <p:spPr>
          <a:xfrm>
            <a:off x="6913306" y="1956635"/>
            <a:ext cx="5278694" cy="3615349"/>
          </a:xfrm>
          <a:prstGeom prst="rect">
            <a:avLst/>
          </a:prstGeom>
        </p:spPr>
      </p:pic>
      <p:sp>
        <p:nvSpPr>
          <p:cNvPr id="2" name="Obdélník 1">
            <a:extLst>
              <a:ext uri="{FF2B5EF4-FFF2-40B4-BE49-F238E27FC236}">
                <a16:creationId xmlns:a16="http://schemas.microsoft.com/office/drawing/2014/main" id="{74EEED35-271F-7EDA-14B5-2F0BA96E22E7}"/>
              </a:ext>
            </a:extLst>
          </p:cNvPr>
          <p:cNvSpPr/>
          <p:nvPr/>
        </p:nvSpPr>
        <p:spPr>
          <a:xfrm>
            <a:off x="7121525" y="2055813"/>
            <a:ext cx="4407878" cy="1208457"/>
          </a:xfrm>
          <a:prstGeom prst="rect">
            <a:avLst/>
          </a:prstGeom>
          <a:noFill/>
          <a:ln w="38100">
            <a:solidFill>
              <a:srgbClr val="FF0000"/>
            </a:solidFill>
          </a:ln>
          <a:effectLst>
            <a:reflection blurRad="101600" stA="47000" endPos="0" dist="1524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Nadpis 3">
            <a:extLst>
              <a:ext uri="{FF2B5EF4-FFF2-40B4-BE49-F238E27FC236}">
                <a16:creationId xmlns:a16="http://schemas.microsoft.com/office/drawing/2014/main" id="{A4D5B8CA-82C0-4912-903B-DCBDC4956BF0}"/>
              </a:ext>
            </a:extLst>
          </p:cNvPr>
          <p:cNvSpPr>
            <a:spLocks noGrp="1"/>
          </p:cNvSpPr>
          <p:nvPr>
            <p:ph type="title"/>
          </p:nvPr>
        </p:nvSpPr>
        <p:spPr>
          <a:xfrm>
            <a:off x="633132" y="325137"/>
            <a:ext cx="10515600" cy="1325563"/>
          </a:xfrm>
        </p:spPr>
        <p:txBody>
          <a:bodyPr/>
          <a:lstStyle/>
          <a:p>
            <a:r>
              <a:rPr lang="cs-CZ" dirty="0">
                <a:latin typeface="Arial" panose="020B0604020202020204" pitchFamily="34" charset="0"/>
                <a:cs typeface="Arial" panose="020B0604020202020204" pitchFamily="34" charset="0"/>
              </a:rPr>
              <a:t>1. část </a:t>
            </a:r>
            <a:endParaRPr lang="en-GB" dirty="0">
              <a:latin typeface="Arial" panose="020B0604020202020204" pitchFamily="34" charset="0"/>
              <a:cs typeface="Arial" panose="020B0604020202020204" pitchFamily="34" charset="0"/>
            </a:endParaRPr>
          </a:p>
        </p:txBody>
      </p:sp>
      <p:sp>
        <p:nvSpPr>
          <p:cNvPr id="5" name="Zástupný obsah 4">
            <a:extLst>
              <a:ext uri="{FF2B5EF4-FFF2-40B4-BE49-F238E27FC236}">
                <a16:creationId xmlns:a16="http://schemas.microsoft.com/office/drawing/2014/main" id="{BDC800E4-0006-0035-8C0D-9049249BF9B7}"/>
              </a:ext>
            </a:extLst>
          </p:cNvPr>
          <p:cNvSpPr>
            <a:spLocks noGrp="1"/>
          </p:cNvSpPr>
          <p:nvPr>
            <p:ph idx="1"/>
          </p:nvPr>
        </p:nvSpPr>
        <p:spPr>
          <a:xfrm>
            <a:off x="662597" y="2614170"/>
            <a:ext cx="10515600" cy="4351338"/>
          </a:xfrm>
        </p:spPr>
        <p:txBody>
          <a:bodyPr/>
          <a:lstStyle/>
          <a:p>
            <a:pPr marL="0" indent="0">
              <a:buNone/>
            </a:pPr>
            <a:r>
              <a:rPr lang="cs-CZ" dirty="0">
                <a:latin typeface="Arial" panose="020B0604020202020204" pitchFamily="34" charset="0"/>
                <a:cs typeface="Arial" panose="020B0604020202020204" pitchFamily="34" charset="0"/>
              </a:rPr>
              <a:t>informační text</a:t>
            </a:r>
          </a:p>
        </p:txBody>
      </p:sp>
      <p:sp>
        <p:nvSpPr>
          <p:cNvPr id="6" name="Obdélník 5">
            <a:extLst>
              <a:ext uri="{FF2B5EF4-FFF2-40B4-BE49-F238E27FC236}">
                <a16:creationId xmlns:a16="http://schemas.microsoft.com/office/drawing/2014/main" id="{4A32F61C-5F96-6E09-4524-404B998ADC3F}"/>
              </a:ext>
            </a:extLst>
          </p:cNvPr>
          <p:cNvSpPr/>
          <p:nvPr/>
        </p:nvSpPr>
        <p:spPr>
          <a:xfrm rot="10800000">
            <a:off x="7334726" y="2325209"/>
            <a:ext cx="45719" cy="4179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TextovéPole 8">
            <a:extLst>
              <a:ext uri="{FF2B5EF4-FFF2-40B4-BE49-F238E27FC236}">
                <a16:creationId xmlns:a16="http://schemas.microsoft.com/office/drawing/2014/main" id="{4EB97243-A9D5-C470-6CAF-2B50193772CD}"/>
              </a:ext>
            </a:extLst>
          </p:cNvPr>
          <p:cNvSpPr txBox="1"/>
          <p:nvPr/>
        </p:nvSpPr>
        <p:spPr>
          <a:xfrm>
            <a:off x="838200" y="3248466"/>
            <a:ext cx="6017513" cy="2339102"/>
          </a:xfrm>
          <a:prstGeom prst="rect">
            <a:avLst/>
          </a:prstGeom>
          <a:noFill/>
        </p:spPr>
        <p:txBody>
          <a:bodyPr wrap="square">
            <a:spAutoFit/>
          </a:bodyPr>
          <a:lstStyle/>
          <a:p>
            <a:pPr rtl="0">
              <a:spcBef>
                <a:spcPts val="1200"/>
              </a:spcBef>
              <a:spcAft>
                <a:spcPts val="1200"/>
              </a:spcAft>
            </a:pPr>
            <a:r>
              <a:rPr lang="cs-CZ" sz="2000" b="0" i="0" u="none" strike="noStrike" dirty="0">
                <a:solidFill>
                  <a:srgbClr val="000000"/>
                </a:solidFill>
                <a:effectLst/>
                <a:latin typeface="Arial" panose="020B0604020202020204" pitchFamily="34" charset="0"/>
                <a:cs typeface="Arial" panose="020B0604020202020204" pitchFamily="34" charset="0"/>
              </a:rPr>
              <a:t>Obrazy plné kubických hodnot pomalu mizí. Stále více se upřednostňují organické formy, které jsou spíše příbuzné surrealistické tvorbě. Tento proces je pozvolný a v určitý čas dochází ke splynutí těchto dvou stylistických postojů.</a:t>
            </a:r>
          </a:p>
          <a:p>
            <a:br>
              <a:rPr lang="cs-CZ" dirty="0"/>
            </a:br>
            <a:endParaRPr lang="en-GB" dirty="0"/>
          </a:p>
        </p:txBody>
      </p:sp>
      <p:sp>
        <p:nvSpPr>
          <p:cNvPr id="10" name="Obdélník 9">
            <a:extLst>
              <a:ext uri="{FF2B5EF4-FFF2-40B4-BE49-F238E27FC236}">
                <a16:creationId xmlns:a16="http://schemas.microsoft.com/office/drawing/2014/main" id="{C4A9FD36-9350-0944-3522-84C4316DA75A}"/>
              </a:ext>
            </a:extLst>
          </p:cNvPr>
          <p:cNvSpPr/>
          <p:nvPr/>
        </p:nvSpPr>
        <p:spPr>
          <a:xfrm>
            <a:off x="757808" y="3164323"/>
            <a:ext cx="6097905" cy="199235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88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CEB8EC2-6B85-C620-94B8-265610998364}"/>
              </a:ext>
            </a:extLst>
          </p:cNvPr>
          <p:cNvPicPr>
            <a:picLocks noChangeAspect="1"/>
          </p:cNvPicPr>
          <p:nvPr/>
        </p:nvPicPr>
        <p:blipFill rotWithShape="1">
          <a:blip r:embed="rId3">
            <a:extLst>
              <a:ext uri="{28A0092B-C50C-407E-A947-70E740481C1C}">
                <a14:useLocalDpi xmlns:a14="http://schemas.microsoft.com/office/drawing/2010/main" val="0"/>
              </a:ext>
            </a:extLst>
          </a:blip>
          <a:srcRect l="5025" t="15300" r="66052" b="57891"/>
          <a:stretch/>
        </p:blipFill>
        <p:spPr>
          <a:xfrm>
            <a:off x="2335770" y="2257319"/>
            <a:ext cx="7317512" cy="2972815"/>
          </a:xfrm>
          <a:prstGeom prst="rect">
            <a:avLst/>
          </a:prstGeom>
        </p:spPr>
      </p:pic>
      <p:sp>
        <p:nvSpPr>
          <p:cNvPr id="7" name="Obdélník 6">
            <a:extLst>
              <a:ext uri="{FF2B5EF4-FFF2-40B4-BE49-F238E27FC236}">
                <a16:creationId xmlns:a16="http://schemas.microsoft.com/office/drawing/2014/main" id="{69C2E59D-6E31-89AE-C333-64AA5909FF0D}"/>
              </a:ext>
            </a:extLst>
          </p:cNvPr>
          <p:cNvSpPr/>
          <p:nvPr/>
        </p:nvSpPr>
        <p:spPr>
          <a:xfrm>
            <a:off x="2749282" y="2710455"/>
            <a:ext cx="63500" cy="127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334B971B-ACDB-6E5A-2587-1DE9C171D505}"/>
              </a:ext>
            </a:extLst>
          </p:cNvPr>
          <p:cNvSpPr/>
          <p:nvPr/>
        </p:nvSpPr>
        <p:spPr>
          <a:xfrm rot="5400000">
            <a:off x="3506358" y="2504620"/>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38677339-3240-E04D-AAF0-A9AF94C2BC38}"/>
              </a:ext>
            </a:extLst>
          </p:cNvPr>
          <p:cNvSpPr/>
          <p:nvPr/>
        </p:nvSpPr>
        <p:spPr>
          <a:xfrm rot="5400000">
            <a:off x="4202768" y="4103857"/>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580871C8-36A1-335E-0D6D-E93078BFEA85}"/>
              </a:ext>
            </a:extLst>
          </p:cNvPr>
          <p:cNvSpPr/>
          <p:nvPr/>
        </p:nvSpPr>
        <p:spPr>
          <a:xfrm rot="5400000">
            <a:off x="5430357" y="4740464"/>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9B186D21-5FB1-EFE8-DB02-EB6F85B7CB97}"/>
              </a:ext>
            </a:extLst>
          </p:cNvPr>
          <p:cNvSpPr/>
          <p:nvPr/>
        </p:nvSpPr>
        <p:spPr>
          <a:xfrm rot="5400000">
            <a:off x="6056649" y="4740464"/>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E6E6C048-51DC-78A9-94C3-A7211B7836DC}"/>
              </a:ext>
            </a:extLst>
          </p:cNvPr>
          <p:cNvSpPr/>
          <p:nvPr/>
        </p:nvSpPr>
        <p:spPr>
          <a:xfrm rot="5400000">
            <a:off x="6936995" y="4740465"/>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a:extLst>
              <a:ext uri="{FF2B5EF4-FFF2-40B4-BE49-F238E27FC236}">
                <a16:creationId xmlns:a16="http://schemas.microsoft.com/office/drawing/2014/main" id="{A1F213EF-7BC2-EF02-5AEE-1F91A1D8C4F3}"/>
              </a:ext>
            </a:extLst>
          </p:cNvPr>
          <p:cNvSpPr/>
          <p:nvPr/>
        </p:nvSpPr>
        <p:spPr>
          <a:xfrm rot="5400000">
            <a:off x="7655887" y="4740465"/>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E1062C78-1930-6D86-D781-D00DBB8DBDFB}"/>
              </a:ext>
            </a:extLst>
          </p:cNvPr>
          <p:cNvSpPr/>
          <p:nvPr/>
        </p:nvSpPr>
        <p:spPr>
          <a:xfrm rot="5400000">
            <a:off x="8996618" y="410385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a:extLst>
              <a:ext uri="{FF2B5EF4-FFF2-40B4-BE49-F238E27FC236}">
                <a16:creationId xmlns:a16="http://schemas.microsoft.com/office/drawing/2014/main" id="{2128C19C-74B1-A0DE-69A9-68C8868D33FB}"/>
              </a:ext>
            </a:extLst>
          </p:cNvPr>
          <p:cNvSpPr/>
          <p:nvPr/>
        </p:nvSpPr>
        <p:spPr>
          <a:xfrm rot="8192623">
            <a:off x="4892445" y="4389759"/>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C10529D4-E8BD-B31F-1C4D-801919E42AD2}"/>
              </a:ext>
            </a:extLst>
          </p:cNvPr>
          <p:cNvSpPr/>
          <p:nvPr/>
        </p:nvSpPr>
        <p:spPr>
          <a:xfrm rot="2640283">
            <a:off x="8274119" y="441698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32BC53BB-1CBD-03D4-1AD8-555ED81B8464}"/>
              </a:ext>
            </a:extLst>
          </p:cNvPr>
          <p:cNvSpPr/>
          <p:nvPr/>
        </p:nvSpPr>
        <p:spPr>
          <a:xfrm rot="7975872">
            <a:off x="7725381" y="2577492"/>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a:extLst>
              <a:ext uri="{FF2B5EF4-FFF2-40B4-BE49-F238E27FC236}">
                <a16:creationId xmlns:a16="http://schemas.microsoft.com/office/drawing/2014/main" id="{4BE29795-5C9A-C808-5A7B-3CE0319FB5BA}"/>
              </a:ext>
            </a:extLst>
          </p:cNvPr>
          <p:cNvSpPr/>
          <p:nvPr/>
        </p:nvSpPr>
        <p:spPr>
          <a:xfrm rot="7975872">
            <a:off x="8233381" y="3044097"/>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a:extLst>
              <a:ext uri="{FF2B5EF4-FFF2-40B4-BE49-F238E27FC236}">
                <a16:creationId xmlns:a16="http://schemas.microsoft.com/office/drawing/2014/main" id="{5F9F6030-EE08-E75F-30DB-D7D48E8F8651}"/>
              </a:ext>
            </a:extLst>
          </p:cNvPr>
          <p:cNvSpPr txBox="1"/>
          <p:nvPr/>
        </p:nvSpPr>
        <p:spPr>
          <a:xfrm>
            <a:off x="3402953" y="2797072"/>
            <a:ext cx="395857" cy="369332"/>
          </a:xfrm>
          <a:prstGeom prst="rect">
            <a:avLst/>
          </a:prstGeom>
          <a:noFill/>
        </p:spPr>
        <p:txBody>
          <a:bodyPr wrap="square" rtlCol="0">
            <a:spAutoFit/>
          </a:bodyPr>
          <a:lstStyle/>
          <a:p>
            <a:r>
              <a:rPr lang="cs-CZ" dirty="0"/>
              <a:t>1</a:t>
            </a:r>
          </a:p>
        </p:txBody>
      </p:sp>
      <p:sp>
        <p:nvSpPr>
          <p:cNvPr id="30" name="TextovéPole 29">
            <a:extLst>
              <a:ext uri="{FF2B5EF4-FFF2-40B4-BE49-F238E27FC236}">
                <a16:creationId xmlns:a16="http://schemas.microsoft.com/office/drawing/2014/main" id="{1CD987D4-9168-49DD-F697-5D47563A76F2}"/>
              </a:ext>
            </a:extLst>
          </p:cNvPr>
          <p:cNvSpPr txBox="1"/>
          <p:nvPr/>
        </p:nvSpPr>
        <p:spPr>
          <a:xfrm>
            <a:off x="4099363" y="3929823"/>
            <a:ext cx="395857" cy="369332"/>
          </a:xfrm>
          <a:prstGeom prst="rect">
            <a:avLst/>
          </a:prstGeom>
          <a:noFill/>
        </p:spPr>
        <p:txBody>
          <a:bodyPr wrap="square" rtlCol="0">
            <a:spAutoFit/>
          </a:bodyPr>
          <a:lstStyle/>
          <a:p>
            <a:r>
              <a:rPr lang="cs-CZ" dirty="0"/>
              <a:t>2</a:t>
            </a:r>
          </a:p>
        </p:txBody>
      </p:sp>
      <p:sp>
        <p:nvSpPr>
          <p:cNvPr id="31" name="TextovéPole 30">
            <a:extLst>
              <a:ext uri="{FF2B5EF4-FFF2-40B4-BE49-F238E27FC236}">
                <a16:creationId xmlns:a16="http://schemas.microsoft.com/office/drawing/2014/main" id="{B0509EF2-7B6F-07AE-2A87-C69006F1533A}"/>
              </a:ext>
            </a:extLst>
          </p:cNvPr>
          <p:cNvSpPr txBox="1"/>
          <p:nvPr/>
        </p:nvSpPr>
        <p:spPr>
          <a:xfrm>
            <a:off x="4924801" y="4272174"/>
            <a:ext cx="395857" cy="369332"/>
          </a:xfrm>
          <a:prstGeom prst="rect">
            <a:avLst/>
          </a:prstGeom>
          <a:noFill/>
        </p:spPr>
        <p:txBody>
          <a:bodyPr wrap="square" rtlCol="0">
            <a:spAutoFit/>
          </a:bodyPr>
          <a:lstStyle/>
          <a:p>
            <a:r>
              <a:rPr lang="cs-CZ" dirty="0"/>
              <a:t>3</a:t>
            </a:r>
          </a:p>
        </p:txBody>
      </p:sp>
      <p:sp>
        <p:nvSpPr>
          <p:cNvPr id="32" name="TextovéPole 31">
            <a:extLst>
              <a:ext uri="{FF2B5EF4-FFF2-40B4-BE49-F238E27FC236}">
                <a16:creationId xmlns:a16="http://schemas.microsoft.com/office/drawing/2014/main" id="{71527BD8-7900-16E4-5C19-0B5D5CF78B09}"/>
              </a:ext>
            </a:extLst>
          </p:cNvPr>
          <p:cNvSpPr txBox="1"/>
          <p:nvPr/>
        </p:nvSpPr>
        <p:spPr>
          <a:xfrm>
            <a:off x="5326952" y="4564415"/>
            <a:ext cx="395857" cy="369332"/>
          </a:xfrm>
          <a:prstGeom prst="rect">
            <a:avLst/>
          </a:prstGeom>
          <a:noFill/>
        </p:spPr>
        <p:txBody>
          <a:bodyPr wrap="square" rtlCol="0">
            <a:spAutoFit/>
          </a:bodyPr>
          <a:lstStyle/>
          <a:p>
            <a:r>
              <a:rPr lang="cs-CZ" dirty="0"/>
              <a:t>4</a:t>
            </a:r>
          </a:p>
        </p:txBody>
      </p:sp>
      <p:sp>
        <p:nvSpPr>
          <p:cNvPr id="33" name="TextovéPole 32">
            <a:extLst>
              <a:ext uri="{FF2B5EF4-FFF2-40B4-BE49-F238E27FC236}">
                <a16:creationId xmlns:a16="http://schemas.microsoft.com/office/drawing/2014/main" id="{2C0001A9-739B-A839-AF27-BDCFEE879293}"/>
              </a:ext>
            </a:extLst>
          </p:cNvPr>
          <p:cNvSpPr txBox="1"/>
          <p:nvPr/>
        </p:nvSpPr>
        <p:spPr>
          <a:xfrm>
            <a:off x="5947109" y="4564415"/>
            <a:ext cx="395857" cy="369332"/>
          </a:xfrm>
          <a:prstGeom prst="rect">
            <a:avLst/>
          </a:prstGeom>
          <a:noFill/>
        </p:spPr>
        <p:txBody>
          <a:bodyPr wrap="square" rtlCol="0">
            <a:spAutoFit/>
          </a:bodyPr>
          <a:lstStyle/>
          <a:p>
            <a:r>
              <a:rPr lang="cs-CZ" dirty="0"/>
              <a:t>5</a:t>
            </a:r>
          </a:p>
        </p:txBody>
      </p:sp>
      <p:sp>
        <p:nvSpPr>
          <p:cNvPr id="34" name="TextovéPole 33">
            <a:extLst>
              <a:ext uri="{FF2B5EF4-FFF2-40B4-BE49-F238E27FC236}">
                <a16:creationId xmlns:a16="http://schemas.microsoft.com/office/drawing/2014/main" id="{6A61E3FC-6158-1CA5-BBD1-E57742C7F7C7}"/>
              </a:ext>
            </a:extLst>
          </p:cNvPr>
          <p:cNvSpPr txBox="1"/>
          <p:nvPr/>
        </p:nvSpPr>
        <p:spPr>
          <a:xfrm>
            <a:off x="6832221" y="4576967"/>
            <a:ext cx="395857" cy="369332"/>
          </a:xfrm>
          <a:prstGeom prst="rect">
            <a:avLst/>
          </a:prstGeom>
          <a:noFill/>
        </p:spPr>
        <p:txBody>
          <a:bodyPr wrap="square" rtlCol="0">
            <a:spAutoFit/>
          </a:bodyPr>
          <a:lstStyle/>
          <a:p>
            <a:r>
              <a:rPr lang="cs-CZ" dirty="0"/>
              <a:t>6</a:t>
            </a:r>
          </a:p>
        </p:txBody>
      </p:sp>
      <p:sp>
        <p:nvSpPr>
          <p:cNvPr id="35" name="TextovéPole 34">
            <a:extLst>
              <a:ext uri="{FF2B5EF4-FFF2-40B4-BE49-F238E27FC236}">
                <a16:creationId xmlns:a16="http://schemas.microsoft.com/office/drawing/2014/main" id="{95E63D24-FD66-CB67-FC9B-E14889310C5E}"/>
              </a:ext>
            </a:extLst>
          </p:cNvPr>
          <p:cNvSpPr txBox="1"/>
          <p:nvPr/>
        </p:nvSpPr>
        <p:spPr>
          <a:xfrm>
            <a:off x="7552482" y="4576967"/>
            <a:ext cx="395857" cy="369332"/>
          </a:xfrm>
          <a:prstGeom prst="rect">
            <a:avLst/>
          </a:prstGeom>
          <a:noFill/>
        </p:spPr>
        <p:txBody>
          <a:bodyPr wrap="square" rtlCol="0">
            <a:spAutoFit/>
          </a:bodyPr>
          <a:lstStyle/>
          <a:p>
            <a:r>
              <a:rPr lang="cs-CZ" dirty="0"/>
              <a:t>7</a:t>
            </a:r>
          </a:p>
        </p:txBody>
      </p:sp>
      <p:sp>
        <p:nvSpPr>
          <p:cNvPr id="36" name="TextovéPole 35">
            <a:extLst>
              <a:ext uri="{FF2B5EF4-FFF2-40B4-BE49-F238E27FC236}">
                <a16:creationId xmlns:a16="http://schemas.microsoft.com/office/drawing/2014/main" id="{880CF91E-47B6-AE4A-4020-66906369AC19}"/>
              </a:ext>
            </a:extLst>
          </p:cNvPr>
          <p:cNvSpPr txBox="1"/>
          <p:nvPr/>
        </p:nvSpPr>
        <p:spPr>
          <a:xfrm>
            <a:off x="8073445" y="4272174"/>
            <a:ext cx="395857" cy="369332"/>
          </a:xfrm>
          <a:prstGeom prst="rect">
            <a:avLst/>
          </a:prstGeom>
          <a:noFill/>
        </p:spPr>
        <p:txBody>
          <a:bodyPr wrap="square" rtlCol="0">
            <a:spAutoFit/>
          </a:bodyPr>
          <a:lstStyle/>
          <a:p>
            <a:r>
              <a:rPr lang="cs-CZ" dirty="0"/>
              <a:t>8</a:t>
            </a:r>
          </a:p>
        </p:txBody>
      </p:sp>
      <p:sp>
        <p:nvSpPr>
          <p:cNvPr id="37" name="TextovéPole 36">
            <a:extLst>
              <a:ext uri="{FF2B5EF4-FFF2-40B4-BE49-F238E27FC236}">
                <a16:creationId xmlns:a16="http://schemas.microsoft.com/office/drawing/2014/main" id="{B9F4195B-382A-C0E6-582A-4744AD613214}"/>
              </a:ext>
            </a:extLst>
          </p:cNvPr>
          <p:cNvSpPr txBox="1"/>
          <p:nvPr/>
        </p:nvSpPr>
        <p:spPr>
          <a:xfrm>
            <a:off x="8877391" y="3980455"/>
            <a:ext cx="395857" cy="369332"/>
          </a:xfrm>
          <a:prstGeom prst="rect">
            <a:avLst/>
          </a:prstGeom>
          <a:noFill/>
        </p:spPr>
        <p:txBody>
          <a:bodyPr wrap="square" rtlCol="0">
            <a:spAutoFit/>
          </a:bodyPr>
          <a:lstStyle/>
          <a:p>
            <a:r>
              <a:rPr lang="cs-CZ" dirty="0"/>
              <a:t>9</a:t>
            </a:r>
          </a:p>
        </p:txBody>
      </p:sp>
      <p:sp>
        <p:nvSpPr>
          <p:cNvPr id="38" name="TextovéPole 37">
            <a:extLst>
              <a:ext uri="{FF2B5EF4-FFF2-40B4-BE49-F238E27FC236}">
                <a16:creationId xmlns:a16="http://schemas.microsoft.com/office/drawing/2014/main" id="{134D7BE9-DD83-1B48-2872-8E0695D825F6}"/>
              </a:ext>
            </a:extLst>
          </p:cNvPr>
          <p:cNvSpPr txBox="1"/>
          <p:nvPr/>
        </p:nvSpPr>
        <p:spPr>
          <a:xfrm>
            <a:off x="7450051" y="2826635"/>
            <a:ext cx="423828" cy="369332"/>
          </a:xfrm>
          <a:prstGeom prst="rect">
            <a:avLst/>
          </a:prstGeom>
          <a:noFill/>
        </p:spPr>
        <p:txBody>
          <a:bodyPr wrap="square" rtlCol="0">
            <a:spAutoFit/>
          </a:bodyPr>
          <a:lstStyle/>
          <a:p>
            <a:r>
              <a:rPr lang="cs-CZ" dirty="0"/>
              <a:t>11</a:t>
            </a:r>
          </a:p>
        </p:txBody>
      </p:sp>
      <p:sp>
        <p:nvSpPr>
          <p:cNvPr id="39" name="TextovéPole 38">
            <a:extLst>
              <a:ext uri="{FF2B5EF4-FFF2-40B4-BE49-F238E27FC236}">
                <a16:creationId xmlns:a16="http://schemas.microsoft.com/office/drawing/2014/main" id="{4312D5A3-D709-853C-31A0-958E34D3E317}"/>
              </a:ext>
            </a:extLst>
          </p:cNvPr>
          <p:cNvSpPr txBox="1"/>
          <p:nvPr/>
        </p:nvSpPr>
        <p:spPr>
          <a:xfrm>
            <a:off x="7938786" y="3267255"/>
            <a:ext cx="509872" cy="369332"/>
          </a:xfrm>
          <a:prstGeom prst="rect">
            <a:avLst/>
          </a:prstGeom>
          <a:noFill/>
        </p:spPr>
        <p:txBody>
          <a:bodyPr wrap="square" rtlCol="0">
            <a:spAutoFit/>
          </a:bodyPr>
          <a:lstStyle/>
          <a:p>
            <a:r>
              <a:rPr lang="cs-CZ" dirty="0"/>
              <a:t>10</a:t>
            </a:r>
          </a:p>
        </p:txBody>
      </p:sp>
      <p:pic>
        <p:nvPicPr>
          <p:cNvPr id="40" name="Obrázek 39" descr="Obsah obrázku kresba, obraz, skica, ilustrace&#10;&#10;Popis byl vytvořen automaticky">
            <a:extLst>
              <a:ext uri="{FF2B5EF4-FFF2-40B4-BE49-F238E27FC236}">
                <a16:creationId xmlns:a16="http://schemas.microsoft.com/office/drawing/2014/main" id="{48BC8CA1-B0B9-C735-A317-A04495EB5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432" y="165433"/>
            <a:ext cx="1464633" cy="1933467"/>
          </a:xfrm>
          <a:prstGeom prst="rect">
            <a:avLst/>
          </a:prstGeom>
        </p:spPr>
      </p:pic>
      <p:sp>
        <p:nvSpPr>
          <p:cNvPr id="41" name="TextovéPole 40">
            <a:extLst>
              <a:ext uri="{FF2B5EF4-FFF2-40B4-BE49-F238E27FC236}">
                <a16:creationId xmlns:a16="http://schemas.microsoft.com/office/drawing/2014/main" id="{97E83DE4-37CB-C717-41BF-DF98ACB30D42}"/>
              </a:ext>
            </a:extLst>
          </p:cNvPr>
          <p:cNvSpPr txBox="1"/>
          <p:nvPr/>
        </p:nvSpPr>
        <p:spPr>
          <a:xfrm>
            <a:off x="3351737" y="2085075"/>
            <a:ext cx="395857" cy="369332"/>
          </a:xfrm>
          <a:prstGeom prst="rect">
            <a:avLst/>
          </a:prstGeom>
          <a:noFill/>
        </p:spPr>
        <p:txBody>
          <a:bodyPr wrap="square" rtlCol="0">
            <a:spAutoFit/>
          </a:bodyPr>
          <a:lstStyle/>
          <a:p>
            <a:r>
              <a:rPr lang="cs-CZ" dirty="0"/>
              <a:t>1</a:t>
            </a:r>
          </a:p>
        </p:txBody>
      </p:sp>
      <p:pic>
        <p:nvPicPr>
          <p:cNvPr id="42" name="Obrázek 41" descr="Obsah obrázku obraz, kresba, umění, ilustrace&#10;&#10;Popis byl vytvořen automaticky">
            <a:extLst>
              <a:ext uri="{FF2B5EF4-FFF2-40B4-BE49-F238E27FC236}">
                <a16:creationId xmlns:a16="http://schemas.microsoft.com/office/drawing/2014/main" id="{1ABDFDEB-435F-8C05-2015-94E92F74DB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878" y="218068"/>
            <a:ext cx="1245127" cy="1882253"/>
          </a:xfrm>
          <a:prstGeom prst="rect">
            <a:avLst/>
          </a:prstGeom>
        </p:spPr>
      </p:pic>
      <p:pic>
        <p:nvPicPr>
          <p:cNvPr id="43" name="Obrázek 42" descr="Figura">
            <a:extLst>
              <a:ext uri="{FF2B5EF4-FFF2-40B4-BE49-F238E27FC236}">
                <a16:creationId xmlns:a16="http://schemas.microsoft.com/office/drawing/2014/main" id="{89C7A92B-9C92-1E02-CF1E-21D80948695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6846" y="188616"/>
            <a:ext cx="1148064" cy="1925939"/>
          </a:xfrm>
          <a:prstGeom prst="rect">
            <a:avLst/>
          </a:prstGeom>
          <a:noFill/>
          <a:ln>
            <a:noFill/>
          </a:ln>
        </p:spPr>
      </p:pic>
      <p:sp>
        <p:nvSpPr>
          <p:cNvPr id="44" name="TextovéPole 43">
            <a:extLst>
              <a:ext uri="{FF2B5EF4-FFF2-40B4-BE49-F238E27FC236}">
                <a16:creationId xmlns:a16="http://schemas.microsoft.com/office/drawing/2014/main" id="{08C34D62-DFFE-9533-83CF-0FA722F057C5}"/>
              </a:ext>
            </a:extLst>
          </p:cNvPr>
          <p:cNvSpPr txBox="1"/>
          <p:nvPr/>
        </p:nvSpPr>
        <p:spPr>
          <a:xfrm>
            <a:off x="5540232" y="2098900"/>
            <a:ext cx="423828" cy="369332"/>
          </a:xfrm>
          <a:prstGeom prst="rect">
            <a:avLst/>
          </a:prstGeom>
          <a:noFill/>
        </p:spPr>
        <p:txBody>
          <a:bodyPr wrap="square" rtlCol="0">
            <a:spAutoFit/>
          </a:bodyPr>
          <a:lstStyle/>
          <a:p>
            <a:r>
              <a:rPr lang="cs-CZ" dirty="0"/>
              <a:t>11</a:t>
            </a:r>
          </a:p>
        </p:txBody>
      </p:sp>
      <p:sp>
        <p:nvSpPr>
          <p:cNvPr id="45" name="TextovéPole 44">
            <a:extLst>
              <a:ext uri="{FF2B5EF4-FFF2-40B4-BE49-F238E27FC236}">
                <a16:creationId xmlns:a16="http://schemas.microsoft.com/office/drawing/2014/main" id="{069EFC17-57FC-E546-360D-75F02AE36FA0}"/>
              </a:ext>
            </a:extLst>
          </p:cNvPr>
          <p:cNvSpPr txBox="1"/>
          <p:nvPr/>
        </p:nvSpPr>
        <p:spPr>
          <a:xfrm>
            <a:off x="7065942" y="2110029"/>
            <a:ext cx="509872" cy="369332"/>
          </a:xfrm>
          <a:prstGeom prst="rect">
            <a:avLst/>
          </a:prstGeom>
          <a:noFill/>
        </p:spPr>
        <p:txBody>
          <a:bodyPr wrap="square" rtlCol="0">
            <a:spAutoFit/>
          </a:bodyPr>
          <a:lstStyle/>
          <a:p>
            <a:r>
              <a:rPr lang="cs-CZ" dirty="0"/>
              <a:t>10</a:t>
            </a:r>
          </a:p>
        </p:txBody>
      </p:sp>
      <p:pic>
        <p:nvPicPr>
          <p:cNvPr id="46" name="Obrázek 45" descr="Zátiší s houbami">
            <a:extLst>
              <a:ext uri="{FF2B5EF4-FFF2-40B4-BE49-F238E27FC236}">
                <a16:creationId xmlns:a16="http://schemas.microsoft.com/office/drawing/2014/main" id="{52C2F98E-DF01-AC2B-4E5D-3BA33C8D23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3845" y="2585827"/>
            <a:ext cx="2014695" cy="1593700"/>
          </a:xfrm>
          <a:prstGeom prst="rect">
            <a:avLst/>
          </a:prstGeom>
          <a:noFill/>
          <a:ln>
            <a:noFill/>
          </a:ln>
        </p:spPr>
      </p:pic>
      <p:sp>
        <p:nvSpPr>
          <p:cNvPr id="47" name="TextovéPole 46">
            <a:extLst>
              <a:ext uri="{FF2B5EF4-FFF2-40B4-BE49-F238E27FC236}">
                <a16:creationId xmlns:a16="http://schemas.microsoft.com/office/drawing/2014/main" id="{550561DF-1EB2-6AF0-2108-3848B4CEBBF5}"/>
              </a:ext>
            </a:extLst>
          </p:cNvPr>
          <p:cNvSpPr txBox="1"/>
          <p:nvPr/>
        </p:nvSpPr>
        <p:spPr>
          <a:xfrm>
            <a:off x="1004704" y="4272174"/>
            <a:ext cx="395857" cy="369332"/>
          </a:xfrm>
          <a:prstGeom prst="rect">
            <a:avLst/>
          </a:prstGeom>
          <a:noFill/>
        </p:spPr>
        <p:txBody>
          <a:bodyPr wrap="square" rtlCol="0">
            <a:spAutoFit/>
          </a:bodyPr>
          <a:lstStyle/>
          <a:p>
            <a:r>
              <a:rPr lang="cs-CZ" dirty="0"/>
              <a:t>2</a:t>
            </a:r>
          </a:p>
        </p:txBody>
      </p:sp>
      <p:pic>
        <p:nvPicPr>
          <p:cNvPr id="48" name="Obrázek 47" descr="Obsah obrázku text, obraz, umění, kreslené&#10;&#10;Popis byl vytvořen automaticky">
            <a:extLst>
              <a:ext uri="{FF2B5EF4-FFF2-40B4-BE49-F238E27FC236}">
                <a16:creationId xmlns:a16="http://schemas.microsoft.com/office/drawing/2014/main" id="{E6A89A62-7D8F-E9F8-D0EC-00E6575A45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62" y="4632661"/>
            <a:ext cx="2212035" cy="1720421"/>
          </a:xfrm>
          <a:prstGeom prst="rect">
            <a:avLst/>
          </a:prstGeom>
        </p:spPr>
      </p:pic>
      <p:sp>
        <p:nvSpPr>
          <p:cNvPr id="49" name="TextovéPole 48">
            <a:extLst>
              <a:ext uri="{FF2B5EF4-FFF2-40B4-BE49-F238E27FC236}">
                <a16:creationId xmlns:a16="http://schemas.microsoft.com/office/drawing/2014/main" id="{944A8937-7EB5-5488-82B6-078D425EAB2D}"/>
              </a:ext>
            </a:extLst>
          </p:cNvPr>
          <p:cNvSpPr txBox="1"/>
          <p:nvPr/>
        </p:nvSpPr>
        <p:spPr>
          <a:xfrm>
            <a:off x="1460748" y="6427205"/>
            <a:ext cx="395857" cy="369332"/>
          </a:xfrm>
          <a:prstGeom prst="rect">
            <a:avLst/>
          </a:prstGeom>
          <a:noFill/>
        </p:spPr>
        <p:txBody>
          <a:bodyPr wrap="square" rtlCol="0">
            <a:spAutoFit/>
          </a:bodyPr>
          <a:lstStyle/>
          <a:p>
            <a:r>
              <a:rPr lang="cs-CZ" dirty="0"/>
              <a:t>3</a:t>
            </a:r>
          </a:p>
        </p:txBody>
      </p:sp>
      <p:pic>
        <p:nvPicPr>
          <p:cNvPr id="50" name="Obrázek 49" descr="DVD_20_2007_M, Combo">
            <a:extLst>
              <a:ext uri="{FF2B5EF4-FFF2-40B4-BE49-F238E27FC236}">
                <a16:creationId xmlns:a16="http://schemas.microsoft.com/office/drawing/2014/main" id="{96048C13-6654-DD53-0AED-632FCDC05B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4025" y="5218777"/>
            <a:ext cx="1204424" cy="1513161"/>
          </a:xfrm>
          <a:prstGeom prst="rect">
            <a:avLst/>
          </a:prstGeom>
          <a:noFill/>
          <a:ln>
            <a:noFill/>
          </a:ln>
        </p:spPr>
      </p:pic>
      <p:pic>
        <p:nvPicPr>
          <p:cNvPr id="51" name="Obrázek 50" descr="Alfred Justitz – Kompozice (Salome)">
            <a:extLst>
              <a:ext uri="{FF2B5EF4-FFF2-40B4-BE49-F238E27FC236}">
                <a16:creationId xmlns:a16="http://schemas.microsoft.com/office/drawing/2014/main" id="{A6EA0113-91CC-A1AA-3A89-B00A6843CB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09752" y="5217617"/>
            <a:ext cx="1867417" cy="1535642"/>
          </a:xfrm>
          <a:prstGeom prst="rect">
            <a:avLst/>
          </a:prstGeom>
          <a:noFill/>
          <a:ln>
            <a:noFill/>
          </a:ln>
        </p:spPr>
      </p:pic>
      <p:pic>
        <p:nvPicPr>
          <p:cNvPr id="52" name="Obrázek 51" descr="Alois Wachsman: Figura (Hlava), 1932">
            <a:extLst>
              <a:ext uri="{FF2B5EF4-FFF2-40B4-BE49-F238E27FC236}">
                <a16:creationId xmlns:a16="http://schemas.microsoft.com/office/drawing/2014/main" id="{06CD46AB-2F29-E0A1-48D8-B199C57F468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1176" y="5230134"/>
            <a:ext cx="1263183" cy="1523125"/>
          </a:xfrm>
          <a:prstGeom prst="rect">
            <a:avLst/>
          </a:prstGeom>
          <a:noFill/>
          <a:ln>
            <a:noFill/>
          </a:ln>
        </p:spPr>
      </p:pic>
      <p:pic>
        <p:nvPicPr>
          <p:cNvPr id="53" name="Obrázek 52" descr="Není k dispozici žádný popis fotky.">
            <a:extLst>
              <a:ext uri="{FF2B5EF4-FFF2-40B4-BE49-F238E27FC236}">
                <a16:creationId xmlns:a16="http://schemas.microsoft.com/office/drawing/2014/main" id="{D64D3995-9E73-D9F9-5A47-9362F73FB98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2517" y="5229651"/>
            <a:ext cx="1618291" cy="1521584"/>
          </a:xfrm>
          <a:prstGeom prst="rect">
            <a:avLst/>
          </a:prstGeom>
          <a:noFill/>
          <a:ln>
            <a:noFill/>
          </a:ln>
        </p:spPr>
      </p:pic>
      <p:pic>
        <p:nvPicPr>
          <p:cNvPr id="55" name="Obrázek 54" descr="Alois Wachsman: Žena v křesle, 1931">
            <a:extLst>
              <a:ext uri="{FF2B5EF4-FFF2-40B4-BE49-F238E27FC236}">
                <a16:creationId xmlns:a16="http://schemas.microsoft.com/office/drawing/2014/main" id="{CB97A271-D49E-5979-2CA8-F158B0FB8C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78388" y="3579439"/>
            <a:ext cx="2172775" cy="2733720"/>
          </a:xfrm>
          <a:prstGeom prst="rect">
            <a:avLst/>
          </a:prstGeom>
          <a:noFill/>
          <a:ln>
            <a:noFill/>
          </a:ln>
        </p:spPr>
      </p:pic>
      <p:sp>
        <p:nvSpPr>
          <p:cNvPr id="57" name="TextovéPole 56">
            <a:extLst>
              <a:ext uri="{FF2B5EF4-FFF2-40B4-BE49-F238E27FC236}">
                <a16:creationId xmlns:a16="http://schemas.microsoft.com/office/drawing/2014/main" id="{C6D49ABA-1CCC-89CB-3F77-DF19689D610E}"/>
              </a:ext>
            </a:extLst>
          </p:cNvPr>
          <p:cNvSpPr txBox="1"/>
          <p:nvPr/>
        </p:nvSpPr>
        <p:spPr>
          <a:xfrm>
            <a:off x="10666846" y="6313159"/>
            <a:ext cx="395857" cy="369332"/>
          </a:xfrm>
          <a:prstGeom prst="rect">
            <a:avLst/>
          </a:prstGeom>
          <a:noFill/>
        </p:spPr>
        <p:txBody>
          <a:bodyPr wrap="square" rtlCol="0">
            <a:spAutoFit/>
          </a:bodyPr>
          <a:lstStyle/>
          <a:p>
            <a:r>
              <a:rPr lang="cs-CZ" dirty="0"/>
              <a:t>8</a:t>
            </a:r>
          </a:p>
        </p:txBody>
      </p:sp>
      <p:pic>
        <p:nvPicPr>
          <p:cNvPr id="58" name="Obrázek 57" descr="Emil Filla - Zátiší s hlavou">
            <a:extLst>
              <a:ext uri="{FF2B5EF4-FFF2-40B4-BE49-F238E27FC236}">
                <a16:creationId xmlns:a16="http://schemas.microsoft.com/office/drawing/2014/main" id="{A78896CB-93ED-793C-AAF1-9F23C4B7907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00076" y="999028"/>
            <a:ext cx="2510175" cy="2012273"/>
          </a:xfrm>
          <a:prstGeom prst="rect">
            <a:avLst/>
          </a:prstGeom>
          <a:noFill/>
          <a:ln>
            <a:noFill/>
          </a:ln>
        </p:spPr>
      </p:pic>
      <p:sp>
        <p:nvSpPr>
          <p:cNvPr id="59" name="TextovéPole 58">
            <a:extLst>
              <a:ext uri="{FF2B5EF4-FFF2-40B4-BE49-F238E27FC236}">
                <a16:creationId xmlns:a16="http://schemas.microsoft.com/office/drawing/2014/main" id="{514E2468-EEA8-7E57-38E2-5260AD211DE7}"/>
              </a:ext>
            </a:extLst>
          </p:cNvPr>
          <p:cNvSpPr txBox="1"/>
          <p:nvPr/>
        </p:nvSpPr>
        <p:spPr>
          <a:xfrm>
            <a:off x="10666845" y="3031666"/>
            <a:ext cx="395857" cy="369332"/>
          </a:xfrm>
          <a:prstGeom prst="rect">
            <a:avLst/>
          </a:prstGeom>
          <a:noFill/>
        </p:spPr>
        <p:txBody>
          <a:bodyPr wrap="square" rtlCol="0">
            <a:spAutoFit/>
          </a:bodyPr>
          <a:lstStyle/>
          <a:p>
            <a:r>
              <a:rPr lang="cs-CZ" dirty="0"/>
              <a:t>9</a:t>
            </a:r>
          </a:p>
        </p:txBody>
      </p:sp>
      <p:sp>
        <p:nvSpPr>
          <p:cNvPr id="2" name="Obdélník 1">
            <a:extLst>
              <a:ext uri="{FF2B5EF4-FFF2-40B4-BE49-F238E27FC236}">
                <a16:creationId xmlns:a16="http://schemas.microsoft.com/office/drawing/2014/main" id="{8CCED173-0AB7-E1A9-8CBE-F5423B7E4746}"/>
              </a:ext>
            </a:extLst>
          </p:cNvPr>
          <p:cNvSpPr/>
          <p:nvPr/>
        </p:nvSpPr>
        <p:spPr>
          <a:xfrm rot="5400000">
            <a:off x="4289007" y="2456157"/>
            <a:ext cx="102902" cy="5985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BFB2AF4F-904F-B14A-95B3-6E0C675111E2}"/>
              </a:ext>
            </a:extLst>
          </p:cNvPr>
          <p:cNvSpPr txBox="1"/>
          <p:nvPr/>
        </p:nvSpPr>
        <p:spPr>
          <a:xfrm>
            <a:off x="4200812" y="2764974"/>
            <a:ext cx="498288" cy="369332"/>
          </a:xfrm>
          <a:prstGeom prst="rect">
            <a:avLst/>
          </a:prstGeom>
          <a:noFill/>
        </p:spPr>
        <p:txBody>
          <a:bodyPr wrap="square" rtlCol="0">
            <a:spAutoFit/>
          </a:bodyPr>
          <a:lstStyle/>
          <a:p>
            <a:r>
              <a:rPr lang="cs-CZ" dirty="0"/>
              <a:t>A</a:t>
            </a:r>
            <a:endParaRPr lang="en-GB" dirty="0"/>
          </a:p>
        </p:txBody>
      </p:sp>
    </p:spTree>
    <p:extLst>
      <p:ext uri="{BB962C8B-B14F-4D97-AF65-F5344CB8AC3E}">
        <p14:creationId xmlns:p14="http://schemas.microsoft.com/office/powerpoint/2010/main" val="407990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B8ED5DA-E81E-8221-2987-3E4365F14C29}"/>
              </a:ext>
            </a:extLst>
          </p:cNvPr>
          <p:cNvPicPr>
            <a:picLocks noChangeAspect="1"/>
          </p:cNvPicPr>
          <p:nvPr/>
        </p:nvPicPr>
        <p:blipFill>
          <a:blip r:embed="rId3"/>
          <a:stretch>
            <a:fillRect/>
          </a:stretch>
        </p:blipFill>
        <p:spPr>
          <a:xfrm rot="16200000">
            <a:off x="5489088" y="-4870044"/>
            <a:ext cx="1213824" cy="12192000"/>
          </a:xfrm>
          <a:prstGeom prst="rect">
            <a:avLst/>
          </a:prstGeom>
        </p:spPr>
      </p:pic>
      <p:sp>
        <p:nvSpPr>
          <p:cNvPr id="2" name="Nadpis 1">
            <a:extLst>
              <a:ext uri="{FF2B5EF4-FFF2-40B4-BE49-F238E27FC236}">
                <a16:creationId xmlns:a16="http://schemas.microsoft.com/office/drawing/2014/main" id="{14E62856-3E49-E95D-A1DF-6B45B89678E3}"/>
              </a:ext>
            </a:extLst>
          </p:cNvPr>
          <p:cNvSpPr>
            <a:spLocks noGrp="1"/>
          </p:cNvSpPr>
          <p:nvPr>
            <p:ph type="title"/>
          </p:nvPr>
        </p:nvSpPr>
        <p:spPr>
          <a:xfrm>
            <a:off x="611188" y="171450"/>
            <a:ext cx="3932237" cy="1600200"/>
          </a:xfrm>
        </p:spPr>
        <p:txBody>
          <a:bodyPr/>
          <a:lstStyle/>
          <a:p>
            <a:r>
              <a:rPr lang="cs-CZ" dirty="0">
                <a:latin typeface="Arial" panose="020B0604020202020204" pitchFamily="34" charset="0"/>
                <a:cs typeface="Arial" panose="020B0604020202020204" pitchFamily="34" charset="0"/>
              </a:rPr>
              <a:t>Text a doplňující materiál</a:t>
            </a:r>
            <a:endParaRPr lang="en-GB" dirty="0"/>
          </a:p>
        </p:txBody>
      </p:sp>
      <p:sp>
        <p:nvSpPr>
          <p:cNvPr id="4" name="Zástupný text 3">
            <a:extLst>
              <a:ext uri="{FF2B5EF4-FFF2-40B4-BE49-F238E27FC236}">
                <a16:creationId xmlns:a16="http://schemas.microsoft.com/office/drawing/2014/main" id="{BA6D08D0-05F3-919F-2E5F-4B1AE97FC19C}"/>
              </a:ext>
            </a:extLst>
          </p:cNvPr>
          <p:cNvSpPr>
            <a:spLocks noGrp="1"/>
          </p:cNvSpPr>
          <p:nvPr>
            <p:ph type="body" sz="half" idx="2"/>
          </p:nvPr>
        </p:nvSpPr>
        <p:spPr>
          <a:xfrm>
            <a:off x="6064429" y="2152686"/>
            <a:ext cx="3825540" cy="4754738"/>
          </a:xfrm>
        </p:spPr>
        <p:txBody>
          <a:bodyPr>
            <a:normAutofit lnSpcReduction="10000"/>
          </a:bodyPr>
          <a:lstStyle/>
          <a:p>
            <a:pPr rtl="0">
              <a:spcBef>
                <a:spcPts val="0"/>
              </a:spcBef>
              <a:spcAft>
                <a:spcPts val="0"/>
              </a:spcAft>
            </a:pPr>
            <a:endParaRPr lang="cs-CZ" b="1" i="0" u="none" strike="noStrike" dirty="0">
              <a:solidFill>
                <a:srgbClr val="000000"/>
              </a:solidFill>
              <a:effectLst/>
              <a:latin typeface="Arial" panose="020B0604020202020204" pitchFamily="34" charset="0"/>
            </a:endParaRPr>
          </a:p>
          <a:p>
            <a:pPr rtl="0">
              <a:spcBef>
                <a:spcPts val="0"/>
              </a:spcBef>
              <a:spcAft>
                <a:spcPts val="0"/>
              </a:spcAft>
            </a:pPr>
            <a:r>
              <a:rPr lang="cs-CZ" b="1" i="0" u="none" strike="noStrike" dirty="0">
                <a:solidFill>
                  <a:srgbClr val="000000"/>
                </a:solidFill>
                <a:effectLst/>
                <a:latin typeface="Arial" panose="020B0604020202020204" pitchFamily="34" charset="0"/>
              </a:rPr>
              <a:t>Vítězslav Nezval – Píseň Písní (1936 sbírka Žena v množném čísle)</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výstřely naslepo</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výstřely naslepo které se neminuli cíle</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výstřely naslepo za rohem ulice kudy jsem šel</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Jak vězeň hledající konec dvora</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dvě pouťové frkačky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kolotoče v dáli</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zvony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Dvě pečetě</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náprstky bolehlavu</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roubíky aby se věčně mlčelo</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proutěné koše</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Dvě zkumavky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Dvě kolečka mosazných hodin</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blatouchy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štěpné rýmy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Tvé oči dva polní bubínky</a:t>
            </a:r>
            <a:endParaRPr lang="cs-CZ" b="0" dirty="0">
              <a:effectLst/>
            </a:endParaRPr>
          </a:p>
          <a:p>
            <a:pPr rtl="0">
              <a:spcBef>
                <a:spcPts val="0"/>
              </a:spcBef>
              <a:spcAft>
                <a:spcPts val="0"/>
              </a:spcAft>
            </a:pPr>
            <a:r>
              <a:rPr lang="cs-CZ" b="0" i="0" u="none" strike="noStrike" dirty="0">
                <a:solidFill>
                  <a:srgbClr val="000000"/>
                </a:solidFill>
                <a:effectLst/>
                <a:latin typeface="Arial" panose="020B0604020202020204" pitchFamily="34" charset="0"/>
              </a:rPr>
              <a:t>Dva smutné pohřby dva skoky z okna</a:t>
            </a:r>
            <a:endParaRPr lang="cs-CZ" b="0" dirty="0">
              <a:effectLst/>
            </a:endParaRPr>
          </a:p>
        </p:txBody>
      </p:sp>
      <p:pic>
        <p:nvPicPr>
          <p:cNvPr id="6" name="Obrázek 5">
            <a:extLst>
              <a:ext uri="{FF2B5EF4-FFF2-40B4-BE49-F238E27FC236}">
                <a16:creationId xmlns:a16="http://schemas.microsoft.com/office/drawing/2014/main" id="{86A85EE6-115D-6019-A821-1C9642AFFF6A}"/>
              </a:ext>
            </a:extLst>
          </p:cNvPr>
          <p:cNvPicPr>
            <a:picLocks noChangeAspect="1"/>
          </p:cNvPicPr>
          <p:nvPr/>
        </p:nvPicPr>
        <p:blipFill>
          <a:blip r:embed="rId4"/>
          <a:stretch>
            <a:fillRect/>
          </a:stretch>
        </p:blipFill>
        <p:spPr>
          <a:xfrm>
            <a:off x="5957423" y="37281"/>
            <a:ext cx="5515086" cy="2164045"/>
          </a:xfrm>
          <a:prstGeom prst="rect">
            <a:avLst/>
          </a:prstGeom>
        </p:spPr>
      </p:pic>
      <p:pic>
        <p:nvPicPr>
          <p:cNvPr id="8" name="Obrázek 7" descr="Obsah obrázku kresba, obraz, skica, ilustrace&#10;&#10;Popis byl vytvořen automaticky">
            <a:extLst>
              <a:ext uri="{FF2B5EF4-FFF2-40B4-BE49-F238E27FC236}">
                <a16:creationId xmlns:a16="http://schemas.microsoft.com/office/drawing/2014/main" id="{E5D815F2-22E5-FC6E-60CF-615544961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503" y="2427976"/>
            <a:ext cx="3225940" cy="4258574"/>
          </a:xfrm>
          <a:prstGeom prst="rect">
            <a:avLst/>
          </a:prstGeom>
        </p:spPr>
      </p:pic>
      <p:sp>
        <p:nvSpPr>
          <p:cNvPr id="10" name="TextovéPole 9">
            <a:extLst>
              <a:ext uri="{FF2B5EF4-FFF2-40B4-BE49-F238E27FC236}">
                <a16:creationId xmlns:a16="http://schemas.microsoft.com/office/drawing/2014/main" id="{891DB073-2C8D-64E3-B824-211EF1A1A6B5}"/>
              </a:ext>
            </a:extLst>
          </p:cNvPr>
          <p:cNvSpPr txBox="1"/>
          <p:nvPr/>
        </p:nvSpPr>
        <p:spPr>
          <a:xfrm>
            <a:off x="322755" y="5763220"/>
            <a:ext cx="2111857" cy="830997"/>
          </a:xfrm>
          <a:prstGeom prst="rect">
            <a:avLst/>
          </a:prstGeom>
          <a:noFill/>
        </p:spPr>
        <p:txBody>
          <a:bodyPr wrap="square">
            <a:spAutoFit/>
          </a:bodyPr>
          <a:lstStyle/>
          <a:p>
            <a:pPr marL="228600" indent="-228600" algn="r">
              <a:buAutoNum type="arabicPeriod"/>
            </a:pPr>
            <a:r>
              <a:rPr lang="cs-CZ" sz="1600" i="1" dirty="0">
                <a:latin typeface="Arial" panose="020B0604020202020204" pitchFamily="34" charset="0"/>
                <a:cs typeface="Arial" panose="020B0604020202020204" pitchFamily="34" charset="0"/>
              </a:rPr>
              <a:t>EMIL FILLA, ŽENSKÁ HLAVA, 1933 (84 X 69 cm)</a:t>
            </a:r>
          </a:p>
        </p:txBody>
      </p:sp>
    </p:spTree>
    <p:extLst>
      <p:ext uri="{BB962C8B-B14F-4D97-AF65-F5344CB8AC3E}">
        <p14:creationId xmlns:p14="http://schemas.microsoft.com/office/powerpoint/2010/main" val="330918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FBF1D85-3B50-F0BF-26DD-9345CD80BC7F}"/>
              </a:ext>
            </a:extLst>
          </p:cNvPr>
          <p:cNvPicPr>
            <a:picLocks noChangeAspect="1"/>
          </p:cNvPicPr>
          <p:nvPr/>
        </p:nvPicPr>
        <p:blipFill rotWithShape="1">
          <a:blip r:embed="rId3">
            <a:extLst>
              <a:ext uri="{28A0092B-C50C-407E-A947-70E740481C1C}">
                <a14:useLocalDpi xmlns:a14="http://schemas.microsoft.com/office/drawing/2010/main" val="0"/>
              </a:ext>
            </a:extLst>
          </a:blip>
          <a:srcRect l="29693" t="15300" r="51324" b="63200"/>
          <a:stretch/>
        </p:blipFill>
        <p:spPr>
          <a:xfrm>
            <a:off x="3229338" y="1667011"/>
            <a:ext cx="5544272" cy="2751802"/>
          </a:xfrm>
          <a:prstGeom prst="rect">
            <a:avLst/>
          </a:prstGeom>
        </p:spPr>
      </p:pic>
      <p:sp>
        <p:nvSpPr>
          <p:cNvPr id="3" name="Obdélník 2">
            <a:extLst>
              <a:ext uri="{FF2B5EF4-FFF2-40B4-BE49-F238E27FC236}">
                <a16:creationId xmlns:a16="http://schemas.microsoft.com/office/drawing/2014/main" id="{928AB3AC-55B7-5E1F-CE34-AA4544730EB7}"/>
              </a:ext>
            </a:extLst>
          </p:cNvPr>
          <p:cNvSpPr/>
          <p:nvPr/>
        </p:nvSpPr>
        <p:spPr>
          <a:xfrm rot="2676432">
            <a:off x="3592942" y="2656291"/>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1977CA65-0DF7-A716-828F-5A755DAACDEE}"/>
              </a:ext>
            </a:extLst>
          </p:cNvPr>
          <p:cNvSpPr/>
          <p:nvPr/>
        </p:nvSpPr>
        <p:spPr>
          <a:xfrm rot="5400000">
            <a:off x="6774117" y="2712664"/>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639FFB86-D72B-6A2F-CBAA-8AB75B2B5F60}"/>
              </a:ext>
            </a:extLst>
          </p:cNvPr>
          <p:cNvSpPr/>
          <p:nvPr/>
        </p:nvSpPr>
        <p:spPr>
          <a:xfrm rot="5400000">
            <a:off x="7642955" y="2712663"/>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6" name="Picture 2" descr="Otevřít fotku">
            <a:extLst>
              <a:ext uri="{FF2B5EF4-FFF2-40B4-BE49-F238E27FC236}">
                <a16:creationId xmlns:a16="http://schemas.microsoft.com/office/drawing/2014/main" id="{435AF0F4-3B36-7BE1-AB44-0D2F0C9BE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5" y="3137932"/>
            <a:ext cx="2659956" cy="188948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752DE591-C17A-4551-463A-43A49455E7FC}"/>
              </a:ext>
            </a:extLst>
          </p:cNvPr>
          <p:cNvSpPr/>
          <p:nvPr/>
        </p:nvSpPr>
        <p:spPr>
          <a:xfrm rot="2676432">
            <a:off x="4091410" y="2183852"/>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8" name="Picture 4" descr="Otevřít fotku">
            <a:extLst>
              <a:ext uri="{FF2B5EF4-FFF2-40B4-BE49-F238E27FC236}">
                <a16:creationId xmlns:a16="http://schemas.microsoft.com/office/drawing/2014/main" id="{F6977566-06FE-A563-CF84-58BE10E57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15" y="558696"/>
            <a:ext cx="2659956" cy="2216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tevřít fotku">
            <a:extLst>
              <a:ext uri="{FF2B5EF4-FFF2-40B4-BE49-F238E27FC236}">
                <a16:creationId xmlns:a16="http://schemas.microsoft.com/office/drawing/2014/main" id="{7B6177EB-531F-988F-006B-F4099C2E7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8181" y="3461972"/>
            <a:ext cx="2213294" cy="26348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tevřít fotku">
            <a:extLst>
              <a:ext uri="{FF2B5EF4-FFF2-40B4-BE49-F238E27FC236}">
                <a16:creationId xmlns:a16="http://schemas.microsoft.com/office/drawing/2014/main" id="{DE1F6B27-0C39-0114-5532-529826855C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3173" y="3461972"/>
            <a:ext cx="2959366" cy="26348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8BD732A-0577-219B-6A60-C946630A6BCA}"/>
              </a:ext>
            </a:extLst>
          </p:cNvPr>
          <p:cNvSpPr txBox="1"/>
          <p:nvPr/>
        </p:nvSpPr>
        <p:spPr>
          <a:xfrm>
            <a:off x="3554609" y="2934341"/>
            <a:ext cx="558546" cy="369332"/>
          </a:xfrm>
          <a:prstGeom prst="rect">
            <a:avLst/>
          </a:prstGeom>
          <a:noFill/>
        </p:spPr>
        <p:txBody>
          <a:bodyPr wrap="square" rtlCol="0">
            <a:spAutoFit/>
          </a:bodyPr>
          <a:lstStyle/>
          <a:p>
            <a:r>
              <a:rPr lang="cs-CZ" dirty="0"/>
              <a:t>12</a:t>
            </a:r>
          </a:p>
        </p:txBody>
      </p:sp>
      <p:sp>
        <p:nvSpPr>
          <p:cNvPr id="9" name="TextovéPole 8">
            <a:extLst>
              <a:ext uri="{FF2B5EF4-FFF2-40B4-BE49-F238E27FC236}">
                <a16:creationId xmlns:a16="http://schemas.microsoft.com/office/drawing/2014/main" id="{AF1D4319-94AD-BEB8-8DE8-3F27A997AC3D}"/>
              </a:ext>
            </a:extLst>
          </p:cNvPr>
          <p:cNvSpPr txBox="1"/>
          <p:nvPr/>
        </p:nvSpPr>
        <p:spPr>
          <a:xfrm>
            <a:off x="4113155" y="2479928"/>
            <a:ext cx="641727" cy="369332"/>
          </a:xfrm>
          <a:prstGeom prst="rect">
            <a:avLst/>
          </a:prstGeom>
          <a:noFill/>
        </p:spPr>
        <p:txBody>
          <a:bodyPr wrap="square" rtlCol="0">
            <a:spAutoFit/>
          </a:bodyPr>
          <a:lstStyle/>
          <a:p>
            <a:r>
              <a:rPr lang="cs-CZ" dirty="0"/>
              <a:t>13</a:t>
            </a:r>
          </a:p>
        </p:txBody>
      </p:sp>
      <p:sp>
        <p:nvSpPr>
          <p:cNvPr id="10" name="TextovéPole 9">
            <a:extLst>
              <a:ext uri="{FF2B5EF4-FFF2-40B4-BE49-F238E27FC236}">
                <a16:creationId xmlns:a16="http://schemas.microsoft.com/office/drawing/2014/main" id="{BF87E3A3-B5C3-BDCD-7F5F-031EBF1DD14B}"/>
              </a:ext>
            </a:extLst>
          </p:cNvPr>
          <p:cNvSpPr txBox="1"/>
          <p:nvPr/>
        </p:nvSpPr>
        <p:spPr>
          <a:xfrm>
            <a:off x="5846856" y="2587386"/>
            <a:ext cx="498288" cy="369332"/>
          </a:xfrm>
          <a:prstGeom prst="rect">
            <a:avLst/>
          </a:prstGeom>
          <a:noFill/>
        </p:spPr>
        <p:txBody>
          <a:bodyPr wrap="square" rtlCol="0">
            <a:spAutoFit/>
          </a:bodyPr>
          <a:lstStyle/>
          <a:p>
            <a:r>
              <a:rPr lang="cs-CZ" dirty="0"/>
              <a:t>14</a:t>
            </a:r>
          </a:p>
        </p:txBody>
      </p:sp>
      <p:sp>
        <p:nvSpPr>
          <p:cNvPr id="11" name="TextovéPole 10">
            <a:extLst>
              <a:ext uri="{FF2B5EF4-FFF2-40B4-BE49-F238E27FC236}">
                <a16:creationId xmlns:a16="http://schemas.microsoft.com/office/drawing/2014/main" id="{F7EA5177-30B4-B09C-2E84-DD65C937FC8B}"/>
              </a:ext>
            </a:extLst>
          </p:cNvPr>
          <p:cNvSpPr txBox="1"/>
          <p:nvPr/>
        </p:nvSpPr>
        <p:spPr>
          <a:xfrm>
            <a:off x="6501083" y="2615916"/>
            <a:ext cx="537735" cy="369332"/>
          </a:xfrm>
          <a:prstGeom prst="rect">
            <a:avLst/>
          </a:prstGeom>
          <a:noFill/>
        </p:spPr>
        <p:txBody>
          <a:bodyPr wrap="square" rtlCol="0">
            <a:spAutoFit/>
          </a:bodyPr>
          <a:lstStyle/>
          <a:p>
            <a:r>
              <a:rPr lang="cs-CZ" dirty="0"/>
              <a:t>15</a:t>
            </a:r>
          </a:p>
        </p:txBody>
      </p:sp>
      <p:sp>
        <p:nvSpPr>
          <p:cNvPr id="12" name="TextovéPole 11">
            <a:extLst>
              <a:ext uri="{FF2B5EF4-FFF2-40B4-BE49-F238E27FC236}">
                <a16:creationId xmlns:a16="http://schemas.microsoft.com/office/drawing/2014/main" id="{2510D15E-0BA0-2104-4D40-C1BA53CB4098}"/>
              </a:ext>
            </a:extLst>
          </p:cNvPr>
          <p:cNvSpPr txBox="1"/>
          <p:nvPr/>
        </p:nvSpPr>
        <p:spPr>
          <a:xfrm>
            <a:off x="1361220" y="5205358"/>
            <a:ext cx="558546" cy="369332"/>
          </a:xfrm>
          <a:prstGeom prst="rect">
            <a:avLst/>
          </a:prstGeom>
          <a:noFill/>
        </p:spPr>
        <p:txBody>
          <a:bodyPr wrap="square" rtlCol="0">
            <a:spAutoFit/>
          </a:bodyPr>
          <a:lstStyle/>
          <a:p>
            <a:r>
              <a:rPr lang="cs-CZ" dirty="0"/>
              <a:t>12</a:t>
            </a:r>
          </a:p>
        </p:txBody>
      </p:sp>
      <p:sp>
        <p:nvSpPr>
          <p:cNvPr id="13" name="TextovéPole 12">
            <a:extLst>
              <a:ext uri="{FF2B5EF4-FFF2-40B4-BE49-F238E27FC236}">
                <a16:creationId xmlns:a16="http://schemas.microsoft.com/office/drawing/2014/main" id="{6DE0CA37-6E20-BABC-0A9E-95BFF993A86C}"/>
              </a:ext>
            </a:extLst>
          </p:cNvPr>
          <p:cNvSpPr txBox="1"/>
          <p:nvPr/>
        </p:nvSpPr>
        <p:spPr>
          <a:xfrm>
            <a:off x="2994523" y="1150900"/>
            <a:ext cx="641727" cy="369332"/>
          </a:xfrm>
          <a:prstGeom prst="rect">
            <a:avLst/>
          </a:prstGeom>
          <a:noFill/>
        </p:spPr>
        <p:txBody>
          <a:bodyPr wrap="square" rtlCol="0">
            <a:spAutoFit/>
          </a:bodyPr>
          <a:lstStyle/>
          <a:p>
            <a:r>
              <a:rPr lang="cs-CZ" dirty="0"/>
              <a:t>13</a:t>
            </a:r>
          </a:p>
        </p:txBody>
      </p:sp>
      <p:sp>
        <p:nvSpPr>
          <p:cNvPr id="14" name="TextovéPole 13">
            <a:extLst>
              <a:ext uri="{FF2B5EF4-FFF2-40B4-BE49-F238E27FC236}">
                <a16:creationId xmlns:a16="http://schemas.microsoft.com/office/drawing/2014/main" id="{A5A13E38-A9DA-D1CD-7A18-421137EB15F7}"/>
              </a:ext>
            </a:extLst>
          </p:cNvPr>
          <p:cNvSpPr txBox="1"/>
          <p:nvPr/>
        </p:nvSpPr>
        <p:spPr>
          <a:xfrm>
            <a:off x="5022767" y="5323703"/>
            <a:ext cx="498288" cy="369332"/>
          </a:xfrm>
          <a:prstGeom prst="rect">
            <a:avLst/>
          </a:prstGeom>
          <a:noFill/>
        </p:spPr>
        <p:txBody>
          <a:bodyPr wrap="square" rtlCol="0">
            <a:spAutoFit/>
          </a:bodyPr>
          <a:lstStyle/>
          <a:p>
            <a:r>
              <a:rPr lang="cs-CZ" dirty="0"/>
              <a:t>14</a:t>
            </a:r>
          </a:p>
        </p:txBody>
      </p:sp>
      <p:sp>
        <p:nvSpPr>
          <p:cNvPr id="15" name="TextovéPole 14">
            <a:extLst>
              <a:ext uri="{FF2B5EF4-FFF2-40B4-BE49-F238E27FC236}">
                <a16:creationId xmlns:a16="http://schemas.microsoft.com/office/drawing/2014/main" id="{7F2B9E6E-2044-B706-A471-218F5635365A}"/>
              </a:ext>
            </a:extLst>
          </p:cNvPr>
          <p:cNvSpPr txBox="1"/>
          <p:nvPr/>
        </p:nvSpPr>
        <p:spPr>
          <a:xfrm>
            <a:off x="10274931" y="3127906"/>
            <a:ext cx="537735" cy="369332"/>
          </a:xfrm>
          <a:prstGeom prst="rect">
            <a:avLst/>
          </a:prstGeom>
          <a:noFill/>
        </p:spPr>
        <p:txBody>
          <a:bodyPr wrap="square" rtlCol="0">
            <a:spAutoFit/>
          </a:bodyPr>
          <a:lstStyle/>
          <a:p>
            <a:r>
              <a:rPr lang="cs-CZ" dirty="0"/>
              <a:t>16</a:t>
            </a:r>
          </a:p>
        </p:txBody>
      </p:sp>
      <p:sp>
        <p:nvSpPr>
          <p:cNvPr id="20" name="Obdélník 19">
            <a:extLst>
              <a:ext uri="{FF2B5EF4-FFF2-40B4-BE49-F238E27FC236}">
                <a16:creationId xmlns:a16="http://schemas.microsoft.com/office/drawing/2014/main" id="{2A44CA8C-4898-4F07-9F12-3D141E3FF061}"/>
              </a:ext>
            </a:extLst>
          </p:cNvPr>
          <p:cNvSpPr/>
          <p:nvPr/>
        </p:nvSpPr>
        <p:spPr>
          <a:xfrm rot="5400000">
            <a:off x="5958165" y="2707575"/>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D4EDF2C1-E1E0-4216-8C8D-AB0FC748E80C}"/>
              </a:ext>
            </a:extLst>
          </p:cNvPr>
          <p:cNvSpPr txBox="1"/>
          <p:nvPr/>
        </p:nvSpPr>
        <p:spPr>
          <a:xfrm>
            <a:off x="7437118" y="2565009"/>
            <a:ext cx="732085" cy="369332"/>
          </a:xfrm>
          <a:prstGeom prst="rect">
            <a:avLst/>
          </a:prstGeom>
          <a:noFill/>
        </p:spPr>
        <p:txBody>
          <a:bodyPr wrap="square" rtlCol="0">
            <a:spAutoFit/>
          </a:bodyPr>
          <a:lstStyle/>
          <a:p>
            <a:r>
              <a:rPr lang="cs-CZ" dirty="0"/>
              <a:t>16</a:t>
            </a:r>
          </a:p>
        </p:txBody>
      </p:sp>
      <p:pic>
        <p:nvPicPr>
          <p:cNvPr id="16" name="Picture 2" descr="Alois Wachsman - Postava na schodech (Žena)">
            <a:extLst>
              <a:ext uri="{FF2B5EF4-FFF2-40B4-BE49-F238E27FC236}">
                <a16:creationId xmlns:a16="http://schemas.microsoft.com/office/drawing/2014/main" id="{F2E41838-35D6-4ABF-A4BD-D4312E319B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8901" y="4503894"/>
            <a:ext cx="1550553" cy="21496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B739268A-D47E-4F7A-8E40-AD1876013720}"/>
              </a:ext>
            </a:extLst>
          </p:cNvPr>
          <p:cNvSpPr txBox="1"/>
          <p:nvPr/>
        </p:nvSpPr>
        <p:spPr>
          <a:xfrm>
            <a:off x="6730104" y="6137895"/>
            <a:ext cx="537735" cy="369332"/>
          </a:xfrm>
          <a:prstGeom prst="rect">
            <a:avLst/>
          </a:prstGeom>
          <a:noFill/>
        </p:spPr>
        <p:txBody>
          <a:bodyPr wrap="square" rtlCol="0">
            <a:spAutoFit/>
          </a:bodyPr>
          <a:lstStyle/>
          <a:p>
            <a:r>
              <a:rPr lang="cs-CZ" dirty="0"/>
              <a:t>15</a:t>
            </a:r>
          </a:p>
        </p:txBody>
      </p:sp>
    </p:spTree>
    <p:extLst>
      <p:ext uri="{BB962C8B-B14F-4D97-AF65-F5344CB8AC3E}">
        <p14:creationId xmlns:p14="http://schemas.microsoft.com/office/powerpoint/2010/main" val="246826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9D583EF-AC6B-0E77-D8F4-F9B370D8A155}"/>
              </a:ext>
            </a:extLst>
          </p:cNvPr>
          <p:cNvPicPr>
            <a:picLocks noChangeAspect="1"/>
          </p:cNvPicPr>
          <p:nvPr/>
        </p:nvPicPr>
        <p:blipFill rotWithShape="1">
          <a:blip r:embed="rId2">
            <a:alphaModFix amt="56000"/>
          </a:blip>
          <a:srcRect l="63620" r="22778"/>
          <a:stretch/>
        </p:blipFill>
        <p:spPr>
          <a:xfrm rot="5400000">
            <a:off x="5581829" y="-5581826"/>
            <a:ext cx="1028343" cy="12192000"/>
          </a:xfrm>
          <a:prstGeom prst="rect">
            <a:avLst/>
          </a:prstGeom>
        </p:spPr>
      </p:pic>
      <p:sp>
        <p:nvSpPr>
          <p:cNvPr id="2" name="Nadpis 1">
            <a:extLst>
              <a:ext uri="{FF2B5EF4-FFF2-40B4-BE49-F238E27FC236}">
                <a16:creationId xmlns:a16="http://schemas.microsoft.com/office/drawing/2014/main" id="{97BCC372-4033-A510-6DB9-F3BF064E834E}"/>
              </a:ext>
            </a:extLst>
          </p:cNvPr>
          <p:cNvSpPr txBox="1">
            <a:spLocks/>
          </p:cNvSpPr>
          <p:nvPr/>
        </p:nvSpPr>
        <p:spPr>
          <a:xfrm>
            <a:off x="297180" y="167005"/>
            <a:ext cx="1074420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Seznam děl 1. části 3. patra</a:t>
            </a:r>
            <a:endParaRPr lang="en-GB"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F6CB3AE4-5DD7-59F7-B717-F183502270DD}"/>
              </a:ext>
            </a:extLst>
          </p:cNvPr>
          <p:cNvSpPr txBox="1"/>
          <p:nvPr/>
        </p:nvSpPr>
        <p:spPr>
          <a:xfrm>
            <a:off x="297180" y="1028343"/>
            <a:ext cx="6032183" cy="6186309"/>
          </a:xfrm>
          <a:prstGeom prst="rect">
            <a:avLst/>
          </a:prstGeom>
          <a:noFill/>
        </p:spPr>
        <p:txBody>
          <a:bodyPr wrap="square" rtlCol="0">
            <a:spAutoFit/>
          </a:bodyPr>
          <a:lstStyle/>
          <a:p>
            <a:pPr marL="228600" indent="-228600">
              <a:buAutoNum type="arabicPeriod"/>
            </a:pPr>
            <a:r>
              <a:rPr lang="cs-CZ" dirty="0">
                <a:latin typeface="Arial" panose="020B0604020202020204" pitchFamily="34" charset="0"/>
                <a:cs typeface="Arial" panose="020B0604020202020204" pitchFamily="34" charset="0"/>
              </a:rPr>
              <a:t>EMIL FILLA , </a:t>
            </a:r>
            <a:r>
              <a:rPr lang="cs-CZ" i="1" dirty="0">
                <a:latin typeface="Arial" panose="020B0604020202020204" pitchFamily="34" charset="0"/>
                <a:cs typeface="Arial" panose="020B0604020202020204" pitchFamily="34" charset="0"/>
              </a:rPr>
              <a:t>ŽENSKÁ HLAVA</a:t>
            </a:r>
            <a:r>
              <a:rPr lang="cs-CZ" dirty="0">
                <a:latin typeface="Arial" panose="020B0604020202020204" pitchFamily="34" charset="0"/>
                <a:cs typeface="Arial" panose="020B0604020202020204" pitchFamily="34" charset="0"/>
              </a:rPr>
              <a:t>, 1933 (84x69 cm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FRANTIŠEK JANOUŠEK, </a:t>
            </a:r>
            <a:r>
              <a:rPr lang="cs-CZ" i="1" dirty="0">
                <a:latin typeface="Arial" panose="020B0604020202020204" pitchFamily="34" charset="0"/>
                <a:cs typeface="Arial" panose="020B0604020202020204" pitchFamily="34" charset="0"/>
              </a:rPr>
              <a:t>ZÁTIŠÍ S HOUBAMI</a:t>
            </a:r>
            <a:r>
              <a:rPr lang="cs-CZ" dirty="0">
                <a:latin typeface="Arial" panose="020B0604020202020204" pitchFamily="34" charset="0"/>
                <a:cs typeface="Arial" panose="020B0604020202020204" pitchFamily="34" charset="0"/>
              </a:rPr>
              <a:t>, 1929, (40x50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ALOIS WACHSMAN, </a:t>
            </a:r>
            <a:r>
              <a:rPr lang="cs-CZ" i="1" dirty="0">
                <a:latin typeface="Arial" panose="020B0604020202020204" pitchFamily="34" charset="0"/>
                <a:cs typeface="Arial" panose="020B0604020202020204" pitchFamily="34" charset="0"/>
              </a:rPr>
              <a:t>ZÁPASNÍCI</a:t>
            </a:r>
            <a:r>
              <a:rPr lang="cs-CZ" dirty="0">
                <a:latin typeface="Arial" panose="020B0604020202020204" pitchFamily="34" charset="0"/>
                <a:cs typeface="Arial" panose="020B0604020202020204" pitchFamily="34" charset="0"/>
              </a:rPr>
              <a:t>, 1932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VÁCLAV BÁRTOVSKÝ – INTERIÉR, 1934, (90x75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ALFRED JUSTITZ, </a:t>
            </a:r>
            <a:r>
              <a:rPr lang="cs-CZ" i="1" dirty="0">
                <a:latin typeface="Arial" panose="020B0604020202020204" pitchFamily="34" charset="0"/>
                <a:cs typeface="Arial" panose="020B0604020202020204" pitchFamily="34" charset="0"/>
              </a:rPr>
              <a:t>KOMPOZICE SALOME,</a:t>
            </a:r>
            <a:r>
              <a:rPr lang="cs-CZ" dirty="0">
                <a:latin typeface="Arial" panose="020B0604020202020204" pitchFamily="34" charset="0"/>
                <a:cs typeface="Arial" panose="020B0604020202020204" pitchFamily="34" charset="0"/>
              </a:rPr>
              <a:t> 1932 (38x46,5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ALOIS WACHSMAN, </a:t>
            </a:r>
            <a:r>
              <a:rPr lang="cs-CZ" i="1" dirty="0">
                <a:latin typeface="Arial" panose="020B0604020202020204" pitchFamily="34" charset="0"/>
                <a:cs typeface="Arial" panose="020B0604020202020204" pitchFamily="34" charset="0"/>
              </a:rPr>
              <a:t>HLAVA (FIGURA), </a:t>
            </a:r>
            <a:r>
              <a:rPr lang="cs-CZ" dirty="0">
                <a:latin typeface="Arial" panose="020B0604020202020204" pitchFamily="34" charset="0"/>
                <a:cs typeface="Arial" panose="020B0604020202020204" pitchFamily="34" charset="0"/>
              </a:rPr>
              <a:t>1932, (120x100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FRANTIŠEK JANOUŠEK, </a:t>
            </a:r>
            <a:r>
              <a:rPr lang="cs-CZ" i="1" dirty="0">
                <a:latin typeface="Arial" panose="020B0604020202020204" pitchFamily="34" charset="0"/>
                <a:cs typeface="Arial" panose="020B0604020202020204" pitchFamily="34" charset="0"/>
              </a:rPr>
              <a:t>MALÍŘKA V ATELIÉRU</a:t>
            </a:r>
            <a:r>
              <a:rPr lang="cs-CZ" dirty="0">
                <a:latin typeface="Arial" panose="020B0604020202020204" pitchFamily="34" charset="0"/>
                <a:cs typeface="Arial" panose="020B0604020202020204" pitchFamily="34" charset="0"/>
              </a:rPr>
              <a:t>, 1931, (115x125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ALOIS WACHSMAN, </a:t>
            </a:r>
            <a:r>
              <a:rPr lang="cs-CZ" i="1" dirty="0">
                <a:latin typeface="Arial" panose="020B0604020202020204" pitchFamily="34" charset="0"/>
                <a:cs typeface="Arial" panose="020B0604020202020204" pitchFamily="34" charset="0"/>
              </a:rPr>
              <a:t>ŽENA V KŘESLE</a:t>
            </a:r>
            <a:r>
              <a:rPr lang="cs-CZ" dirty="0">
                <a:latin typeface="Arial" panose="020B0604020202020204" pitchFamily="34" charset="0"/>
                <a:cs typeface="Arial" panose="020B0604020202020204" pitchFamily="34" charset="0"/>
              </a:rPr>
              <a:t>, 1931, (99x81 cm)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EMIL FILLA, </a:t>
            </a:r>
            <a:r>
              <a:rPr lang="cs-CZ" i="1" dirty="0">
                <a:latin typeface="Arial" panose="020B0604020202020204" pitchFamily="34" charset="0"/>
                <a:cs typeface="Arial" panose="020B0604020202020204" pitchFamily="34" charset="0"/>
              </a:rPr>
              <a:t>ZÁTIŠÍ S HLAVOU</a:t>
            </a:r>
            <a:r>
              <a:rPr lang="cs-CZ" dirty="0">
                <a:latin typeface="Arial" panose="020B0604020202020204" pitchFamily="34" charset="0"/>
                <a:cs typeface="Arial" panose="020B0604020202020204" pitchFamily="34" charset="0"/>
              </a:rPr>
              <a:t>, 1934 (87x109,5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 ALOIS WACHSMAN, </a:t>
            </a:r>
            <a:r>
              <a:rPr lang="cs-CZ" i="1" dirty="0">
                <a:latin typeface="Arial" panose="020B0604020202020204" pitchFamily="34" charset="0"/>
                <a:cs typeface="Arial" panose="020B0604020202020204" pitchFamily="34" charset="0"/>
              </a:rPr>
              <a:t>FIGURA, 2. </a:t>
            </a:r>
            <a:r>
              <a:rPr lang="cs-CZ" dirty="0">
                <a:latin typeface="Arial" panose="020B0604020202020204" pitchFamily="34" charset="0"/>
                <a:cs typeface="Arial" panose="020B0604020202020204" pitchFamily="34" charset="0"/>
              </a:rPr>
              <a:t>polovina 30. let, (55x30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FRANTIŠEK JANOUŠEK, METAŘKA, 1931, (74x60 cm)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cs-CZ"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cs-CZ" dirty="0"/>
          </a:p>
          <a:p>
            <a:endParaRPr lang="en-GB" dirty="0"/>
          </a:p>
        </p:txBody>
      </p:sp>
      <p:sp>
        <p:nvSpPr>
          <p:cNvPr id="5" name="TextovéPole 4">
            <a:extLst>
              <a:ext uri="{FF2B5EF4-FFF2-40B4-BE49-F238E27FC236}">
                <a16:creationId xmlns:a16="http://schemas.microsoft.com/office/drawing/2014/main" id="{7D257C61-C75E-0A55-BA8B-1340770C7EA5}"/>
              </a:ext>
            </a:extLst>
          </p:cNvPr>
          <p:cNvSpPr txBox="1"/>
          <p:nvPr/>
        </p:nvSpPr>
        <p:spPr>
          <a:xfrm>
            <a:off x="6329363" y="1028343"/>
            <a:ext cx="5672137" cy="2585323"/>
          </a:xfrm>
          <a:prstGeom prst="rect">
            <a:avLst/>
          </a:prstGeom>
          <a:noFill/>
        </p:spPr>
        <p:txBody>
          <a:bodyPr wrap="square">
            <a:spAutoFit/>
          </a:bodyPr>
          <a:lstStyle/>
          <a:p>
            <a:pPr marL="228600" indent="-228600">
              <a:buAutoNum type="arabicPeriod" startAt="12"/>
            </a:pPr>
            <a:r>
              <a:rPr lang="cs-CZ" dirty="0">
                <a:solidFill>
                  <a:srgbClr val="050505"/>
                </a:solidFill>
                <a:latin typeface="Arial" panose="020B0604020202020204" pitchFamily="34" charset="0"/>
                <a:cs typeface="Arial" panose="020B0604020202020204" pitchFamily="34" charset="0"/>
              </a:rPr>
              <a:t> FRANTIŠEK </a:t>
            </a:r>
            <a:r>
              <a:rPr lang="cs-CZ" b="0" i="0" dirty="0">
                <a:solidFill>
                  <a:srgbClr val="050505"/>
                </a:solidFill>
                <a:effectLst/>
                <a:latin typeface="Arial" panose="020B0604020202020204" pitchFamily="34" charset="0"/>
                <a:cs typeface="Arial" panose="020B0604020202020204" pitchFamily="34" charset="0"/>
              </a:rPr>
              <a:t>JANOUŠEK, </a:t>
            </a:r>
            <a:r>
              <a:rPr lang="cs-CZ" b="0" i="1" dirty="0">
                <a:solidFill>
                  <a:srgbClr val="050505"/>
                </a:solidFill>
                <a:effectLst/>
                <a:latin typeface="Arial" panose="020B0604020202020204" pitchFamily="34" charset="0"/>
                <a:cs typeface="Arial" panose="020B0604020202020204" pitchFamily="34" charset="0"/>
              </a:rPr>
              <a:t>FORUM ROMANUM</a:t>
            </a:r>
            <a:r>
              <a:rPr lang="cs-CZ" b="0" i="0" dirty="0">
                <a:solidFill>
                  <a:srgbClr val="050505"/>
                </a:solidFill>
                <a:effectLst/>
                <a:latin typeface="Arial" panose="020B0604020202020204" pitchFamily="34" charset="0"/>
                <a:cs typeface="Arial" panose="020B0604020202020204" pitchFamily="34" charset="0"/>
              </a:rPr>
              <a:t>, (74x100 cm)</a:t>
            </a:r>
          </a:p>
          <a:p>
            <a:pPr marL="228600" indent="-228600">
              <a:buAutoNum type="arabicPeriod" startAt="12"/>
            </a:pPr>
            <a:r>
              <a:rPr lang="cs-CZ" b="0" i="0" dirty="0">
                <a:solidFill>
                  <a:srgbClr val="050505"/>
                </a:solidFill>
                <a:effectLst/>
                <a:latin typeface="Arial" panose="020B0604020202020204" pitchFamily="34" charset="0"/>
                <a:cs typeface="Arial" panose="020B0604020202020204" pitchFamily="34" charset="0"/>
              </a:rPr>
              <a:t> FRANTIŠEK MUZIKA , </a:t>
            </a:r>
            <a:r>
              <a:rPr lang="cs-CZ" b="0" i="1" dirty="0">
                <a:solidFill>
                  <a:srgbClr val="050505"/>
                </a:solidFill>
                <a:effectLst/>
                <a:latin typeface="Arial" panose="020B0604020202020204" pitchFamily="34" charset="0"/>
                <a:cs typeface="Arial" panose="020B0604020202020204" pitchFamily="34" charset="0"/>
              </a:rPr>
              <a:t>ASPARAGUS</a:t>
            </a:r>
            <a:r>
              <a:rPr lang="cs-CZ" b="0" i="0" dirty="0">
                <a:solidFill>
                  <a:srgbClr val="050505"/>
                </a:solidFill>
                <a:effectLst/>
                <a:latin typeface="Arial" panose="020B0604020202020204" pitchFamily="34" charset="0"/>
                <a:cs typeface="Arial" panose="020B0604020202020204" pitchFamily="34" charset="0"/>
              </a:rPr>
              <a:t>, 1928, </a:t>
            </a:r>
            <a:r>
              <a:rPr lang="cs-CZ" dirty="0">
                <a:solidFill>
                  <a:srgbClr val="050505"/>
                </a:solidFill>
                <a:latin typeface="Arial" panose="020B0604020202020204" pitchFamily="34" charset="0"/>
                <a:cs typeface="Arial" panose="020B0604020202020204" pitchFamily="34" charset="0"/>
              </a:rPr>
              <a:t>(1</a:t>
            </a:r>
            <a:r>
              <a:rPr lang="cs-CZ" b="0" i="0" dirty="0">
                <a:solidFill>
                  <a:srgbClr val="050505"/>
                </a:solidFill>
                <a:effectLst/>
                <a:latin typeface="Arial" panose="020B0604020202020204" pitchFamily="34" charset="0"/>
                <a:cs typeface="Arial" panose="020B0604020202020204" pitchFamily="34" charset="0"/>
              </a:rPr>
              <a:t>20x</a:t>
            </a:r>
            <a:r>
              <a:rPr lang="cs-CZ" dirty="0">
                <a:solidFill>
                  <a:srgbClr val="050505"/>
                </a:solidFill>
                <a:latin typeface="Arial" panose="020B0604020202020204" pitchFamily="34" charset="0"/>
                <a:cs typeface="Arial" panose="020B0604020202020204" pitchFamily="34" charset="0"/>
              </a:rPr>
              <a:t>1</a:t>
            </a:r>
            <a:r>
              <a:rPr lang="cs-CZ" b="0" i="0" dirty="0">
                <a:solidFill>
                  <a:srgbClr val="050505"/>
                </a:solidFill>
                <a:effectLst/>
                <a:latin typeface="Arial" panose="020B0604020202020204" pitchFamily="34" charset="0"/>
                <a:cs typeface="Arial" panose="020B0604020202020204" pitchFamily="34" charset="0"/>
              </a:rPr>
              <a:t>00 cm)</a:t>
            </a:r>
          </a:p>
          <a:p>
            <a:pPr marL="228600" indent="-228600">
              <a:buAutoNum type="arabicPeriod" startAt="12"/>
            </a:pPr>
            <a:r>
              <a:rPr lang="cs-CZ" dirty="0">
                <a:solidFill>
                  <a:srgbClr val="050505"/>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ALOIS </a:t>
            </a:r>
            <a:r>
              <a:rPr lang="cs-CZ" b="0" i="0" dirty="0">
                <a:solidFill>
                  <a:srgbClr val="050505"/>
                </a:solidFill>
                <a:effectLst/>
                <a:latin typeface="Arial" panose="020B0604020202020204" pitchFamily="34" charset="0"/>
                <a:cs typeface="Arial" panose="020B0604020202020204" pitchFamily="34" charset="0"/>
              </a:rPr>
              <a:t>WACHSMAN, </a:t>
            </a:r>
            <a:r>
              <a:rPr lang="cs-CZ" b="0" i="1" dirty="0">
                <a:solidFill>
                  <a:srgbClr val="050505"/>
                </a:solidFill>
                <a:effectLst/>
                <a:latin typeface="Arial" panose="020B0604020202020204" pitchFamily="34" charset="0"/>
                <a:cs typeface="Arial" panose="020B0604020202020204" pitchFamily="34" charset="0"/>
              </a:rPr>
              <a:t>POSTAVA NA SCHODECH (ŽENA)</a:t>
            </a:r>
            <a:r>
              <a:rPr lang="cs-CZ" b="0" i="0" dirty="0">
                <a:solidFill>
                  <a:srgbClr val="050505"/>
                </a:solidFill>
                <a:effectLst/>
                <a:latin typeface="Arial" panose="020B0604020202020204" pitchFamily="34" charset="0"/>
                <a:cs typeface="Arial" panose="020B0604020202020204" pitchFamily="34" charset="0"/>
              </a:rPr>
              <a:t>, 1930, </a:t>
            </a:r>
            <a:r>
              <a:rPr lang="cs-CZ" dirty="0">
                <a:solidFill>
                  <a:srgbClr val="050505"/>
                </a:solidFill>
                <a:latin typeface="Arial" panose="020B0604020202020204" pitchFamily="34" charset="0"/>
                <a:cs typeface="Arial" panose="020B0604020202020204" pitchFamily="34" charset="0"/>
              </a:rPr>
              <a:t>(</a:t>
            </a:r>
            <a:r>
              <a:rPr lang="cs-CZ" b="0" i="0" dirty="0">
                <a:solidFill>
                  <a:srgbClr val="050505"/>
                </a:solidFill>
                <a:effectLst/>
                <a:latin typeface="Arial" panose="020B0604020202020204" pitchFamily="34" charset="0"/>
                <a:cs typeface="Arial" panose="020B0604020202020204" pitchFamily="34" charset="0"/>
              </a:rPr>
              <a:t>68</a:t>
            </a:r>
            <a:r>
              <a:rPr lang="cs-CZ" dirty="0">
                <a:solidFill>
                  <a:srgbClr val="050505"/>
                </a:solidFill>
                <a:latin typeface="Arial" panose="020B0604020202020204" pitchFamily="34" charset="0"/>
                <a:cs typeface="Arial" panose="020B0604020202020204" pitchFamily="34" charset="0"/>
              </a:rPr>
              <a:t>x</a:t>
            </a:r>
            <a:r>
              <a:rPr lang="cs-CZ" b="0" i="0" dirty="0">
                <a:solidFill>
                  <a:srgbClr val="050505"/>
                </a:solidFill>
                <a:effectLst/>
                <a:latin typeface="Arial" panose="020B0604020202020204" pitchFamily="34" charset="0"/>
                <a:cs typeface="Arial" panose="020B0604020202020204" pitchFamily="34" charset="0"/>
              </a:rPr>
              <a:t>49,5 cm)</a:t>
            </a:r>
          </a:p>
          <a:p>
            <a:pPr marL="228600" indent="-228600">
              <a:buAutoNum type="arabicPeriod" startAt="12"/>
            </a:pPr>
            <a:r>
              <a:rPr lang="cs-CZ" dirty="0">
                <a:latin typeface="Arial" panose="020B0604020202020204" pitchFamily="34" charset="0"/>
                <a:cs typeface="Arial" panose="020B0604020202020204" pitchFamily="34" charset="0"/>
              </a:rPr>
              <a:t>ALOIS </a:t>
            </a:r>
            <a:r>
              <a:rPr lang="cs-CZ" b="0" i="0" dirty="0">
                <a:solidFill>
                  <a:srgbClr val="050505"/>
                </a:solidFill>
                <a:effectLst/>
                <a:latin typeface="Arial" panose="020B0604020202020204" pitchFamily="34" charset="0"/>
                <a:cs typeface="Arial" panose="020B0604020202020204" pitchFamily="34" charset="0"/>
              </a:rPr>
              <a:t>WACHSMAN, </a:t>
            </a:r>
            <a:r>
              <a:rPr lang="cs-CZ" b="0" i="1" dirty="0">
                <a:solidFill>
                  <a:srgbClr val="050505"/>
                </a:solidFill>
                <a:effectLst/>
                <a:latin typeface="Arial" panose="020B0604020202020204" pitchFamily="34" charset="0"/>
                <a:cs typeface="Arial" panose="020B0604020202020204" pitchFamily="34" charset="0"/>
              </a:rPr>
              <a:t>FIGURA</a:t>
            </a:r>
            <a:r>
              <a:rPr lang="cs-CZ" b="0" i="0" dirty="0">
                <a:solidFill>
                  <a:srgbClr val="050505"/>
                </a:solidFill>
                <a:effectLst/>
                <a:latin typeface="Arial" panose="020B0604020202020204" pitchFamily="34" charset="0"/>
                <a:cs typeface="Arial" panose="020B0604020202020204" pitchFamily="34" charset="0"/>
              </a:rPr>
              <a:t>, 1930, (30x46cm)</a:t>
            </a:r>
          </a:p>
          <a:p>
            <a:pPr marL="228600" indent="-228600">
              <a:buAutoNum type="arabicPeriod" startAt="12"/>
            </a:pPr>
            <a:r>
              <a:rPr lang="cs-CZ" dirty="0">
                <a:latin typeface="Arial" panose="020B0604020202020204" pitchFamily="34" charset="0"/>
                <a:cs typeface="Arial" panose="020B0604020202020204" pitchFamily="34" charset="0"/>
              </a:rPr>
              <a:t>ALOIS </a:t>
            </a:r>
            <a:r>
              <a:rPr lang="cs-CZ" b="0" i="0" dirty="0">
                <a:solidFill>
                  <a:srgbClr val="050505"/>
                </a:solidFill>
                <a:effectLst/>
                <a:latin typeface="Arial" panose="020B0604020202020204" pitchFamily="34" charset="0"/>
                <a:cs typeface="Arial" panose="020B0604020202020204" pitchFamily="34" charset="0"/>
              </a:rPr>
              <a:t>WACHSMAN, </a:t>
            </a:r>
            <a:r>
              <a:rPr lang="cs-CZ" b="0" i="1" dirty="0">
                <a:solidFill>
                  <a:srgbClr val="050505"/>
                </a:solidFill>
                <a:effectLst/>
                <a:latin typeface="Arial" panose="020B0604020202020204" pitchFamily="34" charset="0"/>
                <a:cs typeface="Arial" panose="020B0604020202020204" pitchFamily="34" charset="0"/>
              </a:rPr>
              <a:t>KOUPÁNÍ</a:t>
            </a:r>
            <a:r>
              <a:rPr lang="cs-CZ" b="0" i="0" dirty="0">
                <a:solidFill>
                  <a:srgbClr val="050505"/>
                </a:solidFill>
                <a:effectLst/>
                <a:latin typeface="Arial" panose="020B0604020202020204" pitchFamily="34" charset="0"/>
                <a:cs typeface="Arial" panose="020B0604020202020204" pitchFamily="34" charset="0"/>
              </a:rPr>
              <a:t>, 1930 (34x42,5 cm)</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20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89E3A8-08F8-E2BC-BEDD-36FA6D16F956}"/>
              </a:ext>
            </a:extLst>
          </p:cNvPr>
          <p:cNvSpPr>
            <a:spLocks noGrp="1"/>
          </p:cNvSpPr>
          <p:nvPr>
            <p:ph type="title"/>
          </p:nvPr>
        </p:nvSpPr>
        <p:spPr>
          <a:xfrm>
            <a:off x="383176" y="696161"/>
            <a:ext cx="10515600" cy="1325563"/>
          </a:xfrm>
        </p:spPr>
        <p:txBody>
          <a:bodyPr/>
          <a:lstStyle/>
          <a:p>
            <a:r>
              <a:rPr lang="cs-CZ" dirty="0">
                <a:latin typeface="Arial" panose="020B0604020202020204" pitchFamily="34" charset="0"/>
                <a:cs typeface="Arial" panose="020B0604020202020204" pitchFamily="34" charset="0"/>
              </a:rPr>
              <a:t>2. část</a:t>
            </a:r>
            <a:endParaRPr lang="en-GB" dirty="0">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FD17C69C-EFD6-4362-1DE8-BD274511AE6E}"/>
              </a:ext>
            </a:extLst>
          </p:cNvPr>
          <p:cNvSpPr>
            <a:spLocks noGrp="1"/>
          </p:cNvSpPr>
          <p:nvPr>
            <p:ph idx="1"/>
          </p:nvPr>
        </p:nvSpPr>
        <p:spPr>
          <a:xfrm>
            <a:off x="430598" y="2501217"/>
            <a:ext cx="5712824" cy="3829180"/>
          </a:xfrm>
        </p:spPr>
        <p:txBody>
          <a:bodyPr>
            <a:normAutofit fontScale="92500"/>
          </a:bodyPr>
          <a:lstStyle/>
          <a:p>
            <a:pPr marL="0" indent="0" rtl="0">
              <a:spcBef>
                <a:spcPts val="1200"/>
              </a:spcBef>
              <a:spcAft>
                <a:spcPts val="1200"/>
              </a:spcAft>
              <a:buNone/>
            </a:pPr>
            <a:r>
              <a:rPr lang="cs-CZ" dirty="0">
                <a:latin typeface="Arial" panose="020B0604020202020204" pitchFamily="34" charset="0"/>
                <a:cs typeface="Arial" panose="020B0604020202020204" pitchFamily="34" charset="0"/>
              </a:rPr>
              <a:t>Sexuální pud pudem tvůrčím </a:t>
            </a:r>
          </a:p>
          <a:p>
            <a:pPr marL="0" indent="0" rtl="0">
              <a:spcBef>
                <a:spcPts val="1200"/>
              </a:spcBef>
              <a:spcAft>
                <a:spcPts val="1200"/>
              </a:spcAft>
              <a:buNone/>
            </a:pPr>
            <a:r>
              <a:rPr lang="cs-CZ" dirty="0">
                <a:latin typeface="Arial" panose="020B0604020202020204" pitchFamily="34" charset="0"/>
                <a:cs typeface="Arial" panose="020B0604020202020204" pitchFamily="34" charset="0"/>
              </a:rPr>
              <a:t>Harmonie těla a ducha představovala </a:t>
            </a:r>
            <a:r>
              <a:rPr lang="cs-CZ" i="1" dirty="0" err="1">
                <a:latin typeface="Arial" panose="020B0604020202020204" pitchFamily="34" charset="0"/>
                <a:cs typeface="Arial" panose="020B0604020202020204" pitchFamily="34" charset="0"/>
              </a:rPr>
              <a:t>gró</a:t>
            </a:r>
            <a:r>
              <a:rPr lang="cs-CZ" dirty="0">
                <a:latin typeface="Arial" panose="020B0604020202020204" pitchFamily="34" charset="0"/>
                <a:cs typeface="Arial" panose="020B0604020202020204" pitchFamily="34" charset="0"/>
              </a:rPr>
              <a:t> nového poetistického směřování.</a:t>
            </a:r>
          </a:p>
          <a:p>
            <a:pPr marL="0" indent="0" rtl="0">
              <a:spcBef>
                <a:spcPts val="1200"/>
              </a:spcBef>
              <a:spcAft>
                <a:spcPts val="1200"/>
              </a:spcAft>
              <a:buNone/>
            </a:pPr>
            <a:r>
              <a:rPr lang="cs-CZ" dirty="0">
                <a:latin typeface="Arial" panose="020B0604020202020204" pitchFamily="34" charset="0"/>
                <a:cs typeface="Arial" panose="020B0604020202020204" pitchFamily="34" charset="0"/>
              </a:rPr>
              <a:t>Umělecká zpracování nahých ženských aktů, či silně erotická témata se stala velmi populární a to v jakýchkoliv formách – obrazech, sochách, básních, grafikách. </a:t>
            </a:r>
          </a:p>
          <a:p>
            <a:endParaRPr lang="en-GB" dirty="0"/>
          </a:p>
        </p:txBody>
      </p:sp>
      <p:pic>
        <p:nvPicPr>
          <p:cNvPr id="6" name="Obrázek 5" descr="Obsah obrázku text, software, Multimediální software, mapa&#10;&#10;Popis byl vytvořen automaticky">
            <a:extLst>
              <a:ext uri="{FF2B5EF4-FFF2-40B4-BE49-F238E27FC236}">
                <a16:creationId xmlns:a16="http://schemas.microsoft.com/office/drawing/2014/main" id="{1BB3C7BE-48F4-2E70-82A8-D5F5F3C680A7}"/>
              </a:ext>
            </a:extLst>
          </p:cNvPr>
          <p:cNvPicPr>
            <a:picLocks noChangeAspect="1"/>
          </p:cNvPicPr>
          <p:nvPr/>
        </p:nvPicPr>
        <p:blipFill rotWithShape="1">
          <a:blip r:embed="rId2">
            <a:extLst>
              <a:ext uri="{28A0092B-C50C-407E-A947-70E740481C1C}">
                <a14:useLocalDpi xmlns:a14="http://schemas.microsoft.com/office/drawing/2010/main" val="0"/>
              </a:ext>
            </a:extLst>
          </a:blip>
          <a:srcRect l="10082" t="11308" r="45000" b="18503"/>
          <a:stretch/>
        </p:blipFill>
        <p:spPr>
          <a:xfrm>
            <a:off x="6143422" y="172112"/>
            <a:ext cx="5923520" cy="4056987"/>
          </a:xfrm>
          <a:prstGeom prst="rect">
            <a:avLst/>
          </a:prstGeom>
        </p:spPr>
      </p:pic>
      <p:sp>
        <p:nvSpPr>
          <p:cNvPr id="7" name="Obdélník 6">
            <a:extLst>
              <a:ext uri="{FF2B5EF4-FFF2-40B4-BE49-F238E27FC236}">
                <a16:creationId xmlns:a16="http://schemas.microsoft.com/office/drawing/2014/main" id="{E4CD5C47-6C56-D59A-1565-A9CB7F1B26EB}"/>
              </a:ext>
            </a:extLst>
          </p:cNvPr>
          <p:cNvSpPr/>
          <p:nvPr/>
        </p:nvSpPr>
        <p:spPr>
          <a:xfrm>
            <a:off x="8900832" y="285750"/>
            <a:ext cx="3166110" cy="20802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délník 7">
            <a:extLst>
              <a:ext uri="{FF2B5EF4-FFF2-40B4-BE49-F238E27FC236}">
                <a16:creationId xmlns:a16="http://schemas.microsoft.com/office/drawing/2014/main" id="{578D64C6-92AB-F94C-534A-F48B201B480D}"/>
              </a:ext>
            </a:extLst>
          </p:cNvPr>
          <p:cNvSpPr/>
          <p:nvPr/>
        </p:nvSpPr>
        <p:spPr>
          <a:xfrm>
            <a:off x="11670030" y="548640"/>
            <a:ext cx="73025" cy="62865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a:extLst>
              <a:ext uri="{FF2B5EF4-FFF2-40B4-BE49-F238E27FC236}">
                <a16:creationId xmlns:a16="http://schemas.microsoft.com/office/drawing/2014/main" id="{59111B16-7560-3B5A-21A9-AA19A847C2CE}"/>
              </a:ext>
            </a:extLst>
          </p:cNvPr>
          <p:cNvSpPr/>
          <p:nvPr/>
        </p:nvSpPr>
        <p:spPr>
          <a:xfrm>
            <a:off x="383176" y="2366010"/>
            <a:ext cx="5712824" cy="38291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ovéPole 10">
            <a:extLst>
              <a:ext uri="{FF2B5EF4-FFF2-40B4-BE49-F238E27FC236}">
                <a16:creationId xmlns:a16="http://schemas.microsoft.com/office/drawing/2014/main" id="{22114C40-010C-0CDB-37AC-E34DB328C65F}"/>
              </a:ext>
            </a:extLst>
          </p:cNvPr>
          <p:cNvSpPr txBox="1"/>
          <p:nvPr/>
        </p:nvSpPr>
        <p:spPr>
          <a:xfrm>
            <a:off x="347798" y="1769138"/>
            <a:ext cx="2891790" cy="461665"/>
          </a:xfrm>
          <a:prstGeom prst="rect">
            <a:avLst/>
          </a:prstGeom>
          <a:noFill/>
        </p:spPr>
        <p:txBody>
          <a:bodyPr wrap="square" rtlCol="0">
            <a:spAutoFit/>
          </a:bodyPr>
          <a:lstStyle/>
          <a:p>
            <a:r>
              <a:rPr lang="cs-CZ" sz="2400" dirty="0">
                <a:latin typeface="Arial" panose="020B0604020202020204" pitchFamily="34" charset="0"/>
                <a:cs typeface="Arial" panose="020B0604020202020204" pitchFamily="34" charset="0"/>
              </a:rPr>
              <a:t>Informační text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06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5B43ADA8-2A7D-8AC9-8A3F-FFE199F9DFDD}"/>
              </a:ext>
            </a:extLst>
          </p:cNvPr>
          <p:cNvSpPr/>
          <p:nvPr/>
        </p:nvSpPr>
        <p:spPr>
          <a:xfrm>
            <a:off x="0" y="-51169"/>
            <a:ext cx="10391507" cy="1325563"/>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Obrázek 10">
            <a:extLst>
              <a:ext uri="{FF2B5EF4-FFF2-40B4-BE49-F238E27FC236}">
                <a16:creationId xmlns:a16="http://schemas.microsoft.com/office/drawing/2014/main" id="{83384444-EEC1-268E-EDC7-784FE71391A3}"/>
              </a:ext>
            </a:extLst>
          </p:cNvPr>
          <p:cNvPicPr>
            <a:picLocks noChangeAspect="1"/>
          </p:cNvPicPr>
          <p:nvPr/>
        </p:nvPicPr>
        <p:blipFill rotWithShape="1">
          <a:blip r:embed="rId2"/>
          <a:srcRect r="38070"/>
          <a:stretch/>
        </p:blipFill>
        <p:spPr>
          <a:xfrm>
            <a:off x="10391507" y="3256"/>
            <a:ext cx="1133264" cy="6858000"/>
          </a:xfrm>
          <a:prstGeom prst="rect">
            <a:avLst/>
          </a:prstGeom>
        </p:spPr>
      </p:pic>
      <p:sp>
        <p:nvSpPr>
          <p:cNvPr id="2" name="Nadpis 1">
            <a:extLst>
              <a:ext uri="{FF2B5EF4-FFF2-40B4-BE49-F238E27FC236}">
                <a16:creationId xmlns:a16="http://schemas.microsoft.com/office/drawing/2014/main" id="{25AA5C0F-3341-62EF-1EFD-020A38B01AF0}"/>
              </a:ext>
            </a:extLst>
          </p:cNvPr>
          <p:cNvSpPr>
            <a:spLocks noGrp="1"/>
          </p:cNvSpPr>
          <p:nvPr>
            <p:ph type="title"/>
          </p:nvPr>
        </p:nvSpPr>
        <p:spPr>
          <a:xfrm>
            <a:off x="754348" y="289349"/>
            <a:ext cx="10515600" cy="1325563"/>
          </a:xfrm>
        </p:spPr>
        <p:txBody>
          <a:bodyPr/>
          <a:lstStyle/>
          <a:p>
            <a:r>
              <a:rPr lang="cs-CZ" dirty="0">
                <a:latin typeface="Arial" panose="020B0604020202020204" pitchFamily="34" charset="0"/>
                <a:cs typeface="Arial" panose="020B0604020202020204" pitchFamily="34" charset="0"/>
              </a:rPr>
              <a:t>Základní informace</a:t>
            </a:r>
            <a:endParaRPr lang="en-GB" dirty="0">
              <a:latin typeface="Arial" panose="020B0604020202020204" pitchFamily="34" charset="0"/>
              <a:cs typeface="Arial" panose="020B0604020202020204" pitchFamily="34" charset="0"/>
            </a:endParaRPr>
          </a:p>
        </p:txBody>
      </p:sp>
      <p:sp>
        <p:nvSpPr>
          <p:cNvPr id="8" name="Obdélník 7">
            <a:extLst>
              <a:ext uri="{FF2B5EF4-FFF2-40B4-BE49-F238E27FC236}">
                <a16:creationId xmlns:a16="http://schemas.microsoft.com/office/drawing/2014/main" id="{EB8F6274-9E1C-EFA1-AD4D-BD01014D8328}"/>
              </a:ext>
            </a:extLst>
          </p:cNvPr>
          <p:cNvSpPr/>
          <p:nvPr/>
        </p:nvSpPr>
        <p:spPr>
          <a:xfrm>
            <a:off x="11437652" y="-51169"/>
            <a:ext cx="950295" cy="6909169"/>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délník 12">
            <a:extLst>
              <a:ext uri="{FF2B5EF4-FFF2-40B4-BE49-F238E27FC236}">
                <a16:creationId xmlns:a16="http://schemas.microsoft.com/office/drawing/2014/main" id="{A274A029-4210-866B-9348-FDD662224BEC}"/>
              </a:ext>
            </a:extLst>
          </p:cNvPr>
          <p:cNvSpPr/>
          <p:nvPr/>
        </p:nvSpPr>
        <p:spPr>
          <a:xfrm>
            <a:off x="10794800" y="0"/>
            <a:ext cx="1077683" cy="6909169"/>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a:t>
            </a:r>
            <a:endParaRPr lang="en-GB" dirty="0"/>
          </a:p>
        </p:txBody>
      </p:sp>
      <p:sp>
        <p:nvSpPr>
          <p:cNvPr id="14" name="Obdélník 13">
            <a:extLst>
              <a:ext uri="{FF2B5EF4-FFF2-40B4-BE49-F238E27FC236}">
                <a16:creationId xmlns:a16="http://schemas.microsoft.com/office/drawing/2014/main" id="{5F55D3A4-D395-9E19-3940-216D7F998DB5}"/>
              </a:ext>
            </a:extLst>
          </p:cNvPr>
          <p:cNvSpPr/>
          <p:nvPr/>
        </p:nvSpPr>
        <p:spPr>
          <a:xfrm>
            <a:off x="8058151" y="-54425"/>
            <a:ext cx="2976208" cy="1325563"/>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ástupný obsah 2">
            <a:extLst>
              <a:ext uri="{FF2B5EF4-FFF2-40B4-BE49-F238E27FC236}">
                <a16:creationId xmlns:a16="http://schemas.microsoft.com/office/drawing/2014/main" id="{947F05BE-B6BC-6734-9E6A-A341F8786819}"/>
              </a:ext>
            </a:extLst>
          </p:cNvPr>
          <p:cNvSpPr>
            <a:spLocks noGrp="1"/>
          </p:cNvSpPr>
          <p:nvPr>
            <p:ph idx="1"/>
          </p:nvPr>
        </p:nvSpPr>
        <p:spPr>
          <a:xfrm>
            <a:off x="754348" y="1720269"/>
            <a:ext cx="10515600" cy="4351338"/>
          </a:xfrm>
        </p:spPr>
        <p:txBody>
          <a:bodyPr>
            <a:normAutofit fontScale="92500"/>
          </a:bodyPr>
          <a:lstStyle/>
          <a:p>
            <a:pPr marL="0" indent="0">
              <a:buNone/>
            </a:pPr>
            <a:r>
              <a:rPr lang="cs-CZ" b="1" dirty="0">
                <a:latin typeface="Arial" panose="020B0604020202020204" pitchFamily="34" charset="0"/>
                <a:cs typeface="Arial" panose="020B0604020202020204" pitchFamily="34" charset="0"/>
              </a:rPr>
              <a:t>Název:</a:t>
            </a:r>
            <a:r>
              <a:rPr lang="cs-CZ" dirty="0">
                <a:latin typeface="Arial" panose="020B0604020202020204" pitchFamily="34" charset="0"/>
                <a:cs typeface="Arial" panose="020B0604020202020204" pitchFamily="34" charset="0"/>
              </a:rPr>
              <a:t> Abeceda Poetismu</a:t>
            </a:r>
          </a:p>
          <a:p>
            <a:pPr marL="0" indent="0">
              <a:buNone/>
            </a:pPr>
            <a:endParaRPr lang="cs-CZ" dirty="0">
              <a:latin typeface="Arial" panose="020B0604020202020204" pitchFamily="34" charset="0"/>
              <a:cs typeface="Arial" panose="020B0604020202020204" pitchFamily="34" charset="0"/>
            </a:endParaRPr>
          </a:p>
          <a:p>
            <a:pPr marL="0" indent="0">
              <a:buNone/>
            </a:pPr>
            <a:r>
              <a:rPr lang="cs-CZ" b="1" dirty="0">
                <a:latin typeface="Arial" panose="020B0604020202020204" pitchFamily="34" charset="0"/>
                <a:cs typeface="Arial" panose="020B0604020202020204" pitchFamily="34" charset="0"/>
              </a:rPr>
              <a:t>Místo konání: </a:t>
            </a:r>
            <a:r>
              <a:rPr lang="cs-CZ" dirty="0">
                <a:latin typeface="Arial" panose="020B0604020202020204" pitchFamily="34" charset="0"/>
                <a:cs typeface="Arial" panose="020B0604020202020204" pitchFamily="34" charset="0"/>
              </a:rPr>
              <a:t>Památník Tomáše Bati ve Zlíně</a:t>
            </a:r>
          </a:p>
          <a:p>
            <a:pPr marL="0" indent="0">
              <a:buNone/>
            </a:pPr>
            <a:endParaRPr lang="cs-CZ" dirty="0">
              <a:latin typeface="Arial" panose="020B0604020202020204" pitchFamily="34" charset="0"/>
              <a:cs typeface="Arial" panose="020B0604020202020204" pitchFamily="34" charset="0"/>
            </a:endParaRPr>
          </a:p>
          <a:p>
            <a:pPr marL="0" indent="0">
              <a:buNone/>
            </a:pPr>
            <a:r>
              <a:rPr lang="cs-CZ" b="1" dirty="0">
                <a:latin typeface="Arial" panose="020B0604020202020204" pitchFamily="34" charset="0"/>
                <a:cs typeface="Arial" panose="020B0604020202020204" pitchFamily="34" charset="0"/>
              </a:rPr>
              <a:t>Hlavní myšlenky: </a:t>
            </a:r>
            <a:r>
              <a:rPr lang="cs-CZ" dirty="0">
                <a:latin typeface="Arial" panose="020B0604020202020204" pitchFamily="34" charset="0"/>
                <a:cs typeface="Arial" panose="020B0604020202020204" pitchFamily="34" charset="0"/>
              </a:rPr>
              <a:t>cesta poetismu od počátku po konec skrze myšlenky otce poetismu Karla </a:t>
            </a:r>
            <a:r>
              <a:rPr lang="cs-CZ" dirty="0" err="1">
                <a:latin typeface="Arial" panose="020B0604020202020204" pitchFamily="34" charset="0"/>
                <a:cs typeface="Arial" panose="020B0604020202020204" pitchFamily="34" charset="0"/>
              </a:rPr>
              <a:t>Teigeho</a:t>
            </a:r>
            <a:r>
              <a:rPr lang="cs-CZ" dirty="0">
                <a:latin typeface="Arial" panose="020B0604020202020204" pitchFamily="34" charset="0"/>
                <a:cs typeface="Arial" panose="020B0604020202020204" pitchFamily="34" charset="0"/>
              </a:rPr>
              <a:t> a jeho manifesty</a:t>
            </a:r>
          </a:p>
          <a:p>
            <a:pPr marL="0" indent="0">
              <a:buNone/>
            </a:pPr>
            <a:endParaRPr lang="cs-CZ" dirty="0">
              <a:latin typeface="Arial" panose="020B0604020202020204" pitchFamily="34" charset="0"/>
              <a:cs typeface="Arial" panose="020B0604020202020204" pitchFamily="34" charset="0"/>
            </a:endParaRPr>
          </a:p>
          <a:p>
            <a:pPr marL="0" indent="0" rtl="0">
              <a:spcBef>
                <a:spcPts val="1200"/>
              </a:spcBef>
              <a:spcAft>
                <a:spcPts val="1200"/>
              </a:spcAft>
              <a:buNone/>
            </a:pPr>
            <a:r>
              <a:rPr lang="cs-CZ" b="1" dirty="0">
                <a:latin typeface="Arial" panose="020B0604020202020204" pitchFamily="34" charset="0"/>
                <a:cs typeface="Arial" panose="020B0604020202020204" pitchFamily="34" charset="0"/>
              </a:rPr>
              <a:t>Cílová skupina: </a:t>
            </a:r>
            <a:r>
              <a:rPr lang="cs-CZ" dirty="0">
                <a:latin typeface="Arial" panose="020B0604020202020204" pitchFamily="34" charset="0"/>
                <a:cs typeface="Arial" panose="020B0604020202020204" pitchFamily="34" charset="0"/>
              </a:rPr>
              <a:t>dospělé publikum, studenti středních a vysokých škol </a:t>
            </a:r>
            <a:br>
              <a:rPr lang="cs-CZ" dirty="0"/>
            </a:br>
            <a:endParaRPr lang="cs-CZ" dirty="0">
              <a:latin typeface="Arial" panose="020B0604020202020204" pitchFamily="34" charset="0"/>
              <a:cs typeface="Arial" panose="020B0604020202020204" pitchFamily="34" charset="0"/>
            </a:endParaRPr>
          </a:p>
          <a:p>
            <a:pPr marL="0" indent="0">
              <a:buNone/>
            </a:pP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214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software, snímek obrazovky, Multimediální software&#10;&#10;Popis byl vytvořen automaticky">
            <a:extLst>
              <a:ext uri="{FF2B5EF4-FFF2-40B4-BE49-F238E27FC236}">
                <a16:creationId xmlns:a16="http://schemas.microsoft.com/office/drawing/2014/main" id="{F9D03936-7F06-59D3-9043-E0BEB6ABB4E7}"/>
              </a:ext>
            </a:extLst>
          </p:cNvPr>
          <p:cNvPicPr>
            <a:picLocks noChangeAspect="1"/>
          </p:cNvPicPr>
          <p:nvPr/>
        </p:nvPicPr>
        <p:blipFill rotWithShape="1">
          <a:blip r:embed="rId3">
            <a:extLst>
              <a:ext uri="{28A0092B-C50C-407E-A947-70E740481C1C}">
                <a14:useLocalDpi xmlns:a14="http://schemas.microsoft.com/office/drawing/2010/main" val="0"/>
              </a:ext>
            </a:extLst>
          </a:blip>
          <a:srcRect l="31026" t="22118" r="47992" b="55292"/>
          <a:stretch/>
        </p:blipFill>
        <p:spPr>
          <a:xfrm>
            <a:off x="3483981" y="2072585"/>
            <a:ext cx="5224038" cy="2465132"/>
          </a:xfrm>
          <a:prstGeom prst="rect">
            <a:avLst/>
          </a:prstGeom>
        </p:spPr>
      </p:pic>
      <p:sp>
        <p:nvSpPr>
          <p:cNvPr id="3" name="Obdélník 2">
            <a:extLst>
              <a:ext uri="{FF2B5EF4-FFF2-40B4-BE49-F238E27FC236}">
                <a16:creationId xmlns:a16="http://schemas.microsoft.com/office/drawing/2014/main" id="{F37F46C1-6248-8006-5FF1-75F5890553C1}"/>
              </a:ext>
            </a:extLst>
          </p:cNvPr>
          <p:cNvSpPr/>
          <p:nvPr/>
        </p:nvSpPr>
        <p:spPr>
          <a:xfrm rot="2676432">
            <a:off x="3865315" y="2972069"/>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8069C7CC-B454-422A-316B-126BCE4D0CA9}"/>
              </a:ext>
            </a:extLst>
          </p:cNvPr>
          <p:cNvSpPr/>
          <p:nvPr/>
        </p:nvSpPr>
        <p:spPr>
          <a:xfrm rot="5400000">
            <a:off x="6998590" y="2008510"/>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4CF61117-1E44-9A09-592A-387D274001FA}"/>
              </a:ext>
            </a:extLst>
          </p:cNvPr>
          <p:cNvSpPr/>
          <p:nvPr/>
        </p:nvSpPr>
        <p:spPr>
          <a:xfrm rot="5400000">
            <a:off x="6149041" y="2008511"/>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7AE5638F-A47E-319B-EF11-ABBA46233B63}"/>
              </a:ext>
            </a:extLst>
          </p:cNvPr>
          <p:cNvSpPr/>
          <p:nvPr/>
        </p:nvSpPr>
        <p:spPr>
          <a:xfrm rot="5400000">
            <a:off x="5929473" y="3223165"/>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17CA7203-9511-93BA-10F5-EA52E15B0AD5}"/>
              </a:ext>
            </a:extLst>
          </p:cNvPr>
          <p:cNvSpPr/>
          <p:nvPr/>
        </p:nvSpPr>
        <p:spPr>
          <a:xfrm rot="10800000">
            <a:off x="3659524" y="3485071"/>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2F57EAD3-A95B-1C3A-19CD-51A4D8A30842}"/>
              </a:ext>
            </a:extLst>
          </p:cNvPr>
          <p:cNvSpPr/>
          <p:nvPr/>
        </p:nvSpPr>
        <p:spPr>
          <a:xfrm rot="8109374">
            <a:off x="3833229" y="3976177"/>
            <a:ext cx="94098" cy="40865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571B9AAD-6C36-2A1A-BB6C-EF2F2C9BB22B}"/>
              </a:ext>
            </a:extLst>
          </p:cNvPr>
          <p:cNvSpPr/>
          <p:nvPr/>
        </p:nvSpPr>
        <p:spPr>
          <a:xfrm rot="5400000">
            <a:off x="6264202" y="2760003"/>
            <a:ext cx="161881" cy="24643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43AC27A3-5EE4-ECFE-71B1-885A09718493}"/>
              </a:ext>
            </a:extLst>
          </p:cNvPr>
          <p:cNvSpPr/>
          <p:nvPr/>
        </p:nvSpPr>
        <p:spPr>
          <a:xfrm rot="5400000">
            <a:off x="4961593" y="4066110"/>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1020FE54-F0DD-C418-4F19-ED6CFF0850EA}"/>
              </a:ext>
            </a:extLst>
          </p:cNvPr>
          <p:cNvSpPr/>
          <p:nvPr/>
        </p:nvSpPr>
        <p:spPr>
          <a:xfrm rot="5400000">
            <a:off x="6224750" y="4066110"/>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17DCFEC5-A9B1-E89D-8882-32A516579BB1}"/>
              </a:ext>
            </a:extLst>
          </p:cNvPr>
          <p:cNvSpPr txBox="1"/>
          <p:nvPr/>
        </p:nvSpPr>
        <p:spPr>
          <a:xfrm>
            <a:off x="5938240" y="2239450"/>
            <a:ext cx="578962" cy="369332"/>
          </a:xfrm>
          <a:prstGeom prst="rect">
            <a:avLst/>
          </a:prstGeom>
          <a:noFill/>
        </p:spPr>
        <p:txBody>
          <a:bodyPr wrap="square" rtlCol="0">
            <a:spAutoFit/>
          </a:bodyPr>
          <a:lstStyle/>
          <a:p>
            <a:r>
              <a:rPr lang="cs-CZ" dirty="0"/>
              <a:t>17</a:t>
            </a:r>
            <a:endParaRPr lang="en-GB" dirty="0"/>
          </a:p>
        </p:txBody>
      </p:sp>
      <p:sp>
        <p:nvSpPr>
          <p:cNvPr id="16" name="TextovéPole 15">
            <a:extLst>
              <a:ext uri="{FF2B5EF4-FFF2-40B4-BE49-F238E27FC236}">
                <a16:creationId xmlns:a16="http://schemas.microsoft.com/office/drawing/2014/main" id="{9D0E4A5F-A834-1A23-CB4C-E554B0AFC4F6}"/>
              </a:ext>
            </a:extLst>
          </p:cNvPr>
          <p:cNvSpPr txBox="1"/>
          <p:nvPr/>
        </p:nvSpPr>
        <p:spPr>
          <a:xfrm>
            <a:off x="6911336" y="2263131"/>
            <a:ext cx="578962" cy="369332"/>
          </a:xfrm>
          <a:prstGeom prst="rect">
            <a:avLst/>
          </a:prstGeom>
          <a:noFill/>
        </p:spPr>
        <p:txBody>
          <a:bodyPr wrap="square" rtlCol="0">
            <a:spAutoFit/>
          </a:bodyPr>
          <a:lstStyle/>
          <a:p>
            <a:r>
              <a:rPr lang="cs-CZ" dirty="0"/>
              <a:t>16</a:t>
            </a:r>
            <a:endParaRPr lang="en-GB" dirty="0"/>
          </a:p>
        </p:txBody>
      </p:sp>
      <p:sp>
        <p:nvSpPr>
          <p:cNvPr id="17" name="TextovéPole 16">
            <a:extLst>
              <a:ext uri="{FF2B5EF4-FFF2-40B4-BE49-F238E27FC236}">
                <a16:creationId xmlns:a16="http://schemas.microsoft.com/office/drawing/2014/main" id="{94561040-EF73-5E42-5EDC-C2215E5F19CC}"/>
              </a:ext>
            </a:extLst>
          </p:cNvPr>
          <p:cNvSpPr txBox="1"/>
          <p:nvPr/>
        </p:nvSpPr>
        <p:spPr>
          <a:xfrm>
            <a:off x="3701899" y="3454355"/>
            <a:ext cx="578962" cy="369332"/>
          </a:xfrm>
          <a:prstGeom prst="rect">
            <a:avLst/>
          </a:prstGeom>
          <a:noFill/>
        </p:spPr>
        <p:txBody>
          <a:bodyPr wrap="square" rtlCol="0">
            <a:spAutoFit/>
          </a:bodyPr>
          <a:lstStyle/>
          <a:p>
            <a:r>
              <a:rPr lang="cs-CZ" dirty="0"/>
              <a:t>21</a:t>
            </a:r>
            <a:endParaRPr lang="en-GB" dirty="0"/>
          </a:p>
        </p:txBody>
      </p:sp>
      <p:sp>
        <p:nvSpPr>
          <p:cNvPr id="18" name="TextovéPole 17">
            <a:extLst>
              <a:ext uri="{FF2B5EF4-FFF2-40B4-BE49-F238E27FC236}">
                <a16:creationId xmlns:a16="http://schemas.microsoft.com/office/drawing/2014/main" id="{7F00109E-4AF3-9D3B-4DE1-6F509787EAC2}"/>
              </a:ext>
            </a:extLst>
          </p:cNvPr>
          <p:cNvSpPr txBox="1"/>
          <p:nvPr/>
        </p:nvSpPr>
        <p:spPr>
          <a:xfrm>
            <a:off x="5806519" y="3084414"/>
            <a:ext cx="578962" cy="369332"/>
          </a:xfrm>
          <a:prstGeom prst="rect">
            <a:avLst/>
          </a:prstGeom>
          <a:noFill/>
        </p:spPr>
        <p:txBody>
          <a:bodyPr wrap="square" rtlCol="0">
            <a:spAutoFit/>
          </a:bodyPr>
          <a:lstStyle/>
          <a:p>
            <a:r>
              <a:rPr lang="cs-CZ" dirty="0"/>
              <a:t>19</a:t>
            </a:r>
            <a:endParaRPr lang="en-GB" dirty="0"/>
          </a:p>
        </p:txBody>
      </p:sp>
      <p:sp>
        <p:nvSpPr>
          <p:cNvPr id="19" name="TextovéPole 18">
            <a:extLst>
              <a:ext uri="{FF2B5EF4-FFF2-40B4-BE49-F238E27FC236}">
                <a16:creationId xmlns:a16="http://schemas.microsoft.com/office/drawing/2014/main" id="{2AA619BA-F011-42C9-4CF5-F1F73B35CEBF}"/>
              </a:ext>
            </a:extLst>
          </p:cNvPr>
          <p:cNvSpPr txBox="1"/>
          <p:nvPr/>
        </p:nvSpPr>
        <p:spPr>
          <a:xfrm>
            <a:off x="5490869" y="3822944"/>
            <a:ext cx="683366" cy="369332"/>
          </a:xfrm>
          <a:prstGeom prst="rect">
            <a:avLst/>
          </a:prstGeom>
          <a:noFill/>
        </p:spPr>
        <p:txBody>
          <a:bodyPr wrap="square" rtlCol="0">
            <a:spAutoFit/>
          </a:bodyPr>
          <a:lstStyle/>
          <a:p>
            <a:r>
              <a:rPr lang="cs-CZ" dirty="0"/>
              <a:t>23</a:t>
            </a:r>
            <a:endParaRPr lang="en-GB" dirty="0"/>
          </a:p>
        </p:txBody>
      </p:sp>
      <p:sp>
        <p:nvSpPr>
          <p:cNvPr id="20" name="TextovéPole 19">
            <a:extLst>
              <a:ext uri="{FF2B5EF4-FFF2-40B4-BE49-F238E27FC236}">
                <a16:creationId xmlns:a16="http://schemas.microsoft.com/office/drawing/2014/main" id="{B120E864-D7D0-5D97-A678-B8A4D55D9807}"/>
              </a:ext>
            </a:extLst>
          </p:cNvPr>
          <p:cNvSpPr txBox="1"/>
          <p:nvPr/>
        </p:nvSpPr>
        <p:spPr>
          <a:xfrm>
            <a:off x="3870293" y="3134760"/>
            <a:ext cx="578962" cy="369332"/>
          </a:xfrm>
          <a:prstGeom prst="rect">
            <a:avLst/>
          </a:prstGeom>
          <a:noFill/>
        </p:spPr>
        <p:txBody>
          <a:bodyPr wrap="square" rtlCol="0">
            <a:spAutoFit/>
          </a:bodyPr>
          <a:lstStyle/>
          <a:p>
            <a:r>
              <a:rPr lang="cs-CZ" dirty="0"/>
              <a:t>20</a:t>
            </a:r>
            <a:endParaRPr lang="en-GB" dirty="0"/>
          </a:p>
        </p:txBody>
      </p:sp>
      <p:sp>
        <p:nvSpPr>
          <p:cNvPr id="21" name="TextovéPole 20">
            <a:extLst>
              <a:ext uri="{FF2B5EF4-FFF2-40B4-BE49-F238E27FC236}">
                <a16:creationId xmlns:a16="http://schemas.microsoft.com/office/drawing/2014/main" id="{9A7AEF47-EB29-6D5A-6447-1FE1B9508BB7}"/>
              </a:ext>
            </a:extLst>
          </p:cNvPr>
          <p:cNvSpPr txBox="1"/>
          <p:nvPr/>
        </p:nvSpPr>
        <p:spPr>
          <a:xfrm>
            <a:off x="9127621" y="3982417"/>
            <a:ext cx="578962" cy="369332"/>
          </a:xfrm>
          <a:prstGeom prst="rect">
            <a:avLst/>
          </a:prstGeom>
          <a:noFill/>
        </p:spPr>
        <p:txBody>
          <a:bodyPr wrap="square" rtlCol="0">
            <a:spAutoFit/>
          </a:bodyPr>
          <a:lstStyle/>
          <a:p>
            <a:r>
              <a:rPr lang="cs-CZ" dirty="0"/>
              <a:t>18</a:t>
            </a:r>
            <a:endParaRPr lang="en-GB" dirty="0"/>
          </a:p>
        </p:txBody>
      </p:sp>
      <p:sp>
        <p:nvSpPr>
          <p:cNvPr id="22" name="Obdélník 21">
            <a:extLst>
              <a:ext uri="{FF2B5EF4-FFF2-40B4-BE49-F238E27FC236}">
                <a16:creationId xmlns:a16="http://schemas.microsoft.com/office/drawing/2014/main" id="{E273962B-1E72-6FAA-88D3-A4BDE289178F}"/>
              </a:ext>
            </a:extLst>
          </p:cNvPr>
          <p:cNvSpPr/>
          <p:nvPr/>
        </p:nvSpPr>
        <p:spPr>
          <a:xfrm rot="5400000">
            <a:off x="5619302" y="3589925"/>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7C8183ED-76A4-8EC5-D035-857E5EE98321}"/>
              </a:ext>
            </a:extLst>
          </p:cNvPr>
          <p:cNvSpPr txBox="1"/>
          <p:nvPr/>
        </p:nvSpPr>
        <p:spPr>
          <a:xfrm>
            <a:off x="3908623" y="3888797"/>
            <a:ext cx="578962" cy="369332"/>
          </a:xfrm>
          <a:prstGeom prst="rect">
            <a:avLst/>
          </a:prstGeom>
          <a:noFill/>
        </p:spPr>
        <p:txBody>
          <a:bodyPr wrap="square" rtlCol="0">
            <a:spAutoFit/>
          </a:bodyPr>
          <a:lstStyle/>
          <a:p>
            <a:r>
              <a:rPr lang="cs-CZ" dirty="0"/>
              <a:t>22</a:t>
            </a:r>
            <a:endParaRPr lang="en-GB" dirty="0"/>
          </a:p>
        </p:txBody>
      </p:sp>
      <p:sp>
        <p:nvSpPr>
          <p:cNvPr id="24" name="TextovéPole 23">
            <a:extLst>
              <a:ext uri="{FF2B5EF4-FFF2-40B4-BE49-F238E27FC236}">
                <a16:creationId xmlns:a16="http://schemas.microsoft.com/office/drawing/2014/main" id="{E9663726-7B83-760F-5BF4-D69132DF4FDD}"/>
              </a:ext>
            </a:extLst>
          </p:cNvPr>
          <p:cNvSpPr txBox="1"/>
          <p:nvPr/>
        </p:nvSpPr>
        <p:spPr>
          <a:xfrm>
            <a:off x="4709433" y="3896098"/>
            <a:ext cx="578962" cy="369332"/>
          </a:xfrm>
          <a:prstGeom prst="rect">
            <a:avLst/>
          </a:prstGeom>
          <a:noFill/>
        </p:spPr>
        <p:txBody>
          <a:bodyPr wrap="square" rtlCol="0">
            <a:spAutoFit/>
          </a:bodyPr>
          <a:lstStyle/>
          <a:p>
            <a:r>
              <a:rPr lang="cs-CZ" dirty="0"/>
              <a:t>24</a:t>
            </a:r>
            <a:endParaRPr lang="en-GB" dirty="0"/>
          </a:p>
        </p:txBody>
      </p:sp>
      <p:sp>
        <p:nvSpPr>
          <p:cNvPr id="25" name="TextovéPole 24">
            <a:extLst>
              <a:ext uri="{FF2B5EF4-FFF2-40B4-BE49-F238E27FC236}">
                <a16:creationId xmlns:a16="http://schemas.microsoft.com/office/drawing/2014/main" id="{1C4C0D13-D59A-734B-2A3A-F052FC9BA20D}"/>
              </a:ext>
            </a:extLst>
          </p:cNvPr>
          <p:cNvSpPr txBox="1"/>
          <p:nvPr/>
        </p:nvSpPr>
        <p:spPr>
          <a:xfrm>
            <a:off x="6054855" y="3982417"/>
            <a:ext cx="578962" cy="369332"/>
          </a:xfrm>
          <a:prstGeom prst="rect">
            <a:avLst/>
          </a:prstGeom>
          <a:noFill/>
        </p:spPr>
        <p:txBody>
          <a:bodyPr wrap="square" rtlCol="0">
            <a:spAutoFit/>
          </a:bodyPr>
          <a:lstStyle/>
          <a:p>
            <a:r>
              <a:rPr lang="cs-CZ" dirty="0"/>
              <a:t>25</a:t>
            </a:r>
            <a:endParaRPr lang="en-GB" dirty="0"/>
          </a:p>
        </p:txBody>
      </p:sp>
      <p:pic>
        <p:nvPicPr>
          <p:cNvPr id="26" name="Obrázek 25" descr="Zdeněk Pešánek - Mužské a ženské torzo | Národní galerie Praha - sbírky">
            <a:extLst>
              <a:ext uri="{FF2B5EF4-FFF2-40B4-BE49-F238E27FC236}">
                <a16:creationId xmlns:a16="http://schemas.microsoft.com/office/drawing/2014/main" id="{7C69654C-3954-1D38-570E-832A052F4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37230" y="1858823"/>
            <a:ext cx="1426071" cy="2139693"/>
          </a:xfrm>
          <a:prstGeom prst="rect">
            <a:avLst/>
          </a:prstGeom>
          <a:noFill/>
          <a:ln>
            <a:noFill/>
          </a:ln>
        </p:spPr>
      </p:pic>
      <p:sp>
        <p:nvSpPr>
          <p:cNvPr id="27" name="TextovéPole 26">
            <a:extLst>
              <a:ext uri="{FF2B5EF4-FFF2-40B4-BE49-F238E27FC236}">
                <a16:creationId xmlns:a16="http://schemas.microsoft.com/office/drawing/2014/main" id="{2C477819-7FAA-11E7-E208-8529BC2F150B}"/>
              </a:ext>
            </a:extLst>
          </p:cNvPr>
          <p:cNvSpPr txBox="1"/>
          <p:nvPr/>
        </p:nvSpPr>
        <p:spPr>
          <a:xfrm>
            <a:off x="6135307" y="2617614"/>
            <a:ext cx="578962" cy="369332"/>
          </a:xfrm>
          <a:prstGeom prst="rect">
            <a:avLst/>
          </a:prstGeom>
          <a:noFill/>
        </p:spPr>
        <p:txBody>
          <a:bodyPr wrap="square" rtlCol="0">
            <a:spAutoFit/>
          </a:bodyPr>
          <a:lstStyle/>
          <a:p>
            <a:r>
              <a:rPr lang="cs-CZ" dirty="0"/>
              <a:t>18</a:t>
            </a:r>
            <a:endParaRPr lang="en-GB" dirty="0"/>
          </a:p>
        </p:txBody>
      </p:sp>
      <p:pic>
        <p:nvPicPr>
          <p:cNvPr id="28" name="Obrázek 27" descr="Ležící dívka">
            <a:extLst>
              <a:ext uri="{FF2B5EF4-FFF2-40B4-BE49-F238E27FC236}">
                <a16:creationId xmlns:a16="http://schemas.microsoft.com/office/drawing/2014/main" id="{CF0D6B14-1143-1E27-4094-C1EBBE6097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4476" y="208400"/>
            <a:ext cx="2239010" cy="1485900"/>
          </a:xfrm>
          <a:prstGeom prst="rect">
            <a:avLst/>
          </a:prstGeom>
          <a:noFill/>
          <a:ln>
            <a:noFill/>
          </a:ln>
        </p:spPr>
      </p:pic>
      <p:pic>
        <p:nvPicPr>
          <p:cNvPr id="29" name="Obrázek 28" descr="DVD_2_2004_M,Combo">
            <a:extLst>
              <a:ext uri="{FF2B5EF4-FFF2-40B4-BE49-F238E27FC236}">
                <a16:creationId xmlns:a16="http://schemas.microsoft.com/office/drawing/2014/main" id="{ABC91EBC-7B2F-FE52-92D1-00DBEE72FB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8155" y="4602103"/>
            <a:ext cx="1526361" cy="1892647"/>
          </a:xfrm>
          <a:prstGeom prst="rect">
            <a:avLst/>
          </a:prstGeom>
          <a:noFill/>
          <a:ln>
            <a:noFill/>
          </a:ln>
        </p:spPr>
      </p:pic>
      <p:pic>
        <p:nvPicPr>
          <p:cNvPr id="30" name="Obrázek 29" descr="O 400 crop">
            <a:extLst>
              <a:ext uri="{FF2B5EF4-FFF2-40B4-BE49-F238E27FC236}">
                <a16:creationId xmlns:a16="http://schemas.microsoft.com/office/drawing/2014/main" id="{19C237E7-4995-E274-7527-A67CB0756A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1879" y="4642513"/>
            <a:ext cx="1526361" cy="1811829"/>
          </a:xfrm>
          <a:prstGeom prst="rect">
            <a:avLst/>
          </a:prstGeom>
          <a:noFill/>
          <a:ln>
            <a:noFill/>
          </a:ln>
        </p:spPr>
      </p:pic>
      <p:pic>
        <p:nvPicPr>
          <p:cNvPr id="31" name="Obrázek 30" descr="I.S.abART person">
            <a:extLst>
              <a:ext uri="{FF2B5EF4-FFF2-40B4-BE49-F238E27FC236}">
                <a16:creationId xmlns:a16="http://schemas.microsoft.com/office/drawing/2014/main" id="{4D2E3831-A6EC-340A-6326-93011A46D81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9124" y="260469"/>
            <a:ext cx="1485420" cy="2211601"/>
          </a:xfrm>
          <a:prstGeom prst="rect">
            <a:avLst/>
          </a:prstGeom>
          <a:noFill/>
          <a:ln>
            <a:noFill/>
          </a:ln>
        </p:spPr>
      </p:pic>
      <p:pic>
        <p:nvPicPr>
          <p:cNvPr id="32" name="Obrázek 31" descr="Obsah obrázku umění, kreslené, obraz, kresba&#10;&#10;Popis byl vytvořen automaticky">
            <a:extLst>
              <a:ext uri="{FF2B5EF4-FFF2-40B4-BE49-F238E27FC236}">
                <a16:creationId xmlns:a16="http://schemas.microsoft.com/office/drawing/2014/main" id="{266B6FB8-19CA-5CC5-26B8-52584E2B66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9310" y="94393"/>
            <a:ext cx="2817495" cy="1691640"/>
          </a:xfrm>
          <a:prstGeom prst="rect">
            <a:avLst/>
          </a:prstGeom>
        </p:spPr>
      </p:pic>
      <p:pic>
        <p:nvPicPr>
          <p:cNvPr id="33" name="Obrázek 32" descr="Obsah obrázku umění, obraz, boty&#10;&#10;Popis byl vytvořen automaticky">
            <a:extLst>
              <a:ext uri="{FF2B5EF4-FFF2-40B4-BE49-F238E27FC236}">
                <a16:creationId xmlns:a16="http://schemas.microsoft.com/office/drawing/2014/main" id="{7DB737D7-E62B-20BD-04FA-DFC339AE69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82762" y="13085"/>
            <a:ext cx="1813560" cy="1353185"/>
          </a:xfrm>
          <a:prstGeom prst="rect">
            <a:avLst/>
          </a:prstGeom>
        </p:spPr>
      </p:pic>
      <p:pic>
        <p:nvPicPr>
          <p:cNvPr id="34" name="Obrázek 33" descr="Obsah obrázku obraz, umění, kresba, skica&#10;&#10;Popis byl vytvořen automaticky">
            <a:extLst>
              <a:ext uri="{FF2B5EF4-FFF2-40B4-BE49-F238E27FC236}">
                <a16:creationId xmlns:a16="http://schemas.microsoft.com/office/drawing/2014/main" id="{EBD5B513-6514-87D6-E742-2C97EB9CDC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0278" y="2617614"/>
            <a:ext cx="1101090" cy="2221865"/>
          </a:xfrm>
          <a:prstGeom prst="rect">
            <a:avLst/>
          </a:prstGeom>
        </p:spPr>
      </p:pic>
      <p:pic>
        <p:nvPicPr>
          <p:cNvPr id="1028" name="Picture 4" descr="č. 52 | Torso I | František Muzika ▫ Artslimit">
            <a:extLst>
              <a:ext uri="{FF2B5EF4-FFF2-40B4-BE49-F238E27FC236}">
                <a16:creationId xmlns:a16="http://schemas.microsoft.com/office/drawing/2014/main" id="{2549ABA6-A3BE-DD08-664E-FC48599803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777" y="3013425"/>
            <a:ext cx="1167690" cy="3594296"/>
          </a:xfrm>
          <a:prstGeom prst="rect">
            <a:avLst/>
          </a:prstGeom>
          <a:noFill/>
          <a:extLst>
            <a:ext uri="{909E8E84-426E-40DD-AFC4-6F175D3DCCD1}">
              <a14:hiddenFill xmlns:a14="http://schemas.microsoft.com/office/drawing/2010/main">
                <a:solidFill>
                  <a:srgbClr val="FFFFFF"/>
                </a:solidFill>
              </a14:hiddenFill>
            </a:ext>
          </a:extLst>
        </p:spPr>
      </p:pic>
      <p:sp>
        <p:nvSpPr>
          <p:cNvPr id="36" name="TextovéPole 35">
            <a:extLst>
              <a:ext uri="{FF2B5EF4-FFF2-40B4-BE49-F238E27FC236}">
                <a16:creationId xmlns:a16="http://schemas.microsoft.com/office/drawing/2014/main" id="{D7663B98-40A8-DCD5-2FBA-8CA8089BD015}"/>
              </a:ext>
            </a:extLst>
          </p:cNvPr>
          <p:cNvSpPr txBox="1"/>
          <p:nvPr/>
        </p:nvSpPr>
        <p:spPr>
          <a:xfrm>
            <a:off x="770141" y="2420230"/>
            <a:ext cx="578962" cy="369332"/>
          </a:xfrm>
          <a:prstGeom prst="rect">
            <a:avLst/>
          </a:prstGeom>
          <a:noFill/>
        </p:spPr>
        <p:txBody>
          <a:bodyPr wrap="square" rtlCol="0">
            <a:spAutoFit/>
          </a:bodyPr>
          <a:lstStyle/>
          <a:p>
            <a:r>
              <a:rPr lang="cs-CZ" dirty="0"/>
              <a:t>20</a:t>
            </a:r>
            <a:endParaRPr lang="en-GB" dirty="0"/>
          </a:p>
        </p:txBody>
      </p:sp>
      <p:sp>
        <p:nvSpPr>
          <p:cNvPr id="37" name="TextovéPole 36">
            <a:extLst>
              <a:ext uri="{FF2B5EF4-FFF2-40B4-BE49-F238E27FC236}">
                <a16:creationId xmlns:a16="http://schemas.microsoft.com/office/drawing/2014/main" id="{6AEE7120-1128-C05A-3D19-19305310CDBF}"/>
              </a:ext>
            </a:extLst>
          </p:cNvPr>
          <p:cNvSpPr txBox="1"/>
          <p:nvPr/>
        </p:nvSpPr>
        <p:spPr>
          <a:xfrm>
            <a:off x="2457369" y="4810005"/>
            <a:ext cx="578962" cy="369332"/>
          </a:xfrm>
          <a:prstGeom prst="rect">
            <a:avLst/>
          </a:prstGeom>
          <a:noFill/>
        </p:spPr>
        <p:txBody>
          <a:bodyPr wrap="square" rtlCol="0">
            <a:spAutoFit/>
          </a:bodyPr>
          <a:lstStyle/>
          <a:p>
            <a:r>
              <a:rPr lang="cs-CZ" dirty="0"/>
              <a:t>21</a:t>
            </a:r>
            <a:endParaRPr lang="en-GB" dirty="0"/>
          </a:p>
        </p:txBody>
      </p:sp>
      <p:sp>
        <p:nvSpPr>
          <p:cNvPr id="38" name="TextovéPole 37">
            <a:extLst>
              <a:ext uri="{FF2B5EF4-FFF2-40B4-BE49-F238E27FC236}">
                <a16:creationId xmlns:a16="http://schemas.microsoft.com/office/drawing/2014/main" id="{D4C6AC94-E238-5B71-C71D-547E556396FE}"/>
              </a:ext>
            </a:extLst>
          </p:cNvPr>
          <p:cNvSpPr txBox="1"/>
          <p:nvPr/>
        </p:nvSpPr>
        <p:spPr>
          <a:xfrm>
            <a:off x="1488072" y="6233331"/>
            <a:ext cx="578962" cy="369332"/>
          </a:xfrm>
          <a:prstGeom prst="rect">
            <a:avLst/>
          </a:prstGeom>
          <a:noFill/>
        </p:spPr>
        <p:txBody>
          <a:bodyPr wrap="square" rtlCol="0">
            <a:spAutoFit/>
          </a:bodyPr>
          <a:lstStyle/>
          <a:p>
            <a:r>
              <a:rPr lang="cs-CZ" dirty="0"/>
              <a:t>22</a:t>
            </a:r>
            <a:endParaRPr lang="en-GB" dirty="0"/>
          </a:p>
        </p:txBody>
      </p:sp>
      <p:sp>
        <p:nvSpPr>
          <p:cNvPr id="39" name="TextovéPole 38">
            <a:extLst>
              <a:ext uri="{FF2B5EF4-FFF2-40B4-BE49-F238E27FC236}">
                <a16:creationId xmlns:a16="http://schemas.microsoft.com/office/drawing/2014/main" id="{35CF54BA-356F-7BDA-B23A-C1A07E0BF8EC}"/>
              </a:ext>
            </a:extLst>
          </p:cNvPr>
          <p:cNvSpPr txBox="1"/>
          <p:nvPr/>
        </p:nvSpPr>
        <p:spPr>
          <a:xfrm>
            <a:off x="8129057" y="1324968"/>
            <a:ext cx="578962" cy="369332"/>
          </a:xfrm>
          <a:prstGeom prst="rect">
            <a:avLst/>
          </a:prstGeom>
          <a:noFill/>
        </p:spPr>
        <p:txBody>
          <a:bodyPr wrap="square" rtlCol="0">
            <a:spAutoFit/>
          </a:bodyPr>
          <a:lstStyle/>
          <a:p>
            <a:r>
              <a:rPr lang="cs-CZ" dirty="0"/>
              <a:t>16</a:t>
            </a:r>
            <a:endParaRPr lang="en-GB" dirty="0"/>
          </a:p>
        </p:txBody>
      </p:sp>
      <p:sp>
        <p:nvSpPr>
          <p:cNvPr id="40" name="TextovéPole 39">
            <a:extLst>
              <a:ext uri="{FF2B5EF4-FFF2-40B4-BE49-F238E27FC236}">
                <a16:creationId xmlns:a16="http://schemas.microsoft.com/office/drawing/2014/main" id="{DC97A3D2-64E8-DCB6-2577-757FE41F15C9}"/>
              </a:ext>
            </a:extLst>
          </p:cNvPr>
          <p:cNvSpPr txBox="1"/>
          <p:nvPr/>
        </p:nvSpPr>
        <p:spPr>
          <a:xfrm>
            <a:off x="5001295" y="1706163"/>
            <a:ext cx="578962" cy="369332"/>
          </a:xfrm>
          <a:prstGeom prst="rect">
            <a:avLst/>
          </a:prstGeom>
          <a:noFill/>
        </p:spPr>
        <p:txBody>
          <a:bodyPr wrap="square" rtlCol="0">
            <a:spAutoFit/>
          </a:bodyPr>
          <a:lstStyle/>
          <a:p>
            <a:r>
              <a:rPr lang="cs-CZ" dirty="0"/>
              <a:t>17</a:t>
            </a:r>
            <a:endParaRPr lang="en-GB" dirty="0"/>
          </a:p>
        </p:txBody>
      </p:sp>
      <p:sp>
        <p:nvSpPr>
          <p:cNvPr id="42" name="TextovéPole 41">
            <a:extLst>
              <a:ext uri="{FF2B5EF4-FFF2-40B4-BE49-F238E27FC236}">
                <a16:creationId xmlns:a16="http://schemas.microsoft.com/office/drawing/2014/main" id="{520A124D-D524-02CF-B34E-E1F7BAD21C04}"/>
              </a:ext>
            </a:extLst>
          </p:cNvPr>
          <p:cNvSpPr txBox="1"/>
          <p:nvPr/>
        </p:nvSpPr>
        <p:spPr>
          <a:xfrm>
            <a:off x="2740414" y="1692186"/>
            <a:ext cx="578962" cy="369332"/>
          </a:xfrm>
          <a:prstGeom prst="rect">
            <a:avLst/>
          </a:prstGeom>
          <a:noFill/>
        </p:spPr>
        <p:txBody>
          <a:bodyPr wrap="square" rtlCol="0">
            <a:spAutoFit/>
          </a:bodyPr>
          <a:lstStyle/>
          <a:p>
            <a:r>
              <a:rPr lang="cs-CZ" dirty="0"/>
              <a:t>19</a:t>
            </a:r>
            <a:endParaRPr lang="en-GB" dirty="0"/>
          </a:p>
        </p:txBody>
      </p:sp>
      <p:sp>
        <p:nvSpPr>
          <p:cNvPr id="43" name="TextovéPole 42">
            <a:extLst>
              <a:ext uri="{FF2B5EF4-FFF2-40B4-BE49-F238E27FC236}">
                <a16:creationId xmlns:a16="http://schemas.microsoft.com/office/drawing/2014/main" id="{FAAFCC5D-EE18-4F39-DEEC-A738ACBB34BF}"/>
              </a:ext>
            </a:extLst>
          </p:cNvPr>
          <p:cNvSpPr txBox="1"/>
          <p:nvPr/>
        </p:nvSpPr>
        <p:spPr>
          <a:xfrm>
            <a:off x="9677678" y="6454817"/>
            <a:ext cx="683366" cy="369332"/>
          </a:xfrm>
          <a:prstGeom prst="rect">
            <a:avLst/>
          </a:prstGeom>
          <a:noFill/>
        </p:spPr>
        <p:txBody>
          <a:bodyPr wrap="square" rtlCol="0">
            <a:spAutoFit/>
          </a:bodyPr>
          <a:lstStyle/>
          <a:p>
            <a:r>
              <a:rPr lang="cs-CZ" dirty="0"/>
              <a:t>23</a:t>
            </a:r>
            <a:endParaRPr lang="en-GB" dirty="0"/>
          </a:p>
        </p:txBody>
      </p:sp>
      <p:sp>
        <p:nvSpPr>
          <p:cNvPr id="44" name="TextovéPole 43">
            <a:extLst>
              <a:ext uri="{FF2B5EF4-FFF2-40B4-BE49-F238E27FC236}">
                <a16:creationId xmlns:a16="http://schemas.microsoft.com/office/drawing/2014/main" id="{C38C5148-4652-6769-4034-630091F791D2}"/>
              </a:ext>
            </a:extLst>
          </p:cNvPr>
          <p:cNvSpPr txBox="1"/>
          <p:nvPr/>
        </p:nvSpPr>
        <p:spPr>
          <a:xfrm>
            <a:off x="4073607" y="6452472"/>
            <a:ext cx="578962" cy="369332"/>
          </a:xfrm>
          <a:prstGeom prst="rect">
            <a:avLst/>
          </a:prstGeom>
          <a:noFill/>
        </p:spPr>
        <p:txBody>
          <a:bodyPr wrap="square" rtlCol="0">
            <a:spAutoFit/>
          </a:bodyPr>
          <a:lstStyle/>
          <a:p>
            <a:r>
              <a:rPr lang="cs-CZ" dirty="0"/>
              <a:t>24</a:t>
            </a:r>
            <a:endParaRPr lang="en-GB" dirty="0"/>
          </a:p>
        </p:txBody>
      </p:sp>
      <p:sp>
        <p:nvSpPr>
          <p:cNvPr id="45" name="TextovéPole 44">
            <a:extLst>
              <a:ext uri="{FF2B5EF4-FFF2-40B4-BE49-F238E27FC236}">
                <a16:creationId xmlns:a16="http://schemas.microsoft.com/office/drawing/2014/main" id="{4A38AF71-7AC6-A686-4D16-230D41AEFFDF}"/>
              </a:ext>
            </a:extLst>
          </p:cNvPr>
          <p:cNvSpPr txBox="1"/>
          <p:nvPr/>
        </p:nvSpPr>
        <p:spPr>
          <a:xfrm>
            <a:off x="6586161" y="6486280"/>
            <a:ext cx="578962" cy="369332"/>
          </a:xfrm>
          <a:prstGeom prst="rect">
            <a:avLst/>
          </a:prstGeom>
          <a:noFill/>
        </p:spPr>
        <p:txBody>
          <a:bodyPr wrap="square" rtlCol="0">
            <a:spAutoFit/>
          </a:bodyPr>
          <a:lstStyle/>
          <a:p>
            <a:r>
              <a:rPr lang="cs-CZ" dirty="0"/>
              <a:t>25</a:t>
            </a:r>
            <a:endParaRPr lang="en-GB" dirty="0"/>
          </a:p>
        </p:txBody>
      </p:sp>
      <p:pic>
        <p:nvPicPr>
          <p:cNvPr id="46" name="Obrázek 45" descr="Emil Filla - Ležící akt">
            <a:extLst>
              <a:ext uri="{FF2B5EF4-FFF2-40B4-BE49-F238E27FC236}">
                <a16:creationId xmlns:a16="http://schemas.microsoft.com/office/drawing/2014/main" id="{AF121DC7-6134-468E-BCA8-2018E27C465F}"/>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70102" y="4478794"/>
            <a:ext cx="1453052" cy="1973678"/>
          </a:xfrm>
          <a:prstGeom prst="rect">
            <a:avLst/>
          </a:prstGeom>
          <a:noFill/>
          <a:ln>
            <a:noFill/>
          </a:ln>
        </p:spPr>
      </p:pic>
      <p:sp>
        <p:nvSpPr>
          <p:cNvPr id="9" name="Obdélník 8">
            <a:extLst>
              <a:ext uri="{FF2B5EF4-FFF2-40B4-BE49-F238E27FC236}">
                <a16:creationId xmlns:a16="http://schemas.microsoft.com/office/drawing/2014/main" id="{FB31290E-0A66-2092-A383-7407ABC70A8B}"/>
              </a:ext>
            </a:extLst>
          </p:cNvPr>
          <p:cNvSpPr/>
          <p:nvPr/>
        </p:nvSpPr>
        <p:spPr>
          <a:xfrm rot="5400000">
            <a:off x="6616877" y="3168098"/>
            <a:ext cx="102902" cy="5985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CA412DEB-B5A0-8FEA-E3C1-6DE671F4C57A}"/>
              </a:ext>
            </a:extLst>
          </p:cNvPr>
          <p:cNvSpPr/>
          <p:nvPr/>
        </p:nvSpPr>
        <p:spPr>
          <a:xfrm rot="5400000">
            <a:off x="6487897" y="3545380"/>
            <a:ext cx="102902" cy="5985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53AC7AF2-4AD9-7D39-8D2F-83A455EA7727}"/>
              </a:ext>
            </a:extLst>
          </p:cNvPr>
          <p:cNvSpPr/>
          <p:nvPr/>
        </p:nvSpPr>
        <p:spPr>
          <a:xfrm rot="2687618">
            <a:off x="5227458" y="2304995"/>
            <a:ext cx="102902" cy="5985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a:extLst>
              <a:ext uri="{FF2B5EF4-FFF2-40B4-BE49-F238E27FC236}">
                <a16:creationId xmlns:a16="http://schemas.microsoft.com/office/drawing/2014/main" id="{D5FA163B-AE4A-6BB8-A0B5-90E29A48BB00}"/>
              </a:ext>
            </a:extLst>
          </p:cNvPr>
          <p:cNvSpPr txBox="1"/>
          <p:nvPr/>
        </p:nvSpPr>
        <p:spPr>
          <a:xfrm>
            <a:off x="5242153" y="2523391"/>
            <a:ext cx="402701" cy="369332"/>
          </a:xfrm>
          <a:prstGeom prst="rect">
            <a:avLst/>
          </a:prstGeom>
          <a:noFill/>
        </p:spPr>
        <p:txBody>
          <a:bodyPr wrap="square" rtlCol="0">
            <a:spAutoFit/>
          </a:bodyPr>
          <a:lstStyle/>
          <a:p>
            <a:r>
              <a:rPr lang="cs-CZ" dirty="0"/>
              <a:t>A</a:t>
            </a:r>
            <a:endParaRPr lang="en-GB" dirty="0"/>
          </a:p>
        </p:txBody>
      </p:sp>
      <p:sp>
        <p:nvSpPr>
          <p:cNvPr id="41" name="TextovéPole 40">
            <a:extLst>
              <a:ext uri="{FF2B5EF4-FFF2-40B4-BE49-F238E27FC236}">
                <a16:creationId xmlns:a16="http://schemas.microsoft.com/office/drawing/2014/main" id="{432E2936-9E1E-2D37-941D-807D46F3DC9A}"/>
              </a:ext>
            </a:extLst>
          </p:cNvPr>
          <p:cNvSpPr txBox="1"/>
          <p:nvPr/>
        </p:nvSpPr>
        <p:spPr>
          <a:xfrm>
            <a:off x="6551136" y="3051332"/>
            <a:ext cx="402701" cy="369332"/>
          </a:xfrm>
          <a:prstGeom prst="rect">
            <a:avLst/>
          </a:prstGeom>
          <a:noFill/>
        </p:spPr>
        <p:txBody>
          <a:bodyPr wrap="square" rtlCol="0">
            <a:spAutoFit/>
          </a:bodyPr>
          <a:lstStyle/>
          <a:p>
            <a:r>
              <a:rPr lang="cs-CZ" dirty="0"/>
              <a:t>B</a:t>
            </a:r>
            <a:endParaRPr lang="en-GB" dirty="0"/>
          </a:p>
        </p:txBody>
      </p:sp>
      <p:sp>
        <p:nvSpPr>
          <p:cNvPr id="47" name="TextovéPole 46">
            <a:extLst>
              <a:ext uri="{FF2B5EF4-FFF2-40B4-BE49-F238E27FC236}">
                <a16:creationId xmlns:a16="http://schemas.microsoft.com/office/drawing/2014/main" id="{E88ED586-9398-2474-B23F-B2D7FBD94B99}"/>
              </a:ext>
            </a:extLst>
          </p:cNvPr>
          <p:cNvSpPr txBox="1"/>
          <p:nvPr/>
        </p:nvSpPr>
        <p:spPr>
          <a:xfrm>
            <a:off x="6847066" y="3721082"/>
            <a:ext cx="402701" cy="369332"/>
          </a:xfrm>
          <a:prstGeom prst="rect">
            <a:avLst/>
          </a:prstGeom>
          <a:noFill/>
        </p:spPr>
        <p:txBody>
          <a:bodyPr wrap="square" rtlCol="0">
            <a:spAutoFit/>
          </a:bodyPr>
          <a:lstStyle/>
          <a:p>
            <a:r>
              <a:rPr lang="cs-CZ" dirty="0"/>
              <a:t>C</a:t>
            </a:r>
            <a:endParaRPr lang="en-GB" dirty="0"/>
          </a:p>
        </p:txBody>
      </p:sp>
    </p:spTree>
    <p:extLst>
      <p:ext uri="{BB962C8B-B14F-4D97-AF65-F5344CB8AC3E}">
        <p14:creationId xmlns:p14="http://schemas.microsoft.com/office/powerpoint/2010/main" val="96889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2174E1B2-7011-1E7B-033D-72D8013A6973}"/>
              </a:ext>
            </a:extLst>
          </p:cNvPr>
          <p:cNvPicPr>
            <a:picLocks noChangeAspect="1"/>
          </p:cNvPicPr>
          <p:nvPr/>
        </p:nvPicPr>
        <p:blipFill rotWithShape="1">
          <a:blip r:embed="rId3">
            <a:alphaModFix amt="56000"/>
          </a:blip>
          <a:srcRect l="63620" r="22778"/>
          <a:stretch/>
        </p:blipFill>
        <p:spPr>
          <a:xfrm>
            <a:off x="8550444" y="3101"/>
            <a:ext cx="1860259" cy="6851793"/>
          </a:xfrm>
          <a:prstGeom prst="rect">
            <a:avLst/>
          </a:prstGeom>
        </p:spPr>
      </p:pic>
      <p:sp>
        <p:nvSpPr>
          <p:cNvPr id="16" name="Obdélník 15">
            <a:extLst>
              <a:ext uri="{FF2B5EF4-FFF2-40B4-BE49-F238E27FC236}">
                <a16:creationId xmlns:a16="http://schemas.microsoft.com/office/drawing/2014/main" id="{61DD0D00-E5D5-A560-F90E-96F0EA522DE6}"/>
              </a:ext>
            </a:extLst>
          </p:cNvPr>
          <p:cNvSpPr/>
          <p:nvPr/>
        </p:nvSpPr>
        <p:spPr>
          <a:xfrm>
            <a:off x="7143750" y="0"/>
            <a:ext cx="5048250"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Obrázek 8">
            <a:extLst>
              <a:ext uri="{FF2B5EF4-FFF2-40B4-BE49-F238E27FC236}">
                <a16:creationId xmlns:a16="http://schemas.microsoft.com/office/drawing/2014/main" id="{B21F8C19-F319-6534-46B3-231705A531D4}"/>
              </a:ext>
            </a:extLst>
          </p:cNvPr>
          <p:cNvPicPr>
            <a:picLocks noChangeAspect="1"/>
          </p:cNvPicPr>
          <p:nvPr/>
        </p:nvPicPr>
        <p:blipFill>
          <a:blip r:embed="rId4"/>
          <a:stretch>
            <a:fillRect/>
          </a:stretch>
        </p:blipFill>
        <p:spPr>
          <a:xfrm>
            <a:off x="10366365" y="-1"/>
            <a:ext cx="1825633" cy="6858001"/>
          </a:xfrm>
          <a:prstGeom prst="rect">
            <a:avLst/>
          </a:prstGeom>
        </p:spPr>
      </p:pic>
      <p:pic>
        <p:nvPicPr>
          <p:cNvPr id="3" name="Obrázek 2">
            <a:extLst>
              <a:ext uri="{FF2B5EF4-FFF2-40B4-BE49-F238E27FC236}">
                <a16:creationId xmlns:a16="http://schemas.microsoft.com/office/drawing/2014/main" id="{AB4BAD78-40AF-AB50-EED5-F3F40122EC9E}"/>
              </a:ext>
            </a:extLst>
          </p:cNvPr>
          <p:cNvPicPr>
            <a:picLocks noChangeAspect="1"/>
          </p:cNvPicPr>
          <p:nvPr/>
        </p:nvPicPr>
        <p:blipFill>
          <a:blip r:embed="rId5"/>
          <a:stretch>
            <a:fillRect/>
          </a:stretch>
        </p:blipFill>
        <p:spPr>
          <a:xfrm>
            <a:off x="7446760" y="2383768"/>
            <a:ext cx="4442229" cy="2090461"/>
          </a:xfrm>
          <a:prstGeom prst="rect">
            <a:avLst/>
          </a:prstGeom>
        </p:spPr>
      </p:pic>
      <p:sp>
        <p:nvSpPr>
          <p:cNvPr id="8" name="Nadpis 7">
            <a:extLst>
              <a:ext uri="{FF2B5EF4-FFF2-40B4-BE49-F238E27FC236}">
                <a16:creationId xmlns:a16="http://schemas.microsoft.com/office/drawing/2014/main" id="{753B2192-5C51-B41E-2FB4-6FB0C72C7D9B}"/>
              </a:ext>
            </a:extLst>
          </p:cNvPr>
          <p:cNvSpPr>
            <a:spLocks noGrp="1"/>
          </p:cNvSpPr>
          <p:nvPr>
            <p:ph type="title"/>
          </p:nvPr>
        </p:nvSpPr>
        <p:spPr>
          <a:xfrm>
            <a:off x="83820" y="-102397"/>
            <a:ext cx="10515600" cy="1325563"/>
          </a:xfrm>
        </p:spPr>
        <p:txBody>
          <a:bodyPr/>
          <a:lstStyle/>
          <a:p>
            <a:r>
              <a:rPr lang="cs-CZ" dirty="0">
                <a:latin typeface="Arial" panose="020B0604020202020204" pitchFamily="34" charset="0"/>
                <a:cs typeface="Arial" panose="020B0604020202020204" pitchFamily="34" charset="0"/>
              </a:rPr>
              <a:t>Texty, doplňující materiál</a:t>
            </a:r>
            <a:endParaRPr lang="en-GB" dirty="0"/>
          </a:p>
        </p:txBody>
      </p:sp>
      <p:sp>
        <p:nvSpPr>
          <p:cNvPr id="11" name="TextovéPole 10">
            <a:extLst>
              <a:ext uri="{FF2B5EF4-FFF2-40B4-BE49-F238E27FC236}">
                <a16:creationId xmlns:a16="http://schemas.microsoft.com/office/drawing/2014/main" id="{7051649C-7167-DAAE-F46A-C0052A114C61}"/>
              </a:ext>
            </a:extLst>
          </p:cNvPr>
          <p:cNvSpPr txBox="1"/>
          <p:nvPr/>
        </p:nvSpPr>
        <p:spPr>
          <a:xfrm>
            <a:off x="1835919" y="1223166"/>
            <a:ext cx="4674726" cy="5078313"/>
          </a:xfrm>
          <a:prstGeom prst="rect">
            <a:avLst/>
          </a:prstGeom>
          <a:noFill/>
        </p:spPr>
        <p:txBody>
          <a:bodyPr wrap="square">
            <a:spAutoFit/>
          </a:bodyPr>
          <a:lstStyle/>
          <a:p>
            <a:pPr rtl="0">
              <a:spcBef>
                <a:spcPts val="1000"/>
              </a:spcBef>
              <a:spcAft>
                <a:spcPts val="0"/>
              </a:spcAft>
            </a:pPr>
            <a:r>
              <a:rPr lang="cs-CZ" b="1" dirty="0">
                <a:solidFill>
                  <a:srgbClr val="000000"/>
                </a:solidFill>
                <a:latin typeface="Arial" panose="020B0604020202020204" pitchFamily="34" charset="0"/>
              </a:rPr>
              <a:t>A:</a:t>
            </a:r>
            <a:r>
              <a:rPr lang="cs-CZ" sz="1800" b="1" i="0" u="none" strike="noStrike" dirty="0">
                <a:solidFill>
                  <a:srgbClr val="000000"/>
                </a:solidFill>
                <a:effectLst/>
                <a:latin typeface="Arial" panose="020B0604020202020204" pitchFamily="34" charset="0"/>
              </a:rPr>
              <a:t> Jaroslav Seifert – Tanec dívčích košil (Poštovní holub) 1929 (zkráceno)</a:t>
            </a:r>
            <a:endParaRPr lang="cs-CZ" b="0" dirty="0">
              <a:effectLst/>
            </a:endParaRPr>
          </a:p>
          <a:p>
            <a:pPr rtl="0">
              <a:spcBef>
                <a:spcPts val="0"/>
              </a:spcBef>
              <a:spcAft>
                <a:spcPts val="0"/>
              </a:spcAft>
            </a:pPr>
            <a:r>
              <a:rPr lang="cs-CZ" sz="1800" b="0" i="0" u="none" strike="noStrike" dirty="0" err="1">
                <a:solidFill>
                  <a:srgbClr val="000000"/>
                </a:solidFill>
                <a:effectLst/>
                <a:latin typeface="Arial" panose="020B0604020202020204" pitchFamily="34" charset="0"/>
              </a:rPr>
              <a:t>Dvánáctero</a:t>
            </a:r>
            <a:r>
              <a:rPr lang="cs-CZ" sz="1800" b="0" i="0" u="none" strike="noStrike" dirty="0">
                <a:solidFill>
                  <a:srgbClr val="000000"/>
                </a:solidFill>
                <a:effectLst/>
                <a:latin typeface="Arial" panose="020B0604020202020204" pitchFamily="34" charset="0"/>
              </a:rPr>
              <a:t> dívčích košil</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se suší,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květinové krajky na prsou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jako kružby v oknech chrámu gotického.</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Pane,</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opatruj mne ode všeho zlého.</a:t>
            </a:r>
            <a:endParaRPr lang="cs-CZ" b="0" dirty="0">
              <a:effectLst/>
            </a:endParaRPr>
          </a:p>
          <a:p>
            <a:pPr rtl="0">
              <a:spcBef>
                <a:spcPts val="0"/>
              </a:spcBef>
              <a:spcAft>
                <a:spcPts val="0"/>
              </a:spcAft>
            </a:pPr>
            <a:r>
              <a:rPr lang="cs-CZ" sz="1800" b="0" i="0" u="none" strike="noStrike" dirty="0" err="1">
                <a:solidFill>
                  <a:srgbClr val="000000"/>
                </a:solidFill>
                <a:effectLst/>
                <a:latin typeface="Arial" panose="020B0604020202020204" pitchFamily="34" charset="0"/>
              </a:rPr>
              <a:t>Dvánáctero</a:t>
            </a:r>
            <a:r>
              <a:rPr lang="cs-CZ" sz="1800" b="0" i="0" u="none" strike="noStrike" dirty="0">
                <a:solidFill>
                  <a:srgbClr val="000000"/>
                </a:solidFill>
                <a:effectLst/>
                <a:latin typeface="Arial" panose="020B0604020202020204" pitchFamily="34" charset="0"/>
              </a:rPr>
              <a:t> dívčích košil</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je láska,</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hra nevinných dívek na slunečném trávníku,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třináctá košile, pánská,</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je manželství,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které končí nevěrou a ranou z browningu.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Vítr, který proudí košilemi,</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je láska,</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sladké povětří, jež obklopuje zemi,</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dvanáctero povětrných těl. </a:t>
            </a:r>
            <a:endParaRPr lang="cs-CZ" b="0" dirty="0">
              <a:effectLst/>
            </a:endParaRPr>
          </a:p>
        </p:txBody>
      </p:sp>
    </p:spTree>
    <p:extLst>
      <p:ext uri="{BB962C8B-B14F-4D97-AF65-F5344CB8AC3E}">
        <p14:creationId xmlns:p14="http://schemas.microsoft.com/office/powerpoint/2010/main" val="327071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3B52D6F-4054-987F-A359-4D37553C2EAF}"/>
              </a:ext>
            </a:extLst>
          </p:cNvPr>
          <p:cNvPicPr>
            <a:picLocks noChangeAspect="1"/>
          </p:cNvPicPr>
          <p:nvPr/>
        </p:nvPicPr>
        <p:blipFill rotWithShape="1">
          <a:blip r:embed="rId3">
            <a:alphaModFix amt="56000"/>
          </a:blip>
          <a:srcRect l="63620" r="22778"/>
          <a:stretch/>
        </p:blipFill>
        <p:spPr>
          <a:xfrm>
            <a:off x="8549641" y="-5"/>
            <a:ext cx="2655740" cy="6851793"/>
          </a:xfrm>
          <a:prstGeom prst="rect">
            <a:avLst/>
          </a:prstGeom>
        </p:spPr>
      </p:pic>
      <p:sp>
        <p:nvSpPr>
          <p:cNvPr id="5" name="Obdélník 4">
            <a:extLst>
              <a:ext uri="{FF2B5EF4-FFF2-40B4-BE49-F238E27FC236}">
                <a16:creationId xmlns:a16="http://schemas.microsoft.com/office/drawing/2014/main" id="{7F7AC341-4793-11A8-F0E3-BADD03D75216}"/>
              </a:ext>
            </a:extLst>
          </p:cNvPr>
          <p:cNvSpPr/>
          <p:nvPr/>
        </p:nvSpPr>
        <p:spPr>
          <a:xfrm>
            <a:off x="7143750" y="0"/>
            <a:ext cx="5048250"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Obrázek 8">
            <a:extLst>
              <a:ext uri="{FF2B5EF4-FFF2-40B4-BE49-F238E27FC236}">
                <a16:creationId xmlns:a16="http://schemas.microsoft.com/office/drawing/2014/main" id="{B21F8C19-F319-6534-46B3-231705A531D4}"/>
              </a:ext>
            </a:extLst>
          </p:cNvPr>
          <p:cNvPicPr>
            <a:picLocks noChangeAspect="1"/>
          </p:cNvPicPr>
          <p:nvPr/>
        </p:nvPicPr>
        <p:blipFill>
          <a:blip r:embed="rId4"/>
          <a:stretch>
            <a:fillRect/>
          </a:stretch>
        </p:blipFill>
        <p:spPr>
          <a:xfrm>
            <a:off x="11058736" y="-3"/>
            <a:ext cx="1133264" cy="6858001"/>
          </a:xfrm>
          <a:prstGeom prst="rect">
            <a:avLst/>
          </a:prstGeom>
        </p:spPr>
      </p:pic>
      <p:pic>
        <p:nvPicPr>
          <p:cNvPr id="3" name="Obrázek 2">
            <a:extLst>
              <a:ext uri="{FF2B5EF4-FFF2-40B4-BE49-F238E27FC236}">
                <a16:creationId xmlns:a16="http://schemas.microsoft.com/office/drawing/2014/main" id="{AB4BAD78-40AF-AB50-EED5-F3F40122EC9E}"/>
              </a:ext>
            </a:extLst>
          </p:cNvPr>
          <p:cNvPicPr>
            <a:picLocks noChangeAspect="1"/>
          </p:cNvPicPr>
          <p:nvPr/>
        </p:nvPicPr>
        <p:blipFill>
          <a:blip r:embed="rId5"/>
          <a:stretch>
            <a:fillRect/>
          </a:stretch>
        </p:blipFill>
        <p:spPr>
          <a:xfrm>
            <a:off x="7446760" y="2383768"/>
            <a:ext cx="4442229" cy="2090461"/>
          </a:xfrm>
          <a:prstGeom prst="rect">
            <a:avLst/>
          </a:prstGeom>
        </p:spPr>
      </p:pic>
      <p:sp>
        <p:nvSpPr>
          <p:cNvPr id="8" name="Nadpis 7">
            <a:extLst>
              <a:ext uri="{FF2B5EF4-FFF2-40B4-BE49-F238E27FC236}">
                <a16:creationId xmlns:a16="http://schemas.microsoft.com/office/drawing/2014/main" id="{753B2192-5C51-B41E-2FB4-6FB0C72C7D9B}"/>
              </a:ext>
            </a:extLst>
          </p:cNvPr>
          <p:cNvSpPr>
            <a:spLocks noGrp="1"/>
          </p:cNvSpPr>
          <p:nvPr>
            <p:ph type="title"/>
          </p:nvPr>
        </p:nvSpPr>
        <p:spPr>
          <a:xfrm>
            <a:off x="83820" y="-102397"/>
            <a:ext cx="10515600" cy="1325563"/>
          </a:xfrm>
        </p:spPr>
        <p:txBody>
          <a:bodyPr/>
          <a:lstStyle/>
          <a:p>
            <a:r>
              <a:rPr lang="cs-CZ" dirty="0">
                <a:latin typeface="Arial" panose="020B0604020202020204" pitchFamily="34" charset="0"/>
                <a:cs typeface="Arial" panose="020B0604020202020204" pitchFamily="34" charset="0"/>
              </a:rPr>
              <a:t>Texty, doplňující materiál</a:t>
            </a:r>
            <a:endParaRPr lang="en-GB" dirty="0"/>
          </a:p>
        </p:txBody>
      </p:sp>
      <p:sp>
        <p:nvSpPr>
          <p:cNvPr id="4" name="TextovéPole 3">
            <a:extLst>
              <a:ext uri="{FF2B5EF4-FFF2-40B4-BE49-F238E27FC236}">
                <a16:creationId xmlns:a16="http://schemas.microsoft.com/office/drawing/2014/main" id="{F169393D-EA5D-AE66-CCC8-D7E1A8FCCEA3}"/>
              </a:ext>
            </a:extLst>
          </p:cNvPr>
          <p:cNvSpPr txBox="1"/>
          <p:nvPr/>
        </p:nvSpPr>
        <p:spPr>
          <a:xfrm>
            <a:off x="960120" y="1007180"/>
            <a:ext cx="6183630" cy="5632311"/>
          </a:xfrm>
          <a:prstGeom prst="rect">
            <a:avLst/>
          </a:prstGeom>
          <a:noFill/>
        </p:spPr>
        <p:txBody>
          <a:bodyPr wrap="square">
            <a:spAutoFit/>
          </a:bodyPr>
          <a:lstStyle/>
          <a:p>
            <a:pPr rtl="0">
              <a:spcBef>
                <a:spcPts val="0"/>
              </a:spcBef>
              <a:spcAft>
                <a:spcPts val="0"/>
              </a:spcAft>
            </a:pPr>
            <a:r>
              <a:rPr lang="cs-CZ" b="1" dirty="0">
                <a:solidFill>
                  <a:srgbClr val="000000"/>
                </a:solidFill>
                <a:latin typeface="Arial" panose="020B0604020202020204" pitchFamily="34" charset="0"/>
              </a:rPr>
              <a:t>B:</a:t>
            </a:r>
            <a:r>
              <a:rPr lang="cs-CZ" sz="1800" b="1" i="0" u="none" strike="noStrike" dirty="0">
                <a:solidFill>
                  <a:srgbClr val="000000"/>
                </a:solidFill>
                <a:effectLst/>
                <a:latin typeface="Arial" panose="020B0604020202020204" pitchFamily="34" charset="0"/>
              </a:rPr>
              <a:t> Vítězslav Nezval – Ženy po koupeli (1936)</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Drozd jejich osmahlých ramen vyhání léto ze všech</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                                                          myších děr</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Leží jak namočená prostěradla</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A čtou prsty v trávě abecedu slepců</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 </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Hromadný zpěv jejich rosniček</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Působí že nespím</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Že pozvedám hlavu k okenici jejich náruče</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Která má nádech večerky</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 </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Celý pluk štíhlých žen</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Manévruje s kornouty</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Jejichž tajemství prozradí </a:t>
            </a:r>
            <a:r>
              <a:rPr lang="cs-CZ" sz="1800" b="0" i="0" u="none" strike="noStrike" dirty="0" err="1">
                <a:solidFill>
                  <a:srgbClr val="000000"/>
                </a:solidFill>
                <a:effectLst/>
                <a:latin typeface="Arial" panose="020B0604020202020204" pitchFamily="34" charset="0"/>
              </a:rPr>
              <a:t>širokoplecí</a:t>
            </a:r>
            <a:r>
              <a:rPr lang="cs-CZ" sz="1800" b="0" i="0" u="none" strike="noStrike" dirty="0">
                <a:solidFill>
                  <a:srgbClr val="000000"/>
                </a:solidFill>
                <a:effectLst/>
                <a:latin typeface="Arial" panose="020B0604020202020204" pitchFamily="34" charset="0"/>
              </a:rPr>
              <a:t> </a:t>
            </a:r>
            <a:r>
              <a:rPr lang="cs-CZ" sz="1800" b="0" i="0" u="none" strike="noStrike" dirty="0" err="1">
                <a:solidFill>
                  <a:srgbClr val="000000"/>
                </a:solidFill>
                <a:effectLst/>
                <a:latin typeface="Arial" panose="020B0604020202020204" pitchFamily="34" charset="0"/>
              </a:rPr>
              <a:t>rohovnice</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 </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Léto zapnuté na knoflíky</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Rozpíná se a houpe ňadry</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Nikdy nezvonil hlasitěji </a:t>
            </a:r>
            <a:r>
              <a:rPr lang="cs-CZ" sz="1800" b="0" i="0" u="none" strike="noStrike" dirty="0" err="1">
                <a:solidFill>
                  <a:srgbClr val="000000"/>
                </a:solidFill>
                <a:effectLst/>
                <a:latin typeface="Arial" panose="020B0604020202020204" pitchFamily="34" charset="0"/>
              </a:rPr>
              <a:t>Angelus</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Než tyto dva zvony pod nimiž se chvěje celé trámoví</a:t>
            </a:r>
            <a:endParaRPr lang="cs-CZ" b="0" dirty="0">
              <a:effectLst/>
            </a:endParaRPr>
          </a:p>
          <a:p>
            <a:r>
              <a:rPr lang="cs-CZ" sz="1800" b="0" i="0" u="none" strike="noStrike" dirty="0">
                <a:solidFill>
                  <a:srgbClr val="000000"/>
                </a:solidFill>
                <a:effectLst/>
                <a:latin typeface="Arial" panose="020B0604020202020204" pitchFamily="34" charset="0"/>
              </a:rPr>
              <a:t>                                            Z bambusového dřeva</a:t>
            </a:r>
            <a:endParaRPr lang="en-GB" dirty="0"/>
          </a:p>
        </p:txBody>
      </p:sp>
    </p:spTree>
    <p:extLst>
      <p:ext uri="{BB962C8B-B14F-4D97-AF65-F5344CB8AC3E}">
        <p14:creationId xmlns:p14="http://schemas.microsoft.com/office/powerpoint/2010/main" val="2623982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FA5AEE6B-D78F-7DB9-7C19-ED44392DAEAD}"/>
              </a:ext>
            </a:extLst>
          </p:cNvPr>
          <p:cNvPicPr>
            <a:picLocks noChangeAspect="1"/>
          </p:cNvPicPr>
          <p:nvPr/>
        </p:nvPicPr>
        <p:blipFill rotWithShape="1">
          <a:blip r:embed="rId3">
            <a:alphaModFix amt="56000"/>
          </a:blip>
          <a:srcRect l="63620" r="22778"/>
          <a:stretch/>
        </p:blipFill>
        <p:spPr>
          <a:xfrm>
            <a:off x="8938261" y="6207"/>
            <a:ext cx="2572984" cy="6851793"/>
          </a:xfrm>
          <a:prstGeom prst="rect">
            <a:avLst/>
          </a:prstGeom>
        </p:spPr>
      </p:pic>
      <p:sp>
        <p:nvSpPr>
          <p:cNvPr id="7" name="Obdélník 6">
            <a:extLst>
              <a:ext uri="{FF2B5EF4-FFF2-40B4-BE49-F238E27FC236}">
                <a16:creationId xmlns:a16="http://schemas.microsoft.com/office/drawing/2014/main" id="{322D008A-6238-4581-8547-5E1851BFB589}"/>
              </a:ext>
            </a:extLst>
          </p:cNvPr>
          <p:cNvSpPr/>
          <p:nvPr/>
        </p:nvSpPr>
        <p:spPr>
          <a:xfrm>
            <a:off x="8252460" y="0"/>
            <a:ext cx="3939540"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Obrázek 8">
            <a:extLst>
              <a:ext uri="{FF2B5EF4-FFF2-40B4-BE49-F238E27FC236}">
                <a16:creationId xmlns:a16="http://schemas.microsoft.com/office/drawing/2014/main" id="{B21F8C19-F319-6534-46B3-231705A531D4}"/>
              </a:ext>
            </a:extLst>
          </p:cNvPr>
          <p:cNvPicPr>
            <a:picLocks noChangeAspect="1"/>
          </p:cNvPicPr>
          <p:nvPr/>
        </p:nvPicPr>
        <p:blipFill>
          <a:blip r:embed="rId4"/>
          <a:stretch>
            <a:fillRect/>
          </a:stretch>
        </p:blipFill>
        <p:spPr>
          <a:xfrm>
            <a:off x="11429152" y="0"/>
            <a:ext cx="1133264" cy="6858001"/>
          </a:xfrm>
          <a:prstGeom prst="rect">
            <a:avLst/>
          </a:prstGeom>
        </p:spPr>
      </p:pic>
      <p:pic>
        <p:nvPicPr>
          <p:cNvPr id="3" name="Obrázek 2">
            <a:extLst>
              <a:ext uri="{FF2B5EF4-FFF2-40B4-BE49-F238E27FC236}">
                <a16:creationId xmlns:a16="http://schemas.microsoft.com/office/drawing/2014/main" id="{AB4BAD78-40AF-AB50-EED5-F3F40122EC9E}"/>
              </a:ext>
            </a:extLst>
          </p:cNvPr>
          <p:cNvPicPr>
            <a:picLocks noChangeAspect="1"/>
          </p:cNvPicPr>
          <p:nvPr/>
        </p:nvPicPr>
        <p:blipFill>
          <a:blip r:embed="rId5"/>
          <a:stretch>
            <a:fillRect/>
          </a:stretch>
        </p:blipFill>
        <p:spPr>
          <a:xfrm>
            <a:off x="8450080" y="2594715"/>
            <a:ext cx="3545704" cy="1668567"/>
          </a:xfrm>
          <a:prstGeom prst="rect">
            <a:avLst/>
          </a:prstGeom>
        </p:spPr>
      </p:pic>
      <p:sp>
        <p:nvSpPr>
          <p:cNvPr id="8" name="Nadpis 7">
            <a:extLst>
              <a:ext uri="{FF2B5EF4-FFF2-40B4-BE49-F238E27FC236}">
                <a16:creationId xmlns:a16="http://schemas.microsoft.com/office/drawing/2014/main" id="{753B2192-5C51-B41E-2FB4-6FB0C72C7D9B}"/>
              </a:ext>
            </a:extLst>
          </p:cNvPr>
          <p:cNvSpPr>
            <a:spLocks noGrp="1"/>
          </p:cNvSpPr>
          <p:nvPr>
            <p:ph type="title"/>
          </p:nvPr>
        </p:nvSpPr>
        <p:spPr>
          <a:xfrm>
            <a:off x="83820" y="-102397"/>
            <a:ext cx="10515600" cy="1325563"/>
          </a:xfrm>
        </p:spPr>
        <p:txBody>
          <a:bodyPr/>
          <a:lstStyle/>
          <a:p>
            <a:r>
              <a:rPr lang="cs-CZ" dirty="0">
                <a:latin typeface="Arial" panose="020B0604020202020204" pitchFamily="34" charset="0"/>
                <a:cs typeface="Arial" panose="020B0604020202020204" pitchFamily="34" charset="0"/>
              </a:rPr>
              <a:t>Texty, doplňující materiál</a:t>
            </a:r>
            <a:endParaRPr lang="en-GB" dirty="0"/>
          </a:p>
        </p:txBody>
      </p:sp>
      <p:sp>
        <p:nvSpPr>
          <p:cNvPr id="4" name="TextovéPole 3">
            <a:extLst>
              <a:ext uri="{FF2B5EF4-FFF2-40B4-BE49-F238E27FC236}">
                <a16:creationId xmlns:a16="http://schemas.microsoft.com/office/drawing/2014/main" id="{B6DA308B-0C77-65F2-7858-112E07B5B88B}"/>
              </a:ext>
            </a:extLst>
          </p:cNvPr>
          <p:cNvSpPr txBox="1"/>
          <p:nvPr/>
        </p:nvSpPr>
        <p:spPr>
          <a:xfrm>
            <a:off x="264796" y="1109343"/>
            <a:ext cx="6183630" cy="5355312"/>
          </a:xfrm>
          <a:prstGeom prst="rect">
            <a:avLst/>
          </a:prstGeom>
          <a:noFill/>
        </p:spPr>
        <p:txBody>
          <a:bodyPr wrap="square">
            <a:spAutoFit/>
          </a:bodyPr>
          <a:lstStyle/>
          <a:p>
            <a:pPr rtl="0">
              <a:spcBef>
                <a:spcPts val="1000"/>
              </a:spcBef>
              <a:spcAft>
                <a:spcPts val="0"/>
              </a:spcAft>
            </a:pPr>
            <a:r>
              <a:rPr lang="cs-CZ" b="1" dirty="0">
                <a:solidFill>
                  <a:srgbClr val="000000"/>
                </a:solidFill>
                <a:latin typeface="Arial" panose="020B0604020202020204" pitchFamily="34" charset="0"/>
              </a:rPr>
              <a:t>C:</a:t>
            </a:r>
            <a:r>
              <a:rPr lang="cs-CZ" sz="1800" b="1" i="0" u="none" strike="noStrike" dirty="0">
                <a:solidFill>
                  <a:srgbClr val="000000"/>
                </a:solidFill>
                <a:effectLst/>
                <a:latin typeface="Arial" panose="020B0604020202020204" pitchFamily="34" charset="0"/>
              </a:rPr>
              <a:t> Jaroslav Seifert – Mezi řádky (Poštovní holub)</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„Milión sto tisíc milostných psaní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svobodných dívek a vdaných paní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 včera jsem napsal o půlnoci</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miliónté </a:t>
            </a:r>
            <a:r>
              <a:rPr lang="cs-CZ" sz="1800" b="0" i="0" u="none" strike="noStrike" dirty="0" err="1">
                <a:solidFill>
                  <a:srgbClr val="000000"/>
                </a:solidFill>
                <a:effectLst/>
                <a:latin typeface="Arial" panose="020B0604020202020204" pitchFamily="34" charset="0"/>
              </a:rPr>
              <a:t>stétisící</a:t>
            </a:r>
            <a:r>
              <a:rPr lang="cs-CZ" sz="1800" b="0" i="0" u="none" strike="noStrike" dirty="0">
                <a:solidFill>
                  <a:srgbClr val="000000"/>
                </a:solidFill>
                <a:effectLst/>
                <a:latin typeface="Arial" panose="020B0604020202020204" pitchFamily="34" charset="0"/>
              </a:rPr>
              <a:t> první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a bylo mi jak po nemoci.</a:t>
            </a:r>
            <a:endParaRPr lang="cs-CZ" b="0" dirty="0">
              <a:effectLst/>
            </a:endParaRPr>
          </a:p>
          <a:p>
            <a:pPr rtl="0">
              <a:spcBef>
                <a:spcPts val="0"/>
              </a:spcBef>
              <a:spcAft>
                <a:spcPts val="0"/>
              </a:spcAft>
            </a:pPr>
            <a:br>
              <a:rPr lang="cs-CZ" b="0" dirty="0">
                <a:effectLst/>
              </a:rPr>
            </a:br>
            <a:r>
              <a:rPr lang="cs-CZ" sz="1800" b="0" i="0" u="none" strike="noStrike" dirty="0">
                <a:solidFill>
                  <a:srgbClr val="000000"/>
                </a:solidFill>
                <a:effectLst/>
                <a:latin typeface="Arial" panose="020B0604020202020204" pitchFamily="34" charset="0"/>
              </a:rPr>
              <a:t>Na kávovou lžičku třikrát denně</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lék užíval jsem umíněně,</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láska však, zdá se,</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je smrt v krásné masce.</a:t>
            </a:r>
            <a:endParaRPr lang="cs-CZ" b="0" dirty="0">
              <a:effectLst/>
            </a:endParaRPr>
          </a:p>
          <a:p>
            <a:pPr rtl="0">
              <a:spcBef>
                <a:spcPts val="0"/>
              </a:spcBef>
              <a:spcAft>
                <a:spcPts val="0"/>
              </a:spcAft>
            </a:pPr>
            <a:br>
              <a:rPr lang="cs-CZ" b="0" dirty="0">
                <a:effectLst/>
              </a:rPr>
            </a:br>
            <a:r>
              <a:rPr lang="cs-CZ" sz="1800" b="0" i="0" u="none" strike="noStrike" dirty="0">
                <a:solidFill>
                  <a:srgbClr val="000000"/>
                </a:solidFill>
                <a:effectLst/>
                <a:latin typeface="Arial" panose="020B0604020202020204" pitchFamily="34" charset="0"/>
              </a:rPr>
              <a:t>Milión dvakrát sto tisíc básní,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to se lidé utěšují, když blázní,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napsal jsem dneska</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milióntou dvakrát stotisící první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a není hezká.</a:t>
            </a:r>
            <a:endParaRPr lang="cs-CZ" b="0" dirty="0">
              <a:effectLst/>
            </a:endParaRPr>
          </a:p>
          <a:p>
            <a:pPr rtl="0">
              <a:spcBef>
                <a:spcPts val="0"/>
              </a:spcBef>
              <a:spcAft>
                <a:spcPts val="0"/>
              </a:spcAft>
            </a:pPr>
            <a:br>
              <a:rPr lang="cs-CZ" b="0" dirty="0">
                <a:effectLst/>
              </a:rPr>
            </a:br>
            <a:endParaRPr lang="en-GB" dirty="0"/>
          </a:p>
        </p:txBody>
      </p:sp>
      <p:sp>
        <p:nvSpPr>
          <p:cNvPr id="6" name="TextovéPole 5">
            <a:extLst>
              <a:ext uri="{FF2B5EF4-FFF2-40B4-BE49-F238E27FC236}">
                <a16:creationId xmlns:a16="http://schemas.microsoft.com/office/drawing/2014/main" id="{0BBE6F82-69D2-4362-2A0A-CCF1A00332AA}"/>
              </a:ext>
            </a:extLst>
          </p:cNvPr>
          <p:cNvSpPr txBox="1"/>
          <p:nvPr/>
        </p:nvSpPr>
        <p:spPr>
          <a:xfrm>
            <a:off x="4008120" y="1405573"/>
            <a:ext cx="6183630" cy="4247317"/>
          </a:xfrm>
          <a:prstGeom prst="rect">
            <a:avLst/>
          </a:prstGeom>
          <a:noFill/>
        </p:spPr>
        <p:txBody>
          <a:bodyPr wrap="square">
            <a:spAutoFit/>
          </a:bodyPr>
          <a:lstStyle/>
          <a:p>
            <a:pPr rtl="0">
              <a:spcBef>
                <a:spcPts val="0"/>
              </a:spcBef>
              <a:spcAft>
                <a:spcPts val="0"/>
              </a:spcAft>
            </a:pPr>
            <a:r>
              <a:rPr lang="cs-CZ" sz="1800" b="0" i="0" u="none" strike="noStrike" dirty="0">
                <a:solidFill>
                  <a:srgbClr val="000000"/>
                </a:solidFill>
                <a:effectLst/>
                <a:latin typeface="Arial" panose="020B0604020202020204" pitchFamily="34" charset="0"/>
              </a:rPr>
              <a:t>Kdybych tě viděl nahou na dně vany</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s koleny v těsném semknutí,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tvé tělo by se podobalo psaní</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uprostřed s černou pečetí.</a:t>
            </a:r>
            <a:endParaRPr lang="cs-CZ" b="0" dirty="0">
              <a:effectLst/>
            </a:endParaRPr>
          </a:p>
          <a:p>
            <a:pPr rtl="0">
              <a:spcBef>
                <a:spcPts val="0"/>
              </a:spcBef>
              <a:spcAft>
                <a:spcPts val="0"/>
              </a:spcAft>
            </a:pPr>
            <a:br>
              <a:rPr lang="cs-CZ" b="0" dirty="0">
                <a:effectLst/>
              </a:rPr>
            </a:br>
            <a:r>
              <a:rPr lang="cs-CZ" sz="1800" b="0" i="0" u="none" strike="noStrike" dirty="0">
                <a:solidFill>
                  <a:srgbClr val="000000"/>
                </a:solidFill>
                <a:effectLst/>
                <a:latin typeface="Arial" panose="020B0604020202020204" pitchFamily="34" charset="0"/>
              </a:rPr>
              <a:t>Milión třikrát sto tisíc telegramů,</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celou noc plakal jsem na otomanu,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srdíčka zvonků na telegrafním drátu,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vlaštovky štěbetají do aparátu</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a chystají se do Itálie.</a:t>
            </a:r>
            <a:endParaRPr lang="cs-CZ" b="0" dirty="0">
              <a:effectLst/>
            </a:endParaRPr>
          </a:p>
          <a:p>
            <a:pPr rtl="0">
              <a:spcBef>
                <a:spcPts val="0"/>
              </a:spcBef>
              <a:spcAft>
                <a:spcPts val="0"/>
              </a:spcAft>
            </a:pPr>
            <a:br>
              <a:rPr lang="cs-CZ" b="0" dirty="0">
                <a:effectLst/>
              </a:rPr>
            </a:br>
            <a:r>
              <a:rPr lang="cs-CZ" sz="1800" b="0" i="0" u="none" strike="noStrike" dirty="0">
                <a:solidFill>
                  <a:srgbClr val="000000"/>
                </a:solidFill>
                <a:effectLst/>
                <a:latin typeface="Arial" panose="020B0604020202020204" pitchFamily="34" charset="0"/>
              </a:rPr>
              <a:t>Milióntý třikrát stotisící první telegram:</a:t>
            </a:r>
            <a:endParaRPr lang="cs-CZ" b="0" dirty="0">
              <a:effectLst/>
            </a:endParaRPr>
          </a:p>
          <a:p>
            <a:pPr rtl="0">
              <a:spcBef>
                <a:spcPts val="0"/>
              </a:spcBef>
              <a:spcAft>
                <a:spcPts val="0"/>
              </a:spcAft>
            </a:pPr>
            <a:r>
              <a:rPr lang="cs-CZ" sz="1800" b="0" i="0" u="none" strike="noStrike" dirty="0">
                <a:solidFill>
                  <a:srgbClr val="000000"/>
                </a:solidFill>
                <a:effectLst/>
                <a:latin typeface="Arial" panose="020B0604020202020204" pitchFamily="34" charset="0"/>
              </a:rPr>
              <a:t>Usměj se na mě, umírám!“</a:t>
            </a:r>
            <a:endParaRPr lang="cs-CZ" b="0" dirty="0">
              <a:effectLst/>
            </a:endParaRPr>
          </a:p>
          <a:p>
            <a:br>
              <a:rPr lang="cs-CZ" dirty="0"/>
            </a:br>
            <a:endParaRPr lang="en-GB" dirty="0"/>
          </a:p>
        </p:txBody>
      </p:sp>
    </p:spTree>
    <p:extLst>
      <p:ext uri="{BB962C8B-B14F-4D97-AF65-F5344CB8AC3E}">
        <p14:creationId xmlns:p14="http://schemas.microsoft.com/office/powerpoint/2010/main" val="3792207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8DF313B-7B92-F645-DB3B-011E635A34EB}"/>
              </a:ext>
            </a:extLst>
          </p:cNvPr>
          <p:cNvPicPr>
            <a:picLocks noChangeAspect="1"/>
          </p:cNvPicPr>
          <p:nvPr/>
        </p:nvPicPr>
        <p:blipFill rotWithShape="1">
          <a:blip r:embed="rId2">
            <a:alphaModFix amt="56000"/>
          </a:blip>
          <a:srcRect l="63620" r="22778"/>
          <a:stretch/>
        </p:blipFill>
        <p:spPr>
          <a:xfrm rot="5400000">
            <a:off x="5632100" y="-5632097"/>
            <a:ext cx="927801" cy="12192000"/>
          </a:xfrm>
          <a:prstGeom prst="rect">
            <a:avLst/>
          </a:prstGeom>
        </p:spPr>
      </p:pic>
      <p:sp>
        <p:nvSpPr>
          <p:cNvPr id="4" name="Nadpis 1">
            <a:extLst>
              <a:ext uri="{FF2B5EF4-FFF2-40B4-BE49-F238E27FC236}">
                <a16:creationId xmlns:a16="http://schemas.microsoft.com/office/drawing/2014/main" id="{AC28D74B-0484-21CB-1470-384C858B605C}"/>
              </a:ext>
            </a:extLst>
          </p:cNvPr>
          <p:cNvSpPr txBox="1">
            <a:spLocks/>
          </p:cNvSpPr>
          <p:nvPr/>
        </p:nvSpPr>
        <p:spPr>
          <a:xfrm>
            <a:off x="297180" y="167005"/>
            <a:ext cx="1074420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Seznam děl 2. části 3. patra</a:t>
            </a:r>
            <a:endParaRPr lang="en-GB"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3206B998-EC92-29C0-4F26-7780D5203CD6}"/>
              </a:ext>
            </a:extLst>
          </p:cNvPr>
          <p:cNvSpPr txBox="1"/>
          <p:nvPr/>
        </p:nvSpPr>
        <p:spPr>
          <a:xfrm>
            <a:off x="297180" y="927801"/>
            <a:ext cx="8849677" cy="56055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16. ALOIS WACHSMAN, </a:t>
            </a:r>
            <a:r>
              <a:rPr lang="cs-CZ" i="1" dirty="0">
                <a:latin typeface="Arial" panose="020B0604020202020204" pitchFamily="34" charset="0"/>
                <a:cs typeface="Arial" panose="020B0604020202020204" pitchFamily="34" charset="0"/>
              </a:rPr>
              <a:t>LEŽÍCÍ ŽENA II</a:t>
            </a:r>
            <a:r>
              <a:rPr lang="cs-CZ" dirty="0">
                <a:latin typeface="Arial" panose="020B0604020202020204" pitchFamily="34" charset="0"/>
                <a:cs typeface="Arial" panose="020B0604020202020204" pitchFamily="34" charset="0"/>
              </a:rPr>
              <a:t>, 1930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17. ALOIS WACHSMAN, </a:t>
            </a:r>
            <a:r>
              <a:rPr lang="cs-CZ" i="1" dirty="0">
                <a:latin typeface="Arial" panose="020B0604020202020204" pitchFamily="34" charset="0"/>
                <a:cs typeface="Arial" panose="020B0604020202020204" pitchFamily="34" charset="0"/>
              </a:rPr>
              <a:t>LEŽÍCÍ ŽENA</a:t>
            </a:r>
            <a:r>
              <a:rPr lang="cs-CZ" dirty="0">
                <a:latin typeface="Arial" panose="020B0604020202020204" pitchFamily="34" charset="0"/>
                <a:cs typeface="Arial" panose="020B0604020202020204" pitchFamily="34" charset="0"/>
              </a:rPr>
              <a:t>, 1930, (24x14,9 cm)</a:t>
            </a:r>
          </a:p>
          <a:p>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18. PEŠÁNEK, </a:t>
            </a:r>
            <a:r>
              <a:rPr lang="cs-CZ" i="1" dirty="0">
                <a:latin typeface="Arial" panose="020B0604020202020204" pitchFamily="34" charset="0"/>
                <a:cs typeface="Arial" panose="020B0604020202020204" pitchFamily="34" charset="0"/>
              </a:rPr>
              <a:t>MUŽSKÉ A ŽENSKÉ TORZO</a:t>
            </a:r>
            <a:r>
              <a:rPr lang="cs-CZ" dirty="0">
                <a:latin typeface="Arial" panose="020B0604020202020204" pitchFamily="34" charset="0"/>
                <a:cs typeface="Arial" panose="020B0604020202020204" pitchFamily="34" charset="0"/>
              </a:rPr>
              <a:t>, 1936, (136x64x39 cm)</a:t>
            </a:r>
          </a:p>
          <a:p>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19. ALFRED JUSTITZ, </a:t>
            </a:r>
            <a:r>
              <a:rPr lang="cs-CZ" i="1" dirty="0">
                <a:latin typeface="Arial" panose="020B0604020202020204" pitchFamily="34" charset="0"/>
                <a:cs typeface="Arial" panose="020B0604020202020204" pitchFamily="34" charset="0"/>
              </a:rPr>
              <a:t>LEŽÍCÍ DÍVKA</a:t>
            </a:r>
            <a:r>
              <a:rPr lang="cs-CZ" dirty="0">
                <a:latin typeface="Arial" panose="020B0604020202020204" pitchFamily="34" charset="0"/>
                <a:cs typeface="Arial" panose="020B0604020202020204" pitchFamily="34" charset="0"/>
              </a:rPr>
              <a:t>, 1930, (21,5x32 cm) </a:t>
            </a:r>
          </a:p>
          <a:p>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20. FRANTIŠEK MUZIKA, </a:t>
            </a:r>
            <a:r>
              <a:rPr lang="cs-CZ" i="1" dirty="0">
                <a:latin typeface="Arial" panose="020B0604020202020204" pitchFamily="34" charset="0"/>
                <a:cs typeface="Arial" panose="020B0604020202020204" pitchFamily="34" charset="0"/>
              </a:rPr>
              <a:t>SEDÍCÍ DÍVKA</a:t>
            </a:r>
            <a:r>
              <a:rPr lang="cs-CZ" dirty="0">
                <a:latin typeface="Arial" panose="020B0604020202020204" pitchFamily="34" charset="0"/>
                <a:cs typeface="Arial" panose="020B0604020202020204" pitchFamily="34" charset="0"/>
              </a:rPr>
              <a:t>, 1930, (120x80 cm)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21. FRANTIŠEK MUZIKA, </a:t>
            </a:r>
            <a:r>
              <a:rPr lang="cs-CZ" i="1" dirty="0">
                <a:latin typeface="Arial" panose="020B0604020202020204" pitchFamily="34" charset="0"/>
                <a:cs typeface="Arial" panose="020B0604020202020204" pitchFamily="34" charset="0"/>
              </a:rPr>
              <a:t>TORZO S DRAPÉRIÍ</a:t>
            </a:r>
            <a:r>
              <a:rPr lang="cs-CZ" dirty="0">
                <a:latin typeface="Arial" panose="020B0604020202020204" pitchFamily="34" charset="0"/>
                <a:cs typeface="Arial" panose="020B0604020202020204" pitchFamily="34" charset="0"/>
              </a:rPr>
              <a:t>, 1932, (160x80 cm)</a:t>
            </a:r>
          </a:p>
          <a:p>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22. FRANTIŠEK MUZIKA, </a:t>
            </a:r>
            <a:r>
              <a:rPr lang="cs-CZ" i="1" dirty="0">
                <a:latin typeface="Arial" panose="020B0604020202020204" pitchFamily="34" charset="0"/>
                <a:cs typeface="Arial" panose="020B0604020202020204" pitchFamily="34" charset="0"/>
              </a:rPr>
              <a:t>TORZO</a:t>
            </a:r>
            <a:r>
              <a:rPr lang="cs-CZ" dirty="0">
                <a:latin typeface="Arial" panose="020B0604020202020204" pitchFamily="34" charset="0"/>
                <a:cs typeface="Arial" panose="020B0604020202020204" pitchFamily="34" charset="0"/>
              </a:rPr>
              <a:t>, 1930, (120x40 cm)</a:t>
            </a:r>
          </a:p>
          <a:p>
            <a:endParaRPr lang="cs-CZ" dirty="0">
              <a:latin typeface="Arial" panose="020B0604020202020204" pitchFamily="34" charset="0"/>
              <a:cs typeface="Arial" panose="020B0604020202020204" pitchFamily="34" charset="0"/>
            </a:endParaRPr>
          </a:p>
          <a:p>
            <a:pPr>
              <a:lnSpc>
                <a:spcPct val="107000"/>
              </a:lnSpc>
              <a:spcAft>
                <a:spcPts val="800"/>
              </a:spcAft>
            </a:pPr>
            <a:r>
              <a:rPr lang="cs-CZ" dirty="0">
                <a:latin typeface="Arial" panose="020B0604020202020204" pitchFamily="34" charset="0"/>
                <a:cs typeface="Arial" panose="020B0604020202020204" pitchFamily="34" charset="0"/>
              </a:rPr>
              <a:t>23. EMIL FILLA , </a:t>
            </a:r>
            <a:r>
              <a:rPr lang="cs-CZ" i="1" dirty="0">
                <a:latin typeface="Arial" panose="020B0604020202020204" pitchFamily="34" charset="0"/>
                <a:cs typeface="Arial" panose="020B0604020202020204" pitchFamily="34" charset="0"/>
              </a:rPr>
              <a:t>LEŽÍCÍ AKT, </a:t>
            </a:r>
            <a:r>
              <a:rPr lang="cs-CZ" dirty="0">
                <a:latin typeface="Arial" panose="020B0604020202020204" pitchFamily="34" charset="0"/>
                <a:cs typeface="Arial" panose="020B0604020202020204" pitchFamily="34" charset="0"/>
              </a:rPr>
              <a:t>1935, (37x30,5 cm)</a:t>
            </a:r>
          </a:p>
          <a:p>
            <a:endParaRPr lang="cs-CZ" dirty="0">
              <a:latin typeface="Arial" panose="020B0604020202020204" pitchFamily="34" charset="0"/>
              <a:cs typeface="Arial" panose="020B0604020202020204" pitchFamily="34" charset="0"/>
            </a:endParaRPr>
          </a:p>
          <a:p>
            <a:pPr>
              <a:spcAft>
                <a:spcPts val="1000"/>
              </a:spcAft>
            </a:pPr>
            <a:r>
              <a:rPr lang="cs-CZ" dirty="0">
                <a:latin typeface="Arial" panose="020B0604020202020204" pitchFamily="34" charset="0"/>
                <a:cs typeface="Arial" panose="020B0604020202020204" pitchFamily="34" charset="0"/>
              </a:rPr>
              <a:t>24. EMIL FILLA, </a:t>
            </a:r>
            <a:r>
              <a:rPr lang="cs-CZ" i="1" dirty="0">
                <a:latin typeface="Arial" panose="020B0604020202020204" pitchFamily="34" charset="0"/>
                <a:cs typeface="Arial" panose="020B0604020202020204" pitchFamily="34" charset="0"/>
              </a:rPr>
              <a:t>ŽENA V KŘESLE</a:t>
            </a:r>
            <a:r>
              <a:rPr lang="cs-CZ" dirty="0">
                <a:latin typeface="Arial" panose="020B0604020202020204" pitchFamily="34" charset="0"/>
                <a:cs typeface="Arial" panose="020B0604020202020204" pitchFamily="34" charset="0"/>
              </a:rPr>
              <a:t>, 1936, (75x63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latin typeface="Arial" panose="020B0604020202020204" pitchFamily="34" charset="0"/>
                <a:cs typeface="Arial" panose="020B0604020202020204" pitchFamily="34" charset="0"/>
              </a:rPr>
              <a:t>25. EMIL FILLA, </a:t>
            </a:r>
            <a:r>
              <a:rPr lang="cs-CZ" i="1" dirty="0">
                <a:latin typeface="Arial" panose="020B0604020202020204" pitchFamily="34" charset="0"/>
                <a:cs typeface="Arial" panose="020B0604020202020204" pitchFamily="34" charset="0"/>
              </a:rPr>
              <a:t>SEDÍCÍ AKT</a:t>
            </a:r>
            <a:r>
              <a:rPr lang="cs-CZ" dirty="0">
                <a:latin typeface="Arial" panose="020B0604020202020204" pitchFamily="34" charset="0"/>
                <a:cs typeface="Arial" panose="020B0604020202020204" pitchFamily="34" charset="0"/>
              </a:rPr>
              <a:t>, 1934, (37x30 cm)</a:t>
            </a:r>
          </a:p>
        </p:txBody>
      </p:sp>
    </p:spTree>
    <p:extLst>
      <p:ext uri="{BB962C8B-B14F-4D97-AF65-F5344CB8AC3E}">
        <p14:creationId xmlns:p14="http://schemas.microsoft.com/office/powerpoint/2010/main" val="142749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5047BE87-A7BD-4073-39CC-62FDB1C85306}"/>
              </a:ext>
            </a:extLst>
          </p:cNvPr>
          <p:cNvPicPr>
            <a:picLocks noChangeAspect="1"/>
          </p:cNvPicPr>
          <p:nvPr/>
        </p:nvPicPr>
        <p:blipFill rotWithShape="1">
          <a:blip r:embed="rId3">
            <a:alphaModFix amt="86000"/>
            <a:extLst>
              <a:ext uri="{BEBA8EAE-BF5A-486C-A8C5-ECC9F3942E4B}">
                <a14:imgProps xmlns:a14="http://schemas.microsoft.com/office/drawing/2010/main">
                  <a14:imgLayer r:embed="rId4">
                    <a14:imgEffect>
                      <a14:colorTemperature colorTemp="5200"/>
                    </a14:imgEffect>
                  </a14:imgLayer>
                </a14:imgProps>
              </a:ext>
            </a:extLst>
          </a:blip>
          <a:srcRect l="25061" t="75823" r="9210"/>
          <a:stretch/>
        </p:blipFill>
        <p:spPr>
          <a:xfrm>
            <a:off x="-1" y="4035912"/>
            <a:ext cx="12192001" cy="2822086"/>
          </a:xfrm>
          <a:prstGeom prst="rect">
            <a:avLst/>
          </a:prstGeom>
        </p:spPr>
      </p:pic>
      <p:sp>
        <p:nvSpPr>
          <p:cNvPr id="8" name="Obdélník 7">
            <a:extLst>
              <a:ext uri="{FF2B5EF4-FFF2-40B4-BE49-F238E27FC236}">
                <a16:creationId xmlns:a16="http://schemas.microsoft.com/office/drawing/2014/main" id="{370A33CD-EAEB-3A87-FB55-D53DF454FF9B}"/>
              </a:ext>
            </a:extLst>
          </p:cNvPr>
          <p:cNvSpPr/>
          <p:nvPr/>
        </p:nvSpPr>
        <p:spPr>
          <a:xfrm>
            <a:off x="-1" y="0"/>
            <a:ext cx="12192001"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5EB7768E-F73E-60A2-696C-97915FD4D55F}"/>
              </a:ext>
            </a:extLst>
          </p:cNvPr>
          <p:cNvSpPr>
            <a:spLocks noGrp="1"/>
          </p:cNvSpPr>
          <p:nvPr>
            <p:ph type="title"/>
          </p:nvPr>
        </p:nvSpPr>
        <p:spPr>
          <a:xfrm>
            <a:off x="1370635" y="2766218"/>
            <a:ext cx="10515600" cy="1325563"/>
          </a:xfrm>
        </p:spPr>
        <p:txBody>
          <a:bodyPr/>
          <a:lstStyle/>
          <a:p>
            <a:r>
              <a:rPr lang="cs-CZ" dirty="0">
                <a:latin typeface="Arial" panose="020B0604020202020204" pitchFamily="34" charset="0"/>
                <a:cs typeface="Arial" panose="020B0604020202020204" pitchFamily="34" charset="0"/>
              </a:rPr>
              <a:t>3. část</a:t>
            </a:r>
            <a:endParaRPr lang="en-GB" dirty="0">
              <a:latin typeface="Arial" panose="020B0604020202020204" pitchFamily="34" charset="0"/>
              <a:cs typeface="Arial" panose="020B0604020202020204" pitchFamily="34" charset="0"/>
            </a:endParaRPr>
          </a:p>
        </p:txBody>
      </p:sp>
      <p:pic>
        <p:nvPicPr>
          <p:cNvPr id="4" name="Obrázek 3" descr="Obsah obrázku text, software, Multimediální software, mapa&#10;&#10;Popis byl vytvořen automaticky">
            <a:extLst>
              <a:ext uri="{FF2B5EF4-FFF2-40B4-BE49-F238E27FC236}">
                <a16:creationId xmlns:a16="http://schemas.microsoft.com/office/drawing/2014/main" id="{22B1F396-A8AA-3481-B2F8-CCC2C7E0913D}"/>
              </a:ext>
            </a:extLst>
          </p:cNvPr>
          <p:cNvPicPr>
            <a:picLocks noChangeAspect="1"/>
          </p:cNvPicPr>
          <p:nvPr/>
        </p:nvPicPr>
        <p:blipFill rotWithShape="1">
          <a:blip r:embed="rId5">
            <a:extLst>
              <a:ext uri="{28A0092B-C50C-407E-A947-70E740481C1C}">
                <a14:useLocalDpi xmlns:a14="http://schemas.microsoft.com/office/drawing/2010/main" val="0"/>
              </a:ext>
            </a:extLst>
          </a:blip>
          <a:srcRect l="10082" t="11308" r="45000" b="18503"/>
          <a:stretch/>
        </p:blipFill>
        <p:spPr>
          <a:xfrm>
            <a:off x="4367870" y="887602"/>
            <a:ext cx="7421279" cy="5082794"/>
          </a:xfrm>
          <a:prstGeom prst="rect">
            <a:avLst/>
          </a:prstGeom>
        </p:spPr>
      </p:pic>
      <p:sp>
        <p:nvSpPr>
          <p:cNvPr id="5" name="Obdélník 4">
            <a:extLst>
              <a:ext uri="{FF2B5EF4-FFF2-40B4-BE49-F238E27FC236}">
                <a16:creationId xmlns:a16="http://schemas.microsoft.com/office/drawing/2014/main" id="{FB843650-06CE-991D-E53F-881EEA4FA547}"/>
              </a:ext>
            </a:extLst>
          </p:cNvPr>
          <p:cNvSpPr/>
          <p:nvPr/>
        </p:nvSpPr>
        <p:spPr>
          <a:xfrm>
            <a:off x="10294619" y="2232659"/>
            <a:ext cx="1333501" cy="239268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882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A539DC-5514-BF42-D5BD-681C195CE4F6}"/>
              </a:ext>
            </a:extLst>
          </p:cNvPr>
          <p:cNvPicPr>
            <a:picLocks noChangeAspect="1"/>
          </p:cNvPicPr>
          <p:nvPr/>
        </p:nvPicPr>
        <p:blipFill rotWithShape="1">
          <a:blip r:embed="rId3">
            <a:alphaModFix amt="56000"/>
          </a:blip>
          <a:srcRect l="63620" r="22778"/>
          <a:stretch/>
        </p:blipFill>
        <p:spPr>
          <a:xfrm rot="5400000">
            <a:off x="5629539" y="-5670918"/>
            <a:ext cx="932924" cy="12192000"/>
          </a:xfrm>
          <a:prstGeom prst="rect">
            <a:avLst/>
          </a:prstGeom>
        </p:spPr>
      </p:pic>
      <p:pic>
        <p:nvPicPr>
          <p:cNvPr id="16" name="image8.jpg">
            <a:extLst>
              <a:ext uri="{FF2B5EF4-FFF2-40B4-BE49-F238E27FC236}">
                <a16:creationId xmlns:a16="http://schemas.microsoft.com/office/drawing/2014/main" id="{D48F99EA-188B-83D5-816B-3CEB9910D491}"/>
              </a:ext>
            </a:extLst>
          </p:cNvPr>
          <p:cNvPicPr/>
          <p:nvPr/>
        </p:nvPicPr>
        <p:blipFill>
          <a:blip r:embed="rId4"/>
          <a:srcRect/>
          <a:stretch>
            <a:fillRect/>
          </a:stretch>
        </p:blipFill>
        <p:spPr>
          <a:xfrm>
            <a:off x="100346" y="1073555"/>
            <a:ext cx="1661037" cy="2236808"/>
          </a:xfrm>
          <a:prstGeom prst="rect">
            <a:avLst/>
          </a:prstGeom>
          <a:ln/>
        </p:spPr>
      </p:pic>
      <p:pic>
        <p:nvPicPr>
          <p:cNvPr id="2050" name="Picture 2" descr="Muzika František - Dáma stojící u antického sloupu - Večerní aukce  výtvarného umění Galerie WEINBERG - Livebid.cz">
            <a:extLst>
              <a:ext uri="{FF2B5EF4-FFF2-40B4-BE49-F238E27FC236}">
                <a16:creationId xmlns:a16="http://schemas.microsoft.com/office/drawing/2014/main" id="{F5C6F949-E407-0025-F44D-FF6F6FFD6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838" y="1103758"/>
            <a:ext cx="1557393" cy="220660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2.jpg">
            <a:extLst>
              <a:ext uri="{FF2B5EF4-FFF2-40B4-BE49-F238E27FC236}">
                <a16:creationId xmlns:a16="http://schemas.microsoft.com/office/drawing/2014/main" id="{0C0EB4BE-F2E3-55AD-E5CF-FF6D4F9C5FAE}"/>
              </a:ext>
            </a:extLst>
          </p:cNvPr>
          <p:cNvPicPr/>
          <p:nvPr/>
        </p:nvPicPr>
        <p:blipFill>
          <a:blip r:embed="rId6"/>
          <a:srcRect/>
          <a:stretch>
            <a:fillRect/>
          </a:stretch>
        </p:blipFill>
        <p:spPr>
          <a:xfrm>
            <a:off x="3533432" y="1112620"/>
            <a:ext cx="3075407" cy="2206605"/>
          </a:xfrm>
          <a:prstGeom prst="rect">
            <a:avLst/>
          </a:prstGeom>
          <a:ln/>
        </p:spPr>
      </p:pic>
      <p:pic>
        <p:nvPicPr>
          <p:cNvPr id="19" name="image13.jpg">
            <a:extLst>
              <a:ext uri="{FF2B5EF4-FFF2-40B4-BE49-F238E27FC236}">
                <a16:creationId xmlns:a16="http://schemas.microsoft.com/office/drawing/2014/main" id="{9DE4AD89-E141-15BB-5713-8F85E07E6421}"/>
              </a:ext>
            </a:extLst>
          </p:cNvPr>
          <p:cNvPicPr/>
          <p:nvPr/>
        </p:nvPicPr>
        <p:blipFill>
          <a:blip r:embed="rId7"/>
          <a:srcRect/>
          <a:stretch>
            <a:fillRect/>
          </a:stretch>
        </p:blipFill>
        <p:spPr>
          <a:xfrm>
            <a:off x="6693260" y="1112620"/>
            <a:ext cx="1823280" cy="2206605"/>
          </a:xfrm>
          <a:prstGeom prst="rect">
            <a:avLst/>
          </a:prstGeom>
          <a:ln/>
        </p:spPr>
      </p:pic>
      <p:pic>
        <p:nvPicPr>
          <p:cNvPr id="20" name="image12.jpg">
            <a:extLst>
              <a:ext uri="{FF2B5EF4-FFF2-40B4-BE49-F238E27FC236}">
                <a16:creationId xmlns:a16="http://schemas.microsoft.com/office/drawing/2014/main" id="{81CFB2D5-D0E6-3D88-64BE-4A4E47FC6453}"/>
              </a:ext>
            </a:extLst>
          </p:cNvPr>
          <p:cNvPicPr/>
          <p:nvPr/>
        </p:nvPicPr>
        <p:blipFill>
          <a:blip r:embed="rId8"/>
          <a:srcRect/>
          <a:stretch>
            <a:fillRect/>
          </a:stretch>
        </p:blipFill>
        <p:spPr>
          <a:xfrm>
            <a:off x="8600961" y="1073555"/>
            <a:ext cx="1477902" cy="2233605"/>
          </a:xfrm>
          <a:prstGeom prst="rect">
            <a:avLst/>
          </a:prstGeom>
          <a:ln/>
        </p:spPr>
      </p:pic>
      <p:pic>
        <p:nvPicPr>
          <p:cNvPr id="23" name="image18.jpg" descr="Obrázok, na ktorom je kresba, náčrt, obrysy, ilustrácia&#10;&#10;Automaticky generovaný popis">
            <a:extLst>
              <a:ext uri="{FF2B5EF4-FFF2-40B4-BE49-F238E27FC236}">
                <a16:creationId xmlns:a16="http://schemas.microsoft.com/office/drawing/2014/main" id="{3A6B4108-49B4-9E9E-A60F-62AAF772A0DF}"/>
              </a:ext>
            </a:extLst>
          </p:cNvPr>
          <p:cNvPicPr/>
          <p:nvPr/>
        </p:nvPicPr>
        <p:blipFill>
          <a:blip r:embed="rId9"/>
          <a:srcRect/>
          <a:stretch>
            <a:fillRect/>
          </a:stretch>
        </p:blipFill>
        <p:spPr>
          <a:xfrm>
            <a:off x="551756" y="3444502"/>
            <a:ext cx="1661037" cy="2062067"/>
          </a:xfrm>
          <a:prstGeom prst="rect">
            <a:avLst/>
          </a:prstGeom>
          <a:ln/>
        </p:spPr>
      </p:pic>
      <p:pic>
        <p:nvPicPr>
          <p:cNvPr id="24" name="image10.jpg">
            <a:extLst>
              <a:ext uri="{FF2B5EF4-FFF2-40B4-BE49-F238E27FC236}">
                <a16:creationId xmlns:a16="http://schemas.microsoft.com/office/drawing/2014/main" id="{DA95F829-E9ED-EF47-53F1-1276E7276532}"/>
              </a:ext>
            </a:extLst>
          </p:cNvPr>
          <p:cNvPicPr/>
          <p:nvPr/>
        </p:nvPicPr>
        <p:blipFill>
          <a:blip r:embed="rId10"/>
          <a:srcRect/>
          <a:stretch>
            <a:fillRect/>
          </a:stretch>
        </p:blipFill>
        <p:spPr>
          <a:xfrm>
            <a:off x="10312667" y="1103758"/>
            <a:ext cx="1477902" cy="2200350"/>
          </a:xfrm>
          <a:prstGeom prst="rect">
            <a:avLst/>
          </a:prstGeom>
          <a:ln/>
        </p:spPr>
      </p:pic>
      <p:pic>
        <p:nvPicPr>
          <p:cNvPr id="25" name="image4.jpg">
            <a:extLst>
              <a:ext uri="{FF2B5EF4-FFF2-40B4-BE49-F238E27FC236}">
                <a16:creationId xmlns:a16="http://schemas.microsoft.com/office/drawing/2014/main" id="{5B5A0BE2-48B3-D4F8-410A-490B76FC37A2}"/>
              </a:ext>
            </a:extLst>
          </p:cNvPr>
          <p:cNvPicPr/>
          <p:nvPr/>
        </p:nvPicPr>
        <p:blipFill rotWithShape="1">
          <a:blip r:embed="rId11"/>
          <a:srcRect l="19367" r="19428"/>
          <a:stretch/>
        </p:blipFill>
        <p:spPr>
          <a:xfrm>
            <a:off x="2313248" y="3400211"/>
            <a:ext cx="1300432" cy="2124696"/>
          </a:xfrm>
          <a:prstGeom prst="rect">
            <a:avLst/>
          </a:prstGeom>
          <a:ln/>
        </p:spPr>
      </p:pic>
      <p:pic>
        <p:nvPicPr>
          <p:cNvPr id="26" name="image6.jpg">
            <a:extLst>
              <a:ext uri="{FF2B5EF4-FFF2-40B4-BE49-F238E27FC236}">
                <a16:creationId xmlns:a16="http://schemas.microsoft.com/office/drawing/2014/main" id="{88150141-5570-CFCF-84C3-D4546C8A53FC}"/>
              </a:ext>
            </a:extLst>
          </p:cNvPr>
          <p:cNvPicPr/>
          <p:nvPr/>
        </p:nvPicPr>
        <p:blipFill rotWithShape="1">
          <a:blip r:embed="rId12"/>
          <a:srcRect l="13121" t="4867" r="13531" b="5996"/>
          <a:stretch/>
        </p:blipFill>
        <p:spPr>
          <a:xfrm>
            <a:off x="3714135" y="3372232"/>
            <a:ext cx="1513130" cy="2206605"/>
          </a:xfrm>
          <a:prstGeom prst="rect">
            <a:avLst/>
          </a:prstGeom>
          <a:ln/>
        </p:spPr>
      </p:pic>
      <p:pic>
        <p:nvPicPr>
          <p:cNvPr id="27" name="image3.jpg">
            <a:extLst>
              <a:ext uri="{FF2B5EF4-FFF2-40B4-BE49-F238E27FC236}">
                <a16:creationId xmlns:a16="http://schemas.microsoft.com/office/drawing/2014/main" id="{D54CA2AC-97BF-B385-7C3E-EAA63D83D8E0}"/>
              </a:ext>
            </a:extLst>
          </p:cNvPr>
          <p:cNvPicPr/>
          <p:nvPr/>
        </p:nvPicPr>
        <p:blipFill>
          <a:blip r:embed="rId13"/>
          <a:srcRect/>
          <a:stretch>
            <a:fillRect/>
          </a:stretch>
        </p:blipFill>
        <p:spPr>
          <a:xfrm>
            <a:off x="5398539" y="3372232"/>
            <a:ext cx="2159728" cy="2147965"/>
          </a:xfrm>
          <a:prstGeom prst="rect">
            <a:avLst/>
          </a:prstGeom>
          <a:ln/>
        </p:spPr>
      </p:pic>
      <p:pic>
        <p:nvPicPr>
          <p:cNvPr id="28" name="image14.jpg">
            <a:extLst>
              <a:ext uri="{FF2B5EF4-FFF2-40B4-BE49-F238E27FC236}">
                <a16:creationId xmlns:a16="http://schemas.microsoft.com/office/drawing/2014/main" id="{23AF19EE-9B0C-4CC5-6CFE-3E40AF45889A}"/>
              </a:ext>
            </a:extLst>
          </p:cNvPr>
          <p:cNvPicPr/>
          <p:nvPr/>
        </p:nvPicPr>
        <p:blipFill>
          <a:blip r:embed="rId14"/>
          <a:srcRect/>
          <a:stretch>
            <a:fillRect/>
          </a:stretch>
        </p:blipFill>
        <p:spPr>
          <a:xfrm>
            <a:off x="7558267" y="3388576"/>
            <a:ext cx="2147965" cy="2147965"/>
          </a:xfrm>
          <a:prstGeom prst="rect">
            <a:avLst/>
          </a:prstGeom>
          <a:ln/>
        </p:spPr>
      </p:pic>
      <p:pic>
        <p:nvPicPr>
          <p:cNvPr id="29" name="image16.jpg">
            <a:extLst>
              <a:ext uri="{FF2B5EF4-FFF2-40B4-BE49-F238E27FC236}">
                <a16:creationId xmlns:a16="http://schemas.microsoft.com/office/drawing/2014/main" id="{AA455C8C-E955-3E3C-22C4-3E36A54733F7}"/>
              </a:ext>
            </a:extLst>
          </p:cNvPr>
          <p:cNvPicPr/>
          <p:nvPr/>
        </p:nvPicPr>
        <p:blipFill>
          <a:blip r:embed="rId15"/>
          <a:srcRect/>
          <a:stretch>
            <a:fillRect/>
          </a:stretch>
        </p:blipFill>
        <p:spPr>
          <a:xfrm>
            <a:off x="9706232" y="3385524"/>
            <a:ext cx="1774826" cy="2147965"/>
          </a:xfrm>
          <a:prstGeom prst="rect">
            <a:avLst/>
          </a:prstGeom>
          <a:ln/>
        </p:spPr>
      </p:pic>
      <p:pic>
        <p:nvPicPr>
          <p:cNvPr id="3" name="Obrázek 2">
            <a:extLst>
              <a:ext uri="{FF2B5EF4-FFF2-40B4-BE49-F238E27FC236}">
                <a16:creationId xmlns:a16="http://schemas.microsoft.com/office/drawing/2014/main" id="{840E7D1D-42C2-94F5-B0B6-9D8C2FF3B2CE}"/>
              </a:ext>
            </a:extLst>
          </p:cNvPr>
          <p:cNvPicPr>
            <a:picLocks noChangeAspect="1"/>
          </p:cNvPicPr>
          <p:nvPr/>
        </p:nvPicPr>
        <p:blipFill rotWithShape="1">
          <a:blip r:embed="rId3">
            <a:alphaModFix amt="56000"/>
          </a:blip>
          <a:srcRect l="63620" r="22778"/>
          <a:stretch/>
        </p:blipFill>
        <p:spPr>
          <a:xfrm rot="5400000">
            <a:off x="5301536" y="496552"/>
            <a:ext cx="1588927" cy="12192000"/>
          </a:xfrm>
          <a:prstGeom prst="rect">
            <a:avLst/>
          </a:prstGeom>
        </p:spPr>
      </p:pic>
    </p:spTree>
    <p:extLst>
      <p:ext uri="{BB962C8B-B14F-4D97-AF65-F5344CB8AC3E}">
        <p14:creationId xmlns:p14="http://schemas.microsoft.com/office/powerpoint/2010/main" val="2228562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71935497-03FA-5A1D-DFCF-FF34F873E362}"/>
              </a:ext>
            </a:extLst>
          </p:cNvPr>
          <p:cNvPicPr>
            <a:picLocks noChangeAspect="1"/>
          </p:cNvPicPr>
          <p:nvPr/>
        </p:nvPicPr>
        <p:blipFill rotWithShape="1">
          <a:blip r:embed="rId2">
            <a:alphaModFix amt="56000"/>
          </a:blip>
          <a:srcRect l="63620" r="22778"/>
          <a:stretch/>
        </p:blipFill>
        <p:spPr>
          <a:xfrm rot="5400000">
            <a:off x="5301537" y="-5301535"/>
            <a:ext cx="1588927" cy="12192000"/>
          </a:xfrm>
          <a:prstGeom prst="rect">
            <a:avLst/>
          </a:prstGeom>
        </p:spPr>
      </p:pic>
      <p:sp>
        <p:nvSpPr>
          <p:cNvPr id="2" name="Nadpis 7">
            <a:extLst>
              <a:ext uri="{FF2B5EF4-FFF2-40B4-BE49-F238E27FC236}">
                <a16:creationId xmlns:a16="http://schemas.microsoft.com/office/drawing/2014/main" id="{40E86498-7EEB-C956-3E9E-FD7C80E7FE8F}"/>
              </a:ext>
            </a:extLst>
          </p:cNvPr>
          <p:cNvSpPr txBox="1">
            <a:spLocks/>
          </p:cNvSpPr>
          <p:nvPr/>
        </p:nvSpPr>
        <p:spPr>
          <a:xfrm>
            <a:off x="198120" y="26336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Texty, doplňující materiál ke 3. části </a:t>
            </a:r>
            <a:endParaRPr lang="en-GB" dirty="0"/>
          </a:p>
        </p:txBody>
      </p:sp>
      <p:sp>
        <p:nvSpPr>
          <p:cNvPr id="6" name="TextovéPole 5">
            <a:extLst>
              <a:ext uri="{FF2B5EF4-FFF2-40B4-BE49-F238E27FC236}">
                <a16:creationId xmlns:a16="http://schemas.microsoft.com/office/drawing/2014/main" id="{442966A8-C8DD-3AC9-157B-CD036BB4C1A9}"/>
              </a:ext>
            </a:extLst>
          </p:cNvPr>
          <p:cNvSpPr txBox="1"/>
          <p:nvPr/>
        </p:nvSpPr>
        <p:spPr>
          <a:xfrm>
            <a:off x="-49530" y="1633325"/>
            <a:ext cx="4789170" cy="1446550"/>
          </a:xfrm>
          <a:prstGeom prst="rect">
            <a:avLst/>
          </a:prstGeom>
          <a:noFill/>
        </p:spPr>
        <p:txBody>
          <a:bodyPr wrap="square">
            <a:spAutoFit/>
          </a:bodyPr>
          <a:lstStyle/>
          <a:p>
            <a:pPr marL="457200" rtl="0" fontAlgn="base">
              <a:spcBef>
                <a:spcPts val="0"/>
              </a:spcBef>
              <a:spcAft>
                <a:spcPts val="0"/>
              </a:spcAft>
            </a:pPr>
            <a:r>
              <a:rPr lang="cs-CZ" sz="1600" b="1" i="0" u="none" strike="noStrike" dirty="0">
                <a:solidFill>
                  <a:srgbClr val="000000"/>
                </a:solidFill>
                <a:effectLst/>
                <a:latin typeface="Arial" panose="020B0604020202020204" pitchFamily="34" charset="0"/>
              </a:rPr>
              <a:t>A: Chuťové lásky – Halas 1932 - úryvek</a:t>
            </a:r>
            <a:br>
              <a:rPr lang="cs-CZ" b="0" dirty="0">
                <a:effectLst/>
              </a:rPr>
            </a:br>
            <a:r>
              <a:rPr lang="cs-CZ" sz="1800" b="0" i="0" u="none" strike="noStrike" dirty="0">
                <a:solidFill>
                  <a:srgbClr val="202122"/>
                </a:solidFill>
                <a:effectLst/>
                <a:latin typeface="Roboto" panose="02000000000000000000" pitchFamily="2" charset="0"/>
              </a:rPr>
              <a:t>Nebyl nám dán dar jazyka jen k řeči</a:t>
            </a:r>
            <a:endParaRPr lang="cs-CZ" dirty="0"/>
          </a:p>
          <a:p>
            <a:pPr marL="457200" rtl="0" fontAlgn="base">
              <a:spcBef>
                <a:spcPts val="0"/>
              </a:spcBef>
              <a:spcAft>
                <a:spcPts val="0"/>
              </a:spcAft>
            </a:pPr>
            <a:r>
              <a:rPr lang="cs-CZ" sz="1800" b="0" i="0" u="none" strike="noStrike" dirty="0">
                <a:solidFill>
                  <a:srgbClr val="202122"/>
                </a:solidFill>
                <a:effectLst/>
                <a:latin typeface="Roboto" panose="02000000000000000000" pitchFamily="2" charset="0"/>
              </a:rPr>
              <a:t>otvírá jeho klíč rozkoše jinak zavřené</a:t>
            </a:r>
            <a:endParaRPr lang="cs-CZ" dirty="0"/>
          </a:p>
          <a:p>
            <a:pPr marL="457200" rtl="0" fontAlgn="base">
              <a:spcBef>
                <a:spcPts val="0"/>
              </a:spcBef>
              <a:spcAft>
                <a:spcPts val="0"/>
              </a:spcAft>
            </a:pPr>
            <a:r>
              <a:rPr lang="cs-CZ" sz="1800" b="0" i="0" u="none" strike="noStrike" dirty="0">
                <a:solidFill>
                  <a:srgbClr val="202122"/>
                </a:solidFill>
                <a:effectLst/>
                <a:latin typeface="Roboto" panose="02000000000000000000" pitchFamily="2" charset="0"/>
              </a:rPr>
              <a:t>až zachvívat se bude v chlípné křeči</a:t>
            </a:r>
            <a:endParaRPr lang="cs-CZ" dirty="0"/>
          </a:p>
          <a:p>
            <a:pPr marL="457200" rtl="0" fontAlgn="base">
              <a:spcBef>
                <a:spcPts val="0"/>
              </a:spcBef>
              <a:spcAft>
                <a:spcPts val="0"/>
              </a:spcAft>
            </a:pPr>
            <a:r>
              <a:rPr lang="cs-CZ" sz="1800" b="0" i="0" u="none" strike="noStrike" dirty="0">
                <a:solidFill>
                  <a:srgbClr val="202122"/>
                </a:solidFill>
                <a:effectLst/>
                <a:latin typeface="Roboto" panose="02000000000000000000" pitchFamily="2" charset="0"/>
              </a:rPr>
              <a:t>hluboko vsuňte své prsty obratné</a:t>
            </a:r>
            <a:endParaRPr lang="cs-CZ" b="0" dirty="0">
              <a:effectLst/>
            </a:endParaRPr>
          </a:p>
        </p:txBody>
      </p:sp>
      <p:sp>
        <p:nvSpPr>
          <p:cNvPr id="8" name="TextovéPole 7">
            <a:extLst>
              <a:ext uri="{FF2B5EF4-FFF2-40B4-BE49-F238E27FC236}">
                <a16:creationId xmlns:a16="http://schemas.microsoft.com/office/drawing/2014/main" id="{EFFFB622-E099-D0C2-CEE4-B189100F415A}"/>
              </a:ext>
            </a:extLst>
          </p:cNvPr>
          <p:cNvSpPr txBox="1"/>
          <p:nvPr/>
        </p:nvSpPr>
        <p:spPr>
          <a:xfrm>
            <a:off x="-58102" y="3124271"/>
            <a:ext cx="4666297" cy="1815882"/>
          </a:xfrm>
          <a:prstGeom prst="rect">
            <a:avLst/>
          </a:prstGeom>
          <a:noFill/>
        </p:spPr>
        <p:txBody>
          <a:bodyPr wrap="square">
            <a:spAutoFit/>
          </a:bodyPr>
          <a:lstStyle/>
          <a:p>
            <a:pPr marL="457200" rtl="0" fontAlgn="base">
              <a:spcBef>
                <a:spcPts val="0"/>
              </a:spcBef>
              <a:spcAft>
                <a:spcPts val="0"/>
              </a:spcAft>
            </a:pPr>
            <a:r>
              <a:rPr lang="cs-CZ" b="1" i="0" u="none" strike="noStrike" dirty="0">
                <a:solidFill>
                  <a:srgbClr val="000000"/>
                </a:solidFill>
                <a:effectLst/>
                <a:latin typeface="Arial" panose="020B0604020202020204" pitchFamily="34" charset="0"/>
              </a:rPr>
              <a:t>B: Nezbednosti – František Halas, 1932 – úryvek</a:t>
            </a:r>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a uprostřed té krasojízdy umné</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ji náhle přitlač ke rtům svým</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a šeptej do ní řeči nerozumné</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až vše v ní řekne rozumím</a:t>
            </a:r>
            <a:endParaRPr lang="cs-CZ" b="0" dirty="0">
              <a:effectLst/>
            </a:endParaRPr>
          </a:p>
        </p:txBody>
      </p:sp>
      <p:sp>
        <p:nvSpPr>
          <p:cNvPr id="10" name="TextovéPole 9">
            <a:extLst>
              <a:ext uri="{FF2B5EF4-FFF2-40B4-BE49-F238E27FC236}">
                <a16:creationId xmlns:a16="http://schemas.microsoft.com/office/drawing/2014/main" id="{E796FD63-CE39-4A9B-8921-11C1980A084D}"/>
              </a:ext>
            </a:extLst>
          </p:cNvPr>
          <p:cNvSpPr txBox="1"/>
          <p:nvPr/>
        </p:nvSpPr>
        <p:spPr>
          <a:xfrm>
            <a:off x="4111943" y="1588926"/>
            <a:ext cx="4403407" cy="1815882"/>
          </a:xfrm>
          <a:prstGeom prst="rect">
            <a:avLst/>
          </a:prstGeom>
          <a:noFill/>
        </p:spPr>
        <p:txBody>
          <a:bodyPr wrap="square">
            <a:spAutoFit/>
          </a:bodyPr>
          <a:lstStyle/>
          <a:p>
            <a:pPr marL="457200" rtl="0" fontAlgn="base">
              <a:spcBef>
                <a:spcPts val="0"/>
              </a:spcBef>
              <a:spcAft>
                <a:spcPts val="0"/>
              </a:spcAft>
            </a:pPr>
            <a:r>
              <a:rPr lang="cs-CZ" b="1" i="0" u="none" strike="noStrike" dirty="0">
                <a:solidFill>
                  <a:srgbClr val="000000"/>
                </a:solidFill>
                <a:effectLst/>
                <a:latin typeface="Arial" panose="020B0604020202020204" pitchFamily="34" charset="0"/>
              </a:rPr>
              <a:t>C: Nezbednosti – František Halas, 1932 – úryvek</a:t>
            </a:r>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Dosti polibků a dosti objímání</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teď k nové hře jež neznudí</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šťasten buď když úd už nemá stání</a:t>
            </a:r>
            <a:endParaRPr lang="cs-CZ" dirty="0"/>
          </a:p>
          <a:p>
            <a:pPr marL="457200" rtl="0" fontAlgn="base">
              <a:spcBef>
                <a:spcPts val="0"/>
              </a:spcBef>
              <a:spcAft>
                <a:spcPts val="0"/>
              </a:spcAft>
            </a:pPr>
            <a:r>
              <a:rPr lang="cs-CZ" b="0" i="0" u="none" strike="noStrike" dirty="0">
                <a:solidFill>
                  <a:srgbClr val="202122"/>
                </a:solidFill>
                <a:effectLst/>
                <a:latin typeface="Arial" panose="020B0604020202020204" pitchFamily="34" charset="0"/>
              </a:rPr>
              <a:t>tu jiné schopnosti se v tobě probudí</a:t>
            </a:r>
            <a:endParaRPr lang="cs-CZ" b="0" dirty="0">
              <a:effectLst/>
            </a:endParaRPr>
          </a:p>
        </p:txBody>
      </p:sp>
      <p:sp>
        <p:nvSpPr>
          <p:cNvPr id="14" name="TextovéPole 13">
            <a:extLst>
              <a:ext uri="{FF2B5EF4-FFF2-40B4-BE49-F238E27FC236}">
                <a16:creationId xmlns:a16="http://schemas.microsoft.com/office/drawing/2014/main" id="{CF2824F3-B2FF-F39B-629C-E24A80E8E4BA}"/>
              </a:ext>
            </a:extLst>
          </p:cNvPr>
          <p:cNvSpPr txBox="1"/>
          <p:nvPr/>
        </p:nvSpPr>
        <p:spPr>
          <a:xfrm>
            <a:off x="8173403" y="1588926"/>
            <a:ext cx="3710940" cy="4524315"/>
          </a:xfrm>
          <a:prstGeom prst="rect">
            <a:avLst/>
          </a:prstGeom>
          <a:noFill/>
        </p:spPr>
        <p:txBody>
          <a:bodyPr wrap="square">
            <a:spAutoFit/>
          </a:bodyPr>
          <a:lstStyle/>
          <a:p>
            <a:pPr marL="457200" rtl="0" fontAlgn="base">
              <a:spcBef>
                <a:spcPts val="0"/>
              </a:spcBef>
              <a:spcAft>
                <a:spcPts val="0"/>
              </a:spcAft>
            </a:pPr>
            <a:r>
              <a:rPr lang="cs-CZ" sz="1800" b="1" i="0" u="none" strike="noStrike" dirty="0">
                <a:solidFill>
                  <a:srgbClr val="000000"/>
                </a:solidFill>
                <a:effectLst/>
                <a:latin typeface="Arial" panose="020B0604020202020204" pitchFamily="34" charset="0"/>
              </a:rPr>
              <a:t>E: Thyrsos - dvanáctiveršový rukopisný náčrt (snad z let 1924-26), nepublikovaný </a:t>
            </a:r>
            <a:br>
              <a:rPr lang="cs-CZ" b="0" dirty="0">
                <a:effectLst/>
              </a:rPr>
            </a:br>
            <a:r>
              <a:rPr lang="cs-CZ" sz="1800" b="0" i="0" u="none" strike="noStrike" dirty="0">
                <a:solidFill>
                  <a:srgbClr val="000000"/>
                </a:solidFill>
                <a:effectLst/>
                <a:latin typeface="Arial" panose="020B0604020202020204" pitchFamily="34" charset="0"/>
              </a:rPr>
              <a:t>Hazardovat</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opojnost hry</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Inscenovat</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jen v skrytu němohry</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Nešetřit vína</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Spávat s Venuší</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Vypískat harlekýna</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Nemyslit na duši</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Někdo se vzmuží</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a někdo ne</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na spánek dá si růži</a:t>
            </a:r>
            <a:endParaRPr lang="cs-CZ" dirty="0"/>
          </a:p>
          <a:p>
            <a:pPr marL="457200" rtl="0" fontAlgn="base">
              <a:spcBef>
                <a:spcPts val="0"/>
              </a:spcBef>
              <a:spcAft>
                <a:spcPts val="0"/>
              </a:spcAft>
            </a:pPr>
            <a:r>
              <a:rPr lang="cs-CZ" sz="1800" b="0" i="0" u="none" strike="noStrike" dirty="0">
                <a:solidFill>
                  <a:srgbClr val="000000"/>
                </a:solidFill>
                <a:effectLst/>
                <a:latin typeface="Arial" panose="020B0604020202020204" pitchFamily="34" charset="0"/>
              </a:rPr>
              <a:t>anebo se probodne</a:t>
            </a:r>
            <a:endParaRPr lang="cs-CZ" b="0" dirty="0">
              <a:effectLst/>
            </a:endParaRPr>
          </a:p>
        </p:txBody>
      </p:sp>
      <p:sp>
        <p:nvSpPr>
          <p:cNvPr id="15" name="TextovéPole 14">
            <a:extLst>
              <a:ext uri="{FF2B5EF4-FFF2-40B4-BE49-F238E27FC236}">
                <a16:creationId xmlns:a16="http://schemas.microsoft.com/office/drawing/2014/main" id="{682C479D-46EC-1FE6-0F4E-79F709E5094C}"/>
              </a:ext>
            </a:extLst>
          </p:cNvPr>
          <p:cNvSpPr txBox="1"/>
          <p:nvPr/>
        </p:nvSpPr>
        <p:spPr>
          <a:xfrm>
            <a:off x="4057651" y="3404808"/>
            <a:ext cx="4666297" cy="2031325"/>
          </a:xfrm>
          <a:prstGeom prst="rect">
            <a:avLst/>
          </a:prstGeom>
          <a:noFill/>
        </p:spPr>
        <p:txBody>
          <a:bodyPr wrap="square">
            <a:spAutoFit/>
          </a:bodyPr>
          <a:lstStyle/>
          <a:p>
            <a:pPr marL="457200" rtl="0" fontAlgn="base">
              <a:spcBef>
                <a:spcPts val="0"/>
              </a:spcBef>
              <a:spcAft>
                <a:spcPts val="0"/>
              </a:spcAft>
            </a:pPr>
            <a:r>
              <a:rPr lang="cs-CZ" b="1" i="0" u="none" strike="noStrike" dirty="0">
                <a:solidFill>
                  <a:srgbClr val="000000"/>
                </a:solidFill>
                <a:effectLst/>
                <a:latin typeface="Arial" panose="020B0604020202020204" pitchFamily="34" charset="0"/>
              </a:rPr>
              <a:t>D: Smutek Lédy – František Halas, 1932</a:t>
            </a:r>
          </a:p>
          <a:p>
            <a:pPr marL="457200" rtl="0" fontAlgn="base">
              <a:spcBef>
                <a:spcPts val="0"/>
              </a:spcBef>
              <a:spcAft>
                <a:spcPts val="0"/>
              </a:spcAft>
            </a:pPr>
            <a:r>
              <a:rPr lang="cs-CZ" dirty="0">
                <a:solidFill>
                  <a:srgbClr val="000000"/>
                </a:solidFill>
                <a:latin typeface="Arial" panose="020B0604020202020204" pitchFamily="34" charset="0"/>
              </a:rPr>
              <a:t>Ó svůdná labuti miluji tě tak</a:t>
            </a:r>
          </a:p>
          <a:p>
            <a:pPr marL="457200" rtl="0" fontAlgn="base">
              <a:spcBef>
                <a:spcPts val="0"/>
              </a:spcBef>
              <a:spcAft>
                <a:spcPts val="0"/>
              </a:spcAft>
            </a:pPr>
            <a:r>
              <a:rPr lang="cs-CZ" dirty="0">
                <a:solidFill>
                  <a:srgbClr val="000000"/>
                </a:solidFill>
                <a:effectLst/>
                <a:latin typeface="Arial" panose="020B0604020202020204" pitchFamily="34" charset="0"/>
              </a:rPr>
              <a:t>Však odpusť zeptat</a:t>
            </a:r>
            <a:r>
              <a:rPr lang="cs-CZ" dirty="0">
                <a:solidFill>
                  <a:srgbClr val="000000"/>
                </a:solidFill>
                <a:latin typeface="Arial" panose="020B0604020202020204" pitchFamily="34" charset="0"/>
              </a:rPr>
              <a:t> bych se chtěla</a:t>
            </a:r>
          </a:p>
          <a:p>
            <a:pPr marL="457200" rtl="0" fontAlgn="base">
              <a:spcBef>
                <a:spcPts val="0"/>
              </a:spcBef>
              <a:spcAft>
                <a:spcPts val="0"/>
              </a:spcAft>
            </a:pPr>
            <a:r>
              <a:rPr lang="cs-CZ" dirty="0">
                <a:solidFill>
                  <a:srgbClr val="000000"/>
                </a:solidFill>
                <a:effectLst/>
                <a:latin typeface="Arial" panose="020B0604020202020204" pitchFamily="34" charset="0"/>
              </a:rPr>
              <a:t>Proč nemáš krk s</a:t>
            </a:r>
            <a:r>
              <a:rPr lang="cs-CZ" dirty="0">
                <a:solidFill>
                  <a:srgbClr val="000000"/>
                </a:solidFill>
                <a:latin typeface="Arial" panose="020B0604020202020204" pitchFamily="34" charset="0"/>
              </a:rPr>
              <a:t>vůj dlouhý na spodu těla</a:t>
            </a:r>
          </a:p>
          <a:p>
            <a:pPr marL="457200" rtl="0" fontAlgn="base">
              <a:spcBef>
                <a:spcPts val="0"/>
              </a:spcBef>
              <a:spcAft>
                <a:spcPts val="0"/>
              </a:spcAft>
            </a:pPr>
            <a:r>
              <a:rPr lang="cs-CZ" dirty="0">
                <a:solidFill>
                  <a:srgbClr val="000000"/>
                </a:solidFill>
                <a:effectLst/>
                <a:latin typeface="Arial" panose="020B0604020202020204" pitchFamily="34" charset="0"/>
              </a:rPr>
              <a:t>Kde chlípnosti tvé trčící je znak </a:t>
            </a:r>
            <a:endParaRPr lang="cs-CZ" dirty="0">
              <a:effectLst/>
            </a:endParaRPr>
          </a:p>
        </p:txBody>
      </p:sp>
    </p:spTree>
    <p:extLst>
      <p:ext uri="{BB962C8B-B14F-4D97-AF65-F5344CB8AC3E}">
        <p14:creationId xmlns:p14="http://schemas.microsoft.com/office/powerpoint/2010/main" val="139472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F044825-B235-0A57-73C3-8BEAE10C8312}"/>
              </a:ext>
            </a:extLst>
          </p:cNvPr>
          <p:cNvPicPr>
            <a:picLocks noChangeAspect="1"/>
          </p:cNvPicPr>
          <p:nvPr/>
        </p:nvPicPr>
        <p:blipFill rotWithShape="1">
          <a:blip r:embed="rId2">
            <a:alphaModFix amt="56000"/>
          </a:blip>
          <a:srcRect l="63620" r="22778"/>
          <a:stretch/>
        </p:blipFill>
        <p:spPr>
          <a:xfrm rot="5400000">
            <a:off x="5301537" y="-5301535"/>
            <a:ext cx="1588927" cy="12192000"/>
          </a:xfrm>
          <a:prstGeom prst="rect">
            <a:avLst/>
          </a:prstGeom>
        </p:spPr>
      </p:pic>
      <p:sp>
        <p:nvSpPr>
          <p:cNvPr id="2" name="Nadpis 1">
            <a:extLst>
              <a:ext uri="{FF2B5EF4-FFF2-40B4-BE49-F238E27FC236}">
                <a16:creationId xmlns:a16="http://schemas.microsoft.com/office/drawing/2014/main" id="{1AAEAF75-72BF-9B37-8569-38013D198D34}"/>
              </a:ext>
            </a:extLst>
          </p:cNvPr>
          <p:cNvSpPr txBox="1">
            <a:spLocks/>
          </p:cNvSpPr>
          <p:nvPr/>
        </p:nvSpPr>
        <p:spPr>
          <a:xfrm>
            <a:off x="297180" y="167005"/>
            <a:ext cx="1074420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Seznam děl 3. části 3. patra</a:t>
            </a:r>
            <a:endParaRPr lang="en-GB"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17558EE5-BA76-B140-7DC2-210E7A91D440}"/>
              </a:ext>
            </a:extLst>
          </p:cNvPr>
          <p:cNvSpPr txBox="1"/>
          <p:nvPr/>
        </p:nvSpPr>
        <p:spPr>
          <a:xfrm>
            <a:off x="297180" y="1765699"/>
            <a:ext cx="6097904" cy="313932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dirty="0">
                <a:latin typeface="Arial" panose="020B0604020202020204" pitchFamily="34" charset="0"/>
                <a:cs typeface="Arial" panose="020B0604020202020204" pitchFamily="34" charset="0"/>
              </a:rPr>
              <a:t>FRANTIŠEK</a:t>
            </a:r>
            <a:r>
              <a:rPr lang="cs-CZ" dirty="0">
                <a:latin typeface="Arial" panose="020B0604020202020204" pitchFamily="34" charset="0"/>
                <a:cs typeface="Arial" panose="020B0604020202020204" pitchFamily="34" charset="0"/>
              </a:rPr>
              <a:t> MUZIKA,</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DÁMA STOJÍCÍ U ANTICKÉHO SLOUPU,</a:t>
            </a:r>
            <a:r>
              <a:rPr lang="fr-FR" dirty="0">
                <a:latin typeface="Arial" panose="020B0604020202020204" pitchFamily="34" charset="0"/>
                <a:cs typeface="Arial" panose="020B0604020202020204" pitchFamily="34" charset="0"/>
              </a:rPr>
              <a:t> 1930,  zinkografie</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9 </a:t>
            </a:r>
            <a:r>
              <a:rPr lang="cs-CZ" dirty="0">
                <a:latin typeface="Arial" panose="020B0604020202020204" pitchFamily="34" charset="0"/>
                <a:cs typeface="Arial" panose="020B0604020202020204" pitchFamily="34" charset="0"/>
              </a:rPr>
              <a:t>x</a:t>
            </a:r>
            <a:r>
              <a:rPr lang="fr-FR" dirty="0">
                <a:latin typeface="Arial" panose="020B0604020202020204" pitchFamily="34" charset="0"/>
                <a:cs typeface="Arial" panose="020B0604020202020204" pitchFamily="34" charset="0"/>
              </a:rPr>
              <a:t> 6,2 cm</a:t>
            </a:r>
            <a:r>
              <a:rPr lang="cs-CZ" dirty="0">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dirty="0">
                <a:latin typeface="Arial" panose="020B0604020202020204" pitchFamily="34" charset="0"/>
                <a:cs typeface="Arial" panose="020B0604020202020204" pitchFamily="34" charset="0"/>
              </a:rPr>
              <a:t>FRANTIŠEK</a:t>
            </a:r>
            <a:r>
              <a:rPr lang="cs-CZ" dirty="0">
                <a:latin typeface="Arial" panose="020B0604020202020204" pitchFamily="34" charset="0"/>
                <a:cs typeface="Arial" panose="020B0604020202020204" pitchFamily="34" charset="0"/>
              </a:rPr>
              <a:t> MUZIKA, </a:t>
            </a:r>
            <a:r>
              <a:rPr lang="fr-FR" i="1" dirty="0">
                <a:latin typeface="Arial" panose="020B0604020202020204" pitchFamily="34" charset="0"/>
                <a:cs typeface="Arial" panose="020B0604020202020204" pitchFamily="34" charset="0"/>
              </a:rPr>
              <a:t>DÁMA STOJÍCÍ U ANTICKÉHO SLOUPU</a:t>
            </a:r>
            <a:r>
              <a:rPr lang="fr-FR" dirty="0">
                <a:latin typeface="Arial" panose="020B0604020202020204" pitchFamily="34" charset="0"/>
                <a:cs typeface="Arial" panose="020B0604020202020204" pitchFamily="34" charset="0"/>
              </a:rPr>
              <a:t>, 1930, </a:t>
            </a:r>
            <a:r>
              <a:rPr lang="cs-CZ"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11</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x</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8</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cm</a:t>
            </a:r>
            <a:r>
              <a:rPr lang="cs-CZ" dirty="0">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dirty="0">
                <a:latin typeface="Arial" panose="020B0604020202020204" pitchFamily="34" charset="0"/>
                <a:cs typeface="Arial" panose="020B0604020202020204" pitchFamily="34" charset="0"/>
              </a:rPr>
              <a:t>JAN TRAMPOTA</a:t>
            </a:r>
            <a:r>
              <a:rPr lang="cs-CZ"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SEDÍCÍ ŽENA</a:t>
            </a:r>
            <a:r>
              <a:rPr lang="fr-FR" dirty="0">
                <a:latin typeface="Arial" panose="020B0604020202020204" pitchFamily="34" charset="0"/>
                <a:cs typeface="Arial" panose="020B0604020202020204" pitchFamily="34" charset="0"/>
              </a:rPr>
              <a:t>, 20. </a:t>
            </a:r>
            <a:r>
              <a:rPr lang="cs-CZ" dirty="0">
                <a:latin typeface="Arial" panose="020B0604020202020204" pitchFamily="34" charset="0"/>
                <a:cs typeface="Arial" panose="020B0604020202020204" pitchFamily="34" charset="0"/>
              </a:rPr>
              <a:t>léta</a:t>
            </a:r>
            <a:r>
              <a:rPr lang="fr-FR" dirty="0">
                <a:latin typeface="Arial" panose="020B0604020202020204" pitchFamily="34" charset="0"/>
                <a:cs typeface="Arial" panose="020B0604020202020204" pitchFamily="34" charset="0"/>
              </a:rPr>
              <a:t> 20. </a:t>
            </a:r>
            <a:r>
              <a:rPr lang="cs-CZ" dirty="0">
                <a:latin typeface="Arial" panose="020B0604020202020204" pitchFamily="34" charset="0"/>
                <a:cs typeface="Arial" panose="020B0604020202020204" pitchFamily="34" charset="0"/>
              </a:rPr>
              <a:t>st, kresba, (17 x 14 cm)</a:t>
            </a:r>
            <a:r>
              <a:rPr lang="fr-FR"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EMIL </a:t>
            </a:r>
            <a:r>
              <a:rPr lang="fr-FR" dirty="0">
                <a:latin typeface="Arial" panose="020B0604020202020204" pitchFamily="34" charset="0"/>
                <a:cs typeface="Arial" panose="020B0604020202020204" pitchFamily="34" charset="0"/>
              </a:rPr>
              <a:t>FILLA</a:t>
            </a:r>
            <a:r>
              <a:rPr lang="cs-CZ"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ŽENA S KANÁREM</a:t>
            </a:r>
            <a:r>
              <a:rPr lang="fr-FR" dirty="0">
                <a:latin typeface="Arial" panose="020B0604020202020204" pitchFamily="34" charset="0"/>
                <a:cs typeface="Arial" panose="020B0604020202020204" pitchFamily="34" charset="0"/>
              </a:rPr>
              <a:t>, 1934, </a:t>
            </a:r>
            <a:r>
              <a:rPr lang="fr-FR" dirty="0" err="1">
                <a:latin typeface="Arial" panose="020B0604020202020204" pitchFamily="34" charset="0"/>
                <a:cs typeface="Arial" panose="020B0604020202020204" pitchFamily="34" charset="0"/>
              </a:rPr>
              <a:t>lept</a:t>
            </a:r>
            <a:r>
              <a:rPr lang="fr-FR"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(50 x 36 cm)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FRANTIŠEK HUDEČEK, </a:t>
            </a:r>
            <a:r>
              <a:rPr lang="cs-CZ" i="1" dirty="0">
                <a:latin typeface="Arial" panose="020B0604020202020204" pitchFamily="34" charset="0"/>
                <a:cs typeface="Arial" panose="020B0604020202020204" pitchFamily="34" charset="0"/>
              </a:rPr>
              <a:t>MILENCI</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1932</a:t>
            </a:r>
            <a:r>
              <a:rPr lang="cs-CZ"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pero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tuš</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papír</a:t>
            </a:r>
            <a:r>
              <a:rPr lang="cs-CZ"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34 x 21 cm</a:t>
            </a:r>
            <a:r>
              <a:rPr lang="cs-CZ" dirty="0">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cs-CZ" dirty="0">
                <a:latin typeface="Arial" panose="020B0604020202020204" pitchFamily="34" charset="0"/>
                <a:cs typeface="Arial" panose="020B0604020202020204" pitchFamily="34" charset="0"/>
              </a:rPr>
              <a:t>TOYEN, </a:t>
            </a:r>
            <a:r>
              <a:rPr lang="cs-CZ" i="1" dirty="0">
                <a:latin typeface="Arial" panose="020B0604020202020204" pitchFamily="34" charset="0"/>
                <a:cs typeface="Arial" panose="020B0604020202020204" pitchFamily="34" charset="0"/>
              </a:rPr>
              <a:t>EROTICKÁ KRESBA, </a:t>
            </a:r>
            <a:r>
              <a:rPr lang="fr-FR" dirty="0">
                <a:latin typeface="Arial" panose="020B0604020202020204" pitchFamily="34" charset="0"/>
                <a:cs typeface="Arial" panose="020B0604020202020204" pitchFamily="34" charset="0"/>
              </a:rPr>
              <a:t>1932, </a:t>
            </a:r>
            <a:r>
              <a:rPr lang="cs-CZ"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19 </a:t>
            </a:r>
            <a:r>
              <a:rPr lang="cs-CZ" dirty="0">
                <a:latin typeface="Arial" panose="020B0604020202020204" pitchFamily="34" charset="0"/>
                <a:cs typeface="Arial" panose="020B0604020202020204" pitchFamily="34" charset="0"/>
              </a:rPr>
              <a:t>x </a:t>
            </a:r>
            <a:r>
              <a:rPr lang="fr-FR" dirty="0">
                <a:latin typeface="Arial" panose="020B0604020202020204" pitchFamily="34" charset="0"/>
                <a:cs typeface="Arial" panose="020B0604020202020204" pitchFamily="34" charset="0"/>
              </a:rPr>
              <a:t>15 cm</a:t>
            </a:r>
            <a:r>
              <a:rPr lang="cs-CZ" dirty="0">
                <a:latin typeface="Arial" panose="020B0604020202020204" pitchFamily="34" charset="0"/>
                <a:cs typeface="Arial" panose="020B0604020202020204" pitchFamily="34" charset="0"/>
              </a:rPr>
              <a:t>)</a:t>
            </a:r>
          </a:p>
        </p:txBody>
      </p:sp>
      <p:sp>
        <p:nvSpPr>
          <p:cNvPr id="6" name="TextovéPole 5">
            <a:extLst>
              <a:ext uri="{FF2B5EF4-FFF2-40B4-BE49-F238E27FC236}">
                <a16:creationId xmlns:a16="http://schemas.microsoft.com/office/drawing/2014/main" id="{8D3FA795-97FB-6200-7888-16FDB23C38C6}"/>
              </a:ext>
            </a:extLst>
          </p:cNvPr>
          <p:cNvSpPr txBox="1"/>
          <p:nvPr/>
        </p:nvSpPr>
        <p:spPr>
          <a:xfrm>
            <a:off x="6395084" y="1724149"/>
            <a:ext cx="5499736" cy="4962384"/>
          </a:xfrm>
          <a:prstGeom prst="rect">
            <a:avLst/>
          </a:prstGeom>
          <a:noFill/>
        </p:spPr>
        <p:txBody>
          <a:bodyPr wrap="square">
            <a:spAutoFit/>
          </a:bodyPr>
          <a:lstStyle/>
          <a:p>
            <a:pPr marL="342900" lvl="0" indent="-342900">
              <a:lnSpc>
                <a:spcPct val="107000"/>
              </a:lnSpc>
              <a:spcAft>
                <a:spcPts val="800"/>
              </a:spcAft>
              <a:buFont typeface="+mj-lt"/>
              <a:buAutoNum type="arabicPeriod" startAt="7"/>
              <a:tabLst>
                <a:tab pos="457200" algn="l"/>
              </a:tabLst>
            </a:pPr>
            <a:r>
              <a:rPr lang="fr-FR" dirty="0">
                <a:latin typeface="Arial" panose="020B0604020202020204" pitchFamily="34" charset="0"/>
                <a:cs typeface="Arial" panose="020B0604020202020204" pitchFamily="34" charset="0"/>
              </a:rPr>
              <a:t>TOYEN</a:t>
            </a:r>
            <a:r>
              <a:rPr lang="cs-CZ"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SRDCOV</a:t>
            </a:r>
            <a:r>
              <a:rPr lang="cs-CZ" i="1" dirty="0">
                <a:latin typeface="Arial" panose="020B0604020202020204" pitchFamily="34" charset="0"/>
                <a:cs typeface="Arial" panose="020B0604020202020204" pitchFamily="34" charset="0"/>
              </a:rPr>
              <a:t>Á</a:t>
            </a:r>
            <a:r>
              <a:rPr lang="fr-FR" i="1" dirty="0">
                <a:latin typeface="Arial" panose="020B0604020202020204" pitchFamily="34" charset="0"/>
                <a:cs typeface="Arial" panose="020B0604020202020204" pitchFamily="34" charset="0"/>
              </a:rPr>
              <a:t> D</a:t>
            </a:r>
            <a:r>
              <a:rPr lang="cs-CZ" i="1" dirty="0">
                <a:latin typeface="Arial" panose="020B0604020202020204" pitchFamily="34" charset="0"/>
                <a:cs typeface="Arial" panose="020B0604020202020204" pitchFamily="34" charset="0"/>
              </a:rPr>
              <a:t>Á</a:t>
            </a:r>
            <a:r>
              <a:rPr lang="fr-FR" i="1" dirty="0">
                <a:latin typeface="Arial" panose="020B0604020202020204" pitchFamily="34" charset="0"/>
                <a:cs typeface="Arial" panose="020B0604020202020204" pitchFamily="34" charset="0"/>
              </a:rPr>
              <a:t>MA</a:t>
            </a:r>
            <a:r>
              <a:rPr lang="cs-CZ" i="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1932, (</a:t>
            </a:r>
            <a:r>
              <a:rPr lang="fr-FR" dirty="0">
                <a:latin typeface="Arial" panose="020B0604020202020204" pitchFamily="34" charset="0"/>
                <a:cs typeface="Arial" panose="020B0604020202020204" pitchFamily="34" charset="0"/>
              </a:rPr>
              <a:t>23,5</a:t>
            </a:r>
            <a:r>
              <a:rPr lang="cs-CZ" dirty="0">
                <a:latin typeface="Arial" panose="020B0604020202020204" pitchFamily="34" charset="0"/>
                <a:cs typeface="Arial" panose="020B0604020202020204" pitchFamily="34" charset="0"/>
              </a:rPr>
              <a:t> x</a:t>
            </a:r>
            <a:r>
              <a:rPr lang="fr-FR" dirty="0">
                <a:latin typeface="Arial" panose="020B0604020202020204" pitchFamily="34" charset="0"/>
                <a:cs typeface="Arial" panose="020B0604020202020204" pitchFamily="34" charset="0"/>
              </a:rPr>
              <a:t>16</a:t>
            </a:r>
            <a:r>
              <a:rPr lang="cs-CZ" dirty="0">
                <a:latin typeface="Arial" panose="020B0604020202020204" pitchFamily="34" charset="0"/>
                <a:cs typeface="Arial" panose="020B0604020202020204" pitchFamily="34" charset="0"/>
              </a:rPr>
              <a:t> cm)</a:t>
            </a:r>
          </a:p>
          <a:p>
            <a:pPr marL="342900" lvl="0" indent="-342900">
              <a:lnSpc>
                <a:spcPct val="107000"/>
              </a:lnSpc>
              <a:spcAft>
                <a:spcPts val="800"/>
              </a:spcAft>
              <a:buFont typeface="+mj-lt"/>
              <a:buAutoNum type="arabicPeriod" startAt="7"/>
              <a:tabLst>
                <a:tab pos="457200" algn="l"/>
              </a:tabLst>
            </a:pPr>
            <a:r>
              <a:rPr lang="fr-FR" dirty="0">
                <a:latin typeface="Arial" panose="020B0604020202020204" pitchFamily="34" charset="0"/>
                <a:cs typeface="Arial" panose="020B0604020202020204" pitchFamily="34" charset="0"/>
              </a:rPr>
              <a:t>TOYEN</a:t>
            </a:r>
            <a:r>
              <a:rPr lang="cs-CZ"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ODLESKY</a:t>
            </a:r>
            <a:r>
              <a:rPr lang="fr-FR" dirty="0">
                <a:latin typeface="Arial" panose="020B0604020202020204" pitchFamily="34" charset="0"/>
                <a:cs typeface="Arial" panose="020B0604020202020204" pitchFamily="34" charset="0"/>
              </a:rPr>
              <a:t> 1934, </a:t>
            </a:r>
            <a:r>
              <a:rPr lang="cs-CZ" dirty="0">
                <a:latin typeface="Arial" panose="020B0604020202020204" pitchFamily="34" charset="0"/>
                <a:cs typeface="Arial" panose="020B0604020202020204" pitchFamily="34" charset="0"/>
              </a:rPr>
              <a:t>litografie, (</a:t>
            </a:r>
            <a:r>
              <a:rPr lang="fr-FR" dirty="0">
                <a:latin typeface="Arial" panose="020B0604020202020204" pitchFamily="34" charset="0"/>
                <a:cs typeface="Arial" panose="020B0604020202020204" pitchFamily="34" charset="0"/>
              </a:rPr>
              <a:t>13</a:t>
            </a:r>
            <a:r>
              <a:rPr lang="cs-CZ" dirty="0">
                <a:latin typeface="Arial" panose="020B0604020202020204" pitchFamily="34" charset="0"/>
                <a:cs typeface="Arial" panose="020B0604020202020204" pitchFamily="34" charset="0"/>
              </a:rPr>
              <a:t> x </a:t>
            </a:r>
            <a:r>
              <a:rPr lang="fr-FR" dirty="0">
                <a:latin typeface="Arial" panose="020B0604020202020204" pitchFamily="34" charset="0"/>
                <a:cs typeface="Arial" panose="020B0604020202020204" pitchFamily="34" charset="0"/>
              </a:rPr>
              <a:t>8</a:t>
            </a:r>
            <a:r>
              <a:rPr lang="cs-CZ" dirty="0">
                <a:latin typeface="Arial" panose="020B0604020202020204" pitchFamily="34" charset="0"/>
                <a:cs typeface="Arial" panose="020B0604020202020204" pitchFamily="34" charset="0"/>
              </a:rPr>
              <a:t> cm)</a:t>
            </a:r>
          </a:p>
          <a:p>
            <a:pPr marL="342900" lvl="0" indent="-342900">
              <a:lnSpc>
                <a:spcPct val="107000"/>
              </a:lnSpc>
              <a:spcAft>
                <a:spcPts val="800"/>
              </a:spcAft>
              <a:buFont typeface="+mj-lt"/>
              <a:buAutoNum type="arabicPeriod" startAt="7"/>
              <a:tabLst>
                <a:tab pos="457200" algn="l"/>
              </a:tabLst>
            </a:pPr>
            <a:r>
              <a:rPr lang="cs-CZ" dirty="0">
                <a:latin typeface="Arial" panose="020B0604020202020204" pitchFamily="34" charset="0"/>
                <a:cs typeface="Arial" panose="020B0604020202020204" pitchFamily="34" charset="0"/>
              </a:rPr>
              <a:t>JINDŘICH ŠTYRSKÝ, </a:t>
            </a:r>
            <a:r>
              <a:rPr lang="cs-CZ" i="1" dirty="0">
                <a:latin typeface="Arial" panose="020B0604020202020204" pitchFamily="34" charset="0"/>
                <a:cs typeface="Arial" panose="020B0604020202020204" pitchFamily="34" charset="0"/>
              </a:rPr>
              <a:t>AKT, </a:t>
            </a:r>
            <a:r>
              <a:rPr lang="cs-CZ" dirty="0">
                <a:latin typeface="Arial" panose="020B0604020202020204" pitchFamily="34" charset="0"/>
                <a:cs typeface="Arial" panose="020B0604020202020204" pitchFamily="34" charset="0"/>
              </a:rPr>
              <a:t>1934, zinkografie, akvarel, (24 x 15 cm) </a:t>
            </a:r>
          </a:p>
          <a:p>
            <a:pPr marL="342900" lvl="0" indent="-342900">
              <a:lnSpc>
                <a:spcPct val="107000"/>
              </a:lnSpc>
              <a:spcAft>
                <a:spcPts val="800"/>
              </a:spcAft>
              <a:buFont typeface="+mj-lt"/>
              <a:buAutoNum type="arabicPeriod" startAt="7"/>
              <a:tabLst>
                <a:tab pos="457200" algn="l"/>
              </a:tabLst>
            </a:pPr>
            <a:r>
              <a:rPr lang="cs-CZ" dirty="0">
                <a:latin typeface="Arial" panose="020B0604020202020204" pitchFamily="34" charset="0"/>
                <a:cs typeface="Arial" panose="020B0604020202020204" pitchFamily="34" charset="0"/>
              </a:rPr>
              <a:t>EMIL FILLA, </a:t>
            </a:r>
            <a:r>
              <a:rPr lang="cs-CZ" i="1" dirty="0">
                <a:latin typeface="Arial" panose="020B0604020202020204" pitchFamily="34" charset="0"/>
                <a:cs typeface="Arial" panose="020B0604020202020204" pitchFamily="34" charset="0"/>
              </a:rPr>
              <a:t>ŽENA V KŘESLE, </a:t>
            </a:r>
            <a:r>
              <a:rPr lang="cs-CZ" dirty="0">
                <a:latin typeface="Arial" panose="020B0604020202020204" pitchFamily="34" charset="0"/>
                <a:cs typeface="Arial" panose="020B0604020202020204" pitchFamily="34" charset="0"/>
              </a:rPr>
              <a:t>1933, (27 x 18 cm)</a:t>
            </a:r>
          </a:p>
          <a:p>
            <a:pPr marL="342900" lvl="0" indent="-342900">
              <a:lnSpc>
                <a:spcPct val="107000"/>
              </a:lnSpc>
              <a:spcAft>
                <a:spcPts val="800"/>
              </a:spcAft>
              <a:buFont typeface="+mj-lt"/>
              <a:buAutoNum type="arabicPeriod" startAt="7"/>
              <a:tabLst>
                <a:tab pos="457200" algn="l"/>
              </a:tabLst>
            </a:pPr>
            <a:r>
              <a:rPr lang="cs-CZ" dirty="0">
                <a:latin typeface="Arial" panose="020B0604020202020204" pitchFamily="34" charset="0"/>
                <a:cs typeface="Arial" panose="020B0604020202020204" pitchFamily="34" charset="0"/>
              </a:rPr>
              <a:t>JINDŘICH ŠTYRSKÝ, </a:t>
            </a:r>
            <a:r>
              <a:rPr lang="cs-CZ" i="1" dirty="0">
                <a:latin typeface="Arial" panose="020B0604020202020204" pitchFamily="34" charset="0"/>
                <a:cs typeface="Arial" panose="020B0604020202020204" pitchFamily="34" charset="0"/>
              </a:rPr>
              <a:t>THYRSOS</a:t>
            </a:r>
            <a:r>
              <a:rPr lang="cs-CZ" dirty="0">
                <a:latin typeface="Arial" panose="020B0604020202020204" pitchFamily="34" charset="0"/>
                <a:cs typeface="Arial" panose="020B0604020202020204" pitchFamily="34" charset="0"/>
              </a:rPr>
              <a:t>, 1932, (15 x 15 cm) </a:t>
            </a:r>
          </a:p>
          <a:p>
            <a:pPr marL="342900" lvl="0" indent="-342900">
              <a:lnSpc>
                <a:spcPct val="107000"/>
              </a:lnSpc>
              <a:spcAft>
                <a:spcPts val="800"/>
              </a:spcAft>
              <a:buFont typeface="+mj-lt"/>
              <a:buAutoNum type="arabicPeriod" startAt="7"/>
              <a:tabLst>
                <a:tab pos="457200" algn="l"/>
              </a:tabLst>
            </a:pPr>
            <a:r>
              <a:rPr lang="cs-CZ" dirty="0">
                <a:latin typeface="Arial" panose="020B0604020202020204" pitchFamily="34" charset="0"/>
                <a:cs typeface="Arial" panose="020B0604020202020204" pitchFamily="34" charset="0"/>
              </a:rPr>
              <a:t>JINDŘICH ŠTYRSKÝ, THYRSOS I, 1932, zinkografie, (16 x 14 cm)</a:t>
            </a:r>
          </a:p>
          <a:p>
            <a:pPr marL="342900" lvl="0" indent="-342900">
              <a:lnSpc>
                <a:spcPct val="107000"/>
              </a:lnSpc>
              <a:spcAft>
                <a:spcPts val="800"/>
              </a:spcAft>
              <a:buFont typeface="+mj-lt"/>
              <a:buAutoNum type="arabicPeriod" startAt="7"/>
              <a:tabLst>
                <a:tab pos="457200" algn="l"/>
              </a:tabLst>
            </a:pPr>
            <a:r>
              <a:rPr lang="cs-CZ" dirty="0">
                <a:latin typeface="Arial" panose="020B0604020202020204" pitchFamily="34" charset="0"/>
                <a:cs typeface="Arial" panose="020B0604020202020204" pitchFamily="34" charset="0"/>
              </a:rPr>
              <a:t>JINDŘICH ŠTYRSKÝ, </a:t>
            </a:r>
            <a:r>
              <a:rPr lang="cs-CZ" i="1" dirty="0">
                <a:latin typeface="Arial" panose="020B0604020202020204" pitchFamily="34" charset="0"/>
                <a:cs typeface="Arial" panose="020B0604020202020204" pitchFamily="34" charset="0"/>
              </a:rPr>
              <a:t>THYRSOS III, 1932, </a:t>
            </a:r>
            <a:r>
              <a:rPr lang="cs-CZ" dirty="0">
                <a:latin typeface="Arial" panose="020B0604020202020204" pitchFamily="34" charset="0"/>
                <a:cs typeface="Arial" panose="020B0604020202020204" pitchFamily="34" charset="0"/>
              </a:rPr>
              <a:t>zinkografie,</a:t>
            </a:r>
            <a:r>
              <a:rPr lang="cs-CZ" i="1" dirty="0">
                <a:latin typeface="Arial" panose="020B0604020202020204" pitchFamily="34" charset="0"/>
                <a:cs typeface="Arial" panose="020B0604020202020204" pitchFamily="34" charset="0"/>
              </a:rPr>
              <a:t> (15 x 12 cm)</a:t>
            </a:r>
            <a:endParaRPr lang="cs-CZ" dirty="0">
              <a:latin typeface="Arial" panose="020B0604020202020204" pitchFamily="34" charset="0"/>
              <a:cs typeface="Arial" panose="020B0604020202020204" pitchFamily="34" charset="0"/>
            </a:endParaRPr>
          </a:p>
          <a:p>
            <a:pPr>
              <a:lnSpc>
                <a:spcPct val="115000"/>
              </a:lnSpc>
            </a:pPr>
            <a:endParaRPr lang="cs-CZ" sz="18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cs-CZ"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14529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3995860F-6279-27F6-EE50-A4584A2EB702}"/>
              </a:ext>
            </a:extLst>
          </p:cNvPr>
          <p:cNvPicPr>
            <a:picLocks noChangeAspect="1"/>
          </p:cNvPicPr>
          <p:nvPr/>
        </p:nvPicPr>
        <p:blipFill rotWithShape="1">
          <a:blip r:embed="rId3">
            <a:alphaModFix amt="56000"/>
          </a:blip>
          <a:srcRect l="63620" r="22778"/>
          <a:stretch/>
        </p:blipFill>
        <p:spPr>
          <a:xfrm>
            <a:off x="10331741" y="6207"/>
            <a:ext cx="1860259" cy="6851793"/>
          </a:xfrm>
          <a:prstGeom prst="rect">
            <a:avLst/>
          </a:prstGeom>
        </p:spPr>
      </p:pic>
      <p:pic>
        <p:nvPicPr>
          <p:cNvPr id="3" name="Obrázek 2" descr="Obsah obrázku text, software, Multimediální software, mapa&#10;&#10;Popis byl vytvořen automaticky">
            <a:extLst>
              <a:ext uri="{FF2B5EF4-FFF2-40B4-BE49-F238E27FC236}">
                <a16:creationId xmlns:a16="http://schemas.microsoft.com/office/drawing/2014/main" id="{C4AB6C9A-BB25-A71B-AAF6-8BEAFC4E1935}"/>
              </a:ext>
            </a:extLst>
          </p:cNvPr>
          <p:cNvPicPr>
            <a:picLocks noChangeAspect="1"/>
          </p:cNvPicPr>
          <p:nvPr/>
        </p:nvPicPr>
        <p:blipFill rotWithShape="1">
          <a:blip r:embed="rId4">
            <a:extLst>
              <a:ext uri="{28A0092B-C50C-407E-A947-70E740481C1C}">
                <a14:useLocalDpi xmlns:a14="http://schemas.microsoft.com/office/drawing/2010/main" val="0"/>
              </a:ext>
            </a:extLst>
          </a:blip>
          <a:srcRect l="10082" t="11308" r="45000" b="18503"/>
          <a:stretch/>
        </p:blipFill>
        <p:spPr>
          <a:xfrm>
            <a:off x="6640830" y="194310"/>
            <a:ext cx="5426112" cy="3716314"/>
          </a:xfrm>
          <a:prstGeom prst="rect">
            <a:avLst/>
          </a:prstGeom>
        </p:spPr>
      </p:pic>
      <p:sp>
        <p:nvSpPr>
          <p:cNvPr id="2" name="Nadpis 1">
            <a:extLst>
              <a:ext uri="{FF2B5EF4-FFF2-40B4-BE49-F238E27FC236}">
                <a16:creationId xmlns:a16="http://schemas.microsoft.com/office/drawing/2014/main" id="{AAB413D8-FBA3-051C-6DB8-6EAE2E6C468C}"/>
              </a:ext>
            </a:extLst>
          </p:cNvPr>
          <p:cNvSpPr>
            <a:spLocks noGrp="1"/>
          </p:cNvSpPr>
          <p:nvPr>
            <p:ph type="title"/>
          </p:nvPr>
        </p:nvSpPr>
        <p:spPr>
          <a:xfrm>
            <a:off x="293370" y="447650"/>
            <a:ext cx="10515600" cy="1325563"/>
          </a:xfrm>
        </p:spPr>
        <p:txBody>
          <a:bodyPr/>
          <a:lstStyle/>
          <a:p>
            <a:r>
              <a:rPr lang="cs-CZ" dirty="0">
                <a:latin typeface="Arial" panose="020B0604020202020204" pitchFamily="34" charset="0"/>
                <a:cs typeface="Arial" panose="020B0604020202020204" pitchFamily="34" charset="0"/>
              </a:rPr>
              <a:t>4. část </a:t>
            </a:r>
            <a:endParaRPr lang="en-GB" dirty="0">
              <a:latin typeface="Arial" panose="020B0604020202020204" pitchFamily="34" charset="0"/>
              <a:cs typeface="Arial" panose="020B0604020202020204" pitchFamily="34" charset="0"/>
            </a:endParaRPr>
          </a:p>
        </p:txBody>
      </p:sp>
      <p:sp>
        <p:nvSpPr>
          <p:cNvPr id="4" name="Zástupný obsah 3">
            <a:extLst>
              <a:ext uri="{FF2B5EF4-FFF2-40B4-BE49-F238E27FC236}">
                <a16:creationId xmlns:a16="http://schemas.microsoft.com/office/drawing/2014/main" id="{A95FE3BA-192C-A37C-AB63-BD6B365F9AE2}"/>
              </a:ext>
            </a:extLst>
          </p:cNvPr>
          <p:cNvSpPr>
            <a:spLocks noGrp="1"/>
          </p:cNvSpPr>
          <p:nvPr>
            <p:ph idx="1"/>
          </p:nvPr>
        </p:nvSpPr>
        <p:spPr>
          <a:xfrm>
            <a:off x="293370" y="1463040"/>
            <a:ext cx="6198870" cy="6103620"/>
          </a:xfrm>
        </p:spPr>
        <p:txBody>
          <a:bodyPr>
            <a:normAutofit fontScale="92500" lnSpcReduction="10000"/>
          </a:bodyPr>
          <a:lstStyle/>
          <a:p>
            <a:pPr marL="0" indent="0">
              <a:buNone/>
            </a:pPr>
            <a:r>
              <a:rPr lang="cs-CZ" dirty="0">
                <a:latin typeface="Arial" panose="020B0604020202020204" pitchFamily="34" charset="0"/>
                <a:cs typeface="Arial" panose="020B0604020202020204" pitchFamily="34" charset="0"/>
              </a:rPr>
              <a:t>Informační texty (A) </a:t>
            </a:r>
          </a:p>
          <a:p>
            <a:pPr marL="0" indent="0">
              <a:buNone/>
            </a:pPr>
            <a:r>
              <a:rPr lang="cs-CZ" sz="1800" b="0" i="0" u="none" strike="noStrike" dirty="0">
                <a:solidFill>
                  <a:srgbClr val="000000"/>
                </a:solidFill>
                <a:effectLst/>
                <a:latin typeface="Arial" panose="020B0604020202020204" pitchFamily="34" charset="0"/>
                <a:cs typeface="Arial" panose="020B0604020202020204" pitchFamily="34" charset="0"/>
              </a:rPr>
              <a:t>Poezie 32</a:t>
            </a:r>
            <a:endParaRPr lang="cs-CZ" b="0" dirty="0">
              <a:effectLst/>
              <a:latin typeface="Arial" panose="020B0604020202020204" pitchFamily="34" charset="0"/>
              <a:cs typeface="Arial" panose="020B0604020202020204" pitchFamily="34" charset="0"/>
            </a:endParaRPr>
          </a:p>
          <a:p>
            <a:pPr marL="0" indent="0" algn="just" rtl="0">
              <a:spcBef>
                <a:spcPts val="1200"/>
              </a:spcBef>
              <a:spcAft>
                <a:spcPts val="1200"/>
              </a:spcAft>
              <a:buNone/>
            </a:pPr>
            <a:r>
              <a:rPr lang="cs-CZ" sz="1800" b="0" i="0" u="none" strike="noStrike" dirty="0">
                <a:solidFill>
                  <a:srgbClr val="000000"/>
                </a:solidFill>
                <a:effectLst/>
                <a:latin typeface="Arial" panose="020B0604020202020204" pitchFamily="34" charset="0"/>
                <a:cs typeface="Arial" panose="020B0604020202020204" pitchFamily="34" charset="0"/>
              </a:rPr>
              <a:t>27. října 1932 byla v Praze v prostorách SVU Mánes uspořádána velká výstava soudobého umění reprezentovaného surrealistickou tvorbou. Představovala významnou avantgardní přehlídku těch nejznámějších umělců jako byli Štýrský, Toyen, Šíma, Wachsman, Wichterlová, Muzika nebo Makovský. Velkolepá vernisáž byla živě vysílaná českým rozhlasem a propojovala, ty nejstěžejnější surrealistická umělecká díla (</a:t>
            </a:r>
            <a:r>
              <a:rPr lang="cs-CZ" sz="1800" b="0" i="1" u="none" strike="noStrike" dirty="0">
                <a:solidFill>
                  <a:srgbClr val="000000"/>
                </a:solidFill>
                <a:effectLst/>
                <a:latin typeface="Arial" panose="020B0604020202020204" pitchFamily="34" charset="0"/>
                <a:cs typeface="Arial" panose="020B0604020202020204" pitchFamily="34" charset="0"/>
              </a:rPr>
              <a:t>Max Ernst, Revoluce noci, 1923) </a:t>
            </a:r>
            <a:r>
              <a:rPr lang="cs-CZ" sz="1800" b="0" i="0" u="none" strike="noStrike" dirty="0">
                <a:solidFill>
                  <a:srgbClr val="000000"/>
                </a:solidFill>
                <a:effectLst/>
                <a:latin typeface="Arial" panose="020B0604020202020204" pitchFamily="34" charset="0"/>
                <a:cs typeface="Arial" panose="020B0604020202020204" pitchFamily="34" charset="0"/>
              </a:rPr>
              <a:t>a čtení poezie. </a:t>
            </a:r>
            <a:endParaRPr lang="cs-CZ" b="0" dirty="0">
              <a:effectLst/>
              <a:latin typeface="Arial" panose="020B0604020202020204" pitchFamily="34" charset="0"/>
              <a:cs typeface="Arial" panose="020B0604020202020204" pitchFamily="34" charset="0"/>
            </a:endParaRPr>
          </a:p>
          <a:p>
            <a:pPr marL="0" indent="0" algn="just" rtl="0">
              <a:spcBef>
                <a:spcPts val="1200"/>
              </a:spcBef>
              <a:spcAft>
                <a:spcPts val="1200"/>
              </a:spcAft>
              <a:buNone/>
            </a:pPr>
            <a:r>
              <a:rPr lang="cs-CZ" sz="1800" b="0" i="0" u="none" strike="noStrike" dirty="0">
                <a:solidFill>
                  <a:srgbClr val="000000"/>
                </a:solidFill>
                <a:effectLst/>
                <a:latin typeface="Arial" panose="020B0604020202020204" pitchFamily="34" charset="0"/>
                <a:cs typeface="Arial" panose="020B0604020202020204" pitchFamily="34" charset="0"/>
              </a:rPr>
              <a:t>K oficiálnímu vzniku surrealistické skupiny ČSR dochází až o dva roky později, v roce 1934. Osvobození podvědomí, myšlenek, cítění, snů a vášní patřilo mezi hlavní cíle československého surrealismu, který se odvíjel od toho světového. Karel Teige ve svém posledním poetistickém manifestu, z přelomu let 1929–1930, </a:t>
            </a:r>
            <a:r>
              <a:rPr lang="cs-CZ" sz="1800" dirty="0">
                <a:solidFill>
                  <a:srgbClr val="000000"/>
                </a:solidFill>
                <a:latin typeface="Arial" panose="020B0604020202020204" pitchFamily="34" charset="0"/>
                <a:cs typeface="Arial" panose="020B0604020202020204" pitchFamily="34" charset="0"/>
              </a:rPr>
              <a:t>zaujímá</a:t>
            </a:r>
            <a:r>
              <a:rPr lang="cs-CZ" sz="1800" b="0" i="0" u="none" strike="noStrike" dirty="0">
                <a:solidFill>
                  <a:srgbClr val="000000"/>
                </a:solidFill>
                <a:effectLst/>
                <a:latin typeface="Arial" panose="020B0604020202020204" pitchFamily="34" charset="0"/>
                <a:cs typeface="Arial" panose="020B0604020202020204" pitchFamily="34" charset="0"/>
              </a:rPr>
              <a:t> stejné postoje jaké představuje surrealismus,</a:t>
            </a:r>
            <a:r>
              <a:rPr lang="cs-CZ" sz="1800" dirty="0">
                <a:solidFill>
                  <a:srgbClr val="000000"/>
                </a:solidFill>
                <a:latin typeface="Arial" panose="020B0604020202020204" pitchFamily="34" charset="0"/>
                <a:cs typeface="Arial" panose="020B0604020202020204" pitchFamily="34" charset="0"/>
              </a:rPr>
              <a:t> který</a:t>
            </a:r>
            <a:r>
              <a:rPr lang="cs-CZ" sz="1800" b="0" i="0" u="none" strike="noStrike" dirty="0">
                <a:solidFill>
                  <a:srgbClr val="000000"/>
                </a:solidFill>
                <a:effectLst/>
                <a:latin typeface="Arial" panose="020B0604020202020204" pitchFamily="34" charset="0"/>
                <a:cs typeface="Arial" panose="020B0604020202020204" pitchFamily="34" charset="0"/>
              </a:rPr>
              <a:t> se tak stává stěžejním uměleckým směrem, do kterého se poetistické </a:t>
            </a:r>
            <a:r>
              <a:rPr lang="cs-CZ" sz="1800" dirty="0">
                <a:solidFill>
                  <a:srgbClr val="000000"/>
                </a:solidFill>
                <a:latin typeface="Arial" panose="020B0604020202020204" pitchFamily="34" charset="0"/>
                <a:cs typeface="Arial" panose="020B0604020202020204" pitchFamily="34" charset="0"/>
              </a:rPr>
              <a:t>ideje</a:t>
            </a:r>
            <a:r>
              <a:rPr lang="cs-CZ" sz="1800" b="0" i="0" u="none" strike="noStrike" dirty="0">
                <a:solidFill>
                  <a:srgbClr val="000000"/>
                </a:solidFill>
                <a:effectLst/>
                <a:latin typeface="Arial" panose="020B0604020202020204" pitchFamily="34" charset="0"/>
                <a:cs typeface="Arial" panose="020B0604020202020204" pitchFamily="34" charset="0"/>
              </a:rPr>
              <a:t> organicky </a:t>
            </a:r>
            <a:r>
              <a:rPr lang="cs-CZ" sz="1800" dirty="0">
                <a:solidFill>
                  <a:srgbClr val="000000"/>
                </a:solidFill>
                <a:latin typeface="Arial" panose="020B0604020202020204" pitchFamily="34" charset="0"/>
                <a:cs typeface="Arial" panose="020B0604020202020204" pitchFamily="34" charset="0"/>
              </a:rPr>
              <a:t>přesouvají</a:t>
            </a:r>
            <a:r>
              <a:rPr lang="cs-CZ" sz="1800" b="0" i="0" u="none" strike="noStrike" dirty="0">
                <a:solidFill>
                  <a:srgbClr val="000000"/>
                </a:solidFill>
                <a:effectLst/>
                <a:latin typeface="Arial" panose="020B0604020202020204" pitchFamily="34" charset="0"/>
                <a:cs typeface="Arial" panose="020B0604020202020204" pitchFamily="34" charset="0"/>
              </a:rPr>
              <a:t>.</a:t>
            </a:r>
          </a:p>
          <a:p>
            <a:pPr marL="0" indent="0" algn="just" rtl="0">
              <a:spcBef>
                <a:spcPts val="1200"/>
              </a:spcBef>
              <a:spcAft>
                <a:spcPts val="1200"/>
              </a:spcAft>
              <a:buNone/>
            </a:pPr>
            <a:br>
              <a:rPr lang="cs-CZ" dirty="0"/>
            </a:br>
            <a:endParaRPr lang="en-GB" dirty="0">
              <a:latin typeface="Arial" panose="020B0604020202020204" pitchFamily="34" charset="0"/>
              <a:cs typeface="Arial" panose="020B0604020202020204" pitchFamily="34" charset="0"/>
            </a:endParaRPr>
          </a:p>
        </p:txBody>
      </p:sp>
      <p:sp>
        <p:nvSpPr>
          <p:cNvPr id="5" name="Obdélník 4">
            <a:extLst>
              <a:ext uri="{FF2B5EF4-FFF2-40B4-BE49-F238E27FC236}">
                <a16:creationId xmlns:a16="http://schemas.microsoft.com/office/drawing/2014/main" id="{EFBBDAB6-A990-F514-43FF-262C8E5F774F}"/>
              </a:ext>
            </a:extLst>
          </p:cNvPr>
          <p:cNvSpPr/>
          <p:nvPr/>
        </p:nvSpPr>
        <p:spPr>
          <a:xfrm>
            <a:off x="6843097" y="1614407"/>
            <a:ext cx="4338048" cy="1325563"/>
          </a:xfrm>
          <a:prstGeom prst="rect">
            <a:avLst/>
          </a:prstGeom>
          <a:noFill/>
          <a:ln w="44450">
            <a:solidFill>
              <a:srgbClr val="FF0000"/>
            </a:solidFill>
          </a:ln>
          <a:effectLst>
            <a:reflection stA="45000" endPos="6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délník 5">
            <a:extLst>
              <a:ext uri="{FF2B5EF4-FFF2-40B4-BE49-F238E27FC236}">
                <a16:creationId xmlns:a16="http://schemas.microsoft.com/office/drawing/2014/main" id="{6565B7A7-AE3A-B620-4C99-65689CF0C84A}"/>
              </a:ext>
            </a:extLst>
          </p:cNvPr>
          <p:cNvSpPr/>
          <p:nvPr/>
        </p:nvSpPr>
        <p:spPr>
          <a:xfrm>
            <a:off x="293370" y="1863090"/>
            <a:ext cx="6347460" cy="48006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délník 6">
            <a:extLst>
              <a:ext uri="{FF2B5EF4-FFF2-40B4-BE49-F238E27FC236}">
                <a16:creationId xmlns:a16="http://schemas.microsoft.com/office/drawing/2014/main" id="{EA5180A8-29C8-472D-14F3-146C4F45384C}"/>
              </a:ext>
            </a:extLst>
          </p:cNvPr>
          <p:cNvSpPr/>
          <p:nvPr/>
        </p:nvSpPr>
        <p:spPr>
          <a:xfrm rot="16200000">
            <a:off x="10780237" y="1990564"/>
            <a:ext cx="99377" cy="4457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026" name="Picture 2">
            <a:extLst>
              <a:ext uri="{FF2B5EF4-FFF2-40B4-BE49-F238E27FC236}">
                <a16:creationId xmlns:a16="http://schemas.microsoft.com/office/drawing/2014/main" id="{1405BCAE-0C49-9E0F-3C08-CF4D32038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096" y="3200716"/>
            <a:ext cx="4745385" cy="3382963"/>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F45E3B64-0693-B01F-5724-292D15F6F33E}"/>
              </a:ext>
            </a:extLst>
          </p:cNvPr>
          <p:cNvSpPr/>
          <p:nvPr/>
        </p:nvSpPr>
        <p:spPr>
          <a:xfrm rot="13479157">
            <a:off x="10459028" y="2128124"/>
            <a:ext cx="85795" cy="40333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87783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mátník Tomáše Bati je nejkrásnější proměnou 2020/2021! – Památník Tomáše  Bati Zlín">
            <a:extLst>
              <a:ext uri="{FF2B5EF4-FFF2-40B4-BE49-F238E27FC236}">
                <a16:creationId xmlns:a16="http://schemas.microsoft.com/office/drawing/2014/main" id="{6C65262C-1CAD-32FD-EC7C-79C04D333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569" y="605227"/>
            <a:ext cx="3952395" cy="2634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ní k dispozici žádný popis fotky.">
            <a:extLst>
              <a:ext uri="{FF2B5EF4-FFF2-40B4-BE49-F238E27FC236}">
                <a16:creationId xmlns:a16="http://schemas.microsoft.com/office/drawing/2014/main" id="{1FB82BC1-F420-0D21-5F95-E2FCB00F2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570" y="3616260"/>
            <a:ext cx="3952395" cy="2634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máš Baťa a jeho památník: prohlédněte si fotogalerii | e15.cz">
            <a:extLst>
              <a:ext uri="{FF2B5EF4-FFF2-40B4-BE49-F238E27FC236}">
                <a16:creationId xmlns:a16="http://schemas.microsoft.com/office/drawing/2014/main" id="{7A22D19D-9717-5532-A1C5-3EA0924E4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457" y="695851"/>
            <a:ext cx="3392408" cy="25443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Není k dispozici žádný popis fotky.">
            <a:extLst>
              <a:ext uri="{FF2B5EF4-FFF2-40B4-BE49-F238E27FC236}">
                <a16:creationId xmlns:a16="http://schemas.microsoft.com/office/drawing/2014/main" id="{8B249525-6A3C-B14E-E2BD-3DF65B2C7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514" y="3616260"/>
            <a:ext cx="3905847" cy="260389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899F742E-AE9E-0F7F-354C-CE0CDB3C7159}"/>
              </a:ext>
            </a:extLst>
          </p:cNvPr>
          <p:cNvPicPr>
            <a:picLocks noChangeAspect="1"/>
          </p:cNvPicPr>
          <p:nvPr/>
        </p:nvPicPr>
        <p:blipFill>
          <a:blip r:embed="rId6"/>
          <a:stretch>
            <a:fillRect/>
          </a:stretch>
        </p:blipFill>
        <p:spPr>
          <a:xfrm>
            <a:off x="712955" y="0"/>
            <a:ext cx="1133264" cy="6858001"/>
          </a:xfrm>
          <a:prstGeom prst="rect">
            <a:avLst/>
          </a:prstGeom>
        </p:spPr>
      </p:pic>
      <p:sp>
        <p:nvSpPr>
          <p:cNvPr id="12" name="Obdélník 11">
            <a:extLst>
              <a:ext uri="{FF2B5EF4-FFF2-40B4-BE49-F238E27FC236}">
                <a16:creationId xmlns:a16="http://schemas.microsoft.com/office/drawing/2014/main" id="{3C822501-1B03-2820-38D7-17F75B85DEBE}"/>
              </a:ext>
            </a:extLst>
          </p:cNvPr>
          <p:cNvSpPr/>
          <p:nvPr/>
        </p:nvSpPr>
        <p:spPr>
          <a:xfrm>
            <a:off x="-32657" y="0"/>
            <a:ext cx="757839" cy="6883584"/>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délník 12">
            <a:extLst>
              <a:ext uri="{FF2B5EF4-FFF2-40B4-BE49-F238E27FC236}">
                <a16:creationId xmlns:a16="http://schemas.microsoft.com/office/drawing/2014/main" id="{9F2DED57-2C5F-6A42-1809-AF0212D4FB10}"/>
              </a:ext>
            </a:extLst>
          </p:cNvPr>
          <p:cNvSpPr/>
          <p:nvPr/>
        </p:nvSpPr>
        <p:spPr>
          <a:xfrm>
            <a:off x="466569" y="-25585"/>
            <a:ext cx="950295" cy="6909169"/>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bdélník 13">
            <a:extLst>
              <a:ext uri="{FF2B5EF4-FFF2-40B4-BE49-F238E27FC236}">
                <a16:creationId xmlns:a16="http://schemas.microsoft.com/office/drawing/2014/main" id="{FC4EDB54-66AB-4A6F-5898-81195DCB898C}"/>
              </a:ext>
            </a:extLst>
          </p:cNvPr>
          <p:cNvSpPr/>
          <p:nvPr/>
        </p:nvSpPr>
        <p:spPr>
          <a:xfrm>
            <a:off x="1440942" y="-51169"/>
            <a:ext cx="950295" cy="6909169"/>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398C45C4-3C45-8FEB-5B4A-FF6D1918E557}"/>
              </a:ext>
            </a:extLst>
          </p:cNvPr>
          <p:cNvSpPr>
            <a:spLocks noGrp="1"/>
          </p:cNvSpPr>
          <p:nvPr>
            <p:ph type="title"/>
          </p:nvPr>
        </p:nvSpPr>
        <p:spPr>
          <a:xfrm>
            <a:off x="1069660" y="840229"/>
            <a:ext cx="10515600" cy="1325563"/>
          </a:xfrm>
        </p:spPr>
        <p:txBody>
          <a:bodyPr/>
          <a:lstStyle/>
          <a:p>
            <a:r>
              <a:rPr lang="cs-CZ" dirty="0">
                <a:latin typeface="Arial" panose="020B0604020202020204" pitchFamily="34" charset="0"/>
                <a:cs typeface="Arial" panose="020B0604020202020204" pitchFamily="34" charset="0"/>
              </a:rPr>
              <a:t>Prostory</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17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कोई वर्णन उपलब्ध नहीं है.">
            <a:extLst>
              <a:ext uri="{FF2B5EF4-FFF2-40B4-BE49-F238E27FC236}">
                <a16:creationId xmlns:a16="http://schemas.microsoft.com/office/drawing/2014/main" id="{891F6E8C-4F4D-F7AF-04A2-7F589901D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2" t="46613" r="52656" b="20054"/>
          <a:stretch/>
        </p:blipFill>
        <p:spPr bwMode="auto">
          <a:xfrm>
            <a:off x="2946333" y="2288727"/>
            <a:ext cx="7241426" cy="242244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81253D66-1826-CB9D-6D50-EC171460E16F}"/>
              </a:ext>
            </a:extLst>
          </p:cNvPr>
          <p:cNvSpPr/>
          <p:nvPr/>
        </p:nvSpPr>
        <p:spPr>
          <a:xfrm rot="5400000">
            <a:off x="9017161" y="3667877"/>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AF99E0AC-CA79-9EC2-0850-D52A3B959CBE}"/>
              </a:ext>
            </a:extLst>
          </p:cNvPr>
          <p:cNvSpPr/>
          <p:nvPr/>
        </p:nvSpPr>
        <p:spPr>
          <a:xfrm rot="2569836">
            <a:off x="9578781" y="3768526"/>
            <a:ext cx="131647" cy="18251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17FC52FB-7CA4-1E97-6FB2-ECE49B0F10C8}"/>
              </a:ext>
            </a:extLst>
          </p:cNvPr>
          <p:cNvSpPr/>
          <p:nvPr/>
        </p:nvSpPr>
        <p:spPr>
          <a:xfrm rot="2569836">
            <a:off x="7407080" y="3768525"/>
            <a:ext cx="131647" cy="18251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3704FB68-0DDA-8442-A57A-35A6C79B128D}"/>
              </a:ext>
            </a:extLst>
          </p:cNvPr>
          <p:cNvSpPr/>
          <p:nvPr/>
        </p:nvSpPr>
        <p:spPr>
          <a:xfrm rot="5400000">
            <a:off x="7904058" y="2438498"/>
            <a:ext cx="95672" cy="117860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55CB8849-B33A-6B18-BE0A-B506EE7772E3}"/>
              </a:ext>
            </a:extLst>
          </p:cNvPr>
          <p:cNvSpPr/>
          <p:nvPr/>
        </p:nvSpPr>
        <p:spPr>
          <a:xfrm rot="7900702">
            <a:off x="6868052" y="2574220"/>
            <a:ext cx="123203" cy="4392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EE484A4E-C1AC-8174-2145-9CAA21B8BF9F}"/>
              </a:ext>
            </a:extLst>
          </p:cNvPr>
          <p:cNvSpPr/>
          <p:nvPr/>
        </p:nvSpPr>
        <p:spPr>
          <a:xfrm rot="5400000">
            <a:off x="6419946" y="230934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8BAE2FF6-9660-DE92-6126-E4D405C53872}"/>
              </a:ext>
            </a:extLst>
          </p:cNvPr>
          <p:cNvSpPr/>
          <p:nvPr/>
        </p:nvSpPr>
        <p:spPr>
          <a:xfrm rot="5400000">
            <a:off x="5353146" y="230934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0F9AC757-A975-1C63-7DF0-F0C5CFA69F6B}"/>
              </a:ext>
            </a:extLst>
          </p:cNvPr>
          <p:cNvSpPr/>
          <p:nvPr/>
        </p:nvSpPr>
        <p:spPr>
          <a:xfrm rot="2569836">
            <a:off x="4833645" y="254163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093C661A-7E29-9C34-E30D-47A8CF9E3930}"/>
              </a:ext>
            </a:extLst>
          </p:cNvPr>
          <p:cNvSpPr/>
          <p:nvPr/>
        </p:nvSpPr>
        <p:spPr>
          <a:xfrm rot="5400000">
            <a:off x="3997396" y="3653948"/>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6150F1AF-576B-C6C5-7D17-B7363BC88C8B}"/>
              </a:ext>
            </a:extLst>
          </p:cNvPr>
          <p:cNvSpPr/>
          <p:nvPr/>
        </p:nvSpPr>
        <p:spPr>
          <a:xfrm rot="2569836">
            <a:off x="6864513" y="3468584"/>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7DFE37CA-BB2F-8FCB-F628-E156D5AD46A1}"/>
              </a:ext>
            </a:extLst>
          </p:cNvPr>
          <p:cNvSpPr txBox="1"/>
          <p:nvPr/>
        </p:nvSpPr>
        <p:spPr>
          <a:xfrm>
            <a:off x="8992274" y="3650725"/>
            <a:ext cx="160196" cy="369332"/>
          </a:xfrm>
          <a:prstGeom prst="rect">
            <a:avLst/>
          </a:prstGeom>
          <a:noFill/>
        </p:spPr>
        <p:txBody>
          <a:bodyPr wrap="square" rtlCol="0">
            <a:spAutoFit/>
          </a:bodyPr>
          <a:lstStyle/>
          <a:p>
            <a:r>
              <a:rPr lang="cs-CZ" dirty="0"/>
              <a:t>2</a:t>
            </a:r>
            <a:endParaRPr lang="en-GB" dirty="0"/>
          </a:p>
        </p:txBody>
      </p:sp>
      <p:sp>
        <p:nvSpPr>
          <p:cNvPr id="17" name="TextovéPole 16">
            <a:extLst>
              <a:ext uri="{FF2B5EF4-FFF2-40B4-BE49-F238E27FC236}">
                <a16:creationId xmlns:a16="http://schemas.microsoft.com/office/drawing/2014/main" id="{CD5FB8E3-32A6-57C9-6785-2D37F52F517A}"/>
              </a:ext>
            </a:extLst>
          </p:cNvPr>
          <p:cNvSpPr txBox="1"/>
          <p:nvPr/>
        </p:nvSpPr>
        <p:spPr>
          <a:xfrm>
            <a:off x="3863224" y="3511022"/>
            <a:ext cx="2152650" cy="369332"/>
          </a:xfrm>
          <a:prstGeom prst="rect">
            <a:avLst/>
          </a:prstGeom>
          <a:noFill/>
        </p:spPr>
        <p:txBody>
          <a:bodyPr wrap="square" rtlCol="0">
            <a:spAutoFit/>
          </a:bodyPr>
          <a:lstStyle/>
          <a:p>
            <a:r>
              <a:rPr lang="cs-CZ" dirty="0"/>
              <a:t>13</a:t>
            </a:r>
            <a:endParaRPr lang="en-GB" dirty="0"/>
          </a:p>
        </p:txBody>
      </p:sp>
      <p:sp>
        <p:nvSpPr>
          <p:cNvPr id="18" name="TextovéPole 17">
            <a:extLst>
              <a:ext uri="{FF2B5EF4-FFF2-40B4-BE49-F238E27FC236}">
                <a16:creationId xmlns:a16="http://schemas.microsoft.com/office/drawing/2014/main" id="{B8E6FD93-0BCB-7448-AC65-E2E1E2609DAC}"/>
              </a:ext>
            </a:extLst>
          </p:cNvPr>
          <p:cNvSpPr txBox="1"/>
          <p:nvPr/>
        </p:nvSpPr>
        <p:spPr>
          <a:xfrm>
            <a:off x="7563292" y="3706534"/>
            <a:ext cx="570380" cy="369332"/>
          </a:xfrm>
          <a:prstGeom prst="rect">
            <a:avLst/>
          </a:prstGeom>
          <a:noFill/>
        </p:spPr>
        <p:txBody>
          <a:bodyPr wrap="square" rtlCol="0">
            <a:spAutoFit/>
          </a:bodyPr>
          <a:lstStyle/>
          <a:p>
            <a:r>
              <a:rPr lang="cs-CZ" dirty="0"/>
              <a:t>4</a:t>
            </a:r>
            <a:endParaRPr lang="en-GB" dirty="0"/>
          </a:p>
        </p:txBody>
      </p:sp>
      <p:sp>
        <p:nvSpPr>
          <p:cNvPr id="19" name="TextovéPole 18">
            <a:extLst>
              <a:ext uri="{FF2B5EF4-FFF2-40B4-BE49-F238E27FC236}">
                <a16:creationId xmlns:a16="http://schemas.microsoft.com/office/drawing/2014/main" id="{DE8B3752-AAF9-0F73-5BA3-9DBF95E37C5A}"/>
              </a:ext>
            </a:extLst>
          </p:cNvPr>
          <p:cNvSpPr txBox="1"/>
          <p:nvPr/>
        </p:nvSpPr>
        <p:spPr>
          <a:xfrm>
            <a:off x="7435302" y="3016925"/>
            <a:ext cx="1105897" cy="369332"/>
          </a:xfrm>
          <a:prstGeom prst="rect">
            <a:avLst/>
          </a:prstGeom>
          <a:noFill/>
        </p:spPr>
        <p:txBody>
          <a:bodyPr wrap="square" rtlCol="0">
            <a:spAutoFit/>
          </a:bodyPr>
          <a:lstStyle/>
          <a:p>
            <a:r>
              <a:rPr lang="cs-CZ" dirty="0"/>
              <a:t>7     6     5</a:t>
            </a:r>
            <a:endParaRPr lang="en-GB" dirty="0"/>
          </a:p>
        </p:txBody>
      </p:sp>
      <p:sp>
        <p:nvSpPr>
          <p:cNvPr id="20" name="TextovéPole 19">
            <a:extLst>
              <a:ext uri="{FF2B5EF4-FFF2-40B4-BE49-F238E27FC236}">
                <a16:creationId xmlns:a16="http://schemas.microsoft.com/office/drawing/2014/main" id="{506CB163-731C-6118-5114-BECDA5628647}"/>
              </a:ext>
            </a:extLst>
          </p:cNvPr>
          <p:cNvSpPr txBox="1"/>
          <p:nvPr/>
        </p:nvSpPr>
        <p:spPr>
          <a:xfrm>
            <a:off x="6255710" y="2552149"/>
            <a:ext cx="2152650" cy="1200329"/>
          </a:xfrm>
          <a:prstGeom prst="rect">
            <a:avLst/>
          </a:prstGeom>
          <a:noFill/>
        </p:spPr>
        <p:txBody>
          <a:bodyPr wrap="square" rtlCol="0">
            <a:spAutoFit/>
          </a:bodyPr>
          <a:lstStyle/>
          <a:p>
            <a:r>
              <a:rPr lang="cs-CZ" dirty="0"/>
              <a:t>10   </a:t>
            </a:r>
          </a:p>
          <a:p>
            <a:r>
              <a:rPr lang="cs-CZ" dirty="0"/>
              <a:t>        9</a:t>
            </a:r>
          </a:p>
          <a:p>
            <a:endParaRPr lang="cs-CZ" dirty="0"/>
          </a:p>
          <a:p>
            <a:r>
              <a:rPr lang="cs-CZ" dirty="0"/>
              <a:t>        8</a:t>
            </a:r>
          </a:p>
        </p:txBody>
      </p:sp>
      <p:sp>
        <p:nvSpPr>
          <p:cNvPr id="21" name="TextovéPole 20">
            <a:extLst>
              <a:ext uri="{FF2B5EF4-FFF2-40B4-BE49-F238E27FC236}">
                <a16:creationId xmlns:a16="http://schemas.microsoft.com/office/drawing/2014/main" id="{E9121841-D335-0812-2D5F-765A5D768E1F}"/>
              </a:ext>
            </a:extLst>
          </p:cNvPr>
          <p:cNvSpPr txBox="1"/>
          <p:nvPr/>
        </p:nvSpPr>
        <p:spPr>
          <a:xfrm>
            <a:off x="4851350" y="2463776"/>
            <a:ext cx="2152650" cy="923330"/>
          </a:xfrm>
          <a:prstGeom prst="rect">
            <a:avLst/>
          </a:prstGeom>
          <a:noFill/>
        </p:spPr>
        <p:txBody>
          <a:bodyPr wrap="square" rtlCol="0">
            <a:spAutoFit/>
          </a:bodyPr>
          <a:lstStyle/>
          <a:p>
            <a:r>
              <a:rPr lang="cs-CZ" dirty="0"/>
              <a:t>      11 </a:t>
            </a:r>
          </a:p>
          <a:p>
            <a:r>
              <a:rPr lang="cs-CZ" dirty="0"/>
              <a:t>12 </a:t>
            </a:r>
          </a:p>
          <a:p>
            <a:endParaRPr lang="en-GB" dirty="0"/>
          </a:p>
        </p:txBody>
      </p:sp>
      <p:sp>
        <p:nvSpPr>
          <p:cNvPr id="22" name="TextovéPole 21">
            <a:extLst>
              <a:ext uri="{FF2B5EF4-FFF2-40B4-BE49-F238E27FC236}">
                <a16:creationId xmlns:a16="http://schemas.microsoft.com/office/drawing/2014/main" id="{F2BBF5E9-7936-79D4-6DE7-F3C65F41E3C9}"/>
              </a:ext>
            </a:extLst>
          </p:cNvPr>
          <p:cNvSpPr txBox="1"/>
          <p:nvPr/>
        </p:nvSpPr>
        <p:spPr>
          <a:xfrm>
            <a:off x="9515420" y="3649006"/>
            <a:ext cx="239498" cy="369332"/>
          </a:xfrm>
          <a:prstGeom prst="rect">
            <a:avLst/>
          </a:prstGeom>
          <a:noFill/>
        </p:spPr>
        <p:txBody>
          <a:bodyPr wrap="square" rtlCol="0">
            <a:spAutoFit/>
          </a:bodyPr>
          <a:lstStyle/>
          <a:p>
            <a:r>
              <a:rPr lang="cs-CZ" dirty="0"/>
              <a:t>1</a:t>
            </a:r>
            <a:endParaRPr lang="en-GB" dirty="0"/>
          </a:p>
        </p:txBody>
      </p:sp>
      <p:pic>
        <p:nvPicPr>
          <p:cNvPr id="23" name="Obrázok 4" descr="Vincenc Makovský - Dívčí sen">
            <a:extLst>
              <a:ext uri="{FF2B5EF4-FFF2-40B4-BE49-F238E27FC236}">
                <a16:creationId xmlns:a16="http://schemas.microsoft.com/office/drawing/2014/main" id="{D2559DE4-8266-0EB2-A320-DA4051A199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47" y="4374291"/>
            <a:ext cx="2135563" cy="1423425"/>
          </a:xfrm>
          <a:prstGeom prst="rect">
            <a:avLst/>
          </a:prstGeom>
          <a:noFill/>
          <a:ln>
            <a:noFill/>
          </a:ln>
        </p:spPr>
      </p:pic>
      <p:pic>
        <p:nvPicPr>
          <p:cNvPr id="24" name="Obrázok 1" descr="Obrázok, na ktorom je maľovanie, kresba, detské kresby, umelecká maľba&#10;&#10;Automaticky generovaný popis">
            <a:extLst>
              <a:ext uri="{FF2B5EF4-FFF2-40B4-BE49-F238E27FC236}">
                <a16:creationId xmlns:a16="http://schemas.microsoft.com/office/drawing/2014/main" id="{E1242916-5905-18DC-9AF5-E2B798DC0D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2946" y="879279"/>
            <a:ext cx="2277015" cy="1296521"/>
          </a:xfrm>
          <a:prstGeom prst="rect">
            <a:avLst/>
          </a:prstGeom>
          <a:noFill/>
          <a:ln>
            <a:noFill/>
          </a:ln>
        </p:spPr>
      </p:pic>
      <p:pic>
        <p:nvPicPr>
          <p:cNvPr id="25" name="Obrázek 24" descr="O 240 crop">
            <a:extLst>
              <a:ext uri="{FF2B5EF4-FFF2-40B4-BE49-F238E27FC236}">
                <a16:creationId xmlns:a16="http://schemas.microsoft.com/office/drawing/2014/main" id="{FA54E8CB-6689-084A-E055-D7B31E93A5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30978" y="179683"/>
            <a:ext cx="1256974" cy="1603288"/>
          </a:xfrm>
          <a:prstGeom prst="rect">
            <a:avLst/>
          </a:prstGeom>
          <a:noFill/>
          <a:ln>
            <a:noFill/>
          </a:ln>
        </p:spPr>
      </p:pic>
      <p:pic>
        <p:nvPicPr>
          <p:cNvPr id="26" name="Obrázok 3" descr="Josef Šíma - Podivuhodné odpoledne">
            <a:extLst>
              <a:ext uri="{FF2B5EF4-FFF2-40B4-BE49-F238E27FC236}">
                <a16:creationId xmlns:a16="http://schemas.microsoft.com/office/drawing/2014/main" id="{582FCD82-011D-6245-A91F-DC4709398B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2035" y="180175"/>
            <a:ext cx="830370" cy="1739978"/>
          </a:xfrm>
          <a:prstGeom prst="rect">
            <a:avLst/>
          </a:prstGeom>
          <a:noFill/>
          <a:ln>
            <a:noFill/>
          </a:ln>
        </p:spPr>
      </p:pic>
      <p:pic>
        <p:nvPicPr>
          <p:cNvPr id="27" name="Obrázok 2" descr="Josef Šíma - Krajina s torzem">
            <a:extLst>
              <a:ext uri="{FF2B5EF4-FFF2-40B4-BE49-F238E27FC236}">
                <a16:creationId xmlns:a16="http://schemas.microsoft.com/office/drawing/2014/main" id="{B2437500-F081-D412-508D-4EE5F0D6A1C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1365" y="146492"/>
            <a:ext cx="1327194" cy="1694200"/>
          </a:xfrm>
          <a:prstGeom prst="rect">
            <a:avLst/>
          </a:prstGeom>
          <a:noFill/>
          <a:ln>
            <a:noFill/>
          </a:ln>
        </p:spPr>
      </p:pic>
      <p:pic>
        <p:nvPicPr>
          <p:cNvPr id="28" name="Obrázok 1" descr="Obrázok, na ktorom je maľovanie, kresba, náčrt, umelecké dielo&#10;&#10;Automaticky generovaný popis">
            <a:extLst>
              <a:ext uri="{FF2B5EF4-FFF2-40B4-BE49-F238E27FC236}">
                <a16:creationId xmlns:a16="http://schemas.microsoft.com/office/drawing/2014/main" id="{90E53F45-240C-FD33-3693-90CAA68E0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3519" y="137755"/>
            <a:ext cx="1195891" cy="1653143"/>
          </a:xfrm>
          <a:prstGeom prst="rect">
            <a:avLst/>
          </a:prstGeom>
        </p:spPr>
      </p:pic>
      <p:pic>
        <p:nvPicPr>
          <p:cNvPr id="29" name="Obrázek 28" descr="O 701 crop">
            <a:extLst>
              <a:ext uri="{FF2B5EF4-FFF2-40B4-BE49-F238E27FC236}">
                <a16:creationId xmlns:a16="http://schemas.microsoft.com/office/drawing/2014/main" id="{8350807C-0A52-E8B3-F552-150D65E9118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07330" y="4363289"/>
            <a:ext cx="1577340" cy="2292350"/>
          </a:xfrm>
          <a:prstGeom prst="rect">
            <a:avLst/>
          </a:prstGeom>
          <a:noFill/>
          <a:ln>
            <a:noFill/>
          </a:ln>
        </p:spPr>
      </p:pic>
      <p:pic>
        <p:nvPicPr>
          <p:cNvPr id="30" name="Obrázek 29" descr="DVD_2_2004_M,Combo">
            <a:extLst>
              <a:ext uri="{FF2B5EF4-FFF2-40B4-BE49-F238E27FC236}">
                <a16:creationId xmlns:a16="http://schemas.microsoft.com/office/drawing/2014/main" id="{7E2B2AF2-EDFE-789A-B90B-C02ADF5056A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110" y="1533821"/>
            <a:ext cx="2565487" cy="1256960"/>
          </a:xfrm>
          <a:prstGeom prst="rect">
            <a:avLst/>
          </a:prstGeom>
          <a:noFill/>
          <a:ln>
            <a:noFill/>
          </a:ln>
        </p:spPr>
      </p:pic>
      <p:pic>
        <p:nvPicPr>
          <p:cNvPr id="31" name="Obrázek 30" descr="Obsah obrázku obraz, kresba, umění, ilustrace&#10;&#10;Popis byl vytvořen automaticky">
            <a:extLst>
              <a:ext uri="{FF2B5EF4-FFF2-40B4-BE49-F238E27FC236}">
                <a16:creationId xmlns:a16="http://schemas.microsoft.com/office/drawing/2014/main" id="{E5E4FA04-5857-9737-6C17-EF855B7AA68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612" y="2925441"/>
            <a:ext cx="2390775" cy="1830070"/>
          </a:xfrm>
          <a:prstGeom prst="rect">
            <a:avLst/>
          </a:prstGeom>
          <a:noFill/>
          <a:ln>
            <a:noFill/>
          </a:ln>
        </p:spPr>
      </p:pic>
      <p:pic>
        <p:nvPicPr>
          <p:cNvPr id="32" name="Obrázok 5" descr="Toyen - Larva I 1934/65x54 cm | Surrealismo">
            <a:extLst>
              <a:ext uri="{FF2B5EF4-FFF2-40B4-BE49-F238E27FC236}">
                <a16:creationId xmlns:a16="http://schemas.microsoft.com/office/drawing/2014/main" id="{2C376542-A67C-5FC1-BE27-44D737E45F8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00157" y="137755"/>
            <a:ext cx="1669075" cy="2094602"/>
          </a:xfrm>
          <a:prstGeom prst="rect">
            <a:avLst/>
          </a:prstGeom>
          <a:noFill/>
          <a:ln>
            <a:noFill/>
          </a:ln>
        </p:spPr>
      </p:pic>
      <p:pic>
        <p:nvPicPr>
          <p:cNvPr id="1028" name="Picture 4" descr="Hana Wichterlová - Pupen">
            <a:extLst>
              <a:ext uri="{FF2B5EF4-FFF2-40B4-BE49-F238E27FC236}">
                <a16:creationId xmlns:a16="http://schemas.microsoft.com/office/drawing/2014/main" id="{CDB0D92C-E826-9DB8-C27C-4C57976F3B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9613" y="4275097"/>
            <a:ext cx="1251498" cy="18785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ovéPole 32">
            <a:extLst>
              <a:ext uri="{FF2B5EF4-FFF2-40B4-BE49-F238E27FC236}">
                <a16:creationId xmlns:a16="http://schemas.microsoft.com/office/drawing/2014/main" id="{02EE20E5-86FE-7A77-F801-ED1DA93D3D4F}"/>
              </a:ext>
            </a:extLst>
          </p:cNvPr>
          <p:cNvSpPr txBox="1"/>
          <p:nvPr/>
        </p:nvSpPr>
        <p:spPr>
          <a:xfrm>
            <a:off x="10618138" y="2248180"/>
            <a:ext cx="2152650" cy="369332"/>
          </a:xfrm>
          <a:prstGeom prst="rect">
            <a:avLst/>
          </a:prstGeom>
          <a:noFill/>
        </p:spPr>
        <p:txBody>
          <a:bodyPr wrap="square" rtlCol="0">
            <a:spAutoFit/>
          </a:bodyPr>
          <a:lstStyle/>
          <a:p>
            <a:r>
              <a:rPr lang="cs-CZ" dirty="0"/>
              <a:t>2</a:t>
            </a:r>
            <a:endParaRPr lang="en-GB" dirty="0"/>
          </a:p>
        </p:txBody>
      </p:sp>
      <p:sp>
        <p:nvSpPr>
          <p:cNvPr id="34" name="TextovéPole 33">
            <a:extLst>
              <a:ext uri="{FF2B5EF4-FFF2-40B4-BE49-F238E27FC236}">
                <a16:creationId xmlns:a16="http://schemas.microsoft.com/office/drawing/2014/main" id="{A4CCF2B1-DB09-0E6B-C827-A0914F0E9DA7}"/>
              </a:ext>
            </a:extLst>
          </p:cNvPr>
          <p:cNvSpPr txBox="1"/>
          <p:nvPr/>
        </p:nvSpPr>
        <p:spPr>
          <a:xfrm>
            <a:off x="8804570" y="1879618"/>
            <a:ext cx="2152650" cy="369332"/>
          </a:xfrm>
          <a:prstGeom prst="rect">
            <a:avLst/>
          </a:prstGeom>
          <a:noFill/>
        </p:spPr>
        <p:txBody>
          <a:bodyPr wrap="square" rtlCol="0">
            <a:spAutoFit/>
          </a:bodyPr>
          <a:lstStyle/>
          <a:p>
            <a:r>
              <a:rPr lang="cs-CZ" dirty="0"/>
              <a:t>3</a:t>
            </a:r>
            <a:endParaRPr lang="en-GB" dirty="0"/>
          </a:p>
        </p:txBody>
      </p:sp>
      <p:sp>
        <p:nvSpPr>
          <p:cNvPr id="35" name="TextovéPole 34">
            <a:extLst>
              <a:ext uri="{FF2B5EF4-FFF2-40B4-BE49-F238E27FC236}">
                <a16:creationId xmlns:a16="http://schemas.microsoft.com/office/drawing/2014/main" id="{811D497E-D9C3-D19A-30C1-E676D76C8966}"/>
              </a:ext>
            </a:extLst>
          </p:cNvPr>
          <p:cNvSpPr txBox="1"/>
          <p:nvPr/>
        </p:nvSpPr>
        <p:spPr>
          <a:xfrm>
            <a:off x="10187759" y="6214976"/>
            <a:ext cx="2152650" cy="369332"/>
          </a:xfrm>
          <a:prstGeom prst="rect">
            <a:avLst/>
          </a:prstGeom>
          <a:noFill/>
        </p:spPr>
        <p:txBody>
          <a:bodyPr wrap="square" rtlCol="0">
            <a:spAutoFit/>
          </a:bodyPr>
          <a:lstStyle/>
          <a:p>
            <a:r>
              <a:rPr lang="cs-CZ" dirty="0"/>
              <a:t>1</a:t>
            </a:r>
            <a:endParaRPr lang="en-GB" dirty="0"/>
          </a:p>
        </p:txBody>
      </p:sp>
      <p:sp>
        <p:nvSpPr>
          <p:cNvPr id="36" name="TextovéPole 35">
            <a:extLst>
              <a:ext uri="{FF2B5EF4-FFF2-40B4-BE49-F238E27FC236}">
                <a16:creationId xmlns:a16="http://schemas.microsoft.com/office/drawing/2014/main" id="{AF8E575A-4E6F-A156-3AD9-7FD8655217E2}"/>
              </a:ext>
            </a:extLst>
          </p:cNvPr>
          <p:cNvSpPr txBox="1"/>
          <p:nvPr/>
        </p:nvSpPr>
        <p:spPr>
          <a:xfrm>
            <a:off x="7602268" y="5784027"/>
            <a:ext cx="2152650" cy="369332"/>
          </a:xfrm>
          <a:prstGeom prst="rect">
            <a:avLst/>
          </a:prstGeom>
          <a:noFill/>
        </p:spPr>
        <p:txBody>
          <a:bodyPr wrap="square" rtlCol="0">
            <a:spAutoFit/>
          </a:bodyPr>
          <a:lstStyle/>
          <a:p>
            <a:r>
              <a:rPr lang="cs-CZ" dirty="0"/>
              <a:t>4</a:t>
            </a:r>
            <a:endParaRPr lang="en-GB" dirty="0"/>
          </a:p>
        </p:txBody>
      </p:sp>
      <p:sp>
        <p:nvSpPr>
          <p:cNvPr id="37" name="TextovéPole 36">
            <a:extLst>
              <a:ext uri="{FF2B5EF4-FFF2-40B4-BE49-F238E27FC236}">
                <a16:creationId xmlns:a16="http://schemas.microsoft.com/office/drawing/2014/main" id="{288CA227-F3A8-D642-405D-224DFDC59553}"/>
              </a:ext>
            </a:extLst>
          </p:cNvPr>
          <p:cNvSpPr txBox="1"/>
          <p:nvPr/>
        </p:nvSpPr>
        <p:spPr>
          <a:xfrm>
            <a:off x="7515110" y="1936270"/>
            <a:ext cx="723526" cy="369332"/>
          </a:xfrm>
          <a:prstGeom prst="rect">
            <a:avLst/>
          </a:prstGeom>
          <a:noFill/>
        </p:spPr>
        <p:txBody>
          <a:bodyPr wrap="square" rtlCol="0">
            <a:spAutoFit/>
          </a:bodyPr>
          <a:lstStyle/>
          <a:p>
            <a:r>
              <a:rPr lang="cs-CZ" dirty="0"/>
              <a:t>5</a:t>
            </a:r>
            <a:endParaRPr lang="en-GB" dirty="0"/>
          </a:p>
        </p:txBody>
      </p:sp>
      <p:sp>
        <p:nvSpPr>
          <p:cNvPr id="38" name="TextovéPole 37">
            <a:extLst>
              <a:ext uri="{FF2B5EF4-FFF2-40B4-BE49-F238E27FC236}">
                <a16:creationId xmlns:a16="http://schemas.microsoft.com/office/drawing/2014/main" id="{0433BE4C-4C66-8FD6-20F4-C2286FCDC243}"/>
              </a:ext>
            </a:extLst>
          </p:cNvPr>
          <p:cNvSpPr txBox="1"/>
          <p:nvPr/>
        </p:nvSpPr>
        <p:spPr>
          <a:xfrm>
            <a:off x="6031085" y="1820929"/>
            <a:ext cx="2152650" cy="369332"/>
          </a:xfrm>
          <a:prstGeom prst="rect">
            <a:avLst/>
          </a:prstGeom>
          <a:noFill/>
        </p:spPr>
        <p:txBody>
          <a:bodyPr wrap="square" rtlCol="0">
            <a:spAutoFit/>
          </a:bodyPr>
          <a:lstStyle/>
          <a:p>
            <a:r>
              <a:rPr lang="cs-CZ" dirty="0"/>
              <a:t>6</a:t>
            </a:r>
            <a:endParaRPr lang="en-GB" dirty="0"/>
          </a:p>
        </p:txBody>
      </p:sp>
      <p:sp>
        <p:nvSpPr>
          <p:cNvPr id="39" name="TextovéPole 38">
            <a:extLst>
              <a:ext uri="{FF2B5EF4-FFF2-40B4-BE49-F238E27FC236}">
                <a16:creationId xmlns:a16="http://schemas.microsoft.com/office/drawing/2014/main" id="{2406550A-1B24-3D15-CEF0-5B5E4B269EB2}"/>
              </a:ext>
            </a:extLst>
          </p:cNvPr>
          <p:cNvSpPr txBox="1"/>
          <p:nvPr/>
        </p:nvSpPr>
        <p:spPr>
          <a:xfrm>
            <a:off x="4944095" y="1792761"/>
            <a:ext cx="2152650" cy="369332"/>
          </a:xfrm>
          <a:prstGeom prst="rect">
            <a:avLst/>
          </a:prstGeom>
          <a:noFill/>
        </p:spPr>
        <p:txBody>
          <a:bodyPr wrap="square" rtlCol="0">
            <a:spAutoFit/>
          </a:bodyPr>
          <a:lstStyle/>
          <a:p>
            <a:r>
              <a:rPr lang="cs-CZ" dirty="0"/>
              <a:t>7</a:t>
            </a:r>
            <a:endParaRPr lang="en-GB" dirty="0"/>
          </a:p>
        </p:txBody>
      </p:sp>
      <p:sp>
        <p:nvSpPr>
          <p:cNvPr id="40" name="TextovéPole 39">
            <a:extLst>
              <a:ext uri="{FF2B5EF4-FFF2-40B4-BE49-F238E27FC236}">
                <a16:creationId xmlns:a16="http://schemas.microsoft.com/office/drawing/2014/main" id="{A74ED97A-BA1A-2B3F-1EFB-10AA18CAA348}"/>
              </a:ext>
            </a:extLst>
          </p:cNvPr>
          <p:cNvSpPr txBox="1"/>
          <p:nvPr/>
        </p:nvSpPr>
        <p:spPr>
          <a:xfrm>
            <a:off x="6929653" y="6395674"/>
            <a:ext cx="2152650" cy="369332"/>
          </a:xfrm>
          <a:prstGeom prst="rect">
            <a:avLst/>
          </a:prstGeom>
          <a:noFill/>
        </p:spPr>
        <p:txBody>
          <a:bodyPr wrap="square" rtlCol="0">
            <a:spAutoFit/>
          </a:bodyPr>
          <a:lstStyle/>
          <a:p>
            <a:r>
              <a:rPr lang="cs-CZ" dirty="0"/>
              <a:t>9</a:t>
            </a:r>
            <a:endParaRPr lang="en-GB" dirty="0"/>
          </a:p>
        </p:txBody>
      </p:sp>
      <p:sp>
        <p:nvSpPr>
          <p:cNvPr id="42" name="TextovéPole 41">
            <a:extLst>
              <a:ext uri="{FF2B5EF4-FFF2-40B4-BE49-F238E27FC236}">
                <a16:creationId xmlns:a16="http://schemas.microsoft.com/office/drawing/2014/main" id="{93B84E8A-2842-7180-781F-52A3C604192F}"/>
              </a:ext>
            </a:extLst>
          </p:cNvPr>
          <p:cNvSpPr txBox="1"/>
          <p:nvPr/>
        </p:nvSpPr>
        <p:spPr>
          <a:xfrm>
            <a:off x="3699074" y="2253501"/>
            <a:ext cx="2152650" cy="369332"/>
          </a:xfrm>
          <a:prstGeom prst="rect">
            <a:avLst/>
          </a:prstGeom>
          <a:noFill/>
        </p:spPr>
        <p:txBody>
          <a:bodyPr wrap="square" rtlCol="0">
            <a:spAutoFit/>
          </a:bodyPr>
          <a:lstStyle/>
          <a:p>
            <a:r>
              <a:rPr lang="cs-CZ" dirty="0"/>
              <a:t>8</a:t>
            </a:r>
            <a:endParaRPr lang="en-GB" dirty="0"/>
          </a:p>
        </p:txBody>
      </p:sp>
      <p:sp>
        <p:nvSpPr>
          <p:cNvPr id="43" name="TextovéPole 42">
            <a:extLst>
              <a:ext uri="{FF2B5EF4-FFF2-40B4-BE49-F238E27FC236}">
                <a16:creationId xmlns:a16="http://schemas.microsoft.com/office/drawing/2014/main" id="{015FE657-B136-5082-F433-FF0D4E611FBB}"/>
              </a:ext>
            </a:extLst>
          </p:cNvPr>
          <p:cNvSpPr txBox="1"/>
          <p:nvPr/>
        </p:nvSpPr>
        <p:spPr>
          <a:xfrm>
            <a:off x="1232806" y="892830"/>
            <a:ext cx="2152650" cy="369332"/>
          </a:xfrm>
          <a:prstGeom prst="rect">
            <a:avLst/>
          </a:prstGeom>
          <a:noFill/>
        </p:spPr>
        <p:txBody>
          <a:bodyPr wrap="square" rtlCol="0">
            <a:spAutoFit/>
          </a:bodyPr>
          <a:lstStyle/>
          <a:p>
            <a:r>
              <a:rPr lang="cs-CZ" dirty="0"/>
              <a:t>10</a:t>
            </a:r>
            <a:endParaRPr lang="en-GB" dirty="0"/>
          </a:p>
        </p:txBody>
      </p:sp>
      <p:pic>
        <p:nvPicPr>
          <p:cNvPr id="44" name="Obrázok 2" descr="Toyen - Úděs">
            <a:extLst>
              <a:ext uri="{FF2B5EF4-FFF2-40B4-BE49-F238E27FC236}">
                <a16:creationId xmlns:a16="http://schemas.microsoft.com/office/drawing/2014/main" id="{AAF906CA-97E6-CCF8-61F8-A1ECDF9AAB5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36206" y="4711172"/>
            <a:ext cx="1503274" cy="1580994"/>
          </a:xfrm>
          <a:prstGeom prst="rect">
            <a:avLst/>
          </a:prstGeom>
          <a:noFill/>
          <a:ln>
            <a:noFill/>
          </a:ln>
        </p:spPr>
      </p:pic>
      <p:sp>
        <p:nvSpPr>
          <p:cNvPr id="45" name="TextovéPole 44">
            <a:extLst>
              <a:ext uri="{FF2B5EF4-FFF2-40B4-BE49-F238E27FC236}">
                <a16:creationId xmlns:a16="http://schemas.microsoft.com/office/drawing/2014/main" id="{14BC79AB-2ECB-7137-F684-69350529AB27}"/>
              </a:ext>
            </a:extLst>
          </p:cNvPr>
          <p:cNvSpPr txBox="1"/>
          <p:nvPr/>
        </p:nvSpPr>
        <p:spPr>
          <a:xfrm>
            <a:off x="4111675" y="6214976"/>
            <a:ext cx="2152650" cy="369332"/>
          </a:xfrm>
          <a:prstGeom prst="rect">
            <a:avLst/>
          </a:prstGeom>
          <a:noFill/>
        </p:spPr>
        <p:txBody>
          <a:bodyPr wrap="square" rtlCol="0">
            <a:spAutoFit/>
          </a:bodyPr>
          <a:lstStyle/>
          <a:p>
            <a:r>
              <a:rPr lang="cs-CZ" dirty="0"/>
              <a:t>12</a:t>
            </a:r>
            <a:endParaRPr lang="en-GB" dirty="0"/>
          </a:p>
        </p:txBody>
      </p:sp>
      <p:sp>
        <p:nvSpPr>
          <p:cNvPr id="46" name="TextovéPole 45">
            <a:extLst>
              <a:ext uri="{FF2B5EF4-FFF2-40B4-BE49-F238E27FC236}">
                <a16:creationId xmlns:a16="http://schemas.microsoft.com/office/drawing/2014/main" id="{39B56E1A-34F6-3B1E-4F27-1539CB67F4DD}"/>
              </a:ext>
            </a:extLst>
          </p:cNvPr>
          <p:cNvSpPr txBox="1"/>
          <p:nvPr/>
        </p:nvSpPr>
        <p:spPr>
          <a:xfrm>
            <a:off x="793683" y="4693601"/>
            <a:ext cx="2152650" cy="369332"/>
          </a:xfrm>
          <a:prstGeom prst="rect">
            <a:avLst/>
          </a:prstGeom>
          <a:noFill/>
        </p:spPr>
        <p:txBody>
          <a:bodyPr wrap="square" rtlCol="0">
            <a:spAutoFit/>
          </a:bodyPr>
          <a:lstStyle/>
          <a:p>
            <a:r>
              <a:rPr lang="cs-CZ" dirty="0"/>
              <a:t>11</a:t>
            </a:r>
            <a:endParaRPr lang="en-GB" dirty="0"/>
          </a:p>
        </p:txBody>
      </p:sp>
      <p:pic>
        <p:nvPicPr>
          <p:cNvPr id="47" name="Obrázok 5" descr="I.S.abART person">
            <a:extLst>
              <a:ext uri="{FF2B5EF4-FFF2-40B4-BE49-F238E27FC236}">
                <a16:creationId xmlns:a16="http://schemas.microsoft.com/office/drawing/2014/main" id="{8B9DBA6E-3B5D-A1C1-D5F7-E1CDAB3AEF3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70435" y="5065406"/>
            <a:ext cx="2135563" cy="1610572"/>
          </a:xfrm>
          <a:prstGeom prst="rect">
            <a:avLst/>
          </a:prstGeom>
          <a:noFill/>
          <a:ln>
            <a:noFill/>
          </a:ln>
        </p:spPr>
      </p:pic>
      <p:sp>
        <p:nvSpPr>
          <p:cNvPr id="48" name="TextovéPole 47">
            <a:extLst>
              <a:ext uri="{FF2B5EF4-FFF2-40B4-BE49-F238E27FC236}">
                <a16:creationId xmlns:a16="http://schemas.microsoft.com/office/drawing/2014/main" id="{922DE1F7-3E02-7378-57EE-DA3C754188B2}"/>
              </a:ext>
            </a:extLst>
          </p:cNvPr>
          <p:cNvSpPr txBox="1"/>
          <p:nvPr/>
        </p:nvSpPr>
        <p:spPr>
          <a:xfrm>
            <a:off x="468859" y="5715160"/>
            <a:ext cx="2152650" cy="369332"/>
          </a:xfrm>
          <a:prstGeom prst="rect">
            <a:avLst/>
          </a:prstGeom>
          <a:noFill/>
        </p:spPr>
        <p:txBody>
          <a:bodyPr wrap="square" rtlCol="0">
            <a:spAutoFit/>
          </a:bodyPr>
          <a:lstStyle/>
          <a:p>
            <a:r>
              <a:rPr lang="cs-CZ" dirty="0"/>
              <a:t>13</a:t>
            </a:r>
            <a:endParaRPr lang="en-GB" dirty="0"/>
          </a:p>
        </p:txBody>
      </p:sp>
      <p:sp>
        <p:nvSpPr>
          <p:cNvPr id="49" name="Obdélník 48">
            <a:extLst>
              <a:ext uri="{FF2B5EF4-FFF2-40B4-BE49-F238E27FC236}">
                <a16:creationId xmlns:a16="http://schemas.microsoft.com/office/drawing/2014/main" id="{00B8EF04-DEB2-4D87-8C91-57FC21D001CB}"/>
              </a:ext>
            </a:extLst>
          </p:cNvPr>
          <p:cNvSpPr/>
          <p:nvPr/>
        </p:nvSpPr>
        <p:spPr>
          <a:xfrm rot="5400000">
            <a:off x="8182365" y="3680452"/>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A1E683A1-CEE0-CDF0-D4FB-1B6EDBB92055}"/>
              </a:ext>
            </a:extLst>
          </p:cNvPr>
          <p:cNvSpPr txBox="1"/>
          <p:nvPr/>
        </p:nvSpPr>
        <p:spPr>
          <a:xfrm>
            <a:off x="8063376" y="3666278"/>
            <a:ext cx="236722" cy="369332"/>
          </a:xfrm>
          <a:prstGeom prst="rect">
            <a:avLst/>
          </a:prstGeom>
          <a:noFill/>
        </p:spPr>
        <p:txBody>
          <a:bodyPr wrap="square" rtlCol="0">
            <a:spAutoFit/>
          </a:bodyPr>
          <a:lstStyle/>
          <a:p>
            <a:r>
              <a:rPr lang="cs-CZ" dirty="0"/>
              <a:t>3</a:t>
            </a:r>
            <a:endParaRPr lang="en-GB" dirty="0"/>
          </a:p>
        </p:txBody>
      </p:sp>
      <p:sp>
        <p:nvSpPr>
          <p:cNvPr id="2" name="Obdélník 1">
            <a:extLst>
              <a:ext uri="{FF2B5EF4-FFF2-40B4-BE49-F238E27FC236}">
                <a16:creationId xmlns:a16="http://schemas.microsoft.com/office/drawing/2014/main" id="{3AFBED13-4A66-41EC-F2F3-831CA11366F2}"/>
              </a:ext>
            </a:extLst>
          </p:cNvPr>
          <p:cNvSpPr/>
          <p:nvPr/>
        </p:nvSpPr>
        <p:spPr>
          <a:xfrm rot="16200000">
            <a:off x="9552763" y="2669165"/>
            <a:ext cx="95673" cy="70986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Obdélník 2">
            <a:extLst>
              <a:ext uri="{FF2B5EF4-FFF2-40B4-BE49-F238E27FC236}">
                <a16:creationId xmlns:a16="http://schemas.microsoft.com/office/drawing/2014/main" id="{83C31BD5-9C1D-105D-31E4-AAA097A40712}"/>
              </a:ext>
            </a:extLst>
          </p:cNvPr>
          <p:cNvSpPr/>
          <p:nvPr/>
        </p:nvSpPr>
        <p:spPr>
          <a:xfrm rot="13455387">
            <a:off x="9003934" y="2911517"/>
            <a:ext cx="95673" cy="70986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Obdélník 4">
            <a:extLst>
              <a:ext uri="{FF2B5EF4-FFF2-40B4-BE49-F238E27FC236}">
                <a16:creationId xmlns:a16="http://schemas.microsoft.com/office/drawing/2014/main" id="{D0D47403-C62A-7296-86F4-0D98D5EF03B0}"/>
              </a:ext>
            </a:extLst>
          </p:cNvPr>
          <p:cNvSpPr/>
          <p:nvPr/>
        </p:nvSpPr>
        <p:spPr>
          <a:xfrm rot="10800000">
            <a:off x="8479775" y="2985908"/>
            <a:ext cx="87817" cy="53413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1" name="Obdélník 50">
            <a:extLst>
              <a:ext uri="{FF2B5EF4-FFF2-40B4-BE49-F238E27FC236}">
                <a16:creationId xmlns:a16="http://schemas.microsoft.com/office/drawing/2014/main" id="{DF9AE11C-CB56-C4B9-0F86-05B1B65B4C51}"/>
              </a:ext>
            </a:extLst>
          </p:cNvPr>
          <p:cNvSpPr/>
          <p:nvPr/>
        </p:nvSpPr>
        <p:spPr>
          <a:xfrm rot="10800000">
            <a:off x="3421350" y="3286976"/>
            <a:ext cx="374543" cy="53413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83290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A3A31EDA-CCA1-B1F5-9F70-2507874813C4}"/>
              </a:ext>
            </a:extLst>
          </p:cNvPr>
          <p:cNvPicPr>
            <a:picLocks noChangeAspect="1"/>
          </p:cNvPicPr>
          <p:nvPr/>
        </p:nvPicPr>
        <p:blipFill rotWithShape="1">
          <a:blip r:embed="rId2">
            <a:alphaModFix amt="56000"/>
          </a:blip>
          <a:srcRect l="63620" r="22778"/>
          <a:stretch/>
        </p:blipFill>
        <p:spPr>
          <a:xfrm rot="5400000">
            <a:off x="5089336" y="-4707367"/>
            <a:ext cx="2013329" cy="12192000"/>
          </a:xfrm>
          <a:prstGeom prst="rect">
            <a:avLst/>
          </a:prstGeom>
        </p:spPr>
      </p:pic>
      <p:pic>
        <p:nvPicPr>
          <p:cNvPr id="22" name="Obrázek 21">
            <a:extLst>
              <a:ext uri="{FF2B5EF4-FFF2-40B4-BE49-F238E27FC236}">
                <a16:creationId xmlns:a16="http://schemas.microsoft.com/office/drawing/2014/main" id="{7FBA8CD5-0858-FB20-3EC0-10EDB6C03B3E}"/>
              </a:ext>
            </a:extLst>
          </p:cNvPr>
          <p:cNvPicPr>
            <a:picLocks noChangeAspect="1"/>
          </p:cNvPicPr>
          <p:nvPr/>
        </p:nvPicPr>
        <p:blipFill rotWithShape="1">
          <a:blip r:embed="rId2">
            <a:alphaModFix amt="56000"/>
          </a:blip>
          <a:srcRect l="63620" r="22778"/>
          <a:stretch/>
        </p:blipFill>
        <p:spPr>
          <a:xfrm>
            <a:off x="9810343" y="0"/>
            <a:ext cx="1860259" cy="6869517"/>
          </a:xfrm>
          <a:prstGeom prst="rect">
            <a:avLst/>
          </a:prstGeom>
        </p:spPr>
      </p:pic>
      <p:pic>
        <p:nvPicPr>
          <p:cNvPr id="6" name="Obrázek 5">
            <a:extLst>
              <a:ext uri="{FF2B5EF4-FFF2-40B4-BE49-F238E27FC236}">
                <a16:creationId xmlns:a16="http://schemas.microsoft.com/office/drawing/2014/main" id="{754E93C3-C47D-47F2-6E81-F209DE8D9C85}"/>
              </a:ext>
            </a:extLst>
          </p:cNvPr>
          <p:cNvPicPr>
            <a:picLocks noChangeAspect="1"/>
          </p:cNvPicPr>
          <p:nvPr/>
        </p:nvPicPr>
        <p:blipFill>
          <a:blip r:embed="rId3"/>
          <a:stretch>
            <a:fillRect/>
          </a:stretch>
        </p:blipFill>
        <p:spPr>
          <a:xfrm>
            <a:off x="5337488" y="468631"/>
            <a:ext cx="6694707" cy="1817428"/>
          </a:xfrm>
          <a:prstGeom prst="rect">
            <a:avLst/>
          </a:prstGeom>
        </p:spPr>
      </p:pic>
      <p:sp>
        <p:nvSpPr>
          <p:cNvPr id="7" name="TextovéPole 6">
            <a:extLst>
              <a:ext uri="{FF2B5EF4-FFF2-40B4-BE49-F238E27FC236}">
                <a16:creationId xmlns:a16="http://schemas.microsoft.com/office/drawing/2014/main" id="{8BD3D33C-0E2A-76DA-426C-3B644F69C611}"/>
              </a:ext>
            </a:extLst>
          </p:cNvPr>
          <p:cNvSpPr txBox="1"/>
          <p:nvPr/>
        </p:nvSpPr>
        <p:spPr>
          <a:xfrm>
            <a:off x="11201400" y="1097280"/>
            <a:ext cx="491490" cy="369332"/>
          </a:xfrm>
          <a:prstGeom prst="rect">
            <a:avLst/>
          </a:prstGeom>
          <a:noFill/>
        </p:spPr>
        <p:txBody>
          <a:bodyPr wrap="square" rtlCol="0">
            <a:spAutoFit/>
          </a:bodyPr>
          <a:lstStyle/>
          <a:p>
            <a:r>
              <a:rPr lang="cs-CZ" dirty="0"/>
              <a:t>A</a:t>
            </a:r>
            <a:endParaRPr lang="en-GB" dirty="0"/>
          </a:p>
        </p:txBody>
      </p:sp>
      <p:sp>
        <p:nvSpPr>
          <p:cNvPr id="8" name="TextovéPole 7">
            <a:extLst>
              <a:ext uri="{FF2B5EF4-FFF2-40B4-BE49-F238E27FC236}">
                <a16:creationId xmlns:a16="http://schemas.microsoft.com/office/drawing/2014/main" id="{CF2CB234-BDBD-8A6D-1B59-CECEBB2C3A08}"/>
              </a:ext>
            </a:extLst>
          </p:cNvPr>
          <p:cNvSpPr txBox="1"/>
          <p:nvPr/>
        </p:nvSpPr>
        <p:spPr>
          <a:xfrm>
            <a:off x="10862095" y="1281946"/>
            <a:ext cx="491490" cy="369332"/>
          </a:xfrm>
          <a:prstGeom prst="rect">
            <a:avLst/>
          </a:prstGeom>
          <a:noFill/>
        </p:spPr>
        <p:txBody>
          <a:bodyPr wrap="square" rtlCol="0">
            <a:spAutoFit/>
          </a:bodyPr>
          <a:lstStyle/>
          <a:p>
            <a:r>
              <a:rPr lang="cs-CZ" dirty="0"/>
              <a:t>B</a:t>
            </a:r>
            <a:endParaRPr lang="en-GB" dirty="0"/>
          </a:p>
        </p:txBody>
      </p:sp>
      <p:sp>
        <p:nvSpPr>
          <p:cNvPr id="9" name="TextovéPole 8">
            <a:extLst>
              <a:ext uri="{FF2B5EF4-FFF2-40B4-BE49-F238E27FC236}">
                <a16:creationId xmlns:a16="http://schemas.microsoft.com/office/drawing/2014/main" id="{4A01CEB2-9CB7-023E-21FB-370207536DC5}"/>
              </a:ext>
            </a:extLst>
          </p:cNvPr>
          <p:cNvSpPr txBox="1"/>
          <p:nvPr/>
        </p:nvSpPr>
        <p:spPr>
          <a:xfrm>
            <a:off x="10031300" y="1281946"/>
            <a:ext cx="491490" cy="369332"/>
          </a:xfrm>
          <a:prstGeom prst="rect">
            <a:avLst/>
          </a:prstGeom>
          <a:noFill/>
        </p:spPr>
        <p:txBody>
          <a:bodyPr wrap="square" rtlCol="0">
            <a:spAutoFit/>
          </a:bodyPr>
          <a:lstStyle/>
          <a:p>
            <a:r>
              <a:rPr lang="cs-CZ" dirty="0"/>
              <a:t>C</a:t>
            </a:r>
            <a:endParaRPr lang="en-GB" dirty="0"/>
          </a:p>
        </p:txBody>
      </p:sp>
      <p:sp>
        <p:nvSpPr>
          <p:cNvPr id="10" name="TextovéPole 9">
            <a:extLst>
              <a:ext uri="{FF2B5EF4-FFF2-40B4-BE49-F238E27FC236}">
                <a16:creationId xmlns:a16="http://schemas.microsoft.com/office/drawing/2014/main" id="{09DFFE09-7241-A2F6-A399-FA38011255E0}"/>
              </a:ext>
            </a:extLst>
          </p:cNvPr>
          <p:cNvSpPr txBox="1"/>
          <p:nvPr/>
        </p:nvSpPr>
        <p:spPr>
          <a:xfrm>
            <a:off x="5764530" y="1377345"/>
            <a:ext cx="491490" cy="369332"/>
          </a:xfrm>
          <a:prstGeom prst="rect">
            <a:avLst/>
          </a:prstGeom>
          <a:noFill/>
        </p:spPr>
        <p:txBody>
          <a:bodyPr wrap="square" rtlCol="0">
            <a:spAutoFit/>
          </a:bodyPr>
          <a:lstStyle/>
          <a:p>
            <a:r>
              <a:rPr lang="cs-CZ" dirty="0"/>
              <a:t>D</a:t>
            </a:r>
            <a:endParaRPr lang="en-GB" dirty="0"/>
          </a:p>
        </p:txBody>
      </p:sp>
      <p:sp>
        <p:nvSpPr>
          <p:cNvPr id="11" name="Nadpis 10">
            <a:extLst>
              <a:ext uri="{FF2B5EF4-FFF2-40B4-BE49-F238E27FC236}">
                <a16:creationId xmlns:a16="http://schemas.microsoft.com/office/drawing/2014/main" id="{F3C6D328-1885-663D-83C7-49127511D0EA}"/>
              </a:ext>
            </a:extLst>
          </p:cNvPr>
          <p:cNvSpPr>
            <a:spLocks noGrp="1"/>
          </p:cNvSpPr>
          <p:nvPr>
            <p:ph type="title"/>
          </p:nvPr>
        </p:nvSpPr>
        <p:spPr>
          <a:xfrm>
            <a:off x="279191" y="677375"/>
            <a:ext cx="4499288" cy="1381552"/>
          </a:xfrm>
        </p:spPr>
        <p:txBody>
          <a:bodyPr/>
          <a:lstStyle/>
          <a:p>
            <a:r>
              <a:rPr lang="cs-CZ" dirty="0">
                <a:latin typeface="Arial" panose="020B0604020202020204" pitchFamily="34" charset="0"/>
                <a:cs typeface="Arial" panose="020B0604020202020204" pitchFamily="34" charset="0"/>
              </a:rPr>
              <a:t>Texty, doplňující materiál</a:t>
            </a:r>
            <a:endParaRPr lang="en-GB"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781F3D33-0B00-413E-7563-B0A295920E3D}"/>
              </a:ext>
            </a:extLst>
          </p:cNvPr>
          <p:cNvSpPr txBox="1"/>
          <p:nvPr/>
        </p:nvSpPr>
        <p:spPr>
          <a:xfrm>
            <a:off x="-117350" y="3051768"/>
            <a:ext cx="3807478" cy="3877985"/>
          </a:xfrm>
          <a:prstGeom prst="rect">
            <a:avLst/>
          </a:prstGeom>
          <a:noFill/>
        </p:spPr>
        <p:txBody>
          <a:bodyPr wrap="square">
            <a:spAutoFit/>
          </a:bodyPr>
          <a:lstStyle/>
          <a:p>
            <a:pPr marL="457200" rtl="0" fontAlgn="base">
              <a:spcBef>
                <a:spcPts val="0"/>
              </a:spcBef>
              <a:spcAft>
                <a:spcPts val="0"/>
              </a:spcAft>
            </a:pPr>
            <a:r>
              <a:rPr lang="cs-CZ" sz="1600" b="1" i="0" u="none" strike="noStrike" dirty="0">
                <a:solidFill>
                  <a:srgbClr val="000000"/>
                </a:solidFill>
                <a:effectLst/>
                <a:latin typeface="Arial" panose="020B0604020202020204" pitchFamily="34" charset="0"/>
              </a:rPr>
              <a:t>C: Lyrické smetí – Halas – vydáno posmrtně 1973</a:t>
            </a:r>
          </a:p>
          <a:p>
            <a:pPr marL="457200" rtl="0" fontAlgn="base">
              <a:spcBef>
                <a:spcPts val="0"/>
              </a:spcBef>
              <a:spcAft>
                <a:spcPts val="0"/>
              </a:spcAft>
            </a:pPr>
            <a:endParaRPr lang="cs-CZ" sz="1600" b="1" dirty="0">
              <a:solidFill>
                <a:srgbClr val="000000"/>
              </a:solidFill>
              <a:latin typeface="Arial" panose="020B0604020202020204" pitchFamily="34" charset="0"/>
            </a:endParaRPr>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Slečno řekněte mi</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jak to děláte</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Že hodiny </a:t>
            </a:r>
            <a:r>
              <a:rPr lang="cs-CZ" sz="1800" b="0" i="0" u="none" strike="noStrike" dirty="0" err="1">
                <a:solidFill>
                  <a:srgbClr val="1A1A1A"/>
                </a:solidFill>
                <a:effectLst/>
                <a:latin typeface="Arial" panose="020B0604020202020204" pitchFamily="34" charset="0"/>
              </a:rPr>
              <a:t>neomění</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když se svlékáte</a:t>
            </a:r>
            <a:endParaRPr lang="cs-CZ" dirty="0"/>
          </a:p>
          <a:p>
            <a:pPr marL="457200" rtl="0" fontAlgn="base">
              <a:spcBef>
                <a:spcPts val="0"/>
              </a:spcBef>
              <a:spcAft>
                <a:spcPts val="0"/>
              </a:spcAft>
            </a:pPr>
            <a:endParaRPr lang="cs-CZ" sz="1800" b="0" i="0" u="none" strike="noStrike" dirty="0">
              <a:solidFill>
                <a:srgbClr val="1A1A1A"/>
              </a:solidFill>
              <a:effectLst/>
              <a:latin typeface="Arial" panose="020B0604020202020204" pitchFamily="34" charset="0"/>
            </a:endParaRPr>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Dejte jí Nobelovu cenu</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za gesto jímž zvedá sukni svou</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ale ta se dává jen básníkům</a:t>
            </a:r>
            <a:endParaRPr lang="cs-CZ" dirty="0"/>
          </a:p>
          <a:p>
            <a:pPr marL="457200" rtl="0" fontAlgn="base">
              <a:spcBef>
                <a:spcPts val="0"/>
              </a:spcBef>
              <a:spcAft>
                <a:spcPts val="0"/>
              </a:spcAft>
            </a:pPr>
            <a:r>
              <a:rPr lang="cs-CZ" sz="1800" b="0" i="0" u="none" strike="noStrike" dirty="0">
                <a:solidFill>
                  <a:srgbClr val="1A1A1A"/>
                </a:solidFill>
                <a:effectLst/>
                <a:latin typeface="Arial" panose="020B0604020202020204" pitchFamily="34" charset="0"/>
              </a:rPr>
              <a:t>kteří nic podobného nesvedou.</a:t>
            </a:r>
            <a:endParaRPr lang="cs-CZ" b="0" dirty="0">
              <a:effectLst/>
            </a:endParaRPr>
          </a:p>
          <a:p>
            <a:br>
              <a:rPr lang="cs-CZ" dirty="0"/>
            </a:br>
            <a:endParaRPr lang="en-GB" dirty="0"/>
          </a:p>
        </p:txBody>
      </p:sp>
      <p:sp>
        <p:nvSpPr>
          <p:cNvPr id="17" name="TextovéPole 16">
            <a:extLst>
              <a:ext uri="{FF2B5EF4-FFF2-40B4-BE49-F238E27FC236}">
                <a16:creationId xmlns:a16="http://schemas.microsoft.com/office/drawing/2014/main" id="{A5BFE7F4-147F-7EA9-F39F-4A0ACC203E15}"/>
              </a:ext>
            </a:extLst>
          </p:cNvPr>
          <p:cNvSpPr txBox="1"/>
          <p:nvPr/>
        </p:nvSpPr>
        <p:spPr>
          <a:xfrm>
            <a:off x="3405312" y="2526001"/>
            <a:ext cx="6377651" cy="2713563"/>
          </a:xfrm>
          <a:prstGeom prst="rect">
            <a:avLst/>
          </a:prstGeom>
          <a:noFill/>
        </p:spPr>
        <p:txBody>
          <a:bodyPr wrap="square">
            <a:spAutoFit/>
          </a:bodyPr>
          <a:lstStyle/>
          <a:p>
            <a:pPr rtl="0">
              <a:spcBef>
                <a:spcPts val="1000"/>
              </a:spcBef>
              <a:spcAft>
                <a:spcPts val="0"/>
              </a:spcAft>
            </a:pPr>
            <a:r>
              <a:rPr lang="cs-CZ" sz="1800" b="1" u="none" strike="noStrike" dirty="0">
                <a:solidFill>
                  <a:srgbClr val="000000"/>
                </a:solidFill>
                <a:effectLst/>
                <a:latin typeface="Arial" panose="020B0604020202020204" pitchFamily="34" charset="0"/>
                <a:cs typeface="Arial" panose="020B0604020202020204" pitchFamily="34" charset="0"/>
              </a:rPr>
              <a:t>D</a:t>
            </a:r>
            <a:r>
              <a:rPr lang="cs-CZ" b="1" dirty="0">
                <a:solidFill>
                  <a:srgbClr val="000000"/>
                </a:solidFill>
                <a:latin typeface="Arial" panose="020B0604020202020204" pitchFamily="34" charset="0"/>
                <a:cs typeface="Arial" panose="020B0604020202020204" pitchFamily="34" charset="0"/>
              </a:rPr>
              <a:t>: </a:t>
            </a:r>
            <a:r>
              <a:rPr lang="cs-CZ" i="1" dirty="0">
                <a:solidFill>
                  <a:srgbClr val="000000"/>
                </a:solidFill>
                <a:latin typeface="Arial" panose="020B0604020202020204" pitchFamily="34" charset="0"/>
                <a:cs typeface="Arial" panose="020B0604020202020204" pitchFamily="34" charset="0"/>
              </a:rPr>
              <a:t>„</a:t>
            </a:r>
            <a:r>
              <a:rPr lang="cs-CZ" sz="1800" b="0" i="1" u="none" strike="noStrike" dirty="0">
                <a:solidFill>
                  <a:srgbClr val="000000"/>
                </a:solidFill>
                <a:effectLst/>
                <a:latin typeface="Arial" panose="020B0604020202020204" pitchFamily="34" charset="0"/>
                <a:cs typeface="Arial" panose="020B0604020202020204" pitchFamily="34" charset="0"/>
              </a:rPr>
              <a:t>Přes hluboké rozdíly, které trvají mezi poetismem a surrealismem, mají tyto názory společný osud: jsou pseudorevolučními intelektuály či revolučními pseudointelektuály šmahem a paušálně proklínány jako spiritualistické hry jako buržoazní kratochvíle, jako květy dekadence a bahna, jako rokokové cukroví, jako jed a ohavnost spuštění</a:t>
            </a:r>
            <a:r>
              <a:rPr lang="cs-CZ" sz="1800" b="0" i="0" u="none" strike="noStrike" dirty="0">
                <a:solidFill>
                  <a:srgbClr val="000000"/>
                </a:solidFill>
                <a:effectLst/>
                <a:latin typeface="Arial" panose="020B0604020202020204" pitchFamily="34" charset="0"/>
                <a:cs typeface="Arial" panose="020B0604020202020204" pitchFamily="34" charset="0"/>
              </a:rPr>
              <a:t>.“</a:t>
            </a:r>
          </a:p>
          <a:p>
            <a:pPr rtl="0">
              <a:spcBef>
                <a:spcPts val="1000"/>
              </a:spcBef>
              <a:spcAft>
                <a:spcPts val="0"/>
              </a:spcAft>
            </a:pPr>
            <a:r>
              <a:rPr lang="cs-CZ" sz="1800" b="0" i="0" u="none" strike="noStrike" dirty="0">
                <a:solidFill>
                  <a:srgbClr val="000000"/>
                </a:solidFill>
                <a:effectLst/>
                <a:latin typeface="Arial" panose="020B0604020202020204" pitchFamily="34" charset="0"/>
                <a:cs typeface="Arial" panose="020B0604020202020204" pitchFamily="34" charset="0"/>
              </a:rPr>
              <a:t> (Karel Teige, 3. manifest poetismu, 1929 – 1930) </a:t>
            </a:r>
            <a:br>
              <a:rPr lang="cs-CZ" dirty="0"/>
            </a:br>
            <a:endParaRPr lang="en-GB" dirty="0"/>
          </a:p>
        </p:txBody>
      </p:sp>
      <p:pic>
        <p:nvPicPr>
          <p:cNvPr id="18" name="Obrázek 17" descr="Obsah obrázku umění, obraz, Fotka zátiší&#10;&#10;Popis byl vytvořen automaticky">
            <a:extLst>
              <a:ext uri="{FF2B5EF4-FFF2-40B4-BE49-F238E27FC236}">
                <a16:creationId xmlns:a16="http://schemas.microsoft.com/office/drawing/2014/main" id="{E75FAA53-EB01-92A3-146E-FAB62A26B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759" y="4990761"/>
            <a:ext cx="1996991" cy="1632521"/>
          </a:xfrm>
          <a:prstGeom prst="rect">
            <a:avLst/>
          </a:prstGeom>
        </p:spPr>
      </p:pic>
      <p:sp>
        <p:nvSpPr>
          <p:cNvPr id="20" name="TextovéPole 19">
            <a:extLst>
              <a:ext uri="{FF2B5EF4-FFF2-40B4-BE49-F238E27FC236}">
                <a16:creationId xmlns:a16="http://schemas.microsoft.com/office/drawing/2014/main" id="{97F02CA7-00C1-5D66-909C-77476C914B0D}"/>
              </a:ext>
            </a:extLst>
          </p:cNvPr>
          <p:cNvSpPr txBox="1"/>
          <p:nvPr/>
        </p:nvSpPr>
        <p:spPr>
          <a:xfrm>
            <a:off x="3690128" y="6045472"/>
            <a:ext cx="3191274" cy="523220"/>
          </a:xfrm>
          <a:prstGeom prst="rect">
            <a:avLst/>
          </a:prstGeom>
          <a:noFill/>
        </p:spPr>
        <p:txBody>
          <a:bodyPr wrap="square">
            <a:spAutoFit/>
          </a:bodyPr>
          <a:lstStyle/>
          <a:p>
            <a:pPr algn="r"/>
            <a:r>
              <a:rPr lang="cs-CZ" sz="1400" kern="100" dirty="0">
                <a:effectLst/>
                <a:latin typeface="Arial" panose="020B0604020202020204" pitchFamily="34" charset="0"/>
                <a:ea typeface="Calibri" panose="020F0502020204030204" pitchFamily="34" charset="0"/>
                <a:cs typeface="Arial" panose="020B0604020202020204" pitchFamily="34" charset="0"/>
              </a:rPr>
              <a:t>JINDŘICH ŠTÝRSKÝ – MUŽ A ŽENA, 1934</a:t>
            </a:r>
          </a:p>
        </p:txBody>
      </p:sp>
    </p:spTree>
    <p:extLst>
      <p:ext uri="{BB962C8B-B14F-4D97-AF65-F5344CB8AC3E}">
        <p14:creationId xmlns:p14="http://schemas.microsoft.com/office/powerpoint/2010/main" val="4063345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BFECBA9-5252-6BB3-F8A2-86B3DE2FEF03}"/>
              </a:ext>
            </a:extLst>
          </p:cNvPr>
          <p:cNvPicPr>
            <a:picLocks noChangeAspect="1"/>
          </p:cNvPicPr>
          <p:nvPr/>
        </p:nvPicPr>
        <p:blipFill rotWithShape="1">
          <a:blip r:embed="rId2">
            <a:alphaModFix amt="56000"/>
          </a:blip>
          <a:srcRect l="63620" r="22778"/>
          <a:stretch/>
        </p:blipFill>
        <p:spPr>
          <a:xfrm rot="5400000">
            <a:off x="5089336" y="-5089335"/>
            <a:ext cx="2013329" cy="12192000"/>
          </a:xfrm>
          <a:prstGeom prst="rect">
            <a:avLst/>
          </a:prstGeom>
        </p:spPr>
      </p:pic>
      <p:sp>
        <p:nvSpPr>
          <p:cNvPr id="4" name="Nadpis 1">
            <a:extLst>
              <a:ext uri="{FF2B5EF4-FFF2-40B4-BE49-F238E27FC236}">
                <a16:creationId xmlns:a16="http://schemas.microsoft.com/office/drawing/2014/main" id="{4943B21F-DDE4-3B88-C4D4-7AF20B530617}"/>
              </a:ext>
            </a:extLst>
          </p:cNvPr>
          <p:cNvSpPr txBox="1">
            <a:spLocks/>
          </p:cNvSpPr>
          <p:nvPr/>
        </p:nvSpPr>
        <p:spPr>
          <a:xfrm>
            <a:off x="160020" y="495680"/>
            <a:ext cx="1074420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Seznam děl 4. části 3. patra</a:t>
            </a:r>
            <a:endParaRPr lang="en-GB"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B7F33B27-AA0C-7C4E-E0F9-00349D740CB4}"/>
              </a:ext>
            </a:extLst>
          </p:cNvPr>
          <p:cNvSpPr txBox="1"/>
          <p:nvPr/>
        </p:nvSpPr>
        <p:spPr>
          <a:xfrm>
            <a:off x="289559" y="2180335"/>
            <a:ext cx="5740717"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cs-CZ" dirty="0">
                <a:latin typeface="Arial" panose="020B0604020202020204" pitchFamily="34" charset="0"/>
                <a:cs typeface="Arial" panose="020B0604020202020204" pitchFamily="34" charset="0"/>
              </a:rPr>
              <a:t>WICHTERLOVÁ , </a:t>
            </a:r>
            <a:r>
              <a:rPr lang="cs-CZ" i="1" dirty="0">
                <a:latin typeface="Arial" panose="020B0604020202020204" pitchFamily="34" charset="0"/>
                <a:cs typeface="Arial" panose="020B0604020202020204" pitchFamily="34" charset="0"/>
              </a:rPr>
              <a:t>PUPEN, </a:t>
            </a:r>
            <a:r>
              <a:rPr lang="cs-CZ" dirty="0">
                <a:latin typeface="Arial" panose="020B0604020202020204" pitchFamily="34" charset="0"/>
                <a:cs typeface="Arial" panose="020B0604020202020204" pitchFamily="34" charset="0"/>
              </a:rPr>
              <a:t>1932, (80 x 28 x 26 cm) </a:t>
            </a:r>
          </a:p>
          <a:p>
            <a:pPr marR="0" lvl="0" algn="l" defTabSz="914400" rtl="0" eaLnBrk="1" fontAlgn="auto" latinLnBrk="0" hangingPunct="1">
              <a:lnSpc>
                <a:spcPct val="100000"/>
              </a:lnSpc>
              <a:spcBef>
                <a:spcPts val="0"/>
              </a:spcBef>
              <a:spcAft>
                <a:spcPts val="0"/>
              </a:spcAft>
              <a:buClrTx/>
              <a:buSzTx/>
              <a:tabLst/>
              <a:defRPr/>
            </a:pPr>
            <a:r>
              <a:rPr lang="cs-CZ" dirty="0">
                <a:latin typeface="Arial" panose="020B0604020202020204" pitchFamily="34" charset="0"/>
                <a:cs typeface="Arial" panose="020B0604020202020204" pitchFamily="34" charset="0"/>
              </a:rPr>
              <a:t>     + podstavec (100 x 32 x 30 cm)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cs-CZ" dirty="0">
                <a:latin typeface="Arial" panose="020B0604020202020204" pitchFamily="34" charset="0"/>
                <a:cs typeface="Arial" panose="020B0604020202020204" pitchFamily="34" charset="0"/>
              </a:rPr>
              <a:t>FRANTIŠEK MUZIKA, </a:t>
            </a:r>
            <a:r>
              <a:rPr lang="cs-CZ" i="1" dirty="0">
                <a:latin typeface="Arial" panose="020B0604020202020204" pitchFamily="34" charset="0"/>
                <a:cs typeface="Arial" panose="020B0604020202020204" pitchFamily="34" charset="0"/>
              </a:rPr>
              <a:t>FIGURA V KRAJINĚ</a:t>
            </a:r>
            <a:r>
              <a:rPr lang="cs-CZ" dirty="0">
                <a:latin typeface="Arial" panose="020B0604020202020204" pitchFamily="34" charset="0"/>
                <a:cs typeface="Arial" panose="020B0604020202020204" pitchFamily="34" charset="0"/>
              </a:rPr>
              <a:t>, 1932 (43,3 x 73 CM)</a:t>
            </a:r>
          </a:p>
          <a:p>
            <a:pPr marL="342900" indent="-342900">
              <a:buFont typeface="+mj-lt"/>
              <a:buAutoNum type="arabicPeriod" startAt="2"/>
            </a:pPr>
            <a:r>
              <a:rPr lang="cs-CZ" dirty="0">
                <a:latin typeface="Arial" panose="020B0604020202020204" pitchFamily="34" charset="0"/>
                <a:cs typeface="Arial" panose="020B0604020202020204" pitchFamily="34" charset="0"/>
              </a:rPr>
              <a:t>WACHSMAN, </a:t>
            </a:r>
            <a:r>
              <a:rPr lang="cs-CZ" i="1" dirty="0">
                <a:latin typeface="Arial" panose="020B0604020202020204" pitchFamily="34" charset="0"/>
                <a:cs typeface="Arial" panose="020B0604020202020204" pitchFamily="34" charset="0"/>
              </a:rPr>
              <a:t>ČLOVĚK</a:t>
            </a:r>
            <a:r>
              <a:rPr lang="cs-CZ" dirty="0">
                <a:latin typeface="Arial" panose="020B0604020202020204" pitchFamily="34" charset="0"/>
                <a:cs typeface="Arial" panose="020B0604020202020204" pitchFamily="34" charset="0"/>
              </a:rPr>
              <a:t>, 1932 (100 x 80 cm)</a:t>
            </a:r>
          </a:p>
          <a:p>
            <a:pPr marL="342900" indent="-342900">
              <a:buFont typeface="+mj-lt"/>
              <a:buAutoNum type="arabicPeriod" startAt="2"/>
            </a:pPr>
            <a:r>
              <a:rPr lang="cs-CZ" dirty="0">
                <a:latin typeface="Arial" panose="020B0604020202020204" pitchFamily="34" charset="0"/>
                <a:cs typeface="Arial" panose="020B0604020202020204" pitchFamily="34" charset="0"/>
              </a:rPr>
              <a:t>VINCENC MAKOVSKÝ, </a:t>
            </a:r>
            <a:r>
              <a:rPr lang="cs-CZ" i="1" dirty="0">
                <a:latin typeface="Arial" panose="020B0604020202020204" pitchFamily="34" charset="0"/>
                <a:cs typeface="Arial" panose="020B0604020202020204" pitchFamily="34" charset="0"/>
              </a:rPr>
              <a:t>DÍVČÍ SEN</a:t>
            </a:r>
            <a:r>
              <a:rPr lang="cs-CZ" dirty="0">
                <a:latin typeface="Arial" panose="020B0604020202020204" pitchFamily="34" charset="0"/>
                <a:cs typeface="Arial" panose="020B0604020202020204" pitchFamily="34" charset="0"/>
              </a:rPr>
              <a:t>, 1932 (68 x 100 x 63 cm) </a:t>
            </a:r>
          </a:p>
          <a:p>
            <a:r>
              <a:rPr lang="cs-CZ" dirty="0">
                <a:latin typeface="Arial" panose="020B0604020202020204" pitchFamily="34" charset="0"/>
                <a:cs typeface="Arial" panose="020B0604020202020204" pitchFamily="34" charset="0"/>
              </a:rPr>
              <a:t>     +podstavec (112 x 104 x 67 cm)</a:t>
            </a:r>
          </a:p>
          <a:p>
            <a:pPr marL="342900" indent="-342900">
              <a:buFont typeface="+mj-lt"/>
              <a:buAutoNum type="arabicPeriod" startAt="5"/>
            </a:pPr>
            <a:r>
              <a:rPr lang="cs-CZ" dirty="0">
                <a:latin typeface="Arial" panose="020B0604020202020204" pitchFamily="34" charset="0"/>
                <a:cs typeface="Arial" panose="020B0604020202020204" pitchFamily="34" charset="0"/>
              </a:rPr>
              <a:t>JOSEF ŠÍMA, </a:t>
            </a:r>
            <a:r>
              <a:rPr lang="cs-CZ" i="1" dirty="0">
                <a:latin typeface="Arial" panose="020B0604020202020204" pitchFamily="34" charset="0"/>
                <a:cs typeface="Arial" panose="020B0604020202020204" pitchFamily="34" charset="0"/>
              </a:rPr>
              <a:t>PODIVUHODNÉ ODPOLEDNE</a:t>
            </a:r>
            <a:r>
              <a:rPr lang="cs-CZ" dirty="0">
                <a:latin typeface="Arial" panose="020B0604020202020204" pitchFamily="34" charset="0"/>
                <a:cs typeface="Arial" panose="020B0604020202020204" pitchFamily="34" charset="0"/>
              </a:rPr>
              <a:t>, 1932 (122 x 58 cm)</a:t>
            </a:r>
          </a:p>
          <a:p>
            <a:pPr marL="342900" indent="-342900">
              <a:buFont typeface="+mj-lt"/>
              <a:buAutoNum type="arabicPeriod" startAt="6"/>
            </a:pPr>
            <a:r>
              <a:rPr lang="cs-CZ" dirty="0">
                <a:latin typeface="Arial" panose="020B0604020202020204" pitchFamily="34" charset="0"/>
                <a:cs typeface="Arial" panose="020B0604020202020204" pitchFamily="34" charset="0"/>
              </a:rPr>
              <a:t> JOSEF ŠÍMA, </a:t>
            </a:r>
            <a:r>
              <a:rPr lang="cs-CZ" i="1" dirty="0">
                <a:latin typeface="Arial" panose="020B0604020202020204" pitchFamily="34" charset="0"/>
                <a:cs typeface="Arial" panose="020B0604020202020204" pitchFamily="34" charset="0"/>
              </a:rPr>
              <a:t>KRAJINA S TORZEM</a:t>
            </a:r>
            <a:r>
              <a:rPr lang="cs-CZ" dirty="0">
                <a:latin typeface="Arial" panose="020B0604020202020204" pitchFamily="34" charset="0"/>
                <a:cs typeface="Arial" panose="020B0604020202020204" pitchFamily="34" charset="0"/>
              </a:rPr>
              <a:t>, 1932 (167 x 132 cm)</a:t>
            </a:r>
          </a:p>
          <a:p>
            <a:pPr marL="342900" indent="-342900">
              <a:buFont typeface="+mj-lt"/>
              <a:buAutoNum type="arabicPeriod" startAt="2"/>
            </a:pPr>
            <a:endParaRPr lang="cs-CZ" dirty="0">
              <a:latin typeface="Arial" panose="020B0604020202020204" pitchFamily="34" charset="0"/>
              <a:cs typeface="Arial" panose="020B0604020202020204" pitchFamily="34" charset="0"/>
            </a:endParaRPr>
          </a:p>
          <a:p>
            <a:endParaRPr lang="cs-CZ" dirty="0"/>
          </a:p>
        </p:txBody>
      </p:sp>
      <p:sp>
        <p:nvSpPr>
          <p:cNvPr id="8" name="TextovéPole 7">
            <a:extLst>
              <a:ext uri="{FF2B5EF4-FFF2-40B4-BE49-F238E27FC236}">
                <a16:creationId xmlns:a16="http://schemas.microsoft.com/office/drawing/2014/main" id="{4F54AA9E-B500-BACF-F67E-70726797C2FB}"/>
              </a:ext>
            </a:extLst>
          </p:cNvPr>
          <p:cNvSpPr txBox="1"/>
          <p:nvPr/>
        </p:nvSpPr>
        <p:spPr>
          <a:xfrm>
            <a:off x="6161726" y="2136338"/>
            <a:ext cx="5740717" cy="258532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cs-CZ" dirty="0">
                <a:latin typeface="Arial" panose="020B0604020202020204" pitchFamily="34" charset="0"/>
                <a:cs typeface="Arial" panose="020B0604020202020204" pitchFamily="34" charset="0"/>
              </a:rPr>
              <a:t>TOYEN, </a:t>
            </a:r>
            <a:r>
              <a:rPr lang="cs-CZ" i="1" dirty="0">
                <a:latin typeface="Arial" panose="020B0604020202020204" pitchFamily="34" charset="0"/>
                <a:cs typeface="Arial" panose="020B0604020202020204" pitchFamily="34" charset="0"/>
              </a:rPr>
              <a:t>MAGNETICKÁ ŽENY</a:t>
            </a:r>
            <a:r>
              <a:rPr lang="cs-CZ" dirty="0">
                <a:latin typeface="Arial" panose="020B0604020202020204" pitchFamily="34" charset="0"/>
                <a:cs typeface="Arial" panose="020B0604020202020204" pitchFamily="34" charset="0"/>
              </a:rPr>
              <a:t>, 1934</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cs-CZ" dirty="0">
                <a:latin typeface="Arial" panose="020B0604020202020204" pitchFamily="34" charset="0"/>
                <a:cs typeface="Arial" panose="020B0604020202020204" pitchFamily="34" charset="0"/>
              </a:rPr>
              <a:t>TOYEN, </a:t>
            </a:r>
            <a:r>
              <a:rPr lang="cs-CZ" i="1" dirty="0">
                <a:latin typeface="Arial" panose="020B0604020202020204" pitchFamily="34" charset="0"/>
                <a:cs typeface="Arial" panose="020B0604020202020204" pitchFamily="34" charset="0"/>
              </a:rPr>
              <a:t>OPUŠTĚNÉ DOUPĚ, </a:t>
            </a:r>
            <a:r>
              <a:rPr lang="cs-CZ" dirty="0">
                <a:latin typeface="Arial" panose="020B0604020202020204" pitchFamily="34" charset="0"/>
                <a:cs typeface="Arial" panose="020B0604020202020204" pitchFamily="34" charset="0"/>
              </a:rPr>
              <a:t>1937, (113 x 77 cm)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cs-CZ" dirty="0">
                <a:latin typeface="Arial" panose="020B0604020202020204" pitchFamily="34" charset="0"/>
                <a:cs typeface="Arial" panose="020B0604020202020204" pitchFamily="34" charset="0"/>
              </a:rPr>
              <a:t>TOYEN, LARVE 1, 1934 (65 x 54 cm)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cs-CZ" dirty="0">
                <a:latin typeface="Arial" panose="020B0604020202020204" pitchFamily="34" charset="0"/>
                <a:cs typeface="Arial" panose="020B0604020202020204" pitchFamily="34" charset="0"/>
              </a:rPr>
              <a:t> FRANTIŠEK MUZIKA, </a:t>
            </a:r>
            <a:r>
              <a:rPr lang="cs-CZ" i="1" dirty="0">
                <a:latin typeface="Arial" panose="020B0604020202020204" pitchFamily="34" charset="0"/>
                <a:cs typeface="Arial" panose="020B0604020202020204" pitchFamily="34" charset="0"/>
              </a:rPr>
              <a:t>DVĚ FIGURY (MILENCI), </a:t>
            </a:r>
            <a:r>
              <a:rPr lang="cs-CZ" dirty="0">
                <a:latin typeface="Arial" panose="020B0604020202020204" pitchFamily="34" charset="0"/>
                <a:cs typeface="Arial" panose="020B0604020202020204" pitchFamily="34" charset="0"/>
              </a:rPr>
              <a:t>1933, (80,5 x 161 cm)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cs-CZ" dirty="0">
                <a:latin typeface="Arial" panose="020B0604020202020204" pitchFamily="34" charset="0"/>
                <a:cs typeface="Arial" panose="020B0604020202020204" pitchFamily="34" charset="0"/>
              </a:rPr>
              <a:t>FRANTIŠEK JANOUŠEK</a:t>
            </a:r>
            <a:r>
              <a:rPr lang="cs-CZ" i="1" dirty="0">
                <a:latin typeface="Arial" panose="020B0604020202020204" pitchFamily="34" charset="0"/>
                <a:cs typeface="Arial" panose="020B0604020202020204" pitchFamily="34" charset="0"/>
              </a:rPr>
              <a:t>, MILENCI</a:t>
            </a:r>
            <a:r>
              <a:rPr lang="cs-CZ" dirty="0">
                <a:latin typeface="Arial" panose="020B0604020202020204" pitchFamily="34" charset="0"/>
                <a:cs typeface="Arial" panose="020B0604020202020204" pitchFamily="34" charset="0"/>
              </a:rPr>
              <a:t>, 1934, (89 x 116 cm)</a:t>
            </a:r>
          </a:p>
          <a:p>
            <a:pPr marL="342900" indent="-342900">
              <a:buFont typeface="+mj-lt"/>
              <a:buAutoNum type="arabicPeriod" startAt="7"/>
            </a:pPr>
            <a:r>
              <a:rPr lang="cs-CZ" dirty="0">
                <a:latin typeface="Arial" panose="020B0604020202020204" pitchFamily="34" charset="0"/>
                <a:cs typeface="Arial" panose="020B0604020202020204" pitchFamily="34" charset="0"/>
              </a:rPr>
              <a:t> TOYEN, </a:t>
            </a:r>
            <a:r>
              <a:rPr lang="cs-CZ" i="1" dirty="0">
                <a:latin typeface="Arial" panose="020B0604020202020204" pitchFamily="34" charset="0"/>
                <a:cs typeface="Arial" panose="020B0604020202020204" pitchFamily="34" charset="0"/>
              </a:rPr>
              <a:t>ÚDĚS, </a:t>
            </a:r>
            <a:r>
              <a:rPr lang="cs-CZ" dirty="0">
                <a:latin typeface="Arial" panose="020B0604020202020204" pitchFamily="34" charset="0"/>
                <a:cs typeface="Arial" panose="020B0604020202020204" pitchFamily="34" charset="0"/>
              </a:rPr>
              <a:t>1937</a:t>
            </a:r>
          </a:p>
          <a:p>
            <a:pPr marL="342900" indent="-342900">
              <a:buFont typeface="+mj-lt"/>
              <a:buAutoNum type="arabicPeriod" startAt="7"/>
            </a:pPr>
            <a:r>
              <a:rPr lang="cs-CZ" dirty="0">
                <a:latin typeface="Arial" panose="020B0604020202020204" pitchFamily="34" charset="0"/>
                <a:cs typeface="Arial" panose="020B0604020202020204" pitchFamily="34" charset="0"/>
              </a:rPr>
              <a:t>JINDŘICH ŠTÝRSKÝ, </a:t>
            </a:r>
            <a:r>
              <a:rPr lang="cs-CZ" i="1" dirty="0">
                <a:latin typeface="Arial" panose="020B0604020202020204" pitchFamily="34" charset="0"/>
                <a:cs typeface="Arial" panose="020B0604020202020204" pitchFamily="34" charset="0"/>
              </a:rPr>
              <a:t>MUŽ A ŽENA, </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software, snímek obrazovky, Multimediální software&#10;&#10;Popis byl vytvořen automaticky">
            <a:extLst>
              <a:ext uri="{FF2B5EF4-FFF2-40B4-BE49-F238E27FC236}">
                <a16:creationId xmlns:a16="http://schemas.microsoft.com/office/drawing/2014/main" id="{785F0EF3-89E2-A2DF-5EEB-A8EF888D3385}"/>
              </a:ext>
            </a:extLst>
          </p:cNvPr>
          <p:cNvPicPr>
            <a:picLocks noChangeAspect="1"/>
          </p:cNvPicPr>
          <p:nvPr/>
        </p:nvPicPr>
        <p:blipFill rotWithShape="1">
          <a:blip r:embed="rId2">
            <a:extLst>
              <a:ext uri="{28A0092B-C50C-407E-A947-70E740481C1C}">
                <a14:useLocalDpi xmlns:a14="http://schemas.microsoft.com/office/drawing/2010/main" val="0"/>
              </a:ext>
            </a:extLst>
          </a:blip>
          <a:srcRect l="11429" t="10548" r="46428" b="36173"/>
          <a:stretch/>
        </p:blipFill>
        <p:spPr>
          <a:xfrm>
            <a:off x="2683637" y="794657"/>
            <a:ext cx="9508363" cy="5268685"/>
          </a:xfrm>
          <a:prstGeom prst="rect">
            <a:avLst/>
          </a:prstGeom>
        </p:spPr>
      </p:pic>
      <p:sp>
        <p:nvSpPr>
          <p:cNvPr id="3" name="Obdélník 2">
            <a:extLst>
              <a:ext uri="{FF2B5EF4-FFF2-40B4-BE49-F238E27FC236}">
                <a16:creationId xmlns:a16="http://schemas.microsoft.com/office/drawing/2014/main" id="{DAA527C4-0E8D-A847-C492-F372F8E68187}"/>
              </a:ext>
            </a:extLst>
          </p:cNvPr>
          <p:cNvSpPr/>
          <p:nvPr/>
        </p:nvSpPr>
        <p:spPr>
          <a:xfrm rot="5400000">
            <a:off x="3895941" y="1242680"/>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D4057155-6B15-30A6-5B10-5BF4A4C73ABA}"/>
              </a:ext>
            </a:extLst>
          </p:cNvPr>
          <p:cNvSpPr/>
          <p:nvPr/>
        </p:nvSpPr>
        <p:spPr>
          <a:xfrm rot="5400000">
            <a:off x="3895941" y="5006382"/>
            <a:ext cx="86616" cy="49828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descr="Obsah obrázku kresba, obraz, skica, ilustrace&#10;&#10;Popis byl vytvořen automaticky">
            <a:extLst>
              <a:ext uri="{FF2B5EF4-FFF2-40B4-BE49-F238E27FC236}">
                <a16:creationId xmlns:a16="http://schemas.microsoft.com/office/drawing/2014/main" id="{A15D2E55-4126-BE74-496A-966800CEF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60" y="367783"/>
            <a:ext cx="1768572" cy="2334698"/>
          </a:xfrm>
          <a:prstGeom prst="rect">
            <a:avLst/>
          </a:prstGeom>
        </p:spPr>
      </p:pic>
      <p:pic>
        <p:nvPicPr>
          <p:cNvPr id="6" name="Obrázek 5" descr="Obsah obrázku umění, obraz, Fotka zátiší&#10;&#10;Popis byl vytvořen automaticky">
            <a:extLst>
              <a:ext uri="{FF2B5EF4-FFF2-40B4-BE49-F238E27FC236}">
                <a16:creationId xmlns:a16="http://schemas.microsoft.com/office/drawing/2014/main" id="{F50CAC8F-56A0-8343-4A32-A0D27E2CE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312" y="4486959"/>
            <a:ext cx="2505075" cy="2047875"/>
          </a:xfrm>
          <a:prstGeom prst="rect">
            <a:avLst/>
          </a:prstGeom>
        </p:spPr>
      </p:pic>
      <p:sp>
        <p:nvSpPr>
          <p:cNvPr id="8" name="TextovéPole 7">
            <a:extLst>
              <a:ext uri="{FF2B5EF4-FFF2-40B4-BE49-F238E27FC236}">
                <a16:creationId xmlns:a16="http://schemas.microsoft.com/office/drawing/2014/main" id="{DC522FE2-B6E0-877C-3BCB-8B429728048D}"/>
              </a:ext>
            </a:extLst>
          </p:cNvPr>
          <p:cNvSpPr txBox="1"/>
          <p:nvPr/>
        </p:nvSpPr>
        <p:spPr>
          <a:xfrm>
            <a:off x="2974694" y="6211669"/>
            <a:ext cx="4838218" cy="646331"/>
          </a:xfrm>
          <a:prstGeom prst="rect">
            <a:avLst/>
          </a:prstGeom>
          <a:noFill/>
        </p:spPr>
        <p:txBody>
          <a:bodyPr wrap="square" rtlCol="0">
            <a:spAutoFit/>
          </a:bodyPr>
          <a:lstStyle/>
          <a:p>
            <a:r>
              <a:rPr lang="cs-CZ" sz="1800" kern="100" dirty="0">
                <a:effectLst/>
                <a:latin typeface="Arial" panose="020B0604020202020204" pitchFamily="34" charset="0"/>
                <a:ea typeface="Calibri" panose="020F0502020204030204" pitchFamily="34" charset="0"/>
                <a:cs typeface="Arial" panose="020B0604020202020204" pitchFamily="34" charset="0"/>
              </a:rPr>
              <a:t>JINDŘICH ŠTÝRSKÝ, </a:t>
            </a:r>
            <a:r>
              <a:rPr lang="cs-CZ" sz="1800" i="1" kern="100" dirty="0">
                <a:effectLst/>
                <a:latin typeface="Arial" panose="020B0604020202020204" pitchFamily="34" charset="0"/>
                <a:ea typeface="Calibri" panose="020F0502020204030204" pitchFamily="34" charset="0"/>
                <a:cs typeface="Arial" panose="020B0604020202020204" pitchFamily="34" charset="0"/>
              </a:rPr>
              <a:t>MUŽ A ŽENA, </a:t>
            </a:r>
            <a:r>
              <a:rPr lang="cs-CZ" sz="1800" kern="100" dirty="0">
                <a:effectLst/>
                <a:latin typeface="Arial" panose="020B0604020202020204" pitchFamily="34" charset="0"/>
                <a:ea typeface="Calibri" panose="020F0502020204030204" pitchFamily="34" charset="0"/>
                <a:cs typeface="Arial" panose="020B0604020202020204" pitchFamily="34" charset="0"/>
              </a:rPr>
              <a:t>1934</a:t>
            </a:r>
          </a:p>
          <a:p>
            <a:endParaRPr lang="cs-CZ" dirty="0"/>
          </a:p>
        </p:txBody>
      </p:sp>
      <p:sp>
        <p:nvSpPr>
          <p:cNvPr id="10" name="TextovéPole 9">
            <a:extLst>
              <a:ext uri="{FF2B5EF4-FFF2-40B4-BE49-F238E27FC236}">
                <a16:creationId xmlns:a16="http://schemas.microsoft.com/office/drawing/2014/main" id="{666A30D1-7FFF-EBD8-568A-466080D611AF}"/>
              </a:ext>
            </a:extLst>
          </p:cNvPr>
          <p:cNvSpPr txBox="1"/>
          <p:nvPr/>
        </p:nvSpPr>
        <p:spPr>
          <a:xfrm>
            <a:off x="2745425" y="295834"/>
            <a:ext cx="4838218" cy="646331"/>
          </a:xfrm>
          <a:prstGeom prst="rect">
            <a:avLst/>
          </a:prstGeom>
          <a:noFill/>
        </p:spPr>
        <p:txBody>
          <a:bodyPr wrap="square" rtlCol="0">
            <a:spAutoFit/>
          </a:bodyPr>
          <a:lstStyle/>
          <a:p>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11" name="TextovéPole 10">
            <a:extLst>
              <a:ext uri="{FF2B5EF4-FFF2-40B4-BE49-F238E27FC236}">
                <a16:creationId xmlns:a16="http://schemas.microsoft.com/office/drawing/2014/main" id="{A97F7333-7002-914B-9E97-BEE45BC74977}"/>
              </a:ext>
            </a:extLst>
          </p:cNvPr>
          <p:cNvSpPr txBox="1"/>
          <p:nvPr/>
        </p:nvSpPr>
        <p:spPr>
          <a:xfrm>
            <a:off x="2974694" y="369997"/>
            <a:ext cx="4838218" cy="923330"/>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EMIL FILLA, </a:t>
            </a:r>
            <a:r>
              <a:rPr lang="cs-CZ" i="1" dirty="0">
                <a:latin typeface="Arial" panose="020B0604020202020204" pitchFamily="34" charset="0"/>
                <a:cs typeface="Arial" panose="020B0604020202020204" pitchFamily="34" charset="0"/>
              </a:rPr>
              <a:t>ŽENSKÁ HLAVA</a:t>
            </a:r>
            <a:r>
              <a:rPr lang="cs-CZ" dirty="0">
                <a:latin typeface="Arial" panose="020B0604020202020204" pitchFamily="34" charset="0"/>
                <a:cs typeface="Arial" panose="020B0604020202020204" pitchFamily="34" charset="0"/>
              </a:rPr>
              <a:t>, 1933</a:t>
            </a:r>
          </a:p>
          <a:p>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294244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5235E444-1060-650D-5B6F-5BFBF4B923D1}"/>
              </a:ext>
            </a:extLst>
          </p:cNvPr>
          <p:cNvSpPr/>
          <p:nvPr/>
        </p:nvSpPr>
        <p:spPr>
          <a:xfrm>
            <a:off x="0" y="4851400"/>
            <a:ext cx="12192000" cy="1325563"/>
          </a:xfrm>
          <a:prstGeom prst="rect">
            <a:avLst/>
          </a:prstGeom>
          <a:solidFill>
            <a:srgbClr val="EFD397">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Obrázek 5">
            <a:extLst>
              <a:ext uri="{FF2B5EF4-FFF2-40B4-BE49-F238E27FC236}">
                <a16:creationId xmlns:a16="http://schemas.microsoft.com/office/drawing/2014/main" id="{3DA82278-CF23-971F-94A7-70B92BB8A5E8}"/>
              </a:ext>
            </a:extLst>
          </p:cNvPr>
          <p:cNvPicPr>
            <a:picLocks noChangeAspect="1"/>
          </p:cNvPicPr>
          <p:nvPr/>
        </p:nvPicPr>
        <p:blipFill rotWithShape="1">
          <a:blip r:embed="rId2"/>
          <a:srcRect t="76000"/>
          <a:stretch/>
        </p:blipFill>
        <p:spPr>
          <a:xfrm>
            <a:off x="0" y="5212081"/>
            <a:ext cx="12192000" cy="1645919"/>
          </a:xfrm>
          <a:prstGeom prst="rect">
            <a:avLst/>
          </a:prstGeom>
        </p:spPr>
      </p:pic>
      <p:sp>
        <p:nvSpPr>
          <p:cNvPr id="10" name="Nadpis 1">
            <a:extLst>
              <a:ext uri="{FF2B5EF4-FFF2-40B4-BE49-F238E27FC236}">
                <a16:creationId xmlns:a16="http://schemas.microsoft.com/office/drawing/2014/main" id="{24755618-F4D3-BACB-42AB-028881FC8974}"/>
              </a:ext>
            </a:extLst>
          </p:cNvPr>
          <p:cNvSpPr txBox="1">
            <a:spLocks/>
          </p:cNvSpPr>
          <p:nvPr/>
        </p:nvSpPr>
        <p:spPr>
          <a:xfrm>
            <a:off x="838202" y="397562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Arial" panose="020B0604020202020204" pitchFamily="34" charset="0"/>
                <a:cs typeface="Arial" panose="020B0604020202020204" pitchFamily="34" charset="0"/>
              </a:rPr>
              <a:t>Propagační plán </a:t>
            </a:r>
            <a:endParaRPr lang="en-GB" dirty="0">
              <a:latin typeface="Arial" panose="020B0604020202020204" pitchFamily="34" charset="0"/>
              <a:cs typeface="Arial" panose="020B0604020202020204" pitchFamily="34" charset="0"/>
            </a:endParaRPr>
          </a:p>
        </p:txBody>
      </p:sp>
      <p:pic>
        <p:nvPicPr>
          <p:cNvPr id="11" name="Obrázek 10">
            <a:extLst>
              <a:ext uri="{FF2B5EF4-FFF2-40B4-BE49-F238E27FC236}">
                <a16:creationId xmlns:a16="http://schemas.microsoft.com/office/drawing/2014/main" id="{91CEA091-9FEC-8CB5-737D-491F8E1F960B}"/>
              </a:ext>
            </a:extLst>
          </p:cNvPr>
          <p:cNvPicPr>
            <a:picLocks noChangeAspect="1"/>
          </p:cNvPicPr>
          <p:nvPr/>
        </p:nvPicPr>
        <p:blipFill rotWithShape="1">
          <a:blip r:embed="rId3">
            <a:alphaModFix amt="32000"/>
          </a:blip>
          <a:srcRect l="68845" t="67969" r="1793"/>
          <a:stretch/>
        </p:blipFill>
        <p:spPr>
          <a:xfrm rot="16200000">
            <a:off x="1774421" y="2383677"/>
            <a:ext cx="356411" cy="3905250"/>
          </a:xfrm>
          <a:prstGeom prst="rect">
            <a:avLst/>
          </a:prstGeom>
        </p:spPr>
      </p:pic>
      <p:pic>
        <p:nvPicPr>
          <p:cNvPr id="12" name="Obrázek 11">
            <a:extLst>
              <a:ext uri="{FF2B5EF4-FFF2-40B4-BE49-F238E27FC236}">
                <a16:creationId xmlns:a16="http://schemas.microsoft.com/office/drawing/2014/main" id="{BC0909AA-CDEA-B4CF-9894-AAAAFB4E1A96}"/>
              </a:ext>
            </a:extLst>
          </p:cNvPr>
          <p:cNvPicPr>
            <a:picLocks noChangeAspect="1"/>
          </p:cNvPicPr>
          <p:nvPr/>
        </p:nvPicPr>
        <p:blipFill rotWithShape="1">
          <a:blip r:embed="rId3">
            <a:alphaModFix amt="32000"/>
          </a:blip>
          <a:srcRect l="68845" t="67969" r="1793"/>
          <a:stretch/>
        </p:blipFill>
        <p:spPr>
          <a:xfrm rot="16200000">
            <a:off x="10061170" y="2383677"/>
            <a:ext cx="356411" cy="3905250"/>
          </a:xfrm>
          <a:prstGeom prst="rect">
            <a:avLst/>
          </a:prstGeom>
        </p:spPr>
      </p:pic>
    </p:spTree>
    <p:extLst>
      <p:ext uri="{BB962C8B-B14F-4D97-AF65-F5344CB8AC3E}">
        <p14:creationId xmlns:p14="http://schemas.microsoft.com/office/powerpoint/2010/main" val="1172866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92A8DF2A-BC25-3F2D-3045-D2CA4F5699B2}"/>
              </a:ext>
            </a:extLst>
          </p:cNvPr>
          <p:cNvSpPr>
            <a:spLocks noGrp="1"/>
          </p:cNvSpPr>
          <p:nvPr>
            <p:ph type="title"/>
          </p:nvPr>
        </p:nvSpPr>
        <p:spPr>
          <a:xfrm>
            <a:off x="-2116167" y="2940524"/>
            <a:ext cx="10515600" cy="1325563"/>
          </a:xfrm>
        </p:spPr>
        <p:txBody>
          <a:bodyPr/>
          <a:lstStyle/>
          <a:p>
            <a:pPr algn="ctr"/>
            <a:r>
              <a:rPr lang="cs-CZ" dirty="0">
                <a:latin typeface="Arial" panose="020B0604020202020204" pitchFamily="34" charset="0"/>
                <a:cs typeface="Arial" panose="020B0604020202020204" pitchFamily="34" charset="0"/>
              </a:rPr>
              <a:t>Plakát</a:t>
            </a:r>
            <a:endParaRPr lang="en-GB" dirty="0">
              <a:latin typeface="Arial" panose="020B0604020202020204" pitchFamily="34" charset="0"/>
              <a:cs typeface="Arial" panose="020B0604020202020204" pitchFamily="34" charset="0"/>
            </a:endParaRPr>
          </a:p>
        </p:txBody>
      </p:sp>
      <p:pic>
        <p:nvPicPr>
          <p:cNvPr id="12" name="Obrázek 11">
            <a:extLst>
              <a:ext uri="{FF2B5EF4-FFF2-40B4-BE49-F238E27FC236}">
                <a16:creationId xmlns:a16="http://schemas.microsoft.com/office/drawing/2014/main" id="{4D81A51F-EABE-E3F5-B0D0-8337DF24C094}"/>
              </a:ext>
            </a:extLst>
          </p:cNvPr>
          <p:cNvPicPr>
            <a:picLocks noChangeAspect="1"/>
          </p:cNvPicPr>
          <p:nvPr/>
        </p:nvPicPr>
        <p:blipFill>
          <a:blip r:embed="rId2"/>
          <a:stretch>
            <a:fillRect/>
          </a:stretch>
        </p:blipFill>
        <p:spPr>
          <a:xfrm>
            <a:off x="5428527" y="310105"/>
            <a:ext cx="6237789" cy="6237789"/>
          </a:xfrm>
          <a:prstGeom prst="rect">
            <a:avLst/>
          </a:prstGeom>
          <a:ln w="19050">
            <a:noFill/>
          </a:ln>
          <a:effectLst>
            <a:softEdge rad="0"/>
          </a:effectLst>
        </p:spPr>
      </p:pic>
    </p:spTree>
    <p:extLst>
      <p:ext uri="{BB962C8B-B14F-4D97-AF65-F5344CB8AC3E}">
        <p14:creationId xmlns:p14="http://schemas.microsoft.com/office/powerpoint/2010/main" val="3379511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91F42D2-01C1-25CE-BAF5-A8E8AB54B03B}"/>
              </a:ext>
            </a:extLst>
          </p:cNvPr>
          <p:cNvPicPr>
            <a:picLocks noChangeAspect="1"/>
          </p:cNvPicPr>
          <p:nvPr/>
        </p:nvPicPr>
        <p:blipFill>
          <a:blip r:embed="rId2"/>
          <a:stretch>
            <a:fillRect/>
          </a:stretch>
        </p:blipFill>
        <p:spPr>
          <a:xfrm>
            <a:off x="7630575" y="365125"/>
            <a:ext cx="4407501" cy="6127750"/>
          </a:xfrm>
          <a:prstGeom prst="rect">
            <a:avLst/>
          </a:prstGeom>
        </p:spPr>
      </p:pic>
      <p:sp>
        <p:nvSpPr>
          <p:cNvPr id="5" name="TextovéPole 4">
            <a:extLst>
              <a:ext uri="{FF2B5EF4-FFF2-40B4-BE49-F238E27FC236}">
                <a16:creationId xmlns:a16="http://schemas.microsoft.com/office/drawing/2014/main" id="{929B021A-6FC2-E3DB-00D8-F5845B8119F7}"/>
              </a:ext>
            </a:extLst>
          </p:cNvPr>
          <p:cNvSpPr txBox="1"/>
          <p:nvPr/>
        </p:nvSpPr>
        <p:spPr>
          <a:xfrm>
            <a:off x="635601" y="2660450"/>
            <a:ext cx="5010912" cy="2585323"/>
          </a:xfrm>
          <a:prstGeom prst="rect">
            <a:avLst/>
          </a:prstGeom>
          <a:noFill/>
        </p:spPr>
        <p:txBody>
          <a:bodyPr wrap="square" rtlCol="0">
            <a:spAutoFit/>
          </a:bodyPr>
          <a:lstStyle/>
          <a:p>
            <a:r>
              <a:rPr lang="cs-CZ" sz="2400" b="1" dirty="0"/>
              <a:t>1.  AUTOR </a:t>
            </a:r>
          </a:p>
          <a:p>
            <a:r>
              <a:rPr lang="cs-CZ" sz="2400" dirty="0"/>
              <a:t>Jméno, rok narození – rok úmrtí</a:t>
            </a:r>
          </a:p>
          <a:p>
            <a:r>
              <a:rPr lang="cs-CZ" sz="2400" b="1" dirty="0"/>
              <a:t>2.  DÍLO</a:t>
            </a:r>
          </a:p>
          <a:p>
            <a:r>
              <a:rPr lang="cs-CZ" sz="2400" dirty="0"/>
              <a:t>název, rok vytvoření, materiál, technika</a:t>
            </a:r>
          </a:p>
          <a:p>
            <a:pPr marL="342900" indent="-342900">
              <a:buAutoNum type="arabicPeriod" startAt="3"/>
            </a:pPr>
            <a:r>
              <a:rPr lang="cs-CZ" sz="2400" b="1" dirty="0"/>
              <a:t>PŘEKLAD DO BRAILLOVA PÍSMA</a:t>
            </a:r>
          </a:p>
          <a:p>
            <a:r>
              <a:rPr lang="cs-CZ" sz="2400" b="1" dirty="0"/>
              <a:t>4. AUDIO GUIDE </a:t>
            </a:r>
          </a:p>
          <a:p>
            <a:pPr marL="342900" indent="-342900">
              <a:buAutoNum type="arabicPeriod"/>
            </a:pPr>
            <a:endParaRPr lang="cs-CZ" dirty="0"/>
          </a:p>
        </p:txBody>
      </p:sp>
      <p:sp>
        <p:nvSpPr>
          <p:cNvPr id="10" name="TextovéPole 9">
            <a:extLst>
              <a:ext uri="{FF2B5EF4-FFF2-40B4-BE49-F238E27FC236}">
                <a16:creationId xmlns:a16="http://schemas.microsoft.com/office/drawing/2014/main" id="{F2BCB2C6-7901-417A-40D9-D74588B9CC96}"/>
              </a:ext>
            </a:extLst>
          </p:cNvPr>
          <p:cNvSpPr txBox="1"/>
          <p:nvPr/>
        </p:nvSpPr>
        <p:spPr>
          <a:xfrm>
            <a:off x="514529" y="688177"/>
            <a:ext cx="3913632" cy="769441"/>
          </a:xfrm>
          <a:prstGeom prst="rect">
            <a:avLst/>
          </a:prstGeom>
          <a:noFill/>
        </p:spPr>
        <p:txBody>
          <a:bodyPr wrap="square" rtlCol="0">
            <a:spAutoFit/>
          </a:bodyPr>
          <a:lstStyle/>
          <a:p>
            <a:r>
              <a:rPr lang="cs-CZ" sz="4400" dirty="0"/>
              <a:t>Ukázka popisky </a:t>
            </a:r>
          </a:p>
        </p:txBody>
      </p:sp>
      <p:cxnSp>
        <p:nvCxnSpPr>
          <p:cNvPr id="12" name="Přímá spojnice 11">
            <a:extLst>
              <a:ext uri="{FF2B5EF4-FFF2-40B4-BE49-F238E27FC236}">
                <a16:creationId xmlns:a16="http://schemas.microsoft.com/office/drawing/2014/main" id="{E250597C-6F3D-7FD8-BB4B-D07E58C1C55F}"/>
              </a:ext>
            </a:extLst>
          </p:cNvPr>
          <p:cNvCxnSpPr>
            <a:cxnSpLocks/>
          </p:cNvCxnSpPr>
          <p:nvPr/>
        </p:nvCxnSpPr>
        <p:spPr>
          <a:xfrm>
            <a:off x="7242855" y="5821683"/>
            <a:ext cx="633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vá složená závorka 12">
            <a:extLst>
              <a:ext uri="{FF2B5EF4-FFF2-40B4-BE49-F238E27FC236}">
                <a16:creationId xmlns:a16="http://schemas.microsoft.com/office/drawing/2014/main" id="{44081CBB-5114-5B1D-8020-AAC2330BC9EB}"/>
              </a:ext>
            </a:extLst>
          </p:cNvPr>
          <p:cNvSpPr/>
          <p:nvPr/>
        </p:nvSpPr>
        <p:spPr>
          <a:xfrm>
            <a:off x="7242856" y="2987051"/>
            <a:ext cx="534831" cy="218235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Levá složená závorka 15">
            <a:extLst>
              <a:ext uri="{FF2B5EF4-FFF2-40B4-BE49-F238E27FC236}">
                <a16:creationId xmlns:a16="http://schemas.microsoft.com/office/drawing/2014/main" id="{CA295186-6181-E4F1-889C-228B51E6AA39}"/>
              </a:ext>
            </a:extLst>
          </p:cNvPr>
          <p:cNvSpPr/>
          <p:nvPr/>
        </p:nvSpPr>
        <p:spPr>
          <a:xfrm>
            <a:off x="7242855" y="1420374"/>
            <a:ext cx="534831" cy="114604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7" name="Přímá spojnice 16">
            <a:extLst>
              <a:ext uri="{FF2B5EF4-FFF2-40B4-BE49-F238E27FC236}">
                <a16:creationId xmlns:a16="http://schemas.microsoft.com/office/drawing/2014/main" id="{E67AAE68-F640-589B-63CD-1F3F17A2FE63}"/>
              </a:ext>
            </a:extLst>
          </p:cNvPr>
          <p:cNvCxnSpPr>
            <a:cxnSpLocks/>
          </p:cNvCxnSpPr>
          <p:nvPr/>
        </p:nvCxnSpPr>
        <p:spPr>
          <a:xfrm>
            <a:off x="7236759" y="1072899"/>
            <a:ext cx="633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ovéPole 17">
            <a:extLst>
              <a:ext uri="{FF2B5EF4-FFF2-40B4-BE49-F238E27FC236}">
                <a16:creationId xmlns:a16="http://schemas.microsoft.com/office/drawing/2014/main" id="{21AC71B4-05BE-D202-A14D-090ED4B33E77}"/>
              </a:ext>
            </a:extLst>
          </p:cNvPr>
          <p:cNvSpPr txBox="1"/>
          <p:nvPr/>
        </p:nvSpPr>
        <p:spPr>
          <a:xfrm>
            <a:off x="6800491" y="842066"/>
            <a:ext cx="633176" cy="461665"/>
          </a:xfrm>
          <a:prstGeom prst="rect">
            <a:avLst/>
          </a:prstGeom>
          <a:noFill/>
        </p:spPr>
        <p:txBody>
          <a:bodyPr wrap="square" rtlCol="0">
            <a:spAutoFit/>
          </a:bodyPr>
          <a:lstStyle/>
          <a:p>
            <a:r>
              <a:rPr lang="cs-CZ" sz="2400" b="1" dirty="0"/>
              <a:t>1</a:t>
            </a:r>
          </a:p>
        </p:txBody>
      </p:sp>
      <p:sp>
        <p:nvSpPr>
          <p:cNvPr id="19" name="TextovéPole 18">
            <a:extLst>
              <a:ext uri="{FF2B5EF4-FFF2-40B4-BE49-F238E27FC236}">
                <a16:creationId xmlns:a16="http://schemas.microsoft.com/office/drawing/2014/main" id="{D1E3A970-604B-6E6D-4B33-E8FDE0AFD44A}"/>
              </a:ext>
            </a:extLst>
          </p:cNvPr>
          <p:cNvSpPr txBox="1"/>
          <p:nvPr/>
        </p:nvSpPr>
        <p:spPr>
          <a:xfrm>
            <a:off x="6800491" y="1762562"/>
            <a:ext cx="633176" cy="461665"/>
          </a:xfrm>
          <a:prstGeom prst="rect">
            <a:avLst/>
          </a:prstGeom>
          <a:noFill/>
        </p:spPr>
        <p:txBody>
          <a:bodyPr wrap="square" rtlCol="0">
            <a:spAutoFit/>
          </a:bodyPr>
          <a:lstStyle/>
          <a:p>
            <a:r>
              <a:rPr lang="cs-CZ" sz="2400" b="1" dirty="0"/>
              <a:t>2</a:t>
            </a:r>
          </a:p>
        </p:txBody>
      </p:sp>
      <p:sp>
        <p:nvSpPr>
          <p:cNvPr id="20" name="TextovéPole 19">
            <a:extLst>
              <a:ext uri="{FF2B5EF4-FFF2-40B4-BE49-F238E27FC236}">
                <a16:creationId xmlns:a16="http://schemas.microsoft.com/office/drawing/2014/main" id="{91AA99A7-1527-14C6-72B7-B0D8508CE7EB}"/>
              </a:ext>
            </a:extLst>
          </p:cNvPr>
          <p:cNvSpPr txBox="1"/>
          <p:nvPr/>
        </p:nvSpPr>
        <p:spPr>
          <a:xfrm>
            <a:off x="6800491" y="3847395"/>
            <a:ext cx="633176" cy="461665"/>
          </a:xfrm>
          <a:prstGeom prst="rect">
            <a:avLst/>
          </a:prstGeom>
          <a:noFill/>
        </p:spPr>
        <p:txBody>
          <a:bodyPr wrap="square" rtlCol="0">
            <a:spAutoFit/>
          </a:bodyPr>
          <a:lstStyle/>
          <a:p>
            <a:r>
              <a:rPr lang="cs-CZ" sz="2400" b="1" dirty="0"/>
              <a:t>3</a:t>
            </a:r>
          </a:p>
        </p:txBody>
      </p:sp>
      <p:sp>
        <p:nvSpPr>
          <p:cNvPr id="21" name="TextovéPole 20">
            <a:extLst>
              <a:ext uri="{FF2B5EF4-FFF2-40B4-BE49-F238E27FC236}">
                <a16:creationId xmlns:a16="http://schemas.microsoft.com/office/drawing/2014/main" id="{7D4C79B0-ECB1-B1E9-8F1F-3748AB2C1862}"/>
              </a:ext>
            </a:extLst>
          </p:cNvPr>
          <p:cNvSpPr txBox="1"/>
          <p:nvPr/>
        </p:nvSpPr>
        <p:spPr>
          <a:xfrm>
            <a:off x="6800491" y="5590850"/>
            <a:ext cx="633176" cy="461665"/>
          </a:xfrm>
          <a:prstGeom prst="rect">
            <a:avLst/>
          </a:prstGeom>
          <a:noFill/>
        </p:spPr>
        <p:txBody>
          <a:bodyPr wrap="square" rtlCol="0">
            <a:spAutoFit/>
          </a:bodyPr>
          <a:lstStyle/>
          <a:p>
            <a:r>
              <a:rPr lang="cs-CZ" sz="2400" b="1" dirty="0"/>
              <a:t>4</a:t>
            </a:r>
          </a:p>
        </p:txBody>
      </p:sp>
    </p:spTree>
    <p:extLst>
      <p:ext uri="{BB962C8B-B14F-4D97-AF65-F5344CB8AC3E}">
        <p14:creationId xmlns:p14="http://schemas.microsoft.com/office/powerpoint/2010/main" val="3651196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5BEAA00-B43F-C2D5-E17D-3EB627A50B5C}"/>
              </a:ext>
            </a:extLst>
          </p:cNvPr>
          <p:cNvPicPr>
            <a:picLocks noChangeAspect="1"/>
          </p:cNvPicPr>
          <p:nvPr/>
        </p:nvPicPr>
        <p:blipFill rotWithShape="1">
          <a:blip r:embed="rId3">
            <a:alphaModFix amt="56000"/>
          </a:blip>
          <a:srcRect l="63620" r="22778"/>
          <a:stretch/>
        </p:blipFill>
        <p:spPr>
          <a:xfrm>
            <a:off x="10815620" y="-11517"/>
            <a:ext cx="1860259" cy="6869517"/>
          </a:xfrm>
          <a:prstGeom prst="rect">
            <a:avLst/>
          </a:prstGeom>
        </p:spPr>
      </p:pic>
      <p:pic>
        <p:nvPicPr>
          <p:cNvPr id="7" name="Obrázek 6">
            <a:extLst>
              <a:ext uri="{FF2B5EF4-FFF2-40B4-BE49-F238E27FC236}">
                <a16:creationId xmlns:a16="http://schemas.microsoft.com/office/drawing/2014/main" id="{A192BEF2-0B34-810B-A7DC-DC21DD067D66}"/>
              </a:ext>
            </a:extLst>
          </p:cNvPr>
          <p:cNvPicPr>
            <a:picLocks noChangeAspect="1"/>
          </p:cNvPicPr>
          <p:nvPr/>
        </p:nvPicPr>
        <p:blipFill>
          <a:blip r:embed="rId4">
            <a:alphaModFix amt="73000"/>
          </a:blip>
          <a:stretch>
            <a:fillRect/>
          </a:stretch>
        </p:blipFill>
        <p:spPr>
          <a:xfrm>
            <a:off x="10145924" y="-1"/>
            <a:ext cx="1133264" cy="6858001"/>
          </a:xfrm>
          <a:prstGeom prst="rect">
            <a:avLst/>
          </a:prstGeom>
        </p:spPr>
      </p:pic>
      <p:sp>
        <p:nvSpPr>
          <p:cNvPr id="3" name="Zástupný obsah 2">
            <a:extLst>
              <a:ext uri="{FF2B5EF4-FFF2-40B4-BE49-F238E27FC236}">
                <a16:creationId xmlns:a16="http://schemas.microsoft.com/office/drawing/2014/main" id="{B26DB0C0-37B2-AB1A-B6F0-EF84F3B75DFC}"/>
              </a:ext>
            </a:extLst>
          </p:cNvPr>
          <p:cNvSpPr>
            <a:spLocks noGrp="1"/>
          </p:cNvSpPr>
          <p:nvPr>
            <p:ph sz="half" idx="2"/>
          </p:nvPr>
        </p:nvSpPr>
        <p:spPr>
          <a:xfrm>
            <a:off x="250304" y="595017"/>
            <a:ext cx="6647105" cy="6759094"/>
          </a:xfrm>
        </p:spPr>
        <p:txBody>
          <a:bodyPr>
            <a:noAutofit/>
          </a:bodyPr>
          <a:lstStyle/>
          <a:p>
            <a:pPr marL="0" indent="0" rtl="0">
              <a:spcBef>
                <a:spcPts val="1200"/>
              </a:spcBef>
              <a:spcAft>
                <a:spcPts val="1200"/>
              </a:spcAft>
              <a:buNone/>
            </a:pPr>
            <a:r>
              <a:rPr lang="cs-CZ" sz="2000" u="sng" dirty="0">
                <a:solidFill>
                  <a:srgbClr val="202122"/>
                </a:solidFill>
                <a:latin typeface="Arial" panose="020B0604020202020204" pitchFamily="34" charset="0"/>
                <a:cs typeface="Arial" panose="020B0604020202020204" pitchFamily="34" charset="0"/>
              </a:rPr>
              <a:t>1. </a:t>
            </a:r>
            <a:r>
              <a:rPr lang="cs-CZ" sz="2000" i="0" u="sng" strike="noStrike" dirty="0">
                <a:solidFill>
                  <a:srgbClr val="202122"/>
                </a:solidFill>
                <a:effectLst/>
                <a:latin typeface="Arial" panose="020B0604020202020204" pitchFamily="34" charset="0"/>
                <a:cs typeface="Arial" panose="020B0604020202020204" pitchFamily="34" charset="0"/>
              </a:rPr>
              <a:t>Propagace skrze sociální sítě a média</a:t>
            </a:r>
            <a:endParaRPr lang="cs-CZ" sz="2000" u="sng" dirty="0">
              <a:latin typeface="Arial" panose="020B0604020202020204" pitchFamily="34" charset="0"/>
              <a:cs typeface="Arial" panose="020B0604020202020204" pitchFamily="34" charset="0"/>
            </a:endParaRPr>
          </a:p>
          <a:p>
            <a:pPr marL="0" indent="0" rtl="0">
              <a:spcBef>
                <a:spcPts val="1200"/>
              </a:spcBef>
              <a:spcAft>
                <a:spcPts val="1200"/>
              </a:spcAft>
              <a:buNone/>
            </a:pPr>
            <a:r>
              <a:rPr lang="cs-CZ" sz="2000" i="0" u="none" strike="noStrike" dirty="0">
                <a:solidFill>
                  <a:srgbClr val="202122"/>
                </a:solidFill>
                <a:effectLst/>
                <a:latin typeface="Arial" panose="020B0604020202020204" pitchFamily="34" charset="0"/>
                <a:cs typeface="Arial" panose="020B0604020202020204" pitchFamily="34" charset="0"/>
              </a:rPr>
              <a:t> A) Událost na Facebooku, příspěvek na Twitteru a Instagramu (příspěvky i událost budou sdíleny skrze sociální sítě Památníku Tomáše Bati)</a:t>
            </a:r>
            <a:endParaRPr lang="cs-CZ" sz="2000" dirty="0">
              <a:latin typeface="Arial" panose="020B0604020202020204" pitchFamily="34" charset="0"/>
              <a:cs typeface="Arial" panose="020B0604020202020204" pitchFamily="34" charset="0"/>
            </a:endParaRPr>
          </a:p>
          <a:p>
            <a:pPr marL="0" indent="0" rtl="0">
              <a:spcBef>
                <a:spcPts val="1200"/>
              </a:spcBef>
              <a:spcAft>
                <a:spcPts val="1200"/>
              </a:spcAft>
              <a:buNone/>
            </a:pPr>
            <a:r>
              <a:rPr lang="cs-CZ" sz="2000" i="0" u="none" strike="noStrike" dirty="0">
                <a:solidFill>
                  <a:srgbClr val="202122"/>
                </a:solidFill>
                <a:effectLst/>
                <a:latin typeface="Arial" panose="020B0604020202020204" pitchFamily="34" charset="0"/>
                <a:cs typeface="Arial" panose="020B0604020202020204" pitchFamily="34" charset="0"/>
              </a:rPr>
              <a:t> B) Krátká videa z instalace výstavy a krátké rozhovory s kurátory</a:t>
            </a:r>
            <a:endParaRPr lang="cs-CZ" sz="2000" dirty="0">
              <a:effectLst/>
              <a:highlight>
                <a:srgbClr val="FFFF00"/>
              </a:highlight>
              <a:latin typeface="Arial" panose="020B0604020202020204" pitchFamily="34" charset="0"/>
              <a:cs typeface="Arial" panose="020B0604020202020204" pitchFamily="34" charset="0"/>
            </a:endParaRPr>
          </a:p>
          <a:p>
            <a:pPr marL="0" indent="0" rtl="0">
              <a:spcBef>
                <a:spcPts val="1200"/>
              </a:spcBef>
              <a:spcAft>
                <a:spcPts val="1200"/>
              </a:spcAft>
              <a:buNone/>
            </a:pPr>
            <a:r>
              <a:rPr lang="cs-CZ" sz="2000" i="0" u="none" strike="noStrike" dirty="0">
                <a:solidFill>
                  <a:srgbClr val="202122"/>
                </a:solidFill>
                <a:effectLst/>
                <a:latin typeface="Arial" panose="020B0604020202020204" pitchFamily="34" charset="0"/>
                <a:cs typeface="Arial" panose="020B0604020202020204" pitchFamily="34" charset="0"/>
              </a:rPr>
              <a:t>C) Tisková zpráva pro média, která se věnují kultuře (</a:t>
            </a:r>
            <a:r>
              <a:rPr lang="cs-CZ" sz="2000" i="0" u="none" strike="noStrike" dirty="0" err="1">
                <a:solidFill>
                  <a:srgbClr val="202122"/>
                </a:solidFill>
                <a:effectLst/>
                <a:latin typeface="Arial" panose="020B0604020202020204" pitchFamily="34" charset="0"/>
                <a:cs typeface="Arial" panose="020B0604020202020204" pitchFamily="34" charset="0"/>
              </a:rPr>
              <a:t>např.</a:t>
            </a:r>
            <a:r>
              <a:rPr lang="cs-CZ" sz="2000" i="0" u="sng" strike="noStrike" dirty="0" err="1">
                <a:solidFill>
                  <a:srgbClr val="202122"/>
                </a:solidFill>
                <a:effectLst/>
                <a:latin typeface="Arial" panose="020B0604020202020204" pitchFamily="34" charset="0"/>
                <a:cs typeface="Arial" panose="020B0604020202020204" pitchFamily="34" charset="0"/>
                <a:hlinkClick r:id="rId5"/>
              </a:rPr>
              <a:t>https</a:t>
            </a:r>
            <a:r>
              <a:rPr lang="cs-CZ" sz="2000" i="0" u="sng" strike="noStrike" dirty="0">
                <a:solidFill>
                  <a:srgbClr val="202122"/>
                </a:solidFill>
                <a:effectLst/>
                <a:latin typeface="Arial" panose="020B0604020202020204" pitchFamily="34" charset="0"/>
                <a:cs typeface="Arial" panose="020B0604020202020204" pitchFamily="34" charset="0"/>
                <a:hlinkClick r:id="rId5"/>
              </a:rPr>
              <a:t>://artalk.info/?prioritized=true&amp;dateFrom=null&amp;dateTo=null&amp;authors=&amp;categories=&amp;search=</a:t>
            </a:r>
            <a:r>
              <a:rPr lang="cs-CZ" sz="2000" i="0" u="sng" strike="noStrike" dirty="0" err="1">
                <a:solidFill>
                  <a:srgbClr val="202122"/>
                </a:solidFill>
                <a:effectLst/>
                <a:latin typeface="Arial" panose="020B0604020202020204" pitchFamily="34" charset="0"/>
                <a:cs typeface="Arial" panose="020B0604020202020204" pitchFamily="34" charset="0"/>
                <a:hlinkClick r:id="rId5"/>
              </a:rPr>
              <a:t>null</a:t>
            </a:r>
            <a:r>
              <a:rPr lang="cs-CZ" sz="2000" dirty="0">
                <a:solidFill>
                  <a:srgbClr val="202122"/>
                </a:solidFill>
                <a:latin typeface="Arial" panose="020B0604020202020204" pitchFamily="34" charset="0"/>
                <a:cs typeface="Arial" panose="020B0604020202020204" pitchFamily="34" charset="0"/>
              </a:rPr>
              <a:t> a</a:t>
            </a:r>
            <a:r>
              <a:rPr lang="cs-CZ" sz="2000" i="0" u="none" strike="noStrike" dirty="0">
                <a:solidFill>
                  <a:srgbClr val="202122"/>
                </a:solidFill>
                <a:effectLst/>
                <a:latin typeface="Arial" panose="020B0604020202020204" pitchFamily="34" charset="0"/>
                <a:cs typeface="Arial" panose="020B0604020202020204" pitchFamily="34" charset="0"/>
                <a:hlinkClick r:id="rId6"/>
              </a:rPr>
              <a:t> </a:t>
            </a:r>
            <a:r>
              <a:rPr lang="cs-CZ" sz="2000" i="0" u="sng" strike="noStrike" dirty="0">
                <a:solidFill>
                  <a:srgbClr val="202122"/>
                </a:solidFill>
                <a:effectLst/>
                <a:latin typeface="Arial" panose="020B0604020202020204" pitchFamily="34" charset="0"/>
                <a:cs typeface="Arial" panose="020B0604020202020204" pitchFamily="34" charset="0"/>
                <a:hlinkClick r:id="rId6"/>
              </a:rPr>
              <a:t>https://pamatnikbata.eu/</a:t>
            </a:r>
            <a:r>
              <a:rPr lang="cs-CZ" sz="2000" i="0" u="none" strike="noStrike" dirty="0">
                <a:solidFill>
                  <a:srgbClr val="202122"/>
                </a:solidFill>
                <a:effectLst/>
                <a:latin typeface="Arial" panose="020B0604020202020204" pitchFamily="34" charset="0"/>
                <a:cs typeface="Arial" panose="020B0604020202020204" pitchFamily="34" charset="0"/>
              </a:rPr>
              <a:t> )</a:t>
            </a:r>
            <a:endParaRPr lang="cs-CZ" sz="2000" dirty="0">
              <a:effectLst/>
              <a:latin typeface="Arial" panose="020B0604020202020204" pitchFamily="34" charset="0"/>
              <a:cs typeface="Arial" panose="020B0604020202020204" pitchFamily="34" charset="0"/>
            </a:endParaRPr>
          </a:p>
          <a:p>
            <a:pPr marL="0" indent="0" rtl="0">
              <a:spcBef>
                <a:spcPts val="1200"/>
              </a:spcBef>
              <a:spcAft>
                <a:spcPts val="1200"/>
              </a:spcAft>
              <a:buNone/>
            </a:pPr>
            <a:r>
              <a:rPr lang="cs-CZ" sz="2000" i="0" u="sng" strike="noStrike" dirty="0">
                <a:solidFill>
                  <a:srgbClr val="202122"/>
                </a:solidFill>
                <a:effectLst/>
                <a:latin typeface="Arial" panose="020B0604020202020204" pitchFamily="34" charset="0"/>
                <a:cs typeface="Arial" panose="020B0604020202020204" pitchFamily="34" charset="0"/>
              </a:rPr>
              <a:t>2. Partnerská spolupráce</a:t>
            </a:r>
            <a:endParaRPr lang="cs-CZ" sz="2000" u="sng" dirty="0">
              <a:effectLst/>
              <a:latin typeface="Arial" panose="020B0604020202020204" pitchFamily="34" charset="0"/>
              <a:cs typeface="Arial" panose="020B0604020202020204" pitchFamily="34" charset="0"/>
            </a:endParaRPr>
          </a:p>
          <a:p>
            <a:pPr>
              <a:spcBef>
                <a:spcPts val="1200"/>
              </a:spcBef>
              <a:spcAft>
                <a:spcPts val="1200"/>
              </a:spcAft>
            </a:pPr>
            <a:r>
              <a:rPr lang="cs-CZ" sz="2000" i="0" u="none" strike="noStrike" dirty="0">
                <a:solidFill>
                  <a:srgbClr val="202122"/>
                </a:solidFill>
                <a:effectLst/>
                <a:latin typeface="Arial" panose="020B0604020202020204" pitchFamily="34" charset="0"/>
                <a:cs typeface="Arial" panose="020B0604020202020204" pitchFamily="34" charset="0"/>
              </a:rPr>
              <a:t>Spolupráce s uměleckými školami a kulturními organizacemi v regionu, zvýhodněné vstupné či exkluzivní prohlídky zdarma pro tyto skupiny a provozovatele Památníku T. Bati.</a:t>
            </a:r>
            <a:endParaRPr lang="cs-CZ" sz="2000" dirty="0">
              <a:solidFill>
                <a:srgbClr val="202122"/>
              </a:solidFill>
              <a:highlight>
                <a:srgbClr val="FFFF00"/>
              </a:highlight>
              <a:latin typeface="Arial" panose="020B0604020202020204" pitchFamily="34" charset="0"/>
              <a:cs typeface="Arial" panose="020B0604020202020204" pitchFamily="34" charset="0"/>
            </a:endParaRPr>
          </a:p>
        </p:txBody>
      </p:sp>
      <p:sp>
        <p:nvSpPr>
          <p:cNvPr id="6" name="Zástupný obsah 5">
            <a:extLst>
              <a:ext uri="{FF2B5EF4-FFF2-40B4-BE49-F238E27FC236}">
                <a16:creationId xmlns:a16="http://schemas.microsoft.com/office/drawing/2014/main" id="{9E2E7BA7-F02B-4D6F-B6AF-FBE2FEFA0AEC}"/>
              </a:ext>
            </a:extLst>
          </p:cNvPr>
          <p:cNvSpPr>
            <a:spLocks noGrp="1"/>
          </p:cNvSpPr>
          <p:nvPr>
            <p:ph sz="quarter" idx="4"/>
          </p:nvPr>
        </p:nvSpPr>
        <p:spPr>
          <a:xfrm>
            <a:off x="7008812" y="595017"/>
            <a:ext cx="5183188" cy="6614410"/>
          </a:xfrm>
        </p:spPr>
        <p:txBody>
          <a:bodyPr>
            <a:normAutofit fontScale="32500" lnSpcReduction="20000"/>
          </a:bodyPr>
          <a:lstStyle/>
          <a:p>
            <a:pPr marL="0" indent="0" rtl="0">
              <a:spcBef>
                <a:spcPts val="1200"/>
              </a:spcBef>
              <a:spcAft>
                <a:spcPts val="1200"/>
              </a:spcAft>
              <a:buNone/>
            </a:pPr>
            <a:r>
              <a:rPr lang="cs-CZ" sz="6200" i="0" u="sng" strike="noStrike" dirty="0">
                <a:solidFill>
                  <a:srgbClr val="202122"/>
                </a:solidFill>
                <a:effectLst/>
                <a:latin typeface="Arial" panose="020B0604020202020204" pitchFamily="34" charset="0"/>
                <a:cs typeface="Arial" panose="020B0604020202020204" pitchFamily="34" charset="0"/>
              </a:rPr>
              <a:t>3. Fyzická propagace</a:t>
            </a:r>
            <a:endParaRPr lang="cs-CZ" sz="6200" u="sng" dirty="0">
              <a:effectLst/>
              <a:latin typeface="Arial" panose="020B0604020202020204" pitchFamily="34" charset="0"/>
              <a:cs typeface="Arial" panose="020B0604020202020204" pitchFamily="34" charset="0"/>
            </a:endParaRPr>
          </a:p>
          <a:p>
            <a:pPr indent="-228600" rtl="0">
              <a:spcBef>
                <a:spcPts val="1200"/>
              </a:spcBef>
              <a:spcAft>
                <a:spcPts val="1200"/>
              </a:spcAft>
            </a:pPr>
            <a:r>
              <a:rPr lang="cs-CZ" sz="6200" i="0" u="none" strike="noStrike" dirty="0">
                <a:solidFill>
                  <a:srgbClr val="202122"/>
                </a:solidFill>
                <a:effectLst/>
                <a:latin typeface="Arial" panose="020B0604020202020204" pitchFamily="34" charset="0"/>
                <a:cs typeface="Arial" panose="020B0604020202020204" pitchFamily="34" charset="0"/>
              </a:rPr>
              <a:t>Tištěné plakáty a brožury, které budou umístěny v kavárnách, knihkupectvích, školách a kulturních institucích</a:t>
            </a:r>
            <a:endParaRPr lang="cs-CZ" sz="6200" dirty="0">
              <a:effectLst/>
              <a:latin typeface="Arial" panose="020B0604020202020204" pitchFamily="34" charset="0"/>
              <a:cs typeface="Arial" panose="020B0604020202020204" pitchFamily="34" charset="0"/>
            </a:endParaRPr>
          </a:p>
          <a:p>
            <a:pPr marL="0" indent="0" rtl="0">
              <a:spcBef>
                <a:spcPts val="1200"/>
              </a:spcBef>
              <a:spcAft>
                <a:spcPts val="1200"/>
              </a:spcAft>
              <a:buNone/>
            </a:pPr>
            <a:r>
              <a:rPr lang="cs-CZ" sz="6200" i="0" u="sng" strike="noStrike" dirty="0">
                <a:solidFill>
                  <a:srgbClr val="202122"/>
                </a:solidFill>
                <a:effectLst/>
                <a:latin typeface="Arial" panose="020B0604020202020204" pitchFamily="34" charset="0"/>
                <a:cs typeface="Arial" panose="020B0604020202020204" pitchFamily="34" charset="0"/>
              </a:rPr>
              <a:t>4. Interaktivní prvky</a:t>
            </a:r>
            <a:endParaRPr lang="cs-CZ" sz="6200" u="sng" dirty="0">
              <a:effectLst/>
              <a:latin typeface="Arial" panose="020B0604020202020204" pitchFamily="34" charset="0"/>
              <a:cs typeface="Arial" panose="020B0604020202020204" pitchFamily="34" charset="0"/>
            </a:endParaRPr>
          </a:p>
          <a:p>
            <a:pPr indent="-228600" rtl="0">
              <a:spcBef>
                <a:spcPts val="1200"/>
              </a:spcBef>
              <a:spcAft>
                <a:spcPts val="1200"/>
              </a:spcAft>
            </a:pPr>
            <a:r>
              <a:rPr lang="cs-CZ" sz="6200" i="0" u="none" strike="noStrike" dirty="0">
                <a:solidFill>
                  <a:srgbClr val="202122"/>
                </a:solidFill>
                <a:effectLst/>
                <a:latin typeface="Arial" panose="020B0604020202020204" pitchFamily="34" charset="0"/>
                <a:cs typeface="Arial" panose="020B0604020202020204" pitchFamily="34" charset="0"/>
              </a:rPr>
              <a:t>Hashtag pro výstavu, pomocí kterého by návštěvníci sdíleli své dojmy a fotografie z výstavy na sociálních sítích</a:t>
            </a:r>
            <a:endParaRPr lang="cs-CZ" sz="6200" dirty="0">
              <a:effectLst/>
              <a:latin typeface="Arial" panose="020B0604020202020204" pitchFamily="34" charset="0"/>
              <a:cs typeface="Arial" panose="020B0604020202020204" pitchFamily="34" charset="0"/>
            </a:endParaRPr>
          </a:p>
          <a:p>
            <a:pPr indent="-228600" rtl="0">
              <a:spcBef>
                <a:spcPts val="1200"/>
              </a:spcBef>
              <a:spcAft>
                <a:spcPts val="1200"/>
              </a:spcAft>
            </a:pPr>
            <a:r>
              <a:rPr lang="cs-CZ" sz="6200" i="0" u="none" strike="noStrike" dirty="0">
                <a:solidFill>
                  <a:srgbClr val="202122"/>
                </a:solidFill>
                <a:effectLst/>
                <a:latin typeface="Arial" panose="020B0604020202020204" pitchFamily="34" charset="0"/>
                <a:cs typeface="Arial" panose="020B0604020202020204" pitchFamily="34" charset="0"/>
              </a:rPr>
              <a:t>Web výstavy s diskusním fórem</a:t>
            </a:r>
            <a:endParaRPr lang="cs-CZ" sz="6200" dirty="0">
              <a:effectLst/>
              <a:latin typeface="Arial" panose="020B0604020202020204" pitchFamily="34" charset="0"/>
              <a:cs typeface="Arial" panose="020B0604020202020204" pitchFamily="34" charset="0"/>
            </a:endParaRPr>
          </a:p>
          <a:p>
            <a:pPr marL="0" indent="0" rtl="0">
              <a:spcBef>
                <a:spcPts val="1200"/>
              </a:spcBef>
              <a:spcAft>
                <a:spcPts val="1200"/>
              </a:spcAft>
              <a:buNone/>
            </a:pPr>
            <a:r>
              <a:rPr lang="cs-CZ" sz="6200" i="0" u="sng" strike="noStrike" dirty="0">
                <a:solidFill>
                  <a:srgbClr val="202122"/>
                </a:solidFill>
                <a:effectLst/>
                <a:latin typeface="Arial" panose="020B0604020202020204" pitchFamily="34" charset="0"/>
                <a:cs typeface="Arial" panose="020B0604020202020204" pitchFamily="34" charset="0"/>
              </a:rPr>
              <a:t>5. Sponzorství</a:t>
            </a:r>
            <a:endParaRPr lang="cs-CZ" sz="6200" u="sng" dirty="0">
              <a:effectLst/>
              <a:latin typeface="Arial" panose="020B0604020202020204" pitchFamily="34" charset="0"/>
              <a:cs typeface="Arial" panose="020B0604020202020204" pitchFamily="34" charset="0"/>
            </a:endParaRPr>
          </a:p>
          <a:p>
            <a:pPr indent="-228600" rtl="0">
              <a:spcBef>
                <a:spcPts val="1200"/>
              </a:spcBef>
              <a:spcAft>
                <a:spcPts val="1200"/>
              </a:spcAft>
            </a:pPr>
            <a:r>
              <a:rPr lang="cs-CZ" sz="6200" i="0" u="none" strike="noStrike" dirty="0">
                <a:solidFill>
                  <a:srgbClr val="202122"/>
                </a:solidFill>
                <a:effectLst/>
                <a:latin typeface="Arial" panose="020B0604020202020204" pitchFamily="34" charset="0"/>
                <a:cs typeface="Arial" panose="020B0604020202020204" pitchFamily="34" charset="0"/>
              </a:rPr>
              <a:t>Potenciální sponzoři, kteří by mohli podpořit výstavu a propagovat ji v jiných okruzích. Např. spolupráce se statutárním městem Zlín = vstupenky pro úředníky, vylepení plakátů v městských institucích a veřejném prostoru</a:t>
            </a:r>
            <a:endParaRPr lang="cs-CZ" sz="6200" dirty="0">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0102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a:extLst>
              <a:ext uri="{FF2B5EF4-FFF2-40B4-BE49-F238E27FC236}">
                <a16:creationId xmlns:a16="http://schemas.microsoft.com/office/drawing/2014/main" id="{3B2B6BD3-039C-1070-563F-514715618770}"/>
              </a:ext>
            </a:extLst>
          </p:cNvPr>
          <p:cNvPicPr>
            <a:picLocks noChangeAspect="1"/>
          </p:cNvPicPr>
          <p:nvPr/>
        </p:nvPicPr>
        <p:blipFill rotWithShape="1">
          <a:blip r:embed="rId2">
            <a:alphaModFix amt="52000"/>
          </a:blip>
          <a:srcRect l="66028" t="77214" r="1793" b="1"/>
          <a:stretch/>
        </p:blipFill>
        <p:spPr>
          <a:xfrm rot="16200000">
            <a:off x="1571322" y="826741"/>
            <a:ext cx="514139" cy="3656779"/>
          </a:xfrm>
          <a:prstGeom prst="rect">
            <a:avLst/>
          </a:prstGeom>
        </p:spPr>
      </p:pic>
      <p:pic>
        <p:nvPicPr>
          <p:cNvPr id="18" name="Obrázek 17">
            <a:extLst>
              <a:ext uri="{FF2B5EF4-FFF2-40B4-BE49-F238E27FC236}">
                <a16:creationId xmlns:a16="http://schemas.microsoft.com/office/drawing/2014/main" id="{B681DBC4-6720-5F23-4C5A-9A860DC1EA41}"/>
              </a:ext>
            </a:extLst>
          </p:cNvPr>
          <p:cNvPicPr>
            <a:picLocks noChangeAspect="1"/>
          </p:cNvPicPr>
          <p:nvPr/>
        </p:nvPicPr>
        <p:blipFill rotWithShape="1">
          <a:blip r:embed="rId3">
            <a:alphaModFix amt="56000"/>
          </a:blip>
          <a:srcRect l="63620" t="69081" r="22778"/>
          <a:stretch/>
        </p:blipFill>
        <p:spPr>
          <a:xfrm rot="10800000">
            <a:off x="9384034" y="4450080"/>
            <a:ext cx="1924870" cy="2407920"/>
          </a:xfrm>
          <a:prstGeom prst="rect">
            <a:avLst/>
          </a:prstGeom>
        </p:spPr>
      </p:pic>
      <p:sp>
        <p:nvSpPr>
          <p:cNvPr id="2" name="Nadpis 1">
            <a:extLst>
              <a:ext uri="{FF2B5EF4-FFF2-40B4-BE49-F238E27FC236}">
                <a16:creationId xmlns:a16="http://schemas.microsoft.com/office/drawing/2014/main" id="{2D6301DC-CE39-D887-65B4-DEFBD6F3443D}"/>
              </a:ext>
            </a:extLst>
          </p:cNvPr>
          <p:cNvSpPr>
            <a:spLocks noGrp="1"/>
          </p:cNvSpPr>
          <p:nvPr>
            <p:ph type="title"/>
          </p:nvPr>
        </p:nvSpPr>
        <p:spPr>
          <a:xfrm>
            <a:off x="297180" y="167005"/>
            <a:ext cx="4922520" cy="1067435"/>
          </a:xfrm>
        </p:spPr>
        <p:txBody>
          <a:bodyPr/>
          <a:lstStyle/>
          <a:p>
            <a:r>
              <a:rPr lang="cs-CZ" dirty="0">
                <a:latin typeface="Arial" panose="020B0604020202020204" pitchFamily="34" charset="0"/>
                <a:cs typeface="Arial" panose="020B0604020202020204" pitchFamily="34" charset="0"/>
              </a:rPr>
              <a:t>Interpretační plán </a:t>
            </a:r>
            <a:endParaRPr lang="en-GB" dirty="0">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ED99EEA4-B095-3C4D-2A22-2135D0EDC0EB}"/>
              </a:ext>
            </a:extLst>
          </p:cNvPr>
          <p:cNvSpPr>
            <a:spLocks noGrp="1"/>
          </p:cNvSpPr>
          <p:nvPr>
            <p:ph idx="1"/>
          </p:nvPr>
        </p:nvSpPr>
        <p:spPr>
          <a:xfrm>
            <a:off x="499110" y="1234440"/>
            <a:ext cx="4518660" cy="1325563"/>
          </a:xfrm>
        </p:spPr>
        <p:txBody>
          <a:bodyPr>
            <a:normAutofit/>
          </a:bodyPr>
          <a:lstStyle/>
          <a:p>
            <a:pPr marL="0" indent="0">
              <a:buNone/>
            </a:pPr>
            <a:r>
              <a:rPr lang="cs-CZ" sz="2550" u="sng" dirty="0">
                <a:latin typeface="Arial" panose="020B0604020202020204" pitchFamily="34" charset="0"/>
                <a:cs typeface="Arial" panose="020B0604020202020204" pitchFamily="34" charset="0"/>
              </a:rPr>
              <a:t>cílová skupina</a:t>
            </a:r>
            <a:r>
              <a:rPr lang="cs-CZ" sz="2550" dirty="0">
                <a:latin typeface="Arial" panose="020B0604020202020204" pitchFamily="34" charset="0"/>
                <a:cs typeface="Arial" panose="020B0604020202020204" pitchFamily="34" charset="0"/>
              </a:rPr>
              <a:t>: dospělé publikum, studenti středních a vysokých škol </a:t>
            </a:r>
            <a:endParaRPr lang="cs-CZ" sz="2550" dirty="0"/>
          </a:p>
        </p:txBody>
      </p:sp>
      <p:sp>
        <p:nvSpPr>
          <p:cNvPr id="7" name="TextovéPole 6">
            <a:extLst>
              <a:ext uri="{FF2B5EF4-FFF2-40B4-BE49-F238E27FC236}">
                <a16:creationId xmlns:a16="http://schemas.microsoft.com/office/drawing/2014/main" id="{DC895A13-858E-4A44-9B91-19732E011AEF}"/>
              </a:ext>
            </a:extLst>
          </p:cNvPr>
          <p:cNvSpPr txBox="1"/>
          <p:nvPr/>
        </p:nvSpPr>
        <p:spPr>
          <a:xfrm>
            <a:off x="4719776" y="1357644"/>
            <a:ext cx="4866188" cy="4832092"/>
          </a:xfrm>
          <a:prstGeom prst="rect">
            <a:avLst/>
          </a:prstGeom>
          <a:noFill/>
        </p:spPr>
        <p:txBody>
          <a:bodyPr wrap="square">
            <a:spAutoFit/>
          </a:bodyPr>
          <a:lstStyle/>
          <a:p>
            <a:pPr marL="457200" rtl="0">
              <a:spcBef>
                <a:spcPts val="1200"/>
              </a:spcBef>
              <a:spcAft>
                <a:spcPts val="1200"/>
              </a:spcAft>
            </a:pPr>
            <a:r>
              <a:rPr lang="cs-CZ" sz="2400" i="0" u="none" strike="noStrike" dirty="0">
                <a:solidFill>
                  <a:srgbClr val="202122"/>
                </a:solidFill>
                <a:effectLst/>
                <a:latin typeface="Arial" panose="020B0604020202020204" pitchFamily="34" charset="0"/>
              </a:rPr>
              <a:t>2</a:t>
            </a:r>
            <a:r>
              <a:rPr lang="cs-CZ" sz="2400" i="0" u="none" strike="noStrike" dirty="0">
                <a:effectLst/>
                <a:latin typeface="Arial" panose="020B0604020202020204" pitchFamily="34" charset="0"/>
                <a:cs typeface="Arial" panose="020B0604020202020204" pitchFamily="34" charset="0"/>
              </a:rPr>
              <a:t>)  </a:t>
            </a:r>
            <a:r>
              <a:rPr lang="cs-CZ" sz="2400" b="0" i="0" dirty="0">
                <a:effectLst/>
                <a:latin typeface="Arial" panose="020B0604020202020204" pitchFamily="34" charset="0"/>
                <a:cs typeface="Arial" panose="020B0604020202020204" pitchFamily="34" charset="0"/>
              </a:rPr>
              <a:t>Návštěvníci budou moci využít doprovodnou brožuru, která bude dostupná buď tištěnou formou nebo prostřednictvím QR kódu ve virtuální podobě. Brožura bude k dispozici pouze v českém a anglickém jazyce.</a:t>
            </a:r>
          </a:p>
          <a:p>
            <a:pPr marL="457200" rtl="0">
              <a:spcBef>
                <a:spcPts val="1200"/>
              </a:spcBef>
              <a:spcAft>
                <a:spcPts val="1200"/>
              </a:spcAft>
            </a:pPr>
            <a:r>
              <a:rPr lang="cs-CZ" sz="2400" dirty="0">
                <a:solidFill>
                  <a:srgbClr val="202122"/>
                </a:solidFill>
                <a:latin typeface="Arial" panose="020B0604020202020204" pitchFamily="34" charset="0"/>
              </a:rPr>
              <a:t>3) K dispozici bude i audioguide v angličtině pro cizince a v češtině pro skupinu se zrakovým postižením</a:t>
            </a:r>
            <a:endParaRPr lang="cs-CZ" sz="2400" dirty="0">
              <a:effectLst/>
            </a:endParaRPr>
          </a:p>
        </p:txBody>
      </p:sp>
      <p:sp>
        <p:nvSpPr>
          <p:cNvPr id="11" name="TextovéPole 10">
            <a:extLst>
              <a:ext uri="{FF2B5EF4-FFF2-40B4-BE49-F238E27FC236}">
                <a16:creationId xmlns:a16="http://schemas.microsoft.com/office/drawing/2014/main" id="{5419580F-D6EC-1667-DD48-16586974FC58}"/>
              </a:ext>
            </a:extLst>
          </p:cNvPr>
          <p:cNvSpPr txBox="1"/>
          <p:nvPr/>
        </p:nvSpPr>
        <p:spPr>
          <a:xfrm>
            <a:off x="0" y="2912201"/>
            <a:ext cx="4663444" cy="3416320"/>
          </a:xfrm>
          <a:prstGeom prst="rect">
            <a:avLst/>
          </a:prstGeom>
          <a:noFill/>
        </p:spPr>
        <p:txBody>
          <a:bodyPr wrap="square">
            <a:spAutoFit/>
          </a:bodyPr>
          <a:lstStyle/>
          <a:p>
            <a:pPr marL="800100" indent="-342900" rtl="0">
              <a:spcBef>
                <a:spcPts val="1200"/>
              </a:spcBef>
              <a:spcAft>
                <a:spcPts val="1200"/>
              </a:spcAft>
              <a:buAutoNum type="arabicParenR"/>
            </a:pPr>
            <a:r>
              <a:rPr lang="cs-CZ" sz="2400" b="0" i="0" dirty="0">
                <a:effectLst/>
                <a:latin typeface="Arial" panose="020B0604020202020204" pitchFamily="34" charset="0"/>
                <a:cs typeface="Arial" panose="020B0604020202020204" pitchFamily="34" charset="0"/>
              </a:rPr>
              <a:t>několik přednášek a workshopů zaměřených na realizaci výstavy nebo na jednotlivé umělce a jejich práci, která je v rámci výstavy prezentována. Počet akcí bude záviset na zájmu, ale bude nutné se předem přihlásit.</a:t>
            </a:r>
            <a:endParaRPr lang="cs-CZ" sz="2400" dirty="0">
              <a:latin typeface="Arial" panose="020B0604020202020204" pitchFamily="34" charset="0"/>
              <a:cs typeface="Arial" panose="020B0604020202020204" pitchFamily="34" charset="0"/>
            </a:endParaRPr>
          </a:p>
        </p:txBody>
      </p:sp>
      <p:sp>
        <p:nvSpPr>
          <p:cNvPr id="12" name="Zástupný obsah 2">
            <a:extLst>
              <a:ext uri="{FF2B5EF4-FFF2-40B4-BE49-F238E27FC236}">
                <a16:creationId xmlns:a16="http://schemas.microsoft.com/office/drawing/2014/main" id="{94F577EA-8AEA-798A-9309-0370C9250621}"/>
              </a:ext>
            </a:extLst>
          </p:cNvPr>
          <p:cNvSpPr txBox="1">
            <a:spLocks/>
          </p:cNvSpPr>
          <p:nvPr/>
        </p:nvSpPr>
        <p:spPr>
          <a:xfrm>
            <a:off x="499110" y="2407038"/>
            <a:ext cx="3011805" cy="486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550" u="sng" dirty="0">
                <a:latin typeface="Arial" panose="020B0604020202020204" pitchFamily="34" charset="0"/>
                <a:cs typeface="Arial" panose="020B0604020202020204" pitchFamily="34" charset="0"/>
              </a:rPr>
              <a:t>edukační plán:</a:t>
            </a:r>
          </a:p>
        </p:txBody>
      </p:sp>
      <p:pic>
        <p:nvPicPr>
          <p:cNvPr id="17" name="Obrázek 16">
            <a:extLst>
              <a:ext uri="{FF2B5EF4-FFF2-40B4-BE49-F238E27FC236}">
                <a16:creationId xmlns:a16="http://schemas.microsoft.com/office/drawing/2014/main" id="{18DC070D-6F6B-01F5-FCB2-177E3D2C4C4C}"/>
              </a:ext>
            </a:extLst>
          </p:cNvPr>
          <p:cNvPicPr>
            <a:picLocks noChangeAspect="1"/>
          </p:cNvPicPr>
          <p:nvPr/>
        </p:nvPicPr>
        <p:blipFill rotWithShape="1">
          <a:blip r:embed="rId3">
            <a:alphaModFix amt="56000"/>
          </a:blip>
          <a:srcRect l="63620" t="11742" r="22778"/>
          <a:stretch/>
        </p:blipFill>
        <p:spPr>
          <a:xfrm rot="10800000">
            <a:off x="9940290" y="-15240"/>
            <a:ext cx="1924870" cy="6873240"/>
          </a:xfrm>
          <a:prstGeom prst="rect">
            <a:avLst/>
          </a:prstGeom>
        </p:spPr>
      </p:pic>
    </p:spTree>
    <p:extLst>
      <p:ext uri="{BB962C8B-B14F-4D97-AF65-F5344CB8AC3E}">
        <p14:creationId xmlns:p14="http://schemas.microsoft.com/office/powerpoint/2010/main" val="1276924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a:extLst>
              <a:ext uri="{FF2B5EF4-FFF2-40B4-BE49-F238E27FC236}">
                <a16:creationId xmlns:a16="http://schemas.microsoft.com/office/drawing/2014/main" id="{C13BDD2D-A0A8-6625-2C67-8FEB70585FEF}"/>
              </a:ext>
            </a:extLst>
          </p:cNvPr>
          <p:cNvPicPr>
            <a:picLocks noChangeAspect="1"/>
          </p:cNvPicPr>
          <p:nvPr/>
        </p:nvPicPr>
        <p:blipFill rotWithShape="1">
          <a:blip r:embed="rId3">
            <a:alphaModFix amt="52000"/>
          </a:blip>
          <a:srcRect l="66620" t="69916" r="1793"/>
          <a:stretch/>
        </p:blipFill>
        <p:spPr>
          <a:xfrm rot="16200000">
            <a:off x="2161677" y="1709934"/>
            <a:ext cx="504678" cy="4828029"/>
          </a:xfrm>
          <a:prstGeom prst="rect">
            <a:avLst/>
          </a:prstGeom>
        </p:spPr>
      </p:pic>
      <p:pic>
        <p:nvPicPr>
          <p:cNvPr id="17" name="Obrázek 16">
            <a:extLst>
              <a:ext uri="{FF2B5EF4-FFF2-40B4-BE49-F238E27FC236}">
                <a16:creationId xmlns:a16="http://schemas.microsoft.com/office/drawing/2014/main" id="{95E455E6-90AF-CC59-75F1-5171A70BF24E}"/>
              </a:ext>
            </a:extLst>
          </p:cNvPr>
          <p:cNvPicPr>
            <a:picLocks noChangeAspect="1"/>
          </p:cNvPicPr>
          <p:nvPr/>
        </p:nvPicPr>
        <p:blipFill rotWithShape="1">
          <a:blip r:embed="rId4">
            <a:alphaModFix amt="56000"/>
          </a:blip>
          <a:srcRect l="63620" t="43375" r="-659"/>
          <a:stretch/>
        </p:blipFill>
        <p:spPr>
          <a:xfrm>
            <a:off x="6454140" y="0"/>
            <a:ext cx="5943600" cy="6903720"/>
          </a:xfrm>
          <a:prstGeom prst="rect">
            <a:avLst/>
          </a:prstGeom>
        </p:spPr>
      </p:pic>
      <p:sp>
        <p:nvSpPr>
          <p:cNvPr id="6" name="Nadpis 1">
            <a:extLst>
              <a:ext uri="{FF2B5EF4-FFF2-40B4-BE49-F238E27FC236}">
                <a16:creationId xmlns:a16="http://schemas.microsoft.com/office/drawing/2014/main" id="{99D55948-5AEC-66BE-ED2C-7EEB27B114AA}"/>
              </a:ext>
            </a:extLst>
          </p:cNvPr>
          <p:cNvSpPr txBox="1">
            <a:spLocks/>
          </p:cNvSpPr>
          <p:nvPr/>
        </p:nvSpPr>
        <p:spPr>
          <a:xfrm>
            <a:off x="297180" y="167005"/>
            <a:ext cx="492252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Interpretační plán </a:t>
            </a:r>
            <a:endParaRPr lang="en-GB"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62BCD41B-A6E4-C566-3B0F-7E6E8CB74E74}"/>
              </a:ext>
            </a:extLst>
          </p:cNvPr>
          <p:cNvSpPr txBox="1"/>
          <p:nvPr/>
        </p:nvSpPr>
        <p:spPr>
          <a:xfrm>
            <a:off x="156972" y="929668"/>
            <a:ext cx="5334000" cy="2215991"/>
          </a:xfrm>
          <a:prstGeom prst="rect">
            <a:avLst/>
          </a:prstGeom>
          <a:noFill/>
        </p:spPr>
        <p:txBody>
          <a:bodyPr wrap="square">
            <a:spAutoFit/>
          </a:bodyPr>
          <a:lstStyle/>
          <a:p>
            <a:r>
              <a:rPr lang="cs-CZ" sz="2300" i="0" u="none" strike="noStrike" dirty="0">
                <a:solidFill>
                  <a:srgbClr val="202122"/>
                </a:solidFill>
                <a:effectLst/>
                <a:latin typeface="Arial" panose="020B0604020202020204" pitchFamily="34" charset="0"/>
              </a:rPr>
              <a:t>K dispozici bude také </a:t>
            </a:r>
            <a:r>
              <a:rPr lang="cs-CZ" sz="2300" i="0" u="sng" strike="noStrike" dirty="0">
                <a:solidFill>
                  <a:srgbClr val="202122"/>
                </a:solidFill>
                <a:effectLst/>
                <a:latin typeface="Arial" panose="020B0604020202020204" pitchFamily="34" charset="0"/>
              </a:rPr>
              <a:t>katalog</a:t>
            </a:r>
            <a:r>
              <a:rPr lang="cs-CZ" sz="2300" i="0" u="none" strike="noStrike" dirty="0">
                <a:solidFill>
                  <a:srgbClr val="202122"/>
                </a:solidFill>
                <a:effectLst/>
                <a:latin typeface="Arial" panose="020B0604020202020204" pitchFamily="34" charset="0"/>
              </a:rPr>
              <a:t> výstavy</a:t>
            </a:r>
            <a:r>
              <a:rPr lang="cs-CZ" sz="2300" dirty="0">
                <a:solidFill>
                  <a:srgbClr val="202122"/>
                </a:solidFill>
                <a:latin typeface="Arial" panose="020B0604020202020204" pitchFamily="34" charset="0"/>
              </a:rPr>
              <a:t>.</a:t>
            </a:r>
            <a:r>
              <a:rPr lang="cs-CZ" sz="2300" i="0" u="none" strike="noStrike" dirty="0">
                <a:solidFill>
                  <a:srgbClr val="202122"/>
                </a:solidFill>
                <a:effectLst/>
                <a:latin typeface="Arial" panose="020B0604020202020204" pitchFamily="34" charset="0"/>
              </a:rPr>
              <a:t> Přítomny budou i citace, a to jak ze samotných manifestů, tak i širší literatury, která se věnuje konkrétně jednotlivým umělcům, poetismu, dané době a politické situaci.</a:t>
            </a:r>
            <a:endParaRPr lang="en-GB" sz="2300" dirty="0"/>
          </a:p>
        </p:txBody>
      </p:sp>
      <p:sp>
        <p:nvSpPr>
          <p:cNvPr id="12" name="TextovéPole 11">
            <a:extLst>
              <a:ext uri="{FF2B5EF4-FFF2-40B4-BE49-F238E27FC236}">
                <a16:creationId xmlns:a16="http://schemas.microsoft.com/office/drawing/2014/main" id="{BA80AD96-5ED5-59A1-F4BB-A9BE0AF67D8C}"/>
              </a:ext>
            </a:extLst>
          </p:cNvPr>
          <p:cNvSpPr txBox="1"/>
          <p:nvPr/>
        </p:nvSpPr>
        <p:spPr>
          <a:xfrm>
            <a:off x="205740" y="3908185"/>
            <a:ext cx="5856731" cy="2893100"/>
          </a:xfrm>
          <a:prstGeom prst="rect">
            <a:avLst/>
          </a:prstGeom>
          <a:noFill/>
        </p:spPr>
        <p:txBody>
          <a:bodyPr wrap="square">
            <a:spAutoFit/>
          </a:bodyPr>
          <a:lstStyle/>
          <a:p>
            <a:pPr rtl="0">
              <a:spcBef>
                <a:spcPts val="1200"/>
              </a:spcBef>
              <a:spcAft>
                <a:spcPts val="1200"/>
              </a:spcAft>
            </a:pPr>
            <a:r>
              <a:rPr lang="cs-CZ" sz="2300" i="0" u="sng" dirty="0">
                <a:solidFill>
                  <a:srgbClr val="202122"/>
                </a:solidFill>
                <a:effectLst/>
                <a:latin typeface="Arial" panose="020B0604020202020204" pitchFamily="34" charset="0"/>
              </a:rPr>
              <a:t>Cílem katalogu bude:</a:t>
            </a:r>
            <a:endParaRPr lang="cs-CZ" sz="2300" dirty="0">
              <a:solidFill>
                <a:srgbClr val="202122"/>
              </a:solidFill>
            </a:endParaRPr>
          </a:p>
          <a:p>
            <a:pPr rtl="0">
              <a:spcBef>
                <a:spcPts val="1200"/>
              </a:spcBef>
              <a:spcAft>
                <a:spcPts val="1200"/>
              </a:spcAft>
            </a:pPr>
            <a:r>
              <a:rPr lang="cs-CZ" sz="2300" i="0" u="none" strike="noStrike" dirty="0">
                <a:effectLst/>
                <a:latin typeface="Arial" panose="020B0604020202020204" pitchFamily="34" charset="0"/>
                <a:cs typeface="Arial" panose="020B0604020202020204" pitchFamily="34" charset="0"/>
              </a:rPr>
              <a:t>a)</a:t>
            </a:r>
            <a:r>
              <a:rPr lang="cs-CZ" sz="2300" b="0" i="0" dirty="0">
                <a:effectLst/>
                <a:latin typeface="Arial" panose="020B0604020202020204" pitchFamily="34" charset="0"/>
                <a:cs typeface="Arial" panose="020B0604020202020204" pitchFamily="34" charset="0"/>
              </a:rPr>
              <a:t> představit jednotlivé části výstavy prostřednictvím rozsáhlejších popisků, které detailně vysvětlí koncepty z </a:t>
            </a:r>
            <a:r>
              <a:rPr lang="cs-CZ" sz="2300" b="0" i="0" dirty="0" err="1">
                <a:effectLst/>
                <a:latin typeface="Arial" panose="020B0604020202020204" pitchFamily="34" charset="0"/>
                <a:cs typeface="Arial" panose="020B0604020202020204" pitchFamily="34" charset="0"/>
              </a:rPr>
              <a:t>Teigových</a:t>
            </a:r>
            <a:r>
              <a:rPr lang="cs-CZ" sz="2300" b="0" i="0" dirty="0">
                <a:effectLst/>
                <a:latin typeface="Arial" panose="020B0604020202020204" pitchFamily="34" charset="0"/>
                <a:cs typeface="Arial" panose="020B0604020202020204" pitchFamily="34" charset="0"/>
              </a:rPr>
              <a:t> manifestů a jejich politický dopad. Katalog rovněž obsáhne plány pro jednotlivé části výstavy.</a:t>
            </a:r>
            <a:endParaRPr lang="cs-CZ" sz="2300" dirty="0">
              <a:effectLst/>
              <a:highlight>
                <a:srgbClr val="FFFF00"/>
              </a:highlight>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67D09DF4-D647-C7F5-D130-22FBDC896825}"/>
              </a:ext>
            </a:extLst>
          </p:cNvPr>
          <p:cNvSpPr txBox="1"/>
          <p:nvPr/>
        </p:nvSpPr>
        <p:spPr>
          <a:xfrm>
            <a:off x="6182868" y="1127459"/>
            <a:ext cx="6088380" cy="4909036"/>
          </a:xfrm>
          <a:prstGeom prst="rect">
            <a:avLst/>
          </a:prstGeom>
          <a:noFill/>
        </p:spPr>
        <p:txBody>
          <a:bodyPr wrap="square">
            <a:spAutoFit/>
          </a:bodyPr>
          <a:lstStyle/>
          <a:p>
            <a:pPr marL="685800" indent="-228600">
              <a:spcBef>
                <a:spcPts val="1200"/>
              </a:spcBef>
              <a:spcAft>
                <a:spcPts val="1200"/>
              </a:spcAft>
            </a:pPr>
            <a:r>
              <a:rPr lang="cs-CZ" sz="2300" i="0" u="none" strike="noStrike" dirty="0">
                <a:solidFill>
                  <a:srgbClr val="202122"/>
                </a:solidFill>
                <a:effectLst/>
                <a:latin typeface="Arial" panose="020B0604020202020204" pitchFamily="34" charset="0"/>
                <a:cs typeface="Arial" panose="020B0604020202020204" pitchFamily="34" charset="0"/>
              </a:rPr>
              <a:t>b) Přiblížit životy a kontext tvorby vystavených umělců (jak malířů, tak básníků)</a:t>
            </a:r>
          </a:p>
          <a:p>
            <a:pPr marL="685800" indent="-228600" rtl="0">
              <a:spcBef>
                <a:spcPts val="1200"/>
              </a:spcBef>
              <a:spcAft>
                <a:spcPts val="1200"/>
              </a:spcAft>
            </a:pPr>
            <a:r>
              <a:rPr lang="cs-CZ" sz="2300" i="0" u="none" strike="noStrike" dirty="0">
                <a:solidFill>
                  <a:srgbClr val="202122"/>
                </a:solidFill>
                <a:effectLst/>
                <a:latin typeface="Arial" panose="020B0604020202020204" pitchFamily="34" charset="0"/>
                <a:cs typeface="Arial" panose="020B0604020202020204" pitchFamily="34" charset="0"/>
              </a:rPr>
              <a:t>c)</a:t>
            </a:r>
            <a:r>
              <a:rPr lang="cs-CZ" sz="2300" dirty="0">
                <a:solidFill>
                  <a:srgbClr val="202122"/>
                </a:solidFill>
                <a:latin typeface="Arial" panose="020B0604020202020204" pitchFamily="34" charset="0"/>
                <a:cs typeface="Arial" panose="020B0604020202020204" pitchFamily="34" charset="0"/>
              </a:rPr>
              <a:t> </a:t>
            </a:r>
            <a:r>
              <a:rPr lang="cs-CZ" sz="2300" i="0" u="none" strike="noStrike" dirty="0">
                <a:solidFill>
                  <a:srgbClr val="202122"/>
                </a:solidFill>
                <a:effectLst/>
                <a:latin typeface="Arial" panose="020B0604020202020204" pitchFamily="34" charset="0"/>
                <a:cs typeface="Arial" panose="020B0604020202020204" pitchFamily="34" charset="0"/>
              </a:rPr>
              <a:t>Zprostředkovat </a:t>
            </a:r>
            <a:r>
              <a:rPr lang="cs-CZ" sz="2300" dirty="0">
                <a:solidFill>
                  <a:srgbClr val="202122"/>
                </a:solidFill>
                <a:latin typeface="Arial" panose="020B0604020202020204" pitchFamily="34" charset="0"/>
                <a:cs typeface="Arial" panose="020B0604020202020204" pitchFamily="34" charset="0"/>
              </a:rPr>
              <a:t>podrobnější</a:t>
            </a:r>
            <a:r>
              <a:rPr lang="cs-CZ" sz="2300" i="0" u="none" strike="noStrike" dirty="0">
                <a:solidFill>
                  <a:srgbClr val="202122"/>
                </a:solidFill>
                <a:effectLst/>
                <a:latin typeface="Arial" panose="020B0604020202020204" pitchFamily="34" charset="0"/>
                <a:cs typeface="Arial" panose="020B0604020202020204" pitchFamily="34" charset="0"/>
              </a:rPr>
              <a:t> informace o vybraných dílech</a:t>
            </a:r>
            <a:endParaRPr lang="cs-CZ" sz="2300" dirty="0">
              <a:effectLst/>
              <a:latin typeface="Arial" panose="020B0604020202020204" pitchFamily="34" charset="0"/>
              <a:cs typeface="Arial" panose="020B0604020202020204" pitchFamily="34" charset="0"/>
            </a:endParaRPr>
          </a:p>
          <a:p>
            <a:pPr marL="685800" indent="-228600" rtl="0">
              <a:spcBef>
                <a:spcPts val="1200"/>
              </a:spcBef>
              <a:spcAft>
                <a:spcPts val="1200"/>
              </a:spcAft>
            </a:pPr>
            <a:r>
              <a:rPr lang="cs-CZ" sz="2300" i="0" u="none" strike="noStrike" dirty="0">
                <a:solidFill>
                  <a:srgbClr val="202122"/>
                </a:solidFill>
                <a:effectLst/>
                <a:latin typeface="Arial" panose="020B0604020202020204" pitchFamily="34" charset="0"/>
                <a:cs typeface="Arial" panose="020B0604020202020204" pitchFamily="34" charset="0"/>
              </a:rPr>
              <a:t>d)</a:t>
            </a:r>
            <a:r>
              <a:rPr lang="cs-CZ" sz="2300" dirty="0">
                <a:solidFill>
                  <a:srgbClr val="202122"/>
                </a:solidFill>
                <a:latin typeface="Arial" panose="020B0604020202020204" pitchFamily="34" charset="0"/>
                <a:cs typeface="Arial" panose="020B0604020202020204" pitchFamily="34" charset="0"/>
              </a:rPr>
              <a:t> </a:t>
            </a:r>
            <a:r>
              <a:rPr lang="cs-CZ" sz="2300" i="0" u="none" strike="noStrike" dirty="0">
                <a:solidFill>
                  <a:srgbClr val="202122"/>
                </a:solidFill>
                <a:effectLst/>
                <a:latin typeface="Arial" panose="020B0604020202020204" pitchFamily="34" charset="0"/>
                <a:cs typeface="Arial" panose="020B0604020202020204" pitchFamily="34" charset="0"/>
              </a:rPr>
              <a:t>Rejstřík děl s tištěnými miniaturami obrazů</a:t>
            </a:r>
            <a:endParaRPr lang="cs-CZ" sz="2300" dirty="0">
              <a:effectLst/>
              <a:latin typeface="Arial" panose="020B0604020202020204" pitchFamily="34" charset="0"/>
              <a:cs typeface="Arial" panose="020B0604020202020204" pitchFamily="34" charset="0"/>
            </a:endParaRPr>
          </a:p>
          <a:p>
            <a:pPr marL="685800" indent="-228600" rtl="0">
              <a:spcBef>
                <a:spcPts val="1200"/>
              </a:spcBef>
              <a:spcAft>
                <a:spcPts val="1200"/>
              </a:spcAft>
            </a:pPr>
            <a:r>
              <a:rPr lang="cs-CZ" sz="2300" i="0" u="none" strike="noStrike" dirty="0">
                <a:solidFill>
                  <a:srgbClr val="202122"/>
                </a:solidFill>
                <a:effectLst/>
                <a:latin typeface="Arial" panose="020B0604020202020204" pitchFamily="34" charset="0"/>
                <a:cs typeface="Arial" panose="020B0604020202020204" pitchFamily="34" charset="0"/>
              </a:rPr>
              <a:t>e) Rejstřík literatury a básnických sbírek, které byly použity během tvorby doprovodných materiálů a samotné výstavy. </a:t>
            </a:r>
            <a:endParaRPr lang="cs-CZ" sz="2300" dirty="0">
              <a:effectLst/>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0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5235E444-1060-650D-5B6F-5BFBF4B923D1}"/>
              </a:ext>
            </a:extLst>
          </p:cNvPr>
          <p:cNvSpPr/>
          <p:nvPr/>
        </p:nvSpPr>
        <p:spPr>
          <a:xfrm>
            <a:off x="0" y="4851400"/>
            <a:ext cx="12192000" cy="1325563"/>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CE4DB289-847D-D955-B467-8D92B80FC92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Části výstavy: </a:t>
            </a:r>
            <a:endParaRPr lang="en-GB" dirty="0">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238D26C4-DC62-9FA7-79AE-DD9464E9D95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 1. část: první manifest 1924; umění jako „nezávazná hra“ </a:t>
            </a:r>
          </a:p>
          <a:p>
            <a:pPr marL="0" indent="0">
              <a:buNone/>
            </a:pP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2. část: druhý manifest 1928; kubismus jako východisko </a:t>
            </a:r>
          </a:p>
          <a:p>
            <a:pPr marL="0" indent="0">
              <a:buNone/>
            </a:pPr>
            <a:endParaRPr lang="cs-CZ" dirty="0">
              <a:latin typeface="Arial" panose="020B0604020202020204" pitchFamily="34" charset="0"/>
              <a:cs typeface="Arial" panose="020B0604020202020204" pitchFamily="34" charset="0"/>
            </a:endParaRPr>
          </a:p>
          <a:p>
            <a:pPr marL="0" indent="0">
              <a:buNone/>
            </a:pPr>
            <a:r>
              <a:rPr lang="cs-CZ" dirty="0">
                <a:latin typeface="Arial" panose="020B0604020202020204" pitchFamily="34" charset="0"/>
                <a:cs typeface="Arial" panose="020B0604020202020204" pitchFamily="34" charset="0"/>
              </a:rPr>
              <a:t>3. část: třetí manifest 1930; proniknutí do surrealismu </a:t>
            </a:r>
            <a:r>
              <a:rPr lang="cs-CZ" dirty="0"/>
              <a:t>	</a:t>
            </a:r>
          </a:p>
        </p:txBody>
      </p:sp>
      <p:pic>
        <p:nvPicPr>
          <p:cNvPr id="6" name="Obrázek 5">
            <a:extLst>
              <a:ext uri="{FF2B5EF4-FFF2-40B4-BE49-F238E27FC236}">
                <a16:creationId xmlns:a16="http://schemas.microsoft.com/office/drawing/2014/main" id="{3DA82278-CF23-971F-94A7-70B92BB8A5E8}"/>
              </a:ext>
            </a:extLst>
          </p:cNvPr>
          <p:cNvPicPr>
            <a:picLocks noChangeAspect="1"/>
          </p:cNvPicPr>
          <p:nvPr/>
        </p:nvPicPr>
        <p:blipFill rotWithShape="1">
          <a:blip r:embed="rId2"/>
          <a:srcRect t="76000"/>
          <a:stretch/>
        </p:blipFill>
        <p:spPr>
          <a:xfrm>
            <a:off x="0" y="5212081"/>
            <a:ext cx="12192000" cy="1645919"/>
          </a:xfrm>
          <a:prstGeom prst="rect">
            <a:avLst/>
          </a:prstGeom>
        </p:spPr>
      </p:pic>
    </p:spTree>
    <p:extLst>
      <p:ext uri="{BB962C8B-B14F-4D97-AF65-F5344CB8AC3E}">
        <p14:creationId xmlns:p14="http://schemas.microsoft.com/office/powerpoint/2010/main" val="1087217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E51BBA5-B1D0-6FF4-4683-EA70CC72B334}"/>
              </a:ext>
            </a:extLst>
          </p:cNvPr>
          <p:cNvPicPr>
            <a:picLocks noChangeAspect="1"/>
          </p:cNvPicPr>
          <p:nvPr/>
        </p:nvPicPr>
        <p:blipFill rotWithShape="1">
          <a:blip r:embed="rId3">
            <a:alphaModFix amt="56000"/>
          </a:blip>
          <a:srcRect l="63620" r="22778"/>
          <a:stretch/>
        </p:blipFill>
        <p:spPr>
          <a:xfrm>
            <a:off x="10331741" y="0"/>
            <a:ext cx="1860259" cy="6869517"/>
          </a:xfrm>
          <a:prstGeom prst="rect">
            <a:avLst/>
          </a:prstGeom>
        </p:spPr>
      </p:pic>
      <p:pic>
        <p:nvPicPr>
          <p:cNvPr id="2" name="Obrázek 1">
            <a:extLst>
              <a:ext uri="{FF2B5EF4-FFF2-40B4-BE49-F238E27FC236}">
                <a16:creationId xmlns:a16="http://schemas.microsoft.com/office/drawing/2014/main" id="{34FFA1CB-85D6-1FE3-2B3E-C23FE9B14FAC}"/>
              </a:ext>
            </a:extLst>
          </p:cNvPr>
          <p:cNvPicPr>
            <a:picLocks noChangeAspect="1"/>
          </p:cNvPicPr>
          <p:nvPr/>
        </p:nvPicPr>
        <p:blipFill rotWithShape="1">
          <a:blip r:embed="rId4">
            <a:alphaModFix amt="32000"/>
          </a:blip>
          <a:srcRect l="68845" t="67969" r="1793"/>
          <a:stretch/>
        </p:blipFill>
        <p:spPr>
          <a:xfrm rot="16200000">
            <a:off x="1854282" y="-982160"/>
            <a:ext cx="404594" cy="4433199"/>
          </a:xfrm>
          <a:prstGeom prst="rect">
            <a:avLst/>
          </a:prstGeom>
        </p:spPr>
      </p:pic>
      <p:sp>
        <p:nvSpPr>
          <p:cNvPr id="4" name="Nadpis 1">
            <a:extLst>
              <a:ext uri="{FF2B5EF4-FFF2-40B4-BE49-F238E27FC236}">
                <a16:creationId xmlns:a16="http://schemas.microsoft.com/office/drawing/2014/main" id="{E127E020-F5E9-137C-EC4A-F576F6CF032F}"/>
              </a:ext>
            </a:extLst>
          </p:cNvPr>
          <p:cNvSpPr txBox="1">
            <a:spLocks/>
          </p:cNvSpPr>
          <p:nvPr/>
        </p:nvSpPr>
        <p:spPr>
          <a:xfrm>
            <a:off x="297180" y="167005"/>
            <a:ext cx="4922520" cy="1067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Arial" panose="020B0604020202020204" pitchFamily="34" charset="0"/>
                <a:cs typeface="Arial" panose="020B0604020202020204" pitchFamily="34" charset="0"/>
              </a:rPr>
              <a:t>Interpretační plán </a:t>
            </a:r>
            <a:endParaRPr lang="en-GB"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004B686B-7232-EEB1-7F9B-3AC9AE3841BC}"/>
              </a:ext>
            </a:extLst>
          </p:cNvPr>
          <p:cNvSpPr txBox="1"/>
          <p:nvPr/>
        </p:nvSpPr>
        <p:spPr>
          <a:xfrm>
            <a:off x="388620" y="978436"/>
            <a:ext cx="6179820" cy="2308324"/>
          </a:xfrm>
          <a:prstGeom prst="rect">
            <a:avLst/>
          </a:prstGeom>
          <a:noFill/>
        </p:spPr>
        <p:txBody>
          <a:bodyPr wrap="square">
            <a:spAutoFit/>
          </a:bodyPr>
          <a:lstStyle/>
          <a:p>
            <a:r>
              <a:rPr lang="cs-CZ" sz="2400" i="0" u="none" strike="noStrike" dirty="0">
                <a:solidFill>
                  <a:srgbClr val="202122"/>
                </a:solidFill>
                <a:effectLst/>
                <a:latin typeface="Arial" panose="020B0604020202020204" pitchFamily="34" charset="0"/>
              </a:rPr>
              <a:t>Požadavky pro architekta: </a:t>
            </a:r>
          </a:p>
          <a:p>
            <a:r>
              <a:rPr lang="cs-CZ" sz="2400" dirty="0">
                <a:solidFill>
                  <a:srgbClr val="202122"/>
                </a:solidFill>
                <a:latin typeface="Arial" panose="020B0604020202020204" pitchFamily="34" charset="0"/>
              </a:rPr>
              <a:t> 	-panelové dělení prostoru (viz. 	plánek)</a:t>
            </a:r>
          </a:p>
          <a:p>
            <a:r>
              <a:rPr lang="cs-CZ" sz="2400" dirty="0">
                <a:solidFill>
                  <a:srgbClr val="202122"/>
                </a:solidFill>
                <a:latin typeface="Arial" panose="020B0604020202020204" pitchFamily="34" charset="0"/>
              </a:rPr>
              <a:t>	-výška 6m</a:t>
            </a:r>
          </a:p>
          <a:p>
            <a:r>
              <a:rPr lang="cs-CZ" sz="2400" dirty="0">
                <a:solidFill>
                  <a:srgbClr val="202122"/>
                </a:solidFill>
                <a:latin typeface="Arial" panose="020B0604020202020204" pitchFamily="34" charset="0"/>
              </a:rPr>
              <a:t>	-barva: bílá v částech (1., 3., 4.)</a:t>
            </a:r>
          </a:p>
          <a:p>
            <a:r>
              <a:rPr lang="cs-CZ" sz="2400" dirty="0">
                <a:solidFill>
                  <a:srgbClr val="202122"/>
                </a:solidFill>
                <a:latin typeface="Arial" panose="020B0604020202020204" pitchFamily="34" charset="0"/>
              </a:rPr>
              <a:t>		tmavě tyrkysová v části (2.)</a:t>
            </a:r>
            <a:endParaRPr lang="en-GB" sz="2400" dirty="0"/>
          </a:p>
        </p:txBody>
      </p:sp>
      <p:pic>
        <p:nvPicPr>
          <p:cNvPr id="3" name="Obrázek 2" descr="Obsah obrázku text, software, snímek obrazovky, Multimediální software&#10;&#10;Popis byl vytvořen automaticky">
            <a:extLst>
              <a:ext uri="{FF2B5EF4-FFF2-40B4-BE49-F238E27FC236}">
                <a16:creationId xmlns:a16="http://schemas.microsoft.com/office/drawing/2014/main" id="{A45DD40A-9E4F-98C2-025B-DC5F97AC4D88}"/>
              </a:ext>
            </a:extLst>
          </p:cNvPr>
          <p:cNvPicPr>
            <a:picLocks noChangeAspect="1"/>
          </p:cNvPicPr>
          <p:nvPr/>
        </p:nvPicPr>
        <p:blipFill rotWithShape="1">
          <a:blip r:embed="rId5">
            <a:extLst>
              <a:ext uri="{28A0092B-C50C-407E-A947-70E740481C1C}">
                <a14:useLocalDpi xmlns:a14="http://schemas.microsoft.com/office/drawing/2010/main" val="0"/>
              </a:ext>
            </a:extLst>
          </a:blip>
          <a:srcRect l="11429" t="10548" r="46428" b="36173"/>
          <a:stretch/>
        </p:blipFill>
        <p:spPr>
          <a:xfrm>
            <a:off x="6096000" y="195987"/>
            <a:ext cx="5848350" cy="3240633"/>
          </a:xfrm>
          <a:prstGeom prst="rect">
            <a:avLst/>
          </a:prstGeom>
        </p:spPr>
      </p:pic>
      <p:pic>
        <p:nvPicPr>
          <p:cNvPr id="1026" name="Picture 2">
            <a:extLst>
              <a:ext uri="{FF2B5EF4-FFF2-40B4-BE49-F238E27FC236}">
                <a16:creationId xmlns:a16="http://schemas.microsoft.com/office/drawing/2014/main" id="{F2C924CA-39DC-AEBC-1330-7134CFA60A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669"/>
          <a:stretch/>
        </p:blipFill>
        <p:spPr bwMode="auto">
          <a:xfrm>
            <a:off x="388620" y="3497759"/>
            <a:ext cx="2818612" cy="2983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C3F8082-BAF4-1B08-1C8E-AC02D212EAB3}"/>
              </a:ext>
            </a:extLst>
          </p:cNvPr>
          <p:cNvSpPr txBox="1"/>
          <p:nvPr/>
        </p:nvSpPr>
        <p:spPr>
          <a:xfrm>
            <a:off x="3292765" y="5649992"/>
            <a:ext cx="2295663" cy="830997"/>
          </a:xfrm>
          <a:prstGeom prst="rect">
            <a:avLst/>
          </a:prstGeom>
          <a:noFill/>
        </p:spPr>
        <p:txBody>
          <a:bodyPr wrap="square" rtlCol="0">
            <a:spAutoFit/>
          </a:bodyPr>
          <a:lstStyle/>
          <a:p>
            <a:r>
              <a:rPr lang="cs-CZ" sz="1600" dirty="0">
                <a:latin typeface="Arial" panose="020B0604020202020204" pitchFamily="34" charset="0"/>
                <a:cs typeface="Arial" panose="020B0604020202020204" pitchFamily="34" charset="0"/>
              </a:rPr>
              <a:t>Ilustrační foto k tmavé části, Veletržní palác, stálá expozice</a:t>
            </a:r>
            <a:endParaRPr lang="en-GB" sz="16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72F2FFE4-F50F-4567-7BA2-A2486CF647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000" b="8500"/>
          <a:stretch/>
        </p:blipFill>
        <p:spPr bwMode="auto">
          <a:xfrm>
            <a:off x="5710294" y="3632607"/>
            <a:ext cx="2925673" cy="286893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6A292A6-B556-8E50-19BE-F55D44B9469B}"/>
              </a:ext>
            </a:extLst>
          </p:cNvPr>
          <p:cNvSpPr txBox="1"/>
          <p:nvPr/>
        </p:nvSpPr>
        <p:spPr>
          <a:xfrm>
            <a:off x="8722564" y="5718882"/>
            <a:ext cx="2295663" cy="830997"/>
          </a:xfrm>
          <a:prstGeom prst="rect">
            <a:avLst/>
          </a:prstGeom>
          <a:noFill/>
        </p:spPr>
        <p:txBody>
          <a:bodyPr wrap="square" rtlCol="0">
            <a:spAutoFit/>
          </a:bodyPr>
          <a:lstStyle/>
          <a:p>
            <a:r>
              <a:rPr lang="cs-CZ" sz="1600" dirty="0">
                <a:latin typeface="Arial" panose="020B0604020202020204" pitchFamily="34" charset="0"/>
                <a:cs typeface="Arial" panose="020B0604020202020204" pitchFamily="34" charset="0"/>
              </a:rPr>
              <a:t>Ilustrační foto ke světlé části, Veletržní palác, stálá expozice</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87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126494C-8989-7A97-BDE0-A53DC6B4501A}"/>
              </a:ext>
            </a:extLst>
          </p:cNvPr>
          <p:cNvPicPr>
            <a:picLocks noChangeAspect="1"/>
          </p:cNvPicPr>
          <p:nvPr/>
        </p:nvPicPr>
        <p:blipFill>
          <a:blip r:embed="rId2"/>
          <a:stretch>
            <a:fillRect/>
          </a:stretch>
        </p:blipFill>
        <p:spPr>
          <a:xfrm>
            <a:off x="-748206" y="0"/>
            <a:ext cx="13688412" cy="6857999"/>
          </a:xfrm>
          <a:prstGeom prst="rect">
            <a:avLst/>
          </a:prstGeom>
        </p:spPr>
      </p:pic>
      <p:sp>
        <p:nvSpPr>
          <p:cNvPr id="2" name="TextovéPole 1">
            <a:extLst>
              <a:ext uri="{FF2B5EF4-FFF2-40B4-BE49-F238E27FC236}">
                <a16:creationId xmlns:a16="http://schemas.microsoft.com/office/drawing/2014/main" id="{62DA6246-6FFE-3A5A-6445-3526AD807974}"/>
              </a:ext>
            </a:extLst>
          </p:cNvPr>
          <p:cNvSpPr txBox="1"/>
          <p:nvPr/>
        </p:nvSpPr>
        <p:spPr>
          <a:xfrm>
            <a:off x="4720590" y="5154930"/>
            <a:ext cx="7852410" cy="984885"/>
          </a:xfrm>
          <a:prstGeom prst="rect">
            <a:avLst/>
          </a:prstGeom>
          <a:noFill/>
        </p:spPr>
        <p:txBody>
          <a:bodyPr wrap="square" rtlCol="0">
            <a:spAutoFit/>
          </a:bodyPr>
          <a:lstStyle/>
          <a:p>
            <a:r>
              <a:rPr lang="cs-CZ" sz="2000" b="1" dirty="0">
                <a:solidFill>
                  <a:schemeClr val="bg1"/>
                </a:solidFill>
                <a:latin typeface="Arial" panose="020B0604020202020204" pitchFamily="34" charset="0"/>
                <a:cs typeface="Arial" panose="020B0604020202020204" pitchFamily="34" charset="0"/>
              </a:rPr>
              <a:t>Kurátoři: Kateřina Ptáková, Martin Siegel, </a:t>
            </a:r>
            <a:r>
              <a:rPr lang="cs-CZ"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Janette </a:t>
            </a:r>
            <a:r>
              <a:rPr lang="cs-CZ" sz="2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Rendeková</a:t>
            </a:r>
            <a:r>
              <a:rPr lang="cs-CZ"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Linda Komárková, Magdaléna </a:t>
            </a:r>
            <a:r>
              <a:rPr lang="cs-CZ" sz="2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Šturdíková</a:t>
            </a:r>
            <a:r>
              <a:rPr lang="cs-CZ"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Petr Koželuh</a:t>
            </a:r>
            <a:endParaRPr lang="en-GB" sz="2000" b="1" dirty="0">
              <a:solidFill>
                <a:schemeClr val="bg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06379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5C555EFC-D0A8-DE89-A365-C657C0C4EFD8}"/>
              </a:ext>
            </a:extLst>
          </p:cNvPr>
          <p:cNvSpPr/>
          <p:nvPr/>
        </p:nvSpPr>
        <p:spPr>
          <a:xfrm>
            <a:off x="10241280" y="0"/>
            <a:ext cx="1796881" cy="6857999"/>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délník 6">
            <a:extLst>
              <a:ext uri="{FF2B5EF4-FFF2-40B4-BE49-F238E27FC236}">
                <a16:creationId xmlns:a16="http://schemas.microsoft.com/office/drawing/2014/main" id="{B7D37C3F-FDEF-1991-09A2-97859CBBB916}"/>
              </a:ext>
            </a:extLst>
          </p:cNvPr>
          <p:cNvSpPr/>
          <p:nvPr/>
        </p:nvSpPr>
        <p:spPr>
          <a:xfrm>
            <a:off x="175849" y="-1"/>
            <a:ext cx="5920151"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délník 5">
            <a:extLst>
              <a:ext uri="{FF2B5EF4-FFF2-40B4-BE49-F238E27FC236}">
                <a16:creationId xmlns:a16="http://schemas.microsoft.com/office/drawing/2014/main" id="{73560D6E-BD9F-FE8E-7509-DC32F60895EE}"/>
              </a:ext>
            </a:extLst>
          </p:cNvPr>
          <p:cNvSpPr/>
          <p:nvPr/>
        </p:nvSpPr>
        <p:spPr>
          <a:xfrm>
            <a:off x="0" y="1"/>
            <a:ext cx="12192000" cy="6858000"/>
          </a:xfrm>
          <a:prstGeom prst="rect">
            <a:avLst/>
          </a:prstGeom>
          <a:solidFill>
            <a:srgbClr val="EFD397">
              <a:alpha val="30000"/>
            </a:srgbClr>
          </a:solidFill>
          <a:ln>
            <a:solidFill>
              <a:srgbClr val="EFD397">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bdélník 3">
            <a:extLst>
              <a:ext uri="{FF2B5EF4-FFF2-40B4-BE49-F238E27FC236}">
                <a16:creationId xmlns:a16="http://schemas.microsoft.com/office/drawing/2014/main" id="{B9044990-559C-DD5D-9E3A-1DEC629992C4}"/>
              </a:ext>
            </a:extLst>
          </p:cNvPr>
          <p:cNvSpPr/>
          <p:nvPr/>
        </p:nvSpPr>
        <p:spPr>
          <a:xfrm>
            <a:off x="2280751" y="302895"/>
            <a:ext cx="9631680" cy="625221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ástupný obsah 2">
            <a:extLst>
              <a:ext uri="{FF2B5EF4-FFF2-40B4-BE49-F238E27FC236}">
                <a16:creationId xmlns:a16="http://schemas.microsoft.com/office/drawing/2014/main" id="{3FF64A95-F72F-0945-309A-613C996C7F33}"/>
              </a:ext>
            </a:extLst>
          </p:cNvPr>
          <p:cNvSpPr>
            <a:spLocks noGrp="1"/>
          </p:cNvSpPr>
          <p:nvPr>
            <p:ph idx="1"/>
          </p:nvPr>
        </p:nvSpPr>
        <p:spPr>
          <a:xfrm>
            <a:off x="2406481" y="525780"/>
            <a:ext cx="9505950" cy="6858000"/>
          </a:xfrm>
        </p:spPr>
        <p:txBody>
          <a:bodyPr>
            <a:noAutofit/>
          </a:bodyPr>
          <a:lstStyle/>
          <a:p>
            <a:pPr marL="0" indent="0" algn="ctr" rtl="0">
              <a:spcBef>
                <a:spcPts val="1000"/>
              </a:spcBef>
              <a:spcAft>
                <a:spcPts val="800"/>
              </a:spcAft>
              <a:buNone/>
            </a:pPr>
            <a:r>
              <a:rPr lang="cs-CZ" sz="1500" b="0" i="0" u="none" strike="noStrike" dirty="0">
                <a:solidFill>
                  <a:srgbClr val="202122"/>
                </a:solidFill>
                <a:effectLst/>
                <a:latin typeface="Arial" panose="020B0604020202020204" pitchFamily="34" charset="0"/>
              </a:rPr>
              <a:t>ABECEDA POETISMU </a:t>
            </a:r>
            <a:endParaRPr lang="cs-CZ" sz="1500" b="0" dirty="0">
              <a:effectLst/>
            </a:endParaRPr>
          </a:p>
          <a:p>
            <a:pPr marL="0" indent="0" rtl="0">
              <a:spcBef>
                <a:spcPts val="1000"/>
              </a:spcBef>
              <a:spcAft>
                <a:spcPts val="0"/>
              </a:spcAft>
              <a:buNone/>
            </a:pPr>
            <a:r>
              <a:rPr lang="cs-CZ" sz="1500" b="0" i="0" u="none" strike="noStrike" dirty="0">
                <a:solidFill>
                  <a:srgbClr val="202122"/>
                </a:solidFill>
                <a:effectLst/>
                <a:latin typeface="Arial" panose="020B0604020202020204" pitchFamily="34" charset="0"/>
              </a:rPr>
              <a:t>Výstava Abeceda Poetismu si klade za cíl představit vývoj poetismu od svých prvopočátku až do jeho konce. Hlavními pilíři, na kterých staví jsou tři manifesty napsané Karlem Teige v letech 1924–1930. Stěžejní témata, která se v manifestech objevují, slouží jako spojnice dobových literárních a uměnovědných postojů. I přes velmi krátké období, ve kterém se Teige poetismu věnoval, se jeho názory radikálně mění a vytváří tři osobité celky. Ty představují chronologickou řadu vyjadřující kořeny, vrchol a konečnou transformaci poetismu.</a:t>
            </a:r>
            <a:endParaRPr lang="cs-CZ" sz="1500" b="0" dirty="0">
              <a:effectLst/>
            </a:endParaRPr>
          </a:p>
          <a:p>
            <a:pPr marL="0" indent="0" rtl="0">
              <a:spcBef>
                <a:spcPts val="1000"/>
              </a:spcBef>
              <a:spcAft>
                <a:spcPts val="0"/>
              </a:spcAft>
              <a:buNone/>
            </a:pPr>
            <a:r>
              <a:rPr lang="cs-CZ" sz="1500" b="0" i="0" u="none" strike="noStrike" dirty="0">
                <a:solidFill>
                  <a:srgbClr val="202122"/>
                </a:solidFill>
                <a:effectLst/>
                <a:latin typeface="Arial" panose="020B0604020202020204" pitchFamily="34" charset="0"/>
              </a:rPr>
              <a:t>V první části výstavy, se nacházejí díla, která vycházejí z hlavních myšlenek manifestu z roku 1924. Teige poukazuje na nutnost hledat nové literárně-kulturní přístupy, vzhledem k selhání budovatelské poezie. Dle jeho názoru se umění nemá stát pouze otázkou, která bude diskutována akademiky, ale má být „nezávaznou hrou“. Jinými slovy se staví proti náladovosti a pesimismu, a naopak upřednostňuje dostupnost hravých a života oslavujících témat.</a:t>
            </a:r>
            <a:endParaRPr lang="cs-CZ" sz="1500" b="0" dirty="0">
              <a:effectLst/>
            </a:endParaRPr>
          </a:p>
          <a:p>
            <a:pPr marL="0" indent="0" rtl="0">
              <a:spcBef>
                <a:spcPts val="1000"/>
              </a:spcBef>
              <a:spcAft>
                <a:spcPts val="0"/>
              </a:spcAft>
              <a:buNone/>
            </a:pPr>
            <a:r>
              <a:rPr lang="cs-CZ" sz="1500" b="0" i="0" u="none" strike="noStrike" dirty="0">
                <a:solidFill>
                  <a:srgbClr val="202122"/>
                </a:solidFill>
                <a:effectLst/>
                <a:latin typeface="Arial" panose="020B0604020202020204" pitchFamily="34" charset="0"/>
              </a:rPr>
              <a:t>Druhá část výstavy reflektuje druhý </a:t>
            </a:r>
            <a:r>
              <a:rPr lang="cs-CZ" sz="1500" b="0" i="0" u="none" strike="noStrike" dirty="0" err="1">
                <a:solidFill>
                  <a:srgbClr val="202122"/>
                </a:solidFill>
                <a:effectLst/>
                <a:latin typeface="Arial" panose="020B0604020202020204" pitchFamily="34" charset="0"/>
              </a:rPr>
              <a:t>Teigeho</a:t>
            </a:r>
            <a:r>
              <a:rPr lang="cs-CZ" sz="1500" b="0" i="0" u="none" strike="noStrike" dirty="0">
                <a:solidFill>
                  <a:srgbClr val="202122"/>
                </a:solidFill>
                <a:effectLst/>
                <a:latin typeface="Arial" panose="020B0604020202020204" pitchFamily="34" charset="0"/>
              </a:rPr>
              <a:t> manifest, který reaguje na kritiky vyhlášený konec poetismu a více než kdy dříve obhajuje svojí existenci v jeho novém pojetí. Centrem se stává postavení člověka ve společnosti a překonání tabu náladových témat. Byl kladen důraz na smysly, fantazii a představivost, skrze které mělo v člověku docházet k volným myšlenkovým asociacím. “Vycházejíce z kubismu definovali jsme obraz jako rovnováhu barev, jako barevnou symfonii, jako barevnou báseň.“ (Karel Teige, 1928)</a:t>
            </a:r>
            <a:endParaRPr lang="cs-CZ" sz="1500" b="0" dirty="0">
              <a:effectLst/>
            </a:endParaRPr>
          </a:p>
          <a:p>
            <a:pPr marL="0" indent="0" rtl="0">
              <a:spcBef>
                <a:spcPts val="1000"/>
              </a:spcBef>
              <a:spcAft>
                <a:spcPts val="0"/>
              </a:spcAft>
              <a:buNone/>
            </a:pPr>
            <a:r>
              <a:rPr lang="cs-CZ" sz="1500" b="0" i="0" u="none" strike="noStrike" dirty="0">
                <a:solidFill>
                  <a:srgbClr val="202122"/>
                </a:solidFill>
                <a:effectLst/>
                <a:latin typeface="Arial" panose="020B0604020202020204" pitchFamily="34" charset="0"/>
              </a:rPr>
              <a:t>Poslední manifest napsaný roku 1930 přehodnocuje stávající postoje. A tedy ve třetí části výstavy dochází k hledání životních hodnot a k objevování prvních dojmů, které utvářejí psychiku a celý pohled na svět. Teige hledá nový smysl umění v sexuálním pudu, který je zároveň pudem tvůrčím. V konečném vývoji poetismu jeho původní myšlenky nezanikají, ale pouze se samovolně přesouvají do ideologických základů surrealismu.</a:t>
            </a:r>
            <a:endParaRPr lang="cs-CZ" sz="1500" b="0" dirty="0">
              <a:effectLst/>
            </a:endParaRPr>
          </a:p>
          <a:p>
            <a:pPr marL="0" indent="0" rtl="0">
              <a:spcBef>
                <a:spcPts val="1000"/>
              </a:spcBef>
              <a:spcAft>
                <a:spcPts val="0"/>
              </a:spcAft>
              <a:buNone/>
            </a:pPr>
            <a:r>
              <a:rPr lang="cs-CZ" sz="1500" b="0" i="0" u="none" strike="noStrike" dirty="0">
                <a:solidFill>
                  <a:srgbClr val="202122"/>
                </a:solidFill>
                <a:effectLst/>
                <a:latin typeface="Arial" panose="020B0604020202020204" pitchFamily="34" charset="0"/>
              </a:rPr>
              <a:t>Prostřednictvím třech poetistických manifestů demonstruje </a:t>
            </a:r>
            <a:r>
              <a:rPr lang="cs-CZ" sz="1500" b="1" i="1" u="none" strike="noStrike" dirty="0">
                <a:solidFill>
                  <a:srgbClr val="202122"/>
                </a:solidFill>
                <a:effectLst/>
                <a:latin typeface="Arial" panose="020B0604020202020204" pitchFamily="34" charset="0"/>
              </a:rPr>
              <a:t>Abeceda Poetismu</a:t>
            </a:r>
            <a:r>
              <a:rPr lang="cs-CZ" sz="1500" b="0" i="1" u="none" strike="noStrike" dirty="0">
                <a:solidFill>
                  <a:srgbClr val="202122"/>
                </a:solidFill>
                <a:effectLst/>
                <a:latin typeface="Arial" panose="020B0604020202020204" pitchFamily="34" charset="0"/>
              </a:rPr>
              <a:t> </a:t>
            </a:r>
            <a:r>
              <a:rPr lang="cs-CZ" sz="1500" b="0" i="0" u="none" strike="noStrike" dirty="0">
                <a:solidFill>
                  <a:srgbClr val="202122"/>
                </a:solidFill>
                <a:effectLst/>
                <a:latin typeface="Arial" panose="020B0604020202020204" pitchFamily="34" charset="0"/>
              </a:rPr>
              <a:t>celistvost literárního a výtvarného prostředí 20. a 30. let minulého století. Jedná se o první výstavu, která komplexně představuje reflexi poetismu v soudobém výtvarném umění. Poetismus v českém umění zaujímá významné postavení a oslovuje současné čtenáře a diváky prostřednictvím nadčasových témat prezentovaných skrze různá média.</a:t>
            </a:r>
            <a:br>
              <a:rPr lang="cs-CZ" sz="1600" b="0" dirty="0">
                <a:effectLst/>
              </a:rPr>
            </a:br>
            <a:endParaRPr lang="en-GB" sz="1600" dirty="0"/>
          </a:p>
        </p:txBody>
      </p:sp>
      <p:pic>
        <p:nvPicPr>
          <p:cNvPr id="5" name="Obrázek 4">
            <a:extLst>
              <a:ext uri="{FF2B5EF4-FFF2-40B4-BE49-F238E27FC236}">
                <a16:creationId xmlns:a16="http://schemas.microsoft.com/office/drawing/2014/main" id="{46F47D0C-D51A-8A00-2240-A1650BA4A188}"/>
              </a:ext>
            </a:extLst>
          </p:cNvPr>
          <p:cNvPicPr>
            <a:picLocks noChangeAspect="1"/>
          </p:cNvPicPr>
          <p:nvPr/>
        </p:nvPicPr>
        <p:blipFill>
          <a:blip r:embed="rId3"/>
          <a:stretch>
            <a:fillRect/>
          </a:stretch>
        </p:blipFill>
        <p:spPr>
          <a:xfrm>
            <a:off x="712955" y="0"/>
            <a:ext cx="1133264" cy="6858001"/>
          </a:xfrm>
          <a:prstGeom prst="rect">
            <a:avLst/>
          </a:prstGeom>
        </p:spPr>
      </p:pic>
      <p:sp>
        <p:nvSpPr>
          <p:cNvPr id="2" name="Nadpis 1">
            <a:extLst>
              <a:ext uri="{FF2B5EF4-FFF2-40B4-BE49-F238E27FC236}">
                <a16:creationId xmlns:a16="http://schemas.microsoft.com/office/drawing/2014/main" id="{BFE2196A-A925-41D9-4269-1E844F40A05B}"/>
              </a:ext>
            </a:extLst>
          </p:cNvPr>
          <p:cNvSpPr>
            <a:spLocks noGrp="1"/>
          </p:cNvSpPr>
          <p:nvPr>
            <p:ph type="title"/>
          </p:nvPr>
        </p:nvSpPr>
        <p:spPr>
          <a:xfrm>
            <a:off x="84241" y="2766218"/>
            <a:ext cx="10515600" cy="1325563"/>
          </a:xfrm>
        </p:spPr>
        <p:txBody>
          <a:bodyPr>
            <a:normAutofit/>
          </a:bodyPr>
          <a:lstStyle/>
          <a:p>
            <a:r>
              <a:rPr lang="cs-CZ" sz="3200" dirty="0">
                <a:latin typeface="Arial" panose="020B0604020202020204" pitchFamily="34" charset="0"/>
                <a:cs typeface="Arial" panose="020B0604020202020204" pitchFamily="34" charset="0"/>
              </a:rPr>
              <a:t>Úvodní text</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24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a:extLst>
              <a:ext uri="{FF2B5EF4-FFF2-40B4-BE49-F238E27FC236}">
                <a16:creationId xmlns:a16="http://schemas.microsoft.com/office/drawing/2014/main" id="{9421DCF5-65CE-D4BB-1553-87656D41CE93}"/>
              </a:ext>
            </a:extLst>
          </p:cNvPr>
          <p:cNvSpPr/>
          <p:nvPr/>
        </p:nvSpPr>
        <p:spPr>
          <a:xfrm>
            <a:off x="10211428" y="-1738"/>
            <a:ext cx="1426273" cy="6857999"/>
          </a:xfrm>
          <a:prstGeom prst="rect">
            <a:avLst/>
          </a:prstGeom>
          <a:solidFill>
            <a:srgbClr val="EFD397">
              <a:alpha val="46000"/>
            </a:srgbClr>
          </a:solidFill>
          <a:ln>
            <a:solidFill>
              <a:srgbClr val="EFD397">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bdélník 14">
            <a:extLst>
              <a:ext uri="{FF2B5EF4-FFF2-40B4-BE49-F238E27FC236}">
                <a16:creationId xmlns:a16="http://schemas.microsoft.com/office/drawing/2014/main" id="{C059257C-E480-D6C3-02F9-D7575B0D3B77}"/>
              </a:ext>
            </a:extLst>
          </p:cNvPr>
          <p:cNvSpPr/>
          <p:nvPr/>
        </p:nvSpPr>
        <p:spPr>
          <a:xfrm>
            <a:off x="368684" y="-1738"/>
            <a:ext cx="1016448" cy="6858000"/>
          </a:xfrm>
          <a:prstGeom prst="rect">
            <a:avLst/>
          </a:prstGeom>
          <a:solidFill>
            <a:srgbClr val="EFD397">
              <a:alpha val="46000"/>
            </a:srgbClr>
          </a:solidFill>
          <a:ln>
            <a:solidFill>
              <a:srgbClr val="EFD397">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délník 12">
            <a:extLst>
              <a:ext uri="{FF2B5EF4-FFF2-40B4-BE49-F238E27FC236}">
                <a16:creationId xmlns:a16="http://schemas.microsoft.com/office/drawing/2014/main" id="{20681B15-0C81-567C-B177-BD3D01E759C9}"/>
              </a:ext>
            </a:extLst>
          </p:cNvPr>
          <p:cNvSpPr/>
          <p:nvPr/>
        </p:nvSpPr>
        <p:spPr>
          <a:xfrm>
            <a:off x="6823711" y="0"/>
            <a:ext cx="5368290" cy="6858000"/>
          </a:xfrm>
          <a:prstGeom prst="rect">
            <a:avLst/>
          </a:prstGeom>
          <a:solidFill>
            <a:srgbClr val="EFD397">
              <a:alpha val="46000"/>
            </a:srgbClr>
          </a:solidFill>
          <a:ln>
            <a:solidFill>
              <a:srgbClr val="EFD397">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Obrázek 11">
            <a:extLst>
              <a:ext uri="{FF2B5EF4-FFF2-40B4-BE49-F238E27FC236}">
                <a16:creationId xmlns:a16="http://schemas.microsoft.com/office/drawing/2014/main" id="{DB4AC5A0-F1F6-45EF-ACC3-0A9E69D60E3F}"/>
              </a:ext>
            </a:extLst>
          </p:cNvPr>
          <p:cNvPicPr>
            <a:picLocks noChangeAspect="1"/>
          </p:cNvPicPr>
          <p:nvPr/>
        </p:nvPicPr>
        <p:blipFill>
          <a:blip r:embed="rId3"/>
          <a:stretch>
            <a:fillRect/>
          </a:stretch>
        </p:blipFill>
        <p:spPr>
          <a:xfrm>
            <a:off x="712955" y="0"/>
            <a:ext cx="1133264" cy="6858001"/>
          </a:xfrm>
          <a:prstGeom prst="rect">
            <a:avLst/>
          </a:prstGeom>
        </p:spPr>
      </p:pic>
      <p:sp>
        <p:nvSpPr>
          <p:cNvPr id="2" name="Nadpis 1">
            <a:extLst>
              <a:ext uri="{FF2B5EF4-FFF2-40B4-BE49-F238E27FC236}">
                <a16:creationId xmlns:a16="http://schemas.microsoft.com/office/drawing/2014/main" id="{C6B1D3A6-669E-2739-22D4-F1236AC666E5}"/>
              </a:ext>
            </a:extLst>
          </p:cNvPr>
          <p:cNvSpPr>
            <a:spLocks noGrp="1"/>
          </p:cNvSpPr>
          <p:nvPr>
            <p:ph type="title"/>
          </p:nvPr>
        </p:nvSpPr>
        <p:spPr>
          <a:xfrm>
            <a:off x="983674" y="1397853"/>
            <a:ext cx="10515600" cy="1325563"/>
          </a:xfrm>
        </p:spPr>
        <p:txBody>
          <a:bodyPr/>
          <a:lstStyle/>
          <a:p>
            <a:r>
              <a:rPr lang="cs-CZ" dirty="0">
                <a:latin typeface="Arial" panose="020B0604020202020204" pitchFamily="34" charset="0"/>
                <a:cs typeface="Arial" panose="020B0604020202020204" pitchFamily="34" charset="0"/>
              </a:rPr>
              <a:t>1. patro </a:t>
            </a:r>
            <a:endParaRPr lang="en-GB" dirty="0">
              <a:latin typeface="Arial" panose="020B0604020202020204" pitchFamily="34" charset="0"/>
              <a:cs typeface="Arial" panose="020B0604020202020204" pitchFamily="34" charset="0"/>
            </a:endParaRPr>
          </a:p>
        </p:txBody>
      </p:sp>
      <p:sp>
        <p:nvSpPr>
          <p:cNvPr id="5" name="Zástupný obsah 4">
            <a:extLst>
              <a:ext uri="{FF2B5EF4-FFF2-40B4-BE49-F238E27FC236}">
                <a16:creationId xmlns:a16="http://schemas.microsoft.com/office/drawing/2014/main" id="{4FAEC651-01F6-11BC-406C-CE50CB480958}"/>
              </a:ext>
            </a:extLst>
          </p:cNvPr>
          <p:cNvSpPr>
            <a:spLocks noGrp="1"/>
          </p:cNvSpPr>
          <p:nvPr>
            <p:ph idx="1"/>
          </p:nvPr>
        </p:nvSpPr>
        <p:spPr>
          <a:xfrm>
            <a:off x="962220" y="2506662"/>
            <a:ext cx="6280728" cy="4351338"/>
          </a:xfrm>
        </p:spPr>
        <p:txBody>
          <a:bodyPr/>
          <a:lstStyle/>
          <a:p>
            <a:r>
              <a:rPr lang="cs-CZ" dirty="0">
                <a:latin typeface="Arial" panose="020B0604020202020204" pitchFamily="34" charset="0"/>
                <a:cs typeface="Arial" panose="020B0604020202020204" pitchFamily="34" charset="0"/>
              </a:rPr>
              <a:t>Informativní – seznámení s poetismem</a:t>
            </a:r>
          </a:p>
          <a:p>
            <a:r>
              <a:rPr lang="cs-CZ" dirty="0">
                <a:latin typeface="Arial" panose="020B0604020202020204" pitchFamily="34" charset="0"/>
                <a:cs typeface="Arial" panose="020B0604020202020204" pitchFamily="34" charset="0"/>
              </a:rPr>
              <a:t>„textová část výstavy“ </a:t>
            </a:r>
          </a:p>
          <a:p>
            <a:r>
              <a:rPr lang="cs-CZ" dirty="0">
                <a:latin typeface="Arial" panose="020B0604020202020204" pitchFamily="34" charset="0"/>
                <a:cs typeface="Arial" panose="020B0604020202020204" pitchFamily="34" charset="0"/>
              </a:rPr>
              <a:t>datace 1924-28</a:t>
            </a:r>
          </a:p>
        </p:txBody>
      </p:sp>
      <p:sp>
        <p:nvSpPr>
          <p:cNvPr id="17" name="Obdélník 16">
            <a:extLst>
              <a:ext uri="{FF2B5EF4-FFF2-40B4-BE49-F238E27FC236}">
                <a16:creationId xmlns:a16="http://schemas.microsoft.com/office/drawing/2014/main" id="{28D8E548-AC64-0E71-A339-332FB0674E25}"/>
              </a:ext>
            </a:extLst>
          </p:cNvPr>
          <p:cNvSpPr/>
          <p:nvPr/>
        </p:nvSpPr>
        <p:spPr>
          <a:xfrm>
            <a:off x="10523659" y="0"/>
            <a:ext cx="326314" cy="6858000"/>
          </a:xfrm>
          <a:prstGeom prst="rect">
            <a:avLst/>
          </a:prstGeom>
          <a:solidFill>
            <a:srgbClr val="EFD397">
              <a:alpha val="46000"/>
            </a:srgbClr>
          </a:solidFill>
          <a:ln>
            <a:solidFill>
              <a:srgbClr val="EFD397">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Obrázek 6">
            <a:extLst>
              <a:ext uri="{FF2B5EF4-FFF2-40B4-BE49-F238E27FC236}">
                <a16:creationId xmlns:a16="http://schemas.microsoft.com/office/drawing/2014/main" id="{A484DDB3-24DE-258D-DADC-F53140298F9D}"/>
              </a:ext>
            </a:extLst>
          </p:cNvPr>
          <p:cNvPicPr>
            <a:picLocks noChangeAspect="1"/>
          </p:cNvPicPr>
          <p:nvPr/>
        </p:nvPicPr>
        <p:blipFill rotWithShape="1">
          <a:blip r:embed="rId4"/>
          <a:srcRect l="2729" t="16197" r="2729" b="14691"/>
          <a:stretch/>
        </p:blipFill>
        <p:spPr>
          <a:xfrm>
            <a:off x="6990587" y="326290"/>
            <a:ext cx="5073445" cy="2225266"/>
          </a:xfrm>
          <a:prstGeom prst="rect">
            <a:avLst/>
          </a:prstGeom>
        </p:spPr>
      </p:pic>
      <p:sp>
        <p:nvSpPr>
          <p:cNvPr id="4" name="Obdélník 3">
            <a:extLst>
              <a:ext uri="{FF2B5EF4-FFF2-40B4-BE49-F238E27FC236}">
                <a16:creationId xmlns:a16="http://schemas.microsoft.com/office/drawing/2014/main" id="{54E0F08F-AFCC-8745-0CCA-AE9EBA662CBD}"/>
              </a:ext>
            </a:extLst>
          </p:cNvPr>
          <p:cNvSpPr/>
          <p:nvPr/>
        </p:nvSpPr>
        <p:spPr>
          <a:xfrm>
            <a:off x="7536871" y="1998296"/>
            <a:ext cx="3943928" cy="45719"/>
          </a:xfrm>
          <a:prstGeom prst="rect">
            <a:avLst/>
          </a:prstGeom>
          <a:solidFill>
            <a:srgbClr val="FF0000">
              <a:alpha val="29000"/>
            </a:srgbClr>
          </a:solidFill>
          <a:ln>
            <a:solidFill>
              <a:srgbClr val="FF0000">
                <a:alpha val="2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2" name="Picture 8" descr="Články ERA21">
            <a:extLst>
              <a:ext uri="{FF2B5EF4-FFF2-40B4-BE49-F238E27FC236}">
                <a16:creationId xmlns:a16="http://schemas.microsoft.com/office/drawing/2014/main" id="{3761007D-12C4-41D4-FDB5-B0D8E15C1B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5" t="4253" r="8696"/>
          <a:stretch/>
        </p:blipFill>
        <p:spPr bwMode="auto">
          <a:xfrm>
            <a:off x="6972113" y="2888015"/>
            <a:ext cx="5073445" cy="344235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E1658ACB-302B-1D7D-4470-1ADDFE816592}"/>
              </a:ext>
            </a:extLst>
          </p:cNvPr>
          <p:cNvSpPr/>
          <p:nvPr/>
        </p:nvSpPr>
        <p:spPr>
          <a:xfrm>
            <a:off x="7513782" y="3427262"/>
            <a:ext cx="4267200" cy="2130078"/>
          </a:xfrm>
          <a:prstGeom prst="rect">
            <a:avLst/>
          </a:prstGeom>
          <a:solidFill>
            <a:srgbClr val="FF0000">
              <a:alpha val="29000"/>
            </a:srgbClr>
          </a:solidFill>
          <a:ln>
            <a:solidFill>
              <a:srgbClr val="FF0000">
                <a:alpha val="2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ovéPole 8">
            <a:extLst>
              <a:ext uri="{FF2B5EF4-FFF2-40B4-BE49-F238E27FC236}">
                <a16:creationId xmlns:a16="http://schemas.microsoft.com/office/drawing/2014/main" id="{DCE5A9D0-5D75-F238-EDE6-07A71D7D6E1A}"/>
              </a:ext>
            </a:extLst>
          </p:cNvPr>
          <p:cNvSpPr txBox="1"/>
          <p:nvPr/>
        </p:nvSpPr>
        <p:spPr>
          <a:xfrm>
            <a:off x="9330814" y="5215686"/>
            <a:ext cx="1455174" cy="338554"/>
          </a:xfrm>
          <a:prstGeom prst="rect">
            <a:avLst/>
          </a:prstGeom>
          <a:noFill/>
        </p:spPr>
        <p:txBody>
          <a:bodyPr wrap="square" rtlCol="0">
            <a:spAutoFit/>
          </a:bodyPr>
          <a:lstStyle/>
          <a:p>
            <a:r>
              <a:rPr lang="cs-CZ" sz="1600" dirty="0"/>
              <a:t>36,9 m</a:t>
            </a:r>
            <a:endParaRPr lang="en-GB" sz="1600" dirty="0"/>
          </a:p>
        </p:txBody>
      </p:sp>
      <p:sp>
        <p:nvSpPr>
          <p:cNvPr id="10" name="TextovéPole 9">
            <a:extLst>
              <a:ext uri="{FF2B5EF4-FFF2-40B4-BE49-F238E27FC236}">
                <a16:creationId xmlns:a16="http://schemas.microsoft.com/office/drawing/2014/main" id="{7C175397-224E-FE56-113D-47B0EFDA1860}"/>
              </a:ext>
            </a:extLst>
          </p:cNvPr>
          <p:cNvSpPr txBox="1"/>
          <p:nvPr/>
        </p:nvSpPr>
        <p:spPr>
          <a:xfrm>
            <a:off x="7513782" y="4256549"/>
            <a:ext cx="991121" cy="338554"/>
          </a:xfrm>
          <a:prstGeom prst="rect">
            <a:avLst/>
          </a:prstGeom>
          <a:noFill/>
        </p:spPr>
        <p:txBody>
          <a:bodyPr wrap="square" rtlCol="0">
            <a:spAutoFit/>
          </a:bodyPr>
          <a:lstStyle/>
          <a:p>
            <a:r>
              <a:rPr lang="cs-CZ" sz="1600" dirty="0"/>
              <a:t>18,45 m</a:t>
            </a:r>
            <a:endParaRPr lang="en-GB" sz="1600" dirty="0"/>
          </a:p>
        </p:txBody>
      </p:sp>
      <p:sp>
        <p:nvSpPr>
          <p:cNvPr id="14" name="Obdélník 13">
            <a:extLst>
              <a:ext uri="{FF2B5EF4-FFF2-40B4-BE49-F238E27FC236}">
                <a16:creationId xmlns:a16="http://schemas.microsoft.com/office/drawing/2014/main" id="{626B2473-154A-CEAC-BB56-C99520B4A1A2}"/>
              </a:ext>
            </a:extLst>
          </p:cNvPr>
          <p:cNvSpPr/>
          <p:nvPr/>
        </p:nvSpPr>
        <p:spPr>
          <a:xfrm>
            <a:off x="-32774" y="-1738"/>
            <a:ext cx="1016448" cy="6858000"/>
          </a:xfrm>
          <a:prstGeom prst="rect">
            <a:avLst/>
          </a:prstGeom>
          <a:solidFill>
            <a:srgbClr val="EFD397">
              <a:alpha val="46000"/>
            </a:srgbClr>
          </a:solidFill>
          <a:ln>
            <a:solidFill>
              <a:srgbClr val="EFD397">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677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DF084830-1F50-4190-7F47-65E8B3F6C3A2}"/>
              </a:ext>
            </a:extLst>
          </p:cNvPr>
          <p:cNvPicPr>
            <a:picLocks noChangeAspect="1"/>
          </p:cNvPicPr>
          <p:nvPr/>
        </p:nvPicPr>
        <p:blipFill rotWithShape="1">
          <a:blip r:embed="rId2">
            <a:alphaModFix amt="56000"/>
          </a:blip>
          <a:srcRect l="63620" r="22778"/>
          <a:stretch/>
        </p:blipFill>
        <p:spPr>
          <a:xfrm>
            <a:off x="-4500" y="-3213"/>
            <a:ext cx="1860259" cy="6851793"/>
          </a:xfrm>
          <a:prstGeom prst="rect">
            <a:avLst/>
          </a:prstGeom>
        </p:spPr>
      </p:pic>
      <p:sp>
        <p:nvSpPr>
          <p:cNvPr id="2" name="Nadpis 1">
            <a:extLst>
              <a:ext uri="{FF2B5EF4-FFF2-40B4-BE49-F238E27FC236}">
                <a16:creationId xmlns:a16="http://schemas.microsoft.com/office/drawing/2014/main" id="{7BFD24A5-282D-018B-5E14-2AC0F7ACFA9A}"/>
              </a:ext>
            </a:extLst>
          </p:cNvPr>
          <p:cNvSpPr>
            <a:spLocks noGrp="1"/>
          </p:cNvSpPr>
          <p:nvPr>
            <p:ph type="title"/>
          </p:nvPr>
        </p:nvSpPr>
        <p:spPr>
          <a:xfrm>
            <a:off x="8091054" y="1191144"/>
            <a:ext cx="3262745" cy="499544"/>
          </a:xfrm>
        </p:spPr>
        <p:txBody>
          <a:bodyPr>
            <a:normAutofit fontScale="90000"/>
          </a:bodyPr>
          <a:lstStyle/>
          <a:p>
            <a:endParaRPr lang="en-GB" dirty="0"/>
          </a:p>
        </p:txBody>
      </p:sp>
      <p:sp>
        <p:nvSpPr>
          <p:cNvPr id="3" name="Zástupný obsah 2">
            <a:extLst>
              <a:ext uri="{FF2B5EF4-FFF2-40B4-BE49-F238E27FC236}">
                <a16:creationId xmlns:a16="http://schemas.microsoft.com/office/drawing/2014/main" id="{64BE1035-4D8A-6569-FD35-EDD190EE1B93}"/>
              </a:ext>
            </a:extLst>
          </p:cNvPr>
          <p:cNvSpPr>
            <a:spLocks noGrp="1"/>
          </p:cNvSpPr>
          <p:nvPr>
            <p:ph idx="1"/>
          </p:nvPr>
        </p:nvSpPr>
        <p:spPr>
          <a:xfrm>
            <a:off x="330533" y="318611"/>
            <a:ext cx="4658139" cy="4351338"/>
          </a:xfrm>
        </p:spPr>
        <p:txBody>
          <a:bodyPr/>
          <a:lstStyle/>
          <a:p>
            <a:r>
              <a:rPr lang="cs-CZ" dirty="0"/>
              <a:t>Obrazový doprovod: časopisové výstřižky (RED, Host, Zvěrokruh)</a:t>
            </a:r>
          </a:p>
          <a:p>
            <a:r>
              <a:rPr lang="cs-CZ" dirty="0"/>
              <a:t>Kaligramy (Seifert, Teige..), koláže, typografie, grafiky, dobové poetistické básně</a:t>
            </a:r>
          </a:p>
          <a:p>
            <a:r>
              <a:rPr lang="cs-CZ" dirty="0"/>
              <a:t>První manifest odmítá tradiční obrazy </a:t>
            </a:r>
          </a:p>
          <a:p>
            <a:r>
              <a:rPr lang="cs-CZ" dirty="0"/>
              <a:t>Držíme se datace od 1924-28</a:t>
            </a:r>
          </a:p>
          <a:p>
            <a:endParaRPr lang="en-GB" dirty="0"/>
          </a:p>
        </p:txBody>
      </p:sp>
      <p:pic>
        <p:nvPicPr>
          <p:cNvPr id="6" name="Obrázek 5" descr="Obsah obrázku text, plakát, Tisk&#10;&#10;Popis byl vytvořen automaticky">
            <a:extLst>
              <a:ext uri="{FF2B5EF4-FFF2-40B4-BE49-F238E27FC236}">
                <a16:creationId xmlns:a16="http://schemas.microsoft.com/office/drawing/2014/main" id="{54F742FA-3C41-5CF2-5FAF-20E493CDB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9717" y="365125"/>
            <a:ext cx="2435225" cy="2129155"/>
          </a:xfrm>
          <a:prstGeom prst="rect">
            <a:avLst/>
          </a:prstGeom>
        </p:spPr>
      </p:pic>
      <p:pic>
        <p:nvPicPr>
          <p:cNvPr id="7" name="Obrázek 6" descr="Obsah obrázku černobílá, typografie&#10;&#10;Popis byl vytvořen automaticky">
            <a:extLst>
              <a:ext uri="{FF2B5EF4-FFF2-40B4-BE49-F238E27FC236}">
                <a16:creationId xmlns:a16="http://schemas.microsoft.com/office/drawing/2014/main" id="{4470E26F-94E3-76EE-E6D7-DF89D9B70F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0" y="341629"/>
            <a:ext cx="1517650" cy="2176145"/>
          </a:xfrm>
          <a:prstGeom prst="rect">
            <a:avLst/>
          </a:prstGeom>
        </p:spPr>
      </p:pic>
      <p:sp>
        <p:nvSpPr>
          <p:cNvPr id="8" name="TextovéPole 7">
            <a:extLst>
              <a:ext uri="{FF2B5EF4-FFF2-40B4-BE49-F238E27FC236}">
                <a16:creationId xmlns:a16="http://schemas.microsoft.com/office/drawing/2014/main" id="{231FDEBE-0000-A000-2E06-A8500C6098C3}"/>
              </a:ext>
            </a:extLst>
          </p:cNvPr>
          <p:cNvSpPr txBox="1"/>
          <p:nvPr/>
        </p:nvSpPr>
        <p:spPr>
          <a:xfrm>
            <a:off x="7670442" y="2541270"/>
            <a:ext cx="1943100" cy="276999"/>
          </a:xfrm>
          <a:prstGeom prst="rect">
            <a:avLst/>
          </a:prstGeom>
          <a:noFill/>
        </p:spPr>
        <p:txBody>
          <a:bodyPr wrap="square" rtlCol="0">
            <a:spAutoFit/>
          </a:bodyPr>
          <a:lstStyle/>
          <a:p>
            <a:r>
              <a:rPr lang="cs-CZ" sz="1200" dirty="0"/>
              <a:t>Teige, Abeceda, 1926</a:t>
            </a:r>
            <a:endParaRPr lang="en-GB" sz="1200" dirty="0"/>
          </a:p>
        </p:txBody>
      </p:sp>
      <p:sp>
        <p:nvSpPr>
          <p:cNvPr id="9" name="TextovéPole 8">
            <a:extLst>
              <a:ext uri="{FF2B5EF4-FFF2-40B4-BE49-F238E27FC236}">
                <a16:creationId xmlns:a16="http://schemas.microsoft.com/office/drawing/2014/main" id="{B0521768-36A2-1F39-81A5-D668C6B8C35A}"/>
              </a:ext>
            </a:extLst>
          </p:cNvPr>
          <p:cNvSpPr txBox="1"/>
          <p:nvPr/>
        </p:nvSpPr>
        <p:spPr>
          <a:xfrm>
            <a:off x="9410700" y="2541269"/>
            <a:ext cx="1943100" cy="276999"/>
          </a:xfrm>
          <a:prstGeom prst="rect">
            <a:avLst/>
          </a:prstGeom>
          <a:noFill/>
        </p:spPr>
        <p:txBody>
          <a:bodyPr wrap="square" rtlCol="0">
            <a:spAutoFit/>
          </a:bodyPr>
          <a:lstStyle/>
          <a:p>
            <a:r>
              <a:rPr lang="cs-CZ" sz="1200" dirty="0"/>
              <a:t>Časopis RED</a:t>
            </a:r>
            <a:endParaRPr lang="en-GB" sz="1200" dirty="0"/>
          </a:p>
        </p:txBody>
      </p:sp>
      <p:pic>
        <p:nvPicPr>
          <p:cNvPr id="10" name="Obrázek 9" descr="Obsah obrázku text, Obdélník, plakát, snímek obrazovky&#10;&#10;Popis byl vytvořen automaticky">
            <a:extLst>
              <a:ext uri="{FF2B5EF4-FFF2-40B4-BE49-F238E27FC236}">
                <a16:creationId xmlns:a16="http://schemas.microsoft.com/office/drawing/2014/main" id="{61BEBCF9-0BF2-DF58-B3DC-E65FA38A5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133" y="365125"/>
            <a:ext cx="2359025" cy="1500505"/>
          </a:xfrm>
          <a:prstGeom prst="rect">
            <a:avLst/>
          </a:prstGeom>
        </p:spPr>
      </p:pic>
      <p:sp>
        <p:nvSpPr>
          <p:cNvPr id="14" name="TextovéPole 13">
            <a:extLst>
              <a:ext uri="{FF2B5EF4-FFF2-40B4-BE49-F238E27FC236}">
                <a16:creationId xmlns:a16="http://schemas.microsoft.com/office/drawing/2014/main" id="{E5BD0736-79A9-F5DE-C015-9AEB1374E8F8}"/>
              </a:ext>
            </a:extLst>
          </p:cNvPr>
          <p:cNvSpPr txBox="1"/>
          <p:nvPr/>
        </p:nvSpPr>
        <p:spPr>
          <a:xfrm>
            <a:off x="5126759" y="1862067"/>
            <a:ext cx="1726623" cy="276999"/>
          </a:xfrm>
          <a:prstGeom prst="rect">
            <a:avLst/>
          </a:prstGeom>
          <a:noFill/>
        </p:spPr>
        <p:txBody>
          <a:bodyPr wrap="square">
            <a:spAutoFit/>
          </a:bodyPr>
          <a:lstStyle/>
          <a:p>
            <a:r>
              <a:rPr lang="cs-CZ" sz="1200" dirty="0"/>
              <a:t>Teige, Typografie, 1928</a:t>
            </a:r>
            <a:endParaRPr lang="en-GB" sz="1200" dirty="0"/>
          </a:p>
        </p:txBody>
      </p:sp>
      <p:pic>
        <p:nvPicPr>
          <p:cNvPr id="16" name="Obrázek 15">
            <a:extLst>
              <a:ext uri="{FF2B5EF4-FFF2-40B4-BE49-F238E27FC236}">
                <a16:creationId xmlns:a16="http://schemas.microsoft.com/office/drawing/2014/main" id="{BE03E2B3-D764-A4E4-3B99-419CC41A61CC}"/>
              </a:ext>
            </a:extLst>
          </p:cNvPr>
          <p:cNvPicPr>
            <a:picLocks noChangeAspect="1"/>
          </p:cNvPicPr>
          <p:nvPr/>
        </p:nvPicPr>
        <p:blipFill>
          <a:blip r:embed="rId6"/>
          <a:stretch>
            <a:fillRect/>
          </a:stretch>
        </p:blipFill>
        <p:spPr>
          <a:xfrm>
            <a:off x="10382250" y="2679768"/>
            <a:ext cx="1656015" cy="2525423"/>
          </a:xfrm>
          <a:prstGeom prst="rect">
            <a:avLst/>
          </a:prstGeom>
        </p:spPr>
      </p:pic>
      <p:sp>
        <p:nvSpPr>
          <p:cNvPr id="18" name="TextovéPole 17">
            <a:extLst>
              <a:ext uri="{FF2B5EF4-FFF2-40B4-BE49-F238E27FC236}">
                <a16:creationId xmlns:a16="http://schemas.microsoft.com/office/drawing/2014/main" id="{719218EF-C014-50B8-F388-072F7C839BEA}"/>
              </a:ext>
            </a:extLst>
          </p:cNvPr>
          <p:cNvSpPr txBox="1"/>
          <p:nvPr/>
        </p:nvSpPr>
        <p:spPr>
          <a:xfrm>
            <a:off x="10247819" y="5205191"/>
            <a:ext cx="1790445" cy="461665"/>
          </a:xfrm>
          <a:prstGeom prst="rect">
            <a:avLst/>
          </a:prstGeom>
          <a:noFill/>
        </p:spPr>
        <p:txBody>
          <a:bodyPr wrap="square">
            <a:spAutoFit/>
          </a:bodyPr>
          <a:lstStyle/>
          <a:p>
            <a:r>
              <a:rPr lang="cs-CZ" sz="1200" dirty="0"/>
              <a:t>Časopis HOST, typografie Teige a Muzika, 1924-28</a:t>
            </a:r>
            <a:endParaRPr lang="en-GB" sz="1200" dirty="0"/>
          </a:p>
        </p:txBody>
      </p:sp>
      <p:pic>
        <p:nvPicPr>
          <p:cNvPr id="3074" name="Picture 2" descr="obálka knihy od K.Teiga">
            <a:extLst>
              <a:ext uri="{FF2B5EF4-FFF2-40B4-BE49-F238E27FC236}">
                <a16:creationId xmlns:a16="http://schemas.microsoft.com/office/drawing/2014/main" id="{6B4DCEA4-6DCC-FBE5-E210-B8A762CB4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206" y="2910600"/>
            <a:ext cx="1844871" cy="25254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E6CBCF18-2DF3-52CF-D8CB-CEEA9BA6511B}"/>
              </a:ext>
            </a:extLst>
          </p:cNvPr>
          <p:cNvSpPr txBox="1"/>
          <p:nvPr/>
        </p:nvSpPr>
        <p:spPr>
          <a:xfrm>
            <a:off x="8162977" y="5528356"/>
            <a:ext cx="1943100" cy="276999"/>
          </a:xfrm>
          <a:prstGeom prst="rect">
            <a:avLst/>
          </a:prstGeom>
          <a:noFill/>
        </p:spPr>
        <p:txBody>
          <a:bodyPr wrap="square" rtlCol="0">
            <a:spAutoFit/>
          </a:bodyPr>
          <a:lstStyle/>
          <a:p>
            <a:r>
              <a:rPr lang="cs-CZ" sz="1200" dirty="0"/>
              <a:t>Seifert, Na Vlnách, 1925</a:t>
            </a:r>
            <a:endParaRPr lang="en-GB" sz="1200" dirty="0"/>
          </a:p>
        </p:txBody>
      </p:sp>
      <p:pic>
        <p:nvPicPr>
          <p:cNvPr id="21" name="Obrázek 20">
            <a:extLst>
              <a:ext uri="{FF2B5EF4-FFF2-40B4-BE49-F238E27FC236}">
                <a16:creationId xmlns:a16="http://schemas.microsoft.com/office/drawing/2014/main" id="{1D78BD07-7C8E-A505-3E9C-0DF63F92B955}"/>
              </a:ext>
            </a:extLst>
          </p:cNvPr>
          <p:cNvPicPr>
            <a:picLocks noChangeAspect="1"/>
          </p:cNvPicPr>
          <p:nvPr/>
        </p:nvPicPr>
        <p:blipFill>
          <a:blip r:embed="rId8"/>
          <a:stretch>
            <a:fillRect/>
          </a:stretch>
        </p:blipFill>
        <p:spPr>
          <a:xfrm>
            <a:off x="5743565" y="2910600"/>
            <a:ext cx="2219633" cy="2927413"/>
          </a:xfrm>
          <a:prstGeom prst="rect">
            <a:avLst/>
          </a:prstGeom>
        </p:spPr>
      </p:pic>
      <p:sp>
        <p:nvSpPr>
          <p:cNvPr id="22" name="TextovéPole 21">
            <a:extLst>
              <a:ext uri="{FF2B5EF4-FFF2-40B4-BE49-F238E27FC236}">
                <a16:creationId xmlns:a16="http://schemas.microsoft.com/office/drawing/2014/main" id="{A05D7911-A806-E9FC-3E9A-FD46E1B157AF}"/>
              </a:ext>
            </a:extLst>
          </p:cNvPr>
          <p:cNvSpPr txBox="1"/>
          <p:nvPr/>
        </p:nvSpPr>
        <p:spPr>
          <a:xfrm>
            <a:off x="5724113" y="5879814"/>
            <a:ext cx="1943100" cy="276999"/>
          </a:xfrm>
          <a:prstGeom prst="rect">
            <a:avLst/>
          </a:prstGeom>
          <a:noFill/>
        </p:spPr>
        <p:txBody>
          <a:bodyPr wrap="square" rtlCol="0">
            <a:spAutoFit/>
          </a:bodyPr>
          <a:lstStyle/>
          <a:p>
            <a:r>
              <a:rPr lang="cs-CZ" sz="1200" dirty="0"/>
              <a:t>Teige, Manifest Poetismu, </a:t>
            </a:r>
            <a:endParaRPr lang="en-GB" sz="1200" dirty="0"/>
          </a:p>
        </p:txBody>
      </p:sp>
      <p:pic>
        <p:nvPicPr>
          <p:cNvPr id="3076" name="Picture 4">
            <a:extLst>
              <a:ext uri="{FF2B5EF4-FFF2-40B4-BE49-F238E27FC236}">
                <a16:creationId xmlns:a16="http://schemas.microsoft.com/office/drawing/2014/main" id="{0C438840-59FA-6F05-0FFB-A4AF8FE9DC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1932" y="4354989"/>
            <a:ext cx="3276600" cy="2184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84F1197D-9F4D-8EDE-6424-31262788086E}"/>
              </a:ext>
            </a:extLst>
          </p:cNvPr>
          <p:cNvSpPr txBox="1"/>
          <p:nvPr/>
        </p:nvSpPr>
        <p:spPr>
          <a:xfrm>
            <a:off x="2168389" y="6571581"/>
            <a:ext cx="2852674" cy="276999"/>
          </a:xfrm>
          <a:prstGeom prst="rect">
            <a:avLst/>
          </a:prstGeom>
          <a:noFill/>
        </p:spPr>
        <p:txBody>
          <a:bodyPr wrap="square" rtlCol="0">
            <a:spAutoFit/>
          </a:bodyPr>
          <a:lstStyle/>
          <a:p>
            <a:r>
              <a:rPr lang="cs-CZ" sz="1200" dirty="0"/>
              <a:t>Vítězslav Nezval, Abeceda, 1926</a:t>
            </a:r>
            <a:endParaRPr lang="en-GB" sz="1200" dirty="0"/>
          </a:p>
        </p:txBody>
      </p:sp>
    </p:spTree>
    <p:extLst>
      <p:ext uri="{BB962C8B-B14F-4D97-AF65-F5344CB8AC3E}">
        <p14:creationId xmlns:p14="http://schemas.microsoft.com/office/powerpoint/2010/main" val="315492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C99C669-FF0A-D1AB-C2FD-B7E89DEAD43A}"/>
              </a:ext>
            </a:extLst>
          </p:cNvPr>
          <p:cNvPicPr>
            <a:picLocks noChangeAspect="1"/>
          </p:cNvPicPr>
          <p:nvPr/>
        </p:nvPicPr>
        <p:blipFill rotWithShape="1">
          <a:blip r:embed="rId2">
            <a:alphaModFix amt="56000"/>
          </a:blip>
          <a:srcRect l="63620" r="22778"/>
          <a:stretch/>
        </p:blipFill>
        <p:spPr>
          <a:xfrm>
            <a:off x="-780511" y="-36223"/>
            <a:ext cx="2066712" cy="7612211"/>
          </a:xfrm>
          <a:prstGeom prst="rect">
            <a:avLst/>
          </a:prstGeom>
        </p:spPr>
      </p:pic>
      <p:pic>
        <p:nvPicPr>
          <p:cNvPr id="6" name="Obrázek 5">
            <a:extLst>
              <a:ext uri="{FF2B5EF4-FFF2-40B4-BE49-F238E27FC236}">
                <a16:creationId xmlns:a16="http://schemas.microsoft.com/office/drawing/2014/main" id="{AC3C07B6-2D16-971C-7013-1725F38BF7D0}"/>
              </a:ext>
            </a:extLst>
          </p:cNvPr>
          <p:cNvPicPr>
            <a:picLocks noChangeAspect="1"/>
          </p:cNvPicPr>
          <p:nvPr/>
        </p:nvPicPr>
        <p:blipFill>
          <a:blip r:embed="rId3"/>
          <a:stretch>
            <a:fillRect/>
          </a:stretch>
        </p:blipFill>
        <p:spPr>
          <a:xfrm>
            <a:off x="712955" y="0"/>
            <a:ext cx="1133264" cy="6858001"/>
          </a:xfrm>
          <a:prstGeom prst="rect">
            <a:avLst/>
          </a:prstGeom>
        </p:spPr>
      </p:pic>
      <p:pic>
        <p:nvPicPr>
          <p:cNvPr id="4098" name="Picture 2" descr="Obnova Památníku Tomáše Bati ve Zlíně z pohledu statika - Časopis  Stavebnictví">
            <a:extLst>
              <a:ext uri="{FF2B5EF4-FFF2-40B4-BE49-F238E27FC236}">
                <a16:creationId xmlns:a16="http://schemas.microsoft.com/office/drawing/2014/main" id="{4C9D6537-9041-F11F-5518-2C033511B0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2" t="4278" r="2136" b="33090"/>
          <a:stretch/>
        </p:blipFill>
        <p:spPr bwMode="auto">
          <a:xfrm>
            <a:off x="7000875" y="2834072"/>
            <a:ext cx="4571999" cy="298214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240BCB3-A57F-7CF0-272D-0B291EFDE0EB}"/>
              </a:ext>
            </a:extLst>
          </p:cNvPr>
          <p:cNvSpPr>
            <a:spLocks noGrp="1"/>
          </p:cNvSpPr>
          <p:nvPr>
            <p:ph type="title"/>
          </p:nvPr>
        </p:nvSpPr>
        <p:spPr>
          <a:xfrm>
            <a:off x="963445" y="1396093"/>
            <a:ext cx="10515600" cy="1325563"/>
          </a:xfrm>
        </p:spPr>
        <p:txBody>
          <a:bodyPr/>
          <a:lstStyle/>
          <a:p>
            <a:r>
              <a:rPr lang="cs-CZ" dirty="0">
                <a:latin typeface="Arial" panose="020B0604020202020204" pitchFamily="34" charset="0"/>
                <a:cs typeface="Arial" panose="020B0604020202020204" pitchFamily="34" charset="0"/>
              </a:rPr>
              <a:t>2. patro </a:t>
            </a:r>
            <a:endParaRPr lang="en-GB" dirty="0">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DC0A31CC-FE2D-E9ED-2C86-C79202E23CD7}"/>
              </a:ext>
            </a:extLst>
          </p:cNvPr>
          <p:cNvSpPr>
            <a:spLocks noGrp="1"/>
          </p:cNvSpPr>
          <p:nvPr>
            <p:ph idx="1"/>
          </p:nvPr>
        </p:nvSpPr>
        <p:spPr>
          <a:xfrm>
            <a:off x="948746" y="2350495"/>
            <a:ext cx="5257800" cy="4269408"/>
          </a:xfrm>
        </p:spPr>
        <p:txBody>
          <a:bodyPr/>
          <a:lstStyle/>
          <a:p>
            <a:r>
              <a:rPr lang="cs-CZ" dirty="0">
                <a:latin typeface="Arial" panose="020B0604020202020204" pitchFamily="34" charset="0"/>
                <a:cs typeface="Arial" panose="020B0604020202020204" pitchFamily="34" charset="0"/>
              </a:rPr>
              <a:t>Vrchol poetismu, který se obrací ke kubismu </a:t>
            </a:r>
          </a:p>
          <a:p>
            <a:r>
              <a:rPr lang="cs-CZ" dirty="0">
                <a:latin typeface="Arial" panose="020B0604020202020204" pitchFamily="34" charset="0"/>
                <a:cs typeface="Arial" panose="020B0604020202020204" pitchFamily="34" charset="0"/>
              </a:rPr>
              <a:t>„útok na všechny smysly“</a:t>
            </a:r>
          </a:p>
          <a:p>
            <a:r>
              <a:rPr lang="cs-CZ" dirty="0">
                <a:latin typeface="Arial" panose="020B0604020202020204" pitchFamily="34" charset="0"/>
                <a:cs typeface="Arial" panose="020B0604020202020204" pitchFamily="34" charset="0"/>
              </a:rPr>
              <a:t>zde je datace přizpůsobená největším kubistickým dílům </a:t>
            </a:r>
            <a:endParaRPr lang="en-GB"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19742A37-9702-89CA-E385-0DA0A3CA2CF1}"/>
              </a:ext>
            </a:extLst>
          </p:cNvPr>
          <p:cNvPicPr>
            <a:picLocks noChangeAspect="1"/>
          </p:cNvPicPr>
          <p:nvPr/>
        </p:nvPicPr>
        <p:blipFill>
          <a:blip r:embed="rId5"/>
          <a:stretch>
            <a:fillRect/>
          </a:stretch>
        </p:blipFill>
        <p:spPr>
          <a:xfrm>
            <a:off x="6572827" y="148258"/>
            <a:ext cx="5366328" cy="3219797"/>
          </a:xfrm>
          <a:prstGeom prst="rect">
            <a:avLst/>
          </a:prstGeom>
        </p:spPr>
      </p:pic>
      <p:sp>
        <p:nvSpPr>
          <p:cNvPr id="5" name="Obdélník 4">
            <a:extLst>
              <a:ext uri="{FF2B5EF4-FFF2-40B4-BE49-F238E27FC236}">
                <a16:creationId xmlns:a16="http://schemas.microsoft.com/office/drawing/2014/main" id="{D99D6CC1-BD52-A034-F5D2-BE6F910805BD}"/>
              </a:ext>
            </a:extLst>
          </p:cNvPr>
          <p:cNvSpPr/>
          <p:nvPr/>
        </p:nvSpPr>
        <p:spPr>
          <a:xfrm>
            <a:off x="7326746" y="1907555"/>
            <a:ext cx="1960129" cy="45719"/>
          </a:xfrm>
          <a:prstGeom prst="rect">
            <a:avLst/>
          </a:prstGeom>
          <a:solidFill>
            <a:srgbClr val="FF0000">
              <a:alpha val="29000"/>
            </a:srgbClr>
          </a:solidFill>
          <a:ln>
            <a:solidFill>
              <a:srgbClr val="FF0000">
                <a:alpha val="2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bdélník 6">
            <a:extLst>
              <a:ext uri="{FF2B5EF4-FFF2-40B4-BE49-F238E27FC236}">
                <a16:creationId xmlns:a16="http://schemas.microsoft.com/office/drawing/2014/main" id="{CCCABE08-63CF-51FF-345E-CB0F35C59178}"/>
              </a:ext>
            </a:extLst>
          </p:cNvPr>
          <p:cNvSpPr/>
          <p:nvPr/>
        </p:nvSpPr>
        <p:spPr>
          <a:xfrm>
            <a:off x="7515225" y="3657600"/>
            <a:ext cx="1866900" cy="1866900"/>
          </a:xfrm>
          <a:prstGeom prst="rect">
            <a:avLst/>
          </a:prstGeom>
          <a:solidFill>
            <a:srgbClr val="FF0000">
              <a:alpha val="29000"/>
            </a:srgbClr>
          </a:solidFill>
          <a:ln>
            <a:solidFill>
              <a:srgbClr val="FF0000">
                <a:alpha val="2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TextovéPole 9">
            <a:extLst>
              <a:ext uri="{FF2B5EF4-FFF2-40B4-BE49-F238E27FC236}">
                <a16:creationId xmlns:a16="http://schemas.microsoft.com/office/drawing/2014/main" id="{A6419BCA-7E74-FF4B-B732-CA9FB3DC7A7A}"/>
              </a:ext>
            </a:extLst>
          </p:cNvPr>
          <p:cNvSpPr txBox="1"/>
          <p:nvPr/>
        </p:nvSpPr>
        <p:spPr>
          <a:xfrm>
            <a:off x="7374501" y="4331311"/>
            <a:ext cx="1074174" cy="307777"/>
          </a:xfrm>
          <a:prstGeom prst="rect">
            <a:avLst/>
          </a:prstGeom>
          <a:noFill/>
        </p:spPr>
        <p:txBody>
          <a:bodyPr wrap="square">
            <a:spAutoFit/>
          </a:bodyPr>
          <a:lstStyle/>
          <a:p>
            <a:r>
              <a:rPr lang="cs-CZ" sz="1400" dirty="0"/>
              <a:t>18,45 m</a:t>
            </a:r>
            <a:endParaRPr lang="en-GB" sz="1400" dirty="0"/>
          </a:p>
        </p:txBody>
      </p:sp>
      <p:sp>
        <p:nvSpPr>
          <p:cNvPr id="11" name="TextovéPole 10">
            <a:extLst>
              <a:ext uri="{FF2B5EF4-FFF2-40B4-BE49-F238E27FC236}">
                <a16:creationId xmlns:a16="http://schemas.microsoft.com/office/drawing/2014/main" id="{95B71C64-AECD-6C2A-7BFB-02D4795D0EB6}"/>
              </a:ext>
            </a:extLst>
          </p:cNvPr>
          <p:cNvSpPr txBox="1"/>
          <p:nvPr/>
        </p:nvSpPr>
        <p:spPr>
          <a:xfrm>
            <a:off x="8181817" y="5158910"/>
            <a:ext cx="1074174" cy="307777"/>
          </a:xfrm>
          <a:prstGeom prst="rect">
            <a:avLst/>
          </a:prstGeom>
          <a:noFill/>
        </p:spPr>
        <p:txBody>
          <a:bodyPr wrap="square">
            <a:spAutoFit/>
          </a:bodyPr>
          <a:lstStyle/>
          <a:p>
            <a:r>
              <a:rPr lang="cs-CZ" sz="1400" dirty="0"/>
              <a:t>24,6 m</a:t>
            </a:r>
            <a:endParaRPr lang="en-GB" sz="1400" dirty="0"/>
          </a:p>
        </p:txBody>
      </p:sp>
    </p:spTree>
    <p:extLst>
      <p:ext uri="{BB962C8B-B14F-4D97-AF65-F5344CB8AC3E}">
        <p14:creationId xmlns:p14="http://schemas.microsoft.com/office/powerpoint/2010/main" val="232606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E913791-2101-EDF0-4A5B-F28C26B2CD55}"/>
              </a:ext>
            </a:extLst>
          </p:cNvPr>
          <p:cNvPicPr>
            <a:picLocks noChangeAspect="1"/>
          </p:cNvPicPr>
          <p:nvPr/>
        </p:nvPicPr>
        <p:blipFill rotWithShape="1">
          <a:blip r:embed="rId2">
            <a:alphaModFix amt="56000"/>
          </a:blip>
          <a:srcRect l="63620" r="22778"/>
          <a:stretch/>
        </p:blipFill>
        <p:spPr>
          <a:xfrm>
            <a:off x="9946774" y="6207"/>
            <a:ext cx="2243749" cy="6851793"/>
          </a:xfrm>
          <a:prstGeom prst="rect">
            <a:avLst/>
          </a:prstGeom>
        </p:spPr>
      </p:pic>
      <p:sp>
        <p:nvSpPr>
          <p:cNvPr id="3" name="Zástupný obsah 2">
            <a:extLst>
              <a:ext uri="{FF2B5EF4-FFF2-40B4-BE49-F238E27FC236}">
                <a16:creationId xmlns:a16="http://schemas.microsoft.com/office/drawing/2014/main" id="{EB6C100A-5A5E-36DB-F48C-AD914950E6D1}"/>
              </a:ext>
            </a:extLst>
          </p:cNvPr>
          <p:cNvSpPr>
            <a:spLocks noGrp="1"/>
          </p:cNvSpPr>
          <p:nvPr>
            <p:ph idx="1"/>
          </p:nvPr>
        </p:nvSpPr>
        <p:spPr>
          <a:xfrm>
            <a:off x="183235" y="804283"/>
            <a:ext cx="4306736" cy="5473125"/>
          </a:xfrm>
        </p:spPr>
        <p:txBody>
          <a:bodyPr>
            <a:normAutofit lnSpcReduction="10000"/>
          </a:bodyPr>
          <a:lstStyle/>
          <a:p>
            <a:r>
              <a:rPr lang="cs-CZ" dirty="0">
                <a:cs typeface="Arial" panose="020B0604020202020204" pitchFamily="34" charset="0"/>
              </a:rPr>
              <a:t>Obrazový doprovod: </a:t>
            </a:r>
          </a:p>
          <a:p>
            <a:pPr lvl="1"/>
            <a:r>
              <a:rPr lang="cs-CZ" dirty="0">
                <a:effectLst/>
                <a:ea typeface="Calibri" panose="020F0502020204030204" pitchFamily="34" charset="0"/>
                <a:cs typeface="Arial" panose="020B0604020202020204" pitchFamily="34" charset="0"/>
              </a:rPr>
              <a:t>Foltýn, Matoušek, Čapek, Filla, Kubišta, Gutfreund, Feuerstein, Procházka... </a:t>
            </a:r>
          </a:p>
          <a:p>
            <a:pPr lvl="1"/>
            <a:r>
              <a:rPr lang="cs-CZ" dirty="0">
                <a:cs typeface="Arial" panose="020B0604020202020204" pitchFamily="34" charset="0"/>
              </a:rPr>
              <a:t>Kombinace největších kubistických děl se soudobými díly s kubistickými tendencemi </a:t>
            </a:r>
          </a:p>
          <a:p>
            <a:pPr lvl="1"/>
            <a:r>
              <a:rPr lang="cs-CZ" dirty="0">
                <a:cs typeface="Arial" panose="020B0604020202020204" pitchFamily="34" charset="0"/>
              </a:rPr>
              <a:t>Světelné reflektory</a:t>
            </a:r>
            <a:endParaRPr lang="cs-CZ" dirty="0">
              <a:highlight>
                <a:srgbClr val="FFFF00"/>
              </a:highlight>
              <a:cs typeface="Arial" panose="020B0604020202020204" pitchFamily="34" charset="0"/>
            </a:endParaRPr>
          </a:p>
          <a:p>
            <a:r>
              <a:rPr lang="cs-CZ" dirty="0">
                <a:cs typeface="Arial" panose="020B0604020202020204" pitchFamily="34" charset="0"/>
              </a:rPr>
              <a:t>Textový doprovod: </a:t>
            </a:r>
          </a:p>
          <a:p>
            <a:pPr lvl="1"/>
            <a:r>
              <a:rPr lang="cs-CZ" dirty="0">
                <a:cs typeface="Arial" panose="020B0604020202020204" pitchFamily="34" charset="0"/>
              </a:rPr>
              <a:t>Citace z 2. manifestu; poetistické básně </a:t>
            </a:r>
          </a:p>
          <a:p>
            <a:pPr lvl="1"/>
            <a:r>
              <a:rPr lang="cs-CZ" dirty="0">
                <a:cs typeface="Arial" panose="020B0604020202020204" pitchFamily="34" charset="0"/>
              </a:rPr>
              <a:t>Biebl, Nezval, Seifert, Halas, Holan, Závada..</a:t>
            </a:r>
          </a:p>
          <a:p>
            <a:pPr lvl="1"/>
            <a:r>
              <a:rPr lang="cs-CZ" dirty="0">
                <a:cs typeface="Arial" panose="020B0604020202020204" pitchFamily="34" charset="0"/>
              </a:rPr>
              <a:t>Zde se držíme datace 1928-30</a:t>
            </a:r>
            <a:endParaRPr lang="en-GB" dirty="0">
              <a:cs typeface="Arial" panose="020B0604020202020204" pitchFamily="34" charset="0"/>
            </a:endParaRPr>
          </a:p>
        </p:txBody>
      </p:sp>
      <p:pic>
        <p:nvPicPr>
          <p:cNvPr id="10" name="Obrázek 9">
            <a:extLst>
              <a:ext uri="{FF2B5EF4-FFF2-40B4-BE49-F238E27FC236}">
                <a16:creationId xmlns:a16="http://schemas.microsoft.com/office/drawing/2014/main" id="{E181EDB3-2505-358F-6A40-8CE4046028BF}"/>
              </a:ext>
            </a:extLst>
          </p:cNvPr>
          <p:cNvPicPr>
            <a:picLocks noChangeAspect="1"/>
          </p:cNvPicPr>
          <p:nvPr/>
        </p:nvPicPr>
        <p:blipFill>
          <a:blip r:embed="rId3"/>
          <a:stretch>
            <a:fillRect/>
          </a:stretch>
        </p:blipFill>
        <p:spPr>
          <a:xfrm>
            <a:off x="6452206" y="169517"/>
            <a:ext cx="1923309" cy="2832335"/>
          </a:xfrm>
          <a:prstGeom prst="rect">
            <a:avLst/>
          </a:prstGeom>
        </p:spPr>
      </p:pic>
      <p:sp>
        <p:nvSpPr>
          <p:cNvPr id="11" name="TextovéPole 10">
            <a:extLst>
              <a:ext uri="{FF2B5EF4-FFF2-40B4-BE49-F238E27FC236}">
                <a16:creationId xmlns:a16="http://schemas.microsoft.com/office/drawing/2014/main" id="{A7531BBC-60A9-8F4A-CCAD-58DC813F66E7}"/>
              </a:ext>
            </a:extLst>
          </p:cNvPr>
          <p:cNvSpPr txBox="1"/>
          <p:nvPr/>
        </p:nvSpPr>
        <p:spPr>
          <a:xfrm>
            <a:off x="6390309" y="3002108"/>
            <a:ext cx="1833716" cy="307777"/>
          </a:xfrm>
          <a:prstGeom prst="rect">
            <a:avLst/>
          </a:prstGeom>
          <a:noFill/>
        </p:spPr>
        <p:txBody>
          <a:bodyPr wrap="square">
            <a:spAutoFit/>
          </a:bodyPr>
          <a:lstStyle/>
          <a:p>
            <a:r>
              <a:rPr lang="cs-CZ" sz="1400" dirty="0">
                <a:effectLst/>
                <a:latin typeface="Calibri" panose="020F0502020204030204" pitchFamily="34" charset="0"/>
                <a:ea typeface="Calibri" panose="020F0502020204030204" pitchFamily="34" charset="0"/>
                <a:cs typeface="Times New Roman" panose="02020603050405020304" pitchFamily="18" charset="0"/>
              </a:rPr>
              <a:t>Čapek, Piják, 1918</a:t>
            </a:r>
          </a:p>
        </p:txBody>
      </p:sp>
      <p:pic>
        <p:nvPicPr>
          <p:cNvPr id="14" name="Obrázek 13" descr="Obsah obrázku umění, obraz, kresba, snímek obrazovky&#10;&#10;Popis byl vytvořen automaticky">
            <a:extLst>
              <a:ext uri="{FF2B5EF4-FFF2-40B4-BE49-F238E27FC236}">
                <a16:creationId xmlns:a16="http://schemas.microsoft.com/office/drawing/2014/main" id="{2864785C-FC69-D845-AE47-74B705B0C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358" y="171422"/>
            <a:ext cx="1667428" cy="2881678"/>
          </a:xfrm>
          <a:prstGeom prst="rect">
            <a:avLst/>
          </a:prstGeom>
        </p:spPr>
      </p:pic>
      <p:sp>
        <p:nvSpPr>
          <p:cNvPr id="15" name="TextovéPole 14">
            <a:extLst>
              <a:ext uri="{FF2B5EF4-FFF2-40B4-BE49-F238E27FC236}">
                <a16:creationId xmlns:a16="http://schemas.microsoft.com/office/drawing/2014/main" id="{1B271381-E957-1FDF-EA42-6EE4710981EA}"/>
              </a:ext>
            </a:extLst>
          </p:cNvPr>
          <p:cNvSpPr txBox="1"/>
          <p:nvPr/>
        </p:nvSpPr>
        <p:spPr>
          <a:xfrm>
            <a:off x="8889937" y="3133472"/>
            <a:ext cx="1667428" cy="523220"/>
          </a:xfrm>
          <a:prstGeom prst="rect">
            <a:avLst/>
          </a:prstGeom>
          <a:noFill/>
        </p:spPr>
        <p:txBody>
          <a:bodyPr wrap="square">
            <a:spAutoFit/>
          </a:bodyPr>
          <a:lstStyle/>
          <a:p>
            <a:r>
              <a:rPr lang="cs-CZ" sz="1400" dirty="0">
                <a:effectLst/>
                <a:latin typeface="Calibri" panose="020F0502020204030204" pitchFamily="34" charset="0"/>
                <a:ea typeface="Calibri" panose="020F0502020204030204" pitchFamily="34" charset="0"/>
                <a:cs typeface="Times New Roman" panose="02020603050405020304" pitchFamily="18" charset="0"/>
              </a:rPr>
              <a:t>Kubišta, Polibek smrti, 1912</a:t>
            </a:r>
          </a:p>
        </p:txBody>
      </p:sp>
      <p:pic>
        <p:nvPicPr>
          <p:cNvPr id="16" name="Obrázek 15" descr="Obsah obrázku umění, obraz, kresba, kreslené&#10;&#10;Popis byl vytvořen automaticky">
            <a:extLst>
              <a:ext uri="{FF2B5EF4-FFF2-40B4-BE49-F238E27FC236}">
                <a16:creationId xmlns:a16="http://schemas.microsoft.com/office/drawing/2014/main" id="{69B115B7-31A8-739A-9BC3-97D0CDCE0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3597" y="3525328"/>
            <a:ext cx="1788795" cy="2490470"/>
          </a:xfrm>
          <a:prstGeom prst="rect">
            <a:avLst/>
          </a:prstGeom>
        </p:spPr>
      </p:pic>
      <p:sp>
        <p:nvSpPr>
          <p:cNvPr id="18" name="TextovéPole 17">
            <a:extLst>
              <a:ext uri="{FF2B5EF4-FFF2-40B4-BE49-F238E27FC236}">
                <a16:creationId xmlns:a16="http://schemas.microsoft.com/office/drawing/2014/main" id="{E463C5E7-CEF0-A8EF-843B-E84192FB1E18}"/>
              </a:ext>
            </a:extLst>
          </p:cNvPr>
          <p:cNvSpPr txBox="1"/>
          <p:nvPr/>
        </p:nvSpPr>
        <p:spPr>
          <a:xfrm>
            <a:off x="6363597" y="6015798"/>
            <a:ext cx="1667428" cy="523220"/>
          </a:xfrm>
          <a:prstGeom prst="rect">
            <a:avLst/>
          </a:prstGeom>
          <a:noFill/>
        </p:spPr>
        <p:txBody>
          <a:bodyPr wrap="square">
            <a:spAutoFit/>
          </a:bodyPr>
          <a:lstStyle/>
          <a:p>
            <a:r>
              <a:rPr lang="cs-CZ" sz="1400" dirty="0">
                <a:effectLst/>
                <a:latin typeface="Calibri" panose="020F0502020204030204" pitchFamily="34" charset="0"/>
                <a:ea typeface="Calibri" panose="020F0502020204030204" pitchFamily="34" charset="0"/>
                <a:cs typeface="Times New Roman" panose="02020603050405020304" pitchFamily="18" charset="0"/>
              </a:rPr>
              <a:t>Foltýn, Imperialismus, 1925</a:t>
            </a:r>
          </a:p>
        </p:txBody>
      </p:sp>
      <p:pic>
        <p:nvPicPr>
          <p:cNvPr id="19" name="Obrázek 18" descr="Obsah obrázku obraz, kresba, skica, umění&#10;&#10;Popis byl vytvořen automaticky">
            <a:extLst>
              <a:ext uri="{FF2B5EF4-FFF2-40B4-BE49-F238E27FC236}">
                <a16:creationId xmlns:a16="http://schemas.microsoft.com/office/drawing/2014/main" id="{1CBE700E-FCF6-4C23-BC8A-BF93CBEB5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957" y="3737064"/>
            <a:ext cx="2648713" cy="2218070"/>
          </a:xfrm>
          <a:prstGeom prst="rect">
            <a:avLst/>
          </a:prstGeom>
        </p:spPr>
      </p:pic>
      <p:sp>
        <p:nvSpPr>
          <p:cNvPr id="20" name="TextovéPole 19">
            <a:extLst>
              <a:ext uri="{FF2B5EF4-FFF2-40B4-BE49-F238E27FC236}">
                <a16:creationId xmlns:a16="http://schemas.microsoft.com/office/drawing/2014/main" id="{EFAD7DC0-FFC2-315A-FA62-DF9569B886A2}"/>
              </a:ext>
            </a:extLst>
          </p:cNvPr>
          <p:cNvSpPr txBox="1"/>
          <p:nvPr/>
        </p:nvSpPr>
        <p:spPr>
          <a:xfrm>
            <a:off x="8619984" y="6118245"/>
            <a:ext cx="1833716" cy="307777"/>
          </a:xfrm>
          <a:prstGeom prst="rect">
            <a:avLst/>
          </a:prstGeom>
          <a:noFill/>
        </p:spPr>
        <p:txBody>
          <a:bodyPr wrap="square">
            <a:spAutoFit/>
          </a:bodyPr>
          <a:lstStyle/>
          <a:p>
            <a:r>
              <a:rPr lang="cs-CZ" sz="1400" dirty="0">
                <a:effectLst/>
                <a:latin typeface="Calibri" panose="020F0502020204030204" pitchFamily="34" charset="0"/>
                <a:ea typeface="Calibri" panose="020F0502020204030204" pitchFamily="34" charset="0"/>
                <a:cs typeface="Times New Roman" panose="02020603050405020304" pitchFamily="18" charset="0"/>
              </a:rPr>
              <a:t>Filla, Diváci, 1910</a:t>
            </a:r>
          </a:p>
        </p:txBody>
      </p:sp>
    </p:spTree>
    <p:extLst>
      <p:ext uri="{BB962C8B-B14F-4D97-AF65-F5344CB8AC3E}">
        <p14:creationId xmlns:p14="http://schemas.microsoft.com/office/powerpoint/2010/main" val="186494255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5436</TotalTime>
  <Words>4092</Words>
  <Application>Microsoft Office PowerPoint</Application>
  <PresentationFormat>Širokoúhlá obrazovka</PresentationFormat>
  <Paragraphs>535</Paragraphs>
  <Slides>41</Slides>
  <Notes>22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41</vt:i4>
      </vt:variant>
    </vt:vector>
  </HeadingPairs>
  <TitlesOfParts>
    <vt:vector size="48" baseType="lpstr">
      <vt:lpstr>Arial</vt:lpstr>
      <vt:lpstr>Calibri</vt:lpstr>
      <vt:lpstr>Calibri Light</vt:lpstr>
      <vt:lpstr>Roboto</vt:lpstr>
      <vt:lpstr>Segoe UI Historic</vt:lpstr>
      <vt:lpstr>Times New Roman</vt:lpstr>
      <vt:lpstr>Motiv Office</vt:lpstr>
      <vt:lpstr>Abeceda Poetismu</vt:lpstr>
      <vt:lpstr>Základní informace</vt:lpstr>
      <vt:lpstr>Prostory</vt:lpstr>
      <vt:lpstr>Části výstavy: </vt:lpstr>
      <vt:lpstr>Úvodní text</vt:lpstr>
      <vt:lpstr>1. patro </vt:lpstr>
      <vt:lpstr>Prezentace aplikace PowerPoint</vt:lpstr>
      <vt:lpstr>2. patro </vt:lpstr>
      <vt:lpstr>Prezentace aplikace PowerPoint</vt:lpstr>
      <vt:lpstr>3. patro</vt:lpstr>
      <vt:lpstr>Prezentace aplikace PowerPoint</vt:lpstr>
      <vt:lpstr>Prezentace aplikace PowerPoint</vt:lpstr>
      <vt:lpstr>Informační text 3. patra </vt:lpstr>
      <vt:lpstr>1. část </vt:lpstr>
      <vt:lpstr>Prezentace aplikace PowerPoint</vt:lpstr>
      <vt:lpstr>Text a doplňující materiál</vt:lpstr>
      <vt:lpstr>Prezentace aplikace PowerPoint</vt:lpstr>
      <vt:lpstr>Prezentace aplikace PowerPoint</vt:lpstr>
      <vt:lpstr>2. část</vt:lpstr>
      <vt:lpstr>Prezentace aplikace PowerPoint</vt:lpstr>
      <vt:lpstr>Texty, doplňující materiál</vt:lpstr>
      <vt:lpstr>Texty, doplňující materiál</vt:lpstr>
      <vt:lpstr>Texty, doplňující materiál</vt:lpstr>
      <vt:lpstr>Prezentace aplikace PowerPoint</vt:lpstr>
      <vt:lpstr>3. část</vt:lpstr>
      <vt:lpstr>Prezentace aplikace PowerPoint</vt:lpstr>
      <vt:lpstr>Prezentace aplikace PowerPoint</vt:lpstr>
      <vt:lpstr>Prezentace aplikace PowerPoint</vt:lpstr>
      <vt:lpstr>4. část </vt:lpstr>
      <vt:lpstr>Prezentace aplikace PowerPoint</vt:lpstr>
      <vt:lpstr>Texty, doplňující materiál</vt:lpstr>
      <vt:lpstr>Prezentace aplikace PowerPoint</vt:lpstr>
      <vt:lpstr>Prezentace aplikace PowerPoint</vt:lpstr>
      <vt:lpstr>Prezentace aplikace PowerPoint</vt:lpstr>
      <vt:lpstr>Plakát</vt:lpstr>
      <vt:lpstr>Prezentace aplikace PowerPoint</vt:lpstr>
      <vt:lpstr>Prezentace aplikace PowerPoint</vt:lpstr>
      <vt:lpstr>Interpretační plán </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Vizuální výstava: Abeceda Poetismu</dc:title>
  <dc:creator>Kateřina Ptáková</dc:creator>
  <cp:lastModifiedBy>Martin Siegel</cp:lastModifiedBy>
  <cp:revision>34</cp:revision>
  <dcterms:created xsi:type="dcterms:W3CDTF">2023-10-20T15:45:37Z</dcterms:created>
  <dcterms:modified xsi:type="dcterms:W3CDTF">2023-12-11T14:11:31Z</dcterms:modified>
</cp:coreProperties>
</file>