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Palatino Linotype" panose="02040502050505030304"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minika Lazorová"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2" y="74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12-10T08:55:06.817" idx="1">
    <p:pos x="6000" y="0"/>
    <p:text>tieto tri slajdy by mali byt spolu su komponovane ako by bola realna tlacova sprava</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3-12-09T13:54:13.029" idx="2">
    <p:pos x="1140" y="725"/>
    <p:text>názvy diel v ich jazyku nemyslím si že je potrebné ich prekladať minimálne do zátvorky ak je ten názov latinsky...
1 total reaction
EoeN21 reacted with 👍 at 2023-12-09 05:54 AM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a11abed834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a11abed83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a11abed834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a11abed83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a11abed834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a11abed83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a11abed834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a11abed83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a14e3cd8d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a14e3cd8d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a11abed834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a11abed834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a11abed834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a11abed834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a11abed83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a11abed83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a11abed834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a11abed83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a11abed834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a11abed83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635fa304e6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635fa304e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a11abed834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a11abed83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a11abed834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a11abed834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a11abed834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a11abed834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a11abed834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a11abed83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635d826b4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635d826b4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a11abed834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a11abed834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a11abed834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a11abed834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35d826b4d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35d826b4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a11abed834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a11abed8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a11abed83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a11abed8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a11abed83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a11abed83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a40600361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a4060036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a11abed83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a11abed83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a11abed834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a11abed83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a11abed834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a11abed83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 name="Google Shape;4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5" name="Google Shape;4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 name="Google Shape;29;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3" name="Google Shape;3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5500" y="2058175"/>
            <a:ext cx="4045200" cy="10269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b="1"/>
            </a:lvl1pPr>
            <a:lvl2pPr lvl="1" algn="ctr">
              <a:spcBef>
                <a:spcPts val="0"/>
              </a:spcBef>
              <a:spcAft>
                <a:spcPts val="0"/>
              </a:spcAft>
              <a:buClr>
                <a:srgbClr val="43230C"/>
              </a:buClr>
              <a:buSzPts val="4200"/>
              <a:buNone/>
              <a:defRPr sz="4200">
                <a:solidFill>
                  <a:srgbClr val="43230C"/>
                </a:solidFill>
              </a:defRPr>
            </a:lvl2pPr>
            <a:lvl3pPr lvl="2" algn="ctr">
              <a:spcBef>
                <a:spcPts val="0"/>
              </a:spcBef>
              <a:spcAft>
                <a:spcPts val="0"/>
              </a:spcAft>
              <a:buClr>
                <a:srgbClr val="43230C"/>
              </a:buClr>
              <a:buSzPts val="4200"/>
              <a:buNone/>
              <a:defRPr sz="4200">
                <a:solidFill>
                  <a:srgbClr val="43230C"/>
                </a:solidFill>
              </a:defRPr>
            </a:lvl3pPr>
            <a:lvl4pPr lvl="3" algn="ctr">
              <a:spcBef>
                <a:spcPts val="0"/>
              </a:spcBef>
              <a:spcAft>
                <a:spcPts val="0"/>
              </a:spcAft>
              <a:buClr>
                <a:srgbClr val="43230C"/>
              </a:buClr>
              <a:buSzPts val="4200"/>
              <a:buNone/>
              <a:defRPr sz="4200">
                <a:solidFill>
                  <a:srgbClr val="43230C"/>
                </a:solidFill>
              </a:defRPr>
            </a:lvl4pPr>
            <a:lvl5pPr lvl="4" algn="ctr">
              <a:spcBef>
                <a:spcPts val="0"/>
              </a:spcBef>
              <a:spcAft>
                <a:spcPts val="0"/>
              </a:spcAft>
              <a:buClr>
                <a:srgbClr val="43230C"/>
              </a:buClr>
              <a:buSzPts val="4200"/>
              <a:buNone/>
              <a:defRPr sz="4200">
                <a:solidFill>
                  <a:srgbClr val="43230C"/>
                </a:solidFill>
              </a:defRPr>
            </a:lvl5pPr>
            <a:lvl6pPr lvl="5" algn="ctr">
              <a:spcBef>
                <a:spcPts val="0"/>
              </a:spcBef>
              <a:spcAft>
                <a:spcPts val="0"/>
              </a:spcAft>
              <a:buClr>
                <a:srgbClr val="43230C"/>
              </a:buClr>
              <a:buSzPts val="4200"/>
              <a:buNone/>
              <a:defRPr sz="4200">
                <a:solidFill>
                  <a:srgbClr val="43230C"/>
                </a:solidFill>
              </a:defRPr>
            </a:lvl6pPr>
            <a:lvl7pPr lvl="6" algn="ctr">
              <a:spcBef>
                <a:spcPts val="0"/>
              </a:spcBef>
              <a:spcAft>
                <a:spcPts val="0"/>
              </a:spcAft>
              <a:buClr>
                <a:srgbClr val="43230C"/>
              </a:buClr>
              <a:buSzPts val="4200"/>
              <a:buNone/>
              <a:defRPr sz="4200">
                <a:solidFill>
                  <a:srgbClr val="43230C"/>
                </a:solidFill>
              </a:defRPr>
            </a:lvl7pPr>
            <a:lvl8pPr lvl="7" algn="ctr">
              <a:spcBef>
                <a:spcPts val="0"/>
              </a:spcBef>
              <a:spcAft>
                <a:spcPts val="0"/>
              </a:spcAft>
              <a:buClr>
                <a:srgbClr val="43230C"/>
              </a:buClr>
              <a:buSzPts val="4200"/>
              <a:buNone/>
              <a:defRPr sz="4200">
                <a:solidFill>
                  <a:srgbClr val="43230C"/>
                </a:solidFill>
              </a:defRPr>
            </a:lvl8pPr>
            <a:lvl9pPr lvl="8" algn="ctr">
              <a:spcBef>
                <a:spcPts val="0"/>
              </a:spcBef>
              <a:spcAft>
                <a:spcPts val="0"/>
              </a:spcAft>
              <a:buClr>
                <a:srgbClr val="43230C"/>
              </a:buClr>
              <a:buSzPts val="4200"/>
              <a:buNone/>
              <a:defRPr sz="4200">
                <a:solidFill>
                  <a:srgbClr val="43230C"/>
                </a:solidFill>
              </a:defRPr>
            </a:lvl9pPr>
          </a:lstStyle>
          <a:p>
            <a:endParaRPr/>
          </a:p>
        </p:txBody>
      </p:sp>
      <p:sp>
        <p:nvSpPr>
          <p:cNvPr id="36" name="Google Shape;36;p9"/>
          <p:cNvSpPr txBox="1">
            <a:spLocks noGrp="1"/>
          </p:cNvSpPr>
          <p:nvPr>
            <p:ph type="body" idx="1"/>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lgn="just">
              <a:spcBef>
                <a:spcPts val="0"/>
              </a:spcBef>
              <a:spcAft>
                <a:spcPts val="0"/>
              </a:spcAft>
              <a:buSzPts val="1800"/>
              <a:buChar char="●"/>
              <a:defRPr/>
            </a:lvl1pPr>
            <a:lvl2pPr marL="914400" lvl="1" indent="-317500" algn="just">
              <a:spcBef>
                <a:spcPts val="0"/>
              </a:spcBef>
              <a:spcAft>
                <a:spcPts val="0"/>
              </a:spcAft>
              <a:buSzPts val="1400"/>
              <a:buChar char="○"/>
              <a:defRPr/>
            </a:lvl2pPr>
            <a:lvl3pPr marL="1371600" lvl="2" indent="-317500" algn="just">
              <a:spcBef>
                <a:spcPts val="0"/>
              </a:spcBef>
              <a:spcAft>
                <a:spcPts val="0"/>
              </a:spcAft>
              <a:buSzPts val="1400"/>
              <a:buChar char="■"/>
              <a:defRPr/>
            </a:lvl3pPr>
            <a:lvl4pPr marL="1828800" lvl="3" indent="-317500" algn="just">
              <a:spcBef>
                <a:spcPts val="0"/>
              </a:spcBef>
              <a:spcAft>
                <a:spcPts val="0"/>
              </a:spcAft>
              <a:buSzPts val="1400"/>
              <a:buChar char="●"/>
              <a:defRPr/>
            </a:lvl4pPr>
            <a:lvl5pPr marL="2286000" lvl="4" indent="-317500" algn="just">
              <a:spcBef>
                <a:spcPts val="0"/>
              </a:spcBef>
              <a:spcAft>
                <a:spcPts val="0"/>
              </a:spcAft>
              <a:buSzPts val="1400"/>
              <a:buChar char="○"/>
              <a:defRPr/>
            </a:lvl5pPr>
            <a:lvl6pPr marL="2743200" lvl="5" indent="-317500" algn="just">
              <a:spcBef>
                <a:spcPts val="0"/>
              </a:spcBef>
              <a:spcAft>
                <a:spcPts val="0"/>
              </a:spcAft>
              <a:buSzPts val="1400"/>
              <a:buChar char="■"/>
              <a:defRPr/>
            </a:lvl6pPr>
            <a:lvl7pPr marL="3200400" lvl="6" indent="-317500" algn="just">
              <a:spcBef>
                <a:spcPts val="0"/>
              </a:spcBef>
              <a:spcAft>
                <a:spcPts val="0"/>
              </a:spcAft>
              <a:buSzPts val="1400"/>
              <a:buChar char="●"/>
              <a:defRPr/>
            </a:lvl7pPr>
            <a:lvl8pPr marL="3657600" lvl="7" indent="-317500" algn="just">
              <a:spcBef>
                <a:spcPts val="0"/>
              </a:spcBef>
              <a:spcAft>
                <a:spcPts val="0"/>
              </a:spcAft>
              <a:buSzPts val="1400"/>
              <a:buChar char="○"/>
              <a:defRPr/>
            </a:lvl8pPr>
            <a:lvl9pPr marL="4114800" lvl="8" indent="-317500" algn="just">
              <a:spcBef>
                <a:spcPts val="0"/>
              </a:spcBef>
              <a:spcAft>
                <a:spcPts val="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
        <p:nvSpPr>
          <p:cNvPr id="38" name="Google Shape;38;p9"/>
          <p:cNvSpPr txBox="1">
            <a:spLocks noGrp="1"/>
          </p:cNvSpPr>
          <p:nvPr>
            <p:ph type="title" idx="2"/>
          </p:nvPr>
        </p:nvSpPr>
        <p:spPr>
          <a:xfrm>
            <a:off x="265500" y="3085075"/>
            <a:ext cx="4045200" cy="14823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sz="1200"/>
            </a:lvl1pPr>
            <a:lvl2pPr lvl="1">
              <a:spcBef>
                <a:spcPts val="0"/>
              </a:spcBef>
              <a:spcAft>
                <a:spcPts val="0"/>
              </a:spcAft>
              <a:buClr>
                <a:srgbClr val="43230C"/>
              </a:buClr>
              <a:buSzPts val="1200"/>
              <a:buFont typeface="Palatino Linotype"/>
              <a:buNone/>
              <a:defRPr sz="1200">
                <a:solidFill>
                  <a:srgbClr val="43230C"/>
                </a:solidFill>
                <a:latin typeface="Palatino Linotype"/>
                <a:ea typeface="Palatino Linotype"/>
                <a:cs typeface="Palatino Linotype"/>
                <a:sym typeface="Palatino Linotype"/>
              </a:defRPr>
            </a:lvl2pPr>
            <a:lvl3pPr lvl="2">
              <a:spcBef>
                <a:spcPts val="0"/>
              </a:spcBef>
              <a:spcAft>
                <a:spcPts val="0"/>
              </a:spcAft>
              <a:buClr>
                <a:srgbClr val="43230C"/>
              </a:buClr>
              <a:buSzPts val="1200"/>
              <a:buFont typeface="Palatino Linotype"/>
              <a:buNone/>
              <a:defRPr sz="1200">
                <a:solidFill>
                  <a:srgbClr val="43230C"/>
                </a:solidFill>
                <a:latin typeface="Palatino Linotype"/>
                <a:ea typeface="Palatino Linotype"/>
                <a:cs typeface="Palatino Linotype"/>
                <a:sym typeface="Palatino Linotype"/>
              </a:defRPr>
            </a:lvl3pPr>
            <a:lvl4pPr lvl="3">
              <a:spcBef>
                <a:spcPts val="0"/>
              </a:spcBef>
              <a:spcAft>
                <a:spcPts val="0"/>
              </a:spcAft>
              <a:buClr>
                <a:srgbClr val="43230C"/>
              </a:buClr>
              <a:buSzPts val="1200"/>
              <a:buFont typeface="Palatino Linotype"/>
              <a:buNone/>
              <a:defRPr sz="1200">
                <a:solidFill>
                  <a:srgbClr val="43230C"/>
                </a:solidFill>
                <a:latin typeface="Palatino Linotype"/>
                <a:ea typeface="Palatino Linotype"/>
                <a:cs typeface="Palatino Linotype"/>
                <a:sym typeface="Palatino Linotype"/>
              </a:defRPr>
            </a:lvl4pPr>
            <a:lvl5pPr lvl="4">
              <a:spcBef>
                <a:spcPts val="0"/>
              </a:spcBef>
              <a:spcAft>
                <a:spcPts val="0"/>
              </a:spcAft>
              <a:buClr>
                <a:srgbClr val="43230C"/>
              </a:buClr>
              <a:buSzPts val="1200"/>
              <a:buFont typeface="Palatino Linotype"/>
              <a:buNone/>
              <a:defRPr sz="1200">
                <a:solidFill>
                  <a:srgbClr val="43230C"/>
                </a:solidFill>
                <a:latin typeface="Palatino Linotype"/>
                <a:ea typeface="Palatino Linotype"/>
                <a:cs typeface="Palatino Linotype"/>
                <a:sym typeface="Palatino Linotype"/>
              </a:defRPr>
            </a:lvl5pPr>
            <a:lvl6pPr lvl="5">
              <a:spcBef>
                <a:spcPts val="0"/>
              </a:spcBef>
              <a:spcAft>
                <a:spcPts val="0"/>
              </a:spcAft>
              <a:buClr>
                <a:srgbClr val="43230C"/>
              </a:buClr>
              <a:buSzPts val="1200"/>
              <a:buFont typeface="Palatino Linotype"/>
              <a:buNone/>
              <a:defRPr sz="1200">
                <a:solidFill>
                  <a:srgbClr val="43230C"/>
                </a:solidFill>
                <a:latin typeface="Palatino Linotype"/>
                <a:ea typeface="Palatino Linotype"/>
                <a:cs typeface="Palatino Linotype"/>
                <a:sym typeface="Palatino Linotype"/>
              </a:defRPr>
            </a:lvl6pPr>
            <a:lvl7pPr lvl="6">
              <a:spcBef>
                <a:spcPts val="0"/>
              </a:spcBef>
              <a:spcAft>
                <a:spcPts val="0"/>
              </a:spcAft>
              <a:buClr>
                <a:srgbClr val="43230C"/>
              </a:buClr>
              <a:buSzPts val="1200"/>
              <a:buFont typeface="Palatino Linotype"/>
              <a:buNone/>
              <a:defRPr sz="1200">
                <a:solidFill>
                  <a:srgbClr val="43230C"/>
                </a:solidFill>
                <a:latin typeface="Palatino Linotype"/>
                <a:ea typeface="Palatino Linotype"/>
                <a:cs typeface="Palatino Linotype"/>
                <a:sym typeface="Palatino Linotype"/>
              </a:defRPr>
            </a:lvl7pPr>
            <a:lvl8pPr lvl="7">
              <a:spcBef>
                <a:spcPts val="0"/>
              </a:spcBef>
              <a:spcAft>
                <a:spcPts val="0"/>
              </a:spcAft>
              <a:buClr>
                <a:srgbClr val="43230C"/>
              </a:buClr>
              <a:buSzPts val="1200"/>
              <a:buFont typeface="Palatino Linotype"/>
              <a:buNone/>
              <a:defRPr sz="1200">
                <a:solidFill>
                  <a:srgbClr val="43230C"/>
                </a:solidFill>
                <a:latin typeface="Palatino Linotype"/>
                <a:ea typeface="Palatino Linotype"/>
                <a:cs typeface="Palatino Linotype"/>
                <a:sym typeface="Palatino Linotype"/>
              </a:defRPr>
            </a:lvl8pPr>
            <a:lvl9pPr lvl="8">
              <a:spcBef>
                <a:spcPts val="0"/>
              </a:spcBef>
              <a:spcAft>
                <a:spcPts val="0"/>
              </a:spcAft>
              <a:buClr>
                <a:srgbClr val="43230C"/>
              </a:buClr>
              <a:buSzPts val="1200"/>
              <a:buFont typeface="Palatino Linotype"/>
              <a:buNone/>
              <a:defRPr sz="1200">
                <a:solidFill>
                  <a:srgbClr val="43230C"/>
                </a:solidFill>
                <a:latin typeface="Palatino Linotype"/>
                <a:ea typeface="Palatino Linotype"/>
                <a:cs typeface="Palatino Linotype"/>
                <a:sym typeface="Palatino Linotyp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1" name="Google Shape;4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alatino Linotype"/>
              <a:buNone/>
              <a:defRPr sz="2800">
                <a:solidFill>
                  <a:schemeClr val="dk1"/>
                </a:solidFill>
                <a:latin typeface="Palatino Linotype"/>
                <a:ea typeface="Palatino Linotype"/>
                <a:cs typeface="Palatino Linotype"/>
                <a:sym typeface="Palatino Linotyp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Palatino Linotype"/>
              <a:buChar char="●"/>
              <a:defRPr sz="1800">
                <a:solidFill>
                  <a:schemeClr val="dk1"/>
                </a:solidFill>
                <a:latin typeface="Palatino Linotype"/>
                <a:ea typeface="Palatino Linotype"/>
                <a:cs typeface="Palatino Linotype"/>
                <a:sym typeface="Palatino Linotype"/>
              </a:defRPr>
            </a:lvl1pPr>
            <a:lvl2pPr marL="914400" lvl="1" indent="-317500">
              <a:lnSpc>
                <a:spcPct val="115000"/>
              </a:lnSpc>
              <a:spcBef>
                <a:spcPts val="0"/>
              </a:spcBef>
              <a:spcAft>
                <a:spcPts val="0"/>
              </a:spcAft>
              <a:buClr>
                <a:schemeClr val="dk1"/>
              </a:buClr>
              <a:buSzPts val="1400"/>
              <a:buFont typeface="Palatino Linotype"/>
              <a:buChar char="○"/>
              <a:defRPr>
                <a:solidFill>
                  <a:schemeClr val="dk1"/>
                </a:solidFill>
                <a:latin typeface="Palatino Linotype"/>
                <a:ea typeface="Palatino Linotype"/>
                <a:cs typeface="Palatino Linotype"/>
                <a:sym typeface="Palatino Linotype"/>
              </a:defRPr>
            </a:lvl2pPr>
            <a:lvl3pPr marL="1371600" lvl="2" indent="-317500">
              <a:lnSpc>
                <a:spcPct val="115000"/>
              </a:lnSpc>
              <a:spcBef>
                <a:spcPts val="0"/>
              </a:spcBef>
              <a:spcAft>
                <a:spcPts val="0"/>
              </a:spcAft>
              <a:buClr>
                <a:schemeClr val="dk1"/>
              </a:buClr>
              <a:buSzPts val="1400"/>
              <a:buFont typeface="Palatino Linotype"/>
              <a:buChar char="■"/>
              <a:defRPr>
                <a:solidFill>
                  <a:schemeClr val="dk1"/>
                </a:solidFill>
                <a:latin typeface="Palatino Linotype"/>
                <a:ea typeface="Palatino Linotype"/>
                <a:cs typeface="Palatino Linotype"/>
                <a:sym typeface="Palatino Linotype"/>
              </a:defRPr>
            </a:lvl3pPr>
            <a:lvl4pPr marL="1828800" lvl="3" indent="-317500">
              <a:lnSpc>
                <a:spcPct val="115000"/>
              </a:lnSpc>
              <a:spcBef>
                <a:spcPts val="0"/>
              </a:spcBef>
              <a:spcAft>
                <a:spcPts val="0"/>
              </a:spcAft>
              <a:buClr>
                <a:schemeClr val="dk1"/>
              </a:buClr>
              <a:buSzPts val="1400"/>
              <a:buFont typeface="Palatino Linotype"/>
              <a:buChar char="●"/>
              <a:defRPr>
                <a:solidFill>
                  <a:schemeClr val="dk1"/>
                </a:solidFill>
                <a:latin typeface="Palatino Linotype"/>
                <a:ea typeface="Palatino Linotype"/>
                <a:cs typeface="Palatino Linotype"/>
                <a:sym typeface="Palatino Linotype"/>
              </a:defRPr>
            </a:lvl4pPr>
            <a:lvl5pPr marL="2286000" lvl="4" indent="-317500">
              <a:lnSpc>
                <a:spcPct val="115000"/>
              </a:lnSpc>
              <a:spcBef>
                <a:spcPts val="0"/>
              </a:spcBef>
              <a:spcAft>
                <a:spcPts val="0"/>
              </a:spcAft>
              <a:buClr>
                <a:schemeClr val="dk1"/>
              </a:buClr>
              <a:buSzPts val="1400"/>
              <a:buFont typeface="Palatino Linotype"/>
              <a:buChar char="○"/>
              <a:defRPr>
                <a:solidFill>
                  <a:schemeClr val="dk1"/>
                </a:solidFill>
                <a:latin typeface="Palatino Linotype"/>
                <a:ea typeface="Palatino Linotype"/>
                <a:cs typeface="Palatino Linotype"/>
                <a:sym typeface="Palatino Linotype"/>
              </a:defRPr>
            </a:lvl5pPr>
            <a:lvl6pPr marL="2743200" lvl="5" indent="-317500">
              <a:lnSpc>
                <a:spcPct val="115000"/>
              </a:lnSpc>
              <a:spcBef>
                <a:spcPts val="0"/>
              </a:spcBef>
              <a:spcAft>
                <a:spcPts val="0"/>
              </a:spcAft>
              <a:buClr>
                <a:schemeClr val="dk1"/>
              </a:buClr>
              <a:buSzPts val="1400"/>
              <a:buFont typeface="Palatino Linotype"/>
              <a:buChar char="■"/>
              <a:defRPr>
                <a:solidFill>
                  <a:schemeClr val="dk1"/>
                </a:solidFill>
                <a:latin typeface="Palatino Linotype"/>
                <a:ea typeface="Palatino Linotype"/>
                <a:cs typeface="Palatino Linotype"/>
                <a:sym typeface="Palatino Linotype"/>
              </a:defRPr>
            </a:lvl6pPr>
            <a:lvl7pPr marL="3200400" lvl="6" indent="-317500">
              <a:lnSpc>
                <a:spcPct val="115000"/>
              </a:lnSpc>
              <a:spcBef>
                <a:spcPts val="0"/>
              </a:spcBef>
              <a:spcAft>
                <a:spcPts val="0"/>
              </a:spcAft>
              <a:buClr>
                <a:schemeClr val="dk1"/>
              </a:buClr>
              <a:buSzPts val="1400"/>
              <a:buFont typeface="Palatino Linotype"/>
              <a:buChar char="●"/>
              <a:defRPr>
                <a:solidFill>
                  <a:schemeClr val="dk1"/>
                </a:solidFill>
                <a:latin typeface="Palatino Linotype"/>
                <a:ea typeface="Palatino Linotype"/>
                <a:cs typeface="Palatino Linotype"/>
                <a:sym typeface="Palatino Linotype"/>
              </a:defRPr>
            </a:lvl7pPr>
            <a:lvl8pPr marL="3657600" lvl="7" indent="-317500">
              <a:lnSpc>
                <a:spcPct val="115000"/>
              </a:lnSpc>
              <a:spcBef>
                <a:spcPts val="0"/>
              </a:spcBef>
              <a:spcAft>
                <a:spcPts val="0"/>
              </a:spcAft>
              <a:buClr>
                <a:schemeClr val="dk1"/>
              </a:buClr>
              <a:buSzPts val="1400"/>
              <a:buFont typeface="Palatino Linotype"/>
              <a:buChar char="○"/>
              <a:defRPr>
                <a:solidFill>
                  <a:schemeClr val="dk1"/>
                </a:solidFill>
                <a:latin typeface="Palatino Linotype"/>
                <a:ea typeface="Palatino Linotype"/>
                <a:cs typeface="Palatino Linotype"/>
                <a:sym typeface="Palatino Linotype"/>
              </a:defRPr>
            </a:lvl8pPr>
            <a:lvl9pPr marL="4114800" lvl="8" indent="-317500">
              <a:lnSpc>
                <a:spcPct val="115000"/>
              </a:lnSpc>
              <a:spcBef>
                <a:spcPts val="0"/>
              </a:spcBef>
              <a:spcAft>
                <a:spcPts val="0"/>
              </a:spcAft>
              <a:buClr>
                <a:schemeClr val="dk1"/>
              </a:buClr>
              <a:buSzPts val="1400"/>
              <a:buFont typeface="Palatino Linotype"/>
              <a:buChar char="■"/>
              <a:defRPr>
                <a:solidFill>
                  <a:schemeClr val="dk1"/>
                </a:solidFill>
                <a:latin typeface="Palatino Linotype"/>
                <a:ea typeface="Palatino Linotype"/>
                <a:cs typeface="Palatino Linotype"/>
                <a:sym typeface="Palatino Linotype"/>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sk"/>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jp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1.png"/><Relationship Id="rId7"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3"/>
          <p:cNvSpPr txBox="1">
            <a:spLocks noGrp="1"/>
          </p:cNvSpPr>
          <p:nvPr>
            <p:ph type="ctrTitle"/>
          </p:nvPr>
        </p:nvSpPr>
        <p:spPr>
          <a:xfrm>
            <a:off x="167550" y="1594350"/>
            <a:ext cx="8808900" cy="977400"/>
          </a:xfrm>
          <a:prstGeom prst="rect">
            <a:avLst/>
          </a:prstGeom>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sk" sz="4200" b="1">
                <a:solidFill>
                  <a:schemeClr val="dk1"/>
                </a:solidFill>
                <a:latin typeface="Palatino Linotype"/>
                <a:ea typeface="Palatino Linotype"/>
                <a:cs typeface="Palatino Linotype"/>
                <a:sym typeface="Palatino Linotype"/>
              </a:rPr>
              <a:t>Ironie, hereze nebo</a:t>
            </a:r>
            <a:r>
              <a:rPr lang="sk" sz="4200">
                <a:solidFill>
                  <a:schemeClr val="dk1"/>
                </a:solidFill>
              </a:rPr>
              <a:t> </a:t>
            </a:r>
            <a:r>
              <a:rPr lang="sk" sz="4200" b="1">
                <a:solidFill>
                  <a:schemeClr val="dk1"/>
                </a:solidFill>
                <a:latin typeface="Palatino Linotype"/>
                <a:ea typeface="Palatino Linotype"/>
                <a:cs typeface="Palatino Linotype"/>
                <a:sym typeface="Palatino Linotype"/>
              </a:rPr>
              <a:t>nová</a:t>
            </a:r>
            <a:r>
              <a:rPr lang="sk" sz="4200">
                <a:solidFill>
                  <a:schemeClr val="dk1"/>
                </a:solidFill>
              </a:rPr>
              <a:t> </a:t>
            </a:r>
            <a:r>
              <a:rPr lang="sk" sz="4200" b="1">
                <a:solidFill>
                  <a:schemeClr val="dk1"/>
                </a:solidFill>
                <a:latin typeface="Palatino Linotype"/>
                <a:ea typeface="Palatino Linotype"/>
                <a:cs typeface="Palatino Linotype"/>
                <a:sym typeface="Palatino Linotype"/>
              </a:rPr>
              <a:t>zbožnost?</a:t>
            </a:r>
            <a:endParaRPr sz="4200">
              <a:solidFill>
                <a:schemeClr val="dk1"/>
              </a:solidFill>
            </a:endParaRPr>
          </a:p>
        </p:txBody>
      </p:sp>
      <p:sp>
        <p:nvSpPr>
          <p:cNvPr id="53" name="Google Shape;53;p13"/>
          <p:cNvSpPr txBox="1">
            <a:spLocks noGrp="1"/>
          </p:cNvSpPr>
          <p:nvPr>
            <p:ph type="subTitle" idx="1"/>
          </p:nvPr>
        </p:nvSpPr>
        <p:spPr>
          <a:xfrm>
            <a:off x="311700" y="3062175"/>
            <a:ext cx="8520600" cy="1441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sk" sz="1500">
                <a:solidFill>
                  <a:srgbClr val="090909"/>
                </a:solidFill>
                <a:latin typeface="Palatino Linotype"/>
                <a:ea typeface="Palatino Linotype"/>
                <a:cs typeface="Palatino Linotype"/>
                <a:sym typeface="Palatino Linotype"/>
              </a:rPr>
              <a:t>Viktória Buriko</a:t>
            </a:r>
            <a:r>
              <a:rPr lang="sk" sz="1500">
                <a:solidFill>
                  <a:srgbClr val="090909"/>
                </a:solidFill>
              </a:rPr>
              <a:t>vá | </a:t>
            </a:r>
            <a:r>
              <a:rPr lang="sk" sz="1500">
                <a:solidFill>
                  <a:srgbClr val="090909"/>
                </a:solidFill>
                <a:latin typeface="Palatino Linotype"/>
                <a:ea typeface="Palatino Linotype"/>
                <a:cs typeface="Palatino Linotype"/>
                <a:sym typeface="Palatino Linotype"/>
              </a:rPr>
              <a:t>Karla Jedličková | Dominika Lazorová |</a:t>
            </a:r>
            <a:r>
              <a:rPr lang="sk" sz="1500">
                <a:solidFill>
                  <a:srgbClr val="090909"/>
                </a:solidFill>
              </a:rPr>
              <a:t> </a:t>
            </a:r>
            <a:r>
              <a:rPr lang="sk" sz="1500">
                <a:solidFill>
                  <a:srgbClr val="090909"/>
                </a:solidFill>
                <a:latin typeface="Palatino Linotype"/>
                <a:ea typeface="Palatino Linotype"/>
                <a:cs typeface="Palatino Linotype"/>
                <a:sym typeface="Palatino Linotype"/>
              </a:rPr>
              <a:t>Maxmilián Magna </a:t>
            </a:r>
            <a:r>
              <a:rPr lang="sk" sz="1500">
                <a:solidFill>
                  <a:srgbClr val="090909"/>
                </a:solidFill>
              </a:rPr>
              <a:t>| Stela Segeťová </a:t>
            </a:r>
            <a:endParaRPr sz="1500">
              <a:solidFill>
                <a:srgbClr val="090909"/>
              </a:solidFill>
              <a:latin typeface="Palatino Linotype"/>
              <a:ea typeface="Palatino Linotype"/>
              <a:cs typeface="Palatino Linotype"/>
              <a:sym typeface="Palatino Linotype"/>
            </a:endParaRPr>
          </a:p>
        </p:txBody>
      </p:sp>
      <p:cxnSp>
        <p:nvCxnSpPr>
          <p:cNvPr id="54" name="Google Shape;54;p13"/>
          <p:cNvCxnSpPr/>
          <p:nvPr/>
        </p:nvCxnSpPr>
        <p:spPr>
          <a:xfrm rot="10800000" flipH="1">
            <a:off x="244350" y="2793750"/>
            <a:ext cx="86553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265500" y="2058175"/>
            <a:ext cx="4045200" cy="102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sk"/>
              <a:t>Ján Zelinka</a:t>
            </a:r>
            <a:endParaRPr/>
          </a:p>
        </p:txBody>
      </p:sp>
      <p:sp>
        <p:nvSpPr>
          <p:cNvPr id="122" name="Google Shape;122;p22"/>
          <p:cNvSpPr txBox="1">
            <a:spLocks noGrp="1"/>
          </p:cNvSpPr>
          <p:nvPr>
            <p:ph type="body" idx="1"/>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just" rtl="0">
              <a:spcBef>
                <a:spcPts val="0"/>
              </a:spcBef>
              <a:spcAft>
                <a:spcPts val="1200"/>
              </a:spcAft>
              <a:buNone/>
            </a:pPr>
            <a:r>
              <a:rPr lang="sk" sz="1500" b="1">
                <a:solidFill>
                  <a:schemeClr val="dk1"/>
                </a:solidFill>
              </a:rPr>
              <a:t>Ján Zelinka (*1978) </a:t>
            </a:r>
            <a:r>
              <a:rPr lang="sk" sz="1500">
                <a:solidFill>
                  <a:schemeClr val="dk1"/>
                </a:solidFill>
              </a:rPr>
              <a:t>je slovenský sochař. Již</a:t>
            </a:r>
            <a:r>
              <a:rPr lang="sk" sz="1500"/>
              <a:t> </a:t>
            </a:r>
            <a:r>
              <a:rPr lang="sk" sz="1500">
                <a:solidFill>
                  <a:schemeClr val="dk1"/>
                </a:solidFill>
              </a:rPr>
              <a:t>od svých studií vychází z klasického figurálního sochařství, které proměňuje svým originálním sochařským jazykem spojeným s různými netradičními materiály. Základním tématem jeho tvorby je člověk a jeho bytí, komentuje tělo a</a:t>
            </a:r>
            <a:r>
              <a:rPr lang="sk" sz="1500"/>
              <a:t> </a:t>
            </a:r>
            <a:r>
              <a:rPr lang="sk" sz="1500">
                <a:solidFill>
                  <a:schemeClr val="dk1"/>
                </a:solidFill>
              </a:rPr>
              <a:t>tělesnost otázkami života a smrti, fyzické pomíjivosti a konzervace v materiálu. Jeho</a:t>
            </a:r>
            <a:r>
              <a:rPr lang="sk" sz="1500"/>
              <a:t> </a:t>
            </a:r>
            <a:r>
              <a:rPr lang="sk" sz="1500">
                <a:solidFill>
                  <a:schemeClr val="dk1"/>
                </a:solidFill>
              </a:rPr>
              <a:t>díla tak často nabývají až morbidního charakteru, protože pracuje i s pozůstatky uhynulých zvířat. Na jeho tvorbě se odráží i jeho dětství, jelikož vyrůstal v prostředí východního Slovenska, a tak velmi ovlivněném křesťanskou vírou. Proto je u</a:t>
            </a:r>
            <a:r>
              <a:rPr lang="sk" sz="1500"/>
              <a:t> </a:t>
            </a:r>
            <a:r>
              <a:rPr lang="sk" sz="1500">
                <a:solidFill>
                  <a:schemeClr val="dk1"/>
                </a:solidFill>
              </a:rPr>
              <a:t>něj častá snaha o reinterpretaci tradiční křesťanské ikonografie. </a:t>
            </a:r>
            <a:endParaRPr sz="1500"/>
          </a:p>
        </p:txBody>
      </p:sp>
      <p:sp>
        <p:nvSpPr>
          <p:cNvPr id="123" name="Google Shape;123;p22"/>
          <p:cNvSpPr txBox="1">
            <a:spLocks noGrp="1"/>
          </p:cNvSpPr>
          <p:nvPr>
            <p:ph type="title" idx="2"/>
          </p:nvPr>
        </p:nvSpPr>
        <p:spPr>
          <a:xfrm>
            <a:off x="265500" y="3085075"/>
            <a:ext cx="4045200" cy="148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1300" b="1"/>
              <a:t>Obrazoborectvo / Oddelené súvislosti,</a:t>
            </a:r>
            <a:r>
              <a:rPr lang="sk" sz="1300"/>
              <a:t> 2010, 150 x 120 x 70 cm</a:t>
            </a:r>
            <a:endParaRPr sz="1300"/>
          </a:p>
          <a:p>
            <a:pPr marL="0" lvl="0" indent="0" algn="l" rtl="0">
              <a:spcBef>
                <a:spcPts val="0"/>
              </a:spcBef>
              <a:spcAft>
                <a:spcPts val="0"/>
              </a:spcAft>
              <a:buNone/>
            </a:pPr>
            <a:r>
              <a:rPr lang="sk" sz="1300" b="1"/>
              <a:t>Baránok boží,</a:t>
            </a:r>
            <a:r>
              <a:rPr lang="sk" sz="1300"/>
              <a:t> 2013, 130 x 55 x 85 cm</a:t>
            </a:r>
            <a:endParaRPr sz="1300"/>
          </a:p>
          <a:p>
            <a:pPr marL="0" lvl="0" indent="0" algn="l" rtl="0">
              <a:spcBef>
                <a:spcPts val="0"/>
              </a:spcBef>
              <a:spcAft>
                <a:spcPts val="0"/>
              </a:spcAft>
              <a:buNone/>
            </a:pPr>
            <a:r>
              <a:rPr lang="sk" sz="1300" b="1"/>
              <a:t>Dolly,</a:t>
            </a:r>
            <a:r>
              <a:rPr lang="sk" sz="1300"/>
              <a:t> 2004, 140 x 90 x 82 cm</a:t>
            </a:r>
            <a:endParaRPr sz="1300"/>
          </a:p>
        </p:txBody>
      </p:sp>
      <p:pic>
        <p:nvPicPr>
          <p:cNvPr id="124" name="Google Shape;124;p22"/>
          <p:cNvPicPr preferRelativeResize="0"/>
          <p:nvPr/>
        </p:nvPicPr>
        <p:blipFill>
          <a:blip r:embed="rId3">
            <a:alphaModFix/>
          </a:blip>
          <a:stretch>
            <a:fillRect/>
          </a:stretch>
        </p:blipFill>
        <p:spPr>
          <a:xfrm>
            <a:off x="339500" y="304800"/>
            <a:ext cx="1753375" cy="1753375"/>
          </a:xfrm>
          <a:prstGeom prst="rect">
            <a:avLst/>
          </a:prstGeom>
          <a:noFill/>
          <a:ln>
            <a:noFill/>
          </a:ln>
        </p:spPr>
      </p:pic>
      <p:cxnSp>
        <p:nvCxnSpPr>
          <p:cNvPr id="125" name="Google Shape;125;p22"/>
          <p:cNvCxnSpPr/>
          <p:nvPr/>
        </p:nvCxnSpPr>
        <p:spPr>
          <a:xfrm>
            <a:off x="356200" y="2827200"/>
            <a:ext cx="3015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265500" y="2058175"/>
            <a:ext cx="4045200" cy="102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sk"/>
              <a:t>David Pešat</a:t>
            </a:r>
            <a:endParaRPr/>
          </a:p>
        </p:txBody>
      </p:sp>
      <p:sp>
        <p:nvSpPr>
          <p:cNvPr id="131" name="Google Shape;131;p23"/>
          <p:cNvSpPr txBox="1">
            <a:spLocks noGrp="1"/>
          </p:cNvSpPr>
          <p:nvPr>
            <p:ph type="body" idx="1"/>
          </p:nvPr>
        </p:nvSpPr>
        <p:spPr>
          <a:xfrm>
            <a:off x="4939500" y="1166225"/>
            <a:ext cx="3837000" cy="3252900"/>
          </a:xfrm>
          <a:prstGeom prst="rect">
            <a:avLst/>
          </a:prstGeom>
        </p:spPr>
        <p:txBody>
          <a:bodyPr spcFirstLastPara="1" wrap="square" lIns="91425" tIns="91425" rIns="91425" bIns="91425" anchor="ctr" anchorCtr="0">
            <a:noAutofit/>
          </a:bodyPr>
          <a:lstStyle/>
          <a:p>
            <a:pPr marL="0" lvl="0" indent="0" algn="just" rtl="0">
              <a:spcBef>
                <a:spcPts val="1200"/>
              </a:spcBef>
              <a:spcAft>
                <a:spcPts val="0"/>
              </a:spcAft>
              <a:buClr>
                <a:schemeClr val="dk1"/>
              </a:buClr>
              <a:buSzPts val="1100"/>
              <a:buFont typeface="Arial"/>
              <a:buNone/>
            </a:pPr>
            <a:r>
              <a:rPr lang="sk" sz="1500" b="1">
                <a:solidFill>
                  <a:schemeClr val="dk1"/>
                </a:solidFill>
              </a:rPr>
              <a:t>David Pešat (*1980)</a:t>
            </a:r>
            <a:r>
              <a:rPr lang="sk" sz="1500">
                <a:solidFill>
                  <a:schemeClr val="dk1"/>
                </a:solidFill>
              </a:rPr>
              <a:t> je český malíř tvořící v</a:t>
            </a:r>
            <a:r>
              <a:rPr lang="sk" sz="1500"/>
              <a:t> </a:t>
            </a:r>
            <a:r>
              <a:rPr lang="sk" sz="1500">
                <a:solidFill>
                  <a:schemeClr val="dk1"/>
                </a:solidFill>
              </a:rPr>
              <a:t>nejednoznačném poli mezi figurací a</a:t>
            </a:r>
            <a:r>
              <a:rPr lang="sk" sz="1500"/>
              <a:t> </a:t>
            </a:r>
            <a:r>
              <a:rPr lang="sk" sz="1500">
                <a:solidFill>
                  <a:schemeClr val="dk1"/>
                </a:solidFill>
              </a:rPr>
              <a:t>abstraktním výrazem. </a:t>
            </a:r>
            <a:r>
              <a:rPr lang="sk" sz="1500"/>
              <a:t>Jeho</a:t>
            </a:r>
            <a:r>
              <a:rPr lang="sk" sz="1500">
                <a:solidFill>
                  <a:schemeClr val="dk1"/>
                </a:solidFill>
              </a:rPr>
              <a:t> pojetí figurace </a:t>
            </a:r>
            <a:r>
              <a:rPr lang="sk" sz="1500"/>
              <a:t>v sobě zahrnuje</a:t>
            </a:r>
            <a:r>
              <a:rPr lang="sk" sz="1500">
                <a:solidFill>
                  <a:schemeClr val="dk1"/>
                </a:solidFill>
              </a:rPr>
              <a:t> tzv. „akt</a:t>
            </a:r>
            <a:r>
              <a:rPr lang="sk" sz="1500"/>
              <a:t> </a:t>
            </a:r>
            <a:r>
              <a:rPr lang="sk" sz="1500">
                <a:solidFill>
                  <a:schemeClr val="dk1"/>
                </a:solidFill>
              </a:rPr>
              <a:t>stvoření“, který, zde prostřednictvím expresivní zkratky a barvy, materializuje vnitřní emoce jedince. Formuluje nové pohledy na předmětný svět v jeho procesuálním vznikání a zanikání a proto je jeho vyjádření fyzického často velmi fluidní. Obrazy jsou tu jakousi anatomií proměn a referencemi o neustálých vnitřních a emocionálních metamorfózách člověka, které paralelně ovlivňují a</a:t>
            </a:r>
            <a:r>
              <a:rPr lang="sk" sz="1500"/>
              <a:t> </a:t>
            </a:r>
            <a:r>
              <a:rPr lang="sk" sz="1500">
                <a:solidFill>
                  <a:schemeClr val="dk1"/>
                </a:solidFill>
              </a:rPr>
              <a:t>modelují jeho pohled na svět (a s ním i svět samotný). </a:t>
            </a:r>
            <a:r>
              <a:rPr lang="sk" sz="1500"/>
              <a:t>Využívá k</a:t>
            </a:r>
            <a:r>
              <a:rPr lang="sk" sz="1500">
                <a:solidFill>
                  <a:schemeClr val="dk1"/>
                </a:solidFill>
              </a:rPr>
              <a:t> tomu často vyjádření biblických příběhů</a:t>
            </a:r>
            <a:r>
              <a:rPr lang="sk" sz="1500"/>
              <a:t> reflektujících </a:t>
            </a:r>
            <a:r>
              <a:rPr lang="sk" sz="1500">
                <a:solidFill>
                  <a:schemeClr val="dk1"/>
                </a:solidFill>
              </a:rPr>
              <a:t>emocionální proměny a silná citová vypětí</a:t>
            </a:r>
            <a:r>
              <a:rPr lang="sk" sz="1500"/>
              <a:t>.</a:t>
            </a:r>
            <a:endParaRPr sz="1500" b="1">
              <a:solidFill>
                <a:schemeClr val="dk1"/>
              </a:solidFill>
              <a:latin typeface="Arial"/>
              <a:ea typeface="Arial"/>
              <a:cs typeface="Arial"/>
              <a:sym typeface="Arial"/>
            </a:endParaRPr>
          </a:p>
          <a:p>
            <a:pPr marL="0" lvl="0" indent="0" algn="just" rtl="0">
              <a:spcBef>
                <a:spcPts val="1200"/>
              </a:spcBef>
              <a:spcAft>
                <a:spcPts val="1200"/>
              </a:spcAft>
              <a:buNone/>
            </a:pPr>
            <a:endParaRPr sz="1500"/>
          </a:p>
        </p:txBody>
      </p:sp>
      <p:sp>
        <p:nvSpPr>
          <p:cNvPr id="132" name="Google Shape;132;p23"/>
          <p:cNvSpPr txBox="1">
            <a:spLocks noGrp="1"/>
          </p:cNvSpPr>
          <p:nvPr>
            <p:ph type="title" idx="2"/>
          </p:nvPr>
        </p:nvSpPr>
        <p:spPr>
          <a:xfrm>
            <a:off x="265500" y="3085075"/>
            <a:ext cx="4045200" cy="148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1300" b="1"/>
              <a:t>Božské dítě,</a:t>
            </a:r>
            <a:r>
              <a:rPr lang="sk" sz="1300"/>
              <a:t> 2019, 200 x 150 cm</a:t>
            </a:r>
            <a:endParaRPr sz="1300"/>
          </a:p>
          <a:p>
            <a:pPr marL="0" lvl="0" indent="0" algn="l" rtl="0">
              <a:spcBef>
                <a:spcPts val="0"/>
              </a:spcBef>
              <a:spcAft>
                <a:spcPts val="0"/>
              </a:spcAft>
              <a:buNone/>
            </a:pPr>
            <a:r>
              <a:rPr lang="sk" sz="1300" b="1"/>
              <a:t>Mnich a démon,</a:t>
            </a:r>
            <a:r>
              <a:rPr lang="sk" sz="1300"/>
              <a:t> 2021, 200 x 160 cm</a:t>
            </a:r>
            <a:endParaRPr sz="1300"/>
          </a:p>
          <a:p>
            <a:pPr marL="0" lvl="0" indent="0" algn="l" rtl="0">
              <a:spcBef>
                <a:spcPts val="0"/>
              </a:spcBef>
              <a:spcAft>
                <a:spcPts val="0"/>
              </a:spcAft>
              <a:buNone/>
            </a:pPr>
            <a:r>
              <a:rPr lang="sk" sz="1300" b="1"/>
              <a:t>Jób,</a:t>
            </a:r>
            <a:r>
              <a:rPr lang="sk" sz="1300"/>
              <a:t> 2020, 200 x 175 cm</a:t>
            </a:r>
            <a:endParaRPr sz="1300"/>
          </a:p>
          <a:p>
            <a:pPr marL="0" lvl="0" indent="0" algn="l" rtl="0">
              <a:spcBef>
                <a:spcPts val="0"/>
              </a:spcBef>
              <a:spcAft>
                <a:spcPts val="0"/>
              </a:spcAft>
              <a:buNone/>
            </a:pPr>
            <a:r>
              <a:rPr lang="sk" sz="1300" b="1"/>
              <a:t>Syn boží</a:t>
            </a:r>
            <a:r>
              <a:rPr lang="sk" sz="1300"/>
              <a:t>, 2021, 200 x 180 cm</a:t>
            </a:r>
            <a:endParaRPr sz="1300"/>
          </a:p>
        </p:txBody>
      </p:sp>
      <p:pic>
        <p:nvPicPr>
          <p:cNvPr id="133" name="Google Shape;133;p23"/>
          <p:cNvPicPr preferRelativeResize="0"/>
          <p:nvPr/>
        </p:nvPicPr>
        <p:blipFill>
          <a:blip r:embed="rId3">
            <a:alphaModFix/>
          </a:blip>
          <a:stretch>
            <a:fillRect/>
          </a:stretch>
        </p:blipFill>
        <p:spPr>
          <a:xfrm>
            <a:off x="401575" y="202750"/>
            <a:ext cx="2012751" cy="2012751"/>
          </a:xfrm>
          <a:prstGeom prst="rect">
            <a:avLst/>
          </a:prstGeom>
          <a:noFill/>
          <a:ln>
            <a:noFill/>
          </a:ln>
        </p:spPr>
      </p:pic>
      <p:cxnSp>
        <p:nvCxnSpPr>
          <p:cNvPr id="134" name="Google Shape;134;p23"/>
          <p:cNvCxnSpPr/>
          <p:nvPr/>
        </p:nvCxnSpPr>
        <p:spPr>
          <a:xfrm>
            <a:off x="356200" y="2827200"/>
            <a:ext cx="3015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265500" y="2058175"/>
            <a:ext cx="4045200" cy="102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sk"/>
              <a:t>Matúš Lányi</a:t>
            </a:r>
            <a:endParaRPr/>
          </a:p>
        </p:txBody>
      </p:sp>
      <p:sp>
        <p:nvSpPr>
          <p:cNvPr id="140" name="Google Shape;140;p24"/>
          <p:cNvSpPr txBox="1">
            <a:spLocks noGrp="1"/>
          </p:cNvSpPr>
          <p:nvPr>
            <p:ph type="body" idx="1"/>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just" rtl="0">
              <a:spcBef>
                <a:spcPts val="1200"/>
              </a:spcBef>
              <a:spcAft>
                <a:spcPts val="0"/>
              </a:spcAft>
              <a:buClr>
                <a:schemeClr val="dk1"/>
              </a:buClr>
              <a:buSzPts val="1100"/>
              <a:buFont typeface="Arial"/>
              <a:buNone/>
            </a:pPr>
            <a:r>
              <a:rPr lang="sk" sz="1500">
                <a:solidFill>
                  <a:schemeClr val="dk1"/>
                </a:solidFill>
              </a:rPr>
              <a:t> </a:t>
            </a:r>
            <a:endParaRPr sz="1500">
              <a:solidFill>
                <a:schemeClr val="dk1"/>
              </a:solidFill>
            </a:endParaRPr>
          </a:p>
          <a:p>
            <a:pPr marL="0" lvl="0" indent="0" algn="just" rtl="0">
              <a:spcBef>
                <a:spcPts val="1200"/>
              </a:spcBef>
              <a:spcAft>
                <a:spcPts val="0"/>
              </a:spcAft>
              <a:buClr>
                <a:schemeClr val="dk1"/>
              </a:buClr>
              <a:buSzPts val="1100"/>
              <a:buFont typeface="Arial"/>
              <a:buNone/>
            </a:pPr>
            <a:r>
              <a:rPr lang="sk" sz="1500" b="1">
                <a:solidFill>
                  <a:schemeClr val="dk1"/>
                </a:solidFill>
              </a:rPr>
              <a:t>Matúš Lányi (*1981)</a:t>
            </a:r>
            <a:r>
              <a:rPr lang="sk" sz="1500">
                <a:solidFill>
                  <a:schemeClr val="dk1"/>
                </a:solidFill>
              </a:rPr>
              <a:t> je slovenský výtvarník zaměřující se na křesťanskou tradici, kulturu a pracuje s její ikonografii v</a:t>
            </a:r>
            <a:r>
              <a:rPr lang="sk" sz="1500"/>
              <a:t> </a:t>
            </a:r>
            <a:r>
              <a:rPr lang="sk" sz="1500">
                <a:solidFill>
                  <a:schemeClr val="dk1"/>
                </a:solidFill>
              </a:rPr>
              <a:t>intencích postupů současného umění. Toto spojení samozřejmě vede k</a:t>
            </a:r>
            <a:r>
              <a:rPr lang="sk" sz="1500"/>
              <a:t> </a:t>
            </a:r>
            <a:r>
              <a:rPr lang="sk" sz="1500">
                <a:solidFill>
                  <a:schemeClr val="dk1"/>
                </a:solidFill>
              </a:rPr>
              <a:t>paradoxním posunům ve významech jednotlivých symbolů a zobrazovaných a</a:t>
            </a:r>
            <a:r>
              <a:rPr lang="sk" sz="1500"/>
              <a:t> </a:t>
            </a:r>
            <a:r>
              <a:rPr lang="sk" sz="1500">
                <a:solidFill>
                  <a:schemeClr val="dk1"/>
                </a:solidFill>
              </a:rPr>
              <a:t>vytvořených předmětů. Proměňuje totiž </a:t>
            </a:r>
            <a:r>
              <a:rPr lang="sk" sz="1500"/>
              <a:t>objekty dnešní doby </a:t>
            </a:r>
            <a:r>
              <a:rPr lang="sk" sz="1500">
                <a:solidFill>
                  <a:schemeClr val="dk1"/>
                </a:solidFill>
              </a:rPr>
              <a:t>křesťansk</a:t>
            </a:r>
            <a:r>
              <a:rPr lang="sk" sz="1500"/>
              <a:t>ými</a:t>
            </a:r>
            <a:r>
              <a:rPr lang="sk" sz="1500">
                <a:solidFill>
                  <a:schemeClr val="dk1"/>
                </a:solidFill>
              </a:rPr>
              <a:t> symboly</a:t>
            </a:r>
            <a:r>
              <a:rPr lang="sk" sz="1500"/>
              <a:t> a tím tito vytváří sakralizované</a:t>
            </a:r>
            <a:r>
              <a:rPr lang="sk" sz="1500">
                <a:solidFill>
                  <a:schemeClr val="dk1"/>
                </a:solidFill>
              </a:rPr>
              <a:t> předměty.</a:t>
            </a:r>
            <a:r>
              <a:rPr lang="sk" sz="1500"/>
              <a:t> Jeho n</a:t>
            </a:r>
            <a:r>
              <a:rPr lang="sk" sz="1500">
                <a:solidFill>
                  <a:schemeClr val="dk1"/>
                </a:solidFill>
              </a:rPr>
              <a:t>etradiční </a:t>
            </a:r>
            <a:r>
              <a:rPr lang="sk" sz="1500"/>
              <a:t>kontextualizaci </a:t>
            </a:r>
            <a:r>
              <a:rPr lang="sk" sz="1500">
                <a:solidFill>
                  <a:schemeClr val="dk1"/>
                </a:solidFill>
              </a:rPr>
              <a:t>křesťanských výjevů reflektuj</a:t>
            </a:r>
            <a:r>
              <a:rPr lang="sk" sz="1500"/>
              <a:t>e</a:t>
            </a:r>
            <a:r>
              <a:rPr lang="sk" sz="1500">
                <a:solidFill>
                  <a:schemeClr val="dk1"/>
                </a:solidFill>
              </a:rPr>
              <a:t> problémy současné společnosti </a:t>
            </a:r>
            <a:r>
              <a:rPr lang="sk" sz="1500"/>
              <a:t>a tím poukazuje na jeji často </a:t>
            </a:r>
            <a:r>
              <a:rPr lang="sk" sz="1500">
                <a:solidFill>
                  <a:schemeClr val="dk1"/>
                </a:solidFill>
              </a:rPr>
              <a:t>upřednostňované banální hodnoty. Svůj postoj vyjadřuje na polích malby, videa i tvorby objektů.</a:t>
            </a:r>
            <a:r>
              <a:rPr lang="sk" sz="1500">
                <a:solidFill>
                  <a:schemeClr val="dk1"/>
                </a:solidFill>
                <a:latin typeface="Arial"/>
                <a:ea typeface="Arial"/>
                <a:cs typeface="Arial"/>
                <a:sym typeface="Arial"/>
              </a:rPr>
              <a:t> </a:t>
            </a:r>
            <a:endParaRPr sz="1500">
              <a:solidFill>
                <a:schemeClr val="dk1"/>
              </a:solidFill>
              <a:latin typeface="Arial"/>
              <a:ea typeface="Arial"/>
              <a:cs typeface="Arial"/>
              <a:sym typeface="Arial"/>
            </a:endParaRPr>
          </a:p>
          <a:p>
            <a:pPr marL="0" lvl="0" indent="0" algn="just" rtl="0">
              <a:spcBef>
                <a:spcPts val="1200"/>
              </a:spcBef>
              <a:spcAft>
                <a:spcPts val="1200"/>
              </a:spcAft>
              <a:buNone/>
            </a:pPr>
            <a:endParaRPr sz="1500"/>
          </a:p>
        </p:txBody>
      </p:sp>
      <p:sp>
        <p:nvSpPr>
          <p:cNvPr id="141" name="Google Shape;141;p24"/>
          <p:cNvSpPr txBox="1">
            <a:spLocks noGrp="1"/>
          </p:cNvSpPr>
          <p:nvPr>
            <p:ph type="title" idx="2"/>
          </p:nvPr>
        </p:nvSpPr>
        <p:spPr>
          <a:xfrm>
            <a:off x="265500" y="3085075"/>
            <a:ext cx="4045200" cy="148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1300" b="1"/>
              <a:t>Helmet,</a:t>
            </a:r>
            <a:r>
              <a:rPr lang="sk" sz="1300"/>
              <a:t> 2013, </a:t>
            </a:r>
            <a:r>
              <a:rPr lang="sk" sz="1300">
                <a:solidFill>
                  <a:schemeClr val="dk1"/>
                </a:solidFill>
              </a:rPr>
              <a:t>⌀ 170 cm</a:t>
            </a:r>
            <a:endParaRPr sz="1300"/>
          </a:p>
          <a:p>
            <a:pPr marL="0" lvl="0" indent="0" algn="l" rtl="0">
              <a:spcBef>
                <a:spcPts val="0"/>
              </a:spcBef>
              <a:spcAft>
                <a:spcPts val="0"/>
              </a:spcAft>
              <a:buNone/>
            </a:pPr>
            <a:r>
              <a:rPr lang="sk" sz="1300" b="1"/>
              <a:t>Crucifix,</a:t>
            </a:r>
            <a:r>
              <a:rPr lang="sk" sz="1300"/>
              <a:t> 2013, </a:t>
            </a:r>
            <a:r>
              <a:rPr lang="sk" sz="1300">
                <a:solidFill>
                  <a:schemeClr val="dk1"/>
                </a:solidFill>
              </a:rPr>
              <a:t>⌀ 170 cm</a:t>
            </a:r>
            <a:endParaRPr sz="1300"/>
          </a:p>
          <a:p>
            <a:pPr marL="0" lvl="0" indent="0" algn="l" rtl="0">
              <a:spcBef>
                <a:spcPts val="0"/>
              </a:spcBef>
              <a:spcAft>
                <a:spcPts val="0"/>
              </a:spcAft>
              <a:buNone/>
            </a:pPr>
            <a:r>
              <a:rPr lang="sk" sz="1300" b="1"/>
              <a:t>Molekulárny Ježiš</a:t>
            </a:r>
            <a:r>
              <a:rPr lang="sk" sz="1300"/>
              <a:t>, 2007, 200 x 149 cm</a:t>
            </a:r>
            <a:endParaRPr sz="1300"/>
          </a:p>
          <a:p>
            <a:pPr marL="0" lvl="0" indent="0" algn="l" rtl="0">
              <a:spcBef>
                <a:spcPts val="0"/>
              </a:spcBef>
              <a:spcAft>
                <a:spcPts val="0"/>
              </a:spcAft>
              <a:buNone/>
            </a:pPr>
            <a:r>
              <a:rPr lang="sk" sz="1300" b="1"/>
              <a:t>Zvestovanie, </a:t>
            </a:r>
            <a:r>
              <a:rPr lang="sk" sz="1300"/>
              <a:t>2007, 149 x 200 cm</a:t>
            </a:r>
            <a:endParaRPr sz="1300"/>
          </a:p>
          <a:p>
            <a:pPr marL="0" lvl="0" indent="0" algn="l" rtl="0">
              <a:spcBef>
                <a:spcPts val="0"/>
              </a:spcBef>
              <a:spcAft>
                <a:spcPts val="0"/>
              </a:spcAft>
              <a:buNone/>
            </a:pPr>
            <a:r>
              <a:rPr lang="sk" sz="1300" b="1"/>
              <a:t>Peter zapiera Ježiša,</a:t>
            </a:r>
            <a:r>
              <a:rPr lang="sk" sz="1300"/>
              <a:t> 2006, 120 x 210 cm</a:t>
            </a:r>
            <a:endParaRPr sz="1300"/>
          </a:p>
          <a:p>
            <a:pPr marL="0" lvl="0" indent="0" algn="l" rtl="0">
              <a:spcBef>
                <a:spcPts val="0"/>
              </a:spcBef>
              <a:spcAft>
                <a:spcPts val="0"/>
              </a:spcAft>
              <a:buNone/>
            </a:pPr>
            <a:r>
              <a:rPr lang="sk" sz="1300" b="1"/>
              <a:t>Vzkriesenie Lazára, </a:t>
            </a:r>
            <a:r>
              <a:rPr lang="sk" sz="1300"/>
              <a:t>2006, 130 x 200 cm</a:t>
            </a:r>
            <a:endParaRPr sz="1300"/>
          </a:p>
        </p:txBody>
      </p:sp>
      <p:pic>
        <p:nvPicPr>
          <p:cNvPr id="142" name="Google Shape;142;p24"/>
          <p:cNvPicPr preferRelativeResize="0"/>
          <p:nvPr/>
        </p:nvPicPr>
        <p:blipFill>
          <a:blip r:embed="rId3">
            <a:alphaModFix/>
          </a:blip>
          <a:stretch>
            <a:fillRect/>
          </a:stretch>
        </p:blipFill>
        <p:spPr>
          <a:xfrm>
            <a:off x="356500" y="304800"/>
            <a:ext cx="1753375" cy="1753375"/>
          </a:xfrm>
          <a:prstGeom prst="rect">
            <a:avLst/>
          </a:prstGeom>
          <a:noFill/>
          <a:ln>
            <a:noFill/>
          </a:ln>
        </p:spPr>
      </p:pic>
      <p:cxnSp>
        <p:nvCxnSpPr>
          <p:cNvPr id="143" name="Google Shape;143;p24"/>
          <p:cNvCxnSpPr/>
          <p:nvPr/>
        </p:nvCxnSpPr>
        <p:spPr>
          <a:xfrm>
            <a:off x="356200" y="2827200"/>
            <a:ext cx="3015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265500" y="2058175"/>
            <a:ext cx="4045200" cy="102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sk"/>
              <a:t>Marek Ormandík</a:t>
            </a:r>
            <a:endParaRPr/>
          </a:p>
        </p:txBody>
      </p:sp>
      <p:sp>
        <p:nvSpPr>
          <p:cNvPr id="149" name="Google Shape;149;p25"/>
          <p:cNvSpPr txBox="1">
            <a:spLocks noGrp="1"/>
          </p:cNvSpPr>
          <p:nvPr>
            <p:ph type="body" idx="1"/>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just" rtl="0">
              <a:spcBef>
                <a:spcPts val="0"/>
              </a:spcBef>
              <a:spcAft>
                <a:spcPts val="1200"/>
              </a:spcAft>
              <a:buNone/>
            </a:pPr>
            <a:r>
              <a:rPr lang="sk" sz="1500" b="1">
                <a:solidFill>
                  <a:schemeClr val="dk1"/>
                </a:solidFill>
              </a:rPr>
              <a:t>Marek Ormandík (*1968</a:t>
            </a:r>
            <a:r>
              <a:rPr lang="sk" sz="1500">
                <a:solidFill>
                  <a:schemeClr val="dk1"/>
                </a:solidFill>
              </a:rPr>
              <a:t>) je slovenský výtvarník specializující se na malbu, kresbu, grafiku a ilustraci. V jeho tvorbě dominuj</a:t>
            </a:r>
            <a:r>
              <a:rPr lang="sk" sz="1500"/>
              <a:t>e figurace </a:t>
            </a:r>
            <a:r>
              <a:rPr lang="sk" sz="1500">
                <a:solidFill>
                  <a:schemeClr val="dk1"/>
                </a:solidFill>
              </a:rPr>
              <a:t>tvář</a:t>
            </a:r>
            <a:r>
              <a:rPr lang="sk" sz="1500"/>
              <a:t>i</a:t>
            </a:r>
            <a:r>
              <a:rPr lang="sk" sz="1500">
                <a:solidFill>
                  <a:schemeClr val="dk1"/>
                </a:solidFill>
              </a:rPr>
              <a:t>, lidsk</a:t>
            </a:r>
            <a:r>
              <a:rPr lang="sk" sz="1500"/>
              <a:t>ých</a:t>
            </a:r>
            <a:r>
              <a:rPr lang="sk" sz="1500">
                <a:solidFill>
                  <a:schemeClr val="dk1"/>
                </a:solidFill>
              </a:rPr>
              <a:t> postav, zvířat a</a:t>
            </a:r>
            <a:r>
              <a:rPr lang="sk" sz="1500"/>
              <a:t> </a:t>
            </a:r>
            <a:r>
              <a:rPr lang="sk" sz="1500">
                <a:solidFill>
                  <a:schemeClr val="dk1"/>
                </a:solidFill>
              </a:rPr>
              <a:t>biblick</a:t>
            </a:r>
            <a:r>
              <a:rPr lang="sk" sz="1500"/>
              <a:t>ých námětu</a:t>
            </a:r>
            <a:r>
              <a:rPr lang="sk" sz="1500">
                <a:solidFill>
                  <a:schemeClr val="dk1"/>
                </a:solidFill>
              </a:rPr>
              <a:t>. Hlavním charakteristickým prvkem spojujícím jeho dílo není pouze úzký výběr centrálních témat, ale také způsob malby a samotná prezentace tématu. Hlavním obsahem autorových prací je snaha zachytit mimiku obličeje a gesta, která zachycují vnitřní rozpoložení. Jako opozitum k určité jemnosti snahy proniknutí do hloubky něč</a:t>
            </a:r>
            <a:r>
              <a:rPr lang="sk" sz="1500"/>
              <a:t>í</a:t>
            </a:r>
            <a:r>
              <a:rPr lang="sk" sz="1500">
                <a:solidFill>
                  <a:schemeClr val="dk1"/>
                </a:solidFill>
              </a:rPr>
              <a:t> duše a </a:t>
            </a:r>
            <a:r>
              <a:rPr lang="sk" sz="1500"/>
              <a:t>námětu</a:t>
            </a:r>
            <a:r>
              <a:rPr lang="sk" sz="1500">
                <a:solidFill>
                  <a:schemeClr val="dk1"/>
                </a:solidFill>
              </a:rPr>
              <a:t> volí Ormandík drsné</a:t>
            </a:r>
            <a:r>
              <a:rPr lang="sk" sz="1500"/>
              <a:t>, razantní</a:t>
            </a:r>
            <a:r>
              <a:rPr lang="sk" sz="1500">
                <a:solidFill>
                  <a:schemeClr val="dk1"/>
                </a:solidFill>
              </a:rPr>
              <a:t> a </a:t>
            </a:r>
            <a:r>
              <a:rPr lang="sk" sz="1500"/>
              <a:t>gestické</a:t>
            </a:r>
            <a:r>
              <a:rPr lang="sk" sz="1500">
                <a:solidFill>
                  <a:schemeClr val="dk1"/>
                </a:solidFill>
              </a:rPr>
              <a:t> tahy štětcem, které</a:t>
            </a:r>
            <a:r>
              <a:rPr lang="sk" sz="1500"/>
              <a:t> </a:t>
            </a:r>
            <a:r>
              <a:rPr lang="sk" sz="1500">
                <a:solidFill>
                  <a:schemeClr val="dk1"/>
                </a:solidFill>
              </a:rPr>
              <a:t>jeho</a:t>
            </a:r>
            <a:r>
              <a:rPr lang="sk" sz="1500"/>
              <a:t> </a:t>
            </a:r>
            <a:r>
              <a:rPr lang="sk" sz="1500">
                <a:solidFill>
                  <a:schemeClr val="dk1"/>
                </a:solidFill>
              </a:rPr>
              <a:t>dílům dodávají dynamiku. </a:t>
            </a:r>
            <a:endParaRPr sz="1500"/>
          </a:p>
        </p:txBody>
      </p:sp>
      <p:sp>
        <p:nvSpPr>
          <p:cNvPr id="150" name="Google Shape;150;p25"/>
          <p:cNvSpPr txBox="1">
            <a:spLocks noGrp="1"/>
          </p:cNvSpPr>
          <p:nvPr>
            <p:ph type="title" idx="2"/>
          </p:nvPr>
        </p:nvSpPr>
        <p:spPr>
          <a:xfrm>
            <a:off x="265500" y="3085075"/>
            <a:ext cx="4045200" cy="148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1300" b="1">
                <a:solidFill>
                  <a:schemeClr val="dk1"/>
                </a:solidFill>
              </a:rPr>
              <a:t>MadonaPieta</a:t>
            </a:r>
            <a:r>
              <a:rPr lang="sk" sz="1300">
                <a:solidFill>
                  <a:schemeClr val="dk1"/>
                </a:solidFill>
              </a:rPr>
              <a:t>, 2009, 180 x 180 cm</a:t>
            </a:r>
            <a:endParaRPr sz="1300">
              <a:solidFill>
                <a:schemeClr val="dk1"/>
              </a:solidFill>
            </a:endParaRPr>
          </a:p>
          <a:p>
            <a:pPr marL="0" lvl="0" indent="0" algn="l" rtl="0">
              <a:spcBef>
                <a:spcPts val="0"/>
              </a:spcBef>
              <a:spcAft>
                <a:spcPts val="0"/>
              </a:spcAft>
              <a:buNone/>
            </a:pPr>
            <a:r>
              <a:rPr lang="sk" sz="1300" b="1">
                <a:solidFill>
                  <a:schemeClr val="dk1"/>
                </a:solidFill>
              </a:rPr>
              <a:t>Judáš, </a:t>
            </a:r>
            <a:r>
              <a:rPr lang="sk" sz="1300">
                <a:solidFill>
                  <a:schemeClr val="dk1"/>
                </a:solidFill>
              </a:rPr>
              <a:t>2000, 180 x 180 cm</a:t>
            </a:r>
            <a:endParaRPr sz="1300">
              <a:solidFill>
                <a:schemeClr val="dk1"/>
              </a:solidFill>
            </a:endParaRPr>
          </a:p>
          <a:p>
            <a:pPr marL="0" lvl="0" indent="0" algn="l" rtl="0">
              <a:spcBef>
                <a:spcPts val="0"/>
              </a:spcBef>
              <a:spcAft>
                <a:spcPts val="0"/>
              </a:spcAft>
              <a:buNone/>
            </a:pPr>
            <a:r>
              <a:rPr lang="sk" sz="1300" b="1">
                <a:solidFill>
                  <a:schemeClr val="dk1"/>
                </a:solidFill>
              </a:rPr>
              <a:t>Svätý za dedinou 1, </a:t>
            </a:r>
            <a:r>
              <a:rPr lang="sk" sz="1300">
                <a:solidFill>
                  <a:schemeClr val="dk1"/>
                </a:solidFill>
              </a:rPr>
              <a:t>2012, 60 x 60 cm</a:t>
            </a:r>
            <a:endParaRPr sz="1300">
              <a:solidFill>
                <a:schemeClr val="dk1"/>
              </a:solidFill>
            </a:endParaRPr>
          </a:p>
          <a:p>
            <a:pPr marL="0" lvl="0" indent="0" algn="l" rtl="0">
              <a:spcBef>
                <a:spcPts val="0"/>
              </a:spcBef>
              <a:spcAft>
                <a:spcPts val="0"/>
              </a:spcAft>
              <a:buNone/>
            </a:pPr>
            <a:r>
              <a:rPr lang="sk" sz="1300" b="1">
                <a:solidFill>
                  <a:schemeClr val="dk1"/>
                </a:solidFill>
              </a:rPr>
              <a:t>Všetci ľudia budú bratia,</a:t>
            </a:r>
            <a:r>
              <a:rPr lang="sk" sz="1300">
                <a:solidFill>
                  <a:schemeClr val="dk1"/>
                </a:solidFill>
              </a:rPr>
              <a:t> 2009, 180 x 180 cm</a:t>
            </a:r>
            <a:endParaRPr sz="1300">
              <a:solidFill>
                <a:schemeClr val="dk1"/>
              </a:solidFill>
            </a:endParaRPr>
          </a:p>
          <a:p>
            <a:pPr marL="0" lvl="0" indent="0" algn="l" rtl="0">
              <a:spcBef>
                <a:spcPts val="0"/>
              </a:spcBef>
              <a:spcAft>
                <a:spcPts val="0"/>
              </a:spcAft>
              <a:buNone/>
            </a:pPr>
            <a:endParaRPr sz="1300">
              <a:solidFill>
                <a:schemeClr val="dk1"/>
              </a:solidFill>
            </a:endParaRPr>
          </a:p>
        </p:txBody>
      </p:sp>
      <p:pic>
        <p:nvPicPr>
          <p:cNvPr id="151" name="Google Shape;151;p25"/>
          <p:cNvPicPr preferRelativeResize="0"/>
          <p:nvPr/>
        </p:nvPicPr>
        <p:blipFill>
          <a:blip r:embed="rId3">
            <a:alphaModFix/>
          </a:blip>
          <a:stretch>
            <a:fillRect/>
          </a:stretch>
        </p:blipFill>
        <p:spPr>
          <a:xfrm>
            <a:off x="265500" y="304800"/>
            <a:ext cx="2330068" cy="1753376"/>
          </a:xfrm>
          <a:prstGeom prst="rect">
            <a:avLst/>
          </a:prstGeom>
          <a:noFill/>
          <a:ln>
            <a:noFill/>
          </a:ln>
        </p:spPr>
      </p:pic>
      <p:cxnSp>
        <p:nvCxnSpPr>
          <p:cNvPr id="152" name="Google Shape;152;p25"/>
          <p:cNvCxnSpPr/>
          <p:nvPr/>
        </p:nvCxnSpPr>
        <p:spPr>
          <a:xfrm>
            <a:off x="356200" y="2827200"/>
            <a:ext cx="3015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265500" y="2058175"/>
            <a:ext cx="4045200" cy="102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sk"/>
              <a:t>Daniel Balabán</a:t>
            </a:r>
            <a:endParaRPr/>
          </a:p>
        </p:txBody>
      </p:sp>
      <p:sp>
        <p:nvSpPr>
          <p:cNvPr id="158" name="Google Shape;158;p26"/>
          <p:cNvSpPr txBox="1">
            <a:spLocks noGrp="1"/>
          </p:cNvSpPr>
          <p:nvPr>
            <p:ph type="body" idx="1"/>
          </p:nvPr>
        </p:nvSpPr>
        <p:spPr>
          <a:xfrm>
            <a:off x="4939500" y="1285275"/>
            <a:ext cx="3837000" cy="3133800"/>
          </a:xfrm>
          <a:prstGeom prst="rect">
            <a:avLst/>
          </a:prstGeom>
        </p:spPr>
        <p:txBody>
          <a:bodyPr spcFirstLastPara="1" wrap="square" lIns="91425" tIns="91425" rIns="91425" bIns="91425" anchor="ctr" anchorCtr="0">
            <a:noAutofit/>
          </a:bodyPr>
          <a:lstStyle/>
          <a:p>
            <a:pPr marL="0" lvl="0" indent="0" algn="just" rtl="0">
              <a:spcBef>
                <a:spcPts val="1200"/>
              </a:spcBef>
              <a:spcAft>
                <a:spcPts val="0"/>
              </a:spcAft>
              <a:buClr>
                <a:schemeClr val="dk1"/>
              </a:buClr>
              <a:buSzPts val="1100"/>
              <a:buFont typeface="Arial"/>
              <a:buNone/>
            </a:pPr>
            <a:r>
              <a:rPr lang="sk" sz="1500" b="1">
                <a:solidFill>
                  <a:schemeClr val="dk1"/>
                </a:solidFill>
              </a:rPr>
              <a:t>Daniel Balabán (*1957)</a:t>
            </a:r>
            <a:r>
              <a:rPr lang="sk" sz="1500">
                <a:solidFill>
                  <a:schemeClr val="dk1"/>
                </a:solidFill>
              </a:rPr>
              <a:t> je český umělec, který v devadesátých letech tvořil plátna s</a:t>
            </a:r>
            <a:r>
              <a:rPr lang="sk" sz="1500"/>
              <a:t> </a:t>
            </a:r>
            <a:r>
              <a:rPr lang="sk" sz="1500">
                <a:solidFill>
                  <a:schemeClr val="dk1"/>
                </a:solidFill>
              </a:rPr>
              <a:t>tématikou siln</a:t>
            </a:r>
            <a:r>
              <a:rPr lang="sk" sz="1500"/>
              <a:t>é</a:t>
            </a:r>
            <a:r>
              <a:rPr lang="sk" sz="1500">
                <a:solidFill>
                  <a:schemeClr val="dk1"/>
                </a:solidFill>
              </a:rPr>
              <a:t> ironiz</a:t>
            </a:r>
            <a:r>
              <a:rPr lang="sk" sz="1500"/>
              <a:t>ace</a:t>
            </a:r>
            <a:r>
              <a:rPr lang="sk" sz="1500">
                <a:solidFill>
                  <a:schemeClr val="dk1"/>
                </a:solidFill>
              </a:rPr>
              <a:t> klasické křesťanské ikonografie. </a:t>
            </a:r>
            <a:r>
              <a:rPr lang="sk" sz="1500"/>
              <a:t>I</a:t>
            </a:r>
            <a:r>
              <a:rPr lang="sk" sz="1500">
                <a:solidFill>
                  <a:schemeClr val="dk1"/>
                </a:solidFill>
              </a:rPr>
              <a:t>nspiraci nacházel v</a:t>
            </a:r>
            <a:r>
              <a:rPr lang="sk" sz="1500"/>
              <a:t> </a:t>
            </a:r>
            <a:r>
              <a:rPr lang="sk" sz="1500">
                <a:solidFill>
                  <a:schemeClr val="dk1"/>
                </a:solidFill>
              </a:rPr>
              <a:t>reinterpretaci vrcholně středověkých desek Mistra Theodorika. Stejně jako svý</a:t>
            </a:r>
            <a:r>
              <a:rPr lang="sk" sz="1500"/>
              <a:t>mi</a:t>
            </a:r>
            <a:r>
              <a:rPr lang="sk" sz="1500">
                <a:solidFill>
                  <a:schemeClr val="dk1"/>
                </a:solidFill>
              </a:rPr>
              <a:t> plátn</a:t>
            </a:r>
            <a:r>
              <a:rPr lang="sk" sz="1500"/>
              <a:t>ami</a:t>
            </a:r>
            <a:r>
              <a:rPr lang="sk" sz="1500">
                <a:solidFill>
                  <a:schemeClr val="dk1"/>
                </a:solidFill>
              </a:rPr>
              <a:t> vyjadřoval ironizované výjevy, taky i v různých objektech, které často nesou ko</a:t>
            </a:r>
            <a:r>
              <a:rPr lang="sk" sz="1500"/>
              <a:t>notace</a:t>
            </a:r>
            <a:r>
              <a:rPr lang="sk" sz="1500">
                <a:solidFill>
                  <a:schemeClr val="dk1"/>
                </a:solidFill>
              </a:rPr>
              <a:t> k Ježíši Kristu. V</a:t>
            </a:r>
            <a:r>
              <a:rPr lang="sk" sz="1500"/>
              <a:t> </a:t>
            </a:r>
            <a:r>
              <a:rPr lang="sk" sz="1500">
                <a:solidFill>
                  <a:schemeClr val="dk1"/>
                </a:solidFill>
              </a:rPr>
              <a:t>součas</a:t>
            </a:r>
            <a:r>
              <a:rPr lang="sk" sz="1500"/>
              <a:t>nosti</a:t>
            </a:r>
            <a:r>
              <a:rPr lang="sk" sz="1500">
                <a:solidFill>
                  <a:schemeClr val="dk1"/>
                </a:solidFill>
              </a:rPr>
              <a:t> se stále věnuje spirituálním motivům, ve kterých je ovšem religiozita jeho předešlých děl spíše potlačována a</a:t>
            </a:r>
            <a:r>
              <a:rPr lang="sk" sz="1500"/>
              <a:t> klade větší důraz</a:t>
            </a:r>
            <a:r>
              <a:rPr lang="sk" sz="1500">
                <a:solidFill>
                  <a:schemeClr val="dk1"/>
                </a:solidFill>
              </a:rPr>
              <a:t> na</a:t>
            </a:r>
            <a:r>
              <a:rPr lang="sk" sz="1500"/>
              <a:t> kontemplativní rámec</a:t>
            </a:r>
            <a:r>
              <a:rPr lang="sk" sz="1500">
                <a:solidFill>
                  <a:schemeClr val="dk1"/>
                </a:solidFill>
              </a:rPr>
              <a:t> d</a:t>
            </a:r>
            <a:r>
              <a:rPr lang="sk" sz="1500"/>
              <a:t>ěl, podporuje </a:t>
            </a:r>
            <a:r>
              <a:rPr lang="sk" sz="1500">
                <a:solidFill>
                  <a:schemeClr val="dk1"/>
                </a:solidFill>
              </a:rPr>
              <a:t>rozjímání nad</a:t>
            </a:r>
            <a:r>
              <a:rPr lang="sk" sz="1500"/>
              <a:t> </a:t>
            </a:r>
            <a:r>
              <a:rPr lang="sk" sz="1500">
                <a:solidFill>
                  <a:schemeClr val="dk1"/>
                </a:solidFill>
              </a:rPr>
              <a:t>smyslem života a hledání nové spirituality mimo křesťanství. </a:t>
            </a:r>
            <a:endParaRPr sz="1500">
              <a:solidFill>
                <a:srgbClr val="090909"/>
              </a:solidFill>
              <a:highlight>
                <a:srgbClr val="F8F8F8"/>
              </a:highlight>
            </a:endParaRPr>
          </a:p>
          <a:p>
            <a:pPr marL="0" lvl="0" indent="0" algn="just" rtl="0">
              <a:spcBef>
                <a:spcPts val="1200"/>
              </a:spcBef>
              <a:spcAft>
                <a:spcPts val="1200"/>
              </a:spcAft>
              <a:buNone/>
            </a:pPr>
            <a:endParaRPr sz="1500"/>
          </a:p>
        </p:txBody>
      </p:sp>
      <p:sp>
        <p:nvSpPr>
          <p:cNvPr id="159" name="Google Shape;159;p26"/>
          <p:cNvSpPr txBox="1">
            <a:spLocks noGrp="1"/>
          </p:cNvSpPr>
          <p:nvPr>
            <p:ph type="title" idx="2"/>
          </p:nvPr>
        </p:nvSpPr>
        <p:spPr>
          <a:xfrm>
            <a:off x="265500" y="3085075"/>
            <a:ext cx="4045200" cy="148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1300" b="1">
                <a:solidFill>
                  <a:schemeClr val="dk1"/>
                </a:solidFill>
              </a:rPr>
              <a:t>Sv. Kateřina, </a:t>
            </a:r>
            <a:r>
              <a:rPr lang="sk" sz="1300">
                <a:solidFill>
                  <a:schemeClr val="dk1"/>
                </a:solidFill>
              </a:rPr>
              <a:t>1993, 160 x 150 cm</a:t>
            </a:r>
            <a:endParaRPr sz="1300">
              <a:solidFill>
                <a:schemeClr val="dk1"/>
              </a:solidFill>
            </a:endParaRPr>
          </a:p>
          <a:p>
            <a:pPr marL="0" lvl="0" indent="0" algn="l" rtl="0">
              <a:spcBef>
                <a:spcPts val="0"/>
              </a:spcBef>
              <a:spcAft>
                <a:spcPts val="0"/>
              </a:spcAft>
              <a:buNone/>
            </a:pPr>
            <a:r>
              <a:rPr lang="sk" sz="1300" b="1">
                <a:solidFill>
                  <a:schemeClr val="dk1"/>
                </a:solidFill>
              </a:rPr>
              <a:t>Vertikální pieta,</a:t>
            </a:r>
            <a:r>
              <a:rPr lang="sk" sz="1300">
                <a:solidFill>
                  <a:schemeClr val="dk1"/>
                </a:solidFill>
              </a:rPr>
              <a:t> 1999, akryl na plátně</a:t>
            </a:r>
            <a:endParaRPr sz="1300">
              <a:solidFill>
                <a:schemeClr val="dk1"/>
              </a:solidFill>
            </a:endParaRPr>
          </a:p>
          <a:p>
            <a:pPr marL="0" lvl="0" indent="0" algn="l" rtl="0">
              <a:spcBef>
                <a:spcPts val="0"/>
              </a:spcBef>
              <a:spcAft>
                <a:spcPts val="0"/>
              </a:spcAft>
              <a:buNone/>
            </a:pPr>
            <a:r>
              <a:rPr lang="sk" sz="1300" b="1">
                <a:solidFill>
                  <a:schemeClr val="dk1"/>
                </a:solidFill>
              </a:rPr>
              <a:t>Ježek v kleci,</a:t>
            </a:r>
            <a:r>
              <a:rPr lang="sk" sz="1300">
                <a:solidFill>
                  <a:schemeClr val="dk1"/>
                </a:solidFill>
              </a:rPr>
              <a:t> 1991, 58 x 30 cm</a:t>
            </a:r>
            <a:endParaRPr sz="1300">
              <a:solidFill>
                <a:schemeClr val="dk1"/>
              </a:solidFill>
            </a:endParaRPr>
          </a:p>
          <a:p>
            <a:pPr marL="0" lvl="0" indent="0" algn="l" rtl="0">
              <a:spcBef>
                <a:spcPts val="0"/>
              </a:spcBef>
              <a:spcAft>
                <a:spcPts val="0"/>
              </a:spcAft>
              <a:buNone/>
            </a:pPr>
            <a:r>
              <a:rPr lang="sk" sz="1300" b="1">
                <a:solidFill>
                  <a:schemeClr val="dk1"/>
                </a:solidFill>
              </a:rPr>
              <a:t>Řehtačka, </a:t>
            </a:r>
            <a:r>
              <a:rPr lang="sk" sz="1300">
                <a:solidFill>
                  <a:schemeClr val="dk1"/>
                </a:solidFill>
              </a:rPr>
              <a:t>1992, 60 x 35 cm</a:t>
            </a:r>
            <a:endParaRPr sz="1300"/>
          </a:p>
          <a:p>
            <a:pPr marL="0" lvl="0" indent="0" algn="l" rtl="0">
              <a:spcBef>
                <a:spcPts val="0"/>
              </a:spcBef>
              <a:spcAft>
                <a:spcPts val="0"/>
              </a:spcAft>
              <a:buNone/>
            </a:pPr>
            <a:endParaRPr/>
          </a:p>
        </p:txBody>
      </p:sp>
      <p:pic>
        <p:nvPicPr>
          <p:cNvPr id="160" name="Google Shape;160;p26"/>
          <p:cNvPicPr preferRelativeResize="0"/>
          <p:nvPr/>
        </p:nvPicPr>
        <p:blipFill>
          <a:blip r:embed="rId3">
            <a:alphaModFix/>
          </a:blip>
          <a:stretch>
            <a:fillRect/>
          </a:stretch>
        </p:blipFill>
        <p:spPr>
          <a:xfrm>
            <a:off x="353225" y="409025"/>
            <a:ext cx="2106156" cy="1753375"/>
          </a:xfrm>
          <a:prstGeom prst="rect">
            <a:avLst/>
          </a:prstGeom>
          <a:noFill/>
          <a:ln>
            <a:noFill/>
          </a:ln>
        </p:spPr>
      </p:pic>
      <p:cxnSp>
        <p:nvCxnSpPr>
          <p:cNvPr id="161" name="Google Shape;161;p26"/>
          <p:cNvCxnSpPr/>
          <p:nvPr/>
        </p:nvCxnSpPr>
        <p:spPr>
          <a:xfrm>
            <a:off x="356200" y="2827200"/>
            <a:ext cx="3015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Interpretační plán</a:t>
            </a:r>
            <a:endParaRPr b="1"/>
          </a:p>
        </p:txBody>
      </p:sp>
      <p:sp>
        <p:nvSpPr>
          <p:cNvPr id="167" name="Google Shape;167;p27"/>
          <p:cNvSpPr txBox="1">
            <a:spLocks noGrp="1"/>
          </p:cNvSpPr>
          <p:nvPr>
            <p:ph type="body" idx="1"/>
          </p:nvPr>
        </p:nvSpPr>
        <p:spPr>
          <a:xfrm>
            <a:off x="311700" y="1152475"/>
            <a:ext cx="14994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sk" sz="1400" b="1"/>
              <a:t>Cíl:</a:t>
            </a:r>
            <a:br>
              <a:rPr lang="sk" sz="1400"/>
            </a:br>
            <a:br>
              <a:rPr lang="sk" sz="1400"/>
            </a:br>
            <a:br>
              <a:rPr lang="sk" sz="1400"/>
            </a:br>
            <a:br>
              <a:rPr lang="sk" sz="1400"/>
            </a:br>
            <a:br>
              <a:rPr lang="sk" sz="1400"/>
            </a:br>
            <a:br>
              <a:rPr lang="sk" sz="1400"/>
            </a:br>
            <a:endParaRPr sz="1400"/>
          </a:p>
          <a:p>
            <a:pPr marL="0" lvl="0" indent="0" algn="just" rtl="0">
              <a:spcBef>
                <a:spcPts val="1200"/>
              </a:spcBef>
              <a:spcAft>
                <a:spcPts val="0"/>
              </a:spcAft>
              <a:buNone/>
            </a:pPr>
            <a:r>
              <a:rPr lang="sk" sz="1400" b="1"/>
              <a:t>Návštevník:</a:t>
            </a:r>
            <a:br>
              <a:rPr lang="sk" sz="1400"/>
            </a:br>
            <a:endParaRPr sz="1400"/>
          </a:p>
          <a:p>
            <a:pPr marL="0" lvl="0" indent="0" algn="just" rtl="0">
              <a:spcBef>
                <a:spcPts val="1200"/>
              </a:spcBef>
              <a:spcAft>
                <a:spcPts val="1200"/>
              </a:spcAft>
              <a:buNone/>
            </a:pPr>
            <a:r>
              <a:rPr lang="sk" sz="1400" b="1"/>
              <a:t>Cílová skupina:</a:t>
            </a:r>
            <a:endParaRPr sz="1400" b="1"/>
          </a:p>
        </p:txBody>
      </p:sp>
      <p:sp>
        <p:nvSpPr>
          <p:cNvPr id="168" name="Google Shape;168;p27"/>
          <p:cNvSpPr txBox="1">
            <a:spLocks noGrp="1"/>
          </p:cNvSpPr>
          <p:nvPr>
            <p:ph type="body" idx="4294967295"/>
          </p:nvPr>
        </p:nvSpPr>
        <p:spPr>
          <a:xfrm>
            <a:off x="1811100" y="1152475"/>
            <a:ext cx="70212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688"/>
              <a:buFont typeface="Arial"/>
              <a:buNone/>
            </a:pPr>
            <a:r>
              <a:rPr lang="sk" sz="1400"/>
              <a:t>Představit divákovi nový pohled na křesťanskou ikonografii a poukázat na změnu, která nastala ve vnímání spirituality. Nese s sebou nutnost jejího přehodnocení subjektivního pohledu.</a:t>
            </a:r>
            <a:br>
              <a:rPr lang="sk" sz="1400"/>
            </a:br>
            <a:r>
              <a:rPr lang="sk" sz="1400"/>
              <a:t>Výstava má působit na návštěvníky kontemplativně a emocionálně. Chceme, aby návštěvníci byli schopni kontemplovat i nad motivy, které jim mohou být méně blízké nebo dokonce neznámé. Cílem je uvědomení, že i když zobrazení nejsou tradiční, jak  mohou být zvyklí, nejde o ironii, ale pouze o nový způsob vyjádření.</a:t>
            </a:r>
            <a:endParaRPr sz="1400"/>
          </a:p>
          <a:p>
            <a:pPr marL="0" lvl="0" indent="0" algn="just" rtl="0">
              <a:spcBef>
                <a:spcPts val="1200"/>
              </a:spcBef>
              <a:spcAft>
                <a:spcPts val="0"/>
              </a:spcAft>
              <a:buSzPts val="688"/>
              <a:buNone/>
            </a:pPr>
            <a:r>
              <a:rPr lang="sk" sz="1400"/>
              <a:t>Od návštěvníků se neočekává žádná speciální znalost křesťanské ikonografie, pouze  základní znalost a otevřená mysl pro její novou interpretaci. </a:t>
            </a:r>
            <a:endParaRPr sz="1400"/>
          </a:p>
          <a:p>
            <a:pPr marL="0" lvl="0" indent="0" algn="just" rtl="0">
              <a:spcBef>
                <a:spcPts val="1200"/>
              </a:spcBef>
              <a:spcAft>
                <a:spcPts val="0"/>
              </a:spcAft>
              <a:buClr>
                <a:schemeClr val="dk1"/>
              </a:buClr>
              <a:buSzPts val="688"/>
              <a:buFont typeface="Arial"/>
              <a:buNone/>
            </a:pPr>
            <a:r>
              <a:rPr lang="sk" sz="1400"/>
              <a:t>Cílová skupina není omezena věkem, ale pouze schopností chápat smysl a  interpretaci. Tuto výstavu lze využít i jako výukovou pomůcku.</a:t>
            </a:r>
            <a:endParaRPr sz="1400"/>
          </a:p>
          <a:p>
            <a:pPr marL="0" marR="0" lvl="0" indent="0" algn="just" rtl="0">
              <a:lnSpc>
                <a:spcPct val="100000"/>
              </a:lnSpc>
              <a:spcBef>
                <a:spcPts val="1200"/>
              </a:spcBef>
              <a:spcAft>
                <a:spcPts val="0"/>
              </a:spcAft>
              <a:buClr>
                <a:schemeClr val="dk1"/>
              </a:buClr>
              <a:buSzPts val="1100"/>
              <a:buFont typeface="Arial"/>
              <a:buNone/>
            </a:pPr>
            <a:endParaRPr sz="1400">
              <a:solidFill>
                <a:schemeClr val="dk1"/>
              </a:solidFill>
            </a:endParaRPr>
          </a:p>
          <a:p>
            <a:pPr marL="0" marR="0" lvl="0" indent="0" algn="just"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just" rtl="0">
              <a:spcBef>
                <a:spcPts val="0"/>
              </a:spcBef>
              <a:spcAft>
                <a:spcPts val="0"/>
              </a:spcAft>
              <a:buClr>
                <a:schemeClr val="dk1"/>
              </a:buClr>
              <a:buSzPts val="688"/>
              <a:buFont typeface="Arial"/>
              <a:buNone/>
            </a:pPr>
            <a:endParaRPr sz="1400"/>
          </a:p>
          <a:p>
            <a:pPr marL="0" lvl="0" indent="0" algn="just" rtl="0">
              <a:spcBef>
                <a:spcPts val="1200"/>
              </a:spcBef>
              <a:spcAft>
                <a:spcPts val="0"/>
              </a:spcAft>
              <a:buClr>
                <a:schemeClr val="dk1"/>
              </a:buClr>
              <a:buSzPts val="688"/>
              <a:buFont typeface="Arial"/>
              <a:buNone/>
            </a:pPr>
            <a:endParaRPr sz="1400"/>
          </a:p>
          <a:p>
            <a:pPr marL="0" lvl="0" indent="0" algn="just" rtl="0">
              <a:spcBef>
                <a:spcPts val="1200"/>
              </a:spcBef>
              <a:spcAft>
                <a:spcPts val="1200"/>
              </a:spcAft>
              <a:buSzPts val="688"/>
              <a:buNone/>
            </a:pPr>
            <a:endParaRPr sz="1400"/>
          </a:p>
        </p:txBody>
      </p:sp>
      <p:cxnSp>
        <p:nvCxnSpPr>
          <p:cNvPr id="169" name="Google Shape;169;p27"/>
          <p:cNvCxnSpPr/>
          <p:nvPr/>
        </p:nvCxnSpPr>
        <p:spPr>
          <a:xfrm rot="10800000" flipH="1">
            <a:off x="395350" y="999425"/>
            <a:ext cx="3498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Produkční požadavky</a:t>
            </a:r>
            <a:endParaRPr b="1"/>
          </a:p>
        </p:txBody>
      </p:sp>
      <p:sp>
        <p:nvSpPr>
          <p:cNvPr id="175" name="Google Shape;175;p28"/>
          <p:cNvSpPr txBox="1">
            <a:spLocks noGrp="1"/>
          </p:cNvSpPr>
          <p:nvPr>
            <p:ph type="body" idx="1"/>
          </p:nvPr>
        </p:nvSpPr>
        <p:spPr>
          <a:xfrm>
            <a:off x="311700" y="1152475"/>
            <a:ext cx="14994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sk" sz="1400" b="1"/>
              <a:t>Stěny:</a:t>
            </a:r>
            <a:endParaRPr sz="1400" b="1"/>
          </a:p>
          <a:p>
            <a:pPr marL="0" lvl="0" indent="0" algn="just" rtl="0">
              <a:spcBef>
                <a:spcPts val="1200"/>
              </a:spcBef>
              <a:spcAft>
                <a:spcPts val="0"/>
              </a:spcAft>
              <a:buNone/>
            </a:pPr>
            <a:r>
              <a:rPr lang="sk" sz="1400" b="1"/>
              <a:t>Architektura:</a:t>
            </a:r>
            <a:br>
              <a:rPr lang="sk" sz="1400"/>
            </a:br>
            <a:br>
              <a:rPr lang="sk" sz="1400"/>
            </a:br>
            <a:br>
              <a:rPr lang="sk" sz="1400"/>
            </a:br>
            <a:br>
              <a:rPr lang="sk" sz="1400"/>
            </a:br>
            <a:br>
              <a:rPr lang="sk" sz="1400"/>
            </a:br>
            <a:br>
              <a:rPr lang="sk" sz="1400"/>
            </a:br>
            <a:br>
              <a:rPr lang="sk" sz="1400"/>
            </a:br>
            <a:endParaRPr sz="1400"/>
          </a:p>
          <a:p>
            <a:pPr marL="0" lvl="0" indent="0" algn="just" rtl="0">
              <a:spcBef>
                <a:spcPts val="1200"/>
              </a:spcBef>
              <a:spcAft>
                <a:spcPts val="1200"/>
              </a:spcAft>
              <a:buNone/>
            </a:pPr>
            <a:r>
              <a:rPr lang="sk" sz="1400" b="1"/>
              <a:t>Osvětlení:</a:t>
            </a:r>
            <a:endParaRPr sz="1400" b="1"/>
          </a:p>
        </p:txBody>
      </p:sp>
      <p:sp>
        <p:nvSpPr>
          <p:cNvPr id="176" name="Google Shape;176;p28"/>
          <p:cNvSpPr txBox="1">
            <a:spLocks noGrp="1"/>
          </p:cNvSpPr>
          <p:nvPr>
            <p:ph type="body" idx="4294967295"/>
          </p:nvPr>
        </p:nvSpPr>
        <p:spPr>
          <a:xfrm>
            <a:off x="1811100" y="1152475"/>
            <a:ext cx="70212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sk" sz="1400"/>
              <a:t>Bílé.</a:t>
            </a:r>
            <a:endParaRPr sz="1400"/>
          </a:p>
          <a:p>
            <a:pPr marL="0" lvl="0" indent="0" algn="just" rtl="0">
              <a:spcBef>
                <a:spcPts val="1200"/>
              </a:spcBef>
              <a:spcAft>
                <a:spcPts val="0"/>
              </a:spcAft>
              <a:buSzPts val="1100"/>
              <a:buNone/>
            </a:pPr>
            <a:r>
              <a:rPr lang="sk" sz="1400"/>
              <a:t>Kromě užití podstavců pro sochařská díla a zavěšení několika obrazů se nepracuje  s  žádnou technicky náročnou či netradiční instalací. </a:t>
            </a:r>
            <a:br>
              <a:rPr lang="sk" sz="1400"/>
            </a:br>
            <a:r>
              <a:rPr lang="sk" sz="1400" i="1"/>
              <a:t>Obrazoborectvo</a:t>
            </a:r>
            <a:r>
              <a:rPr lang="sk" sz="1400"/>
              <a:t> chceme umístit na pódiu, dále potřebujeme podstavce na</a:t>
            </a:r>
            <a:r>
              <a:rPr lang="sk" sz="1400" i="1"/>
              <a:t> Řehtačku, Ježka, Kohouta, Lásku, Dolly </a:t>
            </a:r>
            <a:r>
              <a:rPr lang="sk" sz="1400"/>
              <a:t>a</a:t>
            </a:r>
            <a:r>
              <a:rPr lang="sk" sz="1400" i="1"/>
              <a:t> Padlého Anděla</a:t>
            </a:r>
            <a:r>
              <a:rPr lang="sk" sz="1400"/>
              <a:t> v jiných výškách; </a:t>
            </a:r>
            <a:r>
              <a:rPr lang="sk" sz="1400" i="1"/>
              <a:t>Lenten canvas II.</a:t>
            </a:r>
            <a:r>
              <a:rPr lang="sk" sz="1400"/>
              <a:t> musí být zavěšené na tyči; úchytky na </a:t>
            </a:r>
            <a:r>
              <a:rPr lang="sk" sz="1400" i="1"/>
              <a:t>Všetci ľudia budú bratia</a:t>
            </a:r>
            <a:r>
              <a:rPr lang="sk" sz="1400"/>
              <a:t>, aby plátno neklouzalo, když bude nakřivo. Dále stůl s knižními stojany na </a:t>
            </a:r>
            <a:r>
              <a:rPr lang="sk" sz="1400" i="1"/>
              <a:t>Krátky telesný slovník</a:t>
            </a:r>
            <a:r>
              <a:rPr lang="sk" sz="1400"/>
              <a:t>. Série </a:t>
            </a:r>
            <a:r>
              <a:rPr lang="sk" sz="1400" i="1"/>
              <a:t>Žlté objatie</a:t>
            </a:r>
            <a:r>
              <a:rPr lang="sk" sz="1400"/>
              <a:t> bude instalované c. 50 cm od stěny na průsvitných rybářských lankách. </a:t>
            </a:r>
            <a:r>
              <a:rPr lang="sk" sz="1400" i="1"/>
              <a:t>Andělský dialog</a:t>
            </a:r>
            <a:r>
              <a:rPr lang="sk" sz="1400"/>
              <a:t> chceme umístit na trojnožky.</a:t>
            </a:r>
            <a:endParaRPr sz="1400">
              <a:highlight>
                <a:schemeClr val="accent6"/>
              </a:highlight>
            </a:endParaRPr>
          </a:p>
          <a:p>
            <a:pPr marL="0" lvl="0" indent="0" algn="just" rtl="0">
              <a:spcBef>
                <a:spcPts val="1200"/>
              </a:spcBef>
              <a:spcAft>
                <a:spcPts val="1200"/>
              </a:spcAft>
              <a:buSzPts val="1100"/>
              <a:buNone/>
            </a:pPr>
            <a:r>
              <a:rPr lang="sk" sz="1400"/>
              <a:t>Chceme prosvítit </a:t>
            </a:r>
            <a:r>
              <a:rPr lang="sk" sz="1400" i="1"/>
              <a:t>Zranené plátno</a:t>
            </a:r>
            <a:r>
              <a:rPr lang="sk" sz="1400"/>
              <a:t> tak, aby skrz pronikalo světlo. Některé z děl se  nasvítí podle podmínek už přímo na místě, protože počítáme s přírodním světlem díky architektonickému řešení budovy.</a:t>
            </a:r>
            <a:endParaRPr sz="1400"/>
          </a:p>
        </p:txBody>
      </p:sp>
      <p:cxnSp>
        <p:nvCxnSpPr>
          <p:cNvPr id="177" name="Google Shape;177;p28"/>
          <p:cNvCxnSpPr/>
          <p:nvPr/>
        </p:nvCxnSpPr>
        <p:spPr>
          <a:xfrm rot="10800000" flipH="1">
            <a:off x="382300" y="973300"/>
            <a:ext cx="34725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body" idx="1"/>
          </p:nvPr>
        </p:nvSpPr>
        <p:spPr>
          <a:xfrm>
            <a:off x="311700" y="1091582"/>
            <a:ext cx="3507900" cy="374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sk" sz="1400"/>
              <a:t>Výstava je členěna do tří sekcí:</a:t>
            </a:r>
            <a:endParaRPr sz="1400"/>
          </a:p>
          <a:p>
            <a:pPr marL="0" lvl="0" indent="0" algn="just" rtl="0">
              <a:spcBef>
                <a:spcPts val="1200"/>
              </a:spcBef>
              <a:spcAft>
                <a:spcPts val="0"/>
              </a:spcAft>
              <a:buNone/>
            </a:pPr>
            <a:r>
              <a:rPr lang="sk" sz="1400" b="1"/>
              <a:t>1. A + B Centrum křesťanské víry</a:t>
            </a:r>
            <a:r>
              <a:rPr lang="sk" sz="1400"/>
              <a:t> Do  místností vchází divák jako první a její instalace je ovlivněna hierarchickým vztahem mezi hlavními figurami křesťanství. </a:t>
            </a:r>
            <a:endParaRPr sz="1400"/>
          </a:p>
          <a:p>
            <a:pPr marL="0" lvl="0" indent="0" algn="just" rtl="0">
              <a:spcBef>
                <a:spcPts val="1200"/>
              </a:spcBef>
              <a:spcAft>
                <a:spcPts val="0"/>
              </a:spcAft>
              <a:buNone/>
            </a:pPr>
            <a:r>
              <a:rPr lang="sk" sz="1400" b="1"/>
              <a:t>2. C Objekty</a:t>
            </a:r>
            <a:r>
              <a:rPr lang="sk" sz="1400"/>
              <a:t> Je věnována dílům, které připomínají spíše objekty křesťanské víry.</a:t>
            </a:r>
            <a:endParaRPr sz="1400"/>
          </a:p>
          <a:p>
            <a:pPr marL="0" lvl="0" indent="0" algn="just" rtl="0">
              <a:spcBef>
                <a:spcPts val="1200"/>
              </a:spcBef>
              <a:spcAft>
                <a:spcPts val="0"/>
              </a:spcAft>
              <a:buNone/>
            </a:pPr>
            <a:r>
              <a:rPr lang="sk" sz="1400" b="1"/>
              <a:t>3. D Narativy</a:t>
            </a:r>
            <a:r>
              <a:rPr lang="sk" sz="1400"/>
              <a:t> Díla jsou zde spíše příběhová.</a:t>
            </a:r>
            <a:endParaRPr sz="1400"/>
          </a:p>
          <a:p>
            <a:pPr marL="0" lvl="0" indent="0" algn="just" rtl="0">
              <a:spcBef>
                <a:spcPts val="1200"/>
              </a:spcBef>
              <a:spcAft>
                <a:spcPts val="1200"/>
              </a:spcAft>
              <a:buNone/>
            </a:pPr>
            <a:r>
              <a:rPr lang="sk" sz="1400"/>
              <a:t>Ideální průchod diváka prostorem:</a:t>
            </a:r>
            <a:br>
              <a:rPr lang="sk" sz="1400"/>
            </a:br>
            <a:r>
              <a:rPr lang="sk" sz="1400" b="1"/>
              <a:t>[ A 🡪 B 🡪 C / D (🡪 B 🡪 A )]</a:t>
            </a:r>
            <a:endParaRPr/>
          </a:p>
        </p:txBody>
      </p:sp>
      <p:pic>
        <p:nvPicPr>
          <p:cNvPr id="183" name="Google Shape;183;p29"/>
          <p:cNvPicPr preferRelativeResize="0"/>
          <p:nvPr/>
        </p:nvPicPr>
        <p:blipFill>
          <a:blip r:embed="rId3">
            <a:alphaModFix/>
          </a:blip>
          <a:stretch>
            <a:fillRect/>
          </a:stretch>
        </p:blipFill>
        <p:spPr>
          <a:xfrm>
            <a:off x="3878600" y="240550"/>
            <a:ext cx="5109199" cy="4662400"/>
          </a:xfrm>
          <a:prstGeom prst="rect">
            <a:avLst/>
          </a:prstGeom>
          <a:noFill/>
          <a:ln>
            <a:noFill/>
          </a:ln>
        </p:spPr>
      </p:pic>
      <p:sp>
        <p:nvSpPr>
          <p:cNvPr id="184" name="Google Shape;184;p29"/>
          <p:cNvSpPr txBox="1">
            <a:spLocks noGrp="1"/>
          </p:cNvSpPr>
          <p:nvPr>
            <p:ph type="title"/>
          </p:nvPr>
        </p:nvSpPr>
        <p:spPr>
          <a:xfrm>
            <a:off x="311700" y="445025"/>
            <a:ext cx="3742200" cy="572700"/>
          </a:xfrm>
          <a:prstGeom prst="rect">
            <a:avLst/>
          </a:prstGeom>
        </p:spPr>
        <p:txBody>
          <a:bodyPr spcFirstLastPara="1" wrap="square" lIns="91425" tIns="91425" rIns="91425" bIns="91425" anchor="t" anchorCtr="0">
            <a:noAutofit/>
          </a:bodyPr>
          <a:lstStyle/>
          <a:p>
            <a:pPr marL="0" lvl="0" indent="0" algn="just" rtl="0">
              <a:lnSpc>
                <a:spcPct val="90000"/>
              </a:lnSpc>
              <a:spcBef>
                <a:spcPts val="0"/>
              </a:spcBef>
              <a:spcAft>
                <a:spcPts val="0"/>
              </a:spcAft>
              <a:buNone/>
            </a:pPr>
            <a:r>
              <a:rPr lang="sk" sz="2500"/>
              <a:t>Prostorové rozvržení </a:t>
            </a:r>
            <a:endParaRPr sz="2500"/>
          </a:p>
        </p:txBody>
      </p:sp>
      <p:cxnSp>
        <p:nvCxnSpPr>
          <p:cNvPr id="185" name="Google Shape;185;p29"/>
          <p:cNvCxnSpPr/>
          <p:nvPr/>
        </p:nvCxnSpPr>
        <p:spPr>
          <a:xfrm>
            <a:off x="421475" y="921250"/>
            <a:ext cx="3015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A</a:t>
            </a:r>
            <a:endParaRPr b="1"/>
          </a:p>
        </p:txBody>
      </p:sp>
      <p:pic>
        <p:nvPicPr>
          <p:cNvPr id="191" name="Google Shape;191;p30"/>
          <p:cNvPicPr preferRelativeResize="0"/>
          <p:nvPr/>
        </p:nvPicPr>
        <p:blipFill rotWithShape="1">
          <a:blip r:embed="rId3">
            <a:alphaModFix/>
          </a:blip>
          <a:srcRect l="12548" t="30202" r="12488" b="21380"/>
          <a:stretch/>
        </p:blipFill>
        <p:spPr>
          <a:xfrm>
            <a:off x="1040700" y="445025"/>
            <a:ext cx="2291924" cy="2208074"/>
          </a:xfrm>
          <a:prstGeom prst="rect">
            <a:avLst/>
          </a:prstGeom>
          <a:noFill/>
          <a:ln>
            <a:noFill/>
          </a:ln>
        </p:spPr>
      </p:pic>
      <p:pic>
        <p:nvPicPr>
          <p:cNvPr id="192" name="Google Shape;192;p30"/>
          <p:cNvPicPr preferRelativeResize="0"/>
          <p:nvPr/>
        </p:nvPicPr>
        <p:blipFill rotWithShape="1">
          <a:blip r:embed="rId4">
            <a:alphaModFix/>
          </a:blip>
          <a:srcRect/>
          <a:stretch/>
        </p:blipFill>
        <p:spPr>
          <a:xfrm>
            <a:off x="4806273" y="2969975"/>
            <a:ext cx="4084625" cy="1633850"/>
          </a:xfrm>
          <a:prstGeom prst="rect">
            <a:avLst/>
          </a:prstGeom>
          <a:noFill/>
          <a:ln>
            <a:noFill/>
          </a:ln>
        </p:spPr>
      </p:pic>
      <p:pic>
        <p:nvPicPr>
          <p:cNvPr id="193" name="Google Shape;193;p30"/>
          <p:cNvPicPr preferRelativeResize="0"/>
          <p:nvPr/>
        </p:nvPicPr>
        <p:blipFill rotWithShape="1">
          <a:blip r:embed="rId5">
            <a:alphaModFix/>
          </a:blip>
          <a:srcRect/>
          <a:stretch/>
        </p:blipFill>
        <p:spPr>
          <a:xfrm>
            <a:off x="188475" y="2969973"/>
            <a:ext cx="4383525" cy="1633859"/>
          </a:xfrm>
          <a:prstGeom prst="rect">
            <a:avLst/>
          </a:prstGeom>
          <a:noFill/>
          <a:ln>
            <a:noFill/>
          </a:ln>
        </p:spPr>
      </p:pic>
      <p:pic>
        <p:nvPicPr>
          <p:cNvPr id="194" name="Google Shape;194;p30"/>
          <p:cNvPicPr preferRelativeResize="0"/>
          <p:nvPr/>
        </p:nvPicPr>
        <p:blipFill rotWithShape="1">
          <a:blip r:embed="rId6">
            <a:alphaModFix/>
          </a:blip>
          <a:srcRect/>
          <a:stretch/>
        </p:blipFill>
        <p:spPr>
          <a:xfrm>
            <a:off x="3536912" y="823475"/>
            <a:ext cx="2182175" cy="1451175"/>
          </a:xfrm>
          <a:prstGeom prst="rect">
            <a:avLst/>
          </a:prstGeom>
          <a:noFill/>
          <a:ln>
            <a:noFill/>
          </a:ln>
        </p:spPr>
      </p:pic>
      <p:pic>
        <p:nvPicPr>
          <p:cNvPr id="195" name="Google Shape;195;p30"/>
          <p:cNvPicPr preferRelativeResize="0"/>
          <p:nvPr/>
        </p:nvPicPr>
        <p:blipFill rotWithShape="1">
          <a:blip r:embed="rId7">
            <a:alphaModFix/>
          </a:blip>
          <a:srcRect l="22719" t="59458" r="21566"/>
          <a:stretch/>
        </p:blipFill>
        <p:spPr>
          <a:xfrm>
            <a:off x="5923350" y="361781"/>
            <a:ext cx="2967551" cy="1912858"/>
          </a:xfrm>
          <a:prstGeom prst="rect">
            <a:avLst/>
          </a:prstGeom>
          <a:noFill/>
          <a:ln>
            <a:noFill/>
          </a:ln>
        </p:spPr>
      </p:pic>
      <p:sp>
        <p:nvSpPr>
          <p:cNvPr id="196" name="Google Shape;196;p30"/>
          <p:cNvSpPr txBox="1"/>
          <p:nvPr/>
        </p:nvSpPr>
        <p:spPr>
          <a:xfrm>
            <a:off x="1040663" y="2653100"/>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Lenten canvas II. (pustní platno)</a:t>
            </a:r>
            <a:endParaRPr sz="1200" i="1">
              <a:solidFill>
                <a:schemeClr val="dk1"/>
              </a:solidFill>
              <a:latin typeface="Palatino Linotype"/>
              <a:ea typeface="Palatino Linotype"/>
              <a:cs typeface="Palatino Linotype"/>
              <a:sym typeface="Palatino Linotype"/>
            </a:endParaRPr>
          </a:p>
        </p:txBody>
      </p:sp>
      <p:sp>
        <p:nvSpPr>
          <p:cNvPr id="197" name="Google Shape;197;p30"/>
          <p:cNvSpPr txBox="1"/>
          <p:nvPr/>
        </p:nvSpPr>
        <p:spPr>
          <a:xfrm>
            <a:off x="3481975" y="2274650"/>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Baránok boží</a:t>
            </a:r>
            <a:endParaRPr sz="1200" i="1">
              <a:solidFill>
                <a:schemeClr val="dk1"/>
              </a:solidFill>
              <a:latin typeface="Palatino Linotype"/>
              <a:ea typeface="Palatino Linotype"/>
              <a:cs typeface="Palatino Linotype"/>
              <a:sym typeface="Palatino Linotype"/>
            </a:endParaRPr>
          </a:p>
        </p:txBody>
      </p:sp>
      <p:sp>
        <p:nvSpPr>
          <p:cNvPr id="198" name="Google Shape;198;p30"/>
          <p:cNvSpPr txBox="1"/>
          <p:nvPr/>
        </p:nvSpPr>
        <p:spPr>
          <a:xfrm>
            <a:off x="1144613" y="4630600"/>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Tetraptych I. </a:t>
            </a:r>
            <a:endParaRPr sz="1200" i="1">
              <a:solidFill>
                <a:schemeClr val="dk1"/>
              </a:solidFill>
              <a:latin typeface="Palatino Linotype"/>
              <a:ea typeface="Palatino Linotype"/>
              <a:cs typeface="Palatino Linotype"/>
              <a:sym typeface="Palatino Linotype"/>
            </a:endParaRPr>
          </a:p>
        </p:txBody>
      </p:sp>
      <p:sp>
        <p:nvSpPr>
          <p:cNvPr id="199" name="Google Shape;199;p30"/>
          <p:cNvSpPr txBox="1"/>
          <p:nvPr/>
        </p:nvSpPr>
        <p:spPr>
          <a:xfrm>
            <a:off x="5702575" y="4630600"/>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Tetraptych II. </a:t>
            </a:r>
            <a:endParaRPr sz="1200" i="1">
              <a:solidFill>
                <a:schemeClr val="dk1"/>
              </a:solidFill>
              <a:latin typeface="Palatino Linotype"/>
              <a:ea typeface="Palatino Linotype"/>
              <a:cs typeface="Palatino Linotype"/>
              <a:sym typeface="Palatino Linotyp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B</a:t>
            </a:r>
            <a:endParaRPr b="1"/>
          </a:p>
        </p:txBody>
      </p:sp>
      <p:pic>
        <p:nvPicPr>
          <p:cNvPr id="205" name="Google Shape;205;p31"/>
          <p:cNvPicPr preferRelativeResize="0"/>
          <p:nvPr/>
        </p:nvPicPr>
        <p:blipFill rotWithShape="1">
          <a:blip r:embed="rId3">
            <a:alphaModFix/>
          </a:blip>
          <a:srcRect/>
          <a:stretch/>
        </p:blipFill>
        <p:spPr>
          <a:xfrm>
            <a:off x="181150" y="2565725"/>
            <a:ext cx="3242250" cy="2156075"/>
          </a:xfrm>
          <a:prstGeom prst="rect">
            <a:avLst/>
          </a:prstGeom>
          <a:noFill/>
          <a:ln>
            <a:noFill/>
          </a:ln>
        </p:spPr>
      </p:pic>
      <p:pic>
        <p:nvPicPr>
          <p:cNvPr id="206" name="Google Shape;206;p31"/>
          <p:cNvPicPr preferRelativeResize="0"/>
          <p:nvPr/>
        </p:nvPicPr>
        <p:blipFill rotWithShape="1">
          <a:blip r:embed="rId4">
            <a:alphaModFix/>
          </a:blip>
          <a:srcRect l="13041" t="3732" r="10423" b="26101"/>
          <a:stretch/>
        </p:blipFill>
        <p:spPr>
          <a:xfrm>
            <a:off x="1097150" y="275850"/>
            <a:ext cx="1957200" cy="1931126"/>
          </a:xfrm>
          <a:prstGeom prst="rect">
            <a:avLst/>
          </a:prstGeom>
          <a:noFill/>
          <a:ln>
            <a:noFill/>
          </a:ln>
        </p:spPr>
      </p:pic>
      <p:pic>
        <p:nvPicPr>
          <p:cNvPr id="207" name="Google Shape;207;p31"/>
          <p:cNvPicPr preferRelativeResize="0"/>
          <p:nvPr/>
        </p:nvPicPr>
        <p:blipFill rotWithShape="1">
          <a:blip r:embed="rId5">
            <a:alphaModFix/>
          </a:blip>
          <a:srcRect/>
          <a:stretch/>
        </p:blipFill>
        <p:spPr>
          <a:xfrm>
            <a:off x="3586575" y="2565725"/>
            <a:ext cx="1542925" cy="1542925"/>
          </a:xfrm>
          <a:prstGeom prst="rect">
            <a:avLst/>
          </a:prstGeom>
          <a:noFill/>
          <a:ln>
            <a:noFill/>
          </a:ln>
        </p:spPr>
      </p:pic>
      <p:pic>
        <p:nvPicPr>
          <p:cNvPr id="208" name="Google Shape;208;p31"/>
          <p:cNvPicPr preferRelativeResize="0"/>
          <p:nvPr/>
        </p:nvPicPr>
        <p:blipFill rotWithShape="1">
          <a:blip r:embed="rId6">
            <a:alphaModFix/>
          </a:blip>
          <a:srcRect/>
          <a:stretch/>
        </p:blipFill>
        <p:spPr>
          <a:xfrm>
            <a:off x="5292675" y="3258125"/>
            <a:ext cx="1542925" cy="1542925"/>
          </a:xfrm>
          <a:prstGeom prst="rect">
            <a:avLst/>
          </a:prstGeom>
          <a:noFill/>
          <a:ln>
            <a:noFill/>
          </a:ln>
        </p:spPr>
      </p:pic>
      <p:pic>
        <p:nvPicPr>
          <p:cNvPr id="209" name="Google Shape;209;p31"/>
          <p:cNvPicPr preferRelativeResize="0"/>
          <p:nvPr/>
        </p:nvPicPr>
        <p:blipFill rotWithShape="1">
          <a:blip r:embed="rId7">
            <a:alphaModFix/>
          </a:blip>
          <a:srcRect l="24431" t="8946" r="50071" b="37322"/>
          <a:stretch/>
        </p:blipFill>
        <p:spPr>
          <a:xfrm>
            <a:off x="7228916" y="2925400"/>
            <a:ext cx="1375508" cy="1931125"/>
          </a:xfrm>
          <a:prstGeom prst="rect">
            <a:avLst/>
          </a:prstGeom>
          <a:noFill/>
          <a:ln>
            <a:noFill/>
          </a:ln>
        </p:spPr>
      </p:pic>
      <p:pic>
        <p:nvPicPr>
          <p:cNvPr id="210" name="Google Shape;210;p31"/>
          <p:cNvPicPr preferRelativeResize="0"/>
          <p:nvPr/>
        </p:nvPicPr>
        <p:blipFill rotWithShape="1">
          <a:blip r:embed="rId8">
            <a:alphaModFix/>
          </a:blip>
          <a:srcRect/>
          <a:stretch/>
        </p:blipFill>
        <p:spPr>
          <a:xfrm>
            <a:off x="3240450" y="532374"/>
            <a:ext cx="1674599" cy="1674599"/>
          </a:xfrm>
          <a:prstGeom prst="rect">
            <a:avLst/>
          </a:prstGeom>
          <a:noFill/>
          <a:ln>
            <a:noFill/>
          </a:ln>
        </p:spPr>
      </p:pic>
      <p:pic>
        <p:nvPicPr>
          <p:cNvPr id="211" name="Google Shape;211;p31" descr="https://lh7-us.googleusercontent.com/kBClnCXy87siu8BW3cA4MXfrIPgBa1murgdLOgrbUnLM4O5LJjsDc9ntu45cfaqeoBPzXIcJXiDJfHbcemZzRoF1PYte5vPGFNyJYNm9VUABZvrPydW_iFBzydYB7U4Z8QkcHffA_JNVtrpH1TMINJQ"/>
          <p:cNvPicPr preferRelativeResize="0"/>
          <p:nvPr/>
        </p:nvPicPr>
        <p:blipFill rotWithShape="1">
          <a:blip r:embed="rId9">
            <a:alphaModFix/>
          </a:blip>
          <a:srcRect/>
          <a:stretch/>
        </p:blipFill>
        <p:spPr>
          <a:xfrm>
            <a:off x="5101151" y="275850"/>
            <a:ext cx="1542925" cy="2033850"/>
          </a:xfrm>
          <a:prstGeom prst="rect">
            <a:avLst/>
          </a:prstGeom>
          <a:noFill/>
          <a:ln>
            <a:noFill/>
          </a:ln>
        </p:spPr>
      </p:pic>
      <p:pic>
        <p:nvPicPr>
          <p:cNvPr id="212" name="Google Shape;212;p31"/>
          <p:cNvPicPr preferRelativeResize="0"/>
          <p:nvPr/>
        </p:nvPicPr>
        <p:blipFill>
          <a:blip r:embed="rId10">
            <a:alphaModFix/>
          </a:blip>
          <a:stretch>
            <a:fillRect/>
          </a:stretch>
        </p:blipFill>
        <p:spPr>
          <a:xfrm>
            <a:off x="7157700" y="177088"/>
            <a:ext cx="1674600" cy="2574488"/>
          </a:xfrm>
          <a:prstGeom prst="rect">
            <a:avLst/>
          </a:prstGeom>
          <a:noFill/>
          <a:ln>
            <a:noFill/>
          </a:ln>
        </p:spPr>
      </p:pic>
      <p:sp>
        <p:nvSpPr>
          <p:cNvPr id="213" name="Google Shape;213;p31"/>
          <p:cNvSpPr txBox="1"/>
          <p:nvPr/>
        </p:nvSpPr>
        <p:spPr>
          <a:xfrm>
            <a:off x="513627" y="4721800"/>
            <a:ext cx="25773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Obrazoborectvo/Oddelené súvislosti</a:t>
            </a:r>
            <a:endParaRPr sz="1200" i="1">
              <a:solidFill>
                <a:schemeClr val="dk1"/>
              </a:solidFill>
              <a:latin typeface="Palatino Linotype"/>
              <a:ea typeface="Palatino Linotype"/>
              <a:cs typeface="Palatino Linotype"/>
              <a:sym typeface="Palatino Linotype"/>
            </a:endParaRPr>
          </a:p>
        </p:txBody>
      </p:sp>
      <p:sp>
        <p:nvSpPr>
          <p:cNvPr id="214" name="Google Shape;214;p31"/>
          <p:cNvSpPr txBox="1"/>
          <p:nvPr/>
        </p:nvSpPr>
        <p:spPr>
          <a:xfrm>
            <a:off x="929738" y="2241300"/>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Modrozelený Kristus</a:t>
            </a:r>
            <a:endParaRPr sz="1200" i="1">
              <a:solidFill>
                <a:schemeClr val="dk1"/>
              </a:solidFill>
              <a:latin typeface="Palatino Linotype"/>
              <a:ea typeface="Palatino Linotype"/>
              <a:cs typeface="Palatino Linotype"/>
              <a:sym typeface="Palatino Linotype"/>
            </a:endParaRPr>
          </a:p>
        </p:txBody>
      </p:sp>
      <p:sp>
        <p:nvSpPr>
          <p:cNvPr id="215" name="Google Shape;215;p31"/>
          <p:cNvSpPr txBox="1"/>
          <p:nvPr/>
        </p:nvSpPr>
        <p:spPr>
          <a:xfrm>
            <a:off x="2931738" y="2241300"/>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MadonaPieta</a:t>
            </a:r>
            <a:endParaRPr sz="1200" i="1">
              <a:solidFill>
                <a:schemeClr val="dk1"/>
              </a:solidFill>
              <a:latin typeface="Palatino Linotype"/>
              <a:ea typeface="Palatino Linotype"/>
              <a:cs typeface="Palatino Linotype"/>
              <a:sym typeface="Palatino Linotype"/>
            </a:endParaRPr>
          </a:p>
        </p:txBody>
      </p:sp>
      <p:sp>
        <p:nvSpPr>
          <p:cNvPr id="216" name="Google Shape;216;p31"/>
          <p:cNvSpPr txBox="1"/>
          <p:nvPr/>
        </p:nvSpPr>
        <p:spPr>
          <a:xfrm>
            <a:off x="6770663" y="4856525"/>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Láska</a:t>
            </a:r>
            <a:endParaRPr sz="1200" i="1">
              <a:solidFill>
                <a:schemeClr val="dk1"/>
              </a:solidFill>
              <a:latin typeface="Palatino Linotype"/>
              <a:ea typeface="Palatino Linotype"/>
              <a:cs typeface="Palatino Linotype"/>
              <a:sym typeface="Palatino Linotype"/>
            </a:endParaRPr>
          </a:p>
        </p:txBody>
      </p:sp>
      <p:sp>
        <p:nvSpPr>
          <p:cNvPr id="217" name="Google Shape;217;p31"/>
          <p:cNvSpPr txBox="1"/>
          <p:nvPr/>
        </p:nvSpPr>
        <p:spPr>
          <a:xfrm>
            <a:off x="4726600" y="2309700"/>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Vertikální pieta</a:t>
            </a:r>
            <a:endParaRPr sz="1200" i="1">
              <a:solidFill>
                <a:schemeClr val="dk1"/>
              </a:solidFill>
              <a:latin typeface="Palatino Linotype"/>
              <a:ea typeface="Palatino Linotype"/>
              <a:cs typeface="Palatino Linotype"/>
              <a:sym typeface="Palatino Linotype"/>
            </a:endParaRPr>
          </a:p>
        </p:txBody>
      </p:sp>
      <p:sp>
        <p:nvSpPr>
          <p:cNvPr id="218" name="Google Shape;218;p31"/>
          <p:cNvSpPr txBox="1"/>
          <p:nvPr/>
        </p:nvSpPr>
        <p:spPr>
          <a:xfrm>
            <a:off x="3212025" y="4142975"/>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Svätá Agáta</a:t>
            </a:r>
            <a:endParaRPr sz="1200" i="1">
              <a:solidFill>
                <a:schemeClr val="dk1"/>
              </a:solidFill>
              <a:latin typeface="Palatino Linotype"/>
              <a:ea typeface="Palatino Linotype"/>
              <a:cs typeface="Palatino Linotype"/>
              <a:sym typeface="Palatino Linotype"/>
            </a:endParaRPr>
          </a:p>
        </p:txBody>
      </p:sp>
      <p:sp>
        <p:nvSpPr>
          <p:cNvPr id="219" name="Google Shape;219;p31"/>
          <p:cNvSpPr txBox="1"/>
          <p:nvPr/>
        </p:nvSpPr>
        <p:spPr>
          <a:xfrm>
            <a:off x="4918125" y="4801050"/>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Sv. František z Assisi</a:t>
            </a:r>
            <a:endParaRPr sz="1200" i="1">
              <a:solidFill>
                <a:schemeClr val="dk1"/>
              </a:solidFill>
              <a:latin typeface="Palatino Linotype"/>
              <a:ea typeface="Palatino Linotype"/>
              <a:cs typeface="Palatino Linotype"/>
              <a:sym typeface="Palatino Linotyp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387600" y="1230175"/>
            <a:ext cx="2705956" cy="3820973"/>
          </a:xfrm>
          <a:prstGeom prst="rect">
            <a:avLst/>
          </a:prstGeom>
          <a:noFill/>
          <a:ln>
            <a:noFill/>
          </a:ln>
        </p:spPr>
      </p:pic>
      <p:pic>
        <p:nvPicPr>
          <p:cNvPr id="60" name="Google Shape;60;p14"/>
          <p:cNvPicPr preferRelativeResize="0"/>
          <p:nvPr/>
        </p:nvPicPr>
        <p:blipFill>
          <a:blip r:embed="rId4">
            <a:alphaModFix/>
          </a:blip>
          <a:stretch>
            <a:fillRect/>
          </a:stretch>
        </p:blipFill>
        <p:spPr>
          <a:xfrm>
            <a:off x="3219031" y="1230175"/>
            <a:ext cx="2705956" cy="3820973"/>
          </a:xfrm>
          <a:prstGeom prst="rect">
            <a:avLst/>
          </a:prstGeom>
          <a:noFill/>
          <a:ln>
            <a:noFill/>
          </a:ln>
        </p:spPr>
      </p:pic>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3000" b="1"/>
              <a:t>Možnosti plakátů</a:t>
            </a:r>
            <a:endParaRPr sz="3000"/>
          </a:p>
        </p:txBody>
      </p:sp>
      <p:cxnSp>
        <p:nvCxnSpPr>
          <p:cNvPr id="62" name="Google Shape;62;p14"/>
          <p:cNvCxnSpPr/>
          <p:nvPr/>
        </p:nvCxnSpPr>
        <p:spPr>
          <a:xfrm rot="10800000" flipH="1">
            <a:off x="244350" y="1117350"/>
            <a:ext cx="8655300" cy="13200"/>
          </a:xfrm>
          <a:prstGeom prst="straightConnector1">
            <a:avLst/>
          </a:prstGeom>
          <a:noFill/>
          <a:ln w="9525" cap="flat" cmpd="sng">
            <a:solidFill>
              <a:schemeClr val="dk1"/>
            </a:solidFill>
            <a:prstDash val="solid"/>
            <a:round/>
            <a:headEnd type="none" w="med" len="med"/>
            <a:tailEnd type="none" w="med" len="med"/>
          </a:ln>
        </p:spPr>
      </p:cxnSp>
      <p:pic>
        <p:nvPicPr>
          <p:cNvPr id="63" name="Google Shape;63;p14"/>
          <p:cNvPicPr preferRelativeResize="0"/>
          <p:nvPr/>
        </p:nvPicPr>
        <p:blipFill>
          <a:blip r:embed="rId5">
            <a:alphaModFix/>
          </a:blip>
          <a:stretch>
            <a:fillRect/>
          </a:stretch>
        </p:blipFill>
        <p:spPr>
          <a:xfrm>
            <a:off x="6050450" y="1230175"/>
            <a:ext cx="2705950" cy="3807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C*a</a:t>
            </a:r>
            <a:endParaRPr b="1"/>
          </a:p>
        </p:txBody>
      </p:sp>
      <p:pic>
        <p:nvPicPr>
          <p:cNvPr id="225" name="Google Shape;225;p32"/>
          <p:cNvPicPr preferRelativeResize="0"/>
          <p:nvPr/>
        </p:nvPicPr>
        <p:blipFill rotWithShape="1">
          <a:blip r:embed="rId3">
            <a:alphaModFix/>
          </a:blip>
          <a:srcRect/>
          <a:stretch/>
        </p:blipFill>
        <p:spPr>
          <a:xfrm>
            <a:off x="363925" y="964501"/>
            <a:ext cx="1530900" cy="1531200"/>
          </a:xfrm>
          <a:prstGeom prst="rect">
            <a:avLst/>
          </a:prstGeom>
          <a:noFill/>
          <a:ln>
            <a:noFill/>
          </a:ln>
        </p:spPr>
      </p:pic>
      <p:pic>
        <p:nvPicPr>
          <p:cNvPr id="226" name="Google Shape;226;p32"/>
          <p:cNvPicPr preferRelativeResize="0"/>
          <p:nvPr/>
        </p:nvPicPr>
        <p:blipFill rotWithShape="1">
          <a:blip r:embed="rId4">
            <a:alphaModFix/>
          </a:blip>
          <a:srcRect/>
          <a:stretch/>
        </p:blipFill>
        <p:spPr>
          <a:xfrm>
            <a:off x="408850" y="2684792"/>
            <a:ext cx="3489375" cy="2169700"/>
          </a:xfrm>
          <a:prstGeom prst="rect">
            <a:avLst/>
          </a:prstGeom>
          <a:noFill/>
          <a:ln>
            <a:noFill/>
          </a:ln>
        </p:spPr>
      </p:pic>
      <p:pic>
        <p:nvPicPr>
          <p:cNvPr id="227" name="Google Shape;227;p32"/>
          <p:cNvPicPr preferRelativeResize="0"/>
          <p:nvPr/>
        </p:nvPicPr>
        <p:blipFill rotWithShape="1">
          <a:blip r:embed="rId5">
            <a:alphaModFix/>
          </a:blip>
          <a:srcRect/>
          <a:stretch/>
        </p:blipFill>
        <p:spPr>
          <a:xfrm>
            <a:off x="4507200" y="2609076"/>
            <a:ext cx="1644226" cy="2258473"/>
          </a:xfrm>
          <a:prstGeom prst="rect">
            <a:avLst/>
          </a:prstGeom>
          <a:noFill/>
          <a:ln>
            <a:noFill/>
          </a:ln>
        </p:spPr>
      </p:pic>
      <p:pic>
        <p:nvPicPr>
          <p:cNvPr id="228" name="Google Shape;228;p32"/>
          <p:cNvPicPr preferRelativeResize="0"/>
          <p:nvPr/>
        </p:nvPicPr>
        <p:blipFill rotWithShape="1">
          <a:blip r:embed="rId6">
            <a:alphaModFix/>
          </a:blip>
          <a:srcRect l="25392" r="25328"/>
          <a:stretch/>
        </p:blipFill>
        <p:spPr>
          <a:xfrm>
            <a:off x="6711663" y="2061676"/>
            <a:ext cx="2083126" cy="2805878"/>
          </a:xfrm>
          <a:prstGeom prst="rect">
            <a:avLst/>
          </a:prstGeom>
          <a:noFill/>
          <a:ln>
            <a:noFill/>
          </a:ln>
        </p:spPr>
      </p:pic>
      <p:pic>
        <p:nvPicPr>
          <p:cNvPr id="229" name="Google Shape;229;p32"/>
          <p:cNvPicPr preferRelativeResize="0"/>
          <p:nvPr/>
        </p:nvPicPr>
        <p:blipFill rotWithShape="1">
          <a:blip r:embed="rId7">
            <a:alphaModFix/>
          </a:blip>
          <a:srcRect/>
          <a:stretch/>
        </p:blipFill>
        <p:spPr>
          <a:xfrm>
            <a:off x="2253850" y="268400"/>
            <a:ext cx="1644225" cy="1920735"/>
          </a:xfrm>
          <a:prstGeom prst="rect">
            <a:avLst/>
          </a:prstGeom>
          <a:noFill/>
          <a:ln>
            <a:noFill/>
          </a:ln>
        </p:spPr>
      </p:pic>
      <p:pic>
        <p:nvPicPr>
          <p:cNvPr id="230" name="Google Shape;230;p32"/>
          <p:cNvPicPr preferRelativeResize="0"/>
          <p:nvPr/>
        </p:nvPicPr>
        <p:blipFill rotWithShape="1">
          <a:blip r:embed="rId8">
            <a:alphaModFix/>
          </a:blip>
          <a:srcRect/>
          <a:stretch/>
        </p:blipFill>
        <p:spPr>
          <a:xfrm>
            <a:off x="4105087" y="192200"/>
            <a:ext cx="2240038" cy="2074276"/>
          </a:xfrm>
          <a:prstGeom prst="rect">
            <a:avLst/>
          </a:prstGeom>
          <a:noFill/>
          <a:ln>
            <a:noFill/>
          </a:ln>
        </p:spPr>
      </p:pic>
      <p:pic>
        <p:nvPicPr>
          <p:cNvPr id="231" name="Google Shape;231;p32"/>
          <p:cNvPicPr preferRelativeResize="0"/>
          <p:nvPr/>
        </p:nvPicPr>
        <p:blipFill rotWithShape="1">
          <a:blip r:embed="rId9">
            <a:alphaModFix/>
          </a:blip>
          <a:srcRect r="823" b="41592"/>
          <a:stretch/>
        </p:blipFill>
        <p:spPr>
          <a:xfrm>
            <a:off x="6552125" y="274625"/>
            <a:ext cx="2402200" cy="1584925"/>
          </a:xfrm>
          <a:prstGeom prst="rect">
            <a:avLst/>
          </a:prstGeom>
          <a:noFill/>
          <a:ln>
            <a:noFill/>
          </a:ln>
        </p:spPr>
      </p:pic>
      <p:sp>
        <p:nvSpPr>
          <p:cNvPr id="232" name="Google Shape;232;p32"/>
          <p:cNvSpPr txBox="1"/>
          <p:nvPr/>
        </p:nvSpPr>
        <p:spPr>
          <a:xfrm>
            <a:off x="4079088" y="2266475"/>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Krátky telesný slovník svätých</a:t>
            </a:r>
            <a:endParaRPr sz="1200" i="1">
              <a:solidFill>
                <a:schemeClr val="dk1"/>
              </a:solidFill>
              <a:latin typeface="Palatino Linotype"/>
              <a:ea typeface="Palatino Linotype"/>
              <a:cs typeface="Palatino Linotype"/>
              <a:sym typeface="Palatino Linotype"/>
            </a:endParaRPr>
          </a:p>
        </p:txBody>
      </p:sp>
      <p:sp>
        <p:nvSpPr>
          <p:cNvPr id="233" name="Google Shape;233;p32"/>
          <p:cNvSpPr txBox="1"/>
          <p:nvPr/>
        </p:nvSpPr>
        <p:spPr>
          <a:xfrm>
            <a:off x="6607225" y="4867550"/>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Dolly</a:t>
            </a:r>
            <a:endParaRPr sz="1200" i="1">
              <a:solidFill>
                <a:schemeClr val="dk1"/>
              </a:solidFill>
              <a:latin typeface="Palatino Linotype"/>
              <a:ea typeface="Palatino Linotype"/>
              <a:cs typeface="Palatino Linotype"/>
              <a:sym typeface="Palatino Linotype"/>
            </a:endParaRPr>
          </a:p>
        </p:txBody>
      </p:sp>
      <p:sp>
        <p:nvSpPr>
          <p:cNvPr id="234" name="Google Shape;234;p32"/>
          <p:cNvSpPr txBox="1"/>
          <p:nvPr/>
        </p:nvSpPr>
        <p:spPr>
          <a:xfrm>
            <a:off x="4183300" y="4853400"/>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Molekulárny Ježiš</a:t>
            </a:r>
            <a:endParaRPr sz="1200" i="1">
              <a:solidFill>
                <a:schemeClr val="dk1"/>
              </a:solidFill>
              <a:latin typeface="Palatino Linotype"/>
              <a:ea typeface="Palatino Linotype"/>
              <a:cs typeface="Palatino Linotype"/>
              <a:sym typeface="Palatino Linotype"/>
            </a:endParaRPr>
          </a:p>
        </p:txBody>
      </p:sp>
      <p:sp>
        <p:nvSpPr>
          <p:cNvPr id="235" name="Google Shape;235;p32"/>
          <p:cNvSpPr txBox="1"/>
          <p:nvPr/>
        </p:nvSpPr>
        <p:spPr>
          <a:xfrm>
            <a:off x="1007525" y="485449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Zvestovanie</a:t>
            </a:r>
            <a:endParaRPr sz="1200" i="1">
              <a:solidFill>
                <a:schemeClr val="dk1"/>
              </a:solidFill>
              <a:latin typeface="Palatino Linotype"/>
              <a:ea typeface="Palatino Linotype"/>
              <a:cs typeface="Palatino Linotype"/>
              <a:sym typeface="Palatino Linotype"/>
            </a:endParaRPr>
          </a:p>
        </p:txBody>
      </p:sp>
      <p:sp>
        <p:nvSpPr>
          <p:cNvPr id="236" name="Google Shape;236;p32"/>
          <p:cNvSpPr txBox="1"/>
          <p:nvPr/>
        </p:nvSpPr>
        <p:spPr>
          <a:xfrm>
            <a:off x="1929950" y="2189125"/>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Syn Boží</a:t>
            </a:r>
            <a:endParaRPr sz="1200" i="1">
              <a:solidFill>
                <a:schemeClr val="dk1"/>
              </a:solidFill>
              <a:latin typeface="Palatino Linotype"/>
              <a:ea typeface="Palatino Linotype"/>
              <a:cs typeface="Palatino Linotype"/>
              <a:sym typeface="Palatino Linotype"/>
            </a:endParaRPr>
          </a:p>
        </p:txBody>
      </p:sp>
      <p:sp>
        <p:nvSpPr>
          <p:cNvPr id="237" name="Google Shape;237;p32"/>
          <p:cNvSpPr txBox="1"/>
          <p:nvPr/>
        </p:nvSpPr>
        <p:spPr>
          <a:xfrm>
            <a:off x="-16625" y="249569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Všetci ľudia budú bratia</a:t>
            </a:r>
            <a:endParaRPr sz="1200" i="1">
              <a:solidFill>
                <a:schemeClr val="dk1"/>
              </a:solidFill>
              <a:latin typeface="Palatino Linotype"/>
              <a:ea typeface="Palatino Linotype"/>
              <a:cs typeface="Palatino Linotype"/>
              <a:sym typeface="Palatino Linotyp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C*b</a:t>
            </a:r>
            <a:endParaRPr b="1"/>
          </a:p>
        </p:txBody>
      </p:sp>
      <p:pic>
        <p:nvPicPr>
          <p:cNvPr id="243" name="Google Shape;243;p33"/>
          <p:cNvPicPr preferRelativeResize="0"/>
          <p:nvPr/>
        </p:nvPicPr>
        <p:blipFill rotWithShape="1">
          <a:blip r:embed="rId3">
            <a:alphaModFix/>
          </a:blip>
          <a:srcRect/>
          <a:stretch/>
        </p:blipFill>
        <p:spPr>
          <a:xfrm>
            <a:off x="235508" y="2039174"/>
            <a:ext cx="2229300" cy="2774100"/>
          </a:xfrm>
          <a:prstGeom prst="rect">
            <a:avLst/>
          </a:prstGeom>
          <a:noFill/>
          <a:ln>
            <a:noFill/>
          </a:ln>
        </p:spPr>
      </p:pic>
      <p:pic>
        <p:nvPicPr>
          <p:cNvPr id="244" name="Google Shape;244;p33"/>
          <p:cNvPicPr preferRelativeResize="0"/>
          <p:nvPr/>
        </p:nvPicPr>
        <p:blipFill rotWithShape="1">
          <a:blip r:embed="rId4">
            <a:alphaModFix/>
          </a:blip>
          <a:srcRect/>
          <a:stretch/>
        </p:blipFill>
        <p:spPr>
          <a:xfrm>
            <a:off x="6216929" y="2123812"/>
            <a:ext cx="2691575" cy="2691535"/>
          </a:xfrm>
          <a:prstGeom prst="rect">
            <a:avLst/>
          </a:prstGeom>
          <a:noFill/>
          <a:ln>
            <a:noFill/>
          </a:ln>
        </p:spPr>
      </p:pic>
      <p:pic>
        <p:nvPicPr>
          <p:cNvPr id="245" name="Google Shape;245;p33"/>
          <p:cNvPicPr preferRelativeResize="0"/>
          <p:nvPr/>
        </p:nvPicPr>
        <p:blipFill rotWithShape="1">
          <a:blip r:embed="rId5">
            <a:alphaModFix/>
          </a:blip>
          <a:srcRect/>
          <a:stretch/>
        </p:blipFill>
        <p:spPr>
          <a:xfrm>
            <a:off x="3953428" y="235349"/>
            <a:ext cx="2501013" cy="2501050"/>
          </a:xfrm>
          <a:prstGeom prst="rect">
            <a:avLst/>
          </a:prstGeom>
          <a:noFill/>
          <a:ln>
            <a:noFill/>
          </a:ln>
        </p:spPr>
      </p:pic>
      <p:pic>
        <p:nvPicPr>
          <p:cNvPr id="246" name="Google Shape;246;p33"/>
          <p:cNvPicPr preferRelativeResize="0"/>
          <p:nvPr/>
        </p:nvPicPr>
        <p:blipFill rotWithShape="1">
          <a:blip r:embed="rId6">
            <a:alphaModFix/>
          </a:blip>
          <a:srcRect/>
          <a:stretch/>
        </p:blipFill>
        <p:spPr>
          <a:xfrm>
            <a:off x="4724401" y="3257474"/>
            <a:ext cx="1071769" cy="1561200"/>
          </a:xfrm>
          <a:prstGeom prst="rect">
            <a:avLst/>
          </a:prstGeom>
          <a:noFill/>
          <a:ln>
            <a:noFill/>
          </a:ln>
        </p:spPr>
      </p:pic>
      <p:pic>
        <p:nvPicPr>
          <p:cNvPr id="247" name="Google Shape;247;p33"/>
          <p:cNvPicPr preferRelativeResize="0"/>
          <p:nvPr/>
        </p:nvPicPr>
        <p:blipFill rotWithShape="1">
          <a:blip r:embed="rId7">
            <a:alphaModFix/>
          </a:blip>
          <a:srcRect/>
          <a:stretch/>
        </p:blipFill>
        <p:spPr>
          <a:xfrm>
            <a:off x="2717276" y="235362"/>
            <a:ext cx="1071775" cy="1689829"/>
          </a:xfrm>
          <a:prstGeom prst="rect">
            <a:avLst/>
          </a:prstGeom>
          <a:noFill/>
          <a:ln>
            <a:noFill/>
          </a:ln>
        </p:spPr>
      </p:pic>
      <p:pic>
        <p:nvPicPr>
          <p:cNvPr id="248" name="Google Shape;248;p33"/>
          <p:cNvPicPr preferRelativeResize="0"/>
          <p:nvPr/>
        </p:nvPicPr>
        <p:blipFill rotWithShape="1">
          <a:blip r:embed="rId8">
            <a:alphaModFix/>
          </a:blip>
          <a:srcRect t="10160" r="8825"/>
          <a:stretch/>
        </p:blipFill>
        <p:spPr>
          <a:xfrm>
            <a:off x="2707325" y="2571750"/>
            <a:ext cx="1520175" cy="2246925"/>
          </a:xfrm>
          <a:prstGeom prst="rect">
            <a:avLst/>
          </a:prstGeom>
          <a:noFill/>
          <a:ln>
            <a:noFill/>
          </a:ln>
        </p:spPr>
      </p:pic>
      <p:pic>
        <p:nvPicPr>
          <p:cNvPr id="249" name="Google Shape;249;p33"/>
          <p:cNvPicPr preferRelativeResize="0"/>
          <p:nvPr/>
        </p:nvPicPr>
        <p:blipFill rotWithShape="1">
          <a:blip r:embed="rId9">
            <a:alphaModFix/>
          </a:blip>
          <a:srcRect t="52143" r="31586"/>
          <a:stretch/>
        </p:blipFill>
        <p:spPr>
          <a:xfrm>
            <a:off x="6773347" y="324623"/>
            <a:ext cx="2127802" cy="1667350"/>
          </a:xfrm>
          <a:prstGeom prst="rect">
            <a:avLst/>
          </a:prstGeom>
          <a:noFill/>
          <a:ln>
            <a:noFill/>
          </a:ln>
        </p:spPr>
      </p:pic>
      <p:sp>
        <p:nvSpPr>
          <p:cNvPr id="250" name="Google Shape;250;p33"/>
          <p:cNvSpPr txBox="1"/>
          <p:nvPr/>
        </p:nvSpPr>
        <p:spPr>
          <a:xfrm>
            <a:off x="204150" y="4818667"/>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Solaris</a:t>
            </a:r>
            <a:endParaRPr sz="1200" i="1">
              <a:solidFill>
                <a:schemeClr val="dk1"/>
              </a:solidFill>
              <a:latin typeface="Palatino Linotype"/>
              <a:ea typeface="Palatino Linotype"/>
              <a:cs typeface="Palatino Linotype"/>
              <a:sym typeface="Palatino Linotype"/>
            </a:endParaRPr>
          </a:p>
        </p:txBody>
      </p:sp>
      <p:sp>
        <p:nvSpPr>
          <p:cNvPr id="251" name="Google Shape;251;p33"/>
          <p:cNvSpPr txBox="1"/>
          <p:nvPr/>
        </p:nvSpPr>
        <p:spPr>
          <a:xfrm>
            <a:off x="2321413" y="4818667"/>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Kohout</a:t>
            </a:r>
            <a:endParaRPr sz="1200" i="1">
              <a:solidFill>
                <a:schemeClr val="dk1"/>
              </a:solidFill>
              <a:latin typeface="Palatino Linotype"/>
              <a:ea typeface="Palatino Linotype"/>
              <a:cs typeface="Palatino Linotype"/>
              <a:sym typeface="Palatino Linotype"/>
            </a:endParaRPr>
          </a:p>
        </p:txBody>
      </p:sp>
      <p:sp>
        <p:nvSpPr>
          <p:cNvPr id="252" name="Google Shape;252;p33"/>
          <p:cNvSpPr txBox="1"/>
          <p:nvPr/>
        </p:nvSpPr>
        <p:spPr>
          <a:xfrm>
            <a:off x="2107150" y="190989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Ježek v kleci</a:t>
            </a:r>
            <a:endParaRPr sz="1200" i="1">
              <a:solidFill>
                <a:schemeClr val="dk1"/>
              </a:solidFill>
              <a:latin typeface="Palatino Linotype"/>
              <a:ea typeface="Palatino Linotype"/>
              <a:cs typeface="Palatino Linotype"/>
              <a:sym typeface="Palatino Linotype"/>
            </a:endParaRPr>
          </a:p>
        </p:txBody>
      </p:sp>
      <p:sp>
        <p:nvSpPr>
          <p:cNvPr id="253" name="Google Shape;253;p33"/>
          <p:cNvSpPr txBox="1"/>
          <p:nvPr/>
        </p:nvSpPr>
        <p:spPr>
          <a:xfrm>
            <a:off x="4114288" y="4818667"/>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Řehtačka</a:t>
            </a:r>
            <a:endParaRPr sz="1200" i="1">
              <a:solidFill>
                <a:schemeClr val="dk1"/>
              </a:solidFill>
              <a:latin typeface="Palatino Linotype"/>
              <a:ea typeface="Palatino Linotype"/>
              <a:cs typeface="Palatino Linotype"/>
              <a:sym typeface="Palatino Linotype"/>
            </a:endParaRPr>
          </a:p>
        </p:txBody>
      </p:sp>
      <p:sp>
        <p:nvSpPr>
          <p:cNvPr id="254" name="Google Shape;254;p33"/>
          <p:cNvSpPr txBox="1"/>
          <p:nvPr/>
        </p:nvSpPr>
        <p:spPr>
          <a:xfrm>
            <a:off x="6416700" y="4766717"/>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Helmet</a:t>
            </a:r>
            <a:endParaRPr sz="1200" i="1">
              <a:solidFill>
                <a:schemeClr val="dk1"/>
              </a:solidFill>
              <a:latin typeface="Palatino Linotype"/>
              <a:ea typeface="Palatino Linotype"/>
              <a:cs typeface="Palatino Linotype"/>
              <a:sym typeface="Palatino Linotype"/>
            </a:endParaRPr>
          </a:p>
        </p:txBody>
      </p:sp>
      <p:sp>
        <p:nvSpPr>
          <p:cNvPr id="255" name="Google Shape;255;p33"/>
          <p:cNvSpPr txBox="1"/>
          <p:nvPr/>
        </p:nvSpPr>
        <p:spPr>
          <a:xfrm>
            <a:off x="4057938" y="273639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Crucifix</a:t>
            </a:r>
            <a:endParaRPr sz="1200" i="1">
              <a:solidFill>
                <a:schemeClr val="dk1"/>
              </a:solidFill>
              <a:latin typeface="Palatino Linotype"/>
              <a:ea typeface="Palatino Linotype"/>
              <a:cs typeface="Palatino Linotype"/>
              <a:sym typeface="Palatino Linotyp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D*a</a:t>
            </a:r>
            <a:endParaRPr b="1"/>
          </a:p>
        </p:txBody>
      </p:sp>
      <p:pic>
        <p:nvPicPr>
          <p:cNvPr id="261" name="Google Shape;261;p34"/>
          <p:cNvPicPr preferRelativeResize="0"/>
          <p:nvPr/>
        </p:nvPicPr>
        <p:blipFill rotWithShape="1">
          <a:blip r:embed="rId3">
            <a:alphaModFix/>
          </a:blip>
          <a:srcRect l="59586" t="17367" b="51602"/>
          <a:stretch/>
        </p:blipFill>
        <p:spPr>
          <a:xfrm>
            <a:off x="6631125" y="445025"/>
            <a:ext cx="2079800" cy="1535425"/>
          </a:xfrm>
          <a:prstGeom prst="rect">
            <a:avLst/>
          </a:prstGeom>
          <a:noFill/>
          <a:ln>
            <a:noFill/>
          </a:ln>
        </p:spPr>
      </p:pic>
      <p:pic>
        <p:nvPicPr>
          <p:cNvPr id="262" name="Google Shape;262;p34"/>
          <p:cNvPicPr preferRelativeResize="0"/>
          <p:nvPr/>
        </p:nvPicPr>
        <p:blipFill rotWithShape="1">
          <a:blip r:embed="rId4">
            <a:alphaModFix/>
          </a:blip>
          <a:srcRect/>
          <a:stretch/>
        </p:blipFill>
        <p:spPr>
          <a:xfrm>
            <a:off x="5204450" y="3347056"/>
            <a:ext cx="1321700" cy="1507319"/>
          </a:xfrm>
          <a:prstGeom prst="rect">
            <a:avLst/>
          </a:prstGeom>
          <a:noFill/>
          <a:ln>
            <a:noFill/>
          </a:ln>
        </p:spPr>
      </p:pic>
      <p:pic>
        <p:nvPicPr>
          <p:cNvPr id="263" name="Google Shape;263;p34"/>
          <p:cNvPicPr preferRelativeResize="0"/>
          <p:nvPr/>
        </p:nvPicPr>
        <p:blipFill rotWithShape="1">
          <a:blip r:embed="rId5">
            <a:alphaModFix/>
          </a:blip>
          <a:srcRect/>
          <a:stretch/>
        </p:blipFill>
        <p:spPr>
          <a:xfrm>
            <a:off x="3573988" y="3418112"/>
            <a:ext cx="1321800" cy="1446600"/>
          </a:xfrm>
          <a:prstGeom prst="rect">
            <a:avLst/>
          </a:prstGeom>
          <a:noFill/>
          <a:ln>
            <a:noFill/>
          </a:ln>
        </p:spPr>
      </p:pic>
      <p:pic>
        <p:nvPicPr>
          <p:cNvPr id="264" name="Google Shape;264;p34"/>
          <p:cNvPicPr preferRelativeResize="0"/>
          <p:nvPr/>
        </p:nvPicPr>
        <p:blipFill rotWithShape="1">
          <a:blip r:embed="rId6">
            <a:alphaModFix/>
          </a:blip>
          <a:srcRect/>
          <a:stretch/>
        </p:blipFill>
        <p:spPr>
          <a:xfrm>
            <a:off x="209104" y="1100224"/>
            <a:ext cx="1240750" cy="1863016"/>
          </a:xfrm>
          <a:prstGeom prst="rect">
            <a:avLst/>
          </a:prstGeom>
          <a:noFill/>
          <a:ln>
            <a:noFill/>
          </a:ln>
        </p:spPr>
      </p:pic>
      <p:pic>
        <p:nvPicPr>
          <p:cNvPr id="265" name="Google Shape;265;p34"/>
          <p:cNvPicPr preferRelativeResize="0"/>
          <p:nvPr/>
        </p:nvPicPr>
        <p:blipFill rotWithShape="1">
          <a:blip r:embed="rId7">
            <a:alphaModFix/>
          </a:blip>
          <a:srcRect l="8883" r="9"/>
          <a:stretch/>
        </p:blipFill>
        <p:spPr>
          <a:xfrm>
            <a:off x="6834700" y="2467533"/>
            <a:ext cx="1896975" cy="2388991"/>
          </a:xfrm>
          <a:prstGeom prst="rect">
            <a:avLst/>
          </a:prstGeom>
          <a:noFill/>
          <a:ln>
            <a:noFill/>
          </a:ln>
        </p:spPr>
      </p:pic>
      <p:pic>
        <p:nvPicPr>
          <p:cNvPr id="266" name="Google Shape;266;p34"/>
          <p:cNvPicPr preferRelativeResize="0"/>
          <p:nvPr/>
        </p:nvPicPr>
        <p:blipFill rotWithShape="1">
          <a:blip r:embed="rId8">
            <a:alphaModFix/>
          </a:blip>
          <a:srcRect b="18146"/>
          <a:stretch/>
        </p:blipFill>
        <p:spPr>
          <a:xfrm>
            <a:off x="209100" y="3261450"/>
            <a:ext cx="2939690" cy="1595075"/>
          </a:xfrm>
          <a:prstGeom prst="rect">
            <a:avLst/>
          </a:prstGeom>
          <a:noFill/>
          <a:ln>
            <a:noFill/>
          </a:ln>
        </p:spPr>
      </p:pic>
      <p:pic>
        <p:nvPicPr>
          <p:cNvPr id="267" name="Google Shape;267;p34"/>
          <p:cNvPicPr preferRelativeResize="0"/>
          <p:nvPr/>
        </p:nvPicPr>
        <p:blipFill rotWithShape="1">
          <a:blip r:embed="rId9">
            <a:alphaModFix/>
          </a:blip>
          <a:srcRect/>
          <a:stretch/>
        </p:blipFill>
        <p:spPr>
          <a:xfrm>
            <a:off x="2360387" y="1817938"/>
            <a:ext cx="1321700" cy="1321675"/>
          </a:xfrm>
          <a:prstGeom prst="rect">
            <a:avLst/>
          </a:prstGeom>
          <a:noFill/>
          <a:ln>
            <a:noFill/>
          </a:ln>
        </p:spPr>
      </p:pic>
      <p:pic>
        <p:nvPicPr>
          <p:cNvPr id="268" name="Google Shape;268;p34"/>
          <p:cNvPicPr preferRelativeResize="0"/>
          <p:nvPr/>
        </p:nvPicPr>
        <p:blipFill rotWithShape="1">
          <a:blip r:embed="rId10">
            <a:alphaModFix/>
          </a:blip>
          <a:srcRect/>
          <a:stretch/>
        </p:blipFill>
        <p:spPr>
          <a:xfrm>
            <a:off x="4127512" y="556418"/>
            <a:ext cx="2322450" cy="1595074"/>
          </a:xfrm>
          <a:prstGeom prst="rect">
            <a:avLst/>
          </a:prstGeom>
          <a:noFill/>
          <a:ln>
            <a:noFill/>
          </a:ln>
        </p:spPr>
      </p:pic>
      <p:pic>
        <p:nvPicPr>
          <p:cNvPr id="269" name="Google Shape;269;p34"/>
          <p:cNvPicPr preferRelativeResize="0"/>
          <p:nvPr/>
        </p:nvPicPr>
        <p:blipFill rotWithShape="1">
          <a:blip r:embed="rId11">
            <a:alphaModFix/>
          </a:blip>
          <a:srcRect/>
          <a:stretch/>
        </p:blipFill>
        <p:spPr>
          <a:xfrm>
            <a:off x="1661975" y="92848"/>
            <a:ext cx="2329607" cy="1446600"/>
          </a:xfrm>
          <a:prstGeom prst="rect">
            <a:avLst/>
          </a:prstGeom>
          <a:noFill/>
          <a:ln>
            <a:noFill/>
          </a:ln>
        </p:spPr>
      </p:pic>
      <p:sp>
        <p:nvSpPr>
          <p:cNvPr id="270" name="Google Shape;270;p34"/>
          <p:cNvSpPr txBox="1"/>
          <p:nvPr/>
        </p:nvSpPr>
        <p:spPr>
          <a:xfrm>
            <a:off x="532950" y="486469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Andělský dialog</a:t>
            </a:r>
            <a:endParaRPr sz="1200" i="1">
              <a:solidFill>
                <a:schemeClr val="dk1"/>
              </a:solidFill>
              <a:latin typeface="Palatino Linotype"/>
              <a:ea typeface="Palatino Linotype"/>
              <a:cs typeface="Palatino Linotype"/>
              <a:sym typeface="Palatino Linotype"/>
            </a:endParaRPr>
          </a:p>
        </p:txBody>
      </p:sp>
      <p:sp>
        <p:nvSpPr>
          <p:cNvPr id="271" name="Google Shape;271;p34"/>
          <p:cNvSpPr txBox="1"/>
          <p:nvPr/>
        </p:nvSpPr>
        <p:spPr>
          <a:xfrm>
            <a:off x="3088900" y="486469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Dojčiaca madona</a:t>
            </a:r>
            <a:endParaRPr sz="1200" i="1">
              <a:solidFill>
                <a:schemeClr val="dk1"/>
              </a:solidFill>
              <a:latin typeface="Palatino Linotype"/>
              <a:ea typeface="Palatino Linotype"/>
              <a:cs typeface="Palatino Linotype"/>
              <a:sym typeface="Palatino Linotype"/>
            </a:endParaRPr>
          </a:p>
        </p:txBody>
      </p:sp>
      <p:sp>
        <p:nvSpPr>
          <p:cNvPr id="272" name="Google Shape;272;p34"/>
          <p:cNvSpPr txBox="1"/>
          <p:nvPr/>
        </p:nvSpPr>
        <p:spPr>
          <a:xfrm>
            <a:off x="4719300" y="486469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Madona lactans</a:t>
            </a:r>
            <a:endParaRPr sz="1200" i="1">
              <a:solidFill>
                <a:schemeClr val="dk1"/>
              </a:solidFill>
              <a:latin typeface="Palatino Linotype"/>
              <a:ea typeface="Palatino Linotype"/>
              <a:cs typeface="Palatino Linotype"/>
              <a:sym typeface="Palatino Linotype"/>
            </a:endParaRPr>
          </a:p>
        </p:txBody>
      </p:sp>
      <p:sp>
        <p:nvSpPr>
          <p:cNvPr id="273" name="Google Shape;273;p34"/>
          <p:cNvSpPr txBox="1"/>
          <p:nvPr/>
        </p:nvSpPr>
        <p:spPr>
          <a:xfrm>
            <a:off x="6637188" y="486469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Sv. Jiří</a:t>
            </a:r>
            <a:endParaRPr sz="1200" i="1">
              <a:solidFill>
                <a:schemeClr val="dk1"/>
              </a:solidFill>
              <a:latin typeface="Palatino Linotype"/>
              <a:ea typeface="Palatino Linotype"/>
              <a:cs typeface="Palatino Linotype"/>
              <a:sym typeface="Palatino Linotype"/>
            </a:endParaRPr>
          </a:p>
        </p:txBody>
      </p:sp>
      <p:sp>
        <p:nvSpPr>
          <p:cNvPr id="274" name="Google Shape;274;p34"/>
          <p:cNvSpPr txBox="1"/>
          <p:nvPr/>
        </p:nvSpPr>
        <p:spPr>
          <a:xfrm>
            <a:off x="-316525" y="296324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Padlý anděl</a:t>
            </a:r>
            <a:endParaRPr sz="1200" i="1">
              <a:solidFill>
                <a:schemeClr val="dk1"/>
              </a:solidFill>
              <a:latin typeface="Palatino Linotype"/>
              <a:ea typeface="Palatino Linotype"/>
              <a:cs typeface="Palatino Linotype"/>
              <a:sym typeface="Palatino Linotype"/>
            </a:endParaRPr>
          </a:p>
        </p:txBody>
      </p:sp>
      <p:sp>
        <p:nvSpPr>
          <p:cNvPr id="275" name="Google Shape;275;p34"/>
          <p:cNvSpPr txBox="1"/>
          <p:nvPr/>
        </p:nvSpPr>
        <p:spPr>
          <a:xfrm>
            <a:off x="1654325" y="146325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Peter zapiera Ježiša</a:t>
            </a:r>
            <a:endParaRPr sz="1200" i="1">
              <a:solidFill>
                <a:schemeClr val="dk1"/>
              </a:solidFill>
              <a:latin typeface="Palatino Linotype"/>
              <a:ea typeface="Palatino Linotype"/>
              <a:cs typeface="Palatino Linotype"/>
              <a:sym typeface="Palatino Linotype"/>
            </a:endParaRPr>
          </a:p>
        </p:txBody>
      </p:sp>
      <p:sp>
        <p:nvSpPr>
          <p:cNvPr id="276" name="Google Shape;276;p34"/>
          <p:cNvSpPr txBox="1"/>
          <p:nvPr/>
        </p:nvSpPr>
        <p:spPr>
          <a:xfrm>
            <a:off x="4142725" y="215149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Vzkriesenie Lazára</a:t>
            </a:r>
            <a:endParaRPr sz="1200" i="1">
              <a:solidFill>
                <a:schemeClr val="dk1"/>
              </a:solidFill>
              <a:latin typeface="Palatino Linotype"/>
              <a:ea typeface="Palatino Linotype"/>
              <a:cs typeface="Palatino Linotype"/>
              <a:sym typeface="Palatino Linotype"/>
            </a:endParaRPr>
          </a:p>
        </p:txBody>
      </p:sp>
      <p:sp>
        <p:nvSpPr>
          <p:cNvPr id="277" name="Google Shape;277;p34"/>
          <p:cNvSpPr txBox="1"/>
          <p:nvPr/>
        </p:nvSpPr>
        <p:spPr>
          <a:xfrm>
            <a:off x="3682075" y="2899592"/>
            <a:ext cx="2292000" cy="29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k" sz="1200" i="1">
                <a:solidFill>
                  <a:schemeClr val="dk1"/>
                </a:solidFill>
                <a:latin typeface="Palatino Linotype"/>
                <a:ea typeface="Palatino Linotype"/>
                <a:cs typeface="Palatino Linotype"/>
                <a:sym typeface="Palatino Linotype"/>
              </a:rPr>
              <a:t>Svätý za dedinou 1</a:t>
            </a:r>
            <a:endParaRPr sz="1200" i="1">
              <a:solidFill>
                <a:schemeClr val="dk1"/>
              </a:solidFill>
              <a:latin typeface="Palatino Linotype"/>
              <a:ea typeface="Palatino Linotype"/>
              <a:cs typeface="Palatino Linotype"/>
              <a:sym typeface="Palatino Linotyp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D*b</a:t>
            </a:r>
            <a:endParaRPr b="1"/>
          </a:p>
        </p:txBody>
      </p:sp>
      <p:pic>
        <p:nvPicPr>
          <p:cNvPr id="283" name="Google Shape;283;p35"/>
          <p:cNvPicPr preferRelativeResize="0"/>
          <p:nvPr/>
        </p:nvPicPr>
        <p:blipFill rotWithShape="1">
          <a:blip r:embed="rId3">
            <a:alphaModFix/>
          </a:blip>
          <a:srcRect l="72651" t="45587" b="32390"/>
          <a:stretch/>
        </p:blipFill>
        <p:spPr>
          <a:xfrm>
            <a:off x="6742700" y="297525"/>
            <a:ext cx="2089601" cy="1617875"/>
          </a:xfrm>
          <a:prstGeom prst="rect">
            <a:avLst/>
          </a:prstGeom>
          <a:noFill/>
          <a:ln>
            <a:noFill/>
          </a:ln>
        </p:spPr>
      </p:pic>
      <p:pic>
        <p:nvPicPr>
          <p:cNvPr id="284" name="Google Shape;284;p35"/>
          <p:cNvPicPr preferRelativeResize="0"/>
          <p:nvPr/>
        </p:nvPicPr>
        <p:blipFill rotWithShape="1">
          <a:blip r:embed="rId4">
            <a:alphaModFix/>
          </a:blip>
          <a:srcRect/>
          <a:stretch/>
        </p:blipFill>
        <p:spPr>
          <a:xfrm>
            <a:off x="455550" y="1272625"/>
            <a:ext cx="1637150" cy="3522125"/>
          </a:xfrm>
          <a:prstGeom prst="rect">
            <a:avLst/>
          </a:prstGeom>
          <a:noFill/>
          <a:ln>
            <a:noFill/>
          </a:ln>
        </p:spPr>
      </p:pic>
      <p:pic>
        <p:nvPicPr>
          <p:cNvPr id="285" name="Google Shape;285;p35"/>
          <p:cNvPicPr preferRelativeResize="0"/>
          <p:nvPr/>
        </p:nvPicPr>
        <p:blipFill rotWithShape="1">
          <a:blip r:embed="rId5">
            <a:alphaModFix/>
          </a:blip>
          <a:srcRect/>
          <a:stretch/>
        </p:blipFill>
        <p:spPr>
          <a:xfrm>
            <a:off x="4556116" y="2347852"/>
            <a:ext cx="1936092" cy="2446892"/>
          </a:xfrm>
          <a:prstGeom prst="rect">
            <a:avLst/>
          </a:prstGeom>
          <a:noFill/>
          <a:ln>
            <a:noFill/>
          </a:ln>
        </p:spPr>
      </p:pic>
      <p:pic>
        <p:nvPicPr>
          <p:cNvPr id="286" name="Google Shape;286;p35"/>
          <p:cNvPicPr preferRelativeResize="0"/>
          <p:nvPr/>
        </p:nvPicPr>
        <p:blipFill rotWithShape="1">
          <a:blip r:embed="rId6">
            <a:alphaModFix/>
          </a:blip>
          <a:srcRect/>
          <a:stretch/>
        </p:blipFill>
        <p:spPr>
          <a:xfrm>
            <a:off x="6715746" y="2347853"/>
            <a:ext cx="2164854" cy="2446896"/>
          </a:xfrm>
          <a:prstGeom prst="rect">
            <a:avLst/>
          </a:prstGeom>
          <a:noFill/>
          <a:ln>
            <a:noFill/>
          </a:ln>
        </p:spPr>
      </p:pic>
      <p:pic>
        <p:nvPicPr>
          <p:cNvPr id="287" name="Google Shape;287;p35"/>
          <p:cNvPicPr preferRelativeResize="0"/>
          <p:nvPr/>
        </p:nvPicPr>
        <p:blipFill rotWithShape="1">
          <a:blip r:embed="rId7">
            <a:alphaModFix/>
          </a:blip>
          <a:srcRect/>
          <a:stretch/>
        </p:blipFill>
        <p:spPr>
          <a:xfrm>
            <a:off x="2439899" y="2347849"/>
            <a:ext cx="1892669" cy="2446896"/>
          </a:xfrm>
          <a:prstGeom prst="rect">
            <a:avLst/>
          </a:prstGeom>
          <a:noFill/>
          <a:ln>
            <a:noFill/>
          </a:ln>
        </p:spPr>
      </p:pic>
      <p:pic>
        <p:nvPicPr>
          <p:cNvPr id="288" name="Google Shape;288;p35"/>
          <p:cNvPicPr preferRelativeResize="0"/>
          <p:nvPr/>
        </p:nvPicPr>
        <p:blipFill rotWithShape="1">
          <a:blip r:embed="rId8">
            <a:alphaModFix/>
          </a:blip>
          <a:srcRect/>
          <a:stretch/>
        </p:blipFill>
        <p:spPr>
          <a:xfrm>
            <a:off x="2643675" y="317388"/>
            <a:ext cx="1497953" cy="1722650"/>
          </a:xfrm>
          <a:prstGeom prst="rect">
            <a:avLst/>
          </a:prstGeom>
          <a:noFill/>
          <a:ln>
            <a:noFill/>
          </a:ln>
        </p:spPr>
      </p:pic>
      <p:pic>
        <p:nvPicPr>
          <p:cNvPr id="289" name="Google Shape;289;p35"/>
          <p:cNvPicPr preferRelativeResize="0"/>
          <p:nvPr/>
        </p:nvPicPr>
        <p:blipFill rotWithShape="1">
          <a:blip r:embed="rId9">
            <a:alphaModFix/>
          </a:blip>
          <a:srcRect/>
          <a:stretch/>
        </p:blipFill>
        <p:spPr>
          <a:xfrm>
            <a:off x="4692603" y="337263"/>
            <a:ext cx="1694176" cy="1682917"/>
          </a:xfrm>
          <a:prstGeom prst="rect">
            <a:avLst/>
          </a:prstGeom>
          <a:noFill/>
          <a:ln>
            <a:noFill/>
          </a:ln>
        </p:spPr>
      </p:pic>
      <p:sp>
        <p:nvSpPr>
          <p:cNvPr id="290" name="Google Shape;290;p35"/>
          <p:cNvSpPr txBox="1"/>
          <p:nvPr/>
        </p:nvSpPr>
        <p:spPr>
          <a:xfrm>
            <a:off x="128125" y="479474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Zranené plátno</a:t>
            </a:r>
            <a:endParaRPr sz="1200" i="1">
              <a:solidFill>
                <a:schemeClr val="dk1"/>
              </a:solidFill>
              <a:latin typeface="Palatino Linotype"/>
              <a:ea typeface="Palatino Linotype"/>
              <a:cs typeface="Palatino Linotype"/>
              <a:sym typeface="Palatino Linotype"/>
            </a:endParaRPr>
          </a:p>
        </p:txBody>
      </p:sp>
      <p:sp>
        <p:nvSpPr>
          <p:cNvPr id="291" name="Google Shape;291;p35"/>
          <p:cNvSpPr txBox="1"/>
          <p:nvPr/>
        </p:nvSpPr>
        <p:spPr>
          <a:xfrm>
            <a:off x="2240238" y="2020167"/>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Sv. Kateřina</a:t>
            </a:r>
            <a:endParaRPr sz="1200" i="1">
              <a:solidFill>
                <a:schemeClr val="dk1"/>
              </a:solidFill>
              <a:latin typeface="Palatino Linotype"/>
              <a:ea typeface="Palatino Linotype"/>
              <a:cs typeface="Palatino Linotype"/>
              <a:sym typeface="Palatino Linotype"/>
            </a:endParaRPr>
          </a:p>
        </p:txBody>
      </p:sp>
      <p:sp>
        <p:nvSpPr>
          <p:cNvPr id="292" name="Google Shape;292;p35"/>
          <p:cNvSpPr txBox="1"/>
          <p:nvPr/>
        </p:nvSpPr>
        <p:spPr>
          <a:xfrm>
            <a:off x="4378163" y="2038954"/>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Judáš</a:t>
            </a:r>
            <a:endParaRPr sz="1200" i="1">
              <a:solidFill>
                <a:schemeClr val="dk1"/>
              </a:solidFill>
              <a:latin typeface="Palatino Linotype"/>
              <a:ea typeface="Palatino Linotype"/>
              <a:cs typeface="Palatino Linotype"/>
              <a:sym typeface="Palatino Linotype"/>
            </a:endParaRPr>
          </a:p>
        </p:txBody>
      </p:sp>
      <p:sp>
        <p:nvSpPr>
          <p:cNvPr id="293" name="Google Shape;293;p35"/>
          <p:cNvSpPr txBox="1"/>
          <p:nvPr/>
        </p:nvSpPr>
        <p:spPr>
          <a:xfrm>
            <a:off x="2178413" y="479474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Božské dítě</a:t>
            </a:r>
            <a:endParaRPr sz="1200" i="1">
              <a:solidFill>
                <a:schemeClr val="dk1"/>
              </a:solidFill>
              <a:latin typeface="Palatino Linotype"/>
              <a:ea typeface="Palatino Linotype"/>
              <a:cs typeface="Palatino Linotype"/>
              <a:sym typeface="Palatino Linotype"/>
            </a:endParaRPr>
          </a:p>
        </p:txBody>
      </p:sp>
      <p:sp>
        <p:nvSpPr>
          <p:cNvPr id="294" name="Google Shape;294;p35"/>
          <p:cNvSpPr txBox="1"/>
          <p:nvPr/>
        </p:nvSpPr>
        <p:spPr>
          <a:xfrm>
            <a:off x="4393688" y="479474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Mnich a démon</a:t>
            </a:r>
            <a:endParaRPr sz="1200" i="1">
              <a:solidFill>
                <a:schemeClr val="dk1"/>
              </a:solidFill>
              <a:latin typeface="Palatino Linotype"/>
              <a:ea typeface="Palatino Linotype"/>
              <a:cs typeface="Palatino Linotype"/>
              <a:sym typeface="Palatino Linotype"/>
            </a:endParaRPr>
          </a:p>
        </p:txBody>
      </p:sp>
      <p:sp>
        <p:nvSpPr>
          <p:cNvPr id="295" name="Google Shape;295;p35"/>
          <p:cNvSpPr txBox="1"/>
          <p:nvPr/>
        </p:nvSpPr>
        <p:spPr>
          <a:xfrm>
            <a:off x="6641500" y="4794742"/>
            <a:ext cx="22920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k" sz="1200" i="1">
                <a:solidFill>
                  <a:schemeClr val="dk1"/>
                </a:solidFill>
                <a:latin typeface="Palatino Linotype"/>
                <a:ea typeface="Palatino Linotype"/>
                <a:cs typeface="Palatino Linotype"/>
                <a:sym typeface="Palatino Linotype"/>
              </a:rPr>
              <a:t>Job</a:t>
            </a:r>
            <a:endParaRPr sz="1200" i="1">
              <a:solidFill>
                <a:schemeClr val="dk1"/>
              </a:solidFill>
              <a:latin typeface="Palatino Linotype"/>
              <a:ea typeface="Palatino Linotype"/>
              <a:cs typeface="Palatino Linotype"/>
              <a:sym typeface="Palatino Linotyp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2500"/>
              <a:t>Průvodní letáček a popisek</a:t>
            </a:r>
            <a:endParaRPr sz="2500"/>
          </a:p>
        </p:txBody>
      </p:sp>
      <p:sp>
        <p:nvSpPr>
          <p:cNvPr id="301" name="Google Shape;301;p36"/>
          <p:cNvSpPr txBox="1">
            <a:spLocks noGrp="1"/>
          </p:cNvSpPr>
          <p:nvPr>
            <p:ph type="body" idx="1"/>
          </p:nvPr>
        </p:nvSpPr>
        <p:spPr>
          <a:xfrm>
            <a:off x="311700" y="1152475"/>
            <a:ext cx="14994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sk" sz="1400" b="1"/>
              <a:t>Forma:</a:t>
            </a:r>
            <a:endParaRPr sz="1400" b="1"/>
          </a:p>
          <a:p>
            <a:pPr marL="0" lvl="0" indent="0" algn="just" rtl="0">
              <a:spcBef>
                <a:spcPts val="1200"/>
              </a:spcBef>
              <a:spcAft>
                <a:spcPts val="0"/>
              </a:spcAft>
              <a:buNone/>
            </a:pPr>
            <a:r>
              <a:rPr lang="sk" sz="1400" b="1"/>
              <a:t>Obsah:</a:t>
            </a:r>
            <a:endParaRPr sz="1400" b="1"/>
          </a:p>
          <a:p>
            <a:pPr marL="0" lvl="0" indent="0" algn="just" rtl="0">
              <a:spcBef>
                <a:spcPts val="1200"/>
              </a:spcBef>
              <a:spcAft>
                <a:spcPts val="0"/>
              </a:spcAft>
              <a:buNone/>
            </a:pPr>
            <a:br>
              <a:rPr lang="sk" sz="1400"/>
            </a:br>
            <a:r>
              <a:rPr lang="sk" sz="1400" b="1"/>
              <a:t>Popiska:</a:t>
            </a:r>
            <a:endParaRPr sz="1400" b="1"/>
          </a:p>
          <a:p>
            <a:pPr marL="0" lvl="0" indent="0" algn="just" rtl="0">
              <a:spcBef>
                <a:spcPts val="1200"/>
              </a:spcBef>
              <a:spcAft>
                <a:spcPts val="0"/>
              </a:spcAft>
              <a:buNone/>
            </a:pPr>
            <a:endParaRPr sz="1400"/>
          </a:p>
          <a:p>
            <a:pPr marL="0" lvl="0" indent="0" algn="just" rtl="0">
              <a:spcBef>
                <a:spcPts val="1200"/>
              </a:spcBef>
              <a:spcAft>
                <a:spcPts val="0"/>
              </a:spcAft>
              <a:buNone/>
            </a:pPr>
            <a:endParaRPr sz="1400"/>
          </a:p>
          <a:p>
            <a:pPr marL="0" lvl="0" indent="0" algn="just" rtl="0">
              <a:spcBef>
                <a:spcPts val="1200"/>
              </a:spcBef>
              <a:spcAft>
                <a:spcPts val="0"/>
              </a:spcAft>
              <a:buNone/>
            </a:pPr>
            <a:br>
              <a:rPr lang="sk" sz="1400"/>
            </a:br>
            <a:endParaRPr sz="1400"/>
          </a:p>
          <a:p>
            <a:pPr marL="0" lvl="0" indent="0" algn="just" rtl="0">
              <a:spcBef>
                <a:spcPts val="1200"/>
              </a:spcBef>
              <a:spcAft>
                <a:spcPts val="0"/>
              </a:spcAft>
              <a:buNone/>
            </a:pPr>
            <a:endParaRPr sz="1400"/>
          </a:p>
          <a:p>
            <a:pPr marL="0" lvl="0" indent="0" algn="just" rtl="0">
              <a:spcBef>
                <a:spcPts val="1200"/>
              </a:spcBef>
              <a:spcAft>
                <a:spcPts val="1200"/>
              </a:spcAft>
              <a:buNone/>
            </a:pPr>
            <a:endParaRPr sz="1400"/>
          </a:p>
        </p:txBody>
      </p:sp>
      <p:sp>
        <p:nvSpPr>
          <p:cNvPr id="302" name="Google Shape;302;p36"/>
          <p:cNvSpPr txBox="1">
            <a:spLocks noGrp="1"/>
          </p:cNvSpPr>
          <p:nvPr>
            <p:ph type="body" idx="4294967295"/>
          </p:nvPr>
        </p:nvSpPr>
        <p:spPr>
          <a:xfrm>
            <a:off x="1811100" y="1152475"/>
            <a:ext cx="70212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sk" sz="1400"/>
              <a:t>V podobe skládačky (leporela).</a:t>
            </a:r>
            <a:endParaRPr sz="1400"/>
          </a:p>
          <a:p>
            <a:pPr marL="0" lvl="0" indent="0" algn="just" rtl="0">
              <a:spcBef>
                <a:spcPts val="1200"/>
              </a:spcBef>
              <a:spcAft>
                <a:spcPts val="0"/>
              </a:spcAft>
              <a:buSzPts val="1100"/>
              <a:buNone/>
            </a:pPr>
            <a:r>
              <a:rPr lang="sk" sz="1400"/>
              <a:t>Základné informácie o výstave, kurátorský text, životopisy vystavujúcich umelcov*kýň s portrétom, informácie o sprievodných podujatiach, fotografie některých vystavených děl.</a:t>
            </a:r>
            <a:endParaRPr sz="1400"/>
          </a:p>
          <a:p>
            <a:pPr marL="0" lvl="0" indent="0" algn="just" rtl="0">
              <a:spcBef>
                <a:spcPts val="1200"/>
              </a:spcBef>
              <a:spcAft>
                <a:spcPts val="0"/>
              </a:spcAft>
              <a:buSzPts val="1100"/>
              <a:buNone/>
            </a:pPr>
            <a:r>
              <a:rPr lang="sk" sz="1400" b="1"/>
              <a:t>Meno autora</a:t>
            </a:r>
            <a:r>
              <a:rPr lang="sk" sz="1400"/>
              <a:t>, </a:t>
            </a:r>
            <a:r>
              <a:rPr lang="sk" sz="1400" i="1"/>
              <a:t>Názov diela</a:t>
            </a:r>
            <a:r>
              <a:rPr lang="sk" sz="1400"/>
              <a:t>, rok vytvorenia, technika, provenience.</a:t>
            </a:r>
            <a:endParaRPr sz="1400"/>
          </a:p>
          <a:p>
            <a:pPr marL="0" lvl="0" indent="0" algn="just" rtl="0">
              <a:spcBef>
                <a:spcPts val="1200"/>
              </a:spcBef>
              <a:spcAft>
                <a:spcPts val="0"/>
              </a:spcAft>
              <a:buSzPts val="1100"/>
              <a:buNone/>
            </a:pPr>
            <a:endParaRPr sz="1400">
              <a:highlight>
                <a:schemeClr val="accent6"/>
              </a:highlight>
            </a:endParaRPr>
          </a:p>
          <a:p>
            <a:pPr marL="0" lvl="0" indent="0" algn="just" rtl="0">
              <a:spcBef>
                <a:spcPts val="1200"/>
              </a:spcBef>
              <a:spcAft>
                <a:spcPts val="1200"/>
              </a:spcAft>
              <a:buSzPts val="1100"/>
              <a:buNone/>
            </a:pPr>
            <a:endParaRPr sz="1400">
              <a:highlight>
                <a:schemeClr val="accent6"/>
              </a:highlight>
            </a:endParaRPr>
          </a:p>
        </p:txBody>
      </p:sp>
      <p:cxnSp>
        <p:nvCxnSpPr>
          <p:cNvPr id="303" name="Google Shape;303;p36"/>
          <p:cNvCxnSpPr>
            <a:endCxn id="300" idx="2"/>
          </p:cNvCxnSpPr>
          <p:nvPr/>
        </p:nvCxnSpPr>
        <p:spPr>
          <a:xfrm>
            <a:off x="408300" y="986525"/>
            <a:ext cx="4163700" cy="31200"/>
          </a:xfrm>
          <a:prstGeom prst="straightConnector1">
            <a:avLst/>
          </a:prstGeom>
          <a:noFill/>
          <a:ln w="9525" cap="flat" cmpd="sng">
            <a:solidFill>
              <a:schemeClr val="dk2"/>
            </a:solidFill>
            <a:prstDash val="solid"/>
            <a:round/>
            <a:headEnd type="none" w="med" len="med"/>
            <a:tailEnd type="none" w="med" len="med"/>
          </a:ln>
        </p:spPr>
      </p:cxnSp>
      <p:pic>
        <p:nvPicPr>
          <p:cNvPr id="304" name="Google Shape;304;p36"/>
          <p:cNvPicPr preferRelativeResize="0"/>
          <p:nvPr/>
        </p:nvPicPr>
        <p:blipFill>
          <a:blip r:embed="rId3">
            <a:alphaModFix/>
          </a:blip>
          <a:stretch>
            <a:fillRect/>
          </a:stretch>
        </p:blipFill>
        <p:spPr>
          <a:xfrm>
            <a:off x="1811100" y="2797175"/>
            <a:ext cx="4428150" cy="1895925"/>
          </a:xfrm>
          <a:prstGeom prst="rect">
            <a:avLst/>
          </a:prstGeom>
          <a:noFill/>
          <a:ln>
            <a:noFill/>
          </a:ln>
        </p:spPr>
      </p:pic>
      <p:sp>
        <p:nvSpPr>
          <p:cNvPr id="305" name="Google Shape;305;p36"/>
          <p:cNvSpPr txBox="1"/>
          <p:nvPr/>
        </p:nvSpPr>
        <p:spPr>
          <a:xfrm>
            <a:off x="1870750" y="4625375"/>
            <a:ext cx="4552200" cy="38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k" sz="1200">
                <a:solidFill>
                  <a:schemeClr val="dk1"/>
                </a:solidFill>
                <a:latin typeface="Palatino Linotype"/>
                <a:ea typeface="Palatino Linotype"/>
                <a:cs typeface="Palatino Linotype"/>
                <a:sym typeface="Palatino Linotype"/>
              </a:rPr>
              <a:t>*Vytvořeno dle ukázkových popisek Domu umění, včetně fontu</a:t>
            </a:r>
            <a:endParaRPr sz="12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2500"/>
              <a:t>Propagace a průvodní akce</a:t>
            </a:r>
            <a:endParaRPr sz="2500"/>
          </a:p>
          <a:p>
            <a:pPr marL="0" lvl="0" indent="0" algn="l" rtl="0">
              <a:spcBef>
                <a:spcPts val="0"/>
              </a:spcBef>
              <a:spcAft>
                <a:spcPts val="0"/>
              </a:spcAft>
              <a:buNone/>
            </a:pPr>
            <a:endParaRPr sz="2500"/>
          </a:p>
        </p:txBody>
      </p:sp>
      <p:sp>
        <p:nvSpPr>
          <p:cNvPr id="311" name="Google Shape;311;p37"/>
          <p:cNvSpPr txBox="1">
            <a:spLocks noGrp="1"/>
          </p:cNvSpPr>
          <p:nvPr>
            <p:ph type="body" idx="1"/>
          </p:nvPr>
        </p:nvSpPr>
        <p:spPr>
          <a:xfrm>
            <a:off x="311700" y="1152475"/>
            <a:ext cx="1833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400" b="1"/>
              <a:t>Propagácia:</a:t>
            </a:r>
            <a:endParaRPr sz="1400" b="1"/>
          </a:p>
          <a:p>
            <a:pPr marL="0" lvl="0" indent="0" algn="l" rtl="0">
              <a:spcBef>
                <a:spcPts val="1200"/>
              </a:spcBef>
              <a:spcAft>
                <a:spcPts val="0"/>
              </a:spcAft>
              <a:buNone/>
            </a:pPr>
            <a:br>
              <a:rPr lang="sk" sz="1400"/>
            </a:br>
            <a:endParaRPr sz="1400"/>
          </a:p>
          <a:p>
            <a:pPr marL="0" lvl="0" indent="0" algn="l" rtl="0">
              <a:spcBef>
                <a:spcPts val="1200"/>
              </a:spcBef>
              <a:spcAft>
                <a:spcPts val="0"/>
              </a:spcAft>
              <a:buNone/>
            </a:pPr>
            <a:endParaRPr sz="1400"/>
          </a:p>
          <a:p>
            <a:pPr marL="0" lvl="0" indent="0" algn="l" rtl="0">
              <a:spcBef>
                <a:spcPts val="1200"/>
              </a:spcBef>
              <a:spcAft>
                <a:spcPts val="0"/>
              </a:spcAft>
              <a:buNone/>
            </a:pPr>
            <a:endParaRPr sz="1400"/>
          </a:p>
          <a:p>
            <a:pPr marL="0" lvl="0" indent="0" algn="l" rtl="0">
              <a:spcBef>
                <a:spcPts val="1200"/>
              </a:spcBef>
              <a:spcAft>
                <a:spcPts val="0"/>
              </a:spcAft>
              <a:buNone/>
            </a:pPr>
            <a:br>
              <a:rPr lang="sk" sz="1400"/>
            </a:br>
            <a:endParaRPr sz="1400"/>
          </a:p>
          <a:p>
            <a:pPr marL="0" lvl="0" indent="0" algn="l" rtl="0">
              <a:spcBef>
                <a:spcPts val="1200"/>
              </a:spcBef>
              <a:spcAft>
                <a:spcPts val="0"/>
              </a:spcAft>
              <a:buNone/>
            </a:pPr>
            <a:endParaRPr sz="1400"/>
          </a:p>
          <a:p>
            <a:pPr marL="0" lvl="0" indent="0" algn="l" rtl="0">
              <a:spcBef>
                <a:spcPts val="1200"/>
              </a:spcBef>
              <a:spcAft>
                <a:spcPts val="1200"/>
              </a:spcAft>
              <a:buNone/>
            </a:pPr>
            <a:r>
              <a:rPr lang="sk" sz="1400" b="1"/>
              <a:t>PR počas výstavy:</a:t>
            </a:r>
            <a:endParaRPr sz="1400" b="1"/>
          </a:p>
        </p:txBody>
      </p:sp>
      <p:sp>
        <p:nvSpPr>
          <p:cNvPr id="312" name="Google Shape;312;p37"/>
          <p:cNvSpPr txBox="1">
            <a:spLocks noGrp="1"/>
          </p:cNvSpPr>
          <p:nvPr>
            <p:ph type="body" idx="4294967295"/>
          </p:nvPr>
        </p:nvSpPr>
        <p:spPr>
          <a:xfrm>
            <a:off x="2144675" y="1152475"/>
            <a:ext cx="6687600" cy="37866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SzPts val="688"/>
              <a:buNone/>
            </a:pPr>
            <a:r>
              <a:rPr lang="sk" sz="1400"/>
              <a:t>Vydanie tlačovej správy na webe Domu umění. </a:t>
            </a:r>
            <a:endParaRPr sz="1400"/>
          </a:p>
          <a:p>
            <a:pPr marL="0" lvl="0" indent="0" algn="just" rtl="0">
              <a:spcBef>
                <a:spcPts val="1200"/>
              </a:spcBef>
              <a:spcAft>
                <a:spcPts val="0"/>
              </a:spcAft>
              <a:buClr>
                <a:schemeClr val="dk1"/>
              </a:buClr>
              <a:buSzPts val="688"/>
              <a:buFont typeface="Arial"/>
              <a:buNone/>
            </a:pPr>
            <a:r>
              <a:rPr lang="sk" sz="1400"/>
              <a:t>Propagácia formou plagátu v organizujúcich inštitúciách, zastávkach mestskej hromadnej dopravy, podnikoch.</a:t>
            </a:r>
            <a:endParaRPr sz="1400"/>
          </a:p>
          <a:p>
            <a:pPr marL="0" lvl="0" indent="0" algn="just" rtl="0">
              <a:spcBef>
                <a:spcPts val="1200"/>
              </a:spcBef>
              <a:spcAft>
                <a:spcPts val="0"/>
              </a:spcAft>
              <a:buSzPts val="688"/>
              <a:buNone/>
            </a:pPr>
            <a:r>
              <a:rPr lang="sk" sz="1400"/>
              <a:t>Informačné posty na Facebooku, Instagrame organizujúcich inštitúcií.</a:t>
            </a:r>
            <a:endParaRPr sz="1400"/>
          </a:p>
          <a:p>
            <a:pPr marL="0" lvl="0" indent="0" algn="just" rtl="0">
              <a:spcBef>
                <a:spcPts val="1200"/>
              </a:spcBef>
              <a:spcAft>
                <a:spcPts val="0"/>
              </a:spcAft>
              <a:buSzPts val="688"/>
              <a:buNone/>
            </a:pPr>
            <a:r>
              <a:rPr lang="sk" sz="1400"/>
              <a:t>Vytvorenie “udalosti” s pripomienkou na FB a IG Domu umění. </a:t>
            </a:r>
            <a:endParaRPr sz="1400"/>
          </a:p>
          <a:p>
            <a:pPr marL="0" lvl="0" indent="0" algn="just" rtl="0">
              <a:spcBef>
                <a:spcPts val="1200"/>
              </a:spcBef>
              <a:spcAft>
                <a:spcPts val="0"/>
              </a:spcAft>
              <a:buSzPts val="688"/>
              <a:buNone/>
            </a:pPr>
            <a:r>
              <a:rPr lang="sk" sz="1400"/>
              <a:t>Príspevky na FB a IG Domu umění predstavujúce osobnosti a tvorbu vystavujúcich umelcov*kýň. </a:t>
            </a:r>
            <a:endParaRPr sz="1400"/>
          </a:p>
          <a:p>
            <a:pPr marL="0" lvl="0" indent="0" algn="just" rtl="0">
              <a:spcBef>
                <a:spcPts val="1200"/>
              </a:spcBef>
              <a:spcAft>
                <a:spcPts val="0"/>
              </a:spcAft>
              <a:buSzPts val="688"/>
              <a:buNone/>
            </a:pPr>
            <a:r>
              <a:rPr lang="sk" sz="1400"/>
              <a:t>Týždeň pred vernisážou vydanie videopozvánky na FB a IG Domu umění. </a:t>
            </a:r>
            <a:endParaRPr sz="1400"/>
          </a:p>
          <a:p>
            <a:pPr marL="0" lvl="0" indent="0" algn="just" rtl="0">
              <a:spcBef>
                <a:spcPts val="1200"/>
              </a:spcBef>
              <a:spcAft>
                <a:spcPts val="1200"/>
              </a:spcAft>
              <a:buSzPts val="688"/>
              <a:buNone/>
            </a:pPr>
            <a:r>
              <a:rPr lang="sk" sz="1400"/>
              <a:t>Vytváranie pozvánok a “udalostí” na sprievodné podujatia na FB a IG Domu umění.</a:t>
            </a:r>
            <a:endParaRPr sz="1400"/>
          </a:p>
        </p:txBody>
      </p:sp>
      <p:cxnSp>
        <p:nvCxnSpPr>
          <p:cNvPr id="313" name="Google Shape;313;p37"/>
          <p:cNvCxnSpPr/>
          <p:nvPr/>
        </p:nvCxnSpPr>
        <p:spPr>
          <a:xfrm rot="10800000" flipH="1">
            <a:off x="382300" y="973475"/>
            <a:ext cx="4216500" cy="26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8"/>
          <p:cNvSpPr txBox="1">
            <a:spLocks noGrp="1"/>
          </p:cNvSpPr>
          <p:nvPr>
            <p:ph type="body" idx="1"/>
          </p:nvPr>
        </p:nvSpPr>
        <p:spPr>
          <a:xfrm>
            <a:off x="311700" y="264050"/>
            <a:ext cx="1611000" cy="4304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sk" sz="1400" b="1"/>
              <a:t>Otvorenie:</a:t>
            </a:r>
            <a:br>
              <a:rPr lang="sk" sz="1400"/>
            </a:br>
            <a:endParaRPr sz="1400"/>
          </a:p>
          <a:p>
            <a:pPr marL="0" lvl="0" indent="0" algn="l" rtl="0">
              <a:spcBef>
                <a:spcPts val="1200"/>
              </a:spcBef>
              <a:spcAft>
                <a:spcPts val="0"/>
              </a:spcAft>
              <a:buNone/>
            </a:pPr>
            <a:r>
              <a:rPr lang="sk" sz="1400" b="1"/>
              <a:t>Sprievodné akcie</a:t>
            </a:r>
            <a:br>
              <a:rPr lang="sk" sz="1400" b="1"/>
            </a:br>
            <a:r>
              <a:rPr lang="sk" sz="1400" b="1"/>
              <a:t>Široká verejnosť:</a:t>
            </a:r>
            <a:endParaRPr sz="1400" b="1"/>
          </a:p>
          <a:p>
            <a:pPr marL="0" lvl="0" indent="0" algn="l" rtl="0">
              <a:spcBef>
                <a:spcPts val="1200"/>
              </a:spcBef>
              <a:spcAft>
                <a:spcPts val="0"/>
              </a:spcAft>
              <a:buNone/>
            </a:pPr>
            <a:br>
              <a:rPr lang="sk" sz="1400"/>
            </a:br>
            <a:endParaRPr sz="1400"/>
          </a:p>
          <a:p>
            <a:pPr marL="0" lvl="0" indent="0" algn="l" rtl="0">
              <a:spcBef>
                <a:spcPts val="1200"/>
              </a:spcBef>
              <a:spcAft>
                <a:spcPts val="0"/>
              </a:spcAft>
              <a:buNone/>
            </a:pPr>
            <a:r>
              <a:rPr lang="sk" sz="1400" b="1"/>
              <a:t>Pre školy:</a:t>
            </a:r>
            <a:br>
              <a:rPr lang="sk" sz="1400"/>
            </a:br>
            <a:br>
              <a:rPr lang="sk" sz="1400"/>
            </a:br>
            <a:br>
              <a:rPr lang="sk" sz="1400"/>
            </a:br>
            <a:endParaRPr sz="1400"/>
          </a:p>
          <a:p>
            <a:pPr marL="0" lvl="0" indent="0" algn="l" rtl="0">
              <a:spcBef>
                <a:spcPts val="1200"/>
              </a:spcBef>
              <a:spcAft>
                <a:spcPts val="1200"/>
              </a:spcAft>
              <a:buNone/>
            </a:pPr>
            <a:r>
              <a:rPr lang="sk" sz="1400" b="1"/>
              <a:t>Diskusia:</a:t>
            </a:r>
            <a:endParaRPr sz="1400" b="1"/>
          </a:p>
        </p:txBody>
      </p:sp>
      <p:sp>
        <p:nvSpPr>
          <p:cNvPr id="319" name="Google Shape;319;p38"/>
          <p:cNvSpPr txBox="1">
            <a:spLocks noGrp="1"/>
          </p:cNvSpPr>
          <p:nvPr>
            <p:ph type="body" idx="4294967295"/>
          </p:nvPr>
        </p:nvSpPr>
        <p:spPr>
          <a:xfrm>
            <a:off x="1922700" y="264050"/>
            <a:ext cx="6909600" cy="4552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688"/>
              <a:buFont typeface="Arial"/>
              <a:buNone/>
            </a:pPr>
            <a:r>
              <a:rPr lang="sk" sz="1400"/>
              <a:t>Vernisáž 14/2/2024 </a:t>
            </a:r>
            <a:r>
              <a:rPr lang="sk" sz="1500">
                <a:solidFill>
                  <a:srgbClr val="090909"/>
                </a:solidFill>
              </a:rPr>
              <a:t>|</a:t>
            </a:r>
            <a:r>
              <a:rPr lang="sk" sz="1400"/>
              <a:t> 18:00  </a:t>
            </a:r>
            <a:br>
              <a:rPr lang="sk" sz="1400"/>
            </a:br>
            <a:r>
              <a:rPr lang="sk" sz="1400"/>
              <a:t>Príhovor kurátorov, v rámci neho predstavenie autorov, prípitok.</a:t>
            </a:r>
            <a:endParaRPr sz="1400"/>
          </a:p>
          <a:p>
            <a:pPr marL="0" lvl="0" indent="0" algn="just" rtl="0">
              <a:spcBef>
                <a:spcPts val="1200"/>
              </a:spcBef>
              <a:spcAft>
                <a:spcPts val="0"/>
              </a:spcAft>
              <a:buSzPts val="688"/>
              <a:buNone/>
            </a:pPr>
            <a:br>
              <a:rPr lang="sk" sz="1400"/>
            </a:br>
            <a:r>
              <a:rPr lang="sk" sz="1400"/>
              <a:t>Dve komentované prehliadky v priebehu trvania výstavy s kurátorom a umelcami (vybraný nie všetci).</a:t>
            </a:r>
            <a:endParaRPr sz="1400"/>
          </a:p>
          <a:p>
            <a:pPr marL="0" lvl="0" indent="0" algn="just" rtl="0">
              <a:spcBef>
                <a:spcPts val="1200"/>
              </a:spcBef>
              <a:spcAft>
                <a:spcPts val="0"/>
              </a:spcAft>
              <a:buSzPts val="688"/>
              <a:buNone/>
            </a:pPr>
            <a:r>
              <a:rPr lang="sk" sz="1400"/>
              <a:t>Finisážová komentovaná prehliadka s kurátorom a umelcami (vybraný).</a:t>
            </a:r>
            <a:endParaRPr sz="1400"/>
          </a:p>
          <a:p>
            <a:pPr marL="0" lvl="0" indent="0" algn="just" rtl="0">
              <a:spcBef>
                <a:spcPts val="1200"/>
              </a:spcBef>
              <a:spcAft>
                <a:spcPts val="0"/>
              </a:spcAft>
              <a:buSzPts val="688"/>
              <a:buNone/>
            </a:pPr>
            <a:r>
              <a:rPr lang="sk" sz="1400"/>
              <a:t>Po dohode budú možné súkromné didaktické prehliadky pre základné, stredné a inkluzívne školy a inštitúcie s galerijnou pedagogičkou. V rámci nich budú pripravené galerijnou pedagogičkou hravé náučné aktivity pre lepšie pochopenie tematiky výstavy a tvorby umelcov*kýň.</a:t>
            </a:r>
            <a:endParaRPr sz="1400"/>
          </a:p>
          <a:p>
            <a:pPr marL="0" lvl="0" indent="0" algn="just" rtl="0">
              <a:spcBef>
                <a:spcPts val="1200"/>
              </a:spcBef>
              <a:spcAft>
                <a:spcPts val="1200"/>
              </a:spcAft>
              <a:buSzPts val="688"/>
              <a:buNone/>
            </a:pPr>
            <a:r>
              <a:rPr lang="sk" sz="1400"/>
              <a:t>V priebehu výstavy bude usporiadaná diskusia s hosťom (Peter Megyesi) a vystavujucími umelcami, ktorý budú mať záujem sa na nej podieľať. Diskutovať budú o svojej tvorbe s kresťanskou tematikou, o ich pohnútkach a o súčasnej, miestami problematickej, sakrálnej vizualite s hosťom, ideálne kunsthistorikom, ktorý sa zaoberá sakrálnou tematikou v minulosti aj dnes. </a:t>
            </a:r>
            <a:endParaRPr sz="1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sk" sz="2500" b="1"/>
              <a:t>Dekujeme za pozornost.</a:t>
            </a:r>
            <a:endParaRPr sz="25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3000" b="1"/>
              <a:t>Tisková zpráva</a:t>
            </a:r>
            <a:endParaRPr sz="3000"/>
          </a:p>
        </p:txBody>
      </p:sp>
      <p:sp>
        <p:nvSpPr>
          <p:cNvPr id="69" name="Google Shape;69;p15"/>
          <p:cNvSpPr txBox="1">
            <a:spLocks noGrp="1"/>
          </p:cNvSpPr>
          <p:nvPr>
            <p:ph type="body" idx="1"/>
          </p:nvPr>
        </p:nvSpPr>
        <p:spPr>
          <a:xfrm>
            <a:off x="464100" y="1304875"/>
            <a:ext cx="1912200" cy="303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b="1"/>
              <a:t>Název výstavy:</a:t>
            </a:r>
            <a:endParaRPr b="1"/>
          </a:p>
          <a:p>
            <a:pPr marL="0" lvl="0" indent="0" algn="l" rtl="0">
              <a:spcBef>
                <a:spcPts val="1200"/>
              </a:spcBef>
              <a:spcAft>
                <a:spcPts val="0"/>
              </a:spcAft>
              <a:buNone/>
            </a:pPr>
            <a:r>
              <a:rPr lang="sk" b="1"/>
              <a:t>Kurátoři:</a:t>
            </a:r>
            <a:br>
              <a:rPr lang="sk"/>
            </a:br>
            <a:endParaRPr/>
          </a:p>
          <a:p>
            <a:pPr marL="0" lvl="0" indent="0" algn="l" rtl="0">
              <a:spcBef>
                <a:spcPts val="1200"/>
              </a:spcBef>
              <a:spcAft>
                <a:spcPts val="0"/>
              </a:spcAft>
              <a:buNone/>
            </a:pPr>
            <a:r>
              <a:rPr lang="sk" b="1"/>
              <a:t>Otevření výstavy:</a:t>
            </a:r>
            <a:endParaRPr b="1"/>
          </a:p>
          <a:p>
            <a:pPr marL="0" lvl="0" indent="0" algn="l" rtl="0">
              <a:spcBef>
                <a:spcPts val="1200"/>
              </a:spcBef>
              <a:spcAft>
                <a:spcPts val="0"/>
              </a:spcAft>
              <a:buNone/>
            </a:pPr>
            <a:r>
              <a:rPr lang="sk" b="1"/>
              <a:t>Trvání výstavy:</a:t>
            </a:r>
            <a:endParaRPr b="1"/>
          </a:p>
          <a:p>
            <a:pPr marL="0" lvl="0" indent="0" algn="l" rtl="0">
              <a:spcBef>
                <a:spcPts val="1200"/>
              </a:spcBef>
              <a:spcAft>
                <a:spcPts val="0"/>
              </a:spcAft>
              <a:buNone/>
            </a:pPr>
            <a:r>
              <a:rPr lang="sk" b="1"/>
              <a:t>Místo konání:</a:t>
            </a:r>
            <a:endParaRPr b="1"/>
          </a:p>
          <a:p>
            <a:pPr marL="0" lvl="0" indent="0" algn="l" rtl="0">
              <a:spcBef>
                <a:spcPts val="1200"/>
              </a:spcBef>
              <a:spcAft>
                <a:spcPts val="0"/>
              </a:spcAft>
              <a:buNone/>
            </a:pPr>
            <a:r>
              <a:rPr lang="sk" b="1"/>
              <a:t>Organizátoři:</a:t>
            </a:r>
            <a:endParaRPr b="1"/>
          </a:p>
          <a:p>
            <a:pPr marL="0" lvl="0" indent="0" algn="l" rtl="0">
              <a:spcBef>
                <a:spcPts val="1200"/>
              </a:spcBef>
              <a:spcAft>
                <a:spcPts val="1200"/>
              </a:spcAft>
              <a:buNone/>
            </a:pPr>
            <a:endParaRPr/>
          </a:p>
        </p:txBody>
      </p:sp>
      <p:sp>
        <p:nvSpPr>
          <p:cNvPr id="70" name="Google Shape;70;p15"/>
          <p:cNvSpPr txBox="1">
            <a:spLocks noGrp="1"/>
          </p:cNvSpPr>
          <p:nvPr>
            <p:ph type="body" idx="4294967295"/>
          </p:nvPr>
        </p:nvSpPr>
        <p:spPr>
          <a:xfrm>
            <a:off x="2376300" y="1304875"/>
            <a:ext cx="6608400" cy="37344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sk" sz="1600"/>
              <a:t>Ironie, hereze nebo nová zbožnost?</a:t>
            </a:r>
            <a:endParaRPr sz="1600"/>
          </a:p>
          <a:p>
            <a:pPr marL="0" lvl="0" indent="0" algn="just" rtl="0">
              <a:lnSpc>
                <a:spcPct val="115000"/>
              </a:lnSpc>
              <a:spcBef>
                <a:spcPts val="1200"/>
              </a:spcBef>
              <a:spcAft>
                <a:spcPts val="0"/>
              </a:spcAft>
              <a:buNone/>
            </a:pPr>
            <a:r>
              <a:rPr lang="sk" sz="1600"/>
              <a:t>Viktória Buriková, Karla Jedličková, Dominika Lazorová, Maxmilián Magna, Stela Segeťová</a:t>
            </a:r>
            <a:endParaRPr sz="1600">
              <a:highlight>
                <a:schemeClr val="accent6"/>
              </a:highlight>
            </a:endParaRPr>
          </a:p>
          <a:p>
            <a:pPr marL="0" lvl="0" indent="0" algn="just" rtl="0">
              <a:lnSpc>
                <a:spcPct val="115000"/>
              </a:lnSpc>
              <a:spcBef>
                <a:spcPts val="1200"/>
              </a:spcBef>
              <a:spcAft>
                <a:spcPts val="0"/>
              </a:spcAft>
              <a:buNone/>
            </a:pPr>
            <a:r>
              <a:rPr lang="sk" sz="1600"/>
              <a:t>14/2/2024 / 18:00*</a:t>
            </a:r>
            <a:endParaRPr sz="1600"/>
          </a:p>
          <a:p>
            <a:pPr marL="0" lvl="0" indent="0" algn="just" rtl="0">
              <a:spcBef>
                <a:spcPts val="1200"/>
              </a:spcBef>
              <a:spcAft>
                <a:spcPts val="0"/>
              </a:spcAft>
              <a:buClr>
                <a:schemeClr val="dk1"/>
              </a:buClr>
              <a:buSzPts val="1100"/>
              <a:buFont typeface="Arial"/>
              <a:buNone/>
            </a:pPr>
            <a:r>
              <a:rPr lang="sk" sz="1600">
                <a:solidFill>
                  <a:schemeClr val="dk1"/>
                </a:solidFill>
              </a:rPr>
              <a:t>15/2/2024 - 31/5/2024</a:t>
            </a:r>
            <a:endParaRPr sz="1600"/>
          </a:p>
          <a:p>
            <a:pPr marL="0" lvl="0" indent="0" algn="just" rtl="0">
              <a:lnSpc>
                <a:spcPct val="115000"/>
              </a:lnSpc>
              <a:spcBef>
                <a:spcPts val="1200"/>
              </a:spcBef>
              <a:spcAft>
                <a:spcPts val="0"/>
              </a:spcAft>
              <a:buNone/>
            </a:pPr>
            <a:r>
              <a:rPr lang="sk" sz="1600"/>
              <a:t>Dům umění města Brna, Malinovského nám. 2, 602 00 Brno</a:t>
            </a:r>
            <a:endParaRPr sz="1600"/>
          </a:p>
          <a:p>
            <a:pPr marL="0" lvl="0" indent="0" algn="just" rtl="0">
              <a:lnSpc>
                <a:spcPct val="115000"/>
              </a:lnSpc>
              <a:spcBef>
                <a:spcPts val="1200"/>
              </a:spcBef>
              <a:spcAft>
                <a:spcPts val="0"/>
              </a:spcAft>
              <a:buNone/>
            </a:pPr>
            <a:r>
              <a:rPr lang="sk" sz="1600"/>
              <a:t>Dům umění města Brna, Seminář dějin umění, Masarykova univerzita</a:t>
            </a:r>
            <a:endParaRPr sz="1600"/>
          </a:p>
          <a:p>
            <a:pPr marL="0" lvl="0" indent="0" algn="just" rtl="0">
              <a:lnSpc>
                <a:spcPct val="100000"/>
              </a:lnSpc>
              <a:spcBef>
                <a:spcPts val="1200"/>
              </a:spcBef>
              <a:spcAft>
                <a:spcPts val="0"/>
              </a:spcAft>
              <a:buClr>
                <a:schemeClr val="dk1"/>
              </a:buClr>
              <a:buSzPts val="1100"/>
              <a:buFont typeface="Arial"/>
              <a:buNone/>
            </a:pPr>
            <a:endParaRPr sz="1200"/>
          </a:p>
          <a:p>
            <a:pPr marL="0" lvl="0" indent="0" algn="l" rtl="0">
              <a:lnSpc>
                <a:spcPct val="100000"/>
              </a:lnSpc>
              <a:spcBef>
                <a:spcPts val="0"/>
              </a:spcBef>
              <a:spcAft>
                <a:spcPts val="0"/>
              </a:spcAft>
              <a:buClr>
                <a:schemeClr val="dk1"/>
              </a:buClr>
              <a:buSzPts val="1100"/>
              <a:buFont typeface="Arial"/>
              <a:buNone/>
            </a:pPr>
            <a:r>
              <a:rPr lang="sk" sz="1200">
                <a:solidFill>
                  <a:schemeClr val="dk1"/>
                </a:solidFill>
              </a:rPr>
              <a:t>*Datum vernisáže - 14.únor připadá v liturgickém kalendáři na Popeleční středu </a:t>
            </a:r>
            <a:endParaRPr sz="1200"/>
          </a:p>
        </p:txBody>
      </p:sp>
      <p:cxnSp>
        <p:nvCxnSpPr>
          <p:cNvPr id="71" name="Google Shape;71;p15"/>
          <p:cNvCxnSpPr/>
          <p:nvPr/>
        </p:nvCxnSpPr>
        <p:spPr>
          <a:xfrm rot="10800000" flipH="1">
            <a:off x="244350" y="1117350"/>
            <a:ext cx="8655300" cy="132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body" idx="1"/>
          </p:nvPr>
        </p:nvSpPr>
        <p:spPr>
          <a:xfrm>
            <a:off x="494650" y="308675"/>
            <a:ext cx="8077800" cy="4596900"/>
          </a:xfrm>
          <a:prstGeom prst="rect">
            <a:avLst/>
          </a:prstGeom>
        </p:spPr>
        <p:txBody>
          <a:bodyPr spcFirstLastPara="1" wrap="square" lIns="91425" tIns="91425" rIns="91425" bIns="91425" anchor="ctr" anchorCtr="0">
            <a:noAutofit/>
          </a:bodyPr>
          <a:lstStyle/>
          <a:p>
            <a:pPr marL="0" lvl="0" indent="457200" algn="just" rtl="0">
              <a:lnSpc>
                <a:spcPct val="115000"/>
              </a:lnSpc>
              <a:spcBef>
                <a:spcPts val="0"/>
              </a:spcBef>
              <a:spcAft>
                <a:spcPts val="0"/>
              </a:spcAft>
              <a:buNone/>
            </a:pPr>
            <a:r>
              <a:rPr lang="sk" sz="1500">
                <a:latin typeface="Palatino Linotype"/>
                <a:ea typeface="Palatino Linotype"/>
                <a:cs typeface="Palatino Linotype"/>
                <a:sym typeface="Palatino Linotype"/>
              </a:rPr>
              <a:t>Výstava </a:t>
            </a:r>
            <a:r>
              <a:rPr lang="sk" sz="1500" i="1">
                <a:latin typeface="Palatino Linotype"/>
                <a:ea typeface="Palatino Linotype"/>
                <a:cs typeface="Palatino Linotype"/>
                <a:sym typeface="Palatino Linotype"/>
              </a:rPr>
              <a:t>„Ironie, hereze nebo nová zbožnost“</a:t>
            </a:r>
            <a:r>
              <a:rPr lang="sk" sz="1500">
                <a:latin typeface="Palatino Linotype"/>
                <a:ea typeface="Palatino Linotype"/>
                <a:cs typeface="Palatino Linotype"/>
                <a:sym typeface="Palatino Linotype"/>
              </a:rPr>
              <a:t> se soustřeďuje na současné česko-slovenské umělce pracující rozličnými médii i technikami a s různými novými pohledy na křesťanskou ikonografii. Jejich vyjádření pojí touha po přehodnocení klasického křesťanského vyjádření a</a:t>
            </a:r>
            <a:r>
              <a:rPr lang="sk" sz="1500"/>
              <a:t> </a:t>
            </a:r>
            <a:r>
              <a:rPr lang="sk" sz="1500">
                <a:latin typeface="Palatino Linotype"/>
                <a:ea typeface="Palatino Linotype"/>
                <a:cs typeface="Palatino Linotype"/>
                <a:sym typeface="Palatino Linotype"/>
              </a:rPr>
              <a:t>křesťanské víry jako takové. Hledají nové způsoby nahlížení na víru a s nimi i nové způsoby jejího zobrazování.</a:t>
            </a:r>
            <a:endParaRPr sz="1500">
              <a:latin typeface="Palatino Linotype"/>
              <a:ea typeface="Palatino Linotype"/>
              <a:cs typeface="Palatino Linotype"/>
              <a:sym typeface="Palatino Linotype"/>
            </a:endParaRPr>
          </a:p>
          <a:p>
            <a:pPr marL="0" lvl="0" indent="457200" algn="just" rtl="0">
              <a:lnSpc>
                <a:spcPct val="115000"/>
              </a:lnSpc>
              <a:spcBef>
                <a:spcPts val="0"/>
              </a:spcBef>
              <a:spcAft>
                <a:spcPts val="0"/>
              </a:spcAft>
              <a:buNone/>
            </a:pPr>
            <a:r>
              <a:rPr lang="sk" sz="1500">
                <a:latin typeface="Palatino Linotype"/>
                <a:ea typeface="Palatino Linotype"/>
                <a:cs typeface="Palatino Linotype"/>
                <a:sym typeface="Palatino Linotype"/>
              </a:rPr>
              <a:t>Tato zažitá vyjádření, která provázela středoevropskou kulturu po dlouhá staletí, kritickým pohledem rozkládají a snaží se v nich najít novou krásu, nový smysl a nové způsoby jejich vztahu k divákovi. Jejich přehodnocení křesťansk</a:t>
            </a:r>
            <a:r>
              <a:rPr lang="sk" sz="1500"/>
              <a:t>é ikonografie</a:t>
            </a:r>
            <a:r>
              <a:rPr lang="sk" sz="1500">
                <a:latin typeface="Palatino Linotype"/>
                <a:ea typeface="Palatino Linotype"/>
                <a:cs typeface="Palatino Linotype"/>
                <a:sym typeface="Palatino Linotype"/>
              </a:rPr>
              <a:t> tak stojí na</a:t>
            </a:r>
            <a:r>
              <a:rPr lang="sk" sz="1500"/>
              <a:t> </a:t>
            </a:r>
            <a:r>
              <a:rPr lang="sk" sz="1500">
                <a:latin typeface="Palatino Linotype"/>
                <a:ea typeface="Palatino Linotype"/>
                <a:cs typeface="Palatino Linotype"/>
                <a:sym typeface="Palatino Linotype"/>
              </a:rPr>
              <a:t>pomezí staré víry a nové spirituality, která hledá odpovědi v nových vztazích k víře samotné. Pojetí křesťansk</a:t>
            </a:r>
            <a:r>
              <a:rPr lang="sk" sz="1500"/>
              <a:t>é ikonografie</a:t>
            </a:r>
            <a:r>
              <a:rPr lang="sk" sz="1500">
                <a:latin typeface="Palatino Linotype"/>
                <a:ea typeface="Palatino Linotype"/>
                <a:cs typeface="Palatino Linotype"/>
                <a:sym typeface="Palatino Linotype"/>
              </a:rPr>
              <a:t> současným způsobem zobrazování je vyzývá k</a:t>
            </a:r>
            <a:r>
              <a:rPr lang="sk" sz="1500"/>
              <a:t> </a:t>
            </a:r>
            <a:r>
              <a:rPr lang="sk" sz="1500">
                <a:latin typeface="Palatino Linotype"/>
                <a:ea typeface="Palatino Linotype"/>
                <a:cs typeface="Palatino Linotype"/>
                <a:sym typeface="Palatino Linotype"/>
              </a:rPr>
              <a:t>obhájení jejich stálé relevance a moci</a:t>
            </a:r>
            <a:r>
              <a:rPr lang="sk" sz="1500"/>
              <a:t>, </a:t>
            </a:r>
            <a:r>
              <a:rPr lang="sk" sz="1500">
                <a:latin typeface="Palatino Linotype"/>
                <a:ea typeface="Palatino Linotype"/>
                <a:cs typeface="Palatino Linotype"/>
                <a:sym typeface="Palatino Linotype"/>
              </a:rPr>
              <a:t>umělci tak sami tímto způsobem zpochybňují svou vlastní víru a spiritualitu. Snaží se ji proto formovat a předávat svýma očima a</a:t>
            </a:r>
            <a:r>
              <a:rPr lang="sk" sz="1500"/>
              <a:t> </a:t>
            </a:r>
            <a:r>
              <a:rPr lang="sk" sz="1500">
                <a:latin typeface="Palatino Linotype"/>
                <a:ea typeface="Palatino Linotype"/>
                <a:cs typeface="Palatino Linotype"/>
                <a:sym typeface="Palatino Linotype"/>
              </a:rPr>
              <a:t>ukázat ji</a:t>
            </a:r>
            <a:r>
              <a:rPr lang="sk" sz="1500"/>
              <a:t> </a:t>
            </a:r>
            <a:r>
              <a:rPr lang="sk" sz="1500">
                <a:latin typeface="Palatino Linotype"/>
                <a:ea typeface="Palatino Linotype"/>
                <a:cs typeface="Palatino Linotype"/>
                <a:sym typeface="Palatino Linotype"/>
              </a:rPr>
              <a:t>modernímu divákovi skrze nové výrazy zažitých ikonických motivů. </a:t>
            </a:r>
            <a:endParaRPr sz="1500">
              <a:latin typeface="Palatino Linotype"/>
              <a:ea typeface="Palatino Linotype"/>
              <a:cs typeface="Palatino Linotype"/>
              <a:sym typeface="Palatino Linotype"/>
            </a:endParaRPr>
          </a:p>
          <a:p>
            <a:pPr marL="0" lvl="0" indent="457200" algn="just" rtl="0">
              <a:lnSpc>
                <a:spcPct val="115000"/>
              </a:lnSpc>
              <a:spcBef>
                <a:spcPts val="0"/>
              </a:spcBef>
              <a:spcAft>
                <a:spcPts val="0"/>
              </a:spcAft>
              <a:buNone/>
            </a:pPr>
            <a:r>
              <a:rPr lang="sk" sz="1500">
                <a:latin typeface="Palatino Linotype"/>
                <a:ea typeface="Palatino Linotype"/>
                <a:cs typeface="Palatino Linotype"/>
                <a:sym typeface="Palatino Linotype"/>
              </a:rPr>
              <a:t>Jejich vyjádření tak může být pro někoho lehce kontroverzním, ironickým, či</a:t>
            </a:r>
            <a:r>
              <a:rPr lang="sk" sz="1500"/>
              <a:t> </a:t>
            </a:r>
            <a:r>
              <a:rPr lang="sk" sz="1500">
                <a:latin typeface="Palatino Linotype"/>
                <a:ea typeface="Palatino Linotype"/>
                <a:cs typeface="Palatino Linotype"/>
                <a:sym typeface="Palatino Linotype"/>
              </a:rPr>
              <a:t>někdy může působit až jako výsměch křesťanské nauce jako takové, ale jejich snaha o</a:t>
            </a:r>
            <a:r>
              <a:rPr lang="sk" sz="1500"/>
              <a:t> </a:t>
            </a:r>
            <a:r>
              <a:rPr lang="sk" sz="1500">
                <a:latin typeface="Palatino Linotype"/>
                <a:ea typeface="Palatino Linotype"/>
                <a:cs typeface="Palatino Linotype"/>
                <a:sym typeface="Palatino Linotype"/>
              </a:rPr>
              <a:t>přehodnocení vizuality křesťanství je více nežli snaha šokovat diváka. Jde o snahu nalézt něco nového a</a:t>
            </a:r>
            <a:r>
              <a:rPr lang="sk" sz="1500"/>
              <a:t> </a:t>
            </a:r>
            <a:r>
              <a:rPr lang="sk" sz="1500">
                <a:latin typeface="Palatino Linotype"/>
                <a:ea typeface="Palatino Linotype"/>
                <a:cs typeface="Palatino Linotype"/>
                <a:sym typeface="Palatino Linotype"/>
              </a:rPr>
              <a:t>osobního v něčem starém a veřejném. </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99650" y="850350"/>
            <a:ext cx="8144700" cy="3442800"/>
          </a:xfrm>
          <a:prstGeom prst="rect">
            <a:avLst/>
          </a:prstGeom>
        </p:spPr>
        <p:txBody>
          <a:bodyPr spcFirstLastPara="1" wrap="square" lIns="91425" tIns="91425" rIns="91425" bIns="91425" anchor="t" anchorCtr="0">
            <a:noAutofit/>
          </a:bodyPr>
          <a:lstStyle/>
          <a:p>
            <a:pPr marL="0" lvl="0" indent="457200" algn="just" rtl="0">
              <a:lnSpc>
                <a:spcPct val="115000"/>
              </a:lnSpc>
              <a:spcBef>
                <a:spcPts val="0"/>
              </a:spcBef>
              <a:spcAft>
                <a:spcPts val="0"/>
              </a:spcAft>
              <a:buClr>
                <a:schemeClr val="dk1"/>
              </a:buClr>
              <a:buSzPts val="1100"/>
              <a:buFont typeface="Arial"/>
              <a:buNone/>
            </a:pPr>
            <a:r>
              <a:rPr lang="sk" sz="1500">
                <a:latin typeface="Palatino Linotype"/>
                <a:ea typeface="Palatino Linotype"/>
                <a:cs typeface="Palatino Linotype"/>
                <a:sym typeface="Palatino Linotype"/>
              </a:rPr>
              <a:t>Toto téma je prezentováno skrze díla Doroty Sadovské, Jana Zelinky, Anny Hulačové, Davida Pešata, Matúše Lányila, Mareka Ormandíka, Patrika Hábla a Daniela Balabána. Jejich</a:t>
            </a:r>
            <a:r>
              <a:rPr lang="sk" sz="1500"/>
              <a:t> </a:t>
            </a:r>
            <a:r>
              <a:rPr lang="sk" sz="1500">
                <a:latin typeface="Palatino Linotype"/>
                <a:ea typeface="Palatino Linotype"/>
                <a:cs typeface="Palatino Linotype"/>
                <a:sym typeface="Palatino Linotype"/>
              </a:rPr>
              <a:t>tvorba sice zprostředkovává velmi úzkou část komplexní</a:t>
            </a:r>
            <a:r>
              <a:rPr lang="sk" sz="1500"/>
              <a:t>ho</a:t>
            </a:r>
            <a:r>
              <a:rPr lang="sk" sz="1500">
                <a:latin typeface="Palatino Linotype"/>
                <a:ea typeface="Palatino Linotype"/>
                <a:cs typeface="Palatino Linotype"/>
                <a:sym typeface="Palatino Linotype"/>
              </a:rPr>
              <a:t> tématu nové spirituality, ale</a:t>
            </a:r>
            <a:r>
              <a:rPr lang="sk" sz="1500"/>
              <a:t> </a:t>
            </a:r>
            <a:r>
              <a:rPr lang="sk" sz="1500">
                <a:latin typeface="Palatino Linotype"/>
                <a:ea typeface="Palatino Linotype"/>
                <a:cs typeface="Palatino Linotype"/>
                <a:sym typeface="Palatino Linotype"/>
              </a:rPr>
              <a:t>právě nově pojatá křesťanská ikonografie pouk</a:t>
            </a:r>
            <a:r>
              <a:rPr lang="sk" sz="1500"/>
              <a:t>azuje</a:t>
            </a:r>
            <a:r>
              <a:rPr lang="sk" sz="1500">
                <a:latin typeface="Palatino Linotype"/>
                <a:ea typeface="Palatino Linotype"/>
                <a:cs typeface="Palatino Linotype"/>
                <a:sym typeface="Palatino Linotype"/>
              </a:rPr>
              <a:t> lépe než</a:t>
            </a:r>
            <a:r>
              <a:rPr lang="sk" sz="1500"/>
              <a:t> </a:t>
            </a:r>
            <a:r>
              <a:rPr lang="sk" sz="1500">
                <a:latin typeface="Palatino Linotype"/>
                <a:ea typeface="Palatino Linotype"/>
                <a:cs typeface="Palatino Linotype"/>
                <a:sym typeface="Palatino Linotype"/>
              </a:rPr>
              <a:t>cokoli jiného na onu snahu subjektivně a kreativně přistoupit něčemu, co je pro většinu lidí ustálenou a neměnnou konstantou</a:t>
            </a:r>
            <a:r>
              <a:rPr lang="sk" sz="1500"/>
              <a:t>, a to</a:t>
            </a:r>
            <a:r>
              <a:rPr lang="sk" sz="1500">
                <a:latin typeface="Palatino Linotype"/>
                <a:ea typeface="Palatino Linotype"/>
                <a:cs typeface="Palatino Linotype"/>
                <a:sym typeface="Palatino Linotype"/>
              </a:rPr>
              <a:t> vzhled křesťanských výjevů. Ty</a:t>
            </a:r>
            <a:r>
              <a:rPr lang="sk" sz="1500"/>
              <a:t> </a:t>
            </a:r>
            <a:r>
              <a:rPr lang="sk" sz="1500">
                <a:latin typeface="Palatino Linotype"/>
                <a:ea typeface="Palatino Linotype"/>
                <a:cs typeface="Palatino Linotype"/>
                <a:sym typeface="Palatino Linotype"/>
              </a:rPr>
              <a:t>v</a:t>
            </a:r>
            <a:r>
              <a:rPr lang="sk" sz="1500"/>
              <a:t> </a:t>
            </a:r>
            <a:r>
              <a:rPr lang="sk" sz="1500">
                <a:latin typeface="Palatino Linotype"/>
                <a:ea typeface="Palatino Linotype"/>
                <a:cs typeface="Palatino Linotype"/>
                <a:sym typeface="Palatino Linotype"/>
              </a:rPr>
              <a:t>naší zemi primárně pocházejí z období baroka, či se ho snaží napodobovat. Přitom ve dnešním světě může člověk rozličnými způsoby </a:t>
            </a:r>
            <a:r>
              <a:rPr lang="sk" sz="1500"/>
              <a:t>experimentovat</a:t>
            </a:r>
            <a:r>
              <a:rPr lang="sk" sz="1500">
                <a:latin typeface="Palatino Linotype"/>
                <a:ea typeface="Palatino Linotype"/>
                <a:cs typeface="Palatino Linotype"/>
                <a:sym typeface="Palatino Linotype"/>
              </a:rPr>
              <a:t> se svou spiritualitou</a:t>
            </a:r>
            <a:r>
              <a:rPr lang="sk" sz="1500"/>
              <a:t> </a:t>
            </a:r>
            <a:r>
              <a:rPr lang="sk" sz="1500">
                <a:latin typeface="Palatino Linotype"/>
                <a:ea typeface="Palatino Linotype"/>
                <a:cs typeface="Palatino Linotype"/>
                <a:sym typeface="Palatino Linotype"/>
              </a:rPr>
              <a:t>a</a:t>
            </a:r>
            <a:r>
              <a:rPr lang="sk" sz="1500"/>
              <a:t> </a:t>
            </a:r>
            <a:r>
              <a:rPr lang="sk" sz="1500">
                <a:latin typeface="Palatino Linotype"/>
                <a:ea typeface="Palatino Linotype"/>
                <a:cs typeface="Palatino Linotype"/>
                <a:sym typeface="Palatino Linotype"/>
              </a:rPr>
              <a:t>přehodnocovat ji. </a:t>
            </a:r>
            <a:endParaRPr sz="1500" b="1">
              <a:latin typeface="Palatino Linotype"/>
              <a:ea typeface="Palatino Linotype"/>
              <a:cs typeface="Palatino Linotype"/>
              <a:sym typeface="Palatino Linotype"/>
            </a:endParaRPr>
          </a:p>
          <a:p>
            <a:pPr marL="0" lvl="0" indent="457200" algn="just" rtl="0">
              <a:lnSpc>
                <a:spcPct val="115000"/>
              </a:lnSpc>
              <a:spcBef>
                <a:spcPts val="0"/>
              </a:spcBef>
              <a:spcAft>
                <a:spcPts val="0"/>
              </a:spcAft>
              <a:buNone/>
            </a:pPr>
            <a:r>
              <a:rPr lang="sk" sz="1500"/>
              <a:t>V</a:t>
            </a:r>
            <a:r>
              <a:rPr lang="sk" sz="1500">
                <a:latin typeface="Palatino Linotype"/>
                <a:ea typeface="Palatino Linotype"/>
                <a:cs typeface="Palatino Linotype"/>
                <a:sym typeface="Palatino Linotype"/>
              </a:rPr>
              <a:t>ýstava se tak snaží poukázat na nové přístupy k víře a</a:t>
            </a:r>
            <a:r>
              <a:rPr lang="sk" sz="1500"/>
              <a:t> </a:t>
            </a:r>
            <a:r>
              <a:rPr lang="sk" sz="1500">
                <a:latin typeface="Palatino Linotype"/>
                <a:ea typeface="Palatino Linotype"/>
                <a:cs typeface="Palatino Linotype"/>
                <a:sym typeface="Palatino Linotype"/>
              </a:rPr>
              <a:t>hledání vlastní cesty ke</a:t>
            </a:r>
            <a:r>
              <a:rPr lang="sk" sz="1500"/>
              <a:t> </a:t>
            </a:r>
            <a:r>
              <a:rPr lang="sk" sz="1500">
                <a:latin typeface="Palatino Linotype"/>
                <a:ea typeface="Palatino Linotype"/>
                <a:cs typeface="Palatino Linotype"/>
                <a:sym typeface="Palatino Linotype"/>
              </a:rPr>
              <a:t>spiritualitě v moderním světě. Chce zprostředkovat divákovi nový pohled na</a:t>
            </a:r>
            <a:r>
              <a:rPr lang="sk" sz="1500"/>
              <a:t> </a:t>
            </a:r>
            <a:r>
              <a:rPr lang="sk" sz="1500">
                <a:latin typeface="Palatino Linotype"/>
                <a:ea typeface="Palatino Linotype"/>
                <a:cs typeface="Palatino Linotype"/>
                <a:sym typeface="Palatino Linotype"/>
              </a:rPr>
              <a:t>křesťanská vyobrazení a poukázat na změnu, která ve vnímání vlastní spirituality nastala</a:t>
            </a:r>
            <a:r>
              <a:rPr lang="sk" sz="1500"/>
              <a:t> a nese</a:t>
            </a:r>
            <a:r>
              <a:rPr lang="sk" sz="1500">
                <a:latin typeface="Palatino Linotype"/>
                <a:ea typeface="Palatino Linotype"/>
                <a:cs typeface="Palatino Linotype"/>
                <a:sym typeface="Palatino Linotype"/>
              </a:rPr>
              <a:t> s sebou nutnost jejího přehodnocování a subjektivizování.</a:t>
            </a:r>
            <a:endParaRPr sz="1500">
              <a:latin typeface="Palatino Linotype"/>
              <a:ea typeface="Palatino Linotype"/>
              <a:cs typeface="Palatino Linotype"/>
              <a:sym typeface="Palatino Linotyp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3000"/>
              <a:t>Dům umění města Brna</a:t>
            </a:r>
            <a:endParaRPr sz="3000"/>
          </a:p>
        </p:txBody>
      </p:sp>
      <p:pic>
        <p:nvPicPr>
          <p:cNvPr id="87" name="Google Shape;87;p18"/>
          <p:cNvPicPr preferRelativeResize="0"/>
          <p:nvPr/>
        </p:nvPicPr>
        <p:blipFill>
          <a:blip r:embed="rId3">
            <a:alphaModFix/>
          </a:blip>
          <a:stretch>
            <a:fillRect/>
          </a:stretch>
        </p:blipFill>
        <p:spPr>
          <a:xfrm>
            <a:off x="311700" y="1475575"/>
            <a:ext cx="4128351" cy="2752224"/>
          </a:xfrm>
          <a:prstGeom prst="rect">
            <a:avLst/>
          </a:prstGeom>
          <a:noFill/>
          <a:ln>
            <a:noFill/>
          </a:ln>
        </p:spPr>
      </p:pic>
      <p:pic>
        <p:nvPicPr>
          <p:cNvPr id="88" name="Google Shape;88;p18"/>
          <p:cNvPicPr preferRelativeResize="0"/>
          <p:nvPr/>
        </p:nvPicPr>
        <p:blipFill>
          <a:blip r:embed="rId4">
            <a:alphaModFix/>
          </a:blip>
          <a:stretch>
            <a:fillRect/>
          </a:stretch>
        </p:blipFill>
        <p:spPr>
          <a:xfrm>
            <a:off x="4703950" y="1477725"/>
            <a:ext cx="4128352" cy="2747937"/>
          </a:xfrm>
          <a:prstGeom prst="rect">
            <a:avLst/>
          </a:prstGeom>
          <a:noFill/>
          <a:ln>
            <a:noFill/>
          </a:ln>
        </p:spPr>
      </p:pic>
      <p:cxnSp>
        <p:nvCxnSpPr>
          <p:cNvPr id="89" name="Google Shape;89;p18"/>
          <p:cNvCxnSpPr/>
          <p:nvPr/>
        </p:nvCxnSpPr>
        <p:spPr>
          <a:xfrm rot="10800000">
            <a:off x="432650" y="1102650"/>
            <a:ext cx="4505700" cy="144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265500" y="2058175"/>
            <a:ext cx="4045200" cy="102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sk"/>
              <a:t>Dorota Sadovská</a:t>
            </a:r>
            <a:endParaRPr/>
          </a:p>
        </p:txBody>
      </p:sp>
      <p:sp>
        <p:nvSpPr>
          <p:cNvPr id="95" name="Google Shape;95;p19"/>
          <p:cNvSpPr txBox="1">
            <a:spLocks noGrp="1"/>
          </p:cNvSpPr>
          <p:nvPr>
            <p:ph type="body" idx="1"/>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just" rtl="0">
              <a:spcBef>
                <a:spcPts val="0"/>
              </a:spcBef>
              <a:spcAft>
                <a:spcPts val="1200"/>
              </a:spcAft>
              <a:buNone/>
            </a:pPr>
            <a:r>
              <a:rPr lang="sk" sz="1500" b="1">
                <a:solidFill>
                  <a:schemeClr val="dk1"/>
                </a:solidFill>
              </a:rPr>
              <a:t>Dorota Sadovská (*1973</a:t>
            </a:r>
            <a:r>
              <a:rPr lang="sk" sz="1500">
                <a:solidFill>
                  <a:schemeClr val="dk1"/>
                </a:solidFill>
              </a:rPr>
              <a:t>) je známá zejména ve slovenském současném malířství. Je pro ni charakteristické figurativní malířství, ve kterém se zabývá lidským tělem. Tělo chápe jako hmotu a</a:t>
            </a:r>
            <a:r>
              <a:rPr lang="sk" sz="1500"/>
              <a:t> </a:t>
            </a:r>
            <a:r>
              <a:rPr lang="sk" sz="1500">
                <a:solidFill>
                  <a:schemeClr val="dk1"/>
                </a:solidFill>
              </a:rPr>
              <a:t>nositele gest a emocí a je proto v jejich dílech zbaveno erotických konotací. Představuje jej ovšem často z netypických pohledů, které mu dodávají na jemné intimitě. Výrazným tématem její tvorby je</a:t>
            </a:r>
            <a:r>
              <a:rPr lang="sk" sz="1500"/>
              <a:t> </a:t>
            </a:r>
            <a:r>
              <a:rPr lang="sk" sz="1500">
                <a:solidFill>
                  <a:schemeClr val="dk1"/>
                </a:solidFill>
              </a:rPr>
              <a:t>zobrazení světců, kterým hledá novou vizualitu ve svém jazyce, nikoliv v jejich tradiční ikonografii. </a:t>
            </a:r>
            <a:endParaRPr sz="1500">
              <a:solidFill>
                <a:schemeClr val="dk1"/>
              </a:solidFill>
            </a:endParaRPr>
          </a:p>
        </p:txBody>
      </p:sp>
      <p:sp>
        <p:nvSpPr>
          <p:cNvPr id="96" name="Google Shape;96;p19"/>
          <p:cNvSpPr txBox="1">
            <a:spLocks noGrp="1"/>
          </p:cNvSpPr>
          <p:nvPr>
            <p:ph type="title" idx="2"/>
          </p:nvPr>
        </p:nvSpPr>
        <p:spPr>
          <a:xfrm>
            <a:off x="265500" y="3085075"/>
            <a:ext cx="4045200" cy="148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1300" b="1">
                <a:solidFill>
                  <a:schemeClr val="dk1"/>
                </a:solidFill>
              </a:rPr>
              <a:t>Modrozelený Kristus,</a:t>
            </a:r>
            <a:r>
              <a:rPr lang="sk" sz="1300">
                <a:solidFill>
                  <a:schemeClr val="dk1"/>
                </a:solidFill>
              </a:rPr>
              <a:t> 20</a:t>
            </a:r>
            <a:r>
              <a:rPr lang="sk" sz="1300"/>
              <a:t>21</a:t>
            </a:r>
            <a:r>
              <a:rPr lang="sk" sz="1300">
                <a:solidFill>
                  <a:schemeClr val="dk1"/>
                </a:solidFill>
              </a:rPr>
              <a:t>, ⌀ 100 cm</a:t>
            </a:r>
            <a:endParaRPr sz="1300">
              <a:solidFill>
                <a:schemeClr val="dk1"/>
              </a:solidFill>
            </a:endParaRPr>
          </a:p>
          <a:p>
            <a:pPr marL="0" lvl="0" indent="0" algn="l" rtl="0">
              <a:spcBef>
                <a:spcPts val="0"/>
              </a:spcBef>
              <a:spcAft>
                <a:spcPts val="0"/>
              </a:spcAft>
              <a:buNone/>
            </a:pPr>
            <a:r>
              <a:rPr lang="sk" sz="1300" b="1">
                <a:solidFill>
                  <a:schemeClr val="dk1"/>
                </a:solidFill>
              </a:rPr>
              <a:t>Žlté objatie, výběr děl,</a:t>
            </a:r>
            <a:r>
              <a:rPr lang="sk" sz="1300">
                <a:solidFill>
                  <a:schemeClr val="dk1"/>
                </a:solidFill>
              </a:rPr>
              <a:t> 2006-2017, 30 x 30 cm</a:t>
            </a:r>
            <a:endParaRPr sz="1300">
              <a:solidFill>
                <a:schemeClr val="dk1"/>
              </a:solidFill>
            </a:endParaRPr>
          </a:p>
          <a:p>
            <a:pPr marL="0" lvl="0" indent="0" algn="l" rtl="0">
              <a:spcBef>
                <a:spcPts val="0"/>
              </a:spcBef>
              <a:spcAft>
                <a:spcPts val="0"/>
              </a:spcAft>
              <a:buNone/>
            </a:pPr>
            <a:r>
              <a:rPr lang="sk" sz="1300" b="1">
                <a:solidFill>
                  <a:schemeClr val="dk1"/>
                </a:solidFill>
              </a:rPr>
              <a:t>Krátky telesný slovník svätých,</a:t>
            </a:r>
            <a:r>
              <a:rPr lang="sk" sz="1300">
                <a:solidFill>
                  <a:schemeClr val="dk1"/>
                </a:solidFill>
              </a:rPr>
              <a:t> 2007, 30 x 30 cm</a:t>
            </a:r>
            <a:endParaRPr sz="1300">
              <a:solidFill>
                <a:schemeClr val="dk1"/>
              </a:solidFill>
            </a:endParaRPr>
          </a:p>
          <a:p>
            <a:pPr marL="0" lvl="0" indent="0" algn="l" rtl="0">
              <a:spcBef>
                <a:spcPts val="0"/>
              </a:spcBef>
              <a:spcAft>
                <a:spcPts val="0"/>
              </a:spcAft>
              <a:buNone/>
            </a:pPr>
            <a:r>
              <a:rPr lang="sk" sz="1300" b="1">
                <a:solidFill>
                  <a:schemeClr val="dk1"/>
                </a:solidFill>
              </a:rPr>
              <a:t>Dojčiaca Madona,</a:t>
            </a:r>
            <a:r>
              <a:rPr lang="sk" sz="1300">
                <a:solidFill>
                  <a:schemeClr val="dk1"/>
                </a:solidFill>
              </a:rPr>
              <a:t> 2020, 160 x 140 cm</a:t>
            </a:r>
            <a:endParaRPr sz="1300">
              <a:solidFill>
                <a:schemeClr val="dk1"/>
              </a:solidFill>
            </a:endParaRPr>
          </a:p>
          <a:p>
            <a:pPr marL="0" lvl="0" indent="0" algn="l" rtl="0">
              <a:spcBef>
                <a:spcPts val="0"/>
              </a:spcBef>
              <a:spcAft>
                <a:spcPts val="0"/>
              </a:spcAft>
              <a:buNone/>
            </a:pPr>
            <a:r>
              <a:rPr lang="sk" sz="1300" b="1">
                <a:solidFill>
                  <a:schemeClr val="dk1"/>
                </a:solidFill>
              </a:rPr>
              <a:t>Madona Lactans,</a:t>
            </a:r>
            <a:r>
              <a:rPr lang="sk" sz="1300">
                <a:solidFill>
                  <a:schemeClr val="dk1"/>
                </a:solidFill>
              </a:rPr>
              <a:t> 2020, 160 x 140 cm</a:t>
            </a:r>
            <a:endParaRPr sz="1300">
              <a:solidFill>
                <a:schemeClr val="dk1"/>
              </a:solidFill>
            </a:endParaRPr>
          </a:p>
          <a:p>
            <a:pPr marL="0" lvl="0" indent="0" algn="l" rtl="0">
              <a:spcBef>
                <a:spcPts val="0"/>
              </a:spcBef>
              <a:spcAft>
                <a:spcPts val="0"/>
              </a:spcAft>
              <a:buNone/>
            </a:pPr>
            <a:r>
              <a:rPr lang="sk" sz="1300" b="1">
                <a:solidFill>
                  <a:schemeClr val="dk1"/>
                </a:solidFill>
              </a:rPr>
              <a:t>Zranené plátno,</a:t>
            </a:r>
            <a:r>
              <a:rPr lang="sk" sz="1300">
                <a:solidFill>
                  <a:schemeClr val="dk1"/>
                </a:solidFill>
              </a:rPr>
              <a:t> 2021-2022, 150 x 50 x 50 cm</a:t>
            </a:r>
            <a:endParaRPr sz="1300">
              <a:solidFill>
                <a:schemeClr val="dk1"/>
              </a:solidFill>
            </a:endParaRPr>
          </a:p>
        </p:txBody>
      </p:sp>
      <p:pic>
        <p:nvPicPr>
          <p:cNvPr id="97" name="Google Shape;97;p19"/>
          <p:cNvPicPr preferRelativeResize="0"/>
          <p:nvPr/>
        </p:nvPicPr>
        <p:blipFill>
          <a:blip r:embed="rId3">
            <a:alphaModFix/>
          </a:blip>
          <a:stretch>
            <a:fillRect/>
          </a:stretch>
        </p:blipFill>
        <p:spPr>
          <a:xfrm>
            <a:off x="338149" y="424525"/>
            <a:ext cx="2904652" cy="1633650"/>
          </a:xfrm>
          <a:prstGeom prst="rect">
            <a:avLst/>
          </a:prstGeom>
          <a:noFill/>
          <a:ln>
            <a:noFill/>
          </a:ln>
        </p:spPr>
      </p:pic>
      <p:cxnSp>
        <p:nvCxnSpPr>
          <p:cNvPr id="98" name="Google Shape;98;p19"/>
          <p:cNvCxnSpPr/>
          <p:nvPr/>
        </p:nvCxnSpPr>
        <p:spPr>
          <a:xfrm>
            <a:off x="356200" y="2827200"/>
            <a:ext cx="3015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265500" y="2058175"/>
            <a:ext cx="4045200" cy="102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sk"/>
              <a:t>Anna Huláčová</a:t>
            </a:r>
            <a:endParaRPr/>
          </a:p>
        </p:txBody>
      </p:sp>
      <p:sp>
        <p:nvSpPr>
          <p:cNvPr id="104" name="Google Shape;104;p20"/>
          <p:cNvSpPr txBox="1">
            <a:spLocks noGrp="1"/>
          </p:cNvSpPr>
          <p:nvPr>
            <p:ph type="body" idx="1"/>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just" rtl="0">
              <a:spcBef>
                <a:spcPts val="0"/>
              </a:spcBef>
              <a:spcAft>
                <a:spcPts val="1200"/>
              </a:spcAft>
              <a:buNone/>
            </a:pPr>
            <a:r>
              <a:rPr lang="sk" sz="1500" b="1">
                <a:solidFill>
                  <a:schemeClr val="dk1"/>
                </a:solidFill>
              </a:rPr>
              <a:t>Anna Huláčová (*1984</a:t>
            </a:r>
            <a:r>
              <a:rPr lang="sk" sz="1500">
                <a:solidFill>
                  <a:schemeClr val="dk1"/>
                </a:solidFill>
              </a:rPr>
              <a:t>) je bytostnou českou sochařkou a ve svých dílech věnuje lidovým tradicím, rituálům a venkovské estetice. Inspiraci čerpá také z východních kultur, ale často i osobní mytologie. Určitou blízkost svých soch podporuje častým dialogem dvou soch, které spolu nějakým způsobem promlouvají, jako je</a:t>
            </a:r>
            <a:r>
              <a:rPr lang="sk" sz="1500"/>
              <a:t> </a:t>
            </a:r>
            <a:r>
              <a:rPr lang="sk" sz="1500">
                <a:solidFill>
                  <a:schemeClr val="dk1"/>
                </a:solidFill>
              </a:rPr>
              <a:t>například na této výstavě přítomný Andělský dialog.</a:t>
            </a:r>
            <a:r>
              <a:rPr lang="sk" sz="1500">
                <a:solidFill>
                  <a:srgbClr val="090909"/>
                </a:solidFill>
                <a:highlight>
                  <a:srgbClr val="F8F8F8"/>
                </a:highlight>
                <a:latin typeface="Arial"/>
                <a:ea typeface="Arial"/>
                <a:cs typeface="Arial"/>
                <a:sym typeface="Arial"/>
              </a:rPr>
              <a:t> </a:t>
            </a:r>
            <a:r>
              <a:rPr lang="sk" sz="1500">
                <a:solidFill>
                  <a:schemeClr val="dk1"/>
                </a:solidFill>
              </a:rPr>
              <a:t>Její tvorba nese prvky tajemství, hledání archetypů. Tvoří na</a:t>
            </a:r>
            <a:r>
              <a:rPr lang="sk" sz="1500"/>
              <a:t> </a:t>
            </a:r>
            <a:r>
              <a:rPr lang="sk" sz="1500">
                <a:solidFill>
                  <a:schemeClr val="dk1"/>
                </a:solidFill>
              </a:rPr>
              <a:t>pomezí minulosti a budoucnosti, kdy</a:t>
            </a:r>
            <a:r>
              <a:rPr lang="sk" sz="1500"/>
              <a:t> </a:t>
            </a:r>
            <a:r>
              <a:rPr lang="sk" sz="1500">
                <a:solidFill>
                  <a:schemeClr val="dk1"/>
                </a:solidFill>
              </a:rPr>
              <a:t>z</a:t>
            </a:r>
            <a:r>
              <a:rPr lang="sk" sz="1500"/>
              <a:t> </a:t>
            </a:r>
            <a:r>
              <a:rPr lang="sk" sz="1500">
                <a:solidFill>
                  <a:schemeClr val="dk1"/>
                </a:solidFill>
              </a:rPr>
              <a:t>minulosti vytahuje předlohy křesťanských či až starověkých </a:t>
            </a:r>
            <a:r>
              <a:rPr lang="sk" sz="1500"/>
              <a:t>námětů</a:t>
            </a:r>
            <a:r>
              <a:rPr lang="sk" sz="1500">
                <a:solidFill>
                  <a:schemeClr val="dk1"/>
                </a:solidFill>
              </a:rPr>
              <a:t>. Právě tato dualita minulosti a</a:t>
            </a:r>
            <a:r>
              <a:rPr lang="sk" sz="1500"/>
              <a:t> </a:t>
            </a:r>
            <a:r>
              <a:rPr lang="sk" sz="1500">
                <a:solidFill>
                  <a:schemeClr val="dk1"/>
                </a:solidFill>
              </a:rPr>
              <a:t>budoucnosti navazuje i na její techniku kombinování tradičních a přírodních materiálů s</a:t>
            </a:r>
            <a:r>
              <a:rPr lang="sk" sz="1500"/>
              <a:t> </a:t>
            </a:r>
            <a:r>
              <a:rPr lang="sk" sz="1500">
                <a:solidFill>
                  <a:schemeClr val="dk1"/>
                </a:solidFill>
              </a:rPr>
              <a:t>moderními a syntetickými. </a:t>
            </a:r>
            <a:endParaRPr sz="1500"/>
          </a:p>
        </p:txBody>
      </p:sp>
      <p:sp>
        <p:nvSpPr>
          <p:cNvPr id="105" name="Google Shape;105;p20"/>
          <p:cNvSpPr txBox="1">
            <a:spLocks noGrp="1"/>
          </p:cNvSpPr>
          <p:nvPr>
            <p:ph type="title" idx="2"/>
          </p:nvPr>
        </p:nvSpPr>
        <p:spPr>
          <a:xfrm>
            <a:off x="265500" y="3085075"/>
            <a:ext cx="4195800" cy="148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1300" b="1"/>
              <a:t>Víra (Svatý Jiří),</a:t>
            </a:r>
            <a:r>
              <a:rPr lang="sk" sz="1300"/>
              <a:t> 2012, 170 x 190 x 80 cm</a:t>
            </a:r>
            <a:endParaRPr sz="1300"/>
          </a:p>
          <a:p>
            <a:pPr marL="0" lvl="0" indent="0" algn="l" rtl="0">
              <a:spcBef>
                <a:spcPts val="0"/>
              </a:spcBef>
              <a:spcAft>
                <a:spcPts val="0"/>
              </a:spcAft>
              <a:buNone/>
            </a:pPr>
            <a:r>
              <a:rPr lang="sk" sz="1300" b="1"/>
              <a:t>Láska,</a:t>
            </a:r>
            <a:r>
              <a:rPr lang="sk" sz="1300"/>
              <a:t> výběr ze série 4 soch, 2012, 160 x 90 x 80 cm</a:t>
            </a:r>
            <a:endParaRPr sz="1300"/>
          </a:p>
          <a:p>
            <a:pPr marL="0" lvl="0" indent="0" algn="l" rtl="0">
              <a:spcBef>
                <a:spcPts val="0"/>
              </a:spcBef>
              <a:spcAft>
                <a:spcPts val="0"/>
              </a:spcAft>
              <a:buNone/>
            </a:pPr>
            <a:r>
              <a:rPr lang="sk" sz="1300" b="1"/>
              <a:t>Andělský dialog,</a:t>
            </a:r>
            <a:r>
              <a:rPr lang="sk" sz="1300"/>
              <a:t> 2013, výška 35 cm</a:t>
            </a:r>
            <a:endParaRPr sz="1300"/>
          </a:p>
          <a:p>
            <a:pPr marL="0" lvl="0" indent="0" algn="l" rtl="0">
              <a:spcBef>
                <a:spcPts val="0"/>
              </a:spcBef>
              <a:spcAft>
                <a:spcPts val="0"/>
              </a:spcAft>
              <a:buNone/>
            </a:pPr>
            <a:r>
              <a:rPr lang="sk" sz="1300" b="1"/>
              <a:t>Padlý anděl,</a:t>
            </a:r>
            <a:r>
              <a:rPr lang="sk" sz="1300"/>
              <a:t> 2017, výška 42 cm</a:t>
            </a:r>
            <a:endParaRPr sz="1300"/>
          </a:p>
          <a:p>
            <a:pPr marL="0" lvl="0" indent="0" algn="l" rtl="0">
              <a:spcBef>
                <a:spcPts val="0"/>
              </a:spcBef>
              <a:spcAft>
                <a:spcPts val="0"/>
              </a:spcAft>
              <a:buNone/>
            </a:pPr>
            <a:r>
              <a:rPr lang="sk" sz="1300" b="1"/>
              <a:t>Kohout,</a:t>
            </a:r>
            <a:r>
              <a:rPr lang="sk" sz="1300"/>
              <a:t> 2014, 54 x 59 x 20 cm</a:t>
            </a:r>
            <a:endParaRPr sz="1300"/>
          </a:p>
        </p:txBody>
      </p:sp>
      <p:pic>
        <p:nvPicPr>
          <p:cNvPr id="106" name="Google Shape;106;p20"/>
          <p:cNvPicPr preferRelativeResize="0"/>
          <p:nvPr/>
        </p:nvPicPr>
        <p:blipFill>
          <a:blip r:embed="rId3">
            <a:alphaModFix/>
          </a:blip>
          <a:stretch>
            <a:fillRect/>
          </a:stretch>
        </p:blipFill>
        <p:spPr>
          <a:xfrm>
            <a:off x="390525" y="304800"/>
            <a:ext cx="1800763" cy="1753375"/>
          </a:xfrm>
          <a:prstGeom prst="rect">
            <a:avLst/>
          </a:prstGeom>
          <a:noFill/>
          <a:ln>
            <a:noFill/>
          </a:ln>
        </p:spPr>
      </p:pic>
      <p:cxnSp>
        <p:nvCxnSpPr>
          <p:cNvPr id="107" name="Google Shape;107;p20"/>
          <p:cNvCxnSpPr/>
          <p:nvPr/>
        </p:nvCxnSpPr>
        <p:spPr>
          <a:xfrm>
            <a:off x="356200" y="2827200"/>
            <a:ext cx="3015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265500" y="2058175"/>
            <a:ext cx="4045200" cy="102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sk"/>
              <a:t>Patrik Hábl</a:t>
            </a:r>
            <a:endParaRPr/>
          </a:p>
        </p:txBody>
      </p:sp>
      <p:sp>
        <p:nvSpPr>
          <p:cNvPr id="113" name="Google Shape;113;p21"/>
          <p:cNvSpPr txBox="1">
            <a:spLocks noGrp="1"/>
          </p:cNvSpPr>
          <p:nvPr>
            <p:ph type="body" idx="1"/>
          </p:nvPr>
        </p:nvSpPr>
        <p:spPr>
          <a:xfrm>
            <a:off x="4939500" y="1268275"/>
            <a:ext cx="3837000" cy="3150900"/>
          </a:xfrm>
          <a:prstGeom prst="rect">
            <a:avLst/>
          </a:prstGeom>
        </p:spPr>
        <p:txBody>
          <a:bodyPr spcFirstLastPara="1" wrap="square" lIns="91425" tIns="91425" rIns="91425" bIns="91425" anchor="ctr" anchorCtr="0">
            <a:noAutofit/>
          </a:bodyPr>
          <a:lstStyle/>
          <a:p>
            <a:pPr marL="0" lvl="0" indent="0" algn="just" rtl="0">
              <a:spcBef>
                <a:spcPts val="1200"/>
              </a:spcBef>
              <a:spcAft>
                <a:spcPts val="0"/>
              </a:spcAft>
              <a:buClr>
                <a:schemeClr val="dk1"/>
              </a:buClr>
              <a:buSzPts val="1100"/>
              <a:buFont typeface="Arial"/>
              <a:buNone/>
            </a:pPr>
            <a:r>
              <a:rPr lang="sk" sz="1500" b="1">
                <a:solidFill>
                  <a:schemeClr val="dk1"/>
                </a:solidFill>
              </a:rPr>
              <a:t>Patrik Hábl (*1975) j</a:t>
            </a:r>
            <a:r>
              <a:rPr lang="sk" sz="1500">
                <a:solidFill>
                  <a:schemeClr val="dk1"/>
                </a:solidFill>
              </a:rPr>
              <a:t>e českým malířem a</a:t>
            </a:r>
            <a:r>
              <a:rPr lang="sk" sz="1500"/>
              <a:t> </a:t>
            </a:r>
            <a:r>
              <a:rPr lang="sk" sz="1500">
                <a:solidFill>
                  <a:schemeClr val="dk1"/>
                </a:solidFill>
              </a:rPr>
              <a:t>grafikem, který hojně pracuje s</a:t>
            </a:r>
            <a:r>
              <a:rPr lang="sk" sz="1500"/>
              <a:t> </a:t>
            </a:r>
            <a:r>
              <a:rPr lang="sk" sz="1500">
                <a:solidFill>
                  <a:schemeClr val="dk1"/>
                </a:solidFill>
              </a:rPr>
              <a:t>experimentální tvorbou. Ve svých dílech odkazuje na svůj vnitřní svět, který projektuje do podoby abstraktních obrazů, či zdánlivých zobrazení krajin a tělesných fragmentů. Přítomnost těchto výjevů je</a:t>
            </a:r>
            <a:r>
              <a:rPr lang="sk" sz="1500"/>
              <a:t> </a:t>
            </a:r>
            <a:r>
              <a:rPr lang="sk" sz="1500">
                <a:solidFill>
                  <a:schemeClr val="dk1"/>
                </a:solidFill>
              </a:rPr>
              <a:t>spíše tušená a jednotlivé prvky užité v</a:t>
            </a:r>
            <a:r>
              <a:rPr lang="sk" sz="1500"/>
              <a:t> </a:t>
            </a:r>
            <a:r>
              <a:rPr lang="sk" sz="1500">
                <a:solidFill>
                  <a:schemeClr val="dk1"/>
                </a:solidFill>
              </a:rPr>
              <a:t>obrazech jsou zcela nekonkrétní, jelikož vznikají částečně dílem regulované náhody, nebo malířského experimentu. Kontemplativní obrazy abstraktních krajin poukazují na určitou spiritualitu Háblových děl. Autor ovšem tvoří obrazy, které sebou nesou více zřetelný sakrální přesah, jako je například jeho série postních pláten</a:t>
            </a:r>
            <a:r>
              <a:rPr lang="sk" sz="1500">
                <a:solidFill>
                  <a:schemeClr val="dk1"/>
                </a:solidFill>
                <a:latin typeface="Arial"/>
                <a:ea typeface="Arial"/>
                <a:cs typeface="Arial"/>
                <a:sym typeface="Arial"/>
              </a:rPr>
              <a:t>. </a:t>
            </a:r>
            <a:endParaRPr sz="1500">
              <a:solidFill>
                <a:schemeClr val="dk1"/>
              </a:solidFill>
              <a:latin typeface="Arial"/>
              <a:ea typeface="Arial"/>
              <a:cs typeface="Arial"/>
              <a:sym typeface="Arial"/>
            </a:endParaRPr>
          </a:p>
          <a:p>
            <a:pPr marL="0" lvl="0" indent="0" algn="just" rtl="0">
              <a:spcBef>
                <a:spcPts val="1200"/>
              </a:spcBef>
              <a:spcAft>
                <a:spcPts val="1200"/>
              </a:spcAft>
              <a:buNone/>
            </a:pPr>
            <a:endParaRPr sz="1500"/>
          </a:p>
        </p:txBody>
      </p:sp>
      <p:sp>
        <p:nvSpPr>
          <p:cNvPr id="114" name="Google Shape;114;p21"/>
          <p:cNvSpPr txBox="1">
            <a:spLocks noGrp="1"/>
          </p:cNvSpPr>
          <p:nvPr>
            <p:ph type="title" idx="2"/>
          </p:nvPr>
        </p:nvSpPr>
        <p:spPr>
          <a:xfrm>
            <a:off x="265500" y="3085075"/>
            <a:ext cx="4045200" cy="148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300" b="1"/>
              <a:t>Lenten canvas II. (Půstne plátno),</a:t>
            </a:r>
            <a:r>
              <a:rPr lang="sk" sz="1300"/>
              <a:t> 2013, 220 x 240 cm</a:t>
            </a:r>
            <a:endParaRPr sz="1300"/>
          </a:p>
          <a:p>
            <a:pPr marL="0" lvl="0" indent="0" algn="l" rtl="0">
              <a:spcBef>
                <a:spcPts val="0"/>
              </a:spcBef>
              <a:spcAft>
                <a:spcPts val="0"/>
              </a:spcAft>
              <a:buNone/>
            </a:pPr>
            <a:r>
              <a:rPr lang="sk" sz="1300" b="1"/>
              <a:t>Tetraptych I., </a:t>
            </a:r>
            <a:r>
              <a:rPr lang="sk" sz="1300"/>
              <a:t>2013, 120 x 300 cm</a:t>
            </a:r>
            <a:endParaRPr sz="1300"/>
          </a:p>
          <a:p>
            <a:pPr marL="0" lvl="0" indent="0" algn="l" rtl="0">
              <a:spcBef>
                <a:spcPts val="0"/>
              </a:spcBef>
              <a:spcAft>
                <a:spcPts val="0"/>
              </a:spcAft>
              <a:buNone/>
            </a:pPr>
            <a:r>
              <a:rPr lang="sk" sz="1300" b="1"/>
              <a:t>Tetraptych II.,</a:t>
            </a:r>
            <a:r>
              <a:rPr lang="sk" sz="1300"/>
              <a:t> 2013, 120 x 330 cm</a:t>
            </a:r>
            <a:endParaRPr sz="1300"/>
          </a:p>
          <a:p>
            <a:pPr marL="0" lvl="0" indent="0" algn="l" rtl="0">
              <a:spcBef>
                <a:spcPts val="0"/>
              </a:spcBef>
              <a:spcAft>
                <a:spcPts val="0"/>
              </a:spcAft>
              <a:buNone/>
            </a:pPr>
            <a:endParaRPr sz="1300"/>
          </a:p>
          <a:p>
            <a:pPr marL="0" lvl="0" indent="0" algn="l" rtl="0">
              <a:spcBef>
                <a:spcPts val="0"/>
              </a:spcBef>
              <a:spcAft>
                <a:spcPts val="0"/>
              </a:spcAft>
              <a:buNone/>
            </a:pPr>
            <a:endParaRPr sz="1300"/>
          </a:p>
        </p:txBody>
      </p:sp>
      <p:pic>
        <p:nvPicPr>
          <p:cNvPr id="115" name="Google Shape;115;p21"/>
          <p:cNvPicPr preferRelativeResize="0"/>
          <p:nvPr/>
        </p:nvPicPr>
        <p:blipFill>
          <a:blip r:embed="rId3">
            <a:alphaModFix/>
          </a:blip>
          <a:stretch>
            <a:fillRect/>
          </a:stretch>
        </p:blipFill>
        <p:spPr>
          <a:xfrm>
            <a:off x="265500" y="407550"/>
            <a:ext cx="2934435" cy="1650625"/>
          </a:xfrm>
          <a:prstGeom prst="rect">
            <a:avLst/>
          </a:prstGeom>
          <a:noFill/>
          <a:ln>
            <a:noFill/>
          </a:ln>
        </p:spPr>
      </p:pic>
      <p:cxnSp>
        <p:nvCxnSpPr>
          <p:cNvPr id="116" name="Google Shape;116;p21"/>
          <p:cNvCxnSpPr/>
          <p:nvPr/>
        </p:nvCxnSpPr>
        <p:spPr>
          <a:xfrm>
            <a:off x="356200" y="2827200"/>
            <a:ext cx="3015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2463</Words>
  <Application>Microsoft Office PowerPoint</Application>
  <PresentationFormat>Předvádění na obrazovce (16:9)</PresentationFormat>
  <Paragraphs>179</Paragraphs>
  <Slides>27</Slides>
  <Notes>27</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27</vt:i4>
      </vt:variant>
    </vt:vector>
  </HeadingPairs>
  <TitlesOfParts>
    <vt:vector size="30" baseType="lpstr">
      <vt:lpstr>Arial</vt:lpstr>
      <vt:lpstr>Palatino Linotype</vt:lpstr>
      <vt:lpstr>Simple Light</vt:lpstr>
      <vt:lpstr>Ironie, hereze nebo nová zbožnost?</vt:lpstr>
      <vt:lpstr>Možnosti plakátů</vt:lpstr>
      <vt:lpstr>Tisková zpráva</vt:lpstr>
      <vt:lpstr>Prezentace aplikace PowerPoint</vt:lpstr>
      <vt:lpstr>Prezentace aplikace PowerPoint</vt:lpstr>
      <vt:lpstr>Dům umění města Brna</vt:lpstr>
      <vt:lpstr>Dorota Sadovská</vt:lpstr>
      <vt:lpstr>Anna Huláčová</vt:lpstr>
      <vt:lpstr>Patrik Hábl</vt:lpstr>
      <vt:lpstr>Ján Zelinka</vt:lpstr>
      <vt:lpstr>David Pešat</vt:lpstr>
      <vt:lpstr>Matúš Lányi</vt:lpstr>
      <vt:lpstr>Marek Ormandík</vt:lpstr>
      <vt:lpstr>Daniel Balabán</vt:lpstr>
      <vt:lpstr>Interpretační plán</vt:lpstr>
      <vt:lpstr>Produkční požadavky</vt:lpstr>
      <vt:lpstr>Prostorové rozvržení </vt:lpstr>
      <vt:lpstr>A</vt:lpstr>
      <vt:lpstr>B</vt:lpstr>
      <vt:lpstr>C*a</vt:lpstr>
      <vt:lpstr>C*b</vt:lpstr>
      <vt:lpstr>D*a</vt:lpstr>
      <vt:lpstr>D*b</vt:lpstr>
      <vt:lpstr>Průvodní letáček a popisek</vt:lpstr>
      <vt:lpstr>Propagace a průvodní akce </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Ironie, hereze nebo nová zbožnost?</dc:title>
  <cp:lastModifiedBy>Ladislav Kesner</cp:lastModifiedBy>
  <cp:revision>1</cp:revision>
  <dcterms:modified xsi:type="dcterms:W3CDTF">2023-12-18T08:10:07Z</dcterms:modified>
</cp:coreProperties>
</file>