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2"/>
  </p:notesMasterIdLst>
  <p:sldIdLst>
    <p:sldId id="257" r:id="rId2"/>
    <p:sldId id="304" r:id="rId3"/>
    <p:sldId id="329" r:id="rId4"/>
    <p:sldId id="645" r:id="rId5"/>
    <p:sldId id="646" r:id="rId6"/>
    <p:sldId id="647" r:id="rId7"/>
    <p:sldId id="365" r:id="rId8"/>
    <p:sldId id="265" r:id="rId9"/>
    <p:sldId id="368" r:id="rId10"/>
    <p:sldId id="407" r:id="rId11"/>
    <p:sldId id="413" r:id="rId12"/>
    <p:sldId id="412" r:id="rId13"/>
    <p:sldId id="411" r:id="rId14"/>
    <p:sldId id="367" r:id="rId15"/>
    <p:sldId id="373" r:id="rId16"/>
    <p:sldId id="433" r:id="rId17"/>
    <p:sldId id="362" r:id="rId18"/>
    <p:sldId id="372" r:id="rId19"/>
    <p:sldId id="652" r:id="rId20"/>
    <p:sldId id="649" r:id="rId21"/>
    <p:sldId id="651" r:id="rId22"/>
    <p:sldId id="276" r:id="rId23"/>
    <p:sldId id="310" r:id="rId24"/>
    <p:sldId id="653" r:id="rId25"/>
    <p:sldId id="270" r:id="rId26"/>
    <p:sldId id="326" r:id="rId27"/>
    <p:sldId id="670" r:id="rId28"/>
    <p:sldId id="300" r:id="rId29"/>
    <p:sldId id="299" r:id="rId30"/>
    <p:sldId id="287" r:id="rId31"/>
    <p:sldId id="533" r:id="rId32"/>
    <p:sldId id="293" r:id="rId33"/>
    <p:sldId id="544" r:id="rId34"/>
    <p:sldId id="424" r:id="rId35"/>
    <p:sldId id="504" r:id="rId36"/>
    <p:sldId id="552" r:id="rId37"/>
    <p:sldId id="350" r:id="rId38"/>
    <p:sldId id="355" r:id="rId39"/>
    <p:sldId id="294" r:id="rId40"/>
    <p:sldId id="302" r:id="rId41"/>
    <p:sldId id="396" r:id="rId42"/>
    <p:sldId id="307" r:id="rId43"/>
    <p:sldId id="644" r:id="rId44"/>
    <p:sldId id="383" r:id="rId45"/>
    <p:sldId id="484" r:id="rId46"/>
    <p:sldId id="297" r:id="rId47"/>
    <p:sldId id="344" r:id="rId48"/>
    <p:sldId id="377" r:id="rId49"/>
    <p:sldId id="328" r:id="rId50"/>
    <p:sldId id="492" r:id="rId51"/>
    <p:sldId id="452" r:id="rId52"/>
    <p:sldId id="325" r:id="rId53"/>
    <p:sldId id="364" r:id="rId54"/>
    <p:sldId id="419" r:id="rId55"/>
    <p:sldId id="330" r:id="rId56"/>
    <p:sldId id="320" r:id="rId57"/>
    <p:sldId id="321" r:id="rId58"/>
    <p:sldId id="333" r:id="rId59"/>
    <p:sldId id="378" r:id="rId60"/>
    <p:sldId id="370" r:id="rId61"/>
    <p:sldId id="512" r:id="rId62"/>
    <p:sldId id="331" r:id="rId63"/>
    <p:sldId id="536" r:id="rId64"/>
    <p:sldId id="416" r:id="rId65"/>
    <p:sldId id="332" r:id="rId66"/>
    <p:sldId id="324" r:id="rId67"/>
    <p:sldId id="524" r:id="rId68"/>
    <p:sldId id="671" r:id="rId69"/>
    <p:sldId id="613" r:id="rId70"/>
    <p:sldId id="555" r:id="rId71"/>
    <p:sldId id="339" r:id="rId72"/>
    <p:sldId id="340" r:id="rId73"/>
    <p:sldId id="595" r:id="rId74"/>
    <p:sldId id="598" r:id="rId75"/>
    <p:sldId id="596" r:id="rId76"/>
    <p:sldId id="672" r:id="rId77"/>
    <p:sldId id="343" r:id="rId78"/>
    <p:sldId id="495" r:id="rId79"/>
    <p:sldId id="496" r:id="rId80"/>
    <p:sldId id="497" r:id="rId81"/>
    <p:sldId id="603" r:id="rId82"/>
    <p:sldId id="673" r:id="rId83"/>
    <p:sldId id="674" r:id="rId84"/>
    <p:sldId id="599" r:id="rId85"/>
    <p:sldId id="675" r:id="rId86"/>
    <p:sldId id="601" r:id="rId87"/>
    <p:sldId id="676" r:id="rId88"/>
    <p:sldId id="341" r:id="rId89"/>
    <p:sldId id="431" r:id="rId90"/>
    <p:sldId id="678" r:id="rId91"/>
    <p:sldId id="563" r:id="rId92"/>
    <p:sldId id="677" r:id="rId93"/>
    <p:sldId id="630" r:id="rId94"/>
    <p:sldId id="337" r:id="rId95"/>
    <p:sldId id="374" r:id="rId96"/>
    <p:sldId id="639" r:id="rId97"/>
    <p:sldId id="282" r:id="rId98"/>
    <p:sldId id="283" r:id="rId99"/>
    <p:sldId id="317" r:id="rId100"/>
    <p:sldId id="284" r:id="rId101"/>
    <p:sldId id="291" r:id="rId102"/>
    <p:sldId id="428" r:id="rId103"/>
    <p:sldId id="612" r:id="rId104"/>
    <p:sldId id="338" r:id="rId105"/>
    <p:sldId id="573" r:id="rId106"/>
    <p:sldId id="352" r:id="rId107"/>
    <p:sldId id="608" r:id="rId108"/>
    <p:sldId id="619" r:id="rId109"/>
    <p:sldId id="635" r:id="rId110"/>
    <p:sldId id="634" r:id="rId111"/>
    <p:sldId id="640" r:id="rId112"/>
    <p:sldId id="666" r:id="rId113"/>
    <p:sldId id="659" r:id="rId114"/>
    <p:sldId id="401" r:id="rId115"/>
    <p:sldId id="402" r:id="rId116"/>
    <p:sldId id="679" r:id="rId117"/>
    <p:sldId id="680" r:id="rId118"/>
    <p:sldId id="405" r:id="rId119"/>
    <p:sldId id="681" r:id="rId120"/>
    <p:sldId id="658" r:id="rId121"/>
    <p:sldId id="660" r:id="rId122"/>
    <p:sldId id="518" r:id="rId123"/>
    <p:sldId id="554" r:id="rId124"/>
    <p:sldId id="662" r:id="rId125"/>
    <p:sldId id="564" r:id="rId126"/>
    <p:sldId id="454" r:id="rId127"/>
    <p:sldId id="435" r:id="rId128"/>
    <p:sldId id="436" r:id="rId129"/>
    <p:sldId id="559" r:id="rId130"/>
    <p:sldId id="528" r:id="rId131"/>
    <p:sldId id="445" r:id="rId132"/>
    <p:sldId id="661" r:id="rId133"/>
    <p:sldId id="532" r:id="rId134"/>
    <p:sldId id="566" r:id="rId135"/>
    <p:sldId id="442" r:id="rId136"/>
    <p:sldId id="443" r:id="rId137"/>
    <p:sldId id="335" r:id="rId138"/>
    <p:sldId id="663" r:id="rId139"/>
    <p:sldId id="664" r:id="rId140"/>
    <p:sldId id="665" r:id="rId141"/>
    <p:sldId id="403" r:id="rId142"/>
    <p:sldId id="404" r:id="rId143"/>
    <p:sldId id="657" r:id="rId144"/>
    <p:sldId id="668" r:id="rId145"/>
    <p:sldId id="363" r:id="rId146"/>
    <p:sldId id="656" r:id="rId147"/>
    <p:sldId id="375" r:id="rId148"/>
    <p:sldId id="654" r:id="rId149"/>
    <p:sldId id="381" r:id="rId150"/>
    <p:sldId id="655" r:id="rId15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2" autoAdjust="0"/>
    <p:restoredTop sz="94660"/>
  </p:normalViewPr>
  <p:slideViewPr>
    <p:cSldViewPr snapToGrid="0">
      <p:cViewPr varScale="1">
        <p:scale>
          <a:sx n="91" d="100"/>
          <a:sy n="91" d="100"/>
        </p:scale>
        <p:origin x="81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A12CD3-01E8-4A1E-8967-CE0BF4D87BF9}" type="datetimeFigureOut">
              <a:rPr lang="cs-CZ" smtClean="0"/>
              <a:t>15.10.2023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F60417-A950-4742-934C-A4CBA7302C9E}" type="slidenum">
              <a:rPr lang="cs-CZ" smtClean="0"/>
              <a:t>‹#›</a:t>
            </a:fld>
            <a:endParaRPr lang="cs-CZ"/>
          </a:p>
        </p:txBody>
      </p:sp>
    </p:spTree>
    <p:extLst>
      <p:ext uri="{BB962C8B-B14F-4D97-AF65-F5344CB8AC3E}">
        <p14:creationId xmlns:p14="http://schemas.microsoft.com/office/powerpoint/2010/main" val="76398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it-IT" dirty="0"/>
              <a:t>co</a:t>
            </a:r>
            <a:r>
              <a:rPr lang="cs-CZ" dirty="0"/>
              <a:t>r</a:t>
            </a:r>
            <a:r>
              <a:rPr lang="it-IT" dirty="0"/>
              <a:t>sa”, “danza”, “corteggiamento, inseguimento”, “ratto”, “conquista”, “trionfo mitico”, “trionfo romano”, “trionfo allegorico”, “morte, lamento e resurrezione” </a:t>
            </a:r>
            <a:endParaRPr lang="cs-CZ" dirty="0"/>
          </a:p>
        </p:txBody>
      </p:sp>
      <p:sp>
        <p:nvSpPr>
          <p:cNvPr id="4" name="Zástupný symbol pro číslo snímku 3"/>
          <p:cNvSpPr>
            <a:spLocks noGrp="1"/>
          </p:cNvSpPr>
          <p:nvPr>
            <p:ph type="sldNum" sz="quarter" idx="10"/>
          </p:nvPr>
        </p:nvSpPr>
        <p:spPr/>
        <p:txBody>
          <a:bodyPr/>
          <a:lstStyle/>
          <a:p>
            <a:fld id="{6D3A330D-6B93-4029-B80B-638F51B30FB4}" type="slidenum">
              <a:rPr lang="cs-CZ" smtClean="0"/>
              <a:pPr/>
              <a:t>23</a:t>
            </a:fld>
            <a:endParaRPr lang="cs-CZ"/>
          </a:p>
        </p:txBody>
      </p:sp>
    </p:spTree>
    <p:extLst>
      <p:ext uri="{BB962C8B-B14F-4D97-AF65-F5344CB8AC3E}">
        <p14:creationId xmlns:p14="http://schemas.microsoft.com/office/powerpoint/2010/main" val="24331190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368F348-CA8E-4B09-9018-6867CD99F57F}" type="slidenum">
              <a:rPr lang="cs-CZ" smtClean="0"/>
              <a:pPr/>
              <a:t>133</a:t>
            </a:fld>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D3A330D-6B93-4029-B80B-638F51B30FB4}" type="slidenum">
              <a:rPr lang="cs-CZ" smtClean="0"/>
              <a:pPr/>
              <a:t>27</a:t>
            </a:fld>
            <a:endParaRPr lang="cs-CZ"/>
          </a:p>
        </p:txBody>
      </p:sp>
    </p:spTree>
    <p:extLst>
      <p:ext uri="{BB962C8B-B14F-4D97-AF65-F5344CB8AC3E}">
        <p14:creationId xmlns:p14="http://schemas.microsoft.com/office/powerpoint/2010/main" val="16523196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D3A330D-6B93-4029-B80B-638F51B30FB4}" type="slidenum">
              <a:rPr lang="cs-CZ" smtClean="0"/>
              <a:pPr/>
              <a:t>30</a:t>
            </a:fld>
            <a:endParaRPr lang="cs-CZ"/>
          </a:p>
        </p:txBody>
      </p:sp>
    </p:spTree>
    <p:extLst>
      <p:ext uri="{BB962C8B-B14F-4D97-AF65-F5344CB8AC3E}">
        <p14:creationId xmlns:p14="http://schemas.microsoft.com/office/powerpoint/2010/main" val="2264724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D3A330D-6B93-4029-B80B-638F51B30FB4}" type="slidenum">
              <a:rPr lang="cs-CZ" smtClean="0"/>
              <a:pPr/>
              <a:t>33</a:t>
            </a:fld>
            <a:endParaRPr lang="cs-CZ"/>
          </a:p>
        </p:txBody>
      </p:sp>
    </p:spTree>
    <p:extLst>
      <p:ext uri="{BB962C8B-B14F-4D97-AF65-F5344CB8AC3E}">
        <p14:creationId xmlns:p14="http://schemas.microsoft.com/office/powerpoint/2010/main" val="990636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D3A330D-6B93-4029-B80B-638F51B30FB4}" type="slidenum">
              <a:rPr lang="cs-CZ" smtClean="0"/>
              <a:pPr/>
              <a:t>49</a:t>
            </a:fld>
            <a:endParaRPr lang="cs-CZ"/>
          </a:p>
        </p:txBody>
      </p:sp>
    </p:spTree>
    <p:extLst>
      <p:ext uri="{BB962C8B-B14F-4D97-AF65-F5344CB8AC3E}">
        <p14:creationId xmlns:p14="http://schemas.microsoft.com/office/powerpoint/2010/main" val="389433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D3A330D-6B93-4029-B80B-638F51B30FB4}" type="slidenum">
              <a:rPr lang="cs-CZ" smtClean="0"/>
              <a:pPr/>
              <a:t>52</a:t>
            </a:fld>
            <a:endParaRPr lang="cs-CZ"/>
          </a:p>
        </p:txBody>
      </p:sp>
    </p:spTree>
    <p:extLst>
      <p:ext uri="{BB962C8B-B14F-4D97-AF65-F5344CB8AC3E}">
        <p14:creationId xmlns:p14="http://schemas.microsoft.com/office/powerpoint/2010/main" val="36907773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E368F348-CA8E-4B09-9018-6867CD99F57F}" type="slidenum">
              <a:rPr lang="cs-CZ" smtClean="0"/>
              <a:pPr/>
              <a:t>76</a:t>
            </a:fld>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D3A330D-6B93-4029-B80B-638F51B30FB4}" type="slidenum">
              <a:rPr lang="cs-CZ" smtClean="0"/>
              <a:pPr/>
              <a:t>88</a:t>
            </a:fld>
            <a:endParaRPr lang="cs-CZ"/>
          </a:p>
        </p:txBody>
      </p:sp>
    </p:spTree>
    <p:extLst>
      <p:ext uri="{BB962C8B-B14F-4D97-AF65-F5344CB8AC3E}">
        <p14:creationId xmlns:p14="http://schemas.microsoft.com/office/powerpoint/2010/main" val="3589249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Zástupný symbol pro obrázek snímku 1">
            <a:extLst>
              <a:ext uri="{FF2B5EF4-FFF2-40B4-BE49-F238E27FC236}">
                <a16:creationId xmlns:a16="http://schemas.microsoft.com/office/drawing/2014/main" id="{A67CD1A9-F162-4CF7-AE5D-62D936FA8DF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Zástupný symbol pro poznámky 2">
            <a:extLst>
              <a:ext uri="{FF2B5EF4-FFF2-40B4-BE49-F238E27FC236}">
                <a16:creationId xmlns:a16="http://schemas.microsoft.com/office/drawing/2014/main" id="{1E6AC4C7-3C1F-4FC1-856F-7587CBB5B4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de-DE" altLang="cs-CZ"/>
          </a:p>
        </p:txBody>
      </p:sp>
      <p:sp>
        <p:nvSpPr>
          <p:cNvPr id="82948" name="Zástupný symbol pro číslo snímku 3">
            <a:extLst>
              <a:ext uri="{FF2B5EF4-FFF2-40B4-BE49-F238E27FC236}">
                <a16:creationId xmlns:a16="http://schemas.microsoft.com/office/drawing/2014/main" id="{ADEE4407-C15D-4946-8C07-B7B75E6998D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EEBF8E-706E-4631-9CE8-8A03098C944D}" type="slidenum">
              <a:rPr lang="cs-CZ" altLang="cs-CZ">
                <a:latin typeface="Arial" panose="020B0604020202020204" pitchFamily="34" charset="0"/>
              </a:rPr>
              <a:pPr>
                <a:spcBef>
                  <a:spcPct val="0"/>
                </a:spcBef>
              </a:pPr>
              <a:t>115</a:t>
            </a:fld>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043DB52-5735-48F6-8E37-C863AADC8549}"/>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7B497FD7-9204-4E37-9018-07AB4D7B0B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FD8F45A0-D92F-4B96-B2BA-CA40F7C18649}"/>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5" name="Zástupný symbol pro zápatí 4">
            <a:extLst>
              <a:ext uri="{FF2B5EF4-FFF2-40B4-BE49-F238E27FC236}">
                <a16:creationId xmlns:a16="http://schemas.microsoft.com/office/drawing/2014/main" id="{91ADA90E-1C49-4208-87D5-C06CB16A442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F5AD03E-09C3-4320-9A36-17EBED94B0D1}"/>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26591298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3077282-9259-49D6-8733-9BF0B1E3BC11}"/>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661476A6-245D-409D-A3D1-B15D0BA73279}"/>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D6996C47-B73E-45F8-9251-0D0C220EF5C5}"/>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5" name="Zástupný symbol pro zápatí 4">
            <a:extLst>
              <a:ext uri="{FF2B5EF4-FFF2-40B4-BE49-F238E27FC236}">
                <a16:creationId xmlns:a16="http://schemas.microsoft.com/office/drawing/2014/main" id="{77383BEC-4BBF-46EB-9CB2-7D078F394A50}"/>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FF600E3-1BC9-49AF-9696-D8AE78CE2F9E}"/>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4238886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979A6425-F5E5-4F08-AA86-CAA408561F9C}"/>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6ADA04B4-22A0-471E-9DDD-E84DFA4B21F9}"/>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177E97B4-B1BD-45E6-B1D7-FAB57266BAB7}"/>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5" name="Zástupný symbol pro zápatí 4">
            <a:extLst>
              <a:ext uri="{FF2B5EF4-FFF2-40B4-BE49-F238E27FC236}">
                <a16:creationId xmlns:a16="http://schemas.microsoft.com/office/drawing/2014/main" id="{10DEE92C-F5E7-440C-9D70-A1A2BBEF883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E4E07C1-EBFF-4605-8404-CC0B1BFA4F52}"/>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33618892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cSld name="Nadpis a 2 obsahy nad text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half" idx="3"/>
          </p:nvPr>
        </p:nvSpPr>
        <p:spPr>
          <a:xfrm>
            <a:off x="609600" y="3938589"/>
            <a:ext cx="10972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datum 5"/>
          <p:cNvSpPr>
            <a:spLocks noGrp="1"/>
          </p:cNvSpPr>
          <p:nvPr>
            <p:ph type="dt" sz="half" idx="10"/>
          </p:nvPr>
        </p:nvSpPr>
        <p:spPr>
          <a:xfrm>
            <a:off x="609600" y="6245225"/>
            <a:ext cx="2844800" cy="476250"/>
          </a:xfrm>
        </p:spPr>
        <p:txBody>
          <a:bodyPr/>
          <a:lstStyle>
            <a:lvl1pPr>
              <a:defRPr/>
            </a:lvl1pPr>
          </a:lstStyle>
          <a:p>
            <a:pPr>
              <a:defRPr/>
            </a:pPr>
            <a:endParaRPr lang="cs-CZ"/>
          </a:p>
        </p:txBody>
      </p:sp>
      <p:sp>
        <p:nvSpPr>
          <p:cNvPr id="7" name="Zástupný symbol pro zápatí 6"/>
          <p:cNvSpPr>
            <a:spLocks noGrp="1"/>
          </p:cNvSpPr>
          <p:nvPr>
            <p:ph type="ftr" sz="quarter" idx="11"/>
          </p:nvPr>
        </p:nvSpPr>
        <p:spPr>
          <a:xfrm>
            <a:off x="4165600" y="6245225"/>
            <a:ext cx="3860800" cy="476250"/>
          </a:xfrm>
        </p:spPr>
        <p:txBody>
          <a:bodyPr/>
          <a:lstStyle>
            <a:lvl1pPr>
              <a:defRPr/>
            </a:lvl1pPr>
          </a:lstStyle>
          <a:p>
            <a:pPr>
              <a:defRPr/>
            </a:pPr>
            <a:endParaRPr lang="cs-CZ"/>
          </a:p>
        </p:txBody>
      </p:sp>
      <p:sp>
        <p:nvSpPr>
          <p:cNvPr id="8" name="Zástupný symbol pro číslo snímku 7"/>
          <p:cNvSpPr>
            <a:spLocks noGrp="1"/>
          </p:cNvSpPr>
          <p:nvPr>
            <p:ph type="sldNum" sz="quarter" idx="12"/>
          </p:nvPr>
        </p:nvSpPr>
        <p:spPr>
          <a:xfrm>
            <a:off x="8737600" y="6245225"/>
            <a:ext cx="2844800" cy="476250"/>
          </a:xfrm>
        </p:spPr>
        <p:txBody>
          <a:bodyPr/>
          <a:lstStyle>
            <a:lvl1pPr>
              <a:defRPr/>
            </a:lvl1pPr>
          </a:lstStyle>
          <a:p>
            <a:pPr>
              <a:defRPr/>
            </a:pPr>
            <a:fld id="{60D52180-4A1E-4952-A270-5BFE992047FD}" type="slidenum">
              <a:rPr lang="cs-CZ"/>
              <a:pPr>
                <a:defRPr/>
              </a:pPr>
              <a:t>‹#›</a:t>
            </a:fld>
            <a:endParaRPr lang="cs-CZ"/>
          </a:p>
        </p:txBody>
      </p:sp>
    </p:spTree>
    <p:extLst>
      <p:ext uri="{BB962C8B-B14F-4D97-AF65-F5344CB8AC3E}">
        <p14:creationId xmlns:p14="http://schemas.microsoft.com/office/powerpoint/2010/main" val="152157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9ED4CD5-04E0-4E7A-8FCA-D2FBF1251C2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9F3B25D7-BF91-4699-BA50-4E9E95E0B41A}"/>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BA56FE97-9657-42A2-8313-04F8F4511E08}"/>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5" name="Zástupný symbol pro zápatí 4">
            <a:extLst>
              <a:ext uri="{FF2B5EF4-FFF2-40B4-BE49-F238E27FC236}">
                <a16:creationId xmlns:a16="http://schemas.microsoft.com/office/drawing/2014/main" id="{C07D35A6-C83E-4C21-B930-F5F3BA3DFFB8}"/>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C659BB97-BBED-417D-A97C-B3F61BE77EE0}"/>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410778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B2DE828-0DDF-4BB3-BBE0-2A51466015DA}"/>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01194A9A-279F-4F41-B7F4-26124F80D8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DF01BFC6-E6EB-46EE-AA93-4FB6628B5A28}"/>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5" name="Zástupný symbol pro zápatí 4">
            <a:extLst>
              <a:ext uri="{FF2B5EF4-FFF2-40B4-BE49-F238E27FC236}">
                <a16:creationId xmlns:a16="http://schemas.microsoft.com/office/drawing/2014/main" id="{F8F15890-693B-4124-A6C8-6461FEE3720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72D453A-9356-4221-A13D-202F04D07F28}"/>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958755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E8B926-EB4A-48B3-ACCD-71C017DCCB91}"/>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362DFB99-520A-42F5-ABFC-7DC019F2E8C5}"/>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07867CEC-92F6-4F36-A6BB-5502B4BD8545}"/>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4BD83C82-54EC-4C8F-A554-C2103118A1A5}"/>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6" name="Zástupný symbol pro zápatí 5">
            <a:extLst>
              <a:ext uri="{FF2B5EF4-FFF2-40B4-BE49-F238E27FC236}">
                <a16:creationId xmlns:a16="http://schemas.microsoft.com/office/drawing/2014/main" id="{4B0DF320-E043-4198-A8EF-362DE05E89FD}"/>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712A11E6-E3E9-421D-B2FB-3758638D2ED5}"/>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1503257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63BCB90-927E-4972-B0E6-BC1F867E5BFA}"/>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B60E4070-A534-4552-A619-06D1D8D32A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056A1BC0-F324-47A2-8196-381EC4F0D2EC}"/>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FC9B5272-46B7-4F3A-90D0-6ED927F08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ABADF23B-B9D6-4710-A2DA-C90F24B4F6C6}"/>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C09FCA60-B4EE-47C5-B554-AC02039ED902}"/>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8" name="Zástupný symbol pro zápatí 7">
            <a:extLst>
              <a:ext uri="{FF2B5EF4-FFF2-40B4-BE49-F238E27FC236}">
                <a16:creationId xmlns:a16="http://schemas.microsoft.com/office/drawing/2014/main" id="{4CF8C36F-3C08-43F4-96E6-2F19980A8EFB}"/>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EEB42B3D-4D8D-4428-AB81-883895F7964E}"/>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3280854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EA4EC0E-034D-4237-8296-1152A4FD0B23}"/>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4BED1F5F-D5E3-4AA5-B8E3-3EDF44D812FD}"/>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4" name="Zástupný symbol pro zápatí 3">
            <a:extLst>
              <a:ext uri="{FF2B5EF4-FFF2-40B4-BE49-F238E27FC236}">
                <a16:creationId xmlns:a16="http://schemas.microsoft.com/office/drawing/2014/main" id="{6AB60964-7A8D-4D51-9115-DB1A0CA9E6FD}"/>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B492BB6F-92C6-4BF1-AB82-A26809643314}"/>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612562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9EC97E22-6BD0-4B09-AEA0-9D0A7FA8F9DD}"/>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3" name="Zástupný symbol pro zápatí 2">
            <a:extLst>
              <a:ext uri="{FF2B5EF4-FFF2-40B4-BE49-F238E27FC236}">
                <a16:creationId xmlns:a16="http://schemas.microsoft.com/office/drawing/2014/main" id="{31D7CDED-53A3-4CDD-8452-9A725AB56D85}"/>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39F7A29-EE34-4D92-8A93-A1A9F6F1D292}"/>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2057968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F512A32-B105-4219-AA3E-DD2B9CBF8687}"/>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9912C19A-111C-4B08-811F-F6C38CC465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F6A3B22E-0519-4E5F-A08C-9A56B30CF7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E9CDFD34-299E-4F5E-B853-24B93F5BAB80}"/>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6" name="Zástupný symbol pro zápatí 5">
            <a:extLst>
              <a:ext uri="{FF2B5EF4-FFF2-40B4-BE49-F238E27FC236}">
                <a16:creationId xmlns:a16="http://schemas.microsoft.com/office/drawing/2014/main" id="{6DD6558E-2883-4DFA-8017-98216310EDD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92E01D5A-BF3C-4544-82BF-662729F93107}"/>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2697789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565CC7E-A304-4605-B06F-704156F2AFAA}"/>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780716E8-A44F-40C3-AD96-2C671144D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0CB8C92A-B616-44A0-8692-D1DFE7319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9B39DF46-FDD3-494D-9E2C-5E355ABDE222}"/>
              </a:ext>
            </a:extLst>
          </p:cNvPr>
          <p:cNvSpPr>
            <a:spLocks noGrp="1"/>
          </p:cNvSpPr>
          <p:nvPr>
            <p:ph type="dt" sz="half" idx="10"/>
          </p:nvPr>
        </p:nvSpPr>
        <p:spPr/>
        <p:txBody>
          <a:bodyPr/>
          <a:lstStyle/>
          <a:p>
            <a:fld id="{9AC68ACC-FEAD-4916-9E10-66B02F0EB622}" type="datetimeFigureOut">
              <a:rPr lang="cs-CZ" smtClean="0"/>
              <a:t>15.10.2023</a:t>
            </a:fld>
            <a:endParaRPr lang="cs-CZ"/>
          </a:p>
        </p:txBody>
      </p:sp>
      <p:sp>
        <p:nvSpPr>
          <p:cNvPr id="6" name="Zástupný symbol pro zápatí 5">
            <a:extLst>
              <a:ext uri="{FF2B5EF4-FFF2-40B4-BE49-F238E27FC236}">
                <a16:creationId xmlns:a16="http://schemas.microsoft.com/office/drawing/2014/main" id="{3A9CBE0E-48D4-425A-B9DA-23C616552E45}"/>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0170FC9-0767-4395-BF26-B8EDAB6BD9DC}"/>
              </a:ext>
            </a:extLst>
          </p:cNvPr>
          <p:cNvSpPr>
            <a:spLocks noGrp="1"/>
          </p:cNvSpPr>
          <p:nvPr>
            <p:ph type="sldNum" sz="quarter" idx="12"/>
          </p:nvPr>
        </p:nvSpPr>
        <p:spPr/>
        <p:txBody>
          <a:bodyPr/>
          <a:lstStyle/>
          <a:p>
            <a:fld id="{2A0D0B5D-104D-4A50-9291-66A93FB0CF1D}" type="slidenum">
              <a:rPr lang="cs-CZ" smtClean="0"/>
              <a:t>‹#›</a:t>
            </a:fld>
            <a:endParaRPr lang="cs-CZ"/>
          </a:p>
        </p:txBody>
      </p:sp>
    </p:spTree>
    <p:extLst>
      <p:ext uri="{BB962C8B-B14F-4D97-AF65-F5344CB8AC3E}">
        <p14:creationId xmlns:p14="http://schemas.microsoft.com/office/powerpoint/2010/main" val="3778967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CFBFF87-F26A-4A4E-BF03-220C18A448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FB226472-F883-4638-AAE8-4A3C06186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20609C67-5805-4B33-8E46-5B6AA0470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C68ACC-FEAD-4916-9E10-66B02F0EB622}" type="datetimeFigureOut">
              <a:rPr lang="cs-CZ" smtClean="0"/>
              <a:t>15.10.2023</a:t>
            </a:fld>
            <a:endParaRPr lang="cs-CZ"/>
          </a:p>
        </p:txBody>
      </p:sp>
      <p:sp>
        <p:nvSpPr>
          <p:cNvPr id="5" name="Zástupný symbol pro zápatí 4">
            <a:extLst>
              <a:ext uri="{FF2B5EF4-FFF2-40B4-BE49-F238E27FC236}">
                <a16:creationId xmlns:a16="http://schemas.microsoft.com/office/drawing/2014/main" id="{155AC0F9-A86E-4651-9DFC-ACCA584C5B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C9C8DFD-E7D9-4E2D-A153-B1A012D0AA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0D0B5D-104D-4A50-9291-66A93FB0CF1D}" type="slidenum">
              <a:rPr lang="cs-CZ" smtClean="0"/>
              <a:t>‹#›</a:t>
            </a:fld>
            <a:endParaRPr lang="cs-CZ"/>
          </a:p>
        </p:txBody>
      </p:sp>
    </p:spTree>
    <p:extLst>
      <p:ext uri="{BB962C8B-B14F-4D97-AF65-F5344CB8AC3E}">
        <p14:creationId xmlns:p14="http://schemas.microsoft.com/office/powerpoint/2010/main" val="2587227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image" Target="../media/image161.jpeg"/><Relationship Id="rId1" Type="http://schemas.openxmlformats.org/officeDocument/2006/relationships/slideLayout" Target="../slideLayouts/slideLayout4.xml"/><Relationship Id="rId4" Type="http://schemas.openxmlformats.org/officeDocument/2006/relationships/image" Target="../media/image163.jpeg"/></Relationships>
</file>

<file path=ppt/slides/_rels/slide10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4.xml"/><Relationship Id="rId4" Type="http://schemas.openxmlformats.org/officeDocument/2006/relationships/image" Target="../media/image171.jpeg"/></Relationships>
</file>

<file path=ppt/slides/_rels/slide10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172.jpe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jpeg"/></Relationships>
</file>

<file path=ppt/slides/_rels/slide11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4.xml"/><Relationship Id="rId4" Type="http://schemas.openxmlformats.org/officeDocument/2006/relationships/image" Target="../media/image181.jpeg"/></Relationships>
</file>

<file path=ppt/slides/_rels/slide111.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image" Target="../media/image182.jpe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184.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image" Target="../media/image193.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195.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image" Target="../media/image20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206.jpe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207.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208.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10.jpeg"/></Relationships>
</file>

<file path=ppt/slides/_rels/slide134.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3.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image" Target="../media/image216.jpeg"/><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220.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221.jp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223.jpg"/><Relationship Id="rId2" Type="http://schemas.openxmlformats.org/officeDocument/2006/relationships/image" Target="../media/image222.jpg"/><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jp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image" Target="../media/image226.jpe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3" Type="http://schemas.openxmlformats.org/officeDocument/2006/relationships/image" Target="../media/image229.jpg"/><Relationship Id="rId2" Type="http://schemas.openxmlformats.org/officeDocument/2006/relationships/image" Target="../media/image228.jpe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jpeg"/><Relationship Id="rId1" Type="http://schemas.openxmlformats.org/officeDocument/2006/relationships/slideLayout" Target="../slideLayouts/slideLayout4.xml"/><Relationship Id="rId4" Type="http://schemas.openxmlformats.org/officeDocument/2006/relationships/image" Target="../media/image232.jpeg"/></Relationships>
</file>

<file path=ppt/slides/_rels/slide148.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50.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tiff"/><Relationship Id="rId2" Type="http://schemas.openxmlformats.org/officeDocument/2006/relationships/image" Target="../media/image2.pn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 Id="rId5" Type="http://schemas.openxmlformats.org/officeDocument/2006/relationships/image" Target="../media/image46.jpe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 Id="rId4"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7.jpg"/><Relationship Id="rId1" Type="http://schemas.openxmlformats.org/officeDocument/2006/relationships/slideLayout" Target="../slideLayouts/slideLayout4.xml"/><Relationship Id="rId4" Type="http://schemas.openxmlformats.org/officeDocument/2006/relationships/image" Target="../media/image68.jpg"/></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0.jpeg"/><Relationship Id="rId1" Type="http://schemas.openxmlformats.org/officeDocument/2006/relationships/slideLayout" Target="../slideLayouts/slideLayout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86.jpeg"/><Relationship Id="rId4" Type="http://schemas.openxmlformats.org/officeDocument/2006/relationships/image" Target="../media/image85.jpeg"/></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4" Type="http://schemas.openxmlformats.org/officeDocument/2006/relationships/image" Target="../media/image91.jpeg"/></Relationships>
</file>

<file path=ppt/slides/_rels/slide56.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4.xml"/><Relationship Id="rId5" Type="http://schemas.openxmlformats.org/officeDocument/2006/relationships/image" Target="../media/image96.jpeg"/><Relationship Id="rId4"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4.xml"/><Relationship Id="rId5" Type="http://schemas.openxmlformats.org/officeDocument/2006/relationships/image" Target="../media/image103.jpeg"/><Relationship Id="rId4" Type="http://schemas.openxmlformats.org/officeDocument/2006/relationships/image" Target="../media/image102.jpeg"/></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xml"/><Relationship Id="rId4" Type="http://schemas.openxmlformats.org/officeDocument/2006/relationships/image" Target="../media/image119.jpeg"/></Relationships>
</file>

<file path=ppt/slides/_rels/slide72.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25.jpeg"/></Relationships>
</file>

<file path=ppt/slides/_rels/slide7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4.xml"/><Relationship Id="rId4" Type="http://schemas.openxmlformats.org/officeDocument/2006/relationships/image" Target="../media/image142.jpeg"/></Relationships>
</file>

<file path=ppt/slides/_rels/slide8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43.jpeg"/><Relationship Id="rId4" Type="http://schemas.openxmlformats.org/officeDocument/2006/relationships/image" Target="../media/image130.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4.xml"/><Relationship Id="rId4" Type="http://schemas.openxmlformats.org/officeDocument/2006/relationships/image" Target="../media/image149.jpeg"/></Relationships>
</file>

<file path=ppt/slides/_rels/slide94.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image" Target="../media/image152.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4.xml"/><Relationship Id="rId4" Type="http://schemas.openxmlformats.org/officeDocument/2006/relationships/image" Target="../media/image156.jpeg"/></Relationships>
</file>

<file path=ppt/slides/_rels/slide9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4.xml"/><Relationship Id="rId4" Type="http://schemas.openxmlformats.org/officeDocument/2006/relationships/image" Target="../media/image159.jpeg"/></Relationships>
</file>

<file path=ppt/slides/_rels/slide99.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620688"/>
            <a:ext cx="9144000" cy="1080120"/>
          </a:xfrm>
        </p:spPr>
        <p:txBody>
          <a:bodyPr>
            <a:normAutofit fontScale="90000"/>
          </a:bodyPr>
          <a:lstStyle/>
          <a:p>
            <a:br>
              <a:rPr lang="cs-CZ" b="1" dirty="0">
                <a:solidFill>
                  <a:srgbClr val="002060"/>
                </a:solidFill>
              </a:rPr>
            </a:br>
            <a:br>
              <a:rPr lang="cs-CZ" b="1" dirty="0">
                <a:solidFill>
                  <a:srgbClr val="002060"/>
                </a:solidFill>
              </a:rPr>
            </a:br>
            <a:br>
              <a:rPr lang="cs-CZ" b="1" dirty="0">
                <a:solidFill>
                  <a:srgbClr val="002060"/>
                </a:solidFill>
              </a:rPr>
            </a:br>
            <a:br>
              <a:rPr lang="cs-CZ" b="1" dirty="0">
                <a:solidFill>
                  <a:srgbClr val="002060"/>
                </a:solidFill>
              </a:rPr>
            </a:br>
            <a:r>
              <a:rPr lang="cs-CZ" b="1" dirty="0">
                <a:solidFill>
                  <a:srgbClr val="002060"/>
                </a:solidFill>
              </a:rPr>
              <a:t>Affect and </a:t>
            </a:r>
            <a:r>
              <a:rPr lang="cs-CZ" b="1" dirty="0" err="1">
                <a:solidFill>
                  <a:srgbClr val="002060"/>
                </a:solidFill>
              </a:rPr>
              <a:t>pathos</a:t>
            </a:r>
            <a:r>
              <a:rPr lang="cs-CZ" b="1" dirty="0">
                <a:solidFill>
                  <a:srgbClr val="002060"/>
                </a:solidFill>
              </a:rPr>
              <a:t> </a:t>
            </a:r>
            <a:r>
              <a:rPr lang="cs-CZ" b="1" dirty="0" err="1">
                <a:solidFill>
                  <a:srgbClr val="002060"/>
                </a:solidFill>
              </a:rPr>
              <a:t>formulae</a:t>
            </a:r>
            <a:r>
              <a:rPr lang="cs-CZ" b="1" dirty="0">
                <a:solidFill>
                  <a:srgbClr val="002060"/>
                </a:solidFill>
              </a:rPr>
              <a:t> in art and </a:t>
            </a:r>
            <a:r>
              <a:rPr lang="cs-CZ" b="1" dirty="0" err="1">
                <a:solidFill>
                  <a:srgbClr val="002060"/>
                </a:solidFill>
              </a:rPr>
              <a:t>visual</a:t>
            </a:r>
            <a:r>
              <a:rPr lang="cs-CZ" b="1" dirty="0">
                <a:solidFill>
                  <a:srgbClr val="002060"/>
                </a:solidFill>
              </a:rPr>
              <a:t> </a:t>
            </a:r>
            <a:r>
              <a:rPr lang="cs-CZ" b="1" dirty="0" err="1">
                <a:solidFill>
                  <a:srgbClr val="002060"/>
                </a:solidFill>
              </a:rPr>
              <a:t>culture</a:t>
            </a:r>
            <a:r>
              <a:rPr lang="cs-CZ" b="1" dirty="0">
                <a:solidFill>
                  <a:srgbClr val="002060"/>
                </a:solidFill>
              </a:rPr>
              <a:t> </a:t>
            </a:r>
            <a:r>
              <a:rPr lang="cs-CZ" b="1" dirty="0" err="1">
                <a:solidFill>
                  <a:srgbClr val="002060"/>
                </a:solidFill>
              </a:rPr>
              <a:t>of</a:t>
            </a:r>
            <a:r>
              <a:rPr lang="cs-CZ" b="1" dirty="0">
                <a:solidFill>
                  <a:srgbClr val="002060"/>
                </a:solidFill>
              </a:rPr>
              <a:t>  XX. and  XXI. </a:t>
            </a:r>
            <a:r>
              <a:rPr lang="cs-CZ" b="1" dirty="0" err="1">
                <a:solidFill>
                  <a:srgbClr val="002060"/>
                </a:solidFill>
              </a:rPr>
              <a:t>century</a:t>
            </a:r>
            <a:endParaRPr lang="cs-CZ" b="1" dirty="0">
              <a:solidFill>
                <a:srgbClr val="002060"/>
              </a:solidFill>
            </a:endParaRPr>
          </a:p>
        </p:txBody>
      </p:sp>
      <p:sp>
        <p:nvSpPr>
          <p:cNvPr id="3" name="Podnadpis 2"/>
          <p:cNvSpPr>
            <a:spLocks noGrp="1"/>
          </p:cNvSpPr>
          <p:nvPr>
            <p:ph type="subTitle" idx="1"/>
          </p:nvPr>
        </p:nvSpPr>
        <p:spPr>
          <a:xfrm>
            <a:off x="2667000" y="3602038"/>
            <a:ext cx="6858000" cy="2563266"/>
          </a:xfrm>
        </p:spPr>
        <p:txBody>
          <a:bodyPr/>
          <a:lstStyle/>
          <a:p>
            <a:endParaRPr lang="cs-CZ" dirty="0"/>
          </a:p>
          <a:p>
            <a:endParaRPr lang="cs-CZ" dirty="0"/>
          </a:p>
          <a:p>
            <a:endParaRPr lang="cs-CZ" dirty="0"/>
          </a:p>
        </p:txBody>
      </p:sp>
      <p:sp>
        <p:nvSpPr>
          <p:cNvPr id="5" name="TextovéPole 4"/>
          <p:cNvSpPr txBox="1"/>
          <p:nvPr/>
        </p:nvSpPr>
        <p:spPr>
          <a:xfrm>
            <a:off x="6528048" y="6327904"/>
            <a:ext cx="3240360" cy="369332"/>
          </a:xfrm>
          <a:prstGeom prst="rect">
            <a:avLst/>
          </a:prstGeom>
          <a:noFill/>
        </p:spPr>
        <p:txBody>
          <a:bodyPr wrap="square" rtlCol="0">
            <a:spAutoFit/>
          </a:bodyPr>
          <a:lstStyle/>
          <a:p>
            <a:r>
              <a:rPr lang="cs-CZ" dirty="0"/>
              <a:t>  </a:t>
            </a:r>
          </a:p>
        </p:txBody>
      </p:sp>
      <p:pic>
        <p:nvPicPr>
          <p:cNvPr id="1028" name="Picture 4" descr="C:\Users\Lada\Desktop\knihaplzen2\výstava\podletémat\2trauma, násilí,boje\53wielgusUtrpeníGHMP..jpg"/>
          <p:cNvPicPr>
            <a:picLocks noChangeAspect="1" noChangeArrowheads="1"/>
          </p:cNvPicPr>
          <p:nvPr/>
        </p:nvPicPr>
        <p:blipFill>
          <a:blip r:embed="rId2" cstate="print"/>
          <a:srcRect/>
          <a:stretch>
            <a:fillRect/>
          </a:stretch>
        </p:blipFill>
        <p:spPr bwMode="auto">
          <a:xfrm>
            <a:off x="4871864" y="2420888"/>
            <a:ext cx="2232248" cy="340692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9" name="Picture 5" descr="C:\Dokumente und Einstellungen\pitt\Desktop\ghirlandaio\image032.jpg"/>
          <p:cNvPicPr>
            <a:picLocks noChangeAspect="1" noChangeArrowheads="1"/>
          </p:cNvPicPr>
          <p:nvPr/>
        </p:nvPicPr>
        <p:blipFill>
          <a:blip r:embed="rId2" cstate="print"/>
          <a:srcRect/>
          <a:stretch>
            <a:fillRect/>
          </a:stretch>
        </p:blipFill>
        <p:spPr bwMode="auto">
          <a:xfrm>
            <a:off x="2423592" y="1124744"/>
            <a:ext cx="7654047" cy="5616624"/>
          </a:xfrm>
          <a:prstGeom prst="rect">
            <a:avLst/>
          </a:prstGeom>
          <a:noFill/>
        </p:spPr>
      </p:pic>
      <p:sp>
        <p:nvSpPr>
          <p:cNvPr id="4" name="TextovéPole 3"/>
          <p:cNvSpPr txBox="1"/>
          <p:nvPr/>
        </p:nvSpPr>
        <p:spPr>
          <a:xfrm>
            <a:off x="3287688" y="332656"/>
            <a:ext cx="6120680" cy="523220"/>
          </a:xfrm>
          <a:prstGeom prst="rect">
            <a:avLst/>
          </a:prstGeom>
          <a:noFill/>
        </p:spPr>
        <p:txBody>
          <a:bodyPr wrap="square" rtlCol="0">
            <a:spAutoFit/>
          </a:bodyPr>
          <a:lstStyle/>
          <a:p>
            <a:r>
              <a:rPr lang="cs-CZ" sz="2800" b="1" dirty="0" err="1"/>
              <a:t>Warburg´s</a:t>
            </a:r>
            <a:r>
              <a:rPr lang="cs-CZ" sz="2800" b="1" dirty="0"/>
              <a:t>  archive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Nadpis 1">
            <a:extLst>
              <a:ext uri="{FF2B5EF4-FFF2-40B4-BE49-F238E27FC236}">
                <a16:creationId xmlns:a16="http://schemas.microsoft.com/office/drawing/2014/main" id="{78601FB2-2204-4E9B-AAFE-F4860B2E5F5E}"/>
              </a:ext>
            </a:extLst>
          </p:cNvPr>
          <p:cNvSpPr>
            <a:spLocks noGrp="1"/>
          </p:cNvSpPr>
          <p:nvPr>
            <p:ph type="title"/>
          </p:nvPr>
        </p:nvSpPr>
        <p:spPr/>
        <p:txBody>
          <a:bodyPr/>
          <a:lstStyle/>
          <a:p>
            <a:pPr eaLnBrk="1" hangingPunct="1"/>
            <a:endParaRPr lang="de-DE" altLang="cs-CZ"/>
          </a:p>
        </p:txBody>
      </p:sp>
      <p:sp>
        <p:nvSpPr>
          <p:cNvPr id="48131" name="Zástupný symbol pro obsah 2">
            <a:extLst>
              <a:ext uri="{FF2B5EF4-FFF2-40B4-BE49-F238E27FC236}">
                <a16:creationId xmlns:a16="http://schemas.microsoft.com/office/drawing/2014/main" id="{60A8562A-7033-4979-B752-892DDCF3E2F3}"/>
              </a:ext>
            </a:extLst>
          </p:cNvPr>
          <p:cNvSpPr>
            <a:spLocks noGrp="1"/>
          </p:cNvSpPr>
          <p:nvPr>
            <p:ph sz="half" idx="1"/>
          </p:nvPr>
        </p:nvSpPr>
        <p:spPr>
          <a:xfrm>
            <a:off x="2063750" y="1700213"/>
            <a:ext cx="4038600" cy="4525962"/>
          </a:xfrm>
        </p:spPr>
        <p:txBody>
          <a:bodyPr/>
          <a:lstStyle/>
          <a:p>
            <a:pPr eaLnBrk="1" hangingPunct="1"/>
            <a:endParaRPr lang="de-DE" altLang="cs-CZ"/>
          </a:p>
        </p:txBody>
      </p:sp>
      <p:sp>
        <p:nvSpPr>
          <p:cNvPr id="48132" name="Zástupný symbol pro obsah 3">
            <a:extLst>
              <a:ext uri="{FF2B5EF4-FFF2-40B4-BE49-F238E27FC236}">
                <a16:creationId xmlns:a16="http://schemas.microsoft.com/office/drawing/2014/main" id="{6E48D66A-BFA3-46E2-8F85-0C03EC0C2832}"/>
              </a:ext>
            </a:extLst>
          </p:cNvPr>
          <p:cNvSpPr>
            <a:spLocks noGrp="1"/>
          </p:cNvSpPr>
          <p:nvPr>
            <p:ph sz="half" idx="2"/>
          </p:nvPr>
        </p:nvSpPr>
        <p:spPr>
          <a:xfrm>
            <a:off x="6172201" y="1600201"/>
            <a:ext cx="4100513" cy="4708525"/>
          </a:xfrm>
        </p:spPr>
        <p:txBody>
          <a:bodyPr/>
          <a:lstStyle/>
          <a:p>
            <a:pPr eaLnBrk="1" hangingPunct="1"/>
            <a:endParaRPr lang="de-DE" altLang="cs-CZ"/>
          </a:p>
        </p:txBody>
      </p:sp>
      <p:pic>
        <p:nvPicPr>
          <p:cNvPr id="48133" name="Picture 8" descr="http://oaj.oxfordjournals.org/content/30/3/377/F4.large.jpg">
            <a:extLst>
              <a:ext uri="{FF2B5EF4-FFF2-40B4-BE49-F238E27FC236}">
                <a16:creationId xmlns:a16="http://schemas.microsoft.com/office/drawing/2014/main" id="{53B57AEF-CC6D-4449-AB43-F44C41EE69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24114" y="188914"/>
            <a:ext cx="5208587"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2" descr="http://astrodreamer.squarespace.com/storage/schiele.portrait-black-vase.jpg">
            <a:extLst>
              <a:ext uri="{FF2B5EF4-FFF2-40B4-BE49-F238E27FC236}">
                <a16:creationId xmlns:a16="http://schemas.microsoft.com/office/drawing/2014/main" id="{224CBC3E-AB87-4A6D-8BEA-7A36FC3216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3213100"/>
            <a:ext cx="303212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4" descr="http://astrodreamer.squarespace.com/storage/schiele.jpg">
            <a:extLst>
              <a:ext uri="{FF2B5EF4-FFF2-40B4-BE49-F238E27FC236}">
                <a16:creationId xmlns:a16="http://schemas.microsoft.com/office/drawing/2014/main" id="{50643035-41A8-42B2-82FB-C6CA483412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7989" y="2349500"/>
            <a:ext cx="3082925"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Nadpis 1">
            <a:extLst>
              <a:ext uri="{FF2B5EF4-FFF2-40B4-BE49-F238E27FC236}">
                <a16:creationId xmlns:a16="http://schemas.microsoft.com/office/drawing/2014/main" id="{48637E21-4ECD-4CB3-A301-5FE685D0A18F}"/>
              </a:ext>
            </a:extLst>
          </p:cNvPr>
          <p:cNvSpPr>
            <a:spLocks noGrp="1"/>
          </p:cNvSpPr>
          <p:nvPr>
            <p:ph type="title"/>
          </p:nvPr>
        </p:nvSpPr>
        <p:spPr/>
        <p:txBody>
          <a:bodyPr/>
          <a:lstStyle/>
          <a:p>
            <a:pPr eaLnBrk="1" hangingPunct="1"/>
            <a:endParaRPr lang="de-DE" altLang="cs-CZ"/>
          </a:p>
        </p:txBody>
      </p:sp>
      <p:sp>
        <p:nvSpPr>
          <p:cNvPr id="49155" name="Zástupný symbol pro obsah 2">
            <a:extLst>
              <a:ext uri="{FF2B5EF4-FFF2-40B4-BE49-F238E27FC236}">
                <a16:creationId xmlns:a16="http://schemas.microsoft.com/office/drawing/2014/main" id="{82DEFE7F-53B1-4220-8A13-A5460EDCD7ED}"/>
              </a:ext>
            </a:extLst>
          </p:cNvPr>
          <p:cNvSpPr>
            <a:spLocks noGrp="1"/>
          </p:cNvSpPr>
          <p:nvPr>
            <p:ph sz="half" idx="1"/>
          </p:nvPr>
        </p:nvSpPr>
        <p:spPr/>
        <p:txBody>
          <a:bodyPr/>
          <a:lstStyle/>
          <a:p>
            <a:pPr eaLnBrk="1" hangingPunct="1"/>
            <a:endParaRPr lang="de-DE" altLang="cs-CZ"/>
          </a:p>
        </p:txBody>
      </p:sp>
      <p:sp>
        <p:nvSpPr>
          <p:cNvPr id="49156" name="Zástupný symbol pro obsah 3">
            <a:extLst>
              <a:ext uri="{FF2B5EF4-FFF2-40B4-BE49-F238E27FC236}">
                <a16:creationId xmlns:a16="http://schemas.microsoft.com/office/drawing/2014/main" id="{C265BAED-6457-4F13-93DF-DFAFD8FDAE62}"/>
              </a:ext>
            </a:extLst>
          </p:cNvPr>
          <p:cNvSpPr>
            <a:spLocks noGrp="1"/>
          </p:cNvSpPr>
          <p:nvPr>
            <p:ph sz="half" idx="2"/>
          </p:nvPr>
        </p:nvSpPr>
        <p:spPr/>
        <p:txBody>
          <a:bodyPr/>
          <a:lstStyle/>
          <a:p>
            <a:pPr eaLnBrk="1" hangingPunct="1"/>
            <a:endParaRPr lang="de-DE" altLang="cs-CZ"/>
          </a:p>
        </p:txBody>
      </p:sp>
      <p:pic>
        <p:nvPicPr>
          <p:cNvPr id="49157" name="Picture 2" descr="http://upload.wikimedia.org/wikipedia/commons/4/4d/Schiele_-_Schwangere.jpg">
            <a:extLst>
              <a:ext uri="{FF2B5EF4-FFF2-40B4-BE49-F238E27FC236}">
                <a16:creationId xmlns:a16="http://schemas.microsoft.com/office/drawing/2014/main" id="{D389978A-65FB-4E87-8D03-2DEFAA761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549276"/>
            <a:ext cx="4465638" cy="616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4" descr="http://4.bp.blogspot.com/-_vJZgm8wQSM/TtCkleaY2dI/AAAAAAAAAT4/7_97TKinT64/s1600/Egon+Schiele+female+nude+painting.jpg">
            <a:extLst>
              <a:ext uri="{FF2B5EF4-FFF2-40B4-BE49-F238E27FC236}">
                <a16:creationId xmlns:a16="http://schemas.microsoft.com/office/drawing/2014/main" id="{E4C6A9B1-A6F4-4CEF-8967-F488F4AEF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7139" y="692151"/>
            <a:ext cx="3925887"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el 1">
            <a:extLst>
              <a:ext uri="{FF2B5EF4-FFF2-40B4-BE49-F238E27FC236}">
                <a16:creationId xmlns:a16="http://schemas.microsoft.com/office/drawing/2014/main" id="{473E745B-DD3A-4E58-9144-30A0AB996CB4}"/>
              </a:ext>
            </a:extLst>
          </p:cNvPr>
          <p:cNvSpPr>
            <a:spLocks noGrp="1"/>
          </p:cNvSpPr>
          <p:nvPr>
            <p:ph type="title"/>
          </p:nvPr>
        </p:nvSpPr>
        <p:spPr/>
        <p:txBody>
          <a:bodyPr/>
          <a:lstStyle/>
          <a:p>
            <a:endParaRPr lang="de-DE" altLang="cs-CZ"/>
          </a:p>
        </p:txBody>
      </p:sp>
      <p:sp>
        <p:nvSpPr>
          <p:cNvPr id="50179" name="Inhaltsplatzhalter 2">
            <a:extLst>
              <a:ext uri="{FF2B5EF4-FFF2-40B4-BE49-F238E27FC236}">
                <a16:creationId xmlns:a16="http://schemas.microsoft.com/office/drawing/2014/main" id="{629268D6-382C-4114-A377-6E64B091F6D7}"/>
              </a:ext>
            </a:extLst>
          </p:cNvPr>
          <p:cNvSpPr>
            <a:spLocks noGrp="1"/>
          </p:cNvSpPr>
          <p:nvPr>
            <p:ph idx="1"/>
          </p:nvPr>
        </p:nvSpPr>
        <p:spPr/>
        <p:txBody>
          <a:bodyPr/>
          <a:lstStyle/>
          <a:p>
            <a:endParaRPr lang="de-DE" altLang="cs-CZ"/>
          </a:p>
        </p:txBody>
      </p:sp>
      <p:pic>
        <p:nvPicPr>
          <p:cNvPr id="50180" name="Picture 2" descr="http://www.ibiblio.org/wm/paint/auth/schiele/schiele.agony.jpg">
            <a:extLst>
              <a:ext uri="{FF2B5EF4-FFF2-40B4-BE49-F238E27FC236}">
                <a16:creationId xmlns:a16="http://schemas.microsoft.com/office/drawing/2014/main" id="{59B9688C-E86F-4CD3-8E41-3E6A456475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8214" y="115889"/>
            <a:ext cx="8027987" cy="607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feld 3">
            <a:extLst>
              <a:ext uri="{FF2B5EF4-FFF2-40B4-BE49-F238E27FC236}">
                <a16:creationId xmlns:a16="http://schemas.microsoft.com/office/drawing/2014/main" id="{604813FF-9DB9-4FA4-8C51-7A518322C55A}"/>
              </a:ext>
            </a:extLst>
          </p:cNvPr>
          <p:cNvSpPr txBox="1">
            <a:spLocks noChangeArrowheads="1"/>
          </p:cNvSpPr>
          <p:nvPr/>
        </p:nvSpPr>
        <p:spPr bwMode="auto">
          <a:xfrm>
            <a:off x="2208213" y="6381750"/>
            <a:ext cx="4248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de-DE" altLang="cs-CZ" sz="1800">
                <a:latin typeface="Arial" panose="020B0604020202020204" pitchFamily="34" charset="0"/>
              </a:rPr>
              <a:t>Agony 1912</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951984" y="274638"/>
            <a:ext cx="5256584" cy="1325562"/>
          </a:xfrm>
        </p:spPr>
        <p:txBody>
          <a:bodyPr/>
          <a:lstStyle/>
          <a:p>
            <a:r>
              <a:rPr lang="cs-CZ" dirty="0"/>
              <a:t> Václav Hejna</a:t>
            </a:r>
          </a:p>
        </p:txBody>
      </p:sp>
      <p:sp>
        <p:nvSpPr>
          <p:cNvPr id="4" name="Zástupný symbol pro obsah 3"/>
          <p:cNvSpPr>
            <a:spLocks noGrp="1"/>
          </p:cNvSpPr>
          <p:nvPr>
            <p:ph sz="half" idx="2"/>
          </p:nvPr>
        </p:nvSpPr>
        <p:spPr/>
        <p:txBody>
          <a:bodyPr/>
          <a:lstStyle/>
          <a:p>
            <a:endParaRPr lang="cs-CZ"/>
          </a:p>
        </p:txBody>
      </p:sp>
      <p:pic>
        <p:nvPicPr>
          <p:cNvPr id="218114" name="Picture 2" descr="C:\Users\Lada\Desktop\ROMAN\pathos\domácí\hejna\HejnaDrobtyOGL.jpg"/>
          <p:cNvPicPr>
            <a:picLocks noGrp="1" noChangeAspect="1" noChangeArrowheads="1"/>
          </p:cNvPicPr>
          <p:nvPr>
            <p:ph sz="half" idx="1"/>
          </p:nvPr>
        </p:nvPicPr>
        <p:blipFill>
          <a:blip r:embed="rId2" cstate="print"/>
          <a:srcRect/>
          <a:stretch>
            <a:fillRect/>
          </a:stretch>
        </p:blipFill>
        <p:spPr bwMode="auto">
          <a:xfrm>
            <a:off x="1481964" y="476672"/>
            <a:ext cx="4476173" cy="3312368"/>
          </a:xfrm>
          <a:prstGeom prst="rect">
            <a:avLst/>
          </a:prstGeom>
          <a:noFill/>
        </p:spPr>
      </p:pic>
      <p:pic>
        <p:nvPicPr>
          <p:cNvPr id="218115" name="Picture 3" descr="C:\Users\Lada\Desktop\ROMAN\pathos\domácí\hejna\HejnaDrobtyGASKO_516_Ev.jpg"/>
          <p:cNvPicPr>
            <a:picLocks noChangeAspect="1" noChangeArrowheads="1"/>
          </p:cNvPicPr>
          <p:nvPr/>
        </p:nvPicPr>
        <p:blipFill>
          <a:blip r:embed="rId3" cstate="print"/>
          <a:srcRect/>
          <a:stretch>
            <a:fillRect/>
          </a:stretch>
        </p:blipFill>
        <p:spPr bwMode="auto">
          <a:xfrm>
            <a:off x="6030616" y="1412776"/>
            <a:ext cx="4457872" cy="4068540"/>
          </a:xfrm>
          <a:prstGeom prst="rect">
            <a:avLst/>
          </a:prstGeom>
          <a:noFill/>
        </p:spPr>
      </p:pic>
      <p:sp>
        <p:nvSpPr>
          <p:cNvPr id="8" name="TextovéPole 7"/>
          <p:cNvSpPr txBox="1"/>
          <p:nvPr/>
        </p:nvSpPr>
        <p:spPr>
          <a:xfrm>
            <a:off x="2279576" y="5589240"/>
            <a:ext cx="3672408" cy="369332"/>
          </a:xfrm>
          <a:prstGeom prst="rect">
            <a:avLst/>
          </a:prstGeom>
          <a:noFill/>
        </p:spPr>
        <p:txBody>
          <a:bodyPr wrap="square" rtlCol="0">
            <a:spAutoFit/>
          </a:bodyPr>
          <a:lstStyle/>
          <a:p>
            <a:r>
              <a:rPr lang="cs-CZ" dirty="0" err="1"/>
              <a:t>Left-overs</a:t>
            </a:r>
            <a:r>
              <a:rPr lang="cs-CZ" dirty="0"/>
              <a:t>, 1938</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83298" name="Picture 2" descr="C:\Users\Lada\Desktop\výstava\alternativa2\4SKLESLOSTAÚZKOST\82HejnaSedícíroudnice.jpg"/>
          <p:cNvPicPr>
            <a:picLocks noGrp="1" noChangeAspect="1" noChangeArrowheads="1"/>
          </p:cNvPicPr>
          <p:nvPr>
            <p:ph sz="half" idx="1"/>
          </p:nvPr>
        </p:nvPicPr>
        <p:blipFill>
          <a:blip r:embed="rId2" cstate="print"/>
          <a:srcRect/>
          <a:stretch>
            <a:fillRect/>
          </a:stretch>
        </p:blipFill>
        <p:spPr bwMode="auto">
          <a:xfrm>
            <a:off x="1536373" y="25963"/>
            <a:ext cx="4248472" cy="5429358"/>
          </a:xfrm>
          <a:prstGeom prst="rect">
            <a:avLst/>
          </a:prstGeom>
          <a:noFill/>
        </p:spPr>
      </p:pic>
      <p:sp>
        <p:nvSpPr>
          <p:cNvPr id="4" name="Zástupný symbol pro obsah 3"/>
          <p:cNvSpPr>
            <a:spLocks noGrp="1"/>
          </p:cNvSpPr>
          <p:nvPr>
            <p:ph sz="half" idx="2"/>
          </p:nvPr>
        </p:nvSpPr>
        <p:spPr/>
        <p:txBody>
          <a:bodyPr/>
          <a:lstStyle/>
          <a:p>
            <a:endParaRPr lang="cs-CZ"/>
          </a:p>
        </p:txBody>
      </p:sp>
      <p:pic>
        <p:nvPicPr>
          <p:cNvPr id="183299" name="Picture 3" descr="C:\Users\Lada\Desktop\výstava\alternativa2\4SKLESLOSTAÚZKOST\45hejnaSamotaGHMP-m-3039-001-p1-30380.jpg"/>
          <p:cNvPicPr>
            <a:picLocks noChangeAspect="1" noChangeArrowheads="1"/>
          </p:cNvPicPr>
          <p:nvPr/>
        </p:nvPicPr>
        <p:blipFill>
          <a:blip r:embed="rId3" cstate="print"/>
          <a:srcRect/>
          <a:stretch>
            <a:fillRect/>
          </a:stretch>
        </p:blipFill>
        <p:spPr bwMode="auto">
          <a:xfrm>
            <a:off x="7104113" y="2276872"/>
            <a:ext cx="1463675" cy="3048000"/>
          </a:xfrm>
          <a:prstGeom prst="rect">
            <a:avLst/>
          </a:prstGeom>
          <a:noFill/>
        </p:spPr>
      </p:pic>
      <p:pic>
        <p:nvPicPr>
          <p:cNvPr id="183300" name="Picture 4" descr="C:\Users\Lada\Desktop\ROMAN\pathos\domácí\hejna\HejnaSedícíREoudnicejpg.jpg"/>
          <p:cNvPicPr>
            <a:picLocks noChangeAspect="1" noChangeArrowheads="1"/>
          </p:cNvPicPr>
          <p:nvPr/>
        </p:nvPicPr>
        <p:blipFill>
          <a:blip r:embed="rId4" cstate="print"/>
          <a:srcRect/>
          <a:stretch>
            <a:fillRect/>
          </a:stretch>
        </p:blipFill>
        <p:spPr bwMode="auto">
          <a:xfrm>
            <a:off x="5936010" y="50304"/>
            <a:ext cx="4624487" cy="6851091"/>
          </a:xfrm>
          <a:prstGeom prst="rect">
            <a:avLst/>
          </a:prstGeom>
          <a:noFill/>
        </p:spPr>
      </p:pic>
      <p:sp>
        <p:nvSpPr>
          <p:cNvPr id="3" name="TextovéPole 2"/>
          <p:cNvSpPr txBox="1"/>
          <p:nvPr/>
        </p:nvSpPr>
        <p:spPr>
          <a:xfrm>
            <a:off x="1703512" y="5877272"/>
            <a:ext cx="4032448" cy="369332"/>
          </a:xfrm>
          <a:prstGeom prst="rect">
            <a:avLst/>
          </a:prstGeom>
          <a:noFill/>
        </p:spPr>
        <p:txBody>
          <a:bodyPr wrap="square" rtlCol="0">
            <a:spAutoFit/>
          </a:bodyPr>
          <a:lstStyle/>
          <a:p>
            <a:r>
              <a:rPr lang="cs-CZ" dirty="0"/>
              <a:t>Václav Hejna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Edward </a:t>
            </a:r>
            <a:r>
              <a:rPr lang="cs-CZ" dirty="0" err="1"/>
              <a:t>Hopper</a:t>
            </a:r>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dirty="0"/>
          </a:p>
        </p:txBody>
      </p:sp>
      <p:pic>
        <p:nvPicPr>
          <p:cNvPr id="71682" name="Picture 2" descr="http://www.101bananas.com/art/hopper4.3.jpg"/>
          <p:cNvPicPr>
            <a:picLocks noChangeAspect="1" noChangeArrowheads="1"/>
          </p:cNvPicPr>
          <p:nvPr/>
        </p:nvPicPr>
        <p:blipFill>
          <a:blip r:embed="rId2" cstate="print"/>
          <a:srcRect/>
          <a:stretch>
            <a:fillRect/>
          </a:stretch>
        </p:blipFill>
        <p:spPr bwMode="auto">
          <a:xfrm>
            <a:off x="6023992" y="2708920"/>
            <a:ext cx="4644008" cy="3493924"/>
          </a:xfrm>
          <a:prstGeom prst="rect">
            <a:avLst/>
          </a:prstGeom>
          <a:noFill/>
        </p:spPr>
      </p:pic>
      <p:sp>
        <p:nvSpPr>
          <p:cNvPr id="6" name="TextovéPole 5"/>
          <p:cNvSpPr txBox="1"/>
          <p:nvPr/>
        </p:nvSpPr>
        <p:spPr>
          <a:xfrm>
            <a:off x="2063552" y="6309320"/>
            <a:ext cx="8496944" cy="369332"/>
          </a:xfrm>
          <a:prstGeom prst="rect">
            <a:avLst/>
          </a:prstGeom>
          <a:noFill/>
        </p:spPr>
        <p:txBody>
          <a:bodyPr wrap="square" rtlCol="0">
            <a:spAutoFit/>
          </a:bodyPr>
          <a:lstStyle/>
          <a:p>
            <a:r>
              <a:rPr lang="cs-CZ" dirty="0"/>
              <a:t>    </a:t>
            </a:r>
            <a:r>
              <a:rPr lang="cs-CZ" sz="1400" dirty="0" err="1"/>
              <a:t>Sunday</a:t>
            </a:r>
            <a:r>
              <a:rPr lang="cs-CZ" sz="1400" dirty="0"/>
              <a:t>, 1926                                                                        </a:t>
            </a:r>
            <a:r>
              <a:rPr lang="cs-CZ" sz="1400" dirty="0" err="1"/>
              <a:t>Excursion</a:t>
            </a:r>
            <a:r>
              <a:rPr lang="cs-CZ" sz="1400" dirty="0"/>
              <a:t> </a:t>
            </a:r>
            <a:r>
              <a:rPr lang="cs-CZ" sz="1400" dirty="0" err="1"/>
              <a:t>into</a:t>
            </a:r>
            <a:r>
              <a:rPr lang="cs-CZ" sz="1400" dirty="0"/>
              <a:t> </a:t>
            </a:r>
            <a:r>
              <a:rPr lang="cs-CZ" sz="1400" dirty="0" err="1"/>
              <a:t>Philosophy</a:t>
            </a:r>
            <a:r>
              <a:rPr lang="cs-CZ" sz="1400" dirty="0"/>
              <a:t>, 1959</a:t>
            </a:r>
          </a:p>
        </p:txBody>
      </p:sp>
      <p:pic>
        <p:nvPicPr>
          <p:cNvPr id="71684" name="Picture 4" descr="http://www.actingoutpolitics.com/wp-content/uploads/2012/10/Hopper-Sunday-1926.jpg"/>
          <p:cNvPicPr>
            <a:picLocks noChangeAspect="1" noChangeArrowheads="1"/>
          </p:cNvPicPr>
          <p:nvPr/>
        </p:nvPicPr>
        <p:blipFill>
          <a:blip r:embed="rId3" cstate="print"/>
          <a:srcRect/>
          <a:stretch>
            <a:fillRect/>
          </a:stretch>
        </p:blipFill>
        <p:spPr bwMode="auto">
          <a:xfrm>
            <a:off x="1524000" y="1628800"/>
            <a:ext cx="4392488" cy="3740936"/>
          </a:xfrm>
          <a:prstGeom prst="rect">
            <a:avLst/>
          </a:prstGeom>
          <a:noFill/>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69232" y="116633"/>
            <a:ext cx="7886700" cy="770905"/>
          </a:xfrm>
        </p:spPr>
        <p:txBody>
          <a:bodyPr>
            <a:normAutofit fontScale="90000"/>
          </a:bodyPr>
          <a:lstStyle/>
          <a:p>
            <a:r>
              <a:rPr lang="cs-CZ" b="1" dirty="0" err="1"/>
              <a:t>Pathos</a:t>
            </a:r>
            <a:r>
              <a:rPr lang="cs-CZ" b="1" dirty="0"/>
              <a:t> and </a:t>
            </a:r>
            <a:r>
              <a:rPr lang="cs-CZ" b="1" dirty="0" err="1"/>
              <a:t>poses</a:t>
            </a:r>
            <a:r>
              <a:rPr lang="cs-CZ" b="1" dirty="0"/>
              <a:t> </a:t>
            </a:r>
            <a:r>
              <a:rPr lang="cs-CZ" b="1" dirty="0" err="1"/>
              <a:t>of</a:t>
            </a:r>
            <a:r>
              <a:rPr lang="cs-CZ" b="1" dirty="0"/>
              <a:t> </a:t>
            </a:r>
            <a:r>
              <a:rPr lang="cs-CZ" b="1" dirty="0" err="1"/>
              <a:t>ordinary</a:t>
            </a:r>
            <a:r>
              <a:rPr lang="cs-CZ" b="1" dirty="0"/>
              <a:t> existence </a:t>
            </a:r>
          </a:p>
        </p:txBody>
      </p:sp>
      <p:sp>
        <p:nvSpPr>
          <p:cNvPr id="3" name="Zástupný symbol pro obsah 2"/>
          <p:cNvSpPr>
            <a:spLocks noGrp="1"/>
          </p:cNvSpPr>
          <p:nvPr>
            <p:ph sz="half" idx="1"/>
          </p:nvPr>
        </p:nvSpPr>
        <p:spPr/>
        <p:txBody>
          <a:bodyPr>
            <a:normAutofit fontScale="92500" lnSpcReduction="20000"/>
          </a:bodyPr>
          <a:lstStyle/>
          <a:p>
            <a:endParaRPr lang="cs-CZ" dirty="0"/>
          </a:p>
        </p:txBody>
      </p:sp>
      <p:sp>
        <p:nvSpPr>
          <p:cNvPr id="4" name="Zástupný symbol pro obsah 3"/>
          <p:cNvSpPr>
            <a:spLocks noGrp="1"/>
          </p:cNvSpPr>
          <p:nvPr>
            <p:ph sz="half" idx="2"/>
          </p:nvPr>
        </p:nvSpPr>
        <p:spPr>
          <a:xfrm>
            <a:off x="5519936" y="2348881"/>
            <a:ext cx="4983410" cy="4351337"/>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pPr>
              <a:buNone/>
            </a:pPr>
            <a:r>
              <a:rPr lang="cs-CZ" dirty="0"/>
              <a:t>        </a:t>
            </a:r>
            <a:r>
              <a:rPr lang="cs-CZ" sz="1600" dirty="0"/>
              <a:t>Vladimír </a:t>
            </a:r>
            <a:r>
              <a:rPr lang="cs-CZ" sz="1600" dirty="0" err="1"/>
              <a:t>Držkovic</a:t>
            </a:r>
            <a:r>
              <a:rPr lang="cs-CZ" sz="1600" dirty="0"/>
              <a:t>, </a:t>
            </a:r>
            <a:r>
              <a:rPr lang="cs-CZ" sz="1600" dirty="0" err="1"/>
              <a:t>Cleaner</a:t>
            </a:r>
            <a:r>
              <a:rPr lang="cs-CZ" sz="1600" dirty="0"/>
              <a:t>, 1920´s </a:t>
            </a:r>
          </a:p>
          <a:p>
            <a:pPr>
              <a:buNone/>
            </a:pPr>
            <a:endParaRPr lang="cs-CZ" dirty="0"/>
          </a:p>
          <a:p>
            <a:pPr>
              <a:buNone/>
            </a:pPr>
            <a:endParaRPr lang="cs-CZ" dirty="0"/>
          </a:p>
          <a:p>
            <a:pPr>
              <a:buNone/>
            </a:pPr>
            <a:endParaRPr lang="cs-CZ" dirty="0"/>
          </a:p>
          <a:p>
            <a:pPr>
              <a:buNone/>
            </a:pPr>
            <a:r>
              <a:rPr lang="cs-CZ" sz="1600" dirty="0"/>
              <a:t> </a:t>
            </a:r>
          </a:p>
        </p:txBody>
      </p:sp>
      <p:pic>
        <p:nvPicPr>
          <p:cNvPr id="15362" name="Picture 2" descr="C:\Users\Lada\Desktop\knihaplzen2\Nová složka (3)\DSCF1319.JPG"/>
          <p:cNvPicPr>
            <a:picLocks noChangeAspect="1" noChangeArrowheads="1"/>
          </p:cNvPicPr>
          <p:nvPr/>
        </p:nvPicPr>
        <p:blipFill>
          <a:blip r:embed="rId2" cstate="print"/>
          <a:srcRect/>
          <a:stretch>
            <a:fillRect/>
          </a:stretch>
        </p:blipFill>
        <p:spPr bwMode="auto">
          <a:xfrm>
            <a:off x="5447928" y="1412776"/>
            <a:ext cx="4968552" cy="3312368"/>
          </a:xfrm>
          <a:prstGeom prst="rect">
            <a:avLst/>
          </a:prstGeom>
          <a:noFill/>
        </p:spPr>
      </p:pic>
      <p:pic>
        <p:nvPicPr>
          <p:cNvPr id="7" name="Picture 3" descr="C:\Users\Lada\Desktop\výstava\alternativa3\pózanetečnost\7.jpg">
            <a:extLst>
              <a:ext uri="{FF2B5EF4-FFF2-40B4-BE49-F238E27FC236}">
                <a16:creationId xmlns:a16="http://schemas.microsoft.com/office/drawing/2014/main" id="{BDFA5EAE-CA31-4574-915E-683AF5ECECDF}"/>
              </a:ext>
            </a:extLst>
          </p:cNvPr>
          <p:cNvPicPr>
            <a:picLocks noChangeAspect="1" noChangeArrowheads="1"/>
          </p:cNvPicPr>
          <p:nvPr/>
        </p:nvPicPr>
        <p:blipFill>
          <a:blip r:embed="rId3" cstate="print"/>
          <a:srcRect/>
          <a:stretch>
            <a:fillRect/>
          </a:stretch>
        </p:blipFill>
        <p:spPr bwMode="auto">
          <a:xfrm>
            <a:off x="1788819" y="1556793"/>
            <a:ext cx="3437985" cy="5037341"/>
          </a:xfrm>
          <a:prstGeom prst="rect">
            <a:avLst/>
          </a:prstGeom>
          <a:noFill/>
        </p:spPr>
      </p:pic>
    </p:spTree>
    <p:extLst>
      <p:ext uri="{BB962C8B-B14F-4D97-AF65-F5344CB8AC3E}">
        <p14:creationId xmlns:p14="http://schemas.microsoft.com/office/powerpoint/2010/main" val="38594130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60648"/>
            <a:ext cx="8229600" cy="648072"/>
          </a:xfrm>
        </p:spPr>
        <p:txBody>
          <a:bodyPr>
            <a:normAutofit fontScale="90000"/>
          </a:bodyPr>
          <a:lstStyle/>
          <a:p>
            <a:endParaRPr lang="cs-CZ" dirty="0"/>
          </a:p>
        </p:txBody>
      </p:sp>
      <p:sp>
        <p:nvSpPr>
          <p:cNvPr id="3" name="Zástupný symbol pro obsah 2"/>
          <p:cNvSpPr>
            <a:spLocks noGrp="1"/>
          </p:cNvSpPr>
          <p:nvPr>
            <p:ph sz="half" idx="1"/>
          </p:nvPr>
        </p:nvSpPr>
        <p:spPr/>
        <p:txBody>
          <a:bodyPr/>
          <a:lstStyle/>
          <a:p>
            <a:pPr>
              <a:buNone/>
            </a:pPr>
            <a:endParaRPr lang="cs-CZ" dirty="0"/>
          </a:p>
        </p:txBody>
      </p:sp>
      <p:sp>
        <p:nvSpPr>
          <p:cNvPr id="4" name="Zástupný symbol pro obsah 3"/>
          <p:cNvSpPr>
            <a:spLocks noGrp="1"/>
          </p:cNvSpPr>
          <p:nvPr>
            <p:ph sz="half" idx="2"/>
          </p:nvPr>
        </p:nvSpPr>
        <p:spPr>
          <a:xfrm>
            <a:off x="8760296" y="1770502"/>
            <a:ext cx="1907704" cy="4525963"/>
          </a:xfrm>
        </p:spPr>
        <p:txBody>
          <a:bodyPr/>
          <a:lstStyle/>
          <a:p>
            <a:endParaRPr lang="cs-CZ" dirty="0"/>
          </a:p>
          <a:p>
            <a:endParaRPr lang="cs-CZ" dirty="0"/>
          </a:p>
          <a:p>
            <a:endParaRPr lang="cs-CZ" dirty="0"/>
          </a:p>
          <a:p>
            <a:endParaRPr lang="cs-CZ" dirty="0"/>
          </a:p>
          <a:p>
            <a:endParaRPr lang="cs-CZ" dirty="0"/>
          </a:p>
          <a:p>
            <a:endParaRPr lang="cs-CZ" dirty="0"/>
          </a:p>
          <a:p>
            <a:pPr>
              <a:buNone/>
            </a:pPr>
            <a:endParaRPr lang="cs-CZ" sz="2000" dirty="0"/>
          </a:p>
          <a:p>
            <a:pPr>
              <a:buNone/>
            </a:pPr>
            <a:r>
              <a:rPr lang="cs-CZ" sz="2000" dirty="0"/>
              <a:t>Eduard</a:t>
            </a:r>
          </a:p>
          <a:p>
            <a:pPr>
              <a:buNone/>
            </a:pPr>
            <a:r>
              <a:rPr lang="cs-CZ" sz="2000" dirty="0" err="1"/>
              <a:t>Demartini</a:t>
            </a:r>
            <a:endParaRPr lang="cs-CZ" sz="2000" dirty="0"/>
          </a:p>
        </p:txBody>
      </p:sp>
      <p:pic>
        <p:nvPicPr>
          <p:cNvPr id="216066" name="Picture 2" descr="C:\Users\Lada\Desktop\výstava\alternativa3\pózanetečnost\71.jpg"/>
          <p:cNvPicPr>
            <a:picLocks noChangeAspect="1" noChangeArrowheads="1"/>
          </p:cNvPicPr>
          <p:nvPr/>
        </p:nvPicPr>
        <p:blipFill>
          <a:blip r:embed="rId2" cstate="print"/>
          <a:srcRect/>
          <a:stretch>
            <a:fillRect/>
          </a:stretch>
        </p:blipFill>
        <p:spPr bwMode="auto">
          <a:xfrm>
            <a:off x="3215680" y="188641"/>
            <a:ext cx="5328592" cy="6362497"/>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a:xfrm>
            <a:off x="7464152" y="404665"/>
            <a:ext cx="3203848" cy="5891800"/>
          </a:xfrm>
        </p:spPr>
        <p:txBody>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r>
              <a:rPr lang="cs-CZ" sz="1800" dirty="0" err="1"/>
              <a:t>Ubbaldo</a:t>
            </a:r>
            <a:r>
              <a:rPr lang="cs-CZ" sz="1800" dirty="0"/>
              <a:t> </a:t>
            </a:r>
            <a:r>
              <a:rPr lang="cs-CZ" sz="1800" dirty="0" err="1"/>
              <a:t>Oppi</a:t>
            </a:r>
            <a:r>
              <a:rPr lang="cs-CZ" sz="1800" dirty="0"/>
              <a:t>, </a:t>
            </a:r>
            <a:r>
              <a:rPr lang="cs-CZ" sz="1800" dirty="0" err="1"/>
              <a:t>Surgeons</a:t>
            </a:r>
            <a:r>
              <a:rPr lang="cs-CZ" sz="1800" dirty="0"/>
              <a:t> 1926</a:t>
            </a:r>
          </a:p>
        </p:txBody>
      </p:sp>
      <p:pic>
        <p:nvPicPr>
          <p:cNvPr id="225282" name="Picture 2" descr="https://upload.wikimedia.org/wikipedia/commons/9/94/Ubaldo_oppi%2C_i_chirurghi%2C_1926_%28vicenza%2C_pal._chiericati%29_01.jpg"/>
          <p:cNvPicPr>
            <a:picLocks noChangeAspect="1" noChangeArrowheads="1"/>
          </p:cNvPicPr>
          <p:nvPr/>
        </p:nvPicPr>
        <p:blipFill>
          <a:blip r:embed="rId2" cstate="print"/>
          <a:srcRect/>
          <a:stretch>
            <a:fillRect/>
          </a:stretch>
        </p:blipFill>
        <p:spPr bwMode="auto">
          <a:xfrm>
            <a:off x="1480912" y="0"/>
            <a:ext cx="5856941" cy="6858000"/>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032104" y="512064"/>
            <a:ext cx="3528392" cy="914400"/>
          </a:xfrm>
        </p:spPr>
        <p:txBody>
          <a:bodyPr>
            <a:normAutofit/>
          </a:bodyPr>
          <a:lstStyle/>
          <a:p>
            <a:r>
              <a:rPr lang="cs-CZ" sz="2800" dirty="0" err="1"/>
              <a:t>Ubbaldo</a:t>
            </a:r>
            <a:r>
              <a:rPr lang="cs-CZ" sz="2800" dirty="0"/>
              <a:t> </a:t>
            </a:r>
            <a:r>
              <a:rPr lang="cs-CZ" sz="2800" dirty="0" err="1"/>
              <a:t>Oppi</a:t>
            </a:r>
            <a:br>
              <a:rPr lang="cs-CZ" sz="2800" dirty="0"/>
            </a:br>
            <a:r>
              <a:rPr lang="cs-CZ" sz="2800" dirty="0"/>
              <a:t>1889-1942</a:t>
            </a:r>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a:xfrm>
            <a:off x="6888088" y="1770502"/>
            <a:ext cx="3329856" cy="4525963"/>
          </a:xfrm>
        </p:spPr>
        <p:txBody>
          <a:bodyPr/>
          <a:lstStyle/>
          <a:p>
            <a:endParaRPr lang="cs-CZ" dirty="0"/>
          </a:p>
        </p:txBody>
      </p:sp>
      <p:pic>
        <p:nvPicPr>
          <p:cNvPr id="227330" name="Picture 2" descr="https://i.pinimg.com/736x/63/98/ea/6398ea091905d954218dadbe939fe98d--magic-realism-tempera.jpg"/>
          <p:cNvPicPr>
            <a:picLocks noChangeAspect="1" noChangeArrowheads="1"/>
          </p:cNvPicPr>
          <p:nvPr/>
        </p:nvPicPr>
        <p:blipFill>
          <a:blip r:embed="rId2" cstate="print"/>
          <a:srcRect/>
          <a:stretch>
            <a:fillRect/>
          </a:stretch>
        </p:blipFill>
        <p:spPr bwMode="auto">
          <a:xfrm>
            <a:off x="1524000" y="116633"/>
            <a:ext cx="5220072" cy="699565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60648"/>
            <a:ext cx="8229600" cy="576064"/>
          </a:xfrm>
        </p:spPr>
        <p:txBody>
          <a:bodyPr>
            <a:normAutofit fontScale="90000"/>
          </a:bodyPr>
          <a:lstStyle/>
          <a:p>
            <a:r>
              <a:rPr lang="cs-CZ" dirty="0"/>
              <a:t>   </a:t>
            </a:r>
            <a:r>
              <a:rPr lang="cs-CZ" dirty="0" err="1"/>
              <a:t>Warburg´s</a:t>
            </a:r>
            <a:r>
              <a:rPr lang="cs-CZ" dirty="0"/>
              <a:t>  </a:t>
            </a:r>
            <a:r>
              <a:rPr lang="cs-CZ" i="1" dirty="0" err="1"/>
              <a:t>Kriegskartotheke</a:t>
            </a:r>
            <a:endParaRPr lang="cs-CZ" i="1"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99330" name="Picture 2" descr="https://encrypted-tbn1.gstatic.com/images?q=tbn:ANd9GcReJbnGuwN8FDBdtO_IEhX0bXHM9FWfs44Dw5fiwDcYyb-mFDZF4Q"/>
          <p:cNvPicPr>
            <a:picLocks noChangeAspect="1" noChangeArrowheads="1"/>
          </p:cNvPicPr>
          <p:nvPr/>
        </p:nvPicPr>
        <p:blipFill>
          <a:blip r:embed="rId2" cstate="print"/>
          <a:srcRect/>
          <a:stretch>
            <a:fillRect/>
          </a:stretch>
        </p:blipFill>
        <p:spPr bwMode="auto">
          <a:xfrm>
            <a:off x="2135560" y="1125852"/>
            <a:ext cx="3062194" cy="2284869"/>
          </a:xfrm>
          <a:prstGeom prst="rect">
            <a:avLst/>
          </a:prstGeom>
          <a:noFill/>
        </p:spPr>
      </p:pic>
      <p:pic>
        <p:nvPicPr>
          <p:cNvPr id="99332" name="Picture 4" descr="https://encrypted-tbn0.gstatic.com/images?q=tbn:ANd9GcS1wmgEJtQ05x3gjoOhgJQWhitw604lF3er-qatkl89P9nYiXjX6g"/>
          <p:cNvPicPr>
            <a:picLocks noChangeAspect="1" noChangeArrowheads="1"/>
          </p:cNvPicPr>
          <p:nvPr/>
        </p:nvPicPr>
        <p:blipFill>
          <a:blip r:embed="rId3" cstate="print"/>
          <a:srcRect/>
          <a:stretch>
            <a:fillRect/>
          </a:stretch>
        </p:blipFill>
        <p:spPr bwMode="auto">
          <a:xfrm>
            <a:off x="6165776" y="1246844"/>
            <a:ext cx="3508362" cy="2407955"/>
          </a:xfrm>
          <a:prstGeom prst="rect">
            <a:avLst/>
          </a:prstGeom>
          <a:noFill/>
        </p:spPr>
      </p:pic>
      <p:pic>
        <p:nvPicPr>
          <p:cNvPr id="99334" name="Picture 6" descr="Výsledek obrázku pro warburg´s haunted house"/>
          <p:cNvPicPr>
            <a:picLocks noChangeAspect="1" noChangeArrowheads="1"/>
          </p:cNvPicPr>
          <p:nvPr/>
        </p:nvPicPr>
        <p:blipFill>
          <a:blip r:embed="rId4" cstate="print"/>
          <a:srcRect/>
          <a:stretch>
            <a:fillRect/>
          </a:stretch>
        </p:blipFill>
        <p:spPr bwMode="auto">
          <a:xfrm>
            <a:off x="2279576" y="3645024"/>
            <a:ext cx="2664296" cy="3112614"/>
          </a:xfrm>
          <a:prstGeom prst="rect">
            <a:avLst/>
          </a:prstGeom>
          <a:noFill/>
        </p:spPr>
      </p:pic>
      <p:pic>
        <p:nvPicPr>
          <p:cNvPr id="99336" name="Picture 8" descr="Výsledek obrázku pro warburg´s haunted house"/>
          <p:cNvPicPr>
            <a:picLocks noChangeAspect="1" noChangeArrowheads="1"/>
          </p:cNvPicPr>
          <p:nvPr/>
        </p:nvPicPr>
        <p:blipFill>
          <a:blip r:embed="rId5" cstate="print"/>
          <a:srcRect/>
          <a:stretch>
            <a:fillRect/>
          </a:stretch>
        </p:blipFill>
        <p:spPr bwMode="auto">
          <a:xfrm>
            <a:off x="6050033" y="3836225"/>
            <a:ext cx="3991895" cy="2888078"/>
          </a:xfrm>
          <a:prstGeom prst="rect">
            <a:avLst/>
          </a:prstGeom>
          <a:noFill/>
        </p:spPr>
      </p:pic>
    </p:spTree>
    <p:extLst>
      <p:ext uri="{BB962C8B-B14F-4D97-AF65-F5344CB8AC3E}">
        <p14:creationId xmlns:p14="http://schemas.microsoft.com/office/powerpoint/2010/main" val="37238243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3074" name="Picture 2" descr="C:\Users\Lada\Desktop\pathos\tělarůzná\Georg_Schrimpf_Ausschauende_1932-1.jpg"/>
          <p:cNvPicPr>
            <a:picLocks noChangeAspect="1" noChangeArrowheads="1"/>
          </p:cNvPicPr>
          <p:nvPr/>
        </p:nvPicPr>
        <p:blipFill>
          <a:blip r:embed="rId2" cstate="print"/>
          <a:srcRect/>
          <a:stretch>
            <a:fillRect/>
          </a:stretch>
        </p:blipFill>
        <p:spPr bwMode="auto">
          <a:xfrm>
            <a:off x="1524000" y="188641"/>
            <a:ext cx="4176464" cy="5057737"/>
          </a:xfrm>
          <a:prstGeom prst="rect">
            <a:avLst/>
          </a:prstGeom>
          <a:noFill/>
        </p:spPr>
      </p:pic>
      <p:pic>
        <p:nvPicPr>
          <p:cNvPr id="3075" name="Picture 3" descr="C:\Users\Lada\Desktop\pathos\tělarůzná\GeorgSchrimpf.jpg"/>
          <p:cNvPicPr>
            <a:picLocks noChangeAspect="1" noChangeArrowheads="1"/>
          </p:cNvPicPr>
          <p:nvPr/>
        </p:nvPicPr>
        <p:blipFill>
          <a:blip r:embed="rId3" cstate="print"/>
          <a:srcRect/>
          <a:stretch>
            <a:fillRect/>
          </a:stretch>
        </p:blipFill>
        <p:spPr bwMode="auto">
          <a:xfrm>
            <a:off x="5807968" y="2708921"/>
            <a:ext cx="4860032" cy="3986745"/>
          </a:xfrm>
          <a:prstGeom prst="rect">
            <a:avLst/>
          </a:prstGeom>
          <a:noFill/>
        </p:spPr>
      </p:pic>
      <p:pic>
        <p:nvPicPr>
          <p:cNvPr id="3076" name="Picture 4" descr="C:\Users\Lada\Desktop\pathos\tělarůzná\SironiSolitude1926images.jpg"/>
          <p:cNvPicPr>
            <a:picLocks noChangeAspect="1" noChangeArrowheads="1"/>
          </p:cNvPicPr>
          <p:nvPr/>
        </p:nvPicPr>
        <p:blipFill>
          <a:blip r:embed="rId4" cstate="print"/>
          <a:srcRect/>
          <a:stretch>
            <a:fillRect/>
          </a:stretch>
        </p:blipFill>
        <p:spPr bwMode="auto">
          <a:xfrm>
            <a:off x="6600057" y="404665"/>
            <a:ext cx="2028825" cy="2257425"/>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504056"/>
          </a:xfrm>
        </p:spPr>
        <p:txBody>
          <a:bodyPr>
            <a:normAutofit fontScale="90000"/>
          </a:bodyPr>
          <a:lstStyle/>
          <a:p>
            <a:r>
              <a:rPr lang="cs-CZ" sz="3200" dirty="0" err="1"/>
              <a:t>Charley</a:t>
            </a:r>
            <a:r>
              <a:rPr lang="cs-CZ" sz="3200" dirty="0"/>
              <a:t> </a:t>
            </a:r>
            <a:r>
              <a:rPr lang="cs-CZ" sz="3200" dirty="0" err="1"/>
              <a:t>Toorop</a:t>
            </a:r>
            <a:r>
              <a:rPr lang="cs-CZ" sz="3200" dirty="0"/>
              <a:t> 1891-1955</a:t>
            </a:r>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19138" name="Picture 2" descr="https://www.codart.nl/wp-content/uploads/2016/11/148050529582710861.jpg"/>
          <p:cNvPicPr>
            <a:picLocks noChangeAspect="1" noChangeArrowheads="1"/>
          </p:cNvPicPr>
          <p:nvPr/>
        </p:nvPicPr>
        <p:blipFill>
          <a:blip r:embed="rId2" cstate="print"/>
          <a:srcRect/>
          <a:stretch>
            <a:fillRect/>
          </a:stretch>
        </p:blipFill>
        <p:spPr bwMode="auto">
          <a:xfrm>
            <a:off x="1524001" y="1556792"/>
            <a:ext cx="3876675" cy="4762500"/>
          </a:xfrm>
          <a:prstGeom prst="rect">
            <a:avLst/>
          </a:prstGeom>
          <a:noFill/>
        </p:spPr>
      </p:pic>
      <p:pic>
        <p:nvPicPr>
          <p:cNvPr id="219140" name="Picture 4" descr="https://www.veere.nl/plaat.php?fileid=125320&amp;f=3a8a9f10e5988da010f7f0a61d2d04b24d2e52208b1b3a91d57ed325ccf2c0d9e2e3703e5603f0154705bfc7da88ac34cb4ccbb3550a7f9531901a44f31f9d37"/>
          <p:cNvPicPr>
            <a:picLocks noChangeAspect="1" noChangeArrowheads="1"/>
          </p:cNvPicPr>
          <p:nvPr/>
        </p:nvPicPr>
        <p:blipFill>
          <a:blip r:embed="rId3" cstate="print"/>
          <a:srcRect/>
          <a:stretch>
            <a:fillRect/>
          </a:stretch>
        </p:blipFill>
        <p:spPr bwMode="auto">
          <a:xfrm>
            <a:off x="5447929" y="2528364"/>
            <a:ext cx="5220072" cy="4329637"/>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C18C02F-B068-46AC-A945-D13F8BE12FCF}"/>
              </a:ext>
            </a:extLst>
          </p:cNvPr>
          <p:cNvSpPr>
            <a:spLocks noGrp="1"/>
          </p:cNvSpPr>
          <p:nvPr>
            <p:ph type="title"/>
          </p:nvPr>
        </p:nvSpPr>
        <p:spPr>
          <a:xfrm>
            <a:off x="2152650" y="274638"/>
            <a:ext cx="7886700" cy="1066130"/>
          </a:xfrm>
        </p:spPr>
        <p:txBody>
          <a:bodyPr>
            <a:normAutofit fontScale="90000"/>
          </a:bodyPr>
          <a:lstStyle/>
          <a:p>
            <a:r>
              <a:rPr lang="cs-CZ" dirty="0"/>
              <a:t>Affect/</a:t>
            </a:r>
            <a:r>
              <a:rPr lang="cs-CZ" dirty="0" err="1"/>
              <a:t>pathos</a:t>
            </a:r>
            <a:r>
              <a:rPr lang="cs-CZ" dirty="0"/>
              <a:t> </a:t>
            </a:r>
            <a:r>
              <a:rPr lang="cs-CZ" dirty="0" err="1"/>
              <a:t>formula</a:t>
            </a:r>
            <a:r>
              <a:rPr lang="cs-CZ" dirty="0"/>
              <a:t> in </a:t>
            </a:r>
            <a:r>
              <a:rPr lang="cs-CZ" dirty="0" err="1"/>
              <a:t>contemporary</a:t>
            </a:r>
            <a:r>
              <a:rPr lang="cs-CZ" dirty="0"/>
              <a:t> art</a:t>
            </a:r>
            <a:br>
              <a:rPr lang="cs-CZ" dirty="0"/>
            </a:br>
            <a:r>
              <a:rPr lang="cs-CZ" dirty="0"/>
              <a:t>and </a:t>
            </a:r>
            <a:r>
              <a:rPr lang="cs-CZ" dirty="0" err="1"/>
              <a:t>visual</a:t>
            </a:r>
            <a:r>
              <a:rPr lang="cs-CZ" dirty="0"/>
              <a:t> </a:t>
            </a:r>
            <a:r>
              <a:rPr lang="cs-CZ" dirty="0" err="1"/>
              <a:t>culture</a:t>
            </a:r>
            <a:r>
              <a:rPr lang="cs-CZ" dirty="0"/>
              <a:t>  </a:t>
            </a:r>
          </a:p>
        </p:txBody>
      </p:sp>
      <p:pic>
        <p:nvPicPr>
          <p:cNvPr id="6" name="Zástupný obsah 5" descr="Obsah obrázku sport, sportovní hra, hráč, atletika&#10;&#10;Popis byl vytvořen automaticky">
            <a:extLst>
              <a:ext uri="{FF2B5EF4-FFF2-40B4-BE49-F238E27FC236}">
                <a16:creationId xmlns:a16="http://schemas.microsoft.com/office/drawing/2014/main" id="{7C3490FD-1B0E-4E53-942B-B282D6DD959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728912" y="1798416"/>
            <a:ext cx="5711940" cy="3502792"/>
          </a:xfrm>
        </p:spPr>
      </p:pic>
      <p:sp>
        <p:nvSpPr>
          <p:cNvPr id="4" name="Zástupný obsah 3">
            <a:extLst>
              <a:ext uri="{FF2B5EF4-FFF2-40B4-BE49-F238E27FC236}">
                <a16:creationId xmlns:a16="http://schemas.microsoft.com/office/drawing/2014/main" id="{42544713-ABC4-40A1-BB2B-E15D418EFD48}"/>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363946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D1F3819-856A-4E18-8499-497E81895CCD}"/>
              </a:ext>
            </a:extLst>
          </p:cNvPr>
          <p:cNvSpPr>
            <a:spLocks noGrp="1"/>
          </p:cNvSpPr>
          <p:nvPr>
            <p:ph type="title"/>
          </p:nvPr>
        </p:nvSpPr>
        <p:spPr/>
        <p:txBody>
          <a:bodyPr/>
          <a:lstStyle/>
          <a:p>
            <a:r>
              <a:rPr lang="cs-CZ" dirty="0"/>
              <a:t>George </a:t>
            </a:r>
            <a:r>
              <a:rPr lang="cs-CZ" dirty="0" err="1"/>
              <a:t>Segal</a:t>
            </a:r>
            <a:r>
              <a:rPr lang="cs-CZ" dirty="0"/>
              <a:t> (1924-2000)</a:t>
            </a:r>
          </a:p>
        </p:txBody>
      </p:sp>
      <p:pic>
        <p:nvPicPr>
          <p:cNvPr id="7" name="Zástupný obsah 6" descr="Obsah obrázku interiér, zeď, bílá&#10;&#10;Popis byl vytvořen automaticky">
            <a:extLst>
              <a:ext uri="{FF2B5EF4-FFF2-40B4-BE49-F238E27FC236}">
                <a16:creationId xmlns:a16="http://schemas.microsoft.com/office/drawing/2014/main" id="{540CE01D-BA3C-4C86-9ABD-DE4B2435B028}"/>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15816" y="1196753"/>
            <a:ext cx="5137677" cy="3853899"/>
          </a:xfrm>
        </p:spPr>
      </p:pic>
      <p:pic>
        <p:nvPicPr>
          <p:cNvPr id="9" name="Zástupný obsah 8" descr="Obsah obrázku patro, zeď, interiér&#10;&#10;Popis byl vytvořen automaticky">
            <a:extLst>
              <a:ext uri="{FF2B5EF4-FFF2-40B4-BE49-F238E27FC236}">
                <a16:creationId xmlns:a16="http://schemas.microsoft.com/office/drawing/2014/main" id="{4E43DE11-E07F-42A6-A91B-D6E6A9FC608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446028" y="3904532"/>
            <a:ext cx="4221972" cy="2934977"/>
          </a:xfrm>
        </p:spPr>
      </p:pic>
    </p:spTree>
    <p:extLst>
      <p:ext uri="{BB962C8B-B14F-4D97-AF65-F5344CB8AC3E}">
        <p14:creationId xmlns:p14="http://schemas.microsoft.com/office/powerpoint/2010/main" val="24904581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Nadpis 1">
            <a:extLst>
              <a:ext uri="{FF2B5EF4-FFF2-40B4-BE49-F238E27FC236}">
                <a16:creationId xmlns:a16="http://schemas.microsoft.com/office/drawing/2014/main" id="{4D3D8E7D-59FA-4D38-829E-D353AB56522C}"/>
              </a:ext>
            </a:extLst>
          </p:cNvPr>
          <p:cNvSpPr>
            <a:spLocks noGrp="1"/>
          </p:cNvSpPr>
          <p:nvPr>
            <p:ph type="title"/>
          </p:nvPr>
        </p:nvSpPr>
        <p:spPr/>
        <p:txBody>
          <a:bodyPr/>
          <a:lstStyle/>
          <a:p>
            <a:pPr eaLnBrk="1" hangingPunct="1"/>
            <a:r>
              <a:rPr lang="cs-CZ" altLang="cs-CZ"/>
              <a:t>George Segal 1924-2000</a:t>
            </a:r>
          </a:p>
        </p:txBody>
      </p:sp>
      <p:sp>
        <p:nvSpPr>
          <p:cNvPr id="80899" name="Zástupný symbol pro obsah 2">
            <a:extLst>
              <a:ext uri="{FF2B5EF4-FFF2-40B4-BE49-F238E27FC236}">
                <a16:creationId xmlns:a16="http://schemas.microsoft.com/office/drawing/2014/main" id="{51D277FB-95CA-4B93-86FD-A8005D455E70}"/>
              </a:ext>
            </a:extLst>
          </p:cNvPr>
          <p:cNvSpPr>
            <a:spLocks noGrp="1"/>
          </p:cNvSpPr>
          <p:nvPr>
            <p:ph sz="half" idx="1"/>
          </p:nvPr>
        </p:nvSpPr>
        <p:spPr/>
        <p:txBody>
          <a:bodyPr/>
          <a:lstStyle/>
          <a:p>
            <a:pPr eaLnBrk="1" hangingPunct="1"/>
            <a:endParaRPr lang="de-DE" altLang="cs-CZ"/>
          </a:p>
        </p:txBody>
      </p:sp>
      <p:sp>
        <p:nvSpPr>
          <p:cNvPr id="80900" name="Zástupný symbol pro obsah 3">
            <a:extLst>
              <a:ext uri="{FF2B5EF4-FFF2-40B4-BE49-F238E27FC236}">
                <a16:creationId xmlns:a16="http://schemas.microsoft.com/office/drawing/2014/main" id="{E035B4A4-0D21-467C-A06E-A306373DFC64}"/>
              </a:ext>
            </a:extLst>
          </p:cNvPr>
          <p:cNvSpPr>
            <a:spLocks noGrp="1"/>
          </p:cNvSpPr>
          <p:nvPr>
            <p:ph sz="half" idx="2"/>
          </p:nvPr>
        </p:nvSpPr>
        <p:spPr/>
        <p:txBody>
          <a:bodyPr/>
          <a:lstStyle/>
          <a:p>
            <a:pPr eaLnBrk="1" hangingPunct="1"/>
            <a:endParaRPr lang="de-DE" altLang="cs-CZ"/>
          </a:p>
        </p:txBody>
      </p:sp>
      <p:pic>
        <p:nvPicPr>
          <p:cNvPr id="80901" name="Picture 2" descr="Photograph:George Segal, with one of his works, photograph by Arnold Newman, 1964.">
            <a:extLst>
              <a:ext uri="{FF2B5EF4-FFF2-40B4-BE49-F238E27FC236}">
                <a16:creationId xmlns:a16="http://schemas.microsoft.com/office/drawing/2014/main" id="{46DD8A6F-B84A-42D4-A2CA-9A05EBB2E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113" y="1196976"/>
            <a:ext cx="65405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Nadpis 1">
            <a:extLst>
              <a:ext uri="{FF2B5EF4-FFF2-40B4-BE49-F238E27FC236}">
                <a16:creationId xmlns:a16="http://schemas.microsoft.com/office/drawing/2014/main" id="{89B2AA01-A6C0-4B09-B22F-06F3025A0812}"/>
              </a:ext>
            </a:extLst>
          </p:cNvPr>
          <p:cNvSpPr>
            <a:spLocks noGrp="1"/>
          </p:cNvSpPr>
          <p:nvPr>
            <p:ph type="title"/>
          </p:nvPr>
        </p:nvSpPr>
        <p:spPr/>
        <p:txBody>
          <a:bodyPr/>
          <a:lstStyle/>
          <a:p>
            <a:pPr eaLnBrk="1" hangingPunct="1"/>
            <a:endParaRPr lang="de-DE" altLang="cs-CZ"/>
          </a:p>
        </p:txBody>
      </p:sp>
      <p:sp>
        <p:nvSpPr>
          <p:cNvPr id="81923" name="Zástupný symbol pro obsah 2">
            <a:extLst>
              <a:ext uri="{FF2B5EF4-FFF2-40B4-BE49-F238E27FC236}">
                <a16:creationId xmlns:a16="http://schemas.microsoft.com/office/drawing/2014/main" id="{A733A45D-A1AB-4B7F-AA80-289BA3B4FA14}"/>
              </a:ext>
            </a:extLst>
          </p:cNvPr>
          <p:cNvSpPr>
            <a:spLocks noGrp="1"/>
          </p:cNvSpPr>
          <p:nvPr>
            <p:ph sz="half" idx="1"/>
          </p:nvPr>
        </p:nvSpPr>
        <p:spPr/>
        <p:txBody>
          <a:bodyPr/>
          <a:lstStyle/>
          <a:p>
            <a:pPr eaLnBrk="1" hangingPunct="1"/>
            <a:endParaRPr lang="de-DE" altLang="cs-CZ"/>
          </a:p>
        </p:txBody>
      </p:sp>
      <p:sp>
        <p:nvSpPr>
          <p:cNvPr id="81924" name="Zástupný symbol pro obsah 3">
            <a:extLst>
              <a:ext uri="{FF2B5EF4-FFF2-40B4-BE49-F238E27FC236}">
                <a16:creationId xmlns:a16="http://schemas.microsoft.com/office/drawing/2014/main" id="{C0A0C5EB-1D5E-4270-AAD3-43DC7EB1805D}"/>
              </a:ext>
            </a:extLst>
          </p:cNvPr>
          <p:cNvSpPr>
            <a:spLocks noGrp="1"/>
          </p:cNvSpPr>
          <p:nvPr>
            <p:ph sz="half" idx="2"/>
          </p:nvPr>
        </p:nvSpPr>
        <p:spPr/>
        <p:txBody>
          <a:bodyPr/>
          <a:lstStyle/>
          <a:p>
            <a:pPr eaLnBrk="1" hangingPunct="1"/>
            <a:endParaRPr lang="de-DE" altLang="cs-CZ"/>
          </a:p>
        </p:txBody>
      </p:sp>
      <p:pic>
        <p:nvPicPr>
          <p:cNvPr id="81925" name="Picture 2" descr="http://4.bp.blogspot.com/_MTAYnMJ6qec/SxIc-duqbPI/AAAAAAAAAQM/ugEdKCYwK60/s1600/george-segal-the-diner.jpg">
            <a:extLst>
              <a:ext uri="{FF2B5EF4-FFF2-40B4-BE49-F238E27FC236}">
                <a16:creationId xmlns:a16="http://schemas.microsoft.com/office/drawing/2014/main" id="{053B248E-672B-46FE-B909-BEC2B3F4D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0" y="188914"/>
            <a:ext cx="7900988" cy="608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ovéPole 5">
            <a:extLst>
              <a:ext uri="{FF2B5EF4-FFF2-40B4-BE49-F238E27FC236}">
                <a16:creationId xmlns:a16="http://schemas.microsoft.com/office/drawing/2014/main" id="{FC23CC9E-8F52-419F-AC99-DDBA4D7750F0}"/>
              </a:ext>
            </a:extLst>
          </p:cNvPr>
          <p:cNvSpPr txBox="1">
            <a:spLocks noChangeArrowheads="1"/>
          </p:cNvSpPr>
          <p:nvPr/>
        </p:nvSpPr>
        <p:spPr bwMode="auto">
          <a:xfrm>
            <a:off x="2566989" y="6381750"/>
            <a:ext cx="64087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600"/>
              <a:t>Diner 1964-66</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Nadpis 1">
            <a:extLst>
              <a:ext uri="{FF2B5EF4-FFF2-40B4-BE49-F238E27FC236}">
                <a16:creationId xmlns:a16="http://schemas.microsoft.com/office/drawing/2014/main" id="{94012E31-3538-403F-8A45-13B893EB76EB}"/>
              </a:ext>
            </a:extLst>
          </p:cNvPr>
          <p:cNvSpPr>
            <a:spLocks noGrp="1"/>
          </p:cNvSpPr>
          <p:nvPr>
            <p:ph type="title"/>
          </p:nvPr>
        </p:nvSpPr>
        <p:spPr/>
        <p:txBody>
          <a:bodyPr/>
          <a:lstStyle/>
          <a:p>
            <a:pPr eaLnBrk="1" hangingPunct="1"/>
            <a:endParaRPr lang="de-DE" altLang="cs-CZ"/>
          </a:p>
        </p:txBody>
      </p:sp>
      <p:sp>
        <p:nvSpPr>
          <p:cNvPr id="3" name="Zástupný symbol pro obsah 2">
            <a:extLst>
              <a:ext uri="{FF2B5EF4-FFF2-40B4-BE49-F238E27FC236}">
                <a16:creationId xmlns:a16="http://schemas.microsoft.com/office/drawing/2014/main" id="{3F3ED778-1441-4BE0-9A08-FE9BDDD361EF}"/>
              </a:ext>
            </a:extLst>
          </p:cNvPr>
          <p:cNvSpPr>
            <a:spLocks noGrp="1"/>
          </p:cNvSpPr>
          <p:nvPr>
            <p:ph sz="half" idx="1"/>
          </p:nvPr>
        </p:nvSpPr>
        <p:spPr>
          <a:xfrm>
            <a:off x="1981200" y="1600200"/>
            <a:ext cx="8002588" cy="5068888"/>
          </a:xfrm>
        </p:spPr>
        <p:txBody>
          <a:bodyPr rtlCol="0">
            <a:normAutofit fontScale="92500" lnSpcReduction="20000"/>
          </a:bodyPr>
          <a:lstStyle/>
          <a:p>
            <a:pPr>
              <a:defRPr/>
            </a:pPr>
            <a:endParaRPr lang="cs-CZ" dirty="0"/>
          </a:p>
          <a:p>
            <a:pPr>
              <a:defRPr/>
            </a:pPr>
            <a:endParaRPr lang="cs-CZ" dirty="0"/>
          </a:p>
          <a:p>
            <a:pPr>
              <a:defRPr/>
            </a:pPr>
            <a:endParaRPr lang="cs-CZ" dirty="0"/>
          </a:p>
          <a:p>
            <a:pPr>
              <a:defRPr/>
            </a:pPr>
            <a:endParaRPr lang="cs-CZ" dirty="0"/>
          </a:p>
          <a:p>
            <a:pPr>
              <a:defRPr/>
            </a:pPr>
            <a:endParaRPr lang="cs-CZ" dirty="0"/>
          </a:p>
          <a:p>
            <a:pPr>
              <a:defRPr/>
            </a:pPr>
            <a:endParaRPr lang="cs-CZ" dirty="0"/>
          </a:p>
          <a:p>
            <a:pPr>
              <a:defRPr/>
            </a:pPr>
            <a:endParaRPr lang="cs-CZ" dirty="0"/>
          </a:p>
          <a:p>
            <a:pPr>
              <a:defRPr/>
            </a:pPr>
            <a:endParaRPr lang="cs-CZ" dirty="0"/>
          </a:p>
          <a:p>
            <a:pPr>
              <a:buNone/>
              <a:defRPr/>
            </a:pPr>
            <a:endParaRPr lang="cs-CZ" dirty="0"/>
          </a:p>
          <a:p>
            <a:pPr>
              <a:buNone/>
              <a:defRPr/>
            </a:pPr>
            <a:endParaRPr lang="cs-CZ" dirty="0"/>
          </a:p>
          <a:p>
            <a:pPr>
              <a:buNone/>
              <a:defRPr/>
            </a:pPr>
            <a:r>
              <a:rPr lang="en-US" dirty="0"/>
              <a:t>I note [my subjects] gestures. I depend on my language [plaster] to communicate anguish. I really am interested in provoking a state of compassion."</a:t>
            </a:r>
            <a:endParaRPr lang="cs-CZ" dirty="0"/>
          </a:p>
        </p:txBody>
      </p:sp>
      <p:sp>
        <p:nvSpPr>
          <p:cNvPr id="4" name="Zástupný symbol pro obsah 3">
            <a:extLst>
              <a:ext uri="{FF2B5EF4-FFF2-40B4-BE49-F238E27FC236}">
                <a16:creationId xmlns:a16="http://schemas.microsoft.com/office/drawing/2014/main" id="{DB4B8EB5-1942-4B4F-8A87-B07AEFF39F97}"/>
              </a:ext>
            </a:extLst>
          </p:cNvPr>
          <p:cNvSpPr>
            <a:spLocks noGrp="1"/>
          </p:cNvSpPr>
          <p:nvPr>
            <p:ph sz="half" idx="2"/>
          </p:nvPr>
        </p:nvSpPr>
        <p:spPr>
          <a:xfrm>
            <a:off x="9409114" y="1600200"/>
            <a:ext cx="801687" cy="4349750"/>
          </a:xfrm>
        </p:spPr>
        <p:txBody>
          <a:bodyPr rtlCol="0">
            <a:normAutofit fontScale="92500" lnSpcReduction="20000"/>
          </a:bodyPr>
          <a:lstStyle/>
          <a:p>
            <a:pPr>
              <a:defRPr/>
            </a:pPr>
            <a:endParaRPr lang="cs-CZ" dirty="0"/>
          </a:p>
        </p:txBody>
      </p:sp>
      <p:pic>
        <p:nvPicPr>
          <p:cNvPr id="83973" name="Picture 2" descr="http://1.bp.blogspot.com/_MTAYnMJ6qec/SxIdOY3nTwI/AAAAAAAAAQc/IAc0nlT3pDE/s1600/85_444.jpg">
            <a:extLst>
              <a:ext uri="{FF2B5EF4-FFF2-40B4-BE49-F238E27FC236}">
                <a16:creationId xmlns:a16="http://schemas.microsoft.com/office/drawing/2014/main" id="{4DB3921A-B851-47A1-B6DD-32AD822DA9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1451" y="47625"/>
            <a:ext cx="7561263"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Nadpis 1">
            <a:extLst>
              <a:ext uri="{FF2B5EF4-FFF2-40B4-BE49-F238E27FC236}">
                <a16:creationId xmlns:a16="http://schemas.microsoft.com/office/drawing/2014/main" id="{5ED0678E-FA52-43F6-93F3-3A4ABCE2D69F}"/>
              </a:ext>
            </a:extLst>
          </p:cNvPr>
          <p:cNvSpPr>
            <a:spLocks noGrp="1"/>
          </p:cNvSpPr>
          <p:nvPr>
            <p:ph type="title"/>
          </p:nvPr>
        </p:nvSpPr>
        <p:spPr>
          <a:xfrm>
            <a:off x="2438400" y="0"/>
            <a:ext cx="8229600" cy="1143000"/>
          </a:xfrm>
        </p:spPr>
        <p:txBody>
          <a:bodyPr/>
          <a:lstStyle/>
          <a:p>
            <a:pPr eaLnBrk="1" hangingPunct="1"/>
            <a:r>
              <a:rPr lang="cs-CZ" altLang="cs-CZ"/>
              <a:t> </a:t>
            </a:r>
          </a:p>
        </p:txBody>
      </p:sp>
      <p:sp>
        <p:nvSpPr>
          <p:cNvPr id="84995" name="Zástupný symbol pro obsah 2">
            <a:extLst>
              <a:ext uri="{FF2B5EF4-FFF2-40B4-BE49-F238E27FC236}">
                <a16:creationId xmlns:a16="http://schemas.microsoft.com/office/drawing/2014/main" id="{EDEE878B-E1AF-4A40-8C8C-59CA8C561DB4}"/>
              </a:ext>
            </a:extLst>
          </p:cNvPr>
          <p:cNvSpPr>
            <a:spLocks noGrp="1"/>
          </p:cNvSpPr>
          <p:nvPr>
            <p:ph idx="1"/>
          </p:nvPr>
        </p:nvSpPr>
        <p:spPr/>
        <p:txBody>
          <a:bodyPr/>
          <a:lstStyle/>
          <a:p>
            <a:pPr eaLnBrk="1" hangingPunct="1"/>
            <a:endParaRPr lang="de-DE" altLang="cs-CZ"/>
          </a:p>
        </p:txBody>
      </p:sp>
      <p:pic>
        <p:nvPicPr>
          <p:cNvPr id="84996" name="Picture 2" descr="http://americanart.si.edu/images/1977/1977.47.56_1a.jpg">
            <a:extLst>
              <a:ext uri="{FF2B5EF4-FFF2-40B4-BE49-F238E27FC236}">
                <a16:creationId xmlns:a16="http://schemas.microsoft.com/office/drawing/2014/main" id="{FB9A1952-BD4C-4BB7-909E-AEAF77D3D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0988" y="1"/>
            <a:ext cx="8991600" cy="630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7" name="TextovéPole 4">
            <a:extLst>
              <a:ext uri="{FF2B5EF4-FFF2-40B4-BE49-F238E27FC236}">
                <a16:creationId xmlns:a16="http://schemas.microsoft.com/office/drawing/2014/main" id="{4EAC920D-19EA-4E8A-AAAE-0AB96EC51F71}"/>
              </a:ext>
            </a:extLst>
          </p:cNvPr>
          <p:cNvSpPr txBox="1">
            <a:spLocks noChangeArrowheads="1"/>
          </p:cNvSpPr>
          <p:nvPr/>
        </p:nvSpPr>
        <p:spPr bwMode="auto">
          <a:xfrm>
            <a:off x="2782889" y="6308725"/>
            <a:ext cx="619283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600">
                <a:latin typeface="Arial" panose="020B0604020202020204" pitchFamily="34" charset="0"/>
              </a:rPr>
              <a:t>Restaurant 1975</a:t>
            </a:r>
          </a:p>
          <a:p>
            <a:pPr eaLnBrk="1" hangingPunct="1">
              <a:spcBef>
                <a:spcPct val="0"/>
              </a:spcBef>
              <a:buFontTx/>
              <a:buNone/>
            </a:pPr>
            <a:endParaRPr lang="cs-CZ" altLang="cs-CZ" sz="1800">
              <a:latin typeface="Arial" panose="020B0604020202020204" pitchFamily="34"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Nadpis 1">
            <a:extLst>
              <a:ext uri="{FF2B5EF4-FFF2-40B4-BE49-F238E27FC236}">
                <a16:creationId xmlns:a16="http://schemas.microsoft.com/office/drawing/2014/main" id="{B43AFD3B-9258-4D19-AF55-EF1F3BC6A88E}"/>
              </a:ext>
            </a:extLst>
          </p:cNvPr>
          <p:cNvSpPr>
            <a:spLocks noGrp="1"/>
          </p:cNvSpPr>
          <p:nvPr>
            <p:ph type="title"/>
          </p:nvPr>
        </p:nvSpPr>
        <p:spPr/>
        <p:txBody>
          <a:bodyPr/>
          <a:lstStyle/>
          <a:p>
            <a:pPr eaLnBrk="1" hangingPunct="1"/>
            <a:endParaRPr lang="de-DE" altLang="cs-CZ"/>
          </a:p>
        </p:txBody>
      </p:sp>
      <p:sp>
        <p:nvSpPr>
          <p:cNvPr id="86019" name="Zástupný symbol pro obsah 2">
            <a:extLst>
              <a:ext uri="{FF2B5EF4-FFF2-40B4-BE49-F238E27FC236}">
                <a16:creationId xmlns:a16="http://schemas.microsoft.com/office/drawing/2014/main" id="{15F16DC7-AD30-4166-BB9F-B21400C2B9B7}"/>
              </a:ext>
            </a:extLst>
          </p:cNvPr>
          <p:cNvSpPr>
            <a:spLocks noGrp="1"/>
          </p:cNvSpPr>
          <p:nvPr>
            <p:ph sz="half" idx="1"/>
          </p:nvPr>
        </p:nvSpPr>
        <p:spPr/>
        <p:txBody>
          <a:bodyPr>
            <a:normAutofit lnSpcReduction="10000"/>
          </a:bodyPr>
          <a:lstStyle/>
          <a:p>
            <a:pPr eaLnBrk="1" hangingPunct="1"/>
            <a:endParaRPr lang="de-DE" altLang="cs-CZ"/>
          </a:p>
        </p:txBody>
      </p:sp>
      <p:sp>
        <p:nvSpPr>
          <p:cNvPr id="86020" name="Zástupný symbol pro obsah 3">
            <a:extLst>
              <a:ext uri="{FF2B5EF4-FFF2-40B4-BE49-F238E27FC236}">
                <a16:creationId xmlns:a16="http://schemas.microsoft.com/office/drawing/2014/main" id="{99AACC61-6E99-4E4F-85AD-6A9F4892D079}"/>
              </a:ext>
            </a:extLst>
          </p:cNvPr>
          <p:cNvSpPr>
            <a:spLocks noGrp="1"/>
          </p:cNvSpPr>
          <p:nvPr>
            <p:ph sz="half" idx="2"/>
          </p:nvPr>
        </p:nvSpPr>
        <p:spPr>
          <a:xfrm>
            <a:off x="6172200" y="1600200"/>
            <a:ext cx="4038600" cy="5068888"/>
          </a:xfrm>
        </p:spPr>
        <p:txBody>
          <a:bodyPr>
            <a:normAutofit lnSpcReduction="10000"/>
          </a:bodyPr>
          <a:lstStyle/>
          <a:p>
            <a:pPr eaLnBrk="1" hangingPunct="1"/>
            <a:endParaRPr lang="cs-CZ" altLang="cs-CZ" i="1"/>
          </a:p>
          <a:p>
            <a:pPr eaLnBrk="1" hangingPunct="1"/>
            <a:endParaRPr lang="cs-CZ" altLang="cs-CZ" i="1"/>
          </a:p>
          <a:p>
            <a:pPr eaLnBrk="1" hangingPunct="1"/>
            <a:endParaRPr lang="cs-CZ" altLang="cs-CZ" i="1"/>
          </a:p>
          <a:p>
            <a:pPr eaLnBrk="1" hangingPunct="1"/>
            <a:endParaRPr lang="cs-CZ" altLang="cs-CZ" i="1"/>
          </a:p>
          <a:p>
            <a:pPr eaLnBrk="1" hangingPunct="1"/>
            <a:endParaRPr lang="cs-CZ" altLang="cs-CZ" i="1"/>
          </a:p>
          <a:p>
            <a:pPr eaLnBrk="1" hangingPunct="1"/>
            <a:endParaRPr lang="cs-CZ" altLang="cs-CZ" i="1"/>
          </a:p>
          <a:p>
            <a:pPr eaLnBrk="1" hangingPunct="1"/>
            <a:endParaRPr lang="cs-CZ" altLang="cs-CZ" i="1"/>
          </a:p>
          <a:p>
            <a:pPr eaLnBrk="1" hangingPunct="1"/>
            <a:endParaRPr lang="cs-CZ" altLang="cs-CZ" sz="1600"/>
          </a:p>
          <a:p>
            <a:pPr eaLnBrk="1" hangingPunct="1"/>
            <a:endParaRPr lang="cs-CZ" altLang="cs-CZ" sz="1600"/>
          </a:p>
          <a:p>
            <a:pPr eaLnBrk="1" hangingPunct="1"/>
            <a:endParaRPr lang="cs-CZ" altLang="cs-CZ" sz="1600"/>
          </a:p>
          <a:p>
            <a:pPr eaLnBrk="1" hangingPunct="1"/>
            <a:endParaRPr lang="cs-CZ" altLang="cs-CZ" sz="1600"/>
          </a:p>
          <a:p>
            <a:pPr eaLnBrk="1" hangingPunct="1"/>
            <a:r>
              <a:rPr lang="en-US" altLang="cs-CZ" sz="1600"/>
              <a:t>Couple Against A Grey Brick Wall 1986</a:t>
            </a:r>
            <a:endParaRPr lang="cs-CZ" altLang="cs-CZ" sz="1600"/>
          </a:p>
        </p:txBody>
      </p:sp>
      <p:pic>
        <p:nvPicPr>
          <p:cNvPr id="86021" name="Picture 1" descr="C:\Users\Lada\Desktop\central\pathos\současné\segal.JPG">
            <a:extLst>
              <a:ext uri="{FF2B5EF4-FFF2-40B4-BE49-F238E27FC236}">
                <a16:creationId xmlns:a16="http://schemas.microsoft.com/office/drawing/2014/main" id="{429E6E32-7042-4AFF-A76D-CE595B4B26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6" y="115889"/>
            <a:ext cx="5040313" cy="672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B358E9-A164-415C-8C7D-FFD480967175}"/>
              </a:ext>
            </a:extLst>
          </p:cNvPr>
          <p:cNvSpPr>
            <a:spLocks noGrp="1"/>
          </p:cNvSpPr>
          <p:nvPr>
            <p:ph type="title"/>
          </p:nvPr>
        </p:nvSpPr>
        <p:spPr>
          <a:xfrm>
            <a:off x="1981200" y="512763"/>
            <a:ext cx="8229600" cy="914400"/>
          </a:xfrm>
        </p:spPr>
        <p:txBody>
          <a:bodyPr rtlCol="0">
            <a:normAutofit/>
          </a:bodyPr>
          <a:lstStyle/>
          <a:p>
            <a:pPr>
              <a:defRPr/>
            </a:pPr>
            <a:r>
              <a:rPr lang="de-DE" dirty="0">
                <a:solidFill>
                  <a:schemeClr val="tx2">
                    <a:satMod val="200000"/>
                  </a:schemeClr>
                </a:solidFill>
              </a:rPr>
              <a:t> </a:t>
            </a:r>
            <a:endParaRPr lang="cs-CZ" dirty="0">
              <a:solidFill>
                <a:schemeClr val="tx2">
                  <a:satMod val="200000"/>
                </a:schemeClr>
              </a:solidFill>
            </a:endParaRPr>
          </a:p>
        </p:txBody>
      </p:sp>
      <p:sp>
        <p:nvSpPr>
          <p:cNvPr id="88067" name="Zástupný symbol pro obsah 2">
            <a:extLst>
              <a:ext uri="{FF2B5EF4-FFF2-40B4-BE49-F238E27FC236}">
                <a16:creationId xmlns:a16="http://schemas.microsoft.com/office/drawing/2014/main" id="{5BD0CEC8-DAF4-48FA-8378-DBADC817B53F}"/>
              </a:ext>
            </a:extLst>
          </p:cNvPr>
          <p:cNvSpPr>
            <a:spLocks noGrp="1"/>
          </p:cNvSpPr>
          <p:nvPr>
            <p:ph sz="half" idx="1"/>
          </p:nvPr>
        </p:nvSpPr>
        <p:spPr>
          <a:xfrm>
            <a:off x="1989138" y="1770063"/>
            <a:ext cx="4038600" cy="4525962"/>
          </a:xfrm>
        </p:spPr>
        <p:txBody>
          <a:bodyPr>
            <a:normAutofit fontScale="85000" lnSpcReduction="20000"/>
          </a:bodyPr>
          <a:lstStyle/>
          <a:p>
            <a:pPr eaLnBrk="1" hangingPunct="1"/>
            <a:endParaRPr lang="de-DE" altLang="cs-CZ"/>
          </a:p>
        </p:txBody>
      </p:sp>
      <p:sp>
        <p:nvSpPr>
          <p:cNvPr id="88068" name="Zástupný symbol pro obsah 3">
            <a:extLst>
              <a:ext uri="{FF2B5EF4-FFF2-40B4-BE49-F238E27FC236}">
                <a16:creationId xmlns:a16="http://schemas.microsoft.com/office/drawing/2014/main" id="{2A75AD40-31AF-4DA6-8E0D-7697C300DE16}"/>
              </a:ext>
            </a:extLst>
          </p:cNvPr>
          <p:cNvSpPr>
            <a:spLocks noGrp="1"/>
          </p:cNvSpPr>
          <p:nvPr>
            <p:ph sz="half" idx="2"/>
          </p:nvPr>
        </p:nvSpPr>
        <p:spPr>
          <a:xfrm>
            <a:off x="7104112" y="1770063"/>
            <a:ext cx="3240360" cy="4525962"/>
          </a:xfrm>
        </p:spPr>
        <p:txBody>
          <a:bodyPr>
            <a:normAutofit fontScale="85000" lnSpcReduction="20000"/>
          </a:bodyPr>
          <a:lstStyle/>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eaLnBrk="1" hangingPunct="1"/>
            <a:endParaRPr lang="cs-CZ" altLang="cs-CZ" dirty="0"/>
          </a:p>
          <a:p>
            <a:pPr marL="0" indent="0">
              <a:buNone/>
            </a:pPr>
            <a:r>
              <a:rPr lang="cs-CZ" altLang="cs-CZ" dirty="0"/>
              <a:t>Edward </a:t>
            </a:r>
            <a:r>
              <a:rPr lang="cs-CZ" altLang="cs-CZ" dirty="0" err="1"/>
              <a:t>Kienholz</a:t>
            </a:r>
            <a:r>
              <a:rPr lang="cs-CZ" altLang="cs-CZ" dirty="0"/>
              <a:t>, </a:t>
            </a:r>
            <a:r>
              <a:rPr lang="cs-CZ" altLang="cs-CZ" dirty="0" err="1"/>
              <a:t>Sollie</a:t>
            </a:r>
            <a:r>
              <a:rPr lang="cs-CZ" altLang="cs-CZ" dirty="0"/>
              <a:t> 17,</a:t>
            </a:r>
          </a:p>
          <a:p>
            <a:pPr marL="0" indent="0">
              <a:buNone/>
            </a:pPr>
            <a:r>
              <a:rPr lang="cs-CZ" altLang="cs-CZ" dirty="0"/>
              <a:t>1979</a:t>
            </a:r>
          </a:p>
          <a:p>
            <a:pPr marL="0" indent="0">
              <a:buNone/>
            </a:pPr>
            <a:endParaRPr lang="de-DE" altLang="cs-CZ" dirty="0"/>
          </a:p>
        </p:txBody>
      </p:sp>
      <p:pic>
        <p:nvPicPr>
          <p:cNvPr id="88069" name="Picture 2" descr="D:\přednášení obr\emoce\příklady\bodymeaning\kienholz.jpg">
            <a:extLst>
              <a:ext uri="{FF2B5EF4-FFF2-40B4-BE49-F238E27FC236}">
                <a16:creationId xmlns:a16="http://schemas.microsoft.com/office/drawing/2014/main" id="{2B1DDD83-92FF-4B2F-B95F-F96D6E085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675" y="321424"/>
            <a:ext cx="4978400" cy="651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61442" name="Picture 2" descr="Warburg"/>
          <p:cNvPicPr>
            <a:picLocks noChangeAspect="1" noChangeArrowheads="1"/>
          </p:cNvPicPr>
          <p:nvPr/>
        </p:nvPicPr>
        <p:blipFill>
          <a:blip r:embed="rId2" cstate="print"/>
          <a:srcRect/>
          <a:stretch>
            <a:fillRect/>
          </a:stretch>
        </p:blipFill>
        <p:spPr bwMode="auto">
          <a:xfrm>
            <a:off x="5843464" y="1"/>
            <a:ext cx="4824536" cy="6851967"/>
          </a:xfrm>
          <a:prstGeom prst="rect">
            <a:avLst/>
          </a:prstGeom>
          <a:noFill/>
        </p:spPr>
      </p:pic>
      <p:pic>
        <p:nvPicPr>
          <p:cNvPr id="6" name="Picture 2" descr="http://www.kunstgeschichte.hu-berlin.de/wp-content/uploads/2011/09/III.27.3.1.4small_B%C3%B6cklin1.jpg"/>
          <p:cNvPicPr>
            <a:picLocks noChangeAspect="1" noChangeArrowheads="1"/>
          </p:cNvPicPr>
          <p:nvPr/>
        </p:nvPicPr>
        <p:blipFill>
          <a:blip r:embed="rId3" cstate="print"/>
          <a:srcRect/>
          <a:stretch>
            <a:fillRect/>
          </a:stretch>
        </p:blipFill>
        <p:spPr bwMode="auto">
          <a:xfrm>
            <a:off x="1703513" y="692696"/>
            <a:ext cx="3948057" cy="5832648"/>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72CCF58-4109-4A0D-98BB-C5DC33417CCE}"/>
              </a:ext>
            </a:extLst>
          </p:cNvPr>
          <p:cNvSpPr>
            <a:spLocks noGrp="1"/>
          </p:cNvSpPr>
          <p:nvPr>
            <p:ph type="title"/>
          </p:nvPr>
        </p:nvSpPr>
        <p:spPr>
          <a:xfrm>
            <a:off x="2567608" y="274638"/>
            <a:ext cx="7471742" cy="562074"/>
          </a:xfrm>
        </p:spPr>
        <p:txBody>
          <a:bodyPr>
            <a:normAutofit fontScale="90000"/>
          </a:bodyPr>
          <a:lstStyle/>
          <a:p>
            <a:r>
              <a:rPr lang="cs-CZ" dirty="0"/>
              <a:t>Philip </a:t>
            </a:r>
            <a:r>
              <a:rPr lang="cs-CZ" dirty="0" err="1"/>
              <a:t>Pearlstein</a:t>
            </a:r>
            <a:r>
              <a:rPr lang="cs-CZ" dirty="0"/>
              <a:t> (1924 -</a:t>
            </a:r>
          </a:p>
        </p:txBody>
      </p:sp>
      <p:pic>
        <p:nvPicPr>
          <p:cNvPr id="6" name="Zástupný obsah 5" descr="Obsah obrázku text, interiér, patro, nábytek&#10;&#10;Popis byl vytvořen automaticky">
            <a:extLst>
              <a:ext uri="{FF2B5EF4-FFF2-40B4-BE49-F238E27FC236}">
                <a16:creationId xmlns:a16="http://schemas.microsoft.com/office/drawing/2014/main" id="{CCC6E1AB-07DB-4000-B6BB-ACF65546C11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775521" y="3212976"/>
            <a:ext cx="4413175" cy="3203794"/>
          </a:xfrm>
        </p:spPr>
      </p:pic>
      <p:pic>
        <p:nvPicPr>
          <p:cNvPr id="8" name="Zástupný obsah 7">
            <a:extLst>
              <a:ext uri="{FF2B5EF4-FFF2-40B4-BE49-F238E27FC236}">
                <a16:creationId xmlns:a16="http://schemas.microsoft.com/office/drawing/2014/main" id="{BB2E6AD1-A6ED-4FA0-AF67-36F0029D076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382121" y="1916833"/>
            <a:ext cx="3674006" cy="4351337"/>
          </a:xfrm>
        </p:spPr>
      </p:pic>
    </p:spTree>
    <p:extLst>
      <p:ext uri="{BB962C8B-B14F-4D97-AF65-F5344CB8AC3E}">
        <p14:creationId xmlns:p14="http://schemas.microsoft.com/office/powerpoint/2010/main" val="32199169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C84D856-9725-4ADA-AF4A-2DE2B017F9B3}"/>
              </a:ext>
            </a:extLst>
          </p:cNvPr>
          <p:cNvSpPr>
            <a:spLocks noGrp="1"/>
          </p:cNvSpPr>
          <p:nvPr>
            <p:ph type="title"/>
          </p:nvPr>
        </p:nvSpPr>
        <p:spPr>
          <a:xfrm>
            <a:off x="3431704" y="274638"/>
            <a:ext cx="6607646" cy="562074"/>
          </a:xfrm>
        </p:spPr>
        <p:txBody>
          <a:bodyPr>
            <a:normAutofit fontScale="90000"/>
          </a:bodyPr>
          <a:lstStyle/>
          <a:p>
            <a:r>
              <a:rPr lang="cs-CZ" dirty="0" err="1"/>
              <a:t>Duane</a:t>
            </a:r>
            <a:r>
              <a:rPr lang="cs-CZ" dirty="0"/>
              <a:t> </a:t>
            </a:r>
            <a:r>
              <a:rPr lang="cs-CZ" dirty="0" err="1"/>
              <a:t>Hanson</a:t>
            </a:r>
            <a:r>
              <a:rPr lang="cs-CZ" dirty="0"/>
              <a:t> (1925-1996)</a:t>
            </a:r>
          </a:p>
        </p:txBody>
      </p:sp>
      <p:pic>
        <p:nvPicPr>
          <p:cNvPr id="6" name="Zástupný obsah 5" descr="Obsah obrázku osoba, vsedě, patro&#10;&#10;Popis byl vytvořen automaticky">
            <a:extLst>
              <a:ext uri="{FF2B5EF4-FFF2-40B4-BE49-F238E27FC236}">
                <a16:creationId xmlns:a16="http://schemas.microsoft.com/office/drawing/2014/main" id="{EB9A61C4-F03B-44DC-8A36-CC162AEACA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61518" y="1239952"/>
            <a:ext cx="6238738" cy="4653058"/>
          </a:xfrm>
        </p:spPr>
      </p:pic>
      <p:sp>
        <p:nvSpPr>
          <p:cNvPr id="4" name="Zástupný obsah 3">
            <a:extLst>
              <a:ext uri="{FF2B5EF4-FFF2-40B4-BE49-F238E27FC236}">
                <a16:creationId xmlns:a16="http://schemas.microsoft.com/office/drawing/2014/main" id="{5A933081-EF6A-4AB6-84A4-8316A5644E4F}"/>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103152308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normAutofit fontScale="85000" lnSpcReduction="10000"/>
          </a:bodyPr>
          <a:lstStyle/>
          <a:p>
            <a:endParaRPr lang="cs-CZ"/>
          </a:p>
        </p:txBody>
      </p:sp>
      <p:sp>
        <p:nvSpPr>
          <p:cNvPr id="4" name="Zástupný symbol pro obsah 3"/>
          <p:cNvSpPr>
            <a:spLocks noGrp="1"/>
          </p:cNvSpPr>
          <p:nvPr>
            <p:ph sz="half" idx="2"/>
          </p:nvPr>
        </p:nvSpPr>
        <p:spPr/>
        <p:txBody>
          <a:bodyPr>
            <a:normAutofit fontScale="85000" lnSpcReduction="10000"/>
          </a:bodyPr>
          <a:lstStyle/>
          <a:p>
            <a:pPr>
              <a:buNone/>
            </a:pPr>
            <a:r>
              <a:rPr lang="cs-CZ" i="1" dirty="0" err="1"/>
              <a:t>Young</a:t>
            </a:r>
            <a:r>
              <a:rPr lang="cs-CZ" i="1" dirty="0"/>
              <a:t> </a:t>
            </a:r>
            <a:r>
              <a:rPr lang="cs-CZ" i="1" dirty="0" err="1"/>
              <a:t>Shopper</a:t>
            </a:r>
            <a:endParaRPr lang="cs-CZ" i="1" dirty="0"/>
          </a:p>
          <a:p>
            <a:endParaRPr lang="cs-CZ" dirty="0"/>
          </a:p>
          <a:p>
            <a:endParaRPr lang="cs-CZ" dirty="0"/>
          </a:p>
          <a:p>
            <a:endParaRPr lang="cs-CZ" dirty="0"/>
          </a:p>
          <a:p>
            <a:endParaRPr lang="cs-CZ" dirty="0"/>
          </a:p>
          <a:p>
            <a:pPr>
              <a:buNone/>
            </a:pPr>
            <a:r>
              <a:rPr lang="en-US" dirty="0"/>
              <a:t>I like the physical burdens this woman carries. She is weighted down by all of her shopping bags and purchases, and she has become almost a bag herself. She carries physical burdens – the burdens of life, of everyday living. But initially, it’s quite a funny sculpture’.</a:t>
            </a:r>
            <a:endParaRPr lang="cs-CZ" dirty="0"/>
          </a:p>
        </p:txBody>
      </p:sp>
      <p:pic>
        <p:nvPicPr>
          <p:cNvPr id="124930" name="Picture 2" descr="http://www.saatchigallery.com/imgs/artists/hanson-duane/duane_hanson_young_shopper.jpg"/>
          <p:cNvPicPr>
            <a:picLocks noChangeAspect="1" noChangeArrowheads="1"/>
          </p:cNvPicPr>
          <p:nvPr/>
        </p:nvPicPr>
        <p:blipFill>
          <a:blip r:embed="rId2" cstate="print"/>
          <a:srcRect/>
          <a:stretch>
            <a:fillRect/>
          </a:stretch>
        </p:blipFill>
        <p:spPr bwMode="auto">
          <a:xfrm>
            <a:off x="1514594" y="125548"/>
            <a:ext cx="4405442" cy="6471804"/>
          </a:xfrm>
          <a:prstGeom prst="rect">
            <a:avLst/>
          </a:prstGeom>
          <a:noFill/>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a:t>Magdalena </a:t>
            </a:r>
            <a:r>
              <a:rPr lang="cs-CZ" sz="3200" dirty="0" err="1"/>
              <a:t>Abakamowicz</a:t>
            </a:r>
            <a:r>
              <a:rPr lang="cs-CZ" sz="3200" dirty="0"/>
              <a:t> 1930-2017</a:t>
            </a:r>
          </a:p>
        </p:txBody>
      </p:sp>
      <p:sp>
        <p:nvSpPr>
          <p:cNvPr id="3" name="Zástupný symbol pro obsah 2"/>
          <p:cNvSpPr>
            <a:spLocks noGrp="1"/>
          </p:cNvSpPr>
          <p:nvPr>
            <p:ph sz="half" idx="1"/>
          </p:nvPr>
        </p:nvSpPr>
        <p:spPr/>
        <p:txBody>
          <a:bodyPr>
            <a:normAutofit fontScale="92500" lnSpcReduction="20000"/>
          </a:bodyPr>
          <a:lstStyle/>
          <a:p>
            <a:endParaRPr lang="cs-CZ"/>
          </a:p>
        </p:txBody>
      </p:sp>
      <p:sp>
        <p:nvSpPr>
          <p:cNvPr id="4" name="Zástupný symbol pro obsah 3"/>
          <p:cNvSpPr>
            <a:spLocks noGrp="1"/>
          </p:cNvSpPr>
          <p:nvPr>
            <p:ph sz="half" idx="2"/>
          </p:nvPr>
        </p:nvSpPr>
        <p:spPr>
          <a:xfrm>
            <a:off x="7680176" y="1600201"/>
            <a:ext cx="2530624" cy="4525963"/>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dirty="0" err="1"/>
              <a:t>Crowd</a:t>
            </a:r>
            <a:r>
              <a:rPr lang="cs-CZ" dirty="0"/>
              <a:t> 1988</a:t>
            </a:r>
          </a:p>
        </p:txBody>
      </p:sp>
      <p:pic>
        <p:nvPicPr>
          <p:cNvPr id="92162" name="Picture 2" descr="http://prod-images.exhibit-e.com/www_richardgraygallery_com/283092a0.jpg"/>
          <p:cNvPicPr>
            <a:picLocks noChangeAspect="1" noChangeArrowheads="1"/>
          </p:cNvPicPr>
          <p:nvPr/>
        </p:nvPicPr>
        <p:blipFill>
          <a:blip r:embed="rId2" cstate="print"/>
          <a:srcRect/>
          <a:stretch>
            <a:fillRect/>
          </a:stretch>
        </p:blipFill>
        <p:spPr bwMode="auto">
          <a:xfrm>
            <a:off x="1703512" y="1268760"/>
            <a:ext cx="6264696" cy="4914546"/>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97282" name="Picture 2" descr="http://culture.pl/sites/default/files/images/imported/z_img/pl_fo_abakanowicz_plecy_wroclaw__w480_4256341.jpg"/>
          <p:cNvPicPr>
            <a:picLocks noChangeAspect="1" noChangeArrowheads="1"/>
          </p:cNvPicPr>
          <p:nvPr/>
        </p:nvPicPr>
        <p:blipFill>
          <a:blip r:embed="rId2" cstate="print"/>
          <a:srcRect/>
          <a:stretch>
            <a:fillRect/>
          </a:stretch>
        </p:blipFill>
        <p:spPr bwMode="auto">
          <a:xfrm>
            <a:off x="1703512" y="404664"/>
            <a:ext cx="7704856" cy="5730488"/>
          </a:xfrm>
          <a:prstGeom prst="rect">
            <a:avLst/>
          </a:prstGeom>
          <a:noFill/>
        </p:spPr>
      </p:pic>
      <p:sp>
        <p:nvSpPr>
          <p:cNvPr id="6" name="TextovéPole 5"/>
          <p:cNvSpPr txBox="1"/>
          <p:nvPr/>
        </p:nvSpPr>
        <p:spPr>
          <a:xfrm>
            <a:off x="1919536" y="6309320"/>
            <a:ext cx="3888432" cy="369332"/>
          </a:xfrm>
          <a:prstGeom prst="rect">
            <a:avLst/>
          </a:prstGeom>
          <a:noFill/>
        </p:spPr>
        <p:txBody>
          <a:bodyPr wrap="square" rtlCol="0">
            <a:spAutoFit/>
          </a:bodyPr>
          <a:lstStyle/>
          <a:p>
            <a:r>
              <a:rPr lang="cs-CZ" dirty="0" err="1"/>
              <a:t>Backs</a:t>
            </a:r>
            <a:r>
              <a:rPr lang="cs-CZ" dirty="0"/>
              <a:t> 1967-80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16066" name="Picture 2" descr="File:Magdalena Abakanowicz - Klatka i plecy.jpg"/>
          <p:cNvPicPr>
            <a:picLocks noChangeAspect="1" noChangeArrowheads="1"/>
          </p:cNvPicPr>
          <p:nvPr/>
        </p:nvPicPr>
        <p:blipFill>
          <a:blip r:embed="rId2" cstate="print"/>
          <a:srcRect/>
          <a:stretch>
            <a:fillRect/>
          </a:stretch>
        </p:blipFill>
        <p:spPr bwMode="auto">
          <a:xfrm>
            <a:off x="1703512" y="116632"/>
            <a:ext cx="5040560" cy="6606774"/>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0"/>
            <a:ext cx="8229600" cy="1052736"/>
          </a:xfrm>
        </p:spPr>
        <p:txBody>
          <a:bodyPr>
            <a:normAutofit/>
          </a:bodyPr>
          <a:lstStyle/>
          <a:p>
            <a:endParaRPr lang="cs-CZ" dirty="0"/>
          </a:p>
        </p:txBody>
      </p:sp>
      <p:sp>
        <p:nvSpPr>
          <p:cNvPr id="3" name="Zástupný symbol pro obsah 2"/>
          <p:cNvSpPr>
            <a:spLocks noGrp="1"/>
          </p:cNvSpPr>
          <p:nvPr>
            <p:ph sz="half" idx="1"/>
          </p:nvPr>
        </p:nvSpPr>
        <p:spPr/>
        <p:txBody>
          <a:bodyPr/>
          <a:lstStyle/>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sz="2400" dirty="0"/>
              <a:t>Kiki Smith   1954- </a:t>
            </a:r>
          </a:p>
        </p:txBody>
      </p:sp>
      <p:sp>
        <p:nvSpPr>
          <p:cNvPr id="4" name="Zástupný symbol pro obsah 3"/>
          <p:cNvSpPr>
            <a:spLocks noGrp="1"/>
          </p:cNvSpPr>
          <p:nvPr>
            <p:ph sz="half" idx="2"/>
          </p:nvPr>
        </p:nvSpPr>
        <p:spPr/>
        <p:txBody>
          <a:bodyPr/>
          <a:lstStyle/>
          <a:p>
            <a:endParaRPr lang="cs-CZ" dirty="0"/>
          </a:p>
        </p:txBody>
      </p:sp>
      <p:pic>
        <p:nvPicPr>
          <p:cNvPr id="6146" name="Picture 2" descr="http://www.haberarts.com/images/ksmith.jpg"/>
          <p:cNvPicPr>
            <a:picLocks noChangeAspect="1" noChangeArrowheads="1"/>
          </p:cNvPicPr>
          <p:nvPr/>
        </p:nvPicPr>
        <p:blipFill>
          <a:blip r:embed="rId2" cstate="print"/>
          <a:srcRect/>
          <a:stretch>
            <a:fillRect/>
          </a:stretch>
        </p:blipFill>
        <p:spPr bwMode="auto">
          <a:xfrm>
            <a:off x="1703512" y="836712"/>
            <a:ext cx="3243801" cy="3168112"/>
          </a:xfrm>
          <a:prstGeom prst="rect">
            <a:avLst/>
          </a:prstGeom>
          <a:noFill/>
        </p:spPr>
      </p:pic>
      <p:pic>
        <p:nvPicPr>
          <p:cNvPr id="6148" name="Picture 4" descr="http://www.boumbang.com/wp-content/uploads/2011/11/25089_SMITH_02.jpg"/>
          <p:cNvPicPr>
            <a:picLocks noChangeAspect="1" noChangeArrowheads="1"/>
          </p:cNvPicPr>
          <p:nvPr/>
        </p:nvPicPr>
        <p:blipFill>
          <a:blip r:embed="rId3" cstate="print"/>
          <a:srcRect/>
          <a:stretch>
            <a:fillRect/>
          </a:stretch>
        </p:blipFill>
        <p:spPr bwMode="auto">
          <a:xfrm>
            <a:off x="4857200" y="2276872"/>
            <a:ext cx="5631289" cy="4183996"/>
          </a:xfrm>
          <a:prstGeom prst="rect">
            <a:avLst/>
          </a:prstGeom>
          <a:noFill/>
        </p:spPr>
      </p:pic>
      <p:sp>
        <p:nvSpPr>
          <p:cNvPr id="7" name="TextovéPole 6"/>
          <p:cNvSpPr txBox="1"/>
          <p:nvPr/>
        </p:nvSpPr>
        <p:spPr>
          <a:xfrm>
            <a:off x="1775520" y="4077072"/>
            <a:ext cx="3024336" cy="369332"/>
          </a:xfrm>
          <a:prstGeom prst="rect">
            <a:avLst/>
          </a:prstGeom>
          <a:noFill/>
        </p:spPr>
        <p:txBody>
          <a:bodyPr wrap="square" rtlCol="0">
            <a:spAutoFit/>
          </a:bodyPr>
          <a:lstStyle/>
          <a:p>
            <a:r>
              <a:rPr lang="cs-CZ" dirty="0" err="1"/>
              <a:t>Untitled</a:t>
            </a:r>
            <a:r>
              <a:rPr lang="cs-CZ" dirty="0"/>
              <a:t>, 1990 </a:t>
            </a:r>
          </a:p>
        </p:txBody>
      </p:sp>
      <p:sp>
        <p:nvSpPr>
          <p:cNvPr id="8" name="TextovéPole 7"/>
          <p:cNvSpPr txBox="1"/>
          <p:nvPr/>
        </p:nvSpPr>
        <p:spPr>
          <a:xfrm>
            <a:off x="5159896" y="6453336"/>
            <a:ext cx="4464496" cy="369332"/>
          </a:xfrm>
          <a:prstGeom prst="rect">
            <a:avLst/>
          </a:prstGeom>
          <a:noFill/>
        </p:spPr>
        <p:txBody>
          <a:bodyPr wrap="square" rtlCol="0">
            <a:spAutoFit/>
          </a:bodyPr>
          <a:lstStyle/>
          <a:p>
            <a:r>
              <a:rPr lang="cs-CZ" dirty="0" err="1"/>
              <a:t>Blood</a:t>
            </a:r>
            <a:r>
              <a:rPr lang="cs-CZ" dirty="0"/>
              <a:t> pool, 1992</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16632"/>
            <a:ext cx="8229600" cy="648072"/>
          </a:xfrm>
        </p:spPr>
        <p:txBody>
          <a:bodyPr>
            <a:normAutofit fontScale="90000"/>
          </a:bodyPr>
          <a:lstStyle/>
          <a:p>
            <a:r>
              <a:rPr lang="cs-CZ" dirty="0" err="1"/>
              <a:t>Berlinde</a:t>
            </a:r>
            <a:r>
              <a:rPr lang="cs-CZ" dirty="0"/>
              <a:t> De </a:t>
            </a:r>
            <a:r>
              <a:rPr lang="cs-CZ" dirty="0" err="1"/>
              <a:t>Bruyckere</a:t>
            </a:r>
            <a:r>
              <a:rPr lang="cs-CZ" dirty="0"/>
              <a:t>  1964-  </a:t>
            </a:r>
          </a:p>
        </p:txBody>
      </p:sp>
      <p:sp>
        <p:nvSpPr>
          <p:cNvPr id="4" name="Zástupný symbol pro obsah 3"/>
          <p:cNvSpPr>
            <a:spLocks noGrp="1"/>
          </p:cNvSpPr>
          <p:nvPr>
            <p:ph sz="half" idx="2"/>
          </p:nvPr>
        </p:nvSpPr>
        <p:spPr/>
        <p:txBody>
          <a:bodyPr/>
          <a:lstStyle/>
          <a:p>
            <a:endParaRPr lang="cs-CZ"/>
          </a:p>
        </p:txBody>
      </p:sp>
      <p:pic>
        <p:nvPicPr>
          <p:cNvPr id="13313" name="Picture 1" descr="C:\Users\Lada\Desktop\EMPATIE\pathos\současné\bruyckere3.jpg"/>
          <p:cNvPicPr>
            <a:picLocks noGrp="1" noChangeAspect="1" noChangeArrowheads="1"/>
          </p:cNvPicPr>
          <p:nvPr>
            <p:ph sz="half" idx="1"/>
          </p:nvPr>
        </p:nvPicPr>
        <p:blipFill>
          <a:blip r:embed="rId2" cstate="print"/>
          <a:srcRect/>
          <a:stretch>
            <a:fillRect/>
          </a:stretch>
        </p:blipFill>
        <p:spPr bwMode="auto">
          <a:xfrm>
            <a:off x="2423592" y="1124744"/>
            <a:ext cx="7454026" cy="5186098"/>
          </a:xfrm>
          <a:prstGeom prst="rect">
            <a:avLst/>
          </a:prstGeom>
          <a:noFill/>
        </p:spPr>
      </p:pic>
      <p:sp>
        <p:nvSpPr>
          <p:cNvPr id="6" name="TextovéPole 5"/>
          <p:cNvSpPr txBox="1"/>
          <p:nvPr/>
        </p:nvSpPr>
        <p:spPr>
          <a:xfrm>
            <a:off x="2495600" y="6453336"/>
            <a:ext cx="5904656" cy="369332"/>
          </a:xfrm>
          <a:prstGeom prst="rect">
            <a:avLst/>
          </a:prstGeom>
          <a:noFill/>
        </p:spPr>
        <p:txBody>
          <a:bodyPr wrap="square" rtlCol="0">
            <a:spAutoFit/>
          </a:bodyPr>
          <a:lstStyle/>
          <a:p>
            <a:r>
              <a:rPr lang="cs-CZ" dirty="0" err="1"/>
              <a:t>Into</a:t>
            </a:r>
            <a:r>
              <a:rPr lang="cs-CZ" dirty="0"/>
              <a:t> </a:t>
            </a:r>
            <a:r>
              <a:rPr lang="cs-CZ" dirty="0" err="1"/>
              <a:t>One</a:t>
            </a:r>
            <a:r>
              <a:rPr lang="cs-CZ" dirty="0"/>
              <a:t>-</a:t>
            </a:r>
            <a:r>
              <a:rPr lang="cs-CZ" dirty="0" err="1"/>
              <a:t>Another</a:t>
            </a:r>
            <a:r>
              <a:rPr lang="cs-CZ" dirty="0"/>
              <a:t> III, 2010</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3074" name="Picture 2" descr="C:\Users\Lada\Desktop\Výstavy\empatie\de-br44702_view1.jpg"/>
          <p:cNvPicPr>
            <a:picLocks noChangeAspect="1" noChangeArrowheads="1"/>
          </p:cNvPicPr>
          <p:nvPr/>
        </p:nvPicPr>
        <p:blipFill>
          <a:blip r:embed="rId2" cstate="print"/>
          <a:srcRect/>
          <a:stretch>
            <a:fillRect/>
          </a:stretch>
        </p:blipFill>
        <p:spPr bwMode="auto">
          <a:xfrm>
            <a:off x="1774826" y="188914"/>
            <a:ext cx="8640763" cy="6478587"/>
          </a:xfrm>
          <a:prstGeom prst="rect">
            <a:avLst/>
          </a:prstGeom>
          <a:noFill/>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2289" name="Picture 1" descr="C:\Users\Lada\Desktop\EMPATIE\pathos\současné\bruyckere.jpg"/>
          <p:cNvPicPr>
            <a:picLocks noChangeAspect="1" noChangeArrowheads="1"/>
          </p:cNvPicPr>
          <p:nvPr/>
        </p:nvPicPr>
        <p:blipFill>
          <a:blip r:embed="rId2" cstate="print"/>
          <a:srcRect/>
          <a:stretch>
            <a:fillRect/>
          </a:stretch>
        </p:blipFill>
        <p:spPr bwMode="auto">
          <a:xfrm>
            <a:off x="1524001" y="0"/>
            <a:ext cx="4956043" cy="3717032"/>
          </a:xfrm>
          <a:prstGeom prst="rect">
            <a:avLst/>
          </a:prstGeom>
          <a:noFill/>
        </p:spPr>
      </p:pic>
      <p:pic>
        <p:nvPicPr>
          <p:cNvPr id="12290" name="Picture 2" descr="C:\Users\Lada\Desktop\EMPATIE\pathos\současné\Bruyckere2[1].jpg"/>
          <p:cNvPicPr>
            <a:picLocks noChangeAspect="1" noChangeArrowheads="1"/>
          </p:cNvPicPr>
          <p:nvPr/>
        </p:nvPicPr>
        <p:blipFill>
          <a:blip r:embed="rId3" cstate="print"/>
          <a:srcRect/>
          <a:stretch>
            <a:fillRect/>
          </a:stretch>
        </p:blipFill>
        <p:spPr bwMode="auto">
          <a:xfrm>
            <a:off x="3122998" y="3717032"/>
            <a:ext cx="7316822" cy="3140968"/>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lstStyle/>
          <a:p>
            <a:r>
              <a:rPr lang="cs-CZ" dirty="0"/>
              <a:t>. </a:t>
            </a:r>
            <a:r>
              <a:rPr lang="en-US" dirty="0"/>
              <a:t>Wang</a:t>
            </a:r>
            <a:r>
              <a:rPr lang="cs-CZ" dirty="0"/>
              <a:t> </a:t>
            </a:r>
            <a:r>
              <a:rPr lang="cs-CZ" dirty="0" err="1"/>
              <a:t>etal</a:t>
            </a:r>
            <a:r>
              <a:rPr lang="cs-CZ" dirty="0"/>
              <a:t>. , </a:t>
            </a:r>
            <a:r>
              <a:rPr lang="en-US" dirty="0"/>
              <a:t>Neurons </a:t>
            </a:r>
            <a:r>
              <a:rPr lang="cs-CZ" dirty="0"/>
              <a:t> </a:t>
            </a:r>
          </a:p>
          <a:p>
            <a:endParaRPr lang="cs-CZ" dirty="0"/>
          </a:p>
        </p:txBody>
      </p:sp>
      <p:sp>
        <p:nvSpPr>
          <p:cNvPr id="4" name="Zástupný symbol pro obsah 3"/>
          <p:cNvSpPr>
            <a:spLocks noGrp="1"/>
          </p:cNvSpPr>
          <p:nvPr>
            <p:ph sz="half" idx="2"/>
          </p:nvPr>
        </p:nvSpPr>
        <p:spPr/>
        <p:txBody>
          <a:bodyPr/>
          <a:lstStyle/>
          <a:p>
            <a:endParaRPr lang="cs-CZ" dirty="0"/>
          </a:p>
        </p:txBody>
      </p:sp>
      <p:pic>
        <p:nvPicPr>
          <p:cNvPr id="111618" name="Picture 2" descr="https://www.fbkultur.uni-hamburg.de/1321763/warburg-haus.jpg"/>
          <p:cNvPicPr>
            <a:picLocks noChangeAspect="1" noChangeArrowheads="1"/>
          </p:cNvPicPr>
          <p:nvPr/>
        </p:nvPicPr>
        <p:blipFill>
          <a:blip r:embed="rId2" cstate="print"/>
          <a:srcRect/>
          <a:stretch>
            <a:fillRect/>
          </a:stretch>
        </p:blipFill>
        <p:spPr bwMode="auto">
          <a:xfrm>
            <a:off x="1524000" y="42992"/>
            <a:ext cx="6354534" cy="3025968"/>
          </a:xfrm>
          <a:prstGeom prst="rect">
            <a:avLst/>
          </a:prstGeom>
          <a:noFill/>
        </p:spPr>
      </p:pic>
      <p:pic>
        <p:nvPicPr>
          <p:cNvPr id="7" name="Picture 2" descr="http://www.jasonwallengren.com/s&amp;s/IMAGES%20FOR%20WEB/warburg1.jpg"/>
          <p:cNvPicPr>
            <a:picLocks noChangeAspect="1" noChangeArrowheads="1"/>
          </p:cNvPicPr>
          <p:nvPr/>
        </p:nvPicPr>
        <p:blipFill>
          <a:blip r:embed="rId3" cstate="print"/>
          <a:srcRect/>
          <a:stretch>
            <a:fillRect/>
          </a:stretch>
        </p:blipFill>
        <p:spPr bwMode="auto">
          <a:xfrm>
            <a:off x="5759964" y="3068961"/>
            <a:ext cx="4666489" cy="3499867"/>
          </a:xfrm>
          <a:prstGeom prst="rect">
            <a:avLst/>
          </a:prstGeom>
          <a:noFill/>
        </p:spPr>
      </p:pic>
      <p:sp>
        <p:nvSpPr>
          <p:cNvPr id="9" name="TextovéPole 8"/>
          <p:cNvSpPr txBox="1"/>
          <p:nvPr/>
        </p:nvSpPr>
        <p:spPr>
          <a:xfrm>
            <a:off x="1775520" y="3140968"/>
            <a:ext cx="2808312" cy="369332"/>
          </a:xfrm>
          <a:prstGeom prst="rect">
            <a:avLst/>
          </a:prstGeom>
          <a:noFill/>
        </p:spPr>
        <p:txBody>
          <a:bodyPr wrap="square" rtlCol="0">
            <a:spAutoFit/>
          </a:bodyPr>
          <a:lstStyle/>
          <a:p>
            <a:r>
              <a:rPr lang="cs-CZ" dirty="0" err="1"/>
              <a:t>Warburg</a:t>
            </a:r>
            <a:r>
              <a:rPr lang="cs-CZ" dirty="0"/>
              <a:t> </a:t>
            </a:r>
            <a:r>
              <a:rPr lang="cs-CZ" dirty="0" err="1"/>
              <a:t>Haus</a:t>
            </a:r>
            <a:r>
              <a:rPr lang="cs-CZ" dirty="0"/>
              <a:t> in Hamburgu</a:t>
            </a:r>
          </a:p>
        </p:txBody>
      </p:sp>
      <p:sp>
        <p:nvSpPr>
          <p:cNvPr id="10" name="TextovéPole 9"/>
          <p:cNvSpPr txBox="1"/>
          <p:nvPr/>
        </p:nvSpPr>
        <p:spPr>
          <a:xfrm>
            <a:off x="2495600" y="5877273"/>
            <a:ext cx="2952328" cy="646331"/>
          </a:xfrm>
          <a:prstGeom prst="rect">
            <a:avLst/>
          </a:prstGeom>
          <a:noFill/>
        </p:spPr>
        <p:txBody>
          <a:bodyPr wrap="square" rtlCol="0">
            <a:spAutoFit/>
          </a:bodyPr>
          <a:lstStyle/>
          <a:p>
            <a:r>
              <a:rPr lang="cs-CZ" dirty="0" err="1"/>
              <a:t>After</a:t>
            </a:r>
            <a:r>
              <a:rPr lang="cs-CZ" dirty="0"/>
              <a:t> 1933:</a:t>
            </a:r>
          </a:p>
          <a:p>
            <a:r>
              <a:rPr lang="cs-CZ" dirty="0" err="1"/>
              <a:t>Warburg</a:t>
            </a:r>
            <a:r>
              <a:rPr lang="cs-CZ" dirty="0"/>
              <a:t> Institute, London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dirty="0"/>
              <a:t>Antony </a:t>
            </a:r>
            <a:r>
              <a:rPr lang="cs-CZ" sz="2800" dirty="0" err="1"/>
              <a:t>Gormley</a:t>
            </a:r>
            <a:r>
              <a:rPr lang="cs-CZ" sz="2800" dirty="0"/>
              <a:t> 1954 -</a:t>
            </a:r>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49154" name="Picture 2" descr="http://www.antonygormley.com/uploads/images/no_stavanger_anotherplace_1998_001.jpg"/>
          <p:cNvPicPr>
            <a:picLocks noChangeAspect="1" noChangeArrowheads="1"/>
          </p:cNvPicPr>
          <p:nvPr/>
        </p:nvPicPr>
        <p:blipFill>
          <a:blip r:embed="rId2" cstate="print"/>
          <a:srcRect/>
          <a:stretch>
            <a:fillRect/>
          </a:stretch>
        </p:blipFill>
        <p:spPr bwMode="auto">
          <a:xfrm>
            <a:off x="1491420" y="1412776"/>
            <a:ext cx="9176581" cy="3024336"/>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a:xfrm>
            <a:off x="1991544" y="1820864"/>
            <a:ext cx="4047306" cy="4762499"/>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r>
              <a:rPr lang="cs-CZ" dirty="0"/>
              <a:t>Antony </a:t>
            </a:r>
            <a:r>
              <a:rPr lang="cs-CZ" dirty="0" err="1"/>
              <a:t>Gormley</a:t>
            </a:r>
            <a:endParaRPr lang="cs-CZ" dirty="0"/>
          </a:p>
        </p:txBody>
      </p:sp>
      <p:sp>
        <p:nvSpPr>
          <p:cNvPr id="4" name="Zástupný symbol pro obsah 3"/>
          <p:cNvSpPr>
            <a:spLocks noGrp="1"/>
          </p:cNvSpPr>
          <p:nvPr>
            <p:ph sz="half" idx="2"/>
          </p:nvPr>
        </p:nvSpPr>
        <p:spPr/>
        <p:txBody>
          <a:bodyPr>
            <a:normAutofit fontScale="92500" lnSpcReduction="20000"/>
          </a:bodyPr>
          <a:lstStyle/>
          <a:p>
            <a:endParaRPr lang="cs-CZ"/>
          </a:p>
        </p:txBody>
      </p:sp>
      <p:sp>
        <p:nvSpPr>
          <p:cNvPr id="78850" name="AutoShape 2" descr="data:image/jpeg;base64,/9j/4AAQSkZJRgABAQAAAQABAAD/2wCEAAkGBxQSEhUUExQWFRUXGBwYGBgYFxodGhwYHRcYGh4aGBsdHCggGxolHRgcITEhJSkrLi4uGh8zODMsNygtLisBCgoKDg0OGhAQGywkHyQsLCwsLCwsLCwsLCwsLCwsLCwsLCwsLCwsLCwsLCwsLCwsLCwsLCwsLCwsLCwsLCwsLP/AABEIALcBEwMBIgACEQEDEQH/xAAcAAABBQEBAQAAAAAAAAAAAAADAAIEBQYHAQj/xABGEAABAgMFBQUGBQMCBQIHAAABAhEAAyEEEjFBUQUGYXGBEyKRofAHMrHB0eEUI0JScmKi8TOSFRdDgtJT4hYkNERUk7L/xAAYAQEBAQEBAAAAAAAAAAAAAAABAAIDBP/EACERAQEAAgIDAQADAQAAAAAAAAABAhESIQMxUUETImFS/9oADAMBAAIRAxEAPwCj2ptlUvuTnCqYMpiwIdmpyrFrZ92rXakIWJcy6wUkqUEpAIxSVMkjiHjn20LUqYhK1PeLkvTAkYaUjqe7xmTbJZypQSnskgJ7yqBN0XSSycMGMYz8c6Em0eTuQl7820oR3nCAkrViT32apzcxKOxrCCUrTNtDAC65TxqmXeU3URMTYEfqvr/kWHVKWSf9sSpaQkMAwGAAYDk0HU7dOIdg/J/+ms8qzjW7XBnBJWq81CSxLAZCCzETZh/MnLPIN8SR4AQRIJwg0qWTi7cmh3T05xtneSXO7SzCQLyFMozZ4SQRmhd4qf8AiDFFbJ6HlJWuUkKmJBMrtCAklj+YshLgYtpiI7JK2fLSpSgmqqliznVsH4wW2bCs85IEyUmYAXAWAoO2TuBDKzYwdg3ITMQ8i2SpqHxuKWB1TPoYmbO3BKZwmTpkqekJIEtUtQS5z7y1OwduJd6RfKXY7BS7KkBTPcQWza+UJbWquPGBW3fOUg3ZSFzhmpBF1syhVb2GIDcYO76PQ9j3Zs8pwmRLD1JAN481HveJiZs3ZMqzouSkXEO90KUQ50BJ8ooZPtJsp7qkzkF/1JBHikk+UCtHtBkAv2cxST+rugtwQThzIMGsmt4qz2r2QXrOsgsRMSpsSAUKAfWqm5xtdkbLs8mUPwyEiWoJUCHN4M4JUXKqHOMJv3t+zWqTLMiakrlre6UqSSkiuIZwQnHjF97NNoGZYUoJdUpapfIA3k9AlYA5RXehNbakIrHqlNUlgKkksBzMIJ5xQ71bKmWiWDKWQtBJSk+6p2FaYipFDiRnTE/1urebtazsL86SygcZiGKWL51DRynb8iwTZ8uTJ7UyFrQlS0qAAK5oSyb6CSE0NeQjM/8AG1S0gdmkCqXvBT+8k8RVyHrFjL2lLlykrTKUlINA7oPEKYKSc3rXOO0xkcrlt3Oz2cy0hN5SroZ1EEkDVgB4CCgmKLcfairXYpc1dV95KjqUqICjxIYniTF0pLZxxrrGH3m3HK1IXY2SXUVhc1dC3dMu9eCWc0DYiKTdzcC2JtEuZPUj8tfadxbqJCrwYKTdCb1Xry06iYekA6Q8qOMHswNHJJ4/Zh4COK7O3g/D21E094pVMvJdnvFVHyPePWN5v9tyZZpaUpQO+FDtSHCDSicgsu4fSj5culGUuYFqQiYSSSFP3iQaliFY1JBfjG8Memc66rJ3+S15ctNzF0rdTai8lIPiI5+jZ8m12jskzVlU5arhdih70x1gpUpTpAwIAcmuMGt2y5ICVSbAhCgQX7acvCoZKlXcswemMSbJvhapSgZgQspDXlg3mxa8kg+MOtemd79rfYHsxMicmZNtAnoA70oyWSqlLzqLgGrNkNI2g2bJCDLEpCUEEFASAljiLoDNEbdrbabZIE0Jum8UqS7soMcWwIIPWLFVY5Xf66zX48CQIIFBqmnHTwgDRzbbW3rTMRMRMSUBRAMq4UlIC0kMts2Z1FjVopjtW6XW8e3rMgrEiQhU0A/mjuZP3VSiFq0xSHzgO4W2bTPMyX+MtCSllJIImpFe8lZnJWXDpYOC0ZOz2FXvgrOpCrxA4O3wgtjtn4MKmyFzUrd1X0ulVcFZHpWO2tTUct99usWja9vkJUszbLNlISVHtJa5a2SHLqStSWYftjnu3PaTbZwWEH8OGogJukpb/wBUvXiFJjebH2iLRZ5c4AgTEORocCHzDgiM/tXcGzzy4WuU5cpQEXP9oSA/ERiZ69tXD45sLWTVcsKUakiehifGFG9/5c2IUUpZVnUp/tSABCh5s8Kx9s3Ftak3US5aRgXnEvqaxf7q7p2mSlKZtqWiWl2lSlFnJeqiMKksB1jWSNrSFCk5A4KISrqFMR1iBtjeuzSG/MCif21/uw8L0O6tRaSbOlAxVzUtR+JgiZKsq9CB5mMgnfxKn7GWqYRiUypi26hmiNafaBNl+/JmSx/VKUj/APp4uNPKN6Jba+MESnSvRo51/wAyAQ99IfVAcf3MfCHI3zLFX4hV7IKloKT0ADdCOcXGrlHR0y9YfeAc0AAcqNABGW3M3vl20mWtkTxgge6saoerjNJdsnqwvaFtgyQiWq8JcxKnIo6sAknzbOmkY13prfW1X7Q7DLtRQqzziqYzKCWUggEkEqBF0944PyGMYSbITJZF6YlaQQshRq5NAP0pAo3N3dhCte25yQUpmKCScj84hSrY+N4uQ5zbNnz5x1nTnbtYJmIQLzlRFSTiBQUAONcTmRE7dndyftC+qTOlIuNeEwrBq9QyS4prEiVttPZTLNZbG6JwZRmKXNnLAqk9y6EkHvAJDA6xtfZrurPsqe0UsykzCCuUZab5uvdClKDpFSWAeuIiy3pTuqmR7LpzvOtMq7mEBZPmI2m7u7y7JLKJUyUhKjeLSlqUSwDlSpxrTIAcIvjU8Bpr69Uh14xx5V1mMC7NSQ/aLJ0ZDOaZIdn4xD2/sxdokply5qpXeDqSSDcYggNiWLgGjgPE9dSBWlT8vn4QQIfWAuU7U2ILA8qaoJlTFFQUpQUhbXQfyyHSuoJxGLHIZbeCcUpCZc5EySCShILFPAhsNPlHardu5YiPzbPJuuVrJSlIdi6lKDa6xQ2zY2xAhUxMmStSf0JWsEkmndvCj5tHSZOdxT/ZpMlSrDJkmdK7RjMKBMS4vqUq6QFO4BAMa5SBHD7R3lXpcmXLr3QhFAOZdR5kxebv7WtMhaZiu0VLAUFpM1RvOO6yVUDFi+PjDl4/1Y5/jpwrwIpDCjNOOY1+8VOxd5pVqvXLyVpDqQpnuu14MSCAeocPiHtzN5xys06y7CtVklz0FE1CZiFYpUHHngY5fvfsaxWKYlEmVNlzCAsG+oy7jkEC8S5BbDB/HqalEVHWg8WiJtezifJXLUhMxKwxSpRSDhW8kEgihBGkUuhZtyz/AI2E4Hxijt20LxPeBqa5GsW21dyJ4J7OyTqgM1olruqcu3ukghveGsVsvcPaJwsyiP6lyQev5kdeTlxro/smkkWJSyf9ScojkEoR8UmNkVDlGR3alW6zypcj8JKTLQGcz6vipRupVUkktQOco1JL/wCI55e3TH0KFdYqd6LDMtNmmyZYlm8lheUQQQQQUgpICqUVkWOUWV66HcMKknIc9Iy20t9kvdkJE0g1WQQj/tq55hhxMWMt9K2T2wS9xrYhz2Fq4dnNkkeSniLadi2wDs5km0i8oBJWi/mCao96gwjZo3ttpJYyzmAJZLcBV25uYdY/aHMQprTJSU4FUsFKh/2ksrk4jrrJz/q1u71kRJs0uUlMxIlpuvMRdJOJURhUkmJilaEHpC2dtGXaEdpJmJmJOYDEHFlDEHgQIdMA5RyrpACnhCgl4/0+H3hQaLgszbM9KPzUqd6nEdYh/wDHVKIDXuF134RpN6rUiyzvw4kWRS/1LRKWmh0BmlmL4aRG2EuzgkulSiCBUm6SMcefhHeduCmRapxYMUgZFkt0+0XuxtoTkqCRNcqLM7xAm7HAmFaipYY8gXGXjHuxLIFWhkABhjWj0Hz8IdJa2zbSkqN4JLP3hh5xnLftAzVsASTgIm7eQUTFyzlQxM2Fs2UJMyaqYhKm9168hwzf6Q2fArpkhVimSJoUlUxKhMugml0vdUWzFC2sdtsRk2yzJmFN+XOQCUr0OKSBShoRwj5/tCFTVUWlNWdROHQE+Edh3W3isVlskqSbUlRlp7yrqwHJKizpFHJHKOeeNreN0U/2bWFarywtq91PZoSOHclgnqYsbPujYAEgWWSwAa8gKJ4qJcnrFns/akq0J7SWtK0Owul6/wBWhzY1wib2rxjdb1EawWCTJcSZcuWDjcSlL82AeC2hbMlPvHDgMz0+JEOnTgkORQem4lzAZCDUqFT5aAcvrBadCgMA2Aj1IMNKXygVsLJIAqaCmZz6Y9IC9lTHc64VyybgQH6wZBeBplUYABuEepTwiSv3o2fMtElUuUQJhDpd2JStCrpOTtjHL9s2q0S1dnaUJRNT/Em6WZykkGkdfHvjKh+KY517StkKFo7e6tSFoDqSCQkpDG8QO6GYh+Okawy0zlN9q3dzaibzKArrGwm2iWmWpRCaAsDyjku0bdKlpR2blT98OGbUcYNO24q4141GL0+8duTlpf7q7elo2klcwlCLqwWBNCk0IDlnAPQR1qyWyXNDylpmJyKS9OOYPAx86WFCFqJUTecBIwBGrioMaVNoVZ7pkrUlbggkh0gVPApYV1ArGMsdtY5aduMDNKsCM/qPp6LLFOvy0LUm6pSEqUnRRAJHQ06QcARxdiCnwhIJBp8YDeuF2dJOuHHl8MYkBsotLZdq+NOEeKu1JIDVfCn0j1QfGMbv5vCZA/DBgZkslSj+w3kgAaljXIc6MmxbpUb17xGebhVcsz5BjMb9R/p0HU6DKK2wlIISIHt2YZlmQvNKgk8iDFJL2XMWe+oJGbFyOZwjvOuo43tf7P293mBLnKNBtGwCZKExVFKy9coycqUiT7rE6w+1beVdZy2QeLY0kbK2zMsc7tJaqBryclpeqT8jljHbk2tJAydiH41xjgmxLOLTOlJmEy5S1sVkUZ2IB1JIS+AJrQR34yUswGGVfCMZ1vCPLo08zHsB7AZAjkpQHxhRjbfain7q2ObPVPVISuYS5K1KUh/4E3TyZniTtPYFkWhKZiZaO8OzIuyzfagQQByar6GMx7Q9751lMuXISUlYftCkKBq11Lgh9RjUdc7N2dbZw/GW6WShAAAmFiLxSHTKFBjmBi+Uak+1m0rdtXsULlTUXVuU94VpQjnGSkbVMqfeQaGh8Y1+2NpyVSbiUgP72h5iMbLkyu0SVDuggkAs7ZcuTR1rmt9qzjMF84mIWy0pXMRLmEhClJSSnEAqAJD0pjErblv7ZbpQEJyAiJsqUTNlpA7xWkDmVACDa06pJ9lVkQXXOnqbEOgDyQ/nFzYt3bLJIuSJYu+6Sm8px+pSlOSeGXwvVAqqXAeg+Z+nzwYpAjjcq6zGBKnUoPXhHpmf0x64/wAPAp63N1JYnPQZn6faBo1CypTn3U4cVZnphzfQRK7SGJQAGGAhDGJCpMBmKdYGSQ/U0FdWB8YepbDRsYBZFuLxB7xvfTyAiSQo8Y9TzjwwRI5wEL9Y5H4pg4XEb/qck/E/aJAESAFikkhRlSir9xlpJ8WeKu27p2KbNKplmlEqGLM5H8SHJB8ou0pgdpLMrG6Qeh7pPgXiFVCdydnin4WV1BPmT8IYNyrDj2A5dpMbk1/DhGhvwy9WLd+nURbJZESe7LSEoOQwCvuPMcYkKUYU1DhvX+YHJmYg4ihrwxwzxiR4mcGhiV3Kfp+HDl8IcsHJxHoCmY4cokKFcYze+e6abelKkzBLnIBAUQ6Skn3VNXGoOVaF4u5bpLHDI/I+vPEk2VfSpKnZQIN0lJYjIggjoXh2HGdq7Gm2W9ImFEwpCVm4VFOJISXALs2WYil/EuT3kIBrW8T4AD4xv97NypiShViQtePaJVMBPAgzFB+NTlGUX7PNoTbyhJEpv3rS54JCSfNo6bjnqqKai8QEzbxOQlkF+HeMW9k3CtkwX+xKwK3e0lAkcu0vdGBiTY/Z9tAJpLQXx/NR8yGgh3D2gP8A7cHlMlf+Ua/r9Z7+KW3TVBMsNdu32SzXSCxDZEFIDcI+gUkTEpUWZQChhmHjgW17DNkKTKnIMuZdcJJSSQpSmIukguQfCOp7iS7X2KVWqYoIIuolLlgKADBJvUIDfpUIznOttYXvTTGSP6fAQofc9Uj2OTqrFLCA5AAGfrExVb17QKLMpS0tKUUpUGrdVTv6Alg39WOUWUmUqhWbysRoP4jL4weYAoFKglQOIIBBByIZjGp1Wb24jO2KZjmXNlpSzstSv7SAX6xm7dJUgsVA/wASW+Ajru1/ZylfaKs03s3qmUQTLBzAU94A14B8GEYi0ez3aDm9KSAP1drLu6fvfyjpMpXO41W+7LTWpSCeowhbL2iuTME2Wplpe6pkliQQSAoEPU5Rox7NNoTACrsUEioVMLjmySPMxYWP2UTmHaWiUj+IUr43YZcd9iy/iqG/Vu//ACD/ALJf/hE+V7Q7YwDSlF2B7PvEnJgoB30EaKw+zOzpYrmTZnK6gHoxV5xo9mbu2azF5MlIV+4upTfyUSRyENzw+KY5fUuVPUJaTNCb90X7uF5q3QSSz8YfIltVXvHHhoBwEeJF8gnBJpT9WvIYc30iQViOFdnjR6FGEYT8/AwIO0THF393d6MX8gYeGgKu8rOnzY+NB/ug4pFVHj1gqVQPjXwhFTa/7T9KwE1P+ocKpHkVRKB4NEOUsXz/ABTlxX9oMFcPjDpHPi0eTJbggihDGEg8/A8ocOR8DEjLMCpIJxzqcRQ+YMHKfVYjy1hKiGOooc8WpWoJ6wbtuHkYQcRALQG74yorin7Y+OsGTN9eusPKuEBChAmAypl03DkO6dU6cxh4QRM1JwhB/Or4uBAkqu0L8CceR4/EQ5M3JxHpWCGVWAvb8OE3j1eIwWBQ9Dr9/XJxWBmB4QLYqjVwWOv1h0m1hTgkhQxD+Y1HGA/iBqnxECmJQtiFBxgUqDjwOHAw6G0s3bzs5yObc48Up8niGLWEm6sgHJWR+h4GDGcn9w8oCTNgS0KGmcP3DxEKJaRSodfKHy0jV/h0jxLZEeMeTJoTU4Z+vWMaAilhNSRSGIBUp1ZHug5cW/d8BxeGSUObyscgcueTxJJ4AjQ+tYEKlfTwhi5l6mWfp8IDefAg1qQfXquMEKaNlwwERFQocedIj2ma/cTQnE/tTn1OAhWmYEJKjywx0GLx5Zk3XJ95VT8hyH1iCRLkgBmAAb0Y9WGHr1jHiVjSnr11hiC/y+vrjERwGz9enhLmgAnIBzyGMMfw40iNb1vdQ/vGv8RU+bDrCHtjBu1BvK7xxxNW6YRIA4eLtCTM09CCX/AQI0I4x4U+umseP15/KHFPHj5xFGkf6q6ZJHkT84mJRw84iWRJ7SaWzA/tiek8IhDWY0h16GkeEMUeB+wiQVoUy0HV0+NQfEecSD4xHtKCUkAVDEcwXHmPODymUARVw/rxiTzD1lDr0JJzzht5qRIC2yiQCn3kl088weBw8IdIm30hQpqNDmD5wUrEQ5qxLW/6VkPwV+7kc+kKSz09PDb3U84RTAlqOVPppEjly7wIIpi71fIjQiByppe4s8j+4D4HhDwpw+HDr8fvDVocV5u/wiQxBhpBZqQBKy7HHF2oWoWh6VesIkcoPSlYalRTi5T4n7jzhwmtgI8KxhEhgXqCGywhRFMvT4n6wouh2i2iclAenAa8BApEk3r6qliAMkjGlPeOJPyh0iQXCyHOVO6BT3RmeMTkJ1PnA1IGTx8g/r6wiDhTmRBCkYcKUMe3GZs+h6RICXJSkd0AD+IBxeufWDMBpQP04+vGHoQk8a4PjEe0i8ezHNeX/aOcSrxKBMUFn3R7o1dqsRhpEjshp5DGHAadBp9IV6vIajCFkl0GAHTKPLo4Ugco3i5DAOB68uhg4Tr6yiIYHD1xgElIVMUqlBcHR38/hB7RMupJ0FGzJ4wyzS7qQDXU6nMxIVKEvgPCH3AcssxyfyhoZ/XPzh7ljp/iBF2VMBrh6EemXXAQ6VVmr1ppxzpFVtPeOXLJRKHazcGBASlsbysOg8oZLfSuol2RHemUHvDwuiJa7qQ6rqQ2Kiw6vHPdobYtSbyjMTKCi5EtqdS5wGRjJ2rb6LzzSZp1WoqPmXjf8f1jm6xad4bIj/qBRr7gKv7hTziEve6Wfcs8xf8AIJSPIkxzeVvelP8Apyh4fQQKfvhNq7p6fURrjizyron/AMSzf02QDnM/9kQ5W9k6WLv4ZKmf9VWfAUy9COfHe5ZxmdBSCWPbpKwXomtah/GHWPwbrqWzd9LOs3ZqFSFcReS/MB25gc4vZE+VMF5CkLH9JSr4eqRzRG0pU8d8JfM6ctImjZAYKlzCM8XHQF4LhL6POugmUBo/KGzJKVAggVy6ZafaMGqba5TXZx4Ox8jTwgsvee2IooIXq6T8iBGf461zjYWIs6FVUnD+pOR+USABw9cuUY9O+MsqT2iDJmDAu6CDilwHGuBA1jXyJqVgKBcEAg/CvOM2We2pZSEsenrx+EJMs/Qh/rHqmyGXT08MQSH0y+z/AA9AL1coHF/pjWI8k1uqcKHEsRqK+IiQhVcKwOYl/EsdDqPm8SIIGp8efHh5R6ZQbN+OXOtIZLnVuqFRXKo1HrSCJUM/P5RIIydD8YUGup0HUpHkawokiJOdHxz5Yw4Kpg7+vCI6edSaYaMMseUPlJapw5CDR2IJzcemXocM+ru0PCrZeHl6ygan8Kivwwj1cxhV2xc4AN98PrEtnWi0FDBu8cBm788o9s8pgcSTUnIkh/DKI9mRfN8ul/dFKA5+uETEyiP1nL9v0iB15vXMPApqchnplr4Y9eMEQgt7x8B9IiWy3SZPemzQk5JoVEa3QCS5GkWtrek2WhhqPlh6DNDwK5D18OHOMzO31kJHuzzxCEt5kF4dJ33spbvTU80DDo8a40couLUkmYhL/wBR5AgAeJB6RN7KnrgKRmU712cKUomYo4JZBdv+4AYwCbvVNWfyJSkj98xj5AU8TDwo5Rr1SszQDGuHjFPtDeOzyf1GYdEBxR/1OE9XikXInTR+dOLY4BugwGGIDx7+Es0sXlKJV5/WNTx/Wbn8Vm3N8O0dHaJs8vApvd8jUkY9KMc4oxvTIQLshKpiuAJJ5sHMaC22+RRkJpmtIfwMVc/bCACygANAw5MkRuTTFu1FbZ1stRAEooBwvMkAcX73lEvZu78iQoKnKE1dDUMAeAOfE+URrRtwjAtFRMt5WcSYNw6bSdtiTQBnZjd1bHQQBVvSpglJfVzj64RnbHLJxpwi82cyS5hgT5GxVTh3hnmHHKuWUeWvdpADdlLA4C6ebp+cXdi2mlgCSPMdYJ+OSS1M2yh0tsVP3eKS8pSknRVU/wC4AN4GBS7dabOe+lQTqKp8RQR0hWzywZog2qwAYpxpBpbU1g28maLqiz6lx0JixsVvSruzALzt/j6RBn7Alk0DHNoprdJTL91RJ/aR84drS43ksSLhKVA1oM24Qz2ebfVLmizLLy1n8sn9K9OSsG1bUxm1W9TEZeqRVTLSQoKBYggg8RBdWKdV9CLGJw9aQMkgDD1/jziBu7tT8VIRNCgCpNQ2ChQjxfweJygTm/OODtDblTnw6w4u2YDeuXOGmWrX141hBK9RpgdNXeAmTpV/u4NVKqUOECkTC9whljjQjUeqRIqcx4H4PAZ8gqFSA2BALjq7RISuv932hRB7UpopBJGYw+MewjYyJRKgrTDhTj6HVoJ2ROYDnT79Y9CcnHqrOfKDoQz4ejrAQhL8dADx+vwivmK7WaUJqhHvnVQchA5ZjXiIzO+G+UyTOMmTdF0AKUzm81QL1AzthjFPs7eO0hIQmZcc1ISgl9SSkuY6TCsXOOpvTxwFGbnhFXb94pEul4zFftRXM5uw8YyktSpiHtE9ZH7XYMD+1IaIdp3ls9mDS0gq1Ic+dI1PHJ7Zvk+NFOt9rtGH/wAvLOj32/l9AIZZ93pSBeWSTm+PU/eMXP8AaAvIxUWzfGYt+98fnG+p6Z7vtutqGWlKkpAq8UskS7pvEFWFPjGJtG25i8VE8yYFJ2itwEuScAMYtjTtNhkS0oSGBN3Eh3piXwgUm2XFHR6UFX14UjnKNuWuWl1ypyUjMoUB1JERp+9aiGveUW1ptdsbbL+/4NGan7SLverzils5nz/9OWpXFu7/ALiw84kjYFoV7ypaOBU5/tBHnBdl5adpHWK2ZtQvSsXUnc4E/mWgM36UvXSpp4RNk7r2VPvFauagBy7oBi0dqDZGz51sm3UD+Sskj5nhGunbsybPLftzf4pYk+NB9IGZSJUs/hgJK8lAmpGRJJJHw8jmLbPnqP5l4nWpfrAk8Tq4xKTaTlFRJoA8HM2A6XdntTiprEiVbKu9YoJUyDBcOxpvZG8Yapgdo26G4Yh4wyppEBVaFYOo88IeQ4tJtDbL0Cmipm2nrqTFYpRMNUTGbWpEgqeIU6WVKpBTNbGNNujs2Wt1zRTIfWHFZLX2aW4oTMlHEHtEA/qDMsDkAFAczlHSkKBAIYg/eOUbZsyZawUFlO4ukgjMciKVES7Fty1pSEicE8bqL3iRGcsN3pTLUdIWQBkcsfKE7njXHAxzOfty2pr+IUeiP/HCJNi38myyBaEhac1JDL8PdVypBfHY1M46CTi5pCKw+XImnrwiJYLamdLTNQoLlqFC9XwYjEKGbthEpaszgKfH11jm28fgPOFHhmHLDlCiTwAZUqOh1rHky2JlpUoj3Q4D15J4mtOMADtrSvEVxHT00D7EzP1UIIHM6gcTh1iitcM27alGcor95SipXMl4dZ9qlIxozc6wt7EvNWrje6H/ADFGlzTOPVt51naNrTZpuIeuAGcSrPutOWxmLRLfIm8rwFPOK2x3pZcEJOFQTz0ETk26Y79oSeUWltobJuJJYdpPWT/TdT8QYt5G4FjAcmYrnMHySIxqdrTR+uPF7WmEe8T1i1VttVbr2CWR+WlR4rUryvNE6zbQs1mBEtEqX/FKQTzIDmOZzNoqzUfGBfin/Vjxi1U6FaN9A7AYZxX2re4swSnndHyjLSLDNX7kqYr+KFH4CJ43YtpD/hZzcZagfAh/KDX+op225isSfGAjaKoMN2bWaCzTv/1qHxESJO5luXQWdXNSkAChyKny0gsn0zfxFFvVqYH/AMRY1w4vX7Rcp9nVuIBCZbHD80fACsOTuBbZYJ7CRMOhWkn+7u9XjO59a1fjP2jajlyocgAB0AoIjqtwOcX0nYdqJcWEPkUoQRjldJESbPufb5xrICBrMmIA6gKKvAQbn1arMS5xVRKVK/iCfHSCGyzsbnipPweN/J9nVqa6qdJQRkkLWOrhAf6Qc+zaYQ6rYGcCkg5nL82DnieNc1UZyKqRT1mCYLJt6TiCk+Ijpn/LBLP+LWeUtIryvE6xEtnspp+VanVouUwPVKnHgYOeJ41hkzfDhElU5JaiQf6cetY921udbLKL0yUop/fL7yepFUjioCM+m0kHF/WsbZW6sYatVYhSrVrSJF4HCJQ+YsNE3Zm3LvcUa1u/QxX3YhXWWDpURYz8WVdN2bsx0iYs95VaxLOyga3m4xiLHt+YkMFGuRyi6VtWX2YUZhvl38eAbBo36ZXB2SNbwOcZzbVnAcCJsnb92XdNRkfvFFtDad8nCLktNT7KbYRNnSaspAmAcUqCT1IUP9sdDnZ40ybP4NGH9lmyiBNtKwwUAiW4xALqI4OAAdQY20xIOB6NHDO9uuM6DKxos8h9oUK+BiK8hCjHTSILWVEyxUsxYO3BwzOOePFoPZwoAXbpYN3kltSQDif8wCwWcISz94+8ps8QOXLMiJsvADJ6imfp4diT9cP3ylGXOXLUGKSeRSapI5giM5JBHM4x1n2ibpzZ6jaJBvKKRelksSzC8klgaEUphR8Iw+z9zLZMUxkqQM1TO4kcS9SOQJ4R2wylc8sbtRovPTyEdN3X9nYAE21kKoD2TKujD31BQcgM4FNSYm7p7jy7OoTZx7WaKoDdxLZgfqXUMTg1A4jbLWM8mOWmXh5xnPy/kax8f1WJ2BZkGlmsw5SU+LuX66wZOzJQa7Jsw0/ISaGtDnlE+TNAIJDs5YuEv4uRmeD9QTlBicmKgCC1A9KOaM0cuVdOMQk7MlqW6USUlANRJTQlmbjiehiYizEVSpscEJ4MKGPLEghF44r7xbjh0Yf3RJMw6tRnitEgXZrf/VL/AMcePCPRKX/6j6d0dX19GPTPNcDzzOXKHOa4t8YNnUDCC/vVLNThl4wUBWLjgG5cfTQEatljwf6GHJml2bk5xOTcG+MW6tQ5EtdWWAB/T831hk6WouFTEUGSasXfMnJ6awQqY53XyyFdTA7xGOYrnkQ33HzEK0jbIkqEsKSpqZprwoG4nOJiQt6KS2gBf4xH2Yt5SXqTeNNHIfx9aSpk0mmL5+fyxgqk6EKVJ/Uni745DGI0++oKZbU0J+cSErJ1D8Q4PLXn/gJlBsRq3lifp8BEiCpgwUgdDpn3sPrzhh7QfqSBmwfTPrBQ7qYEp4YnH1lhnCXLIPGrmjZdHz8YKY9QqaBil+RbyMUu8Gx5M24qZJlTFYOUJJL65gU1zMW4DHHFnHQlqUgdtBVLNGIq1cQ2uo8YZRYytr9mtlmB0XpJx7hKhrgsqGGkVlp9l81L3LRLOgVLKf7klT45CN/sqfQUyoWHulqYPjSuBicpVDWvrWmUa5VnjHJF+zi3t3RZzx7VTeBlgmJOzPZROd7TaUIBylAqPCqmbwMdRSvIvWrZh+XMD/NES9Ncw/jXPjDM8ouEcy3o9naJUlc2RMU8tJWpKwTeCcbqhgpgfLDGOeIKtfKPou8CkuB3qHTQg5EGvOsZ/ae4lhmikpUokf8ASLV/gQUf2/GN4eX/AKZy8XxxftlaD5wzt1A4Dh9o31p9mk2tyfLUB7oKVJJzYkO3nWKS27iW1DtIvVopK5bUzqoFq5jOOsuFc7Mortmbw2qzkGVNKOF509UqBTlo8dO3P3mmW1C70tImIa/dPdIU4BTQkORg+msYPZe5Nrmu6EymLEzFpDckpvHyEdL3a3eRYpZQk31rrMmN72LAJGCRkK4mM+S4Wf61hMk5S1ZivrhCgwXxVicecKPO7dIqQS4+fFq8YMrGpbOjaPWnGFCgTwWgHM1cgFi3VsQ8DmzgTwHeo+AUycnZ9IUKKE5SyrjmOoerh3bPh4uTeOODDmCXxOcKFCD1Ld2DUvJzcB6nw82iLaXUEJBYLLO+KXxI82hQoYqOpbmmGlaCoan8Wppxh6yrlp5jXX00ewoDrRgnYDG90phDpi2SSNC2OLffhjChQRX0PcYNhg+fzhiVn7eA+JhQoaIegEkgBzjTpyz+MAmAd7U1zbA08sYUKJBbGV+UmmvxOfUxPCKgcSPOrcKCPIUSj1IqMsE9T5R4pxXhrlThSkKFGdkkrpVWemGjU0Ap5w+7+1vhzdufrNQo0K8QXdgKOT0HLiIEua7tzwGYOvD4QoUSUlikBM1YZiDdfNg92oalX4Rd3QDidMXyJz9Y60UKIQ9ctv1KfQKIzfUj/EeZ0dxx4Ch1hQoI0EZjl8UkB+BD11JIYR6HFXIYDTBnwavlChQxH3jn+p886HTV/tDFrIcOQBp9KCFCiSJbe4b4oDRTUd8FBmr4YQdZKiC7jUjUfdqwoULIvZqNQCoauA/SFChQF//Z"/>
          <p:cNvSpPr>
            <a:spLocks noChangeAspect="1" noChangeArrowheads="1"/>
          </p:cNvSpPr>
          <p:nvPr/>
        </p:nvSpPr>
        <p:spPr bwMode="auto">
          <a:xfrm>
            <a:off x="1679575" y="-1668463"/>
            <a:ext cx="5238750" cy="34861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78852" name="Picture 4" descr="http://www.designboom.com/cms/images/fiona005/antgor001.jpg"/>
          <p:cNvPicPr>
            <a:picLocks noChangeAspect="1" noChangeArrowheads="1"/>
          </p:cNvPicPr>
          <p:nvPr/>
        </p:nvPicPr>
        <p:blipFill>
          <a:blip r:embed="rId2" cstate="print"/>
          <a:srcRect/>
          <a:stretch>
            <a:fillRect/>
          </a:stretch>
        </p:blipFill>
        <p:spPr bwMode="auto">
          <a:xfrm>
            <a:off x="2135560" y="563259"/>
            <a:ext cx="7272808" cy="4839725"/>
          </a:xfrm>
          <a:prstGeom prst="rect">
            <a:avLst/>
          </a:prstGeom>
          <a:noFill/>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23234" name="Picture 2" descr="Výsledek obrázku pro antony gormley"/>
          <p:cNvPicPr>
            <a:picLocks noChangeAspect="1" noChangeArrowheads="1"/>
          </p:cNvPicPr>
          <p:nvPr/>
        </p:nvPicPr>
        <p:blipFill>
          <a:blip r:embed="rId2" cstate="print"/>
          <a:srcRect/>
          <a:stretch>
            <a:fillRect/>
          </a:stretch>
        </p:blipFill>
        <p:spPr bwMode="auto">
          <a:xfrm>
            <a:off x="1581014" y="836712"/>
            <a:ext cx="9086987" cy="5107286"/>
          </a:xfrm>
          <a:prstGeom prst="rect">
            <a:avLst/>
          </a:prstGeom>
          <a:noFill/>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77826" name="Picture 2" descr="http://www.antonygormley.com/uploads/images/0315_stillleaping_1994_3.jpg"/>
          <p:cNvPicPr>
            <a:picLocks noChangeAspect="1" noChangeArrowheads="1"/>
          </p:cNvPicPr>
          <p:nvPr/>
        </p:nvPicPr>
        <p:blipFill>
          <a:blip r:embed="rId3" cstate="print"/>
          <a:srcRect/>
          <a:stretch>
            <a:fillRect/>
          </a:stretch>
        </p:blipFill>
        <p:spPr bwMode="auto">
          <a:xfrm>
            <a:off x="1524000" y="404664"/>
            <a:ext cx="4875559" cy="4896544"/>
          </a:xfrm>
          <a:prstGeom prst="rect">
            <a:avLst/>
          </a:prstGeom>
          <a:noFill/>
        </p:spPr>
      </p:pic>
      <p:pic>
        <p:nvPicPr>
          <p:cNvPr id="77828" name="Picture 4" descr="http://www.antonygormley.com/uploads/images/0316_criticalmass_wip_006.jpg"/>
          <p:cNvPicPr>
            <a:picLocks noChangeAspect="1" noChangeArrowheads="1"/>
          </p:cNvPicPr>
          <p:nvPr/>
        </p:nvPicPr>
        <p:blipFill>
          <a:blip r:embed="rId4" cstate="print"/>
          <a:srcRect/>
          <a:stretch>
            <a:fillRect/>
          </a:stretch>
        </p:blipFill>
        <p:spPr bwMode="auto">
          <a:xfrm>
            <a:off x="6240016" y="404665"/>
            <a:ext cx="4176464" cy="6300969"/>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dirty="0"/>
          </a:p>
        </p:txBody>
      </p:sp>
      <p:pic>
        <p:nvPicPr>
          <p:cNvPr id="217090" name="Picture 2" descr="C:\Users\Lada\Documents\výstavypast\Modelykniha\SECOND\Gormley\19_WDADAD_Still_Scanning.jpg"/>
          <p:cNvPicPr>
            <a:picLocks noChangeAspect="1" noChangeArrowheads="1"/>
          </p:cNvPicPr>
          <p:nvPr/>
        </p:nvPicPr>
        <p:blipFill>
          <a:blip r:embed="rId2" cstate="print"/>
          <a:srcRect/>
          <a:stretch>
            <a:fillRect/>
          </a:stretch>
        </p:blipFill>
        <p:spPr bwMode="auto">
          <a:xfrm>
            <a:off x="1775520" y="18592"/>
            <a:ext cx="8352928" cy="4623827"/>
          </a:xfrm>
          <a:prstGeom prst="rect">
            <a:avLst/>
          </a:prstGeom>
          <a:noFill/>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81922" name="Picture 2" descr="http://media.novinky.cz/995/479958-original1-hpedl.jpg"/>
          <p:cNvPicPr>
            <a:picLocks noChangeAspect="1" noChangeArrowheads="1"/>
          </p:cNvPicPr>
          <p:nvPr/>
        </p:nvPicPr>
        <p:blipFill>
          <a:blip r:embed="rId2" cstate="print"/>
          <a:srcRect/>
          <a:stretch>
            <a:fillRect/>
          </a:stretch>
        </p:blipFill>
        <p:spPr bwMode="auto">
          <a:xfrm>
            <a:off x="2135560" y="1052736"/>
            <a:ext cx="7620000" cy="5076826"/>
          </a:xfrm>
          <a:prstGeom prst="rect">
            <a:avLst/>
          </a:prstGeom>
          <a:noFill/>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80898" name="Picture 2" descr="http://media.novinky.cz/028/480283-original1-ahzc0.jpg"/>
          <p:cNvPicPr>
            <a:picLocks noChangeAspect="1" noChangeArrowheads="1"/>
          </p:cNvPicPr>
          <p:nvPr/>
        </p:nvPicPr>
        <p:blipFill>
          <a:blip r:embed="rId2" cstate="print"/>
          <a:srcRect/>
          <a:stretch>
            <a:fillRect/>
          </a:stretch>
        </p:blipFill>
        <p:spPr bwMode="auto">
          <a:xfrm>
            <a:off x="1524001" y="0"/>
            <a:ext cx="5458409" cy="3636666"/>
          </a:xfrm>
          <a:prstGeom prst="rect">
            <a:avLst/>
          </a:prstGeom>
          <a:noFill/>
        </p:spPr>
      </p:pic>
      <p:pic>
        <p:nvPicPr>
          <p:cNvPr id="80900" name="Picture 4" descr="http://media.novinky.cz/028/480284-original1-rl572.jpg"/>
          <p:cNvPicPr>
            <a:picLocks noChangeAspect="1" noChangeArrowheads="1"/>
          </p:cNvPicPr>
          <p:nvPr/>
        </p:nvPicPr>
        <p:blipFill>
          <a:blip r:embed="rId3" cstate="print"/>
          <a:srcRect/>
          <a:stretch>
            <a:fillRect/>
          </a:stretch>
        </p:blipFill>
        <p:spPr bwMode="auto">
          <a:xfrm>
            <a:off x="5591944" y="3107678"/>
            <a:ext cx="5076056" cy="3381924"/>
          </a:xfrm>
          <a:prstGeom prst="rect">
            <a:avLst/>
          </a:prstGeom>
          <a:noFill/>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562074"/>
          </a:xfrm>
        </p:spPr>
        <p:txBody>
          <a:bodyPr>
            <a:normAutofit fontScale="90000"/>
          </a:bodyPr>
          <a:lstStyle/>
          <a:p>
            <a:r>
              <a:rPr lang="cs-CZ" dirty="0"/>
              <a:t>Markus </a:t>
            </a:r>
            <a:r>
              <a:rPr lang="cs-CZ" dirty="0" err="1"/>
              <a:t>Muntean</a:t>
            </a:r>
            <a:r>
              <a:rPr lang="cs-CZ" dirty="0"/>
              <a:t> and Adi </a:t>
            </a:r>
            <a:r>
              <a:rPr lang="cs-CZ" dirty="0" err="1"/>
              <a:t>Rosenblum</a:t>
            </a:r>
            <a:r>
              <a:rPr lang="cs-CZ" dirty="0"/>
              <a:t> 1962-</a:t>
            </a:r>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a:p>
        </p:txBody>
      </p:sp>
      <p:pic>
        <p:nvPicPr>
          <p:cNvPr id="84994" name="Picture 2" descr="http://ex-chamber-memo5.up.n.seesaa.net/ex-chamber-memo5/image/12Muntean_Rosenblum.jpg?d=a1"/>
          <p:cNvPicPr>
            <a:picLocks noChangeAspect="1" noChangeArrowheads="1"/>
          </p:cNvPicPr>
          <p:nvPr/>
        </p:nvPicPr>
        <p:blipFill>
          <a:blip r:embed="rId2" cstate="print"/>
          <a:srcRect/>
          <a:stretch>
            <a:fillRect/>
          </a:stretch>
        </p:blipFill>
        <p:spPr bwMode="auto">
          <a:xfrm>
            <a:off x="1703512" y="908720"/>
            <a:ext cx="7128792" cy="5684086"/>
          </a:xfrm>
          <a:prstGeom prst="rect">
            <a:avLst/>
          </a:prstGeom>
          <a:noFill/>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83970" name="Picture 2" descr="http://ex-chamber-memo5.up.n.seesaa.net/ex-chamber-memo5/image/10Muntean_Rosenblum.jpg?d=a0"/>
          <p:cNvPicPr>
            <a:picLocks noChangeAspect="1" noChangeArrowheads="1"/>
          </p:cNvPicPr>
          <p:nvPr/>
        </p:nvPicPr>
        <p:blipFill>
          <a:blip r:embed="rId2" cstate="print"/>
          <a:srcRect/>
          <a:stretch>
            <a:fillRect/>
          </a:stretch>
        </p:blipFill>
        <p:spPr bwMode="auto">
          <a:xfrm>
            <a:off x="1524000" y="0"/>
            <a:ext cx="4133850" cy="4572000"/>
          </a:xfrm>
          <a:prstGeom prst="rect">
            <a:avLst/>
          </a:prstGeom>
          <a:noFill/>
        </p:spPr>
      </p:pic>
      <p:pic>
        <p:nvPicPr>
          <p:cNvPr id="83972" name="Picture 4" descr="http://ex-chamber-memo5.up.n.seesaa.net/ex-chamber-memo5/image/16Muntean_Rosenblum.jpg?d=a0"/>
          <p:cNvPicPr>
            <a:picLocks noChangeAspect="1" noChangeArrowheads="1"/>
          </p:cNvPicPr>
          <p:nvPr/>
        </p:nvPicPr>
        <p:blipFill>
          <a:blip r:embed="rId3" cstate="print"/>
          <a:srcRect/>
          <a:stretch>
            <a:fillRect/>
          </a:stretch>
        </p:blipFill>
        <p:spPr bwMode="auto">
          <a:xfrm>
            <a:off x="5201031" y="2996952"/>
            <a:ext cx="5466969" cy="3861048"/>
          </a:xfrm>
          <a:prstGeom prst="rect">
            <a:avLst/>
          </a:prstGeom>
          <a:noFill/>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lstStyle/>
          <a:p>
            <a:endParaRPr lang="cs-CZ"/>
          </a:p>
        </p:txBody>
      </p:sp>
      <p:pic>
        <p:nvPicPr>
          <p:cNvPr id="86018" name="Picture 2" descr="http://www.mariosequeira.com/mseq/sites/default/files/artists/muro011.jpg"/>
          <p:cNvPicPr>
            <a:picLocks noChangeAspect="1" noChangeArrowheads="1"/>
          </p:cNvPicPr>
          <p:nvPr/>
        </p:nvPicPr>
        <p:blipFill>
          <a:blip r:embed="rId2" cstate="print"/>
          <a:srcRect/>
          <a:stretch>
            <a:fillRect/>
          </a:stretch>
        </p:blipFill>
        <p:spPr bwMode="auto">
          <a:xfrm>
            <a:off x="1877647" y="332656"/>
            <a:ext cx="8309235" cy="568863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el 1"/>
          <p:cNvSpPr>
            <a:spLocks noGrp="1"/>
          </p:cNvSpPr>
          <p:nvPr>
            <p:ph type="title"/>
          </p:nvPr>
        </p:nvSpPr>
        <p:spPr>
          <a:xfrm>
            <a:off x="1524000" y="260648"/>
            <a:ext cx="8686800" cy="1165816"/>
          </a:xfrm>
        </p:spPr>
        <p:txBody>
          <a:bodyPr/>
          <a:lstStyle/>
          <a:p>
            <a:pPr eaLnBrk="1" hangingPunct="1"/>
            <a:r>
              <a:rPr lang="cs-CZ" sz="2800" b="1" dirty="0" err="1"/>
              <a:t>Kreuzlingen</a:t>
            </a:r>
            <a:r>
              <a:rPr lang="cs-CZ" sz="2800" b="1" dirty="0"/>
              <a:t> </a:t>
            </a:r>
            <a:r>
              <a:rPr lang="cs-CZ" sz="2800" b="1" dirty="0" err="1"/>
              <a:t>lecture</a:t>
            </a:r>
            <a:endParaRPr lang="cs-CZ" sz="2800" b="1" dirty="0"/>
          </a:p>
        </p:txBody>
      </p:sp>
      <p:sp>
        <p:nvSpPr>
          <p:cNvPr id="4099" name="Inhaltsplatzhalter 2"/>
          <p:cNvSpPr>
            <a:spLocks noGrp="1"/>
          </p:cNvSpPr>
          <p:nvPr>
            <p:ph sz="half" idx="1"/>
          </p:nvPr>
        </p:nvSpPr>
        <p:spPr>
          <a:xfrm>
            <a:off x="1844675" y="974726"/>
            <a:ext cx="4038600" cy="4525963"/>
          </a:xfrm>
        </p:spPr>
        <p:txBody>
          <a:bodyPr/>
          <a:lstStyle/>
          <a:p>
            <a:pPr marL="0" indent="0">
              <a:buNone/>
            </a:pPr>
            <a:endParaRPr lang="cs-CZ" dirty="0"/>
          </a:p>
        </p:txBody>
      </p:sp>
      <p:sp>
        <p:nvSpPr>
          <p:cNvPr id="4100" name="Inhaltsplatzhalter 3"/>
          <p:cNvSpPr>
            <a:spLocks noGrp="1"/>
          </p:cNvSpPr>
          <p:nvPr>
            <p:ph sz="half" idx="2"/>
          </p:nvPr>
        </p:nvSpPr>
        <p:spPr/>
        <p:txBody>
          <a:bodyPr/>
          <a:lstStyle/>
          <a:p>
            <a:pPr eaLnBrk="1" hangingPunct="1"/>
            <a:endParaRPr lang="cs-CZ"/>
          </a:p>
        </p:txBody>
      </p:sp>
      <p:pic>
        <p:nvPicPr>
          <p:cNvPr id="4101" name="Picture 2"/>
          <p:cNvPicPr>
            <a:picLocks noChangeAspect="1" noChangeArrowheads="1"/>
          </p:cNvPicPr>
          <p:nvPr/>
        </p:nvPicPr>
        <p:blipFill>
          <a:blip r:embed="rId2" cstate="print"/>
          <a:srcRect/>
          <a:stretch>
            <a:fillRect/>
          </a:stretch>
        </p:blipFill>
        <p:spPr bwMode="auto">
          <a:xfrm>
            <a:off x="6445251" y="260351"/>
            <a:ext cx="4105275" cy="5472113"/>
          </a:xfrm>
          <a:prstGeom prst="rect">
            <a:avLst/>
          </a:prstGeom>
          <a:noFill/>
          <a:ln w="9525">
            <a:noFill/>
            <a:miter lim="800000"/>
            <a:headEnd/>
            <a:tailEnd/>
          </a:ln>
          <a:effectLst/>
        </p:spPr>
      </p:pic>
      <p:pic>
        <p:nvPicPr>
          <p:cNvPr id="4102" name="Picture 3" descr="C:\Dokumente und Einstellungen\rd\Desktop\SONY\DSC03747.JPG"/>
          <p:cNvPicPr>
            <a:picLocks noChangeAspect="1" noChangeArrowheads="1"/>
          </p:cNvPicPr>
          <p:nvPr/>
        </p:nvPicPr>
        <p:blipFill>
          <a:blip r:embed="rId3" cstate="print"/>
          <a:srcRect/>
          <a:stretch>
            <a:fillRect/>
          </a:stretch>
        </p:blipFill>
        <p:spPr bwMode="auto">
          <a:xfrm>
            <a:off x="1561393" y="1899539"/>
            <a:ext cx="4800600" cy="3600450"/>
          </a:xfrm>
          <a:prstGeom prst="rect">
            <a:avLst/>
          </a:prstGeom>
          <a:noFill/>
          <a:ln w="9525">
            <a:noFill/>
            <a:miter lim="800000"/>
            <a:headEnd/>
            <a:tailEnd/>
          </a:ln>
        </p:spPr>
      </p:pic>
      <p:sp>
        <p:nvSpPr>
          <p:cNvPr id="4103" name="Textfeld 4"/>
          <p:cNvSpPr txBox="1">
            <a:spLocks noChangeArrowheads="1"/>
          </p:cNvSpPr>
          <p:nvPr/>
        </p:nvSpPr>
        <p:spPr bwMode="auto">
          <a:xfrm>
            <a:off x="1774826" y="5973764"/>
            <a:ext cx="7345363" cy="369887"/>
          </a:xfrm>
          <a:prstGeom prst="rect">
            <a:avLst/>
          </a:prstGeom>
          <a:noFill/>
          <a:ln w="9525">
            <a:noFill/>
            <a:miter lim="800000"/>
            <a:headEnd/>
            <a:tailEnd/>
          </a:ln>
        </p:spPr>
        <p:txBody>
          <a:bodyPr>
            <a:spAutoFit/>
          </a:bodyPr>
          <a:lstStyle/>
          <a:p>
            <a:r>
              <a:rPr lang="de-DE" i="1" dirty="0"/>
              <a:t>Bilder aus dem Gebiet der Pueblo</a:t>
            </a:r>
            <a:r>
              <a:rPr lang="de-DE" dirty="0"/>
              <a:t>-</a:t>
            </a:r>
            <a:r>
              <a:rPr lang="de-DE" i="1" dirty="0"/>
              <a:t>Indianer in Nord-Amerika</a:t>
            </a:r>
          </a:p>
        </p:txBody>
      </p:sp>
    </p:spTree>
    <p:extLst>
      <p:ext uri="{BB962C8B-B14F-4D97-AF65-F5344CB8AC3E}">
        <p14:creationId xmlns:p14="http://schemas.microsoft.com/office/powerpoint/2010/main" val="42532494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771C99F-3D4E-416C-A2BE-5A5F00DB5A0F}"/>
              </a:ext>
            </a:extLst>
          </p:cNvPr>
          <p:cNvSpPr>
            <a:spLocks noGrp="1"/>
          </p:cNvSpPr>
          <p:nvPr>
            <p:ph type="title"/>
          </p:nvPr>
        </p:nvSpPr>
        <p:spPr/>
        <p:txBody>
          <a:bodyPr/>
          <a:lstStyle/>
          <a:p>
            <a:endParaRPr lang="cs-CZ"/>
          </a:p>
        </p:txBody>
      </p:sp>
      <p:pic>
        <p:nvPicPr>
          <p:cNvPr id="7" name="Zástupný obsah 6" descr="Obsah obrázku text, osoba, interiér&#10;&#10;Popis byl vytvořen automaticky">
            <a:extLst>
              <a:ext uri="{FF2B5EF4-FFF2-40B4-BE49-F238E27FC236}">
                <a16:creationId xmlns:a16="http://schemas.microsoft.com/office/drawing/2014/main" id="{280890F9-C2E0-45B3-A015-CB20D2101AD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19102" y="-387424"/>
            <a:ext cx="8083312" cy="6768752"/>
          </a:xfrm>
        </p:spPr>
      </p:pic>
      <p:sp>
        <p:nvSpPr>
          <p:cNvPr id="4" name="Zástupný obsah 3">
            <a:extLst>
              <a:ext uri="{FF2B5EF4-FFF2-40B4-BE49-F238E27FC236}">
                <a16:creationId xmlns:a16="http://schemas.microsoft.com/office/drawing/2014/main" id="{86900847-5039-4333-AD16-034E404FB1EF}"/>
              </a:ext>
            </a:extLst>
          </p:cNvPr>
          <p:cNvSpPr>
            <a:spLocks noGrp="1"/>
          </p:cNvSpPr>
          <p:nvPr>
            <p:ph sz="half" idx="2"/>
          </p:nvPr>
        </p:nvSpPr>
        <p:spPr>
          <a:xfrm>
            <a:off x="6153150" y="1820864"/>
            <a:ext cx="4335338" cy="4704481"/>
          </a:xfrm>
        </p:spPr>
        <p:txBody>
          <a:bodyPr/>
          <a:lstStyle/>
          <a:p>
            <a:endParaRPr lang="cs-CZ" dirty="0"/>
          </a:p>
        </p:txBody>
      </p:sp>
    </p:spTree>
    <p:extLst>
      <p:ext uri="{BB962C8B-B14F-4D97-AF65-F5344CB8AC3E}">
        <p14:creationId xmlns:p14="http://schemas.microsoft.com/office/powerpoint/2010/main" val="27522612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16E91F-1ED5-4915-8EA1-5EE02B67DC1A}"/>
              </a:ext>
            </a:extLst>
          </p:cNvPr>
          <p:cNvSpPr>
            <a:spLocks noGrp="1"/>
          </p:cNvSpPr>
          <p:nvPr>
            <p:ph type="title"/>
          </p:nvPr>
        </p:nvSpPr>
        <p:spPr>
          <a:xfrm>
            <a:off x="2351584" y="274639"/>
            <a:ext cx="7859216" cy="457199"/>
          </a:xfrm>
        </p:spPr>
        <p:txBody>
          <a:bodyPr>
            <a:normAutofit fontScale="90000"/>
          </a:bodyPr>
          <a:lstStyle/>
          <a:p>
            <a:r>
              <a:rPr lang="cs-CZ" dirty="0"/>
              <a:t>Volker </a:t>
            </a:r>
            <a:r>
              <a:rPr lang="cs-CZ" dirty="0" err="1"/>
              <a:t>Stelzmann</a:t>
            </a:r>
            <a:r>
              <a:rPr lang="cs-CZ" dirty="0"/>
              <a:t> (1940)</a:t>
            </a:r>
          </a:p>
        </p:txBody>
      </p:sp>
      <p:pic>
        <p:nvPicPr>
          <p:cNvPr id="8" name="Zástupný obsah 7" descr="Obsah obrázku text, osoba, pózování, skupina&#10;&#10;Popis byl vytvořen automaticky">
            <a:extLst>
              <a:ext uri="{FF2B5EF4-FFF2-40B4-BE49-F238E27FC236}">
                <a16:creationId xmlns:a16="http://schemas.microsoft.com/office/drawing/2014/main" id="{5E323A76-6D03-47B0-941B-E1C5322055B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183851" y="746336"/>
            <a:ext cx="7757891" cy="5841145"/>
          </a:xfrm>
        </p:spPr>
      </p:pic>
      <p:sp>
        <p:nvSpPr>
          <p:cNvPr id="4" name="Zástupný obsah 3">
            <a:extLst>
              <a:ext uri="{FF2B5EF4-FFF2-40B4-BE49-F238E27FC236}">
                <a16:creationId xmlns:a16="http://schemas.microsoft.com/office/drawing/2014/main" id="{D6A452A3-4082-4848-A1E7-42740B263B52}"/>
              </a:ext>
            </a:extLst>
          </p:cNvPr>
          <p:cNvSpPr>
            <a:spLocks noGrp="1"/>
          </p:cNvSpPr>
          <p:nvPr>
            <p:ph sz="half" idx="2"/>
          </p:nvPr>
        </p:nvSpPr>
        <p:spPr/>
        <p:txBody>
          <a:bodyPr/>
          <a:lstStyle/>
          <a:p>
            <a:endParaRPr lang="cs-CZ" dirty="0"/>
          </a:p>
        </p:txBody>
      </p:sp>
    </p:spTree>
    <p:extLst>
      <p:ext uri="{BB962C8B-B14F-4D97-AF65-F5344CB8AC3E}">
        <p14:creationId xmlns:p14="http://schemas.microsoft.com/office/powerpoint/2010/main" val="9879284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8BDB256-187A-4001-8119-BE9C669894EE}"/>
              </a:ext>
            </a:extLst>
          </p:cNvPr>
          <p:cNvSpPr>
            <a:spLocks noGrp="1"/>
          </p:cNvSpPr>
          <p:nvPr>
            <p:ph type="title"/>
          </p:nvPr>
        </p:nvSpPr>
        <p:spPr/>
        <p:txBody>
          <a:bodyPr/>
          <a:lstStyle/>
          <a:p>
            <a:endParaRPr lang="cs-CZ"/>
          </a:p>
        </p:txBody>
      </p:sp>
      <p:pic>
        <p:nvPicPr>
          <p:cNvPr id="6" name="Zástupný obsah 5" descr="Obsah obrázku text, osoba&#10;&#10;Popis byl vytvořen automaticky">
            <a:extLst>
              <a:ext uri="{FF2B5EF4-FFF2-40B4-BE49-F238E27FC236}">
                <a16:creationId xmlns:a16="http://schemas.microsoft.com/office/drawing/2014/main" id="{981E5E19-018D-4930-A33C-A43C5BB0A5C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079776" y="274638"/>
            <a:ext cx="3760745" cy="6583362"/>
          </a:xfrm>
        </p:spPr>
      </p:pic>
      <p:sp>
        <p:nvSpPr>
          <p:cNvPr id="4" name="Zástupný obsah 3">
            <a:extLst>
              <a:ext uri="{FF2B5EF4-FFF2-40B4-BE49-F238E27FC236}">
                <a16:creationId xmlns:a16="http://schemas.microsoft.com/office/drawing/2014/main" id="{CF8148F8-7B1A-4CE6-930C-34FD7736C4C1}"/>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27835160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4F91D28-BB74-461A-9884-AEEB29334E89}"/>
              </a:ext>
            </a:extLst>
          </p:cNvPr>
          <p:cNvSpPr>
            <a:spLocks noGrp="1"/>
          </p:cNvSpPr>
          <p:nvPr>
            <p:ph type="title"/>
          </p:nvPr>
        </p:nvSpPr>
        <p:spPr/>
        <p:txBody>
          <a:bodyPr/>
          <a:lstStyle/>
          <a:p>
            <a:endParaRPr lang="cs-CZ"/>
          </a:p>
        </p:txBody>
      </p:sp>
      <p:pic>
        <p:nvPicPr>
          <p:cNvPr id="7" name="Zástupný obsah 6" descr="Obsah obrázku osoba, interiér&#10;&#10;Popis byl vytvořen automaticky">
            <a:extLst>
              <a:ext uri="{FF2B5EF4-FFF2-40B4-BE49-F238E27FC236}">
                <a16:creationId xmlns:a16="http://schemas.microsoft.com/office/drawing/2014/main" id="{F831410F-CFC0-4064-9924-EF2445ECEBF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871865" y="3580324"/>
            <a:ext cx="5697415" cy="3204795"/>
          </a:xfrm>
        </p:spPr>
      </p:pic>
      <p:pic>
        <p:nvPicPr>
          <p:cNvPr id="11" name="Zástupný obsah 10" descr="Obsah obrázku žena, vodní sporty&#10;&#10;Popis byl vytvořen automaticky">
            <a:extLst>
              <a:ext uri="{FF2B5EF4-FFF2-40B4-BE49-F238E27FC236}">
                <a16:creationId xmlns:a16="http://schemas.microsoft.com/office/drawing/2014/main" id="{6FDD8422-622B-45FB-9661-4B199988E07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991544" y="548679"/>
            <a:ext cx="4607567" cy="3031644"/>
          </a:xfrm>
        </p:spPr>
      </p:pic>
    </p:spTree>
    <p:extLst>
      <p:ext uri="{BB962C8B-B14F-4D97-AF65-F5344CB8AC3E}">
        <p14:creationId xmlns:p14="http://schemas.microsoft.com/office/powerpoint/2010/main" val="108188052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B4703D2-707B-4236-A939-7C873CFD347F}"/>
              </a:ext>
            </a:extLst>
          </p:cNvPr>
          <p:cNvSpPr>
            <a:spLocks noGrp="1"/>
          </p:cNvSpPr>
          <p:nvPr>
            <p:ph type="title"/>
          </p:nvPr>
        </p:nvSpPr>
        <p:spPr/>
        <p:txBody>
          <a:bodyPr/>
          <a:lstStyle/>
          <a:p>
            <a:endParaRPr lang="cs-CZ" dirty="0"/>
          </a:p>
        </p:txBody>
      </p:sp>
      <p:pic>
        <p:nvPicPr>
          <p:cNvPr id="6" name="Zástupný obsah 5" descr="Obsah obrázku osoba, pózování&#10;&#10;Popis byl vytvořen automaticky">
            <a:extLst>
              <a:ext uri="{FF2B5EF4-FFF2-40B4-BE49-F238E27FC236}">
                <a16:creationId xmlns:a16="http://schemas.microsoft.com/office/drawing/2014/main" id="{09B1ADDC-F3E9-4AB5-9F71-ACBB07CDBF2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066188" y="3717032"/>
            <a:ext cx="5328592" cy="2984012"/>
          </a:xfrm>
        </p:spPr>
      </p:pic>
      <p:pic>
        <p:nvPicPr>
          <p:cNvPr id="8" name="Zástupný obsah 7" descr="Obsah obrázku dav&#10;&#10;Popis byl vytvořen automaticky">
            <a:extLst>
              <a:ext uri="{FF2B5EF4-FFF2-40B4-BE49-F238E27FC236}">
                <a16:creationId xmlns:a16="http://schemas.microsoft.com/office/drawing/2014/main" id="{7B621164-7042-4EC4-8DD5-07A13280873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775520" y="274638"/>
            <a:ext cx="5176532" cy="3442394"/>
          </a:xfrm>
        </p:spPr>
      </p:pic>
    </p:spTree>
    <p:extLst>
      <p:ext uri="{BB962C8B-B14F-4D97-AF65-F5344CB8AC3E}">
        <p14:creationId xmlns:p14="http://schemas.microsoft.com/office/powerpoint/2010/main" val="2075634489"/>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74638"/>
            <a:ext cx="9144000" cy="778098"/>
          </a:xfrm>
        </p:spPr>
        <p:txBody>
          <a:bodyPr>
            <a:noAutofit/>
          </a:bodyPr>
          <a:lstStyle/>
          <a:p>
            <a:pPr algn="ctr"/>
            <a:r>
              <a:rPr lang="cs-CZ" sz="2800" b="1" dirty="0" err="1"/>
              <a:t>Pathos</a:t>
            </a:r>
            <a:r>
              <a:rPr lang="cs-CZ" sz="2800" b="1" dirty="0"/>
              <a:t> and </a:t>
            </a:r>
            <a:r>
              <a:rPr lang="cs-CZ" sz="2800" b="1" dirty="0" err="1"/>
              <a:t>ethos</a:t>
            </a:r>
            <a:r>
              <a:rPr lang="cs-CZ" sz="2800" b="1" dirty="0"/>
              <a:t> in </a:t>
            </a:r>
            <a:r>
              <a:rPr lang="cs-CZ" sz="2800" b="1" dirty="0" err="1">
                <a:solidFill>
                  <a:srgbClr val="FF0000"/>
                </a:solidFill>
              </a:rPr>
              <a:t>iconic</a:t>
            </a:r>
            <a:r>
              <a:rPr lang="cs-CZ" sz="2800" b="1" dirty="0">
                <a:solidFill>
                  <a:srgbClr val="FF0000"/>
                </a:solidFill>
              </a:rPr>
              <a:t> </a:t>
            </a:r>
            <a:r>
              <a:rPr lang="cs-CZ" sz="2800" b="1" dirty="0" err="1">
                <a:solidFill>
                  <a:srgbClr val="FF0000"/>
                </a:solidFill>
              </a:rPr>
              <a:t>photography</a:t>
            </a:r>
            <a:r>
              <a:rPr lang="cs-CZ" sz="2800" b="1" dirty="0">
                <a:solidFill>
                  <a:srgbClr val="FF0000"/>
                </a:solidFill>
              </a:rPr>
              <a:t>  </a:t>
            </a:r>
            <a:r>
              <a:rPr lang="cs-CZ" sz="2800" b="1" dirty="0"/>
              <a:t>in 20th-21st </a:t>
            </a:r>
            <a:r>
              <a:rPr lang="cs-CZ" sz="2800" b="1" dirty="0" err="1"/>
              <a:t>century</a:t>
            </a:r>
            <a:endParaRPr lang="cs-CZ" sz="2800" b="1" dirty="0"/>
          </a:p>
        </p:txBody>
      </p:sp>
      <p:sp>
        <p:nvSpPr>
          <p:cNvPr id="4" name="Zástupný symbol pro obsah 3"/>
          <p:cNvSpPr>
            <a:spLocks noGrp="1"/>
          </p:cNvSpPr>
          <p:nvPr>
            <p:ph sz="half" idx="2"/>
          </p:nvPr>
        </p:nvSpPr>
        <p:spPr/>
        <p:txBody>
          <a:bodyPr>
            <a:normAutofit fontScale="92500" lnSpcReduction="10000"/>
          </a:bodyPr>
          <a:lstStyle/>
          <a:p>
            <a:endParaRPr lang="cs-CZ" dirty="0"/>
          </a:p>
        </p:txBody>
      </p:sp>
      <p:sp>
        <p:nvSpPr>
          <p:cNvPr id="6" name="Zástupný symbol pro obsah 5"/>
          <p:cNvSpPr>
            <a:spLocks noGrp="1"/>
          </p:cNvSpPr>
          <p:nvPr>
            <p:ph sz="half" idx="1"/>
          </p:nvPr>
        </p:nvSpPr>
        <p:spPr>
          <a:xfrm>
            <a:off x="1524000" y="1820864"/>
            <a:ext cx="4514850" cy="5037137"/>
          </a:xfrm>
        </p:spPr>
        <p:txBody>
          <a:bodyPr>
            <a:normAutofit fontScale="92500"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pPr>
              <a:buNone/>
            </a:pPr>
            <a:r>
              <a:rPr lang="cs-CZ" sz="1600" dirty="0"/>
              <a:t>Dmitrij </a:t>
            </a:r>
            <a:r>
              <a:rPr lang="cs-CZ" sz="1600" dirty="0" err="1"/>
              <a:t>Baltermanc</a:t>
            </a:r>
            <a:r>
              <a:rPr lang="cs-CZ" sz="1600" dirty="0"/>
              <a:t>, </a:t>
            </a:r>
            <a:r>
              <a:rPr lang="cs-CZ" sz="1600" i="1" dirty="0" err="1"/>
              <a:t>Grief</a:t>
            </a:r>
            <a:r>
              <a:rPr lang="cs-CZ" sz="1600" i="1" dirty="0"/>
              <a:t> (</a:t>
            </a:r>
            <a:r>
              <a:rPr lang="cs-CZ" sz="1600" i="1" dirty="0" err="1"/>
              <a:t>Kerč</a:t>
            </a:r>
            <a:r>
              <a:rPr lang="cs-CZ" sz="1600" i="1" dirty="0"/>
              <a:t>) </a:t>
            </a:r>
            <a:r>
              <a:rPr lang="cs-CZ" sz="1600" dirty="0"/>
              <a:t>1942</a:t>
            </a:r>
          </a:p>
          <a:p>
            <a:pPr>
              <a:buNone/>
            </a:pPr>
            <a:endParaRPr lang="cs-CZ" sz="1600" dirty="0"/>
          </a:p>
          <a:p>
            <a:pPr>
              <a:buNone/>
            </a:pPr>
            <a:endParaRPr lang="cs-CZ" sz="1600" dirty="0"/>
          </a:p>
          <a:p>
            <a:pPr>
              <a:buNone/>
            </a:pPr>
            <a:endParaRPr lang="cs-CZ" sz="1600" dirty="0"/>
          </a:p>
          <a:p>
            <a:pPr>
              <a:buNone/>
            </a:pPr>
            <a:r>
              <a:rPr lang="cs-CZ" sz="1600" dirty="0"/>
              <a:t>                                       </a:t>
            </a:r>
          </a:p>
          <a:p>
            <a:pPr>
              <a:buNone/>
            </a:pPr>
            <a:r>
              <a:rPr lang="cs-CZ" sz="1600" dirty="0"/>
              <a:t>                                         </a:t>
            </a:r>
            <a:r>
              <a:rPr lang="cs-CZ" sz="1600" dirty="0" err="1"/>
              <a:t>Nick</a:t>
            </a:r>
            <a:r>
              <a:rPr lang="cs-CZ" sz="1600" dirty="0"/>
              <a:t> </a:t>
            </a:r>
            <a:r>
              <a:rPr lang="cs-CZ" sz="1600" dirty="0" err="1"/>
              <a:t>Ut</a:t>
            </a:r>
            <a:r>
              <a:rPr lang="cs-CZ" sz="1600" dirty="0"/>
              <a:t>, </a:t>
            </a:r>
            <a:r>
              <a:rPr lang="cs-CZ" sz="1600" i="1" dirty="0"/>
              <a:t>Napalm Girl </a:t>
            </a:r>
            <a:r>
              <a:rPr lang="cs-CZ" sz="1600" dirty="0"/>
              <a:t>1972</a:t>
            </a:r>
          </a:p>
        </p:txBody>
      </p:sp>
      <p:pic>
        <p:nvPicPr>
          <p:cNvPr id="10242" name="Picture 2" descr="Dmitrij BALTERMANC"/>
          <p:cNvPicPr>
            <a:picLocks noChangeAspect="1" noChangeArrowheads="1"/>
          </p:cNvPicPr>
          <p:nvPr/>
        </p:nvPicPr>
        <p:blipFill>
          <a:blip r:embed="rId2" cstate="print"/>
          <a:srcRect/>
          <a:stretch>
            <a:fillRect/>
          </a:stretch>
        </p:blipFill>
        <p:spPr bwMode="auto">
          <a:xfrm>
            <a:off x="1775521" y="1196753"/>
            <a:ext cx="3743097" cy="3133149"/>
          </a:xfrm>
          <a:prstGeom prst="rect">
            <a:avLst/>
          </a:prstGeom>
          <a:noFill/>
        </p:spPr>
      </p:pic>
      <p:pic>
        <p:nvPicPr>
          <p:cNvPr id="10244" name="Picture 4" descr="Napalm Girl Photograph"/>
          <p:cNvPicPr>
            <a:picLocks noChangeAspect="1" noChangeArrowheads="1"/>
          </p:cNvPicPr>
          <p:nvPr/>
        </p:nvPicPr>
        <p:blipFill>
          <a:blip r:embed="rId3" cstate="print"/>
          <a:srcRect/>
          <a:stretch>
            <a:fillRect/>
          </a:stretch>
        </p:blipFill>
        <p:spPr bwMode="auto">
          <a:xfrm>
            <a:off x="5879976" y="1820864"/>
            <a:ext cx="4636474" cy="3090983"/>
          </a:xfrm>
          <a:prstGeom prst="rect">
            <a:avLst/>
          </a:prstGeom>
          <a:noFill/>
        </p:spPr>
      </p:pic>
    </p:spTree>
    <p:extLst>
      <p:ext uri="{BB962C8B-B14F-4D97-AF65-F5344CB8AC3E}">
        <p14:creationId xmlns:p14="http://schemas.microsoft.com/office/powerpoint/2010/main" val="156759244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EA03C1-F804-41FE-8B5C-B8FA7214DD4C}"/>
              </a:ext>
            </a:extLst>
          </p:cNvPr>
          <p:cNvSpPr>
            <a:spLocks noGrp="1"/>
          </p:cNvSpPr>
          <p:nvPr>
            <p:ph type="title"/>
          </p:nvPr>
        </p:nvSpPr>
        <p:spPr/>
        <p:txBody>
          <a:bodyPr/>
          <a:lstStyle/>
          <a:p>
            <a:endParaRPr lang="cs-CZ"/>
          </a:p>
        </p:txBody>
      </p:sp>
      <p:pic>
        <p:nvPicPr>
          <p:cNvPr id="10" name="Zástupný obsah 9" descr="Obsah obrázku exteriér, země&#10;&#10;Popis byl vytvořen automaticky">
            <a:extLst>
              <a:ext uri="{FF2B5EF4-FFF2-40B4-BE49-F238E27FC236}">
                <a16:creationId xmlns:a16="http://schemas.microsoft.com/office/drawing/2014/main" id="{E60F055A-2E48-43B4-AF55-BE992EBF8DBB}"/>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991544" y="274638"/>
            <a:ext cx="3748033" cy="5818658"/>
          </a:xfrm>
        </p:spPr>
      </p:pic>
      <p:pic>
        <p:nvPicPr>
          <p:cNvPr id="8" name="Zástupný obsah 7" descr="Obsah obrázku text, exteriér, vojenské vozidlo, doprava&#10;&#10;Popis byl vytvořen automaticky">
            <a:extLst>
              <a:ext uri="{FF2B5EF4-FFF2-40B4-BE49-F238E27FC236}">
                <a16:creationId xmlns:a16="http://schemas.microsoft.com/office/drawing/2014/main" id="{FFCE9D66-D898-4ADB-B7AD-2F4486C9CBF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921407" y="1340768"/>
            <a:ext cx="4816751" cy="3240360"/>
          </a:xfrm>
        </p:spPr>
      </p:pic>
      <p:sp>
        <p:nvSpPr>
          <p:cNvPr id="11" name="TextovéPole 10">
            <a:extLst>
              <a:ext uri="{FF2B5EF4-FFF2-40B4-BE49-F238E27FC236}">
                <a16:creationId xmlns:a16="http://schemas.microsoft.com/office/drawing/2014/main" id="{D465546C-3BE5-4862-88B7-4E0606F4D47E}"/>
              </a:ext>
            </a:extLst>
          </p:cNvPr>
          <p:cNvSpPr txBox="1"/>
          <p:nvPr/>
        </p:nvSpPr>
        <p:spPr>
          <a:xfrm>
            <a:off x="2279576" y="6309320"/>
            <a:ext cx="7886700" cy="369332"/>
          </a:xfrm>
          <a:prstGeom prst="rect">
            <a:avLst/>
          </a:prstGeom>
          <a:noFill/>
        </p:spPr>
        <p:txBody>
          <a:bodyPr wrap="square" rtlCol="0">
            <a:spAutoFit/>
          </a:bodyPr>
          <a:lstStyle/>
          <a:p>
            <a:r>
              <a:rPr lang="cs-CZ" dirty="0"/>
              <a:t>Josef Koudelka, 1968                                           </a:t>
            </a:r>
            <a:r>
              <a:rPr lang="cs-CZ" dirty="0" err="1"/>
              <a:t>Jeff</a:t>
            </a:r>
            <a:r>
              <a:rPr lang="cs-CZ" dirty="0"/>
              <a:t> </a:t>
            </a:r>
            <a:r>
              <a:rPr lang="cs-CZ" dirty="0" err="1"/>
              <a:t>Widener</a:t>
            </a:r>
            <a:r>
              <a:rPr lang="cs-CZ" dirty="0"/>
              <a:t>, Tank man, 1989</a:t>
            </a:r>
          </a:p>
        </p:txBody>
      </p:sp>
    </p:spTree>
    <p:extLst>
      <p:ext uri="{BB962C8B-B14F-4D97-AF65-F5344CB8AC3E}">
        <p14:creationId xmlns:p14="http://schemas.microsoft.com/office/powerpoint/2010/main" val="116144784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231904" y="188642"/>
            <a:ext cx="5112568" cy="1528077"/>
          </a:xfrm>
        </p:spPr>
        <p:txBody>
          <a:bodyPr>
            <a:normAutofit fontScale="90000"/>
          </a:bodyPr>
          <a:lstStyle/>
          <a:p>
            <a:r>
              <a:rPr lang="cs-CZ" dirty="0" err="1"/>
              <a:t>Allusions</a:t>
            </a:r>
            <a:r>
              <a:rPr lang="cs-CZ" dirty="0"/>
              <a:t> on </a:t>
            </a:r>
            <a:r>
              <a:rPr lang="cs-CZ" dirty="0" err="1"/>
              <a:t>emotional</a:t>
            </a:r>
            <a:r>
              <a:rPr lang="cs-CZ" dirty="0"/>
              <a:t> </a:t>
            </a:r>
            <a:r>
              <a:rPr lang="cs-CZ" dirty="0" err="1"/>
              <a:t>language</a:t>
            </a:r>
            <a:r>
              <a:rPr lang="cs-CZ" dirty="0"/>
              <a:t> </a:t>
            </a:r>
            <a:r>
              <a:rPr lang="cs-CZ" dirty="0" err="1"/>
              <a:t>of</a:t>
            </a:r>
            <a:r>
              <a:rPr lang="cs-CZ" dirty="0"/>
              <a:t>  Christian </a:t>
            </a:r>
            <a:r>
              <a:rPr lang="cs-CZ" dirty="0" err="1"/>
              <a:t>imagery</a:t>
            </a:r>
            <a:endParaRPr lang="cs-CZ" dirty="0"/>
          </a:p>
        </p:txBody>
      </p:sp>
      <p:sp>
        <p:nvSpPr>
          <p:cNvPr id="3" name="Zástupný symbol pro obsah 2"/>
          <p:cNvSpPr>
            <a:spLocks noGrp="1"/>
          </p:cNvSpPr>
          <p:nvPr>
            <p:ph sz="half" idx="1"/>
          </p:nvPr>
        </p:nvSpPr>
        <p:spPr>
          <a:xfrm>
            <a:off x="1524000" y="1820864"/>
            <a:ext cx="4514850" cy="4351337"/>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p:txBody>
      </p:sp>
      <p:sp>
        <p:nvSpPr>
          <p:cNvPr id="4" name="Zástupný symbol pro obsah 3"/>
          <p:cNvSpPr>
            <a:spLocks noGrp="1"/>
          </p:cNvSpPr>
          <p:nvPr>
            <p:ph sz="half" idx="2"/>
          </p:nvPr>
        </p:nvSpPr>
        <p:spPr>
          <a:xfrm>
            <a:off x="6038850" y="2354702"/>
            <a:ext cx="4514850" cy="4351337"/>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sz="1600" dirty="0"/>
          </a:p>
          <a:p>
            <a:pPr>
              <a:buNone/>
            </a:pPr>
            <a:endParaRPr lang="cs-CZ" sz="1600" dirty="0"/>
          </a:p>
          <a:p>
            <a:pPr>
              <a:buNone/>
            </a:pPr>
            <a:endParaRPr lang="cs-CZ" sz="1600" dirty="0"/>
          </a:p>
          <a:p>
            <a:pPr>
              <a:buNone/>
            </a:pPr>
            <a:r>
              <a:rPr lang="cs-CZ" sz="1600" dirty="0"/>
              <a:t>Georges </a:t>
            </a:r>
            <a:r>
              <a:rPr lang="cs-CZ" sz="1600" dirty="0" err="1"/>
              <a:t>Merillon</a:t>
            </a:r>
            <a:r>
              <a:rPr lang="cs-CZ" sz="1600" dirty="0"/>
              <a:t>, Kosovo pieta 1990</a:t>
            </a:r>
          </a:p>
          <a:p>
            <a:endParaRPr lang="cs-CZ" dirty="0"/>
          </a:p>
        </p:txBody>
      </p:sp>
      <p:pic>
        <p:nvPicPr>
          <p:cNvPr id="9220" name="Picture 4" descr="Výsledek obrázku pro kosovo pieta"/>
          <p:cNvPicPr>
            <a:picLocks noChangeAspect="1" noChangeArrowheads="1"/>
          </p:cNvPicPr>
          <p:nvPr/>
        </p:nvPicPr>
        <p:blipFill>
          <a:blip r:embed="rId2" cstate="print"/>
          <a:srcRect/>
          <a:stretch>
            <a:fillRect/>
          </a:stretch>
        </p:blipFill>
        <p:spPr bwMode="auto">
          <a:xfrm>
            <a:off x="5474294" y="2852937"/>
            <a:ext cx="5142459" cy="3423409"/>
          </a:xfrm>
          <a:prstGeom prst="rect">
            <a:avLst/>
          </a:prstGeom>
          <a:noFill/>
        </p:spPr>
      </p:pic>
      <p:pic>
        <p:nvPicPr>
          <p:cNvPr id="9222" name="Picture 6" descr="Výsledek obrázku pro madonna of  bentalha"/>
          <p:cNvPicPr>
            <a:picLocks noChangeAspect="1" noChangeArrowheads="1"/>
          </p:cNvPicPr>
          <p:nvPr/>
        </p:nvPicPr>
        <p:blipFill>
          <a:blip r:embed="rId3" cstate="print"/>
          <a:srcRect/>
          <a:stretch>
            <a:fillRect/>
          </a:stretch>
        </p:blipFill>
        <p:spPr bwMode="auto">
          <a:xfrm>
            <a:off x="342214" y="2425435"/>
            <a:ext cx="5033706" cy="3955055"/>
          </a:xfrm>
          <a:prstGeom prst="rect">
            <a:avLst/>
          </a:prstGeom>
          <a:noFill/>
        </p:spPr>
      </p:pic>
      <p:sp>
        <p:nvSpPr>
          <p:cNvPr id="11" name="TextovéPole 10"/>
          <p:cNvSpPr txBox="1"/>
          <p:nvPr/>
        </p:nvSpPr>
        <p:spPr>
          <a:xfrm>
            <a:off x="1631504" y="4437112"/>
            <a:ext cx="4392488" cy="3539430"/>
          </a:xfrm>
          <a:prstGeom prst="rect">
            <a:avLst/>
          </a:prstGeom>
          <a:noFill/>
        </p:spPr>
        <p:txBody>
          <a:bodyPr wrap="square" rtlCol="0">
            <a:spAutoFit/>
          </a:bodyPr>
          <a:lstStyle/>
          <a:p>
            <a:endParaRPr lang="cs-CZ" sz="1600" dirty="0"/>
          </a:p>
          <a:p>
            <a:endParaRPr lang="cs-CZ" sz="1600" dirty="0"/>
          </a:p>
          <a:p>
            <a:endParaRPr lang="cs-CZ" sz="1600" dirty="0"/>
          </a:p>
          <a:p>
            <a:endParaRPr lang="cs-CZ" sz="1600" dirty="0"/>
          </a:p>
          <a:p>
            <a:endParaRPr lang="cs-CZ" sz="1600" dirty="0"/>
          </a:p>
          <a:p>
            <a:endParaRPr lang="cs-CZ" sz="1600" dirty="0"/>
          </a:p>
          <a:p>
            <a:endParaRPr lang="cs-CZ" sz="1600" dirty="0"/>
          </a:p>
          <a:p>
            <a:endParaRPr lang="cs-CZ" sz="1600" dirty="0"/>
          </a:p>
          <a:p>
            <a:r>
              <a:rPr lang="cs-CZ" sz="1600" dirty="0" err="1"/>
              <a:t>Hocine</a:t>
            </a:r>
            <a:r>
              <a:rPr lang="cs-CZ" sz="1600" dirty="0"/>
              <a:t> </a:t>
            </a:r>
            <a:r>
              <a:rPr lang="cs-CZ" sz="1600" dirty="0" err="1"/>
              <a:t>Zaourar</a:t>
            </a:r>
            <a:r>
              <a:rPr lang="cs-CZ" sz="1600" dirty="0"/>
              <a:t>, </a:t>
            </a:r>
            <a:r>
              <a:rPr lang="cs-CZ" sz="1600" i="1" dirty="0"/>
              <a:t>Madona </a:t>
            </a:r>
            <a:r>
              <a:rPr lang="cs-CZ" sz="1600" i="1" dirty="0" err="1"/>
              <a:t>from</a:t>
            </a:r>
            <a:r>
              <a:rPr lang="cs-CZ" sz="1600" i="1" dirty="0"/>
              <a:t> </a:t>
            </a:r>
            <a:r>
              <a:rPr lang="cs-CZ" sz="1600" i="1" dirty="0" err="1"/>
              <a:t>Bentalha</a:t>
            </a:r>
            <a:r>
              <a:rPr lang="cs-CZ" sz="1600" dirty="0"/>
              <a:t>, 1997</a:t>
            </a:r>
          </a:p>
          <a:p>
            <a:endParaRPr lang="cs-CZ" sz="1600" dirty="0"/>
          </a:p>
          <a:p>
            <a:endParaRPr lang="cs-CZ" sz="1600" dirty="0"/>
          </a:p>
          <a:p>
            <a:endParaRPr lang="cs-CZ" sz="1600" dirty="0"/>
          </a:p>
          <a:p>
            <a:endParaRPr lang="cs-CZ" sz="1600" dirty="0"/>
          </a:p>
          <a:p>
            <a:endParaRPr lang="cs-CZ" sz="1600" dirty="0"/>
          </a:p>
        </p:txBody>
      </p:sp>
      <p:pic>
        <p:nvPicPr>
          <p:cNvPr id="2050" name="Picture 2" descr="6 Lamentation of Christ Baroque religious Annibale Carracc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59186" y="16522"/>
            <a:ext cx="2567727" cy="2304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39864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2C3935A-7234-46A1-82F9-B6AED4B20412}"/>
              </a:ext>
            </a:extLst>
          </p:cNvPr>
          <p:cNvSpPr>
            <a:spLocks noGrp="1"/>
          </p:cNvSpPr>
          <p:nvPr>
            <p:ph type="title"/>
          </p:nvPr>
        </p:nvSpPr>
        <p:spPr/>
        <p:txBody>
          <a:bodyPr/>
          <a:lstStyle/>
          <a:p>
            <a:endParaRPr lang="cs-CZ" dirty="0"/>
          </a:p>
        </p:txBody>
      </p:sp>
      <p:pic>
        <p:nvPicPr>
          <p:cNvPr id="6" name="Zástupný obsah 5" descr="Obsah obrázku osoba, skupina, lidé, dav&#10;&#10;Popis byl vytvořen automaticky">
            <a:extLst>
              <a:ext uri="{FF2B5EF4-FFF2-40B4-BE49-F238E27FC236}">
                <a16:creationId xmlns:a16="http://schemas.microsoft.com/office/drawing/2014/main" id="{12C85E9C-6760-419F-84DE-E77F3EC0F32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351585" y="375144"/>
            <a:ext cx="7338776" cy="5502128"/>
          </a:xfrm>
        </p:spPr>
      </p:pic>
      <p:sp>
        <p:nvSpPr>
          <p:cNvPr id="4" name="Zástupný obsah 3">
            <a:extLst>
              <a:ext uri="{FF2B5EF4-FFF2-40B4-BE49-F238E27FC236}">
                <a16:creationId xmlns:a16="http://schemas.microsoft.com/office/drawing/2014/main" id="{404B90EF-4BA3-40E2-BEAF-EDD0E12C18CF}"/>
              </a:ext>
            </a:extLst>
          </p:cNvPr>
          <p:cNvSpPr>
            <a:spLocks noGrp="1"/>
          </p:cNvSpPr>
          <p:nvPr>
            <p:ph sz="half" idx="2"/>
          </p:nvPr>
        </p:nvSpPr>
        <p:spPr/>
        <p:txBody>
          <a:bodyPr/>
          <a:lstStyle/>
          <a:p>
            <a:endParaRPr lang="cs-CZ" dirty="0"/>
          </a:p>
        </p:txBody>
      </p:sp>
      <p:sp>
        <p:nvSpPr>
          <p:cNvPr id="7" name="TextovéPole 6">
            <a:extLst>
              <a:ext uri="{FF2B5EF4-FFF2-40B4-BE49-F238E27FC236}">
                <a16:creationId xmlns:a16="http://schemas.microsoft.com/office/drawing/2014/main" id="{252A80B8-F8D6-4F66-ABE6-F74F8CE64B7E}"/>
              </a:ext>
            </a:extLst>
          </p:cNvPr>
          <p:cNvSpPr txBox="1"/>
          <p:nvPr/>
        </p:nvSpPr>
        <p:spPr>
          <a:xfrm>
            <a:off x="2152650" y="6172200"/>
            <a:ext cx="6103590" cy="369332"/>
          </a:xfrm>
          <a:prstGeom prst="rect">
            <a:avLst/>
          </a:prstGeom>
          <a:noFill/>
        </p:spPr>
        <p:txBody>
          <a:bodyPr wrap="square" rtlCol="0">
            <a:spAutoFit/>
          </a:bodyPr>
          <a:lstStyle/>
          <a:p>
            <a:r>
              <a:rPr lang="cs-CZ" dirty="0"/>
              <a:t>Alex </a:t>
            </a:r>
            <a:r>
              <a:rPr lang="cs-CZ" dirty="0" err="1"/>
              <a:t>Majoli</a:t>
            </a:r>
            <a:r>
              <a:rPr lang="cs-CZ" dirty="0"/>
              <a:t>, Lesbos 2015</a:t>
            </a:r>
          </a:p>
        </p:txBody>
      </p:sp>
    </p:spTree>
    <p:extLst>
      <p:ext uri="{BB962C8B-B14F-4D97-AF65-F5344CB8AC3E}">
        <p14:creationId xmlns:p14="http://schemas.microsoft.com/office/powerpoint/2010/main" val="42830899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a:xfrm>
            <a:off x="1524000" y="1820864"/>
            <a:ext cx="4514850" cy="4351337"/>
          </a:xfrm>
        </p:spPr>
        <p:txBody>
          <a:bodyPr>
            <a:normAutofit fontScale="92500" lnSpcReduction="10000"/>
          </a:bodyPr>
          <a:lstStyle/>
          <a:p>
            <a:endParaRPr lang="cs-CZ" dirty="0"/>
          </a:p>
          <a:p>
            <a:endParaRPr lang="cs-CZ" dirty="0"/>
          </a:p>
          <a:p>
            <a:endParaRPr lang="cs-CZ" dirty="0"/>
          </a:p>
          <a:p>
            <a:endParaRPr lang="cs-CZ"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endParaRPr lang="cs-CZ" sz="1600" dirty="0"/>
          </a:p>
          <a:p>
            <a:pPr>
              <a:buNone/>
            </a:pPr>
            <a:r>
              <a:rPr lang="cs-CZ" sz="1600" dirty="0"/>
              <a:t>Filip Singer, </a:t>
            </a:r>
            <a:r>
              <a:rPr lang="cs-CZ" sz="1600" dirty="0" err="1"/>
              <a:t>from</a:t>
            </a:r>
            <a:r>
              <a:rPr lang="cs-CZ" sz="1600" dirty="0"/>
              <a:t> </a:t>
            </a:r>
            <a:r>
              <a:rPr lang="cs-CZ" sz="1600" i="1" dirty="0"/>
              <a:t>Lesbos</a:t>
            </a:r>
            <a:r>
              <a:rPr lang="cs-CZ" sz="1600" dirty="0"/>
              <a:t> </a:t>
            </a:r>
            <a:r>
              <a:rPr lang="cs-CZ" sz="1600" dirty="0" err="1"/>
              <a:t>cycle</a:t>
            </a:r>
            <a:r>
              <a:rPr lang="cs-CZ" sz="1600" dirty="0"/>
              <a:t>,  2015</a:t>
            </a:r>
          </a:p>
          <a:p>
            <a:endParaRPr lang="cs-CZ" sz="1600" dirty="0"/>
          </a:p>
        </p:txBody>
      </p:sp>
      <p:pic>
        <p:nvPicPr>
          <p:cNvPr id="121858" name="Picture 2" descr="C:\Users\Lada\Desktop\NUDZ\UPR\refugees\3279.jpg"/>
          <p:cNvPicPr>
            <a:picLocks noGrp="1" noChangeAspect="1" noChangeArrowheads="1"/>
          </p:cNvPicPr>
          <p:nvPr>
            <p:ph sz="half" idx="2"/>
          </p:nvPr>
        </p:nvPicPr>
        <p:blipFill>
          <a:blip r:embed="rId2" cstate="print"/>
          <a:srcRect/>
          <a:stretch>
            <a:fillRect/>
          </a:stretch>
        </p:blipFill>
        <p:spPr bwMode="auto">
          <a:xfrm>
            <a:off x="6456041" y="3996532"/>
            <a:ext cx="3987011" cy="2847865"/>
          </a:xfrm>
          <a:prstGeom prst="rect">
            <a:avLst/>
          </a:prstGeom>
          <a:noFill/>
        </p:spPr>
      </p:pic>
      <p:pic>
        <p:nvPicPr>
          <p:cNvPr id="6" name="Zástupný symbol pro obsah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0"/>
            <a:ext cx="6125421" cy="40770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026" name="Picture 2" descr="Hopi2"/>
          <p:cNvPicPr>
            <a:picLocks noChangeAspect="1" noChangeArrowheads="1"/>
          </p:cNvPicPr>
          <p:nvPr/>
        </p:nvPicPr>
        <p:blipFill>
          <a:blip r:embed="rId2" cstate="print"/>
          <a:srcRect/>
          <a:stretch>
            <a:fillRect/>
          </a:stretch>
        </p:blipFill>
        <p:spPr bwMode="auto">
          <a:xfrm>
            <a:off x="2063553" y="404664"/>
            <a:ext cx="3695987" cy="4176464"/>
          </a:xfrm>
          <a:prstGeom prst="rect">
            <a:avLst/>
          </a:prstGeom>
          <a:noFill/>
        </p:spPr>
      </p:pic>
      <p:pic>
        <p:nvPicPr>
          <p:cNvPr id="1028" name="Picture 4" descr="http://1.bp.blogspot.com/_SsOVEAyqE7k/S653lbGH53I/AAAAAAAAAHs/0xscAwRhkEs/s1600/Warburg.jpg"/>
          <p:cNvPicPr>
            <a:picLocks noChangeAspect="1" noChangeArrowheads="1"/>
          </p:cNvPicPr>
          <p:nvPr/>
        </p:nvPicPr>
        <p:blipFill>
          <a:blip r:embed="rId3" cstate="print"/>
          <a:srcRect/>
          <a:stretch>
            <a:fillRect/>
          </a:stretch>
        </p:blipFill>
        <p:spPr bwMode="auto">
          <a:xfrm>
            <a:off x="6038850" y="800847"/>
            <a:ext cx="3675202" cy="6056413"/>
          </a:xfrm>
          <a:prstGeom prst="rect">
            <a:avLst/>
          </a:prstGeom>
          <a:noFill/>
        </p:spPr>
      </p:pic>
    </p:spTree>
    <p:extLst>
      <p:ext uri="{BB962C8B-B14F-4D97-AF65-F5344CB8AC3E}">
        <p14:creationId xmlns:p14="http://schemas.microsoft.com/office/powerpoint/2010/main" val="21681902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4286D11-E7AD-4320-B39E-A171EB3D7E5B}"/>
              </a:ext>
            </a:extLst>
          </p:cNvPr>
          <p:cNvSpPr>
            <a:spLocks noGrp="1"/>
          </p:cNvSpPr>
          <p:nvPr>
            <p:ph type="title"/>
          </p:nvPr>
        </p:nvSpPr>
        <p:spPr/>
        <p:txBody>
          <a:bodyPr/>
          <a:lstStyle/>
          <a:p>
            <a:endParaRPr lang="cs-CZ"/>
          </a:p>
        </p:txBody>
      </p:sp>
      <p:pic>
        <p:nvPicPr>
          <p:cNvPr id="6" name="Zástupný obsah 5" descr="Obsah obrázku exteriér, strom, osoba&#10;&#10;Popis byl vytvořen automaticky">
            <a:extLst>
              <a:ext uri="{FF2B5EF4-FFF2-40B4-BE49-F238E27FC236}">
                <a16:creationId xmlns:a16="http://schemas.microsoft.com/office/drawing/2014/main" id="{B61CDD39-A0F9-4597-8A7C-FC44D3A94C5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991545" y="970701"/>
            <a:ext cx="7151411" cy="4916598"/>
          </a:xfrm>
        </p:spPr>
      </p:pic>
      <p:sp>
        <p:nvSpPr>
          <p:cNvPr id="4" name="Zástupný obsah 3">
            <a:extLst>
              <a:ext uri="{FF2B5EF4-FFF2-40B4-BE49-F238E27FC236}">
                <a16:creationId xmlns:a16="http://schemas.microsoft.com/office/drawing/2014/main" id="{20149C2C-B2F2-4054-B546-E2B17DCBC1EC}"/>
              </a:ext>
            </a:extLst>
          </p:cNvPr>
          <p:cNvSpPr>
            <a:spLocks noGrp="1"/>
          </p:cNvSpPr>
          <p:nvPr>
            <p:ph sz="half" idx="2"/>
          </p:nvPr>
        </p:nvSpPr>
        <p:spPr/>
        <p:txBody>
          <a:bodyPr/>
          <a:lstStyle/>
          <a:p>
            <a:endParaRPr lang="cs-CZ"/>
          </a:p>
        </p:txBody>
      </p:sp>
    </p:spTree>
    <p:extLst>
      <p:ext uri="{BB962C8B-B14F-4D97-AF65-F5344CB8AC3E}">
        <p14:creationId xmlns:p14="http://schemas.microsoft.com/office/powerpoint/2010/main" val="3363444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1008112"/>
          </a:xfrm>
        </p:spPr>
        <p:txBody>
          <a:bodyPr/>
          <a:lstStyle/>
          <a:p>
            <a:r>
              <a:rPr lang="cs-CZ" b="1" dirty="0" err="1"/>
              <a:t>Denkraum</a:t>
            </a:r>
            <a:r>
              <a:rPr lang="cs-CZ" b="1" dirty="0"/>
              <a:t> and </a:t>
            </a:r>
            <a:r>
              <a:rPr lang="cs-CZ" b="1" dirty="0" err="1"/>
              <a:t>Distanzierung</a:t>
            </a:r>
            <a:endParaRPr lang="cs-CZ" dirty="0"/>
          </a:p>
        </p:txBody>
      </p:sp>
      <p:sp>
        <p:nvSpPr>
          <p:cNvPr id="3" name="Zástupný symbol pro obsah 2"/>
          <p:cNvSpPr>
            <a:spLocks noGrp="1"/>
          </p:cNvSpPr>
          <p:nvPr>
            <p:ph sz="half" idx="1"/>
          </p:nvPr>
        </p:nvSpPr>
        <p:spPr>
          <a:xfrm>
            <a:off x="1775520" y="1556793"/>
            <a:ext cx="4263330" cy="4615408"/>
          </a:xfrm>
        </p:spPr>
        <p:txBody>
          <a:bodyPr>
            <a:normAutofit fontScale="92500" lnSpcReduction="20000"/>
          </a:bodyPr>
          <a:lstStyle/>
          <a:p>
            <a:pPr>
              <a:buNone/>
            </a:pPr>
            <a:r>
              <a:rPr lang="cs-CZ" b="1" dirty="0" err="1"/>
              <a:t>Liberation</a:t>
            </a:r>
            <a:r>
              <a:rPr lang="cs-CZ" b="1" dirty="0"/>
              <a:t> </a:t>
            </a:r>
            <a:r>
              <a:rPr lang="cs-CZ" b="1" dirty="0" err="1"/>
              <a:t>from</a:t>
            </a:r>
            <a:r>
              <a:rPr lang="cs-CZ" b="1" dirty="0"/>
              <a:t> </a:t>
            </a:r>
            <a:r>
              <a:rPr lang="cs-CZ" b="1" dirty="0" err="1"/>
              <a:t>irationality</a:t>
            </a:r>
            <a:r>
              <a:rPr lang="cs-CZ" b="1" dirty="0"/>
              <a:t> and </a:t>
            </a:r>
            <a:r>
              <a:rPr lang="cs-CZ" b="1" dirty="0" err="1"/>
              <a:t>fear</a:t>
            </a:r>
            <a:r>
              <a:rPr lang="cs-CZ" b="1" dirty="0"/>
              <a:t>  </a:t>
            </a:r>
          </a:p>
          <a:p>
            <a:pPr>
              <a:buNone/>
            </a:pPr>
            <a:endParaRPr lang="cs-CZ" dirty="0"/>
          </a:p>
          <a:p>
            <a:pPr>
              <a:buNone/>
            </a:pPr>
            <a:r>
              <a:rPr lang="cs-CZ" i="1" dirty="0"/>
              <a:t> </a:t>
            </a:r>
            <a:r>
              <a:rPr lang="cs-CZ" i="1" dirty="0" err="1"/>
              <a:t>The</a:t>
            </a:r>
            <a:r>
              <a:rPr lang="cs-CZ" i="1" dirty="0"/>
              <a:t> </a:t>
            </a:r>
            <a:r>
              <a:rPr lang="cs-CZ" i="1" dirty="0" err="1"/>
              <a:t>acqusition</a:t>
            </a:r>
            <a:r>
              <a:rPr lang="cs-CZ" i="1" dirty="0"/>
              <a:t> </a:t>
            </a:r>
            <a:r>
              <a:rPr lang="cs-CZ" i="1" dirty="0" err="1"/>
              <a:t>of</a:t>
            </a:r>
            <a:r>
              <a:rPr lang="cs-CZ" i="1" dirty="0"/>
              <a:t> </a:t>
            </a:r>
            <a:r>
              <a:rPr lang="cs-CZ" i="1" dirty="0" err="1"/>
              <a:t>the</a:t>
            </a:r>
            <a:r>
              <a:rPr lang="cs-CZ" i="1" dirty="0"/>
              <a:t> feeling </a:t>
            </a:r>
            <a:r>
              <a:rPr lang="cs-CZ" i="1" dirty="0" err="1"/>
              <a:t>of</a:t>
            </a:r>
            <a:r>
              <a:rPr lang="cs-CZ" i="1" dirty="0"/>
              <a:t> distance </a:t>
            </a:r>
            <a:r>
              <a:rPr lang="cs-CZ" i="1" dirty="0" err="1"/>
              <a:t>betwen</a:t>
            </a:r>
            <a:r>
              <a:rPr lang="cs-CZ" i="1" dirty="0"/>
              <a:t> </a:t>
            </a:r>
            <a:r>
              <a:rPr lang="cs-CZ" i="1" dirty="0" err="1"/>
              <a:t>subject</a:t>
            </a:r>
            <a:r>
              <a:rPr lang="cs-CZ" i="1" dirty="0"/>
              <a:t> and </a:t>
            </a:r>
            <a:r>
              <a:rPr lang="cs-CZ" i="1" dirty="0" err="1"/>
              <a:t>object</a:t>
            </a:r>
            <a:r>
              <a:rPr lang="cs-CZ" i="1" dirty="0"/>
              <a:t> /</a:t>
            </a:r>
            <a:r>
              <a:rPr lang="cs-CZ" i="1" dirty="0" err="1"/>
              <a:t>is</a:t>
            </a:r>
            <a:r>
              <a:rPr lang="cs-CZ" i="1" dirty="0"/>
              <a:t>/ </a:t>
            </a:r>
            <a:r>
              <a:rPr lang="cs-CZ" i="1" dirty="0" err="1"/>
              <a:t>the</a:t>
            </a:r>
            <a:r>
              <a:rPr lang="cs-CZ" i="1" dirty="0"/>
              <a:t> </a:t>
            </a:r>
            <a:r>
              <a:rPr lang="cs-CZ" i="1" dirty="0" err="1"/>
              <a:t>task</a:t>
            </a:r>
            <a:r>
              <a:rPr lang="cs-CZ" i="1" dirty="0"/>
              <a:t> </a:t>
            </a:r>
            <a:r>
              <a:rPr lang="cs-CZ" i="1" dirty="0" err="1"/>
              <a:t>of</a:t>
            </a:r>
            <a:r>
              <a:rPr lang="cs-CZ" i="1" dirty="0"/>
              <a:t> so-</a:t>
            </a:r>
            <a:r>
              <a:rPr lang="cs-CZ" i="1" dirty="0" err="1"/>
              <a:t>called</a:t>
            </a:r>
            <a:r>
              <a:rPr lang="cs-CZ" i="1" dirty="0"/>
              <a:t> </a:t>
            </a:r>
            <a:r>
              <a:rPr lang="cs-CZ" i="1" dirty="0" err="1"/>
              <a:t>cultivation</a:t>
            </a:r>
            <a:r>
              <a:rPr lang="cs-CZ" i="1" dirty="0"/>
              <a:t> and </a:t>
            </a:r>
            <a:r>
              <a:rPr lang="cs-CZ" i="1" dirty="0" err="1"/>
              <a:t>the</a:t>
            </a:r>
            <a:r>
              <a:rPr lang="cs-CZ" i="1" dirty="0"/>
              <a:t> </a:t>
            </a:r>
            <a:r>
              <a:rPr lang="cs-CZ" i="1" dirty="0" err="1"/>
              <a:t>criterion</a:t>
            </a:r>
            <a:r>
              <a:rPr lang="cs-CZ" i="1" dirty="0"/>
              <a:t> </a:t>
            </a:r>
            <a:r>
              <a:rPr lang="cs-CZ" i="1" dirty="0" err="1"/>
              <a:t>of</a:t>
            </a:r>
            <a:r>
              <a:rPr lang="cs-CZ" i="1" dirty="0"/>
              <a:t> </a:t>
            </a:r>
            <a:r>
              <a:rPr lang="cs-CZ" i="1" dirty="0" err="1"/>
              <a:t>progress</a:t>
            </a:r>
            <a:r>
              <a:rPr lang="cs-CZ" i="1" dirty="0"/>
              <a:t> </a:t>
            </a:r>
            <a:r>
              <a:rPr lang="cs-CZ" i="1" dirty="0" err="1"/>
              <a:t>of</a:t>
            </a:r>
            <a:r>
              <a:rPr lang="cs-CZ" i="1" dirty="0"/>
              <a:t> </a:t>
            </a:r>
            <a:r>
              <a:rPr lang="cs-CZ" i="1" dirty="0" err="1"/>
              <a:t>the</a:t>
            </a:r>
            <a:r>
              <a:rPr lang="cs-CZ" i="1" dirty="0"/>
              <a:t> </a:t>
            </a:r>
            <a:r>
              <a:rPr lang="cs-CZ" i="1" dirty="0" err="1"/>
              <a:t>human</a:t>
            </a:r>
            <a:r>
              <a:rPr lang="cs-CZ" i="1" dirty="0"/>
              <a:t> </a:t>
            </a:r>
            <a:r>
              <a:rPr lang="cs-CZ" i="1" dirty="0" err="1"/>
              <a:t>race</a:t>
            </a:r>
            <a:r>
              <a:rPr lang="cs-CZ" i="1" dirty="0"/>
              <a:t>. </a:t>
            </a:r>
          </a:p>
          <a:p>
            <a:pPr>
              <a:buNone/>
            </a:pPr>
            <a:endParaRPr lang="cs-CZ" sz="2000" dirty="0"/>
          </a:p>
          <a:p>
            <a:pPr>
              <a:buNone/>
            </a:pPr>
            <a:r>
              <a:rPr lang="cs-CZ" sz="1700" dirty="0"/>
              <a:t>/</a:t>
            </a:r>
            <a:r>
              <a:rPr lang="cs-CZ" sz="1800" i="1" dirty="0"/>
              <a:t>Grundlegende </a:t>
            </a:r>
            <a:r>
              <a:rPr lang="cs-CZ" sz="1800" i="1" dirty="0" err="1"/>
              <a:t>Bruchstücke</a:t>
            </a:r>
            <a:r>
              <a:rPr lang="cs-CZ" sz="1800" i="1" dirty="0"/>
              <a:t> </a:t>
            </a:r>
            <a:r>
              <a:rPr lang="cs-CZ" sz="1800" i="1" dirty="0" err="1"/>
              <a:t>zu</a:t>
            </a:r>
            <a:r>
              <a:rPr lang="cs-CZ" sz="1800" i="1" dirty="0"/>
              <a:t> </a:t>
            </a:r>
            <a:r>
              <a:rPr lang="cs-CZ" sz="1800" i="1" dirty="0" err="1"/>
              <a:t>einer</a:t>
            </a:r>
            <a:r>
              <a:rPr lang="cs-CZ" sz="1800" i="1" dirty="0"/>
              <a:t> </a:t>
            </a:r>
            <a:r>
              <a:rPr lang="cs-CZ" sz="1800" i="1" dirty="0" err="1"/>
              <a:t>pragmatischen</a:t>
            </a:r>
            <a:r>
              <a:rPr lang="cs-CZ" sz="1800" i="1" dirty="0"/>
              <a:t> </a:t>
            </a:r>
            <a:r>
              <a:rPr lang="cs-CZ" sz="1800" i="1" dirty="0" err="1"/>
              <a:t>Ausdruckskunde</a:t>
            </a:r>
            <a:r>
              <a:rPr lang="cs-CZ" sz="1800" i="1" dirty="0"/>
              <a:t> (</a:t>
            </a:r>
            <a:r>
              <a:rPr lang="cs-CZ" sz="1800" i="1" dirty="0" err="1"/>
              <a:t>monistischen</a:t>
            </a:r>
            <a:r>
              <a:rPr lang="cs-CZ" sz="1800" i="1" dirty="0"/>
              <a:t> </a:t>
            </a:r>
            <a:r>
              <a:rPr lang="cs-CZ" sz="1800" i="1" dirty="0" err="1"/>
              <a:t>Kunstpsychologie</a:t>
            </a:r>
            <a:r>
              <a:rPr lang="cs-CZ" sz="1800" i="1" dirty="0"/>
              <a:t>)</a:t>
            </a:r>
          </a:p>
          <a:p>
            <a:pPr>
              <a:buNone/>
            </a:pPr>
            <a:r>
              <a:rPr lang="cs-CZ" sz="1800" dirty="0"/>
              <a:t>      1890-1903/</a:t>
            </a:r>
          </a:p>
          <a:p>
            <a:pPr>
              <a:buNone/>
            </a:pPr>
            <a:r>
              <a:rPr lang="cs-CZ" sz="1700" dirty="0"/>
              <a:t> </a:t>
            </a:r>
          </a:p>
        </p:txBody>
      </p:sp>
      <p:sp>
        <p:nvSpPr>
          <p:cNvPr id="4" name="Zástupný symbol pro obsah 3"/>
          <p:cNvSpPr>
            <a:spLocks noGrp="1"/>
          </p:cNvSpPr>
          <p:nvPr>
            <p:ph sz="half" idx="2"/>
          </p:nvPr>
        </p:nvSpPr>
        <p:spPr/>
        <p:txBody>
          <a:bodyPr>
            <a:normAutofit fontScale="92500" lnSpcReduction="20000"/>
          </a:bodyPr>
          <a:lstStyle/>
          <a:p>
            <a:pPr>
              <a:buNone/>
            </a:pPr>
            <a:r>
              <a:rPr lang="cs-CZ" i="1" dirty="0" err="1"/>
              <a:t>The</a:t>
            </a:r>
            <a:r>
              <a:rPr lang="cs-CZ" i="1" dirty="0"/>
              <a:t> </a:t>
            </a:r>
            <a:r>
              <a:rPr lang="cs-CZ" i="1" dirty="0" err="1"/>
              <a:t>conscious</a:t>
            </a:r>
            <a:r>
              <a:rPr lang="cs-CZ" i="1" dirty="0"/>
              <a:t> </a:t>
            </a:r>
            <a:r>
              <a:rPr lang="cs-CZ" i="1" dirty="0" err="1"/>
              <a:t>creation</a:t>
            </a:r>
            <a:r>
              <a:rPr lang="cs-CZ" i="1" dirty="0"/>
              <a:t> </a:t>
            </a:r>
            <a:r>
              <a:rPr lang="cs-CZ" i="1" dirty="0" err="1"/>
              <a:t>of</a:t>
            </a:r>
            <a:r>
              <a:rPr lang="cs-CZ" i="1" dirty="0"/>
              <a:t> </a:t>
            </a:r>
            <a:r>
              <a:rPr lang="cs-CZ" b="1" i="1" dirty="0">
                <a:solidFill>
                  <a:srgbClr val="FF0000"/>
                </a:solidFill>
              </a:rPr>
              <a:t>distance </a:t>
            </a:r>
            <a:r>
              <a:rPr lang="cs-CZ" i="1" dirty="0" err="1"/>
              <a:t>between</a:t>
            </a:r>
            <a:r>
              <a:rPr lang="cs-CZ" i="1" dirty="0"/>
              <a:t> </a:t>
            </a:r>
            <a:r>
              <a:rPr lang="cs-CZ" i="1" dirty="0" err="1"/>
              <a:t>oneself</a:t>
            </a:r>
            <a:r>
              <a:rPr lang="cs-CZ" i="1" dirty="0"/>
              <a:t> and </a:t>
            </a:r>
            <a:r>
              <a:rPr lang="cs-CZ" i="1" dirty="0" err="1"/>
              <a:t>the</a:t>
            </a:r>
            <a:r>
              <a:rPr lang="cs-CZ" i="1" dirty="0"/>
              <a:t> </a:t>
            </a:r>
            <a:r>
              <a:rPr lang="cs-CZ" i="1" dirty="0" err="1"/>
              <a:t>external</a:t>
            </a:r>
            <a:r>
              <a:rPr lang="cs-CZ" i="1" dirty="0"/>
              <a:t> </a:t>
            </a:r>
            <a:r>
              <a:rPr lang="cs-CZ" i="1" dirty="0" err="1"/>
              <a:t>world</a:t>
            </a:r>
            <a:r>
              <a:rPr lang="cs-CZ" i="1" dirty="0"/>
              <a:t> </a:t>
            </a:r>
            <a:r>
              <a:rPr lang="cs-CZ" i="1" dirty="0" err="1"/>
              <a:t>can</a:t>
            </a:r>
            <a:r>
              <a:rPr lang="cs-CZ" i="1" dirty="0"/>
              <a:t> </a:t>
            </a:r>
            <a:r>
              <a:rPr lang="cs-CZ" i="1" dirty="0" err="1"/>
              <a:t>probably</a:t>
            </a:r>
            <a:r>
              <a:rPr lang="cs-CZ" i="1" dirty="0"/>
              <a:t> </a:t>
            </a:r>
            <a:r>
              <a:rPr lang="cs-CZ" i="1" dirty="0" err="1"/>
              <a:t>be</a:t>
            </a:r>
            <a:r>
              <a:rPr lang="cs-CZ" i="1" dirty="0"/>
              <a:t> </a:t>
            </a:r>
            <a:r>
              <a:rPr lang="cs-CZ" i="1" dirty="0" err="1"/>
              <a:t>designated</a:t>
            </a:r>
            <a:r>
              <a:rPr lang="cs-CZ" i="1" dirty="0"/>
              <a:t> as </a:t>
            </a:r>
            <a:r>
              <a:rPr lang="cs-CZ" i="1" dirty="0" err="1"/>
              <a:t>the</a:t>
            </a:r>
            <a:r>
              <a:rPr lang="cs-CZ" i="1" dirty="0"/>
              <a:t> </a:t>
            </a:r>
            <a:r>
              <a:rPr lang="cs-CZ" i="1" dirty="0" err="1"/>
              <a:t>founding</a:t>
            </a:r>
            <a:r>
              <a:rPr lang="cs-CZ" i="1" dirty="0"/>
              <a:t> </a:t>
            </a:r>
            <a:r>
              <a:rPr lang="cs-CZ" i="1" dirty="0" err="1"/>
              <a:t>act</a:t>
            </a:r>
            <a:r>
              <a:rPr lang="cs-CZ" i="1" dirty="0"/>
              <a:t> </a:t>
            </a:r>
            <a:r>
              <a:rPr lang="cs-CZ" i="1" dirty="0" err="1"/>
              <a:t>of</a:t>
            </a:r>
            <a:r>
              <a:rPr lang="cs-CZ" i="1" dirty="0"/>
              <a:t> </a:t>
            </a:r>
            <a:r>
              <a:rPr lang="cs-CZ" i="1" dirty="0" err="1"/>
              <a:t>human</a:t>
            </a:r>
            <a:r>
              <a:rPr lang="cs-CZ" i="1" dirty="0"/>
              <a:t> </a:t>
            </a:r>
            <a:r>
              <a:rPr lang="cs-CZ" i="1" dirty="0" err="1"/>
              <a:t>civilization</a:t>
            </a:r>
            <a:r>
              <a:rPr lang="cs-CZ" i="1" dirty="0"/>
              <a:t>.  </a:t>
            </a:r>
          </a:p>
          <a:p>
            <a:pPr>
              <a:buNone/>
            </a:pPr>
            <a:endParaRPr lang="cs-CZ" sz="1600" dirty="0"/>
          </a:p>
          <a:p>
            <a:pPr>
              <a:buNone/>
            </a:pPr>
            <a:r>
              <a:rPr lang="cs-CZ" sz="1400" dirty="0"/>
              <a:t>/</a:t>
            </a:r>
            <a:r>
              <a:rPr lang="cs-CZ" sz="1400" dirty="0" err="1"/>
              <a:t>Mnémosyné</a:t>
            </a:r>
            <a:r>
              <a:rPr lang="cs-CZ" sz="1400" dirty="0"/>
              <a:t>, </a:t>
            </a:r>
            <a:r>
              <a:rPr lang="cs-CZ" sz="1400" dirty="0" err="1"/>
              <a:t>Introduction</a:t>
            </a:r>
            <a:r>
              <a:rPr lang="cs-CZ" sz="1400" dirty="0"/>
              <a:t>/</a:t>
            </a:r>
          </a:p>
          <a:p>
            <a:pPr>
              <a:buNone/>
            </a:pPr>
            <a:endParaRPr lang="cs-CZ" sz="1400" dirty="0"/>
          </a:p>
          <a:p>
            <a:pPr>
              <a:buNone/>
            </a:pPr>
            <a:endParaRPr lang="cs-CZ" sz="1400" dirty="0"/>
          </a:p>
          <a:p>
            <a:pPr>
              <a:buNone/>
            </a:pPr>
            <a:r>
              <a:rPr lang="cs-CZ" sz="2000" dirty="0"/>
              <a:t>Civilization </a:t>
            </a:r>
            <a:r>
              <a:rPr lang="cs-CZ" sz="2000" dirty="0" err="1"/>
              <a:t>is</a:t>
            </a:r>
            <a:r>
              <a:rPr lang="cs-CZ" sz="2000" dirty="0"/>
              <a:t> </a:t>
            </a:r>
            <a:r>
              <a:rPr lang="cs-CZ" sz="2000" dirty="0" err="1"/>
              <a:t>thus</a:t>
            </a:r>
            <a:r>
              <a:rPr lang="cs-CZ" sz="2000" dirty="0"/>
              <a:t> </a:t>
            </a:r>
            <a:r>
              <a:rPr lang="cs-CZ" sz="2000" dirty="0" err="1"/>
              <a:t>founded</a:t>
            </a:r>
            <a:r>
              <a:rPr lang="cs-CZ" sz="2000" dirty="0"/>
              <a:t> on </a:t>
            </a:r>
            <a:r>
              <a:rPr lang="cs-CZ" sz="2000" dirty="0" err="1"/>
              <a:t>the</a:t>
            </a:r>
            <a:r>
              <a:rPr lang="cs-CZ" sz="2000" dirty="0"/>
              <a:t> </a:t>
            </a:r>
            <a:r>
              <a:rPr lang="cs-CZ" sz="2000" dirty="0" err="1"/>
              <a:t>creation</a:t>
            </a:r>
            <a:r>
              <a:rPr lang="cs-CZ" sz="2000" dirty="0"/>
              <a:t> </a:t>
            </a:r>
            <a:r>
              <a:rPr lang="cs-CZ" sz="2000" dirty="0" err="1"/>
              <a:t>of</a:t>
            </a:r>
            <a:r>
              <a:rPr lang="cs-CZ" sz="2000" dirty="0"/>
              <a:t> a </a:t>
            </a:r>
            <a:r>
              <a:rPr lang="cs-CZ" sz="2000" b="1" dirty="0" err="1">
                <a:solidFill>
                  <a:srgbClr val="FF0000"/>
                </a:solidFill>
              </a:rPr>
              <a:t>psychic</a:t>
            </a:r>
            <a:r>
              <a:rPr lang="cs-CZ" sz="2000" b="1" dirty="0">
                <a:solidFill>
                  <a:srgbClr val="FF0000"/>
                </a:solidFill>
              </a:rPr>
              <a:t> </a:t>
            </a:r>
            <a:r>
              <a:rPr lang="cs-CZ" sz="2000" b="1" dirty="0" err="1">
                <a:solidFill>
                  <a:srgbClr val="FF0000"/>
                </a:solidFill>
              </a:rPr>
              <a:t>space</a:t>
            </a:r>
            <a:r>
              <a:rPr lang="cs-CZ" sz="2000" b="1" dirty="0">
                <a:solidFill>
                  <a:srgbClr val="FF0000"/>
                </a:solidFill>
              </a:rPr>
              <a:t> /</a:t>
            </a:r>
            <a:r>
              <a:rPr lang="cs-CZ" sz="2000" b="1" dirty="0" err="1">
                <a:solidFill>
                  <a:srgbClr val="FF0000"/>
                </a:solidFill>
              </a:rPr>
              <a:t>Denkraum</a:t>
            </a:r>
            <a:r>
              <a:rPr lang="cs-CZ" sz="2000" b="1" dirty="0">
                <a:solidFill>
                  <a:srgbClr val="FF0000"/>
                </a:solidFill>
              </a:rPr>
              <a:t>/</a:t>
            </a:r>
          </a:p>
          <a:p>
            <a:pPr>
              <a:buNone/>
            </a:pPr>
            <a:endParaRPr lang="cs-CZ" sz="2000" dirty="0"/>
          </a:p>
          <a:p>
            <a:pPr>
              <a:buNone/>
            </a:pPr>
            <a:r>
              <a:rPr lang="cs-CZ" sz="2000" dirty="0" err="1"/>
              <a:t>Sublimation</a:t>
            </a:r>
            <a:r>
              <a:rPr lang="cs-CZ" sz="2000" dirty="0"/>
              <a:t> </a:t>
            </a:r>
            <a:r>
              <a:rPr lang="cs-CZ" sz="2000" dirty="0" err="1"/>
              <a:t>of</a:t>
            </a:r>
            <a:r>
              <a:rPr lang="cs-CZ" sz="2000" dirty="0"/>
              <a:t> primitive, </a:t>
            </a:r>
            <a:r>
              <a:rPr lang="cs-CZ" sz="2000" dirty="0" err="1"/>
              <a:t>phobic</a:t>
            </a:r>
            <a:r>
              <a:rPr lang="cs-CZ" sz="2000" dirty="0"/>
              <a:t> </a:t>
            </a:r>
            <a:r>
              <a:rPr lang="cs-CZ" sz="2000" dirty="0" err="1"/>
              <a:t>reactions</a:t>
            </a:r>
            <a:r>
              <a:rPr lang="cs-CZ" sz="2000" dirty="0"/>
              <a:t> </a:t>
            </a:r>
          </a:p>
          <a:p>
            <a:pPr>
              <a:buNone/>
            </a:pPr>
            <a:endParaRPr lang="cs-CZ" sz="14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67608" y="274638"/>
            <a:ext cx="7471742" cy="850108"/>
          </a:xfrm>
        </p:spPr>
        <p:txBody>
          <a:bodyPr>
            <a:normAutofit fontScale="90000"/>
          </a:bodyPr>
          <a:lstStyle/>
          <a:p>
            <a:r>
              <a:rPr lang="cs-CZ" sz="3200" b="1" dirty="0" err="1"/>
              <a:t>Theory</a:t>
            </a:r>
            <a:r>
              <a:rPr lang="cs-CZ" sz="3200" b="1" dirty="0"/>
              <a:t> </a:t>
            </a:r>
            <a:r>
              <a:rPr lang="cs-CZ" sz="3200" b="1" dirty="0" err="1"/>
              <a:t>of</a:t>
            </a:r>
            <a:r>
              <a:rPr lang="cs-CZ" sz="3200" b="1" dirty="0"/>
              <a:t> </a:t>
            </a:r>
            <a:r>
              <a:rPr lang="cs-CZ" sz="3200" b="1" dirty="0" err="1"/>
              <a:t>social</a:t>
            </a:r>
            <a:r>
              <a:rPr lang="cs-CZ" sz="3200" b="1" dirty="0"/>
              <a:t> </a:t>
            </a:r>
            <a:r>
              <a:rPr lang="cs-CZ" sz="3200" b="1" dirty="0" err="1"/>
              <a:t>memory</a:t>
            </a:r>
            <a:r>
              <a:rPr lang="cs-CZ" sz="3200" b="1" dirty="0"/>
              <a:t> </a:t>
            </a:r>
            <a:br>
              <a:rPr lang="cs-CZ" sz="3200" b="1" dirty="0"/>
            </a:br>
            <a:endParaRPr lang="cs-CZ" sz="3200" b="1" dirty="0"/>
          </a:p>
        </p:txBody>
      </p:sp>
      <p:sp>
        <p:nvSpPr>
          <p:cNvPr id="3" name="Zástupný symbol pro obsah 2"/>
          <p:cNvSpPr>
            <a:spLocks noGrp="1"/>
          </p:cNvSpPr>
          <p:nvPr>
            <p:ph idx="1"/>
          </p:nvPr>
        </p:nvSpPr>
        <p:spPr>
          <a:xfrm>
            <a:off x="2567608" y="1124747"/>
            <a:ext cx="7471742" cy="3096343"/>
          </a:xfrm>
        </p:spPr>
        <p:txBody>
          <a:bodyPr>
            <a:normAutofit fontScale="55000" lnSpcReduction="20000"/>
          </a:bodyPr>
          <a:lstStyle/>
          <a:p>
            <a:pPr marL="0" indent="0">
              <a:buNone/>
            </a:pPr>
            <a:r>
              <a:rPr lang="cs-CZ" sz="3600" i="1" dirty="0" err="1"/>
              <a:t>Nachleben</a:t>
            </a:r>
            <a:r>
              <a:rPr lang="cs-CZ" sz="3600" i="1" dirty="0"/>
              <a:t> </a:t>
            </a:r>
            <a:r>
              <a:rPr lang="cs-CZ" sz="3600" dirty="0"/>
              <a:t>( </a:t>
            </a:r>
            <a:r>
              <a:rPr lang="cs-CZ" sz="3600" dirty="0" err="1"/>
              <a:t>afterlife</a:t>
            </a:r>
            <a:r>
              <a:rPr lang="cs-CZ" sz="3600" dirty="0"/>
              <a:t>)</a:t>
            </a:r>
          </a:p>
          <a:p>
            <a:pPr>
              <a:buNone/>
            </a:pPr>
            <a:r>
              <a:rPr lang="cs-CZ" sz="3600" dirty="0"/>
              <a:t> </a:t>
            </a:r>
            <a:r>
              <a:rPr lang="cs-CZ" sz="3600" dirty="0" err="1"/>
              <a:t>Continuity</a:t>
            </a:r>
            <a:r>
              <a:rPr lang="cs-CZ" sz="3600" dirty="0"/>
              <a:t> and </a:t>
            </a:r>
            <a:r>
              <a:rPr lang="cs-CZ" sz="3600" dirty="0" err="1"/>
              <a:t>metamorphosis</a:t>
            </a:r>
            <a:r>
              <a:rPr lang="cs-CZ" sz="3600" dirty="0"/>
              <a:t> </a:t>
            </a:r>
            <a:r>
              <a:rPr lang="cs-CZ" sz="3600" dirty="0" err="1"/>
              <a:t>of</a:t>
            </a:r>
            <a:r>
              <a:rPr lang="cs-CZ" sz="3600" dirty="0"/>
              <a:t> </a:t>
            </a:r>
            <a:r>
              <a:rPr lang="cs-CZ" sz="3600" dirty="0" err="1"/>
              <a:t>images</a:t>
            </a:r>
            <a:r>
              <a:rPr lang="cs-CZ" sz="3600" dirty="0"/>
              <a:t> and </a:t>
            </a:r>
            <a:r>
              <a:rPr lang="cs-CZ" sz="3600" dirty="0" err="1"/>
              <a:t>motifs</a:t>
            </a:r>
            <a:endParaRPr lang="cs-CZ" sz="3600" dirty="0"/>
          </a:p>
          <a:p>
            <a:pPr>
              <a:buNone/>
            </a:pPr>
            <a:endParaRPr lang="cs-CZ" sz="3600" dirty="0"/>
          </a:p>
          <a:p>
            <a:r>
              <a:rPr lang="cs-CZ" sz="3600" dirty="0" err="1"/>
              <a:t>Mimetic</a:t>
            </a:r>
            <a:r>
              <a:rPr lang="cs-CZ" sz="3600" dirty="0"/>
              <a:t> and </a:t>
            </a:r>
            <a:r>
              <a:rPr lang="cs-CZ" sz="3600" dirty="0" err="1"/>
              <a:t>gestural</a:t>
            </a:r>
            <a:r>
              <a:rPr lang="cs-CZ" sz="3600" dirty="0"/>
              <a:t> </a:t>
            </a:r>
            <a:r>
              <a:rPr lang="cs-CZ" sz="3600" dirty="0" err="1"/>
              <a:t>language</a:t>
            </a:r>
            <a:r>
              <a:rPr lang="cs-CZ" sz="3600" dirty="0"/>
              <a:t> </a:t>
            </a:r>
            <a:r>
              <a:rPr lang="cs-CZ" sz="3600" dirty="0" err="1"/>
              <a:t>is</a:t>
            </a:r>
            <a:r>
              <a:rPr lang="cs-CZ" sz="3600" dirty="0"/>
              <a:t> </a:t>
            </a:r>
            <a:r>
              <a:rPr lang="cs-CZ" sz="3600" dirty="0" err="1"/>
              <a:t>an</a:t>
            </a:r>
            <a:r>
              <a:rPr lang="cs-CZ" sz="3600" dirty="0"/>
              <a:t> </a:t>
            </a:r>
            <a:r>
              <a:rPr lang="cs-CZ" sz="3600" dirty="0" err="1"/>
              <a:t>inherent</a:t>
            </a:r>
            <a:r>
              <a:rPr lang="cs-CZ" sz="3600" dirty="0"/>
              <a:t> medium </a:t>
            </a:r>
            <a:r>
              <a:rPr lang="cs-CZ" sz="3600" dirty="0" err="1"/>
              <a:t>of</a:t>
            </a:r>
            <a:r>
              <a:rPr lang="cs-CZ" sz="3600" dirty="0"/>
              <a:t> </a:t>
            </a:r>
            <a:r>
              <a:rPr lang="cs-CZ" sz="3600" dirty="0" err="1"/>
              <a:t>historical</a:t>
            </a:r>
            <a:r>
              <a:rPr lang="cs-CZ" sz="3600" dirty="0"/>
              <a:t> </a:t>
            </a:r>
            <a:r>
              <a:rPr lang="cs-CZ" sz="3600" dirty="0" err="1"/>
              <a:t>memory</a:t>
            </a:r>
            <a:r>
              <a:rPr lang="cs-CZ" sz="3600" dirty="0"/>
              <a:t>  a  </a:t>
            </a:r>
          </a:p>
          <a:p>
            <a:endParaRPr lang="cs-CZ" sz="3600" dirty="0"/>
          </a:p>
          <a:p>
            <a:r>
              <a:rPr lang="cs-CZ" sz="3600" dirty="0" err="1"/>
              <a:t>Social</a:t>
            </a:r>
            <a:r>
              <a:rPr lang="cs-CZ" sz="3600" dirty="0"/>
              <a:t> </a:t>
            </a:r>
            <a:r>
              <a:rPr lang="cs-CZ" sz="3600" dirty="0" err="1"/>
              <a:t>mediation</a:t>
            </a:r>
            <a:r>
              <a:rPr lang="cs-CZ" sz="3600" dirty="0"/>
              <a:t> </a:t>
            </a:r>
            <a:r>
              <a:rPr lang="cs-CZ" sz="3600" dirty="0" err="1"/>
              <a:t>of</a:t>
            </a:r>
            <a:r>
              <a:rPr lang="cs-CZ" sz="3600" dirty="0"/>
              <a:t> </a:t>
            </a:r>
            <a:r>
              <a:rPr lang="cs-CZ" sz="3600" dirty="0" err="1"/>
              <a:t>human</a:t>
            </a:r>
            <a:r>
              <a:rPr lang="cs-CZ" sz="3600" dirty="0"/>
              <a:t> </a:t>
            </a:r>
            <a:r>
              <a:rPr lang="cs-CZ" sz="3600" dirty="0" err="1"/>
              <a:t>expressive</a:t>
            </a:r>
            <a:r>
              <a:rPr lang="cs-CZ" sz="3600" dirty="0"/>
              <a:t> </a:t>
            </a:r>
            <a:r>
              <a:rPr lang="cs-CZ" sz="3600" dirty="0" err="1"/>
              <a:t>communication</a:t>
            </a:r>
            <a:r>
              <a:rPr lang="cs-CZ" sz="3600" dirty="0"/>
              <a:t> and </a:t>
            </a:r>
            <a:r>
              <a:rPr lang="cs-CZ" sz="3600" dirty="0" err="1"/>
              <a:t>the</a:t>
            </a:r>
            <a:r>
              <a:rPr lang="cs-CZ" sz="3600" dirty="0"/>
              <a:t> </a:t>
            </a:r>
            <a:r>
              <a:rPr lang="cs-CZ" sz="3600" dirty="0" err="1"/>
              <a:t>transformation</a:t>
            </a:r>
            <a:r>
              <a:rPr lang="cs-CZ" sz="3600" dirty="0"/>
              <a:t> </a:t>
            </a:r>
            <a:r>
              <a:rPr lang="cs-CZ" sz="3600" dirty="0" err="1"/>
              <a:t>of</a:t>
            </a:r>
            <a:r>
              <a:rPr lang="cs-CZ" sz="3600" dirty="0"/>
              <a:t> </a:t>
            </a:r>
            <a:r>
              <a:rPr lang="cs-CZ" sz="3600" dirty="0" err="1"/>
              <a:t>its</a:t>
            </a:r>
            <a:r>
              <a:rPr lang="cs-CZ" sz="3600" dirty="0"/>
              <a:t> ´</a:t>
            </a:r>
            <a:r>
              <a:rPr lang="cs-CZ" sz="3600" dirty="0" err="1"/>
              <a:t>language</a:t>
            </a:r>
            <a:r>
              <a:rPr lang="cs-CZ" sz="3600" dirty="0"/>
              <a:t>´  </a:t>
            </a:r>
          </a:p>
          <a:p>
            <a:endParaRPr lang="cs-CZ" dirty="0"/>
          </a:p>
          <a:p>
            <a:pPr>
              <a:buNone/>
            </a:pPr>
            <a:r>
              <a:rPr lang="cs-CZ" dirty="0"/>
              <a:t> </a:t>
            </a:r>
          </a:p>
        </p:txBody>
      </p:sp>
      <p:sp>
        <p:nvSpPr>
          <p:cNvPr id="4" name="Obdélník 3">
            <a:extLst>
              <a:ext uri="{FF2B5EF4-FFF2-40B4-BE49-F238E27FC236}">
                <a16:creationId xmlns:a16="http://schemas.microsoft.com/office/drawing/2014/main" id="{2EB8AAB5-C169-40DA-8D0B-7CE8EA2E1F22}"/>
              </a:ext>
            </a:extLst>
          </p:cNvPr>
          <p:cNvSpPr/>
          <p:nvPr/>
        </p:nvSpPr>
        <p:spPr>
          <a:xfrm>
            <a:off x="1919536" y="4509120"/>
            <a:ext cx="4896544" cy="1754326"/>
          </a:xfrm>
          <a:prstGeom prst="rect">
            <a:avLst/>
          </a:prstGeom>
        </p:spPr>
        <p:txBody>
          <a:bodyPr wrap="square">
            <a:spAutoFit/>
          </a:bodyPr>
          <a:lstStyle/>
          <a:p>
            <a:pPr>
              <a:buNone/>
            </a:pPr>
            <a:r>
              <a:rPr lang="cs-CZ" dirty="0"/>
              <a:t>„..</a:t>
            </a:r>
            <a:r>
              <a:rPr lang="cs-CZ" dirty="0" err="1"/>
              <a:t>diese</a:t>
            </a:r>
            <a:r>
              <a:rPr lang="cs-CZ" dirty="0"/>
              <a:t> </a:t>
            </a:r>
            <a:r>
              <a:rPr lang="cs-CZ" dirty="0" err="1"/>
              <a:t>Engramme</a:t>
            </a:r>
            <a:r>
              <a:rPr lang="cs-CZ" dirty="0"/>
              <a:t> </a:t>
            </a:r>
            <a:r>
              <a:rPr lang="cs-CZ" dirty="0" err="1"/>
              <a:t>leidenschaftlicher</a:t>
            </a:r>
            <a:r>
              <a:rPr lang="cs-CZ" dirty="0"/>
              <a:t> </a:t>
            </a:r>
            <a:r>
              <a:rPr lang="cs-CZ" dirty="0" err="1"/>
              <a:t>Erfahrung</a:t>
            </a:r>
            <a:r>
              <a:rPr lang="cs-CZ" dirty="0"/>
              <a:t>, </a:t>
            </a:r>
            <a:r>
              <a:rPr lang="cs-CZ" dirty="0" err="1"/>
              <a:t>als</a:t>
            </a:r>
            <a:r>
              <a:rPr lang="cs-CZ" dirty="0"/>
              <a:t> </a:t>
            </a:r>
            <a:r>
              <a:rPr lang="cs-CZ" dirty="0" err="1"/>
              <a:t>gedächtnisbewahrtes</a:t>
            </a:r>
            <a:r>
              <a:rPr lang="cs-CZ" dirty="0"/>
              <a:t> </a:t>
            </a:r>
            <a:r>
              <a:rPr lang="cs-CZ" dirty="0" err="1"/>
              <a:t>Erbgut</a:t>
            </a:r>
            <a:r>
              <a:rPr lang="cs-CZ" dirty="0"/>
              <a:t> </a:t>
            </a:r>
            <a:r>
              <a:rPr lang="cs-CZ" dirty="0" err="1"/>
              <a:t>überleben</a:t>
            </a:r>
            <a:r>
              <a:rPr lang="cs-CZ" dirty="0"/>
              <a:t> </a:t>
            </a:r>
            <a:r>
              <a:rPr lang="cs-CZ" dirty="0" err="1"/>
              <a:t>und</a:t>
            </a:r>
            <a:r>
              <a:rPr lang="cs-CZ" dirty="0"/>
              <a:t> </a:t>
            </a:r>
            <a:r>
              <a:rPr lang="cs-CZ" dirty="0" err="1"/>
              <a:t>vorbildlich</a:t>
            </a:r>
            <a:r>
              <a:rPr lang="cs-CZ" dirty="0"/>
              <a:t>….“</a:t>
            </a:r>
          </a:p>
          <a:p>
            <a:pPr>
              <a:buNone/>
            </a:pPr>
            <a:endParaRPr lang="cs-CZ" dirty="0"/>
          </a:p>
          <a:p>
            <a:pPr>
              <a:buNone/>
            </a:pPr>
            <a:r>
              <a:rPr lang="cs-CZ" dirty="0" err="1"/>
              <a:t>Engrams</a:t>
            </a:r>
            <a:r>
              <a:rPr lang="cs-CZ" dirty="0"/>
              <a:t> </a:t>
            </a:r>
            <a:r>
              <a:rPr lang="cs-CZ" dirty="0" err="1"/>
              <a:t>of</a:t>
            </a:r>
            <a:r>
              <a:rPr lang="cs-CZ" dirty="0"/>
              <a:t> </a:t>
            </a:r>
            <a:r>
              <a:rPr lang="cs-CZ" dirty="0" err="1"/>
              <a:t>emotional</a:t>
            </a:r>
            <a:r>
              <a:rPr lang="cs-CZ" dirty="0"/>
              <a:t> </a:t>
            </a:r>
            <a:r>
              <a:rPr lang="cs-CZ" dirty="0" err="1"/>
              <a:t>experience</a:t>
            </a:r>
            <a:r>
              <a:rPr lang="cs-CZ" dirty="0"/>
              <a:t>, </a:t>
            </a:r>
            <a:r>
              <a:rPr lang="cs-CZ" dirty="0" err="1"/>
              <a:t>surviving</a:t>
            </a:r>
            <a:r>
              <a:rPr lang="cs-CZ" dirty="0"/>
              <a:t> as </a:t>
            </a:r>
            <a:r>
              <a:rPr lang="cs-CZ" dirty="0" err="1"/>
              <a:t>heritage</a:t>
            </a:r>
            <a:r>
              <a:rPr lang="cs-CZ" dirty="0"/>
              <a:t> in </a:t>
            </a:r>
            <a:r>
              <a:rPr lang="cs-CZ" dirty="0" err="1"/>
              <a:t>memory</a:t>
            </a:r>
            <a:r>
              <a:rPr lang="cs-CZ" dirty="0"/>
              <a:t>  </a:t>
            </a:r>
          </a:p>
        </p:txBody>
      </p:sp>
      <p:pic>
        <p:nvPicPr>
          <p:cNvPr id="5" name="Picture 6" descr="Výsledek obrázku pro richard semon mneme">
            <a:extLst>
              <a:ext uri="{FF2B5EF4-FFF2-40B4-BE49-F238E27FC236}">
                <a16:creationId xmlns:a16="http://schemas.microsoft.com/office/drawing/2014/main" id="{F2E970A1-2E6F-4C9E-B1A4-AD4F5F255A49}"/>
              </a:ext>
            </a:extLst>
          </p:cNvPr>
          <p:cNvPicPr>
            <a:picLocks noChangeAspect="1" noChangeArrowheads="1"/>
          </p:cNvPicPr>
          <p:nvPr/>
        </p:nvPicPr>
        <p:blipFill>
          <a:blip r:embed="rId2" cstate="print"/>
          <a:srcRect/>
          <a:stretch>
            <a:fillRect/>
          </a:stretch>
        </p:blipFill>
        <p:spPr bwMode="auto">
          <a:xfrm>
            <a:off x="6744072" y="3830075"/>
            <a:ext cx="1800200" cy="2770309"/>
          </a:xfrm>
          <a:prstGeom prst="rect">
            <a:avLst/>
          </a:prstGeom>
          <a:noFill/>
        </p:spPr>
      </p:pic>
      <p:pic>
        <p:nvPicPr>
          <p:cNvPr id="6" name="Picture 10" descr="Výsledek obrázku pro richard semon">
            <a:extLst>
              <a:ext uri="{FF2B5EF4-FFF2-40B4-BE49-F238E27FC236}">
                <a16:creationId xmlns:a16="http://schemas.microsoft.com/office/drawing/2014/main" id="{C885FE9F-2A0F-4D32-8141-1AF68F87974F}"/>
              </a:ext>
            </a:extLst>
          </p:cNvPr>
          <p:cNvPicPr>
            <a:picLocks noChangeAspect="1" noChangeArrowheads="1"/>
          </p:cNvPicPr>
          <p:nvPr/>
        </p:nvPicPr>
        <p:blipFill>
          <a:blip r:embed="rId3" cstate="print"/>
          <a:srcRect/>
          <a:stretch>
            <a:fillRect/>
          </a:stretch>
        </p:blipFill>
        <p:spPr bwMode="auto">
          <a:xfrm>
            <a:off x="8616280" y="3717032"/>
            <a:ext cx="1800200" cy="2943024"/>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54822D2-E207-4F1B-BB8F-39AFCEE27B43}"/>
              </a:ext>
            </a:extLst>
          </p:cNvPr>
          <p:cNvSpPr>
            <a:spLocks noGrp="1"/>
          </p:cNvSpPr>
          <p:nvPr>
            <p:ph type="title"/>
          </p:nvPr>
        </p:nvSpPr>
        <p:spPr>
          <a:xfrm>
            <a:off x="2711624" y="274638"/>
            <a:ext cx="7327726" cy="634082"/>
          </a:xfrm>
        </p:spPr>
        <p:txBody>
          <a:bodyPr/>
          <a:lstStyle/>
          <a:p>
            <a:pPr>
              <a:defRPr/>
            </a:pPr>
            <a:r>
              <a:rPr lang="cs-CZ" sz="3200" b="1" dirty="0">
                <a:solidFill>
                  <a:schemeClr val="tx2">
                    <a:satMod val="200000"/>
                  </a:schemeClr>
                </a:solidFill>
              </a:rPr>
              <a:t>Warburg</a:t>
            </a:r>
            <a:r>
              <a:rPr lang="de-DE" sz="3200" b="1" dirty="0">
                <a:solidFill>
                  <a:schemeClr val="tx2">
                    <a:satMod val="200000"/>
                  </a:schemeClr>
                </a:solidFill>
              </a:rPr>
              <a:t>´s </a:t>
            </a:r>
            <a:r>
              <a:rPr lang="de-DE" sz="3200" b="1" dirty="0" err="1">
                <a:solidFill>
                  <a:schemeClr val="tx2">
                    <a:satMod val="200000"/>
                  </a:schemeClr>
                </a:solidFill>
              </a:rPr>
              <a:t>library</a:t>
            </a:r>
            <a:r>
              <a:rPr lang="cs-CZ" sz="3200" b="1" dirty="0">
                <a:solidFill>
                  <a:schemeClr val="tx2">
                    <a:satMod val="200000"/>
                  </a:schemeClr>
                </a:solidFill>
              </a:rPr>
              <a:t> a</a:t>
            </a:r>
            <a:r>
              <a:rPr lang="de-DE" sz="3200" b="1" dirty="0" err="1">
                <a:solidFill>
                  <a:schemeClr val="tx2">
                    <a:satMod val="200000"/>
                  </a:schemeClr>
                </a:solidFill>
              </a:rPr>
              <a:t>nd</a:t>
            </a:r>
            <a:r>
              <a:rPr lang="cs-CZ" sz="3200" b="1" dirty="0">
                <a:solidFill>
                  <a:schemeClr val="tx2">
                    <a:satMod val="200000"/>
                  </a:schemeClr>
                </a:solidFill>
              </a:rPr>
              <a:t> Mnémosyné</a:t>
            </a:r>
          </a:p>
        </p:txBody>
      </p:sp>
      <p:sp>
        <p:nvSpPr>
          <p:cNvPr id="12291" name="Zástupný symbol pro obsah 2">
            <a:extLst>
              <a:ext uri="{FF2B5EF4-FFF2-40B4-BE49-F238E27FC236}">
                <a16:creationId xmlns:a16="http://schemas.microsoft.com/office/drawing/2014/main" id="{876A2F25-F4B1-49A9-AB63-DC3596B33491}"/>
              </a:ext>
            </a:extLst>
          </p:cNvPr>
          <p:cNvSpPr>
            <a:spLocks noGrp="1"/>
          </p:cNvSpPr>
          <p:nvPr>
            <p:ph idx="1"/>
          </p:nvPr>
        </p:nvSpPr>
        <p:spPr>
          <a:xfrm>
            <a:off x="1847528" y="908722"/>
            <a:ext cx="8640960" cy="3212977"/>
          </a:xfrm>
        </p:spPr>
        <p:txBody>
          <a:bodyPr>
            <a:normAutofit/>
          </a:bodyPr>
          <a:lstStyle/>
          <a:p>
            <a:pPr marL="0" indent="0">
              <a:buNone/>
            </a:pPr>
            <a:r>
              <a:rPr lang="en-US" altLang="cs-CZ" sz="2000" dirty="0"/>
              <a:t>Warburg</a:t>
            </a:r>
            <a:r>
              <a:rPr lang="de-DE" altLang="cs-CZ" sz="2000" dirty="0"/>
              <a:t>´s </a:t>
            </a:r>
            <a:r>
              <a:rPr lang="de-DE" altLang="cs-CZ" sz="2000" dirty="0" err="1"/>
              <a:t>central</a:t>
            </a:r>
            <a:r>
              <a:rPr lang="de-DE" altLang="cs-CZ" sz="2000" dirty="0"/>
              <a:t> </a:t>
            </a:r>
            <a:r>
              <a:rPr lang="de-DE" altLang="cs-CZ" sz="2000" dirty="0" err="1"/>
              <a:t>topic</a:t>
            </a:r>
            <a:r>
              <a:rPr lang="de-DE" altLang="cs-CZ" sz="2000" dirty="0"/>
              <a:t>: </a:t>
            </a:r>
            <a:r>
              <a:rPr lang="cs-CZ" altLang="cs-CZ" sz="2000" dirty="0"/>
              <a:t> </a:t>
            </a:r>
            <a:r>
              <a:rPr lang="de-DE" altLang="cs-CZ" sz="2000" dirty="0">
                <a:highlight>
                  <a:srgbClr val="FFFF00"/>
                </a:highlight>
              </a:rPr>
              <a:t>social </a:t>
            </a:r>
            <a:r>
              <a:rPr lang="de-DE" altLang="cs-CZ" sz="2000" dirty="0" err="1">
                <a:highlight>
                  <a:srgbClr val="FFFF00"/>
                </a:highlight>
              </a:rPr>
              <a:t>mediation</a:t>
            </a:r>
            <a:r>
              <a:rPr lang="de-DE" altLang="cs-CZ" sz="2000" dirty="0">
                <a:highlight>
                  <a:srgbClr val="FFFF00"/>
                </a:highlight>
              </a:rPr>
              <a:t> </a:t>
            </a:r>
            <a:r>
              <a:rPr lang="de-DE" altLang="cs-CZ" sz="2000" dirty="0" err="1">
                <a:highlight>
                  <a:srgbClr val="FFFF00"/>
                </a:highlight>
              </a:rPr>
              <a:t>of</a:t>
            </a:r>
            <a:r>
              <a:rPr lang="de-DE" altLang="cs-CZ" sz="2000" dirty="0">
                <a:highlight>
                  <a:srgbClr val="FFFF00"/>
                </a:highlight>
              </a:rPr>
              <a:t> human expressive </a:t>
            </a:r>
            <a:r>
              <a:rPr lang="de-DE" altLang="cs-CZ" sz="2000" dirty="0" err="1">
                <a:highlight>
                  <a:srgbClr val="FFFF00"/>
                </a:highlight>
              </a:rPr>
              <a:t>communication</a:t>
            </a:r>
            <a:r>
              <a:rPr lang="de-DE" altLang="cs-CZ" sz="2000" dirty="0">
                <a:highlight>
                  <a:srgbClr val="FFFF00"/>
                </a:highlight>
              </a:rPr>
              <a:t> and </a:t>
            </a:r>
            <a:r>
              <a:rPr lang="de-DE" altLang="cs-CZ" sz="2000" dirty="0" err="1">
                <a:highlight>
                  <a:srgbClr val="FFFF00"/>
                </a:highlight>
              </a:rPr>
              <a:t>it</a:t>
            </a:r>
            <a:r>
              <a:rPr lang="cs-CZ" altLang="cs-CZ" sz="2000" dirty="0">
                <a:highlight>
                  <a:srgbClr val="FFFF00"/>
                </a:highlight>
              </a:rPr>
              <a:t>s</a:t>
            </a:r>
            <a:r>
              <a:rPr lang="de-DE" altLang="cs-CZ" sz="2000" dirty="0">
                <a:highlight>
                  <a:srgbClr val="FFFF00"/>
                </a:highlight>
              </a:rPr>
              <a:t> </a:t>
            </a:r>
            <a:r>
              <a:rPr lang="de-DE" altLang="cs-CZ" sz="2000" dirty="0" err="1">
                <a:highlight>
                  <a:srgbClr val="FFFF00"/>
                </a:highlight>
              </a:rPr>
              <a:t>transformations</a:t>
            </a:r>
            <a:r>
              <a:rPr lang="de-DE" altLang="cs-CZ" sz="2000" dirty="0">
                <a:highlight>
                  <a:srgbClr val="FFFF00"/>
                </a:highlight>
              </a:rPr>
              <a:t>  </a:t>
            </a:r>
            <a:endParaRPr lang="cs-CZ" altLang="cs-CZ" sz="2000" dirty="0">
              <a:highlight>
                <a:srgbClr val="FFFF00"/>
              </a:highlight>
            </a:endParaRPr>
          </a:p>
          <a:p>
            <a:pPr eaLnBrk="1" hangingPunct="1"/>
            <a:endParaRPr lang="cs-CZ" altLang="cs-CZ" sz="2000" dirty="0"/>
          </a:p>
          <a:p>
            <a:pPr eaLnBrk="1" hangingPunct="1">
              <a:buFont typeface="Wingdings" panose="05000000000000000000" pitchFamily="2" charset="2"/>
              <a:buNone/>
            </a:pPr>
            <a:r>
              <a:rPr lang="de-DE" altLang="cs-CZ" sz="2000" i="1" dirty="0"/>
              <a:t>Description </a:t>
            </a:r>
            <a:r>
              <a:rPr lang="de-DE" altLang="cs-CZ" sz="2000" i="1" dirty="0" err="1"/>
              <a:t>of</a:t>
            </a:r>
            <a:r>
              <a:rPr lang="de-DE" altLang="cs-CZ" sz="2000" i="1" dirty="0"/>
              <a:t> </a:t>
            </a:r>
            <a:r>
              <a:rPr lang="de-DE" altLang="cs-CZ" sz="2000" i="1" dirty="0" err="1"/>
              <a:t>the</a:t>
            </a:r>
            <a:r>
              <a:rPr lang="de-DE" altLang="cs-CZ" sz="2000" i="1" dirty="0"/>
              <a:t> </a:t>
            </a:r>
            <a:r>
              <a:rPr lang="de-DE" altLang="cs-CZ" sz="2000" i="1" dirty="0" err="1"/>
              <a:t>goals</a:t>
            </a:r>
            <a:r>
              <a:rPr lang="de-DE" altLang="cs-CZ" sz="2000" i="1" dirty="0"/>
              <a:t> </a:t>
            </a:r>
            <a:r>
              <a:rPr lang="de-DE" altLang="cs-CZ" sz="2000" i="1" dirty="0" err="1"/>
              <a:t>of</a:t>
            </a:r>
            <a:r>
              <a:rPr lang="de-DE" altLang="cs-CZ" sz="2000" i="1" dirty="0"/>
              <a:t> </a:t>
            </a:r>
            <a:r>
              <a:rPr lang="de-DE" altLang="cs-CZ" sz="2000" i="1" dirty="0" err="1"/>
              <a:t>my</a:t>
            </a:r>
            <a:r>
              <a:rPr lang="de-DE" altLang="cs-CZ" sz="2000" i="1" dirty="0"/>
              <a:t> </a:t>
            </a:r>
            <a:r>
              <a:rPr lang="de-DE" altLang="cs-CZ" sz="2000" i="1" dirty="0" err="1"/>
              <a:t>library</a:t>
            </a:r>
            <a:r>
              <a:rPr lang="de-DE" altLang="cs-CZ" sz="2000" i="1" dirty="0"/>
              <a:t> </a:t>
            </a:r>
            <a:r>
              <a:rPr lang="de-DE" altLang="cs-CZ" sz="2000" i="1" dirty="0" err="1"/>
              <a:t>can</a:t>
            </a:r>
            <a:r>
              <a:rPr lang="de-DE" altLang="cs-CZ" sz="2000" i="1" dirty="0"/>
              <a:t> </a:t>
            </a:r>
            <a:r>
              <a:rPr lang="de-DE" altLang="cs-CZ" sz="2000" i="1" dirty="0" err="1"/>
              <a:t>be</a:t>
            </a:r>
            <a:r>
              <a:rPr lang="de-DE" altLang="cs-CZ" sz="2000" i="1" dirty="0"/>
              <a:t> </a:t>
            </a:r>
            <a:r>
              <a:rPr lang="de-DE" altLang="cs-CZ" sz="2000" i="1" dirty="0" err="1"/>
              <a:t>formulated</a:t>
            </a:r>
            <a:r>
              <a:rPr lang="de-DE" altLang="cs-CZ" sz="2000" i="1" dirty="0"/>
              <a:t> </a:t>
            </a:r>
            <a:r>
              <a:rPr lang="de-DE" altLang="cs-CZ" sz="2000" i="1" dirty="0" err="1"/>
              <a:t>as</a:t>
            </a:r>
            <a:r>
              <a:rPr lang="de-DE" altLang="cs-CZ" sz="2000" i="1" dirty="0"/>
              <a:t> </a:t>
            </a:r>
            <a:r>
              <a:rPr lang="de-DE" altLang="cs-CZ" sz="2000" i="1" dirty="0" err="1"/>
              <a:t>follows</a:t>
            </a:r>
            <a:r>
              <a:rPr lang="de-DE" altLang="cs-CZ" sz="2000" i="1" dirty="0"/>
              <a:t>:  </a:t>
            </a:r>
            <a:r>
              <a:rPr lang="de-DE" altLang="cs-CZ" sz="2000" i="1" dirty="0" err="1"/>
              <a:t>the</a:t>
            </a:r>
            <a:r>
              <a:rPr lang="de-DE" altLang="cs-CZ" sz="2000" i="1" dirty="0"/>
              <a:t> </a:t>
            </a:r>
            <a:r>
              <a:rPr lang="de-DE" altLang="cs-CZ" sz="2000" i="1" dirty="0" err="1"/>
              <a:t>collection</a:t>
            </a:r>
            <a:r>
              <a:rPr lang="de-DE" altLang="cs-CZ" sz="2000" i="1" dirty="0"/>
              <a:t> </a:t>
            </a:r>
            <a:r>
              <a:rPr lang="de-DE" altLang="cs-CZ" sz="2000" i="1" dirty="0" err="1"/>
              <a:t>of</a:t>
            </a:r>
            <a:r>
              <a:rPr lang="de-DE" altLang="cs-CZ" sz="2000" i="1" dirty="0"/>
              <a:t> </a:t>
            </a:r>
            <a:r>
              <a:rPr lang="de-DE" altLang="cs-CZ" sz="2000" i="1" dirty="0" err="1"/>
              <a:t>documents</a:t>
            </a:r>
            <a:r>
              <a:rPr lang="de-DE" altLang="cs-CZ" sz="2000" i="1" dirty="0"/>
              <a:t> </a:t>
            </a:r>
            <a:r>
              <a:rPr lang="de-DE" altLang="cs-CZ" sz="2000" i="1" dirty="0" err="1"/>
              <a:t>related</a:t>
            </a:r>
            <a:r>
              <a:rPr lang="de-DE" altLang="cs-CZ" sz="2000" i="1" dirty="0"/>
              <a:t> </a:t>
            </a:r>
            <a:r>
              <a:rPr lang="de-DE" altLang="cs-CZ" sz="2000" i="1" dirty="0" err="1"/>
              <a:t>to</a:t>
            </a:r>
            <a:r>
              <a:rPr lang="de-DE" altLang="cs-CZ" sz="2000" i="1" dirty="0"/>
              <a:t> </a:t>
            </a:r>
            <a:r>
              <a:rPr lang="de-DE" altLang="cs-CZ" sz="2000" i="1" dirty="0" err="1"/>
              <a:t>the</a:t>
            </a:r>
            <a:r>
              <a:rPr lang="de-DE" altLang="cs-CZ" sz="2000" i="1" dirty="0"/>
              <a:t> </a:t>
            </a:r>
            <a:r>
              <a:rPr lang="de-DE" altLang="cs-CZ" sz="2000" i="1" dirty="0" err="1"/>
              <a:t>psychology</a:t>
            </a:r>
            <a:r>
              <a:rPr lang="de-DE" altLang="cs-CZ" sz="2000" i="1" dirty="0"/>
              <a:t> </a:t>
            </a:r>
            <a:r>
              <a:rPr lang="de-DE" altLang="cs-CZ" sz="2000" i="1" dirty="0" err="1"/>
              <a:t>of</a:t>
            </a:r>
            <a:r>
              <a:rPr lang="de-DE" altLang="cs-CZ" sz="2000" i="1" dirty="0"/>
              <a:t> human </a:t>
            </a:r>
            <a:r>
              <a:rPr lang="de-DE" altLang="cs-CZ" sz="2000" i="1" dirty="0" err="1"/>
              <a:t>expression</a:t>
            </a:r>
            <a:r>
              <a:rPr lang="de-DE" altLang="cs-CZ" sz="2000" i="1" dirty="0"/>
              <a:t>.  The </a:t>
            </a:r>
            <a:r>
              <a:rPr lang="de-DE" altLang="cs-CZ" sz="2000" i="1" dirty="0" err="1"/>
              <a:t>question</a:t>
            </a:r>
            <a:r>
              <a:rPr lang="de-DE" altLang="cs-CZ" sz="2000" i="1" dirty="0"/>
              <a:t> </a:t>
            </a:r>
            <a:r>
              <a:rPr lang="de-DE" altLang="cs-CZ" sz="2000" i="1" dirty="0" err="1"/>
              <a:t>is</a:t>
            </a:r>
            <a:r>
              <a:rPr lang="de-DE" altLang="cs-CZ" sz="2000" i="1" dirty="0"/>
              <a:t>:  </a:t>
            </a:r>
          </a:p>
          <a:p>
            <a:pPr eaLnBrk="1" hangingPunct="1">
              <a:buFont typeface="Wingdings" panose="05000000000000000000" pitchFamily="2" charset="2"/>
              <a:buNone/>
            </a:pPr>
            <a:r>
              <a:rPr lang="en-US" altLang="cs-CZ" sz="2000" i="1" dirty="0"/>
              <a:t>How did human and pictorial expression originate; what are the feelings or points of view, conscious or unconscious, under which they are stored in the archives of memory? Are there laws to govern their formation or re-emergence?</a:t>
            </a:r>
            <a:endParaRPr lang="cs-CZ" altLang="cs-CZ" sz="2000" i="1" dirty="0"/>
          </a:p>
          <a:p>
            <a:pPr eaLnBrk="1" hangingPunct="1"/>
            <a:endParaRPr lang="cs-CZ" altLang="cs-CZ" dirty="0"/>
          </a:p>
        </p:txBody>
      </p:sp>
      <p:pic>
        <p:nvPicPr>
          <p:cNvPr id="4" name="Picture 6" descr="C:\Dokumente und Einstellungen\pitt\Desktop\ghirlandaio\image020.jpg">
            <a:extLst>
              <a:ext uri="{FF2B5EF4-FFF2-40B4-BE49-F238E27FC236}">
                <a16:creationId xmlns:a16="http://schemas.microsoft.com/office/drawing/2014/main" id="{31BDA2ED-0AA5-4F93-A338-5F839BD992BC}"/>
              </a:ext>
            </a:extLst>
          </p:cNvPr>
          <p:cNvPicPr>
            <a:picLocks noChangeAspect="1" noChangeArrowheads="1"/>
          </p:cNvPicPr>
          <p:nvPr/>
        </p:nvPicPr>
        <p:blipFill>
          <a:blip r:embed="rId2" cstate="print"/>
          <a:srcRect/>
          <a:stretch>
            <a:fillRect/>
          </a:stretch>
        </p:blipFill>
        <p:spPr bwMode="auto">
          <a:xfrm>
            <a:off x="3863753" y="3653167"/>
            <a:ext cx="4792057" cy="3212976"/>
          </a:xfrm>
          <a:prstGeom prst="rect">
            <a:avLst/>
          </a:prstGeom>
          <a:noFill/>
        </p:spPr>
      </p:pic>
    </p:spTree>
    <p:extLst>
      <p:ext uri="{BB962C8B-B14F-4D97-AF65-F5344CB8AC3E}">
        <p14:creationId xmlns:p14="http://schemas.microsoft.com/office/powerpoint/2010/main" val="3942920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0055664-5E76-4858-948F-9D72B5089262}"/>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12513B41-A705-4188-A01B-1A2C885232A0}"/>
              </a:ext>
            </a:extLst>
          </p:cNvPr>
          <p:cNvSpPr>
            <a:spLocks noGrp="1"/>
          </p:cNvSpPr>
          <p:nvPr>
            <p:ph sz="half" idx="1"/>
          </p:nvPr>
        </p:nvSpPr>
        <p:spPr>
          <a:xfrm>
            <a:off x="1775520" y="1820864"/>
            <a:ext cx="4263330" cy="4351337"/>
          </a:xfrm>
        </p:spPr>
        <p:txBody>
          <a:bodyPr>
            <a:normAutofit fontScale="92500" lnSpcReduction="10000"/>
          </a:bodyPr>
          <a:lstStyle/>
          <a:p>
            <a:pPr marL="0" indent="0">
              <a:buNone/>
            </a:pPr>
            <a:r>
              <a:rPr lang="cs-CZ" dirty="0" err="1"/>
              <a:t>From</a:t>
            </a:r>
            <a:r>
              <a:rPr lang="cs-CZ" dirty="0"/>
              <a:t> </a:t>
            </a:r>
            <a:r>
              <a:rPr lang="cs-CZ" dirty="0" err="1"/>
              <a:t>Kreuzlingen</a:t>
            </a:r>
            <a:r>
              <a:rPr lang="cs-CZ" dirty="0"/>
              <a:t> notes:</a:t>
            </a:r>
          </a:p>
          <a:p>
            <a:pPr marL="0" indent="0">
              <a:buNone/>
            </a:pPr>
            <a:endParaRPr lang="cs-CZ" dirty="0"/>
          </a:p>
          <a:p>
            <a:pPr marL="0" indent="0">
              <a:buNone/>
            </a:pPr>
            <a:r>
              <a:rPr lang="cs-CZ" dirty="0" err="1"/>
              <a:t>The</a:t>
            </a:r>
            <a:r>
              <a:rPr lang="cs-CZ" dirty="0"/>
              <a:t> </a:t>
            </a:r>
            <a:r>
              <a:rPr lang="cs-CZ" dirty="0" err="1"/>
              <a:t>question</a:t>
            </a:r>
            <a:r>
              <a:rPr lang="cs-CZ" dirty="0"/>
              <a:t> </a:t>
            </a:r>
            <a:r>
              <a:rPr lang="cs-CZ" dirty="0" err="1"/>
              <a:t>is</a:t>
            </a:r>
            <a:r>
              <a:rPr lang="cs-CZ" dirty="0"/>
              <a:t>: </a:t>
            </a:r>
            <a:r>
              <a:rPr lang="cs-CZ" dirty="0" err="1"/>
              <a:t>how</a:t>
            </a:r>
            <a:r>
              <a:rPr lang="cs-CZ" dirty="0"/>
              <a:t> are </a:t>
            </a:r>
            <a:r>
              <a:rPr lang="cs-CZ" dirty="0" err="1"/>
              <a:t>verbal</a:t>
            </a:r>
            <a:r>
              <a:rPr lang="cs-CZ" dirty="0"/>
              <a:t> </a:t>
            </a:r>
            <a:r>
              <a:rPr lang="cs-CZ" dirty="0" err="1"/>
              <a:t>or</a:t>
            </a:r>
            <a:r>
              <a:rPr lang="cs-CZ" dirty="0"/>
              <a:t> </a:t>
            </a:r>
            <a:r>
              <a:rPr lang="cs-CZ" dirty="0" err="1"/>
              <a:t>visual</a:t>
            </a:r>
            <a:r>
              <a:rPr lang="cs-CZ" dirty="0"/>
              <a:t> </a:t>
            </a:r>
            <a:r>
              <a:rPr lang="cs-CZ" dirty="0" err="1"/>
              <a:t>expressions</a:t>
            </a:r>
            <a:r>
              <a:rPr lang="cs-CZ" dirty="0"/>
              <a:t> </a:t>
            </a:r>
            <a:r>
              <a:rPr lang="cs-CZ" dirty="0" err="1"/>
              <a:t>generated</a:t>
            </a:r>
            <a:r>
              <a:rPr lang="cs-CZ" dirty="0"/>
              <a:t>, </a:t>
            </a:r>
            <a:r>
              <a:rPr lang="cs-CZ" dirty="0" err="1"/>
              <a:t>according</a:t>
            </a:r>
            <a:r>
              <a:rPr lang="cs-CZ" dirty="0"/>
              <a:t> to </a:t>
            </a:r>
            <a:r>
              <a:rPr lang="cs-CZ" dirty="0" err="1"/>
              <a:t>which</a:t>
            </a:r>
            <a:r>
              <a:rPr lang="cs-CZ" dirty="0"/>
              <a:t> </a:t>
            </a:r>
            <a:r>
              <a:rPr lang="cs-CZ" dirty="0" err="1"/>
              <a:t>aspect</a:t>
            </a:r>
            <a:r>
              <a:rPr lang="cs-CZ" dirty="0"/>
              <a:t> </a:t>
            </a:r>
            <a:r>
              <a:rPr lang="cs-CZ" dirty="0" err="1"/>
              <a:t>or</a:t>
            </a:r>
            <a:r>
              <a:rPr lang="cs-CZ" dirty="0"/>
              <a:t> </a:t>
            </a:r>
            <a:r>
              <a:rPr lang="cs-CZ" dirty="0" err="1"/>
              <a:t>sensation</a:t>
            </a:r>
            <a:r>
              <a:rPr lang="cs-CZ" dirty="0"/>
              <a:t>, </a:t>
            </a:r>
            <a:r>
              <a:rPr lang="cs-CZ" dirty="0" err="1"/>
              <a:t>consciously</a:t>
            </a:r>
            <a:r>
              <a:rPr lang="cs-CZ" dirty="0"/>
              <a:t> </a:t>
            </a:r>
            <a:r>
              <a:rPr lang="cs-CZ" dirty="0" err="1"/>
              <a:t>or</a:t>
            </a:r>
            <a:r>
              <a:rPr lang="cs-CZ" dirty="0"/>
              <a:t> </a:t>
            </a:r>
            <a:r>
              <a:rPr lang="cs-CZ" dirty="0" err="1"/>
              <a:t>unconsciously</a:t>
            </a:r>
            <a:r>
              <a:rPr lang="cs-CZ" dirty="0"/>
              <a:t>, are </a:t>
            </a:r>
            <a:r>
              <a:rPr lang="cs-CZ" dirty="0" err="1"/>
              <a:t>they</a:t>
            </a:r>
            <a:r>
              <a:rPr lang="cs-CZ" dirty="0"/>
              <a:t> </a:t>
            </a:r>
            <a:r>
              <a:rPr lang="cs-CZ" dirty="0" err="1"/>
              <a:t>stored</a:t>
            </a:r>
            <a:r>
              <a:rPr lang="cs-CZ" dirty="0"/>
              <a:t> in </a:t>
            </a:r>
          </a:p>
          <a:p>
            <a:pPr marL="0" indent="0">
              <a:buNone/>
            </a:pPr>
            <a:r>
              <a:rPr lang="cs-CZ" dirty="0" err="1"/>
              <a:t>the</a:t>
            </a:r>
            <a:r>
              <a:rPr lang="cs-CZ" dirty="0"/>
              <a:t> archive </a:t>
            </a:r>
            <a:r>
              <a:rPr lang="cs-CZ" dirty="0" err="1"/>
              <a:t>of</a:t>
            </a:r>
            <a:r>
              <a:rPr lang="cs-CZ" dirty="0"/>
              <a:t> </a:t>
            </a:r>
            <a:r>
              <a:rPr lang="cs-CZ" dirty="0" err="1"/>
              <a:t>memory</a:t>
            </a:r>
            <a:r>
              <a:rPr lang="cs-CZ" dirty="0"/>
              <a:t> and do </a:t>
            </a:r>
            <a:r>
              <a:rPr lang="cs-CZ" dirty="0" err="1"/>
              <a:t>laws</a:t>
            </a:r>
            <a:r>
              <a:rPr lang="cs-CZ" dirty="0"/>
              <a:t> </a:t>
            </a:r>
            <a:r>
              <a:rPr lang="cs-CZ" dirty="0" err="1"/>
              <a:t>exist</a:t>
            </a:r>
            <a:r>
              <a:rPr lang="cs-CZ" dirty="0"/>
              <a:t> </a:t>
            </a:r>
            <a:r>
              <a:rPr lang="cs-CZ" dirty="0" err="1"/>
              <a:t>according</a:t>
            </a:r>
            <a:r>
              <a:rPr lang="cs-CZ" dirty="0"/>
              <a:t> to </a:t>
            </a:r>
            <a:r>
              <a:rPr lang="cs-CZ" dirty="0" err="1"/>
              <a:t>which</a:t>
            </a:r>
            <a:r>
              <a:rPr lang="cs-CZ" dirty="0"/>
              <a:t> </a:t>
            </a:r>
            <a:r>
              <a:rPr lang="cs-CZ" dirty="0" err="1"/>
              <a:t>they</a:t>
            </a:r>
            <a:r>
              <a:rPr lang="cs-CZ" dirty="0"/>
              <a:t> are </a:t>
            </a:r>
            <a:r>
              <a:rPr lang="cs-CZ" dirty="0" err="1"/>
              <a:t>inscribed</a:t>
            </a:r>
            <a:r>
              <a:rPr lang="cs-CZ" dirty="0"/>
              <a:t> and re-</a:t>
            </a:r>
            <a:r>
              <a:rPr lang="cs-CZ" dirty="0" err="1"/>
              <a:t>activated</a:t>
            </a:r>
            <a:r>
              <a:rPr lang="cs-CZ" dirty="0"/>
              <a:t>?</a:t>
            </a:r>
          </a:p>
        </p:txBody>
      </p:sp>
      <p:pic>
        <p:nvPicPr>
          <p:cNvPr id="6" name="Zástupný obsah 5" descr="Obsah obrázku skica, kresba, umění, ilustrace&#10;&#10;Popis byl vytvořen automaticky">
            <a:extLst>
              <a:ext uri="{FF2B5EF4-FFF2-40B4-BE49-F238E27FC236}">
                <a16:creationId xmlns:a16="http://schemas.microsoft.com/office/drawing/2014/main" id="{8FCACE5A-15EE-4145-928B-6E56ABDE962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87556" y="4221088"/>
            <a:ext cx="4534983" cy="2362274"/>
          </a:xfrm>
        </p:spPr>
      </p:pic>
    </p:spTree>
    <p:extLst>
      <p:ext uri="{BB962C8B-B14F-4D97-AF65-F5344CB8AC3E}">
        <p14:creationId xmlns:p14="http://schemas.microsoft.com/office/powerpoint/2010/main" val="4069397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a:p>
        </p:txBody>
      </p:sp>
      <p:pic>
        <p:nvPicPr>
          <p:cNvPr id="56322" name="Picture 2" descr="Model Galerie Rudolfinum"/>
          <p:cNvPicPr>
            <a:picLocks noChangeAspect="1" noChangeArrowheads="1"/>
          </p:cNvPicPr>
          <p:nvPr/>
        </p:nvPicPr>
        <p:blipFill>
          <a:blip r:embed="rId2" cstate="print"/>
          <a:srcRect/>
          <a:stretch>
            <a:fillRect/>
          </a:stretch>
        </p:blipFill>
        <p:spPr bwMode="auto">
          <a:xfrm>
            <a:off x="1513036" y="4409605"/>
            <a:ext cx="4603014" cy="2691680"/>
          </a:xfrm>
          <a:prstGeom prst="rect">
            <a:avLst/>
          </a:prstGeom>
          <a:noFill/>
        </p:spPr>
      </p:pic>
      <p:pic>
        <p:nvPicPr>
          <p:cNvPr id="56324" name="Picture 4" descr="http://www.sejn.cz/FRONTEND/IMG/PICTURES/image/2013%20Michalek_Sejn_Ostrava%2001%20icon.jpg"/>
          <p:cNvPicPr>
            <a:picLocks noChangeAspect="1" noChangeArrowheads="1"/>
          </p:cNvPicPr>
          <p:nvPr/>
        </p:nvPicPr>
        <p:blipFill>
          <a:blip r:embed="rId3" cstate="print"/>
          <a:srcRect/>
          <a:stretch>
            <a:fillRect/>
          </a:stretch>
        </p:blipFill>
        <p:spPr bwMode="auto">
          <a:xfrm>
            <a:off x="6167098" y="4612642"/>
            <a:ext cx="4511519" cy="2535399"/>
          </a:xfrm>
          <a:prstGeom prst="rect">
            <a:avLst/>
          </a:prstGeom>
          <a:noFill/>
        </p:spPr>
      </p:pic>
      <p:pic>
        <p:nvPicPr>
          <p:cNvPr id="56326" name="Picture 6" descr="Výsledek obrázku pro patos tíseň prázdnota plzeň"/>
          <p:cNvPicPr>
            <a:picLocks noChangeAspect="1" noChangeArrowheads="1"/>
          </p:cNvPicPr>
          <p:nvPr/>
        </p:nvPicPr>
        <p:blipFill>
          <a:blip r:embed="rId4" cstate="print"/>
          <a:srcRect/>
          <a:stretch>
            <a:fillRect/>
          </a:stretch>
        </p:blipFill>
        <p:spPr bwMode="auto">
          <a:xfrm>
            <a:off x="2407827" y="2498323"/>
            <a:ext cx="4195974" cy="2530629"/>
          </a:xfrm>
          <a:prstGeom prst="rect">
            <a:avLst/>
          </a:prstGeom>
          <a:noFill/>
        </p:spPr>
      </p:pic>
      <p:pic>
        <p:nvPicPr>
          <p:cNvPr id="8" name="Picture 2"/>
          <p:cNvPicPr>
            <a:picLocks noChangeAspect="1" noChangeArrowheads="1"/>
          </p:cNvPicPr>
          <p:nvPr/>
        </p:nvPicPr>
        <p:blipFill>
          <a:blip r:embed="rId5" cstate="print"/>
          <a:srcRect/>
          <a:stretch>
            <a:fillRect/>
          </a:stretch>
        </p:blipFill>
        <p:spPr bwMode="auto">
          <a:xfrm>
            <a:off x="7176120" y="2669805"/>
            <a:ext cx="3545050" cy="2359146"/>
          </a:xfrm>
          <a:prstGeom prst="rect">
            <a:avLst/>
          </a:prstGeom>
          <a:noFill/>
          <a:ln w="9525">
            <a:noFill/>
            <a:miter lim="800000"/>
            <a:headEnd/>
            <a:tailEnd/>
          </a:ln>
          <a:effectLst/>
        </p:spPr>
      </p:pic>
      <p:pic>
        <p:nvPicPr>
          <p:cNvPr id="9" name="Picture 2" descr="D:\Obrázky\mind\DHMvýstava\DSC09047.JPG"/>
          <p:cNvPicPr>
            <a:picLocks noChangeAspect="1" noChangeArrowheads="1"/>
          </p:cNvPicPr>
          <p:nvPr/>
        </p:nvPicPr>
        <p:blipFill>
          <a:blip r:embed="rId6" cstate="print"/>
          <a:srcRect/>
          <a:stretch>
            <a:fillRect/>
          </a:stretch>
        </p:blipFill>
        <p:spPr bwMode="auto">
          <a:xfrm>
            <a:off x="6139378" y="-213236"/>
            <a:ext cx="3866143" cy="2899607"/>
          </a:xfrm>
          <a:prstGeom prst="rect">
            <a:avLst/>
          </a:prstGeom>
          <a:noFill/>
        </p:spPr>
      </p:pic>
      <p:pic>
        <p:nvPicPr>
          <p:cNvPr id="10" name="Picture 2" descr="C:\Users\Lada\Desktop\Nová složka\_DSC6276.TIF"/>
          <p:cNvPicPr>
            <a:picLocks noChangeAspect="1" noChangeArrowheads="1"/>
          </p:cNvPicPr>
          <p:nvPr/>
        </p:nvPicPr>
        <p:blipFill>
          <a:blip r:embed="rId7" cstate="print"/>
          <a:srcRect/>
          <a:stretch>
            <a:fillRect/>
          </a:stretch>
        </p:blipFill>
        <p:spPr bwMode="auto">
          <a:xfrm>
            <a:off x="1470831" y="-98187"/>
            <a:ext cx="4199953" cy="2794314"/>
          </a:xfrm>
          <a:prstGeom prst="rect">
            <a:avLst/>
          </a:prstGeom>
          <a:noFill/>
        </p:spPr>
      </p:pic>
    </p:spTree>
    <p:extLst>
      <p:ext uri="{BB962C8B-B14F-4D97-AF65-F5344CB8AC3E}">
        <p14:creationId xmlns:p14="http://schemas.microsoft.com/office/powerpoint/2010/main" val="3627664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200" b="1" dirty="0" err="1"/>
              <a:t>BilderAtlas</a:t>
            </a:r>
            <a:r>
              <a:rPr lang="cs-CZ" sz="3200" b="1" dirty="0"/>
              <a:t> </a:t>
            </a:r>
            <a:r>
              <a:rPr lang="cs-CZ" sz="3200" b="1" dirty="0" err="1"/>
              <a:t>Mnemosyne</a:t>
            </a:r>
            <a:r>
              <a:rPr lang="cs-CZ" sz="3200" b="1" dirty="0"/>
              <a:t> 1924-29</a:t>
            </a:r>
          </a:p>
        </p:txBody>
      </p:sp>
      <p:sp>
        <p:nvSpPr>
          <p:cNvPr id="4" name="Zástupný symbol pro obsah 3"/>
          <p:cNvSpPr>
            <a:spLocks noGrp="1"/>
          </p:cNvSpPr>
          <p:nvPr>
            <p:ph sz="half" idx="2"/>
          </p:nvPr>
        </p:nvSpPr>
        <p:spPr>
          <a:xfrm>
            <a:off x="6179344" y="1484785"/>
            <a:ext cx="4038600" cy="4811680"/>
          </a:xfrm>
        </p:spPr>
        <p:txBody>
          <a:bodyPr>
            <a:normAutofit/>
          </a:bodyPr>
          <a:lstStyle/>
          <a:p>
            <a:pPr>
              <a:buNone/>
            </a:pPr>
            <a:r>
              <a:rPr lang="de-DE" dirty="0">
                <a:latin typeface="Arial" pitchFamily="34" charset="0"/>
              </a:rPr>
              <a:t>Bildtafeln zur „historischen Psychologie des Ausdrucks“</a:t>
            </a:r>
            <a:endParaRPr lang="de-AT" dirty="0">
              <a:latin typeface="Arial" pitchFamily="34" charset="0"/>
            </a:endParaRPr>
          </a:p>
          <a:p>
            <a:pPr>
              <a:buNone/>
            </a:pPr>
            <a:endParaRPr lang="cs-CZ" dirty="0"/>
          </a:p>
          <a:p>
            <a:pPr>
              <a:buNone/>
            </a:pPr>
            <a:r>
              <a:rPr lang="cs-CZ" dirty="0"/>
              <a:t> </a:t>
            </a:r>
          </a:p>
          <a:p>
            <a:pPr>
              <a:buNone/>
            </a:pPr>
            <a:endParaRPr lang="cs-CZ" dirty="0">
              <a:hlinkClick r:id="" action="ppaction://noaction"/>
            </a:endParaRPr>
          </a:p>
          <a:p>
            <a:pPr>
              <a:buNone/>
            </a:pPr>
            <a:r>
              <a:rPr lang="cs-CZ" dirty="0">
                <a:hlinkClick r:id="" action="ppaction://noaction"/>
              </a:rPr>
              <a:t>http://warburg.library.cornell.edu/</a:t>
            </a:r>
            <a:endParaRPr lang="cs-CZ" dirty="0"/>
          </a:p>
        </p:txBody>
      </p:sp>
      <p:pic>
        <p:nvPicPr>
          <p:cNvPr id="5" name="Picture 2" descr="http://www.aisthesisonline.it/wp-content/uploads/2011/01/Warburg-Mnemosyne1.jpg"/>
          <p:cNvPicPr>
            <a:picLocks noGrp="1" noChangeAspect="1" noChangeArrowheads="1"/>
          </p:cNvPicPr>
          <p:nvPr>
            <p:ph sz="half" idx="1"/>
          </p:nvPr>
        </p:nvPicPr>
        <p:blipFill>
          <a:blip r:embed="rId2" cstate="print"/>
          <a:srcRect/>
          <a:stretch>
            <a:fillRect/>
          </a:stretch>
        </p:blipFill>
        <p:spPr bwMode="auto">
          <a:xfrm>
            <a:off x="1965945" y="1700808"/>
            <a:ext cx="3953810" cy="4824536"/>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3C2159-47DE-43E2-8261-BC5BA2E11D02}"/>
              </a:ext>
            </a:extLst>
          </p:cNvPr>
          <p:cNvSpPr>
            <a:spLocks noGrp="1"/>
          </p:cNvSpPr>
          <p:nvPr>
            <p:ph type="title"/>
          </p:nvPr>
        </p:nvSpPr>
        <p:spPr>
          <a:xfrm>
            <a:off x="2423592" y="255588"/>
            <a:ext cx="7787208" cy="653133"/>
          </a:xfrm>
        </p:spPr>
        <p:txBody>
          <a:bodyPr>
            <a:normAutofit/>
          </a:bodyPr>
          <a:lstStyle/>
          <a:p>
            <a:pPr>
              <a:defRPr/>
            </a:pPr>
            <a:r>
              <a:rPr lang="cs-CZ" sz="3200" b="1" dirty="0">
                <a:solidFill>
                  <a:schemeClr val="tx2">
                    <a:satMod val="200000"/>
                  </a:schemeClr>
                </a:solidFill>
              </a:rPr>
              <a:t>Mnemosyne </a:t>
            </a:r>
            <a:r>
              <a:rPr lang="de-DE" sz="3200" b="1" dirty="0">
                <a:solidFill>
                  <a:schemeClr val="tx2">
                    <a:satMod val="200000"/>
                  </a:schemeClr>
                </a:solidFill>
              </a:rPr>
              <a:t> </a:t>
            </a:r>
            <a:endParaRPr lang="cs-CZ" sz="3200" b="1" dirty="0">
              <a:solidFill>
                <a:schemeClr val="tx2">
                  <a:satMod val="200000"/>
                </a:schemeClr>
              </a:solidFill>
            </a:endParaRPr>
          </a:p>
        </p:txBody>
      </p:sp>
      <p:sp>
        <p:nvSpPr>
          <p:cNvPr id="3" name="Zástupný symbol pro obsah 2">
            <a:extLst>
              <a:ext uri="{FF2B5EF4-FFF2-40B4-BE49-F238E27FC236}">
                <a16:creationId xmlns:a16="http://schemas.microsoft.com/office/drawing/2014/main" id="{35220362-BF43-441B-A035-C44E83E576F4}"/>
              </a:ext>
            </a:extLst>
          </p:cNvPr>
          <p:cNvSpPr>
            <a:spLocks noGrp="1"/>
          </p:cNvSpPr>
          <p:nvPr>
            <p:ph sz="half" idx="1"/>
          </p:nvPr>
        </p:nvSpPr>
        <p:spPr>
          <a:xfrm>
            <a:off x="1989138" y="1770063"/>
            <a:ext cx="4038600" cy="4525962"/>
          </a:xfrm>
        </p:spPr>
        <p:txBody>
          <a:bodyPr>
            <a:normAutofit/>
          </a:bodyPr>
          <a:lstStyle/>
          <a:p>
            <a:pPr marL="411480">
              <a:buNone/>
              <a:defRPr/>
            </a:pPr>
            <a:endParaRPr lang="cs-CZ" dirty="0"/>
          </a:p>
        </p:txBody>
      </p:sp>
      <p:sp>
        <p:nvSpPr>
          <p:cNvPr id="4" name="Zástupný symbol pro obsah 3">
            <a:extLst>
              <a:ext uri="{FF2B5EF4-FFF2-40B4-BE49-F238E27FC236}">
                <a16:creationId xmlns:a16="http://schemas.microsoft.com/office/drawing/2014/main" id="{491B2C1B-92DE-4ADA-AC9B-65C370C2B457}"/>
              </a:ext>
            </a:extLst>
          </p:cNvPr>
          <p:cNvSpPr>
            <a:spLocks noGrp="1"/>
          </p:cNvSpPr>
          <p:nvPr>
            <p:ph sz="half" idx="2"/>
          </p:nvPr>
        </p:nvSpPr>
        <p:spPr>
          <a:xfrm>
            <a:off x="6180138" y="1770063"/>
            <a:ext cx="4452366" cy="4525962"/>
          </a:xfrm>
        </p:spPr>
        <p:txBody>
          <a:bodyPr>
            <a:normAutofit/>
          </a:bodyPr>
          <a:lstStyle/>
          <a:p>
            <a:pPr marL="154305" indent="0">
              <a:buNone/>
              <a:defRPr/>
            </a:pPr>
            <a:r>
              <a:rPr lang="en-US" dirty="0"/>
              <a:t>“</a:t>
            </a:r>
            <a:r>
              <a:rPr lang="en-US" sz="2400" dirty="0"/>
              <a:t>Mnemosyne: the awakening of the pagan gods in the age of the European Renaissance as the transformation of energy into expressive values </a:t>
            </a:r>
            <a:endParaRPr lang="cs-CZ" sz="2400" dirty="0"/>
          </a:p>
          <a:p>
            <a:pPr marL="411480">
              <a:buFont typeface="Wingdings"/>
              <a:buChar char=""/>
              <a:defRPr/>
            </a:pPr>
            <a:endParaRPr lang="cs-CZ" sz="2400" dirty="0"/>
          </a:p>
          <a:p>
            <a:pPr marL="154305" indent="0">
              <a:buNone/>
              <a:defRPr/>
            </a:pPr>
            <a:r>
              <a:rPr lang="en-US" sz="2400" dirty="0"/>
              <a:t>“The creation of the “space for </a:t>
            </a:r>
            <a:r>
              <a:rPr lang="en-US" sz="2400" dirty="0" err="1"/>
              <a:t>refl</a:t>
            </a:r>
            <a:r>
              <a:rPr lang="cs-CZ" sz="2400" dirty="0"/>
              <a:t>e</a:t>
            </a:r>
            <a:r>
              <a:rPr lang="en-US" sz="2400" dirty="0" err="1"/>
              <a:t>ction</a:t>
            </a:r>
            <a:r>
              <a:rPr lang="en-US" sz="2400" dirty="0"/>
              <a:t>” as a function of culture. An essay in the Psychology of Human Orientation based on the universal history of images.” </a:t>
            </a:r>
            <a:endParaRPr lang="cs-CZ" sz="2400" dirty="0"/>
          </a:p>
          <a:p>
            <a:pPr marL="411480">
              <a:buFont typeface="Wingdings"/>
              <a:buChar char=""/>
              <a:defRPr/>
            </a:pPr>
            <a:endParaRPr lang="cs-CZ" dirty="0"/>
          </a:p>
        </p:txBody>
      </p:sp>
      <p:pic>
        <p:nvPicPr>
          <p:cNvPr id="13317" name="Picture 2" descr="http://www.aisthesisonline.it/wp-content/uploads/2011/01/Warburg-Mnemosyne1.jpg">
            <a:extLst>
              <a:ext uri="{FF2B5EF4-FFF2-40B4-BE49-F238E27FC236}">
                <a16:creationId xmlns:a16="http://schemas.microsoft.com/office/drawing/2014/main" id="{8F396297-8A02-461B-B773-F99A47B8C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498" y="1106487"/>
            <a:ext cx="4500641" cy="549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el 1"/>
          <p:cNvSpPr>
            <a:spLocks noGrp="1"/>
          </p:cNvSpPr>
          <p:nvPr>
            <p:ph type="title"/>
          </p:nvPr>
        </p:nvSpPr>
        <p:spPr>
          <a:xfrm>
            <a:off x="1981200" y="260648"/>
            <a:ext cx="8229600" cy="720080"/>
          </a:xfrm>
        </p:spPr>
        <p:txBody>
          <a:bodyPr>
            <a:normAutofit/>
          </a:bodyPr>
          <a:lstStyle/>
          <a:p>
            <a:r>
              <a:rPr lang="cs-CZ" b="1" dirty="0"/>
              <a:t>  </a:t>
            </a:r>
            <a:r>
              <a:rPr lang="cs-CZ" b="1" dirty="0" err="1"/>
              <a:t>Movements</a:t>
            </a:r>
            <a:r>
              <a:rPr lang="cs-CZ" b="1" dirty="0"/>
              <a:t> </a:t>
            </a:r>
            <a:r>
              <a:rPr lang="cs-CZ" b="1" dirty="0" err="1"/>
              <a:t>of</a:t>
            </a:r>
            <a:r>
              <a:rPr lang="cs-CZ" b="1" dirty="0"/>
              <a:t> soul   </a:t>
            </a:r>
            <a:endParaRPr lang="cs-CZ" sz="2800" dirty="0"/>
          </a:p>
        </p:txBody>
      </p:sp>
      <p:sp>
        <p:nvSpPr>
          <p:cNvPr id="25603" name="Inhaltsplatzhalter 2"/>
          <p:cNvSpPr>
            <a:spLocks noGrp="1"/>
          </p:cNvSpPr>
          <p:nvPr>
            <p:ph sz="half" idx="1"/>
          </p:nvPr>
        </p:nvSpPr>
        <p:spPr>
          <a:xfrm>
            <a:off x="1847528" y="980728"/>
            <a:ext cx="9217024" cy="5877272"/>
          </a:xfrm>
        </p:spPr>
        <p:txBody>
          <a:bodyPr>
            <a:normAutofit fontScale="62500" lnSpcReduction="20000"/>
          </a:bodyPr>
          <a:lstStyle/>
          <a:p>
            <a:pPr marL="0" indent="0">
              <a:buNone/>
            </a:pPr>
            <a:r>
              <a:rPr lang="cs-CZ" sz="3600" b="1" dirty="0"/>
              <a:t> </a:t>
            </a:r>
          </a:p>
          <a:p>
            <a:pPr marL="0" indent="0">
              <a:buNone/>
            </a:pPr>
            <a:endParaRPr lang="cs-CZ" sz="3600" b="1" i="1" dirty="0"/>
          </a:p>
          <a:p>
            <a:pPr marL="0" indent="0">
              <a:buNone/>
            </a:pPr>
            <a:endParaRPr lang="cs-CZ" sz="3600" b="1" i="1" dirty="0"/>
          </a:p>
          <a:p>
            <a:pPr marL="0" indent="0">
              <a:buNone/>
            </a:pPr>
            <a:endParaRPr lang="cs-CZ" sz="3600" b="1" i="1" dirty="0"/>
          </a:p>
          <a:p>
            <a:pPr marL="0" indent="0">
              <a:buNone/>
            </a:pPr>
            <a:endParaRPr lang="cs-CZ" sz="3600" b="1" i="1" dirty="0"/>
          </a:p>
          <a:p>
            <a:pPr marL="0" indent="0">
              <a:buNone/>
            </a:pPr>
            <a:endParaRPr lang="cs-CZ" sz="3600" b="1" i="1" dirty="0"/>
          </a:p>
          <a:p>
            <a:pPr marL="0" indent="0">
              <a:buNone/>
            </a:pPr>
            <a:endParaRPr lang="cs-CZ" sz="2400" dirty="0"/>
          </a:p>
          <a:p>
            <a:pPr marL="0" indent="0">
              <a:buNone/>
            </a:pPr>
            <a:endParaRPr lang="cs-CZ" sz="2400" dirty="0"/>
          </a:p>
          <a:p>
            <a:pPr marL="0" indent="0">
              <a:buNone/>
            </a:pPr>
            <a:endParaRPr lang="cs-CZ" sz="2400" dirty="0"/>
          </a:p>
          <a:p>
            <a:pPr marL="0" indent="0">
              <a:buNone/>
            </a:pPr>
            <a:r>
              <a:rPr lang="cs-CZ" sz="2400" dirty="0" err="1"/>
              <a:t>Moving</a:t>
            </a:r>
            <a:r>
              <a:rPr lang="cs-CZ" sz="2400" dirty="0"/>
              <a:t> </a:t>
            </a:r>
            <a:r>
              <a:rPr lang="cs-CZ" sz="2400" dirty="0" err="1"/>
              <a:t>accessories</a:t>
            </a:r>
            <a:r>
              <a:rPr lang="cs-CZ" sz="2400" dirty="0"/>
              <a:t>  </a:t>
            </a:r>
          </a:p>
          <a:p>
            <a:pPr marL="0" indent="0">
              <a:buNone/>
            </a:pPr>
            <a:r>
              <a:rPr lang="cs-CZ" sz="2400" dirty="0"/>
              <a:t>(</a:t>
            </a:r>
            <a:r>
              <a:rPr lang="cs-CZ" sz="2400" i="1" dirty="0" err="1"/>
              <a:t>äusserlich</a:t>
            </a:r>
            <a:r>
              <a:rPr lang="cs-CZ" sz="2400" i="1" dirty="0"/>
              <a:t> </a:t>
            </a:r>
            <a:r>
              <a:rPr lang="cs-CZ" sz="2400" i="1" dirty="0" err="1"/>
              <a:t>bewegtes</a:t>
            </a:r>
            <a:r>
              <a:rPr lang="cs-CZ" sz="2400" i="1" dirty="0"/>
              <a:t> </a:t>
            </a:r>
            <a:r>
              <a:rPr lang="cs-CZ" sz="2400" i="1" dirty="0" err="1"/>
              <a:t>Beiwerk</a:t>
            </a:r>
            <a:r>
              <a:rPr lang="cs-CZ" sz="2400" dirty="0"/>
              <a:t>) </a:t>
            </a:r>
          </a:p>
          <a:p>
            <a:pPr marL="0" indent="0">
              <a:buNone/>
            </a:pPr>
            <a:r>
              <a:rPr lang="cs-CZ" sz="2400" dirty="0"/>
              <a:t>As </a:t>
            </a:r>
            <a:r>
              <a:rPr lang="cs-CZ" sz="2400" dirty="0" err="1"/>
              <a:t>an</a:t>
            </a:r>
            <a:r>
              <a:rPr lang="cs-CZ" sz="2400" dirty="0"/>
              <a:t> </a:t>
            </a:r>
            <a:r>
              <a:rPr lang="cs-CZ" sz="2400" dirty="0" err="1"/>
              <a:t>expression</a:t>
            </a:r>
            <a:r>
              <a:rPr lang="cs-CZ" sz="2400" dirty="0"/>
              <a:t> </a:t>
            </a:r>
            <a:r>
              <a:rPr lang="cs-CZ" sz="2400" dirty="0" err="1"/>
              <a:t>of</a:t>
            </a:r>
            <a:r>
              <a:rPr lang="cs-CZ" sz="2400" dirty="0"/>
              <a:t> </a:t>
            </a:r>
            <a:r>
              <a:rPr lang="cs-CZ" sz="2400" dirty="0" err="1"/>
              <a:t>affective</a:t>
            </a:r>
            <a:r>
              <a:rPr lang="cs-CZ" sz="2400" dirty="0"/>
              <a:t> (</a:t>
            </a:r>
            <a:r>
              <a:rPr lang="cs-CZ" sz="2400" dirty="0" err="1"/>
              <a:t>passionate</a:t>
            </a:r>
            <a:r>
              <a:rPr lang="cs-CZ" sz="2400" dirty="0"/>
              <a:t>)</a:t>
            </a:r>
          </a:p>
          <a:p>
            <a:pPr marL="0" indent="0">
              <a:buNone/>
            </a:pPr>
            <a:r>
              <a:rPr lang="cs-CZ" sz="2400" dirty="0" err="1"/>
              <a:t>movements</a:t>
            </a:r>
            <a:r>
              <a:rPr lang="cs-CZ" sz="2400" dirty="0"/>
              <a:t> </a:t>
            </a:r>
            <a:r>
              <a:rPr lang="cs-CZ" sz="2400" dirty="0" err="1"/>
              <a:t>of</a:t>
            </a:r>
            <a:r>
              <a:rPr lang="cs-CZ" sz="2400" dirty="0"/>
              <a:t> soul   </a:t>
            </a:r>
          </a:p>
          <a:p>
            <a:pPr marL="0" indent="0">
              <a:buNone/>
            </a:pPr>
            <a:r>
              <a:rPr lang="cs-CZ" sz="2400" dirty="0"/>
              <a:t>(</a:t>
            </a:r>
            <a:r>
              <a:rPr lang="cs-CZ" sz="2400" i="1" dirty="0" err="1"/>
              <a:t>leidenschaftlicher</a:t>
            </a:r>
            <a:r>
              <a:rPr lang="cs-CZ" sz="2400" i="1" dirty="0"/>
              <a:t> </a:t>
            </a:r>
            <a:r>
              <a:rPr lang="cs-CZ" sz="2400" i="1" dirty="0" err="1"/>
              <a:t>Seelenbewegung</a:t>
            </a:r>
            <a:r>
              <a:rPr lang="cs-CZ" sz="2400" i="1" dirty="0"/>
              <a:t>)</a:t>
            </a:r>
            <a:endParaRPr lang="cs-CZ" sz="2400" b="1" i="1" dirty="0"/>
          </a:p>
          <a:p>
            <a:pPr marL="0" indent="0">
              <a:buNone/>
            </a:pPr>
            <a:endParaRPr lang="cs-CZ" sz="3600" b="1" i="1" dirty="0"/>
          </a:p>
          <a:p>
            <a:pPr marL="0" indent="0">
              <a:buNone/>
            </a:pPr>
            <a:endParaRPr lang="cs-CZ" sz="2400" dirty="0"/>
          </a:p>
          <a:p>
            <a:pPr marL="0" indent="0">
              <a:buNone/>
            </a:pPr>
            <a:r>
              <a:rPr lang="cs-CZ" sz="1900" dirty="0"/>
              <a:t> </a:t>
            </a:r>
            <a:r>
              <a:rPr lang="cs-CZ" sz="1900" dirty="0" err="1"/>
              <a:t>Dissertation</a:t>
            </a:r>
            <a:r>
              <a:rPr lang="cs-CZ" sz="1900" dirty="0"/>
              <a:t> on o </a:t>
            </a:r>
            <a:r>
              <a:rPr lang="cs-CZ" sz="1900" dirty="0" err="1"/>
              <a:t>Botticeli</a:t>
            </a:r>
            <a:endParaRPr lang="cs-CZ" sz="1900" dirty="0"/>
          </a:p>
          <a:p>
            <a:pPr marL="0" indent="0">
              <a:buNone/>
            </a:pPr>
            <a:r>
              <a:rPr lang="cs-CZ" sz="1900" dirty="0"/>
              <a:t>1893</a:t>
            </a:r>
            <a:endParaRPr lang="de-DE" sz="1900" dirty="0"/>
          </a:p>
        </p:txBody>
      </p:sp>
      <p:sp>
        <p:nvSpPr>
          <p:cNvPr id="25604" name="Inhaltsplatzhalter 3"/>
          <p:cNvSpPr>
            <a:spLocks noGrp="1"/>
          </p:cNvSpPr>
          <p:nvPr>
            <p:ph sz="half" idx="2"/>
          </p:nvPr>
        </p:nvSpPr>
        <p:spPr/>
        <p:txBody>
          <a:bodyPr>
            <a:normAutofit fontScale="62500" lnSpcReduction="20000"/>
          </a:bodyPr>
          <a:lstStyle/>
          <a:p>
            <a:pPr eaLnBrk="1" hangingPunct="1"/>
            <a:endParaRPr lang="cs-CZ" dirty="0"/>
          </a:p>
        </p:txBody>
      </p:sp>
      <p:pic>
        <p:nvPicPr>
          <p:cNvPr id="25605" name="Picture 3"/>
          <p:cNvPicPr>
            <a:picLocks noChangeAspect="1" noChangeArrowheads="1"/>
          </p:cNvPicPr>
          <p:nvPr/>
        </p:nvPicPr>
        <p:blipFill>
          <a:blip r:embed="rId2" cstate="print"/>
          <a:srcRect/>
          <a:stretch>
            <a:fillRect/>
          </a:stretch>
        </p:blipFill>
        <p:spPr bwMode="auto">
          <a:xfrm>
            <a:off x="6189662" y="1435088"/>
            <a:ext cx="4514850" cy="4359728"/>
          </a:xfrm>
          <a:prstGeom prst="rect">
            <a:avLst/>
          </a:prstGeom>
          <a:noFill/>
          <a:ln w="9525">
            <a:noFill/>
            <a:miter lim="800000"/>
            <a:headEnd/>
            <a:tailEnd/>
          </a:ln>
          <a:effectLst/>
        </p:spPr>
      </p:pic>
      <p:sp>
        <p:nvSpPr>
          <p:cNvPr id="8" name="TextovéPole 7"/>
          <p:cNvSpPr txBox="1"/>
          <p:nvPr/>
        </p:nvSpPr>
        <p:spPr>
          <a:xfrm>
            <a:off x="1927920" y="6093296"/>
            <a:ext cx="3096344" cy="369332"/>
          </a:xfrm>
          <a:prstGeom prst="rect">
            <a:avLst/>
          </a:prstGeom>
          <a:noFill/>
        </p:spPr>
        <p:txBody>
          <a:bodyPr wrap="square" rtlCol="0">
            <a:spAutoFit/>
          </a:bodyPr>
          <a:lstStyle/>
          <a:p>
            <a:r>
              <a:rPr lang="cs-CZ" dirty="0"/>
              <a:t> </a:t>
            </a:r>
          </a:p>
        </p:txBody>
      </p:sp>
      <p:pic>
        <p:nvPicPr>
          <p:cNvPr id="1026" name="Picture 2" descr="http://www.windows2universe.org/mythology/images/primavera.gif"/>
          <p:cNvPicPr>
            <a:picLocks noChangeAspect="1" noChangeArrowheads="1"/>
          </p:cNvPicPr>
          <p:nvPr/>
        </p:nvPicPr>
        <p:blipFill>
          <a:blip r:embed="rId3" cstate="print"/>
          <a:srcRect/>
          <a:stretch>
            <a:fillRect/>
          </a:stretch>
        </p:blipFill>
        <p:spPr bwMode="auto">
          <a:xfrm>
            <a:off x="1703110" y="951316"/>
            <a:ext cx="4379502" cy="288032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0"/>
            <a:ext cx="7886700" cy="476672"/>
          </a:xfrm>
        </p:spPr>
        <p:txBody>
          <a:bodyPr>
            <a:normAutofit fontScale="90000"/>
          </a:bodyPr>
          <a:lstStyle/>
          <a:p>
            <a:r>
              <a:rPr lang="cs-CZ" b="1" dirty="0" err="1"/>
              <a:t>Pathosformel</a:t>
            </a:r>
            <a:endParaRPr lang="cs-CZ" b="1" dirty="0"/>
          </a:p>
        </p:txBody>
      </p:sp>
      <p:sp>
        <p:nvSpPr>
          <p:cNvPr id="3" name="Zástupný symbol pro obsah 2"/>
          <p:cNvSpPr>
            <a:spLocks noGrp="1"/>
          </p:cNvSpPr>
          <p:nvPr>
            <p:ph sz="half" idx="1"/>
          </p:nvPr>
        </p:nvSpPr>
        <p:spPr>
          <a:xfrm>
            <a:off x="1775520" y="1700808"/>
            <a:ext cx="4464496" cy="5257800"/>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i="1" dirty="0"/>
          </a:p>
          <a:p>
            <a:pPr>
              <a:buNone/>
            </a:pPr>
            <a:endParaRPr lang="cs-CZ" i="1" dirty="0"/>
          </a:p>
          <a:p>
            <a:pPr>
              <a:buNone/>
            </a:pPr>
            <a:endParaRPr lang="cs-CZ" i="1" dirty="0"/>
          </a:p>
          <a:p>
            <a:pPr>
              <a:buNone/>
            </a:pPr>
            <a:r>
              <a:rPr lang="cs-CZ" sz="1800" i="1" dirty="0" err="1"/>
              <a:t>Schema</a:t>
            </a:r>
            <a:r>
              <a:rPr lang="cs-CZ" sz="1800" i="1" dirty="0"/>
              <a:t> </a:t>
            </a:r>
            <a:r>
              <a:rPr lang="cs-CZ" sz="1800" i="1" dirty="0" err="1"/>
              <a:t>Pathosformeln</a:t>
            </a:r>
            <a:r>
              <a:rPr lang="cs-CZ" sz="1800" dirty="0"/>
              <a:t>, WIA, III.71, f. 7, </a:t>
            </a:r>
          </a:p>
          <a:p>
            <a:pPr>
              <a:buNone/>
            </a:pPr>
            <a:r>
              <a:rPr lang="cs-CZ" sz="1800" dirty="0"/>
              <a:t>asi 1905</a:t>
            </a:r>
          </a:p>
        </p:txBody>
      </p:sp>
      <p:sp>
        <p:nvSpPr>
          <p:cNvPr id="4" name="Zástupný symbol pro obsah 3"/>
          <p:cNvSpPr>
            <a:spLocks noGrp="1"/>
          </p:cNvSpPr>
          <p:nvPr>
            <p:ph sz="half" idx="2"/>
          </p:nvPr>
        </p:nvSpPr>
        <p:spPr/>
        <p:txBody>
          <a:bodyPr>
            <a:normAutofit fontScale="92500" lnSpcReduction="20000"/>
          </a:bodyPr>
          <a:lstStyle/>
          <a:p>
            <a:endParaRPr lang="cs-CZ" dirty="0"/>
          </a:p>
        </p:txBody>
      </p:sp>
      <p:pic>
        <p:nvPicPr>
          <p:cNvPr id="1026" name="Picture 2" descr="http://www.engramma.it/eOS/resources/images/119/119_Wedepohl_03-04.jpg"/>
          <p:cNvPicPr>
            <a:picLocks noChangeAspect="1" noChangeArrowheads="1"/>
          </p:cNvPicPr>
          <p:nvPr/>
        </p:nvPicPr>
        <p:blipFill>
          <a:blip r:embed="rId3" cstate="print"/>
          <a:srcRect/>
          <a:stretch>
            <a:fillRect/>
          </a:stretch>
        </p:blipFill>
        <p:spPr bwMode="auto">
          <a:xfrm>
            <a:off x="-2112912" y="476672"/>
            <a:ext cx="11995855" cy="544312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72554"/>
            <a:ext cx="8229600" cy="2383522"/>
          </a:xfrm>
        </p:spPr>
        <p:txBody>
          <a:bodyPr>
            <a:normAutofit fontScale="90000"/>
          </a:bodyPr>
          <a:lstStyle/>
          <a:p>
            <a:br>
              <a:rPr lang="cs-CZ" sz="1600" dirty="0">
                <a:latin typeface="+mn-lt"/>
              </a:rPr>
            </a:br>
            <a:r>
              <a:rPr lang="cs-CZ" sz="1800" dirty="0">
                <a:latin typeface="+mn-lt"/>
              </a:rPr>
              <a:t> </a:t>
            </a:r>
            <a:br>
              <a:rPr lang="cs-CZ" sz="1800" dirty="0">
                <a:latin typeface="+mn-lt"/>
              </a:rPr>
            </a:br>
            <a:br>
              <a:rPr lang="cs-CZ" sz="1800" dirty="0">
                <a:latin typeface="+mn-lt"/>
              </a:rPr>
            </a:br>
            <a:r>
              <a:rPr lang="en-US" sz="2200" dirty="0">
                <a:latin typeface="+mn-lt"/>
              </a:rPr>
              <a:t>“..die </a:t>
            </a:r>
            <a:r>
              <a:rPr lang="en-US" sz="2200" dirty="0" err="1">
                <a:latin typeface="+mn-lt"/>
              </a:rPr>
              <a:t>echt</a:t>
            </a:r>
            <a:r>
              <a:rPr lang="en-US" sz="2200" dirty="0">
                <a:latin typeface="+mn-lt"/>
              </a:rPr>
              <a:t> </a:t>
            </a:r>
            <a:r>
              <a:rPr lang="en-US" sz="2200" dirty="0" err="1">
                <a:latin typeface="+mn-lt"/>
              </a:rPr>
              <a:t>antiken</a:t>
            </a:r>
            <a:r>
              <a:rPr lang="en-US" sz="2200" dirty="0">
                <a:latin typeface="+mn-lt"/>
              </a:rPr>
              <a:t> </a:t>
            </a:r>
            <a:r>
              <a:rPr lang="en-US" sz="2200" dirty="0" err="1">
                <a:latin typeface="+mn-lt"/>
              </a:rPr>
              <a:t>Formlen</a:t>
            </a:r>
            <a:r>
              <a:rPr lang="en-US" sz="2200" dirty="0">
                <a:latin typeface="+mn-lt"/>
              </a:rPr>
              <a:t> </a:t>
            </a:r>
            <a:r>
              <a:rPr lang="en-US" sz="2200" dirty="0" err="1">
                <a:latin typeface="+mn-lt"/>
              </a:rPr>
              <a:t>geisteigerten</a:t>
            </a:r>
            <a:r>
              <a:rPr lang="en-US" sz="2200" dirty="0">
                <a:latin typeface="+mn-lt"/>
              </a:rPr>
              <a:t> </a:t>
            </a:r>
            <a:r>
              <a:rPr lang="en-US" sz="2200" dirty="0" err="1">
                <a:latin typeface="+mn-lt"/>
              </a:rPr>
              <a:t>körperlichen</a:t>
            </a:r>
            <a:r>
              <a:rPr lang="en-US" sz="2200" dirty="0">
                <a:latin typeface="+mn-lt"/>
              </a:rPr>
              <a:t> </a:t>
            </a:r>
            <a:r>
              <a:rPr lang="en-US" sz="2200" dirty="0" err="1">
                <a:latin typeface="+mn-lt"/>
              </a:rPr>
              <a:t>oder</a:t>
            </a:r>
            <a:r>
              <a:rPr lang="en-US" sz="2200" dirty="0">
                <a:latin typeface="+mn-lt"/>
              </a:rPr>
              <a:t> </a:t>
            </a:r>
            <a:r>
              <a:rPr lang="en-US" sz="2200" dirty="0" err="1">
                <a:latin typeface="+mn-lt"/>
              </a:rPr>
              <a:t>seelsichen</a:t>
            </a:r>
            <a:r>
              <a:rPr lang="en-US" sz="2200" dirty="0">
                <a:latin typeface="+mn-lt"/>
              </a:rPr>
              <a:t> </a:t>
            </a:r>
            <a:r>
              <a:rPr lang="en-US" sz="2200" dirty="0" err="1">
                <a:latin typeface="+mn-lt"/>
              </a:rPr>
              <a:t>Ausdrucks</a:t>
            </a:r>
            <a:r>
              <a:rPr lang="en-US" sz="2200" dirty="0">
                <a:latin typeface="+mn-lt"/>
              </a:rPr>
              <a:t> in den </a:t>
            </a:r>
            <a:r>
              <a:rPr lang="en-US" sz="2200" dirty="0" err="1">
                <a:latin typeface="+mn-lt"/>
              </a:rPr>
              <a:t>Renaissancestil</a:t>
            </a:r>
            <a:r>
              <a:rPr lang="en-US" sz="2200" dirty="0">
                <a:latin typeface="+mn-lt"/>
              </a:rPr>
              <a:t> </a:t>
            </a:r>
            <a:r>
              <a:rPr lang="en-US" sz="2200" dirty="0" err="1">
                <a:latin typeface="+mn-lt"/>
              </a:rPr>
              <a:t>bewegter</a:t>
            </a:r>
            <a:r>
              <a:rPr lang="en-US" sz="2200" dirty="0">
                <a:latin typeface="+mn-lt"/>
              </a:rPr>
              <a:t> </a:t>
            </a:r>
            <a:r>
              <a:rPr lang="en-US" sz="2200" dirty="0" err="1">
                <a:latin typeface="+mn-lt"/>
              </a:rPr>
              <a:t>Lebensschilderung</a:t>
            </a:r>
            <a:r>
              <a:rPr lang="en-US" sz="2200" dirty="0">
                <a:latin typeface="+mn-lt"/>
              </a:rPr>
              <a:t> </a:t>
            </a:r>
            <a:r>
              <a:rPr lang="en-US" sz="2200" dirty="0" err="1">
                <a:latin typeface="+mn-lt"/>
              </a:rPr>
              <a:t>einzugliedern</a:t>
            </a:r>
            <a:r>
              <a:rPr lang="en-US" sz="2200" dirty="0">
                <a:latin typeface="+mn-lt"/>
              </a:rPr>
              <a:t>”</a:t>
            </a:r>
            <a:br>
              <a:rPr lang="cs-CZ" sz="2200" dirty="0">
                <a:latin typeface="+mn-lt"/>
              </a:rPr>
            </a:br>
            <a:br>
              <a:rPr lang="cs-CZ" sz="2200" dirty="0">
                <a:latin typeface="+mn-lt"/>
              </a:rPr>
            </a:br>
            <a:r>
              <a:rPr lang="en-US" sz="2200" dirty="0"/>
              <a:t>genuinely ancient formulae of an intensified physical or psychic expression in the Renaissance style, which strives to portray life in motion</a:t>
            </a:r>
            <a:br>
              <a:rPr lang="cs-CZ" sz="2200" dirty="0"/>
            </a:br>
            <a:br>
              <a:rPr lang="cs-CZ" sz="2200" dirty="0">
                <a:latin typeface="+mn-lt"/>
              </a:rPr>
            </a:br>
            <a:r>
              <a:rPr lang="en-US" sz="2200" dirty="0"/>
              <a:t>evidence of mental states transformed into images”…in which “later generations …sought out the permanent traces of the most profound emotions in human existence.</a:t>
            </a:r>
            <a:br>
              <a:rPr lang="de-DE" sz="2200" dirty="0"/>
            </a:br>
            <a:br>
              <a:rPr lang="cs-CZ" sz="2200" dirty="0">
                <a:latin typeface="+mn-lt"/>
              </a:rPr>
            </a:br>
            <a:r>
              <a:rPr lang="cs-CZ" sz="1800" dirty="0">
                <a:latin typeface="+mn-lt"/>
              </a:rPr>
              <a:t>  </a:t>
            </a:r>
            <a:r>
              <a:rPr lang="cs-CZ" sz="1800" dirty="0" err="1">
                <a:latin typeface="+mn-lt"/>
              </a:rPr>
              <a:t>Dürer</a:t>
            </a:r>
            <a:r>
              <a:rPr lang="cs-CZ" sz="1800" dirty="0">
                <a:latin typeface="+mn-lt"/>
              </a:rPr>
              <a:t> </a:t>
            </a:r>
            <a:r>
              <a:rPr lang="cs-CZ" sz="1800" dirty="0" err="1">
                <a:latin typeface="+mn-lt"/>
              </a:rPr>
              <a:t>und</a:t>
            </a:r>
            <a:r>
              <a:rPr lang="cs-CZ" sz="1800" dirty="0">
                <a:latin typeface="+mn-lt"/>
              </a:rPr>
              <a:t> </a:t>
            </a:r>
            <a:r>
              <a:rPr lang="cs-CZ" sz="1800" dirty="0" err="1">
                <a:latin typeface="+mn-lt"/>
              </a:rPr>
              <a:t>die</a:t>
            </a:r>
            <a:r>
              <a:rPr lang="cs-CZ" sz="1800" dirty="0">
                <a:latin typeface="+mn-lt"/>
              </a:rPr>
              <a:t> </a:t>
            </a:r>
            <a:r>
              <a:rPr lang="cs-CZ" sz="1800" dirty="0" err="1">
                <a:latin typeface="+mn-lt"/>
              </a:rPr>
              <a:t>italienische</a:t>
            </a:r>
            <a:r>
              <a:rPr lang="cs-CZ" sz="1800" dirty="0">
                <a:latin typeface="+mn-lt"/>
              </a:rPr>
              <a:t> </a:t>
            </a:r>
            <a:r>
              <a:rPr lang="cs-CZ" sz="1800" dirty="0" err="1">
                <a:latin typeface="+mn-lt"/>
              </a:rPr>
              <a:t>Antike</a:t>
            </a:r>
            <a:r>
              <a:rPr lang="cs-CZ" sz="1800" dirty="0">
                <a:latin typeface="+mn-lt"/>
              </a:rPr>
              <a:t>, 1905 </a:t>
            </a:r>
            <a:br>
              <a:rPr lang="cs-CZ" sz="1800" dirty="0"/>
            </a:br>
            <a:endParaRPr lang="cs-CZ" sz="1800" dirty="0"/>
          </a:p>
        </p:txBody>
      </p:sp>
      <p:pic>
        <p:nvPicPr>
          <p:cNvPr id="7" name="Picture 2" descr="D:\přednášení obr\emoce\příklady\bodymeaning\OrpheusDeathLouvreG416.jpg"/>
          <p:cNvPicPr>
            <a:picLocks noGrp="1" noChangeAspect="1" noChangeArrowheads="1"/>
          </p:cNvPicPr>
          <p:nvPr>
            <p:ph sz="half" idx="1"/>
          </p:nvPr>
        </p:nvPicPr>
        <p:blipFill>
          <a:blip r:embed="rId2" cstate="print"/>
          <a:stretch>
            <a:fillRect/>
          </a:stretch>
        </p:blipFill>
        <p:spPr bwMode="auto">
          <a:xfrm>
            <a:off x="1947785" y="3592514"/>
            <a:ext cx="3886200" cy="3265487"/>
          </a:xfrm>
          <a:prstGeom prst="rect">
            <a:avLst/>
          </a:prstGeom>
          <a:noFill/>
        </p:spPr>
      </p:pic>
      <p:pic>
        <p:nvPicPr>
          <p:cNvPr id="5" name="Picture 2" descr="http://www.backtoclassics.com/images/pics/albrechtdurer/albrechtdurer_death_of_orpheus.jpg"/>
          <p:cNvPicPr>
            <a:picLocks noGrp="1" noChangeAspect="1" noChangeArrowheads="1"/>
          </p:cNvPicPr>
          <p:nvPr>
            <p:ph sz="half" idx="2"/>
          </p:nvPr>
        </p:nvPicPr>
        <p:blipFill>
          <a:blip r:embed="rId3" cstate="print"/>
          <a:stretch>
            <a:fillRect/>
          </a:stretch>
        </p:blipFill>
        <p:spPr bwMode="auto">
          <a:xfrm>
            <a:off x="6672064" y="3140647"/>
            <a:ext cx="2441448" cy="3160776"/>
          </a:xfrm>
          <a:prstGeom prst="rect">
            <a:avLst/>
          </a:prstGeom>
          <a:noFill/>
        </p:spPr>
      </p:pic>
      <p:sp>
        <p:nvSpPr>
          <p:cNvPr id="6" name="TextovéPole 5"/>
          <p:cNvSpPr txBox="1"/>
          <p:nvPr/>
        </p:nvSpPr>
        <p:spPr>
          <a:xfrm>
            <a:off x="6528048" y="6309320"/>
            <a:ext cx="3744416" cy="338554"/>
          </a:xfrm>
          <a:prstGeom prst="rect">
            <a:avLst/>
          </a:prstGeom>
          <a:noFill/>
        </p:spPr>
        <p:txBody>
          <a:bodyPr wrap="square" rtlCol="0">
            <a:spAutoFit/>
          </a:bodyPr>
          <a:lstStyle/>
          <a:p>
            <a:r>
              <a:rPr lang="cs-CZ" sz="1600" dirty="0" err="1"/>
              <a:t>Dürer</a:t>
            </a:r>
            <a:r>
              <a:rPr lang="cs-CZ" sz="1600" dirty="0"/>
              <a:t>, </a:t>
            </a:r>
            <a:r>
              <a:rPr lang="cs-CZ" sz="1600" i="1" dirty="0"/>
              <a:t>Smrt Orfeova</a:t>
            </a:r>
            <a:r>
              <a:rPr lang="cs-CZ" sz="1600" dirty="0"/>
              <a:t>, 1494</a:t>
            </a:r>
          </a:p>
        </p:txBody>
      </p:sp>
      <p:sp>
        <p:nvSpPr>
          <p:cNvPr id="8" name="TextovéPole 7"/>
          <p:cNvSpPr txBox="1"/>
          <p:nvPr/>
        </p:nvSpPr>
        <p:spPr>
          <a:xfrm>
            <a:off x="4295800" y="-250666"/>
            <a:ext cx="6480720" cy="523220"/>
          </a:xfrm>
          <a:prstGeom prst="rect">
            <a:avLst/>
          </a:prstGeom>
          <a:noFill/>
        </p:spPr>
        <p:txBody>
          <a:bodyPr wrap="square" rtlCol="0">
            <a:spAutoFit/>
          </a:bodyPr>
          <a:lstStyle/>
          <a:p>
            <a:r>
              <a:rPr lang="cs-CZ" sz="2800" b="1"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2800" b="1" dirty="0"/>
              <a:t>….and  </a:t>
            </a:r>
            <a:r>
              <a:rPr lang="cs-CZ" sz="2800" b="1" dirty="0" err="1"/>
              <a:t>Warburg´s</a:t>
            </a:r>
            <a:r>
              <a:rPr lang="cs-CZ" sz="2800" b="1" dirty="0"/>
              <a:t> </a:t>
            </a:r>
            <a:r>
              <a:rPr lang="cs-CZ" sz="2800" b="1" dirty="0" err="1"/>
              <a:t>subsequent</a:t>
            </a:r>
            <a:r>
              <a:rPr lang="cs-CZ" sz="2800" b="1" dirty="0"/>
              <a:t> </a:t>
            </a:r>
            <a:r>
              <a:rPr lang="cs-CZ" sz="2800" b="1" dirty="0" err="1"/>
              <a:t>redefinitions</a:t>
            </a:r>
            <a:r>
              <a:rPr lang="cs-CZ" sz="2800" b="1" dirty="0"/>
              <a:t>   </a:t>
            </a:r>
          </a:p>
        </p:txBody>
      </p:sp>
      <p:sp>
        <p:nvSpPr>
          <p:cNvPr id="3" name="Zástupný symbol pro obsah 2"/>
          <p:cNvSpPr>
            <a:spLocks noGrp="1"/>
          </p:cNvSpPr>
          <p:nvPr>
            <p:ph sz="half" idx="1"/>
          </p:nvPr>
        </p:nvSpPr>
        <p:spPr>
          <a:xfrm>
            <a:off x="2186496" y="1883542"/>
            <a:ext cx="3886200" cy="4351337"/>
          </a:xfrm>
        </p:spPr>
        <p:txBody>
          <a:bodyPr>
            <a:normAutofit lnSpcReduction="10000"/>
          </a:bodyPr>
          <a:lstStyle/>
          <a:p>
            <a:pPr>
              <a:buNone/>
            </a:pPr>
            <a:r>
              <a:rPr lang="cs-CZ" i="1" dirty="0"/>
              <a:t>….</a:t>
            </a:r>
            <a:r>
              <a:rPr lang="cs-CZ" i="1" dirty="0" err="1"/>
              <a:t>Echt</a:t>
            </a:r>
            <a:r>
              <a:rPr lang="cs-CZ" i="1" dirty="0"/>
              <a:t> </a:t>
            </a:r>
            <a:r>
              <a:rPr lang="cs-CZ" i="1" dirty="0" err="1"/>
              <a:t>antike</a:t>
            </a:r>
            <a:r>
              <a:rPr lang="cs-CZ" i="1" dirty="0"/>
              <a:t> Superlative</a:t>
            </a:r>
            <a:r>
              <a:rPr lang="cs-CZ" dirty="0"/>
              <a:t> der </a:t>
            </a:r>
            <a:r>
              <a:rPr lang="cs-CZ" i="1" dirty="0" err="1"/>
              <a:t>Gebärdensprache</a:t>
            </a:r>
            <a:r>
              <a:rPr lang="cs-CZ" i="1" dirty="0"/>
              <a:t> (1912)</a:t>
            </a:r>
            <a:r>
              <a:rPr lang="cs-CZ" dirty="0"/>
              <a:t> </a:t>
            </a:r>
          </a:p>
          <a:p>
            <a:endParaRPr lang="cs-CZ" dirty="0"/>
          </a:p>
          <a:p>
            <a:pPr>
              <a:buNone/>
            </a:pPr>
            <a:r>
              <a:rPr lang="cs-CZ" i="1" dirty="0" err="1"/>
              <a:t>Urworte</a:t>
            </a:r>
            <a:r>
              <a:rPr lang="cs-CZ" dirty="0"/>
              <a:t> </a:t>
            </a:r>
            <a:r>
              <a:rPr lang="cs-CZ" i="1" dirty="0"/>
              <a:t>der </a:t>
            </a:r>
            <a:r>
              <a:rPr lang="cs-CZ" i="1" dirty="0" err="1"/>
              <a:t>leidenschaftliche</a:t>
            </a:r>
            <a:r>
              <a:rPr lang="cs-CZ" dirty="0"/>
              <a:t> </a:t>
            </a:r>
            <a:r>
              <a:rPr lang="cs-CZ" i="1" dirty="0" err="1"/>
              <a:t>Gebärdensprache</a:t>
            </a:r>
            <a:r>
              <a:rPr lang="cs-CZ" i="1" dirty="0"/>
              <a:t> (1927)</a:t>
            </a:r>
          </a:p>
          <a:p>
            <a:pPr>
              <a:buNone/>
            </a:pPr>
            <a:endParaRPr lang="cs-CZ" i="1" dirty="0"/>
          </a:p>
          <a:p>
            <a:pPr marL="0" indent="0">
              <a:buNone/>
            </a:pPr>
            <a:r>
              <a:rPr lang="en-US" sz="2000" i="1" dirty="0" err="1"/>
              <a:t>dynamisieren</a:t>
            </a:r>
            <a:r>
              <a:rPr lang="cs-CZ" sz="2000" i="1" dirty="0"/>
              <a:t>d</a:t>
            </a:r>
            <a:r>
              <a:rPr lang="en-US" sz="2000" i="1" dirty="0"/>
              <a:t>e </a:t>
            </a:r>
            <a:r>
              <a:rPr lang="en-US" sz="2000" i="1" dirty="0" err="1"/>
              <a:t>Zusatzformen</a:t>
            </a:r>
            <a:r>
              <a:rPr lang="en-US" sz="2000" i="1" dirty="0"/>
              <a:t>”</a:t>
            </a:r>
          </a:p>
          <a:p>
            <a:pPr>
              <a:buNone/>
            </a:pPr>
            <a:r>
              <a:rPr lang="cs-CZ" sz="2000" i="1" dirty="0"/>
              <a:t>        (</a:t>
            </a:r>
            <a:r>
              <a:rPr lang="cs-CZ" sz="2000" i="1" dirty="0" err="1"/>
              <a:t>dynamic</a:t>
            </a:r>
            <a:r>
              <a:rPr lang="cs-CZ" sz="2000" i="1" dirty="0"/>
              <a:t> </a:t>
            </a:r>
            <a:r>
              <a:rPr lang="cs-CZ" sz="2000" i="1" dirty="0" err="1"/>
              <a:t>forms</a:t>
            </a:r>
            <a:r>
              <a:rPr lang="cs-CZ" sz="2000" i="1" dirty="0"/>
              <a:t>)</a:t>
            </a:r>
            <a:endParaRPr lang="en-US" sz="2000" i="1" dirty="0"/>
          </a:p>
          <a:p>
            <a:endParaRPr lang="de-DE" sz="2400" dirty="0"/>
          </a:p>
          <a:p>
            <a:pPr>
              <a:buNone/>
            </a:pPr>
            <a:endParaRPr lang="cs-CZ" dirty="0"/>
          </a:p>
          <a:p>
            <a:endParaRPr lang="cs-CZ" dirty="0"/>
          </a:p>
        </p:txBody>
      </p:sp>
      <p:sp>
        <p:nvSpPr>
          <p:cNvPr id="4" name="Zástupný symbol pro obsah 3"/>
          <p:cNvSpPr>
            <a:spLocks noGrp="1"/>
          </p:cNvSpPr>
          <p:nvPr>
            <p:ph sz="half" idx="2"/>
          </p:nvPr>
        </p:nvSpPr>
        <p:spPr>
          <a:xfrm>
            <a:off x="6051550" y="1325082"/>
            <a:ext cx="3886200" cy="4831432"/>
          </a:xfrm>
        </p:spPr>
        <p:txBody>
          <a:bodyPr>
            <a:normAutofit lnSpcReduction="10000"/>
          </a:bodyPr>
          <a:lstStyle/>
          <a:p>
            <a:pPr>
              <a:buNone/>
            </a:pPr>
            <a:r>
              <a:rPr lang="cs-CZ" sz="1600" dirty="0"/>
              <a:t>„..</a:t>
            </a:r>
            <a:r>
              <a:rPr lang="cs-CZ" sz="1600" dirty="0" err="1"/>
              <a:t>diese</a:t>
            </a:r>
            <a:r>
              <a:rPr lang="cs-CZ" sz="1600" dirty="0"/>
              <a:t> </a:t>
            </a:r>
            <a:r>
              <a:rPr lang="cs-CZ" sz="1600" dirty="0" err="1"/>
              <a:t>Engramme</a:t>
            </a:r>
            <a:r>
              <a:rPr lang="cs-CZ" sz="1600" dirty="0"/>
              <a:t> </a:t>
            </a:r>
            <a:r>
              <a:rPr lang="cs-CZ" sz="1600" dirty="0" err="1"/>
              <a:t>leidenschaftlicher</a:t>
            </a:r>
            <a:r>
              <a:rPr lang="cs-CZ" sz="1600" dirty="0"/>
              <a:t> </a:t>
            </a:r>
            <a:r>
              <a:rPr lang="cs-CZ" sz="1600" dirty="0" err="1"/>
              <a:t>Erfahrung</a:t>
            </a:r>
            <a:r>
              <a:rPr lang="cs-CZ" sz="1600" dirty="0"/>
              <a:t>, </a:t>
            </a:r>
            <a:r>
              <a:rPr lang="cs-CZ" sz="1600" dirty="0" err="1"/>
              <a:t>als</a:t>
            </a:r>
            <a:r>
              <a:rPr lang="cs-CZ" sz="1600" dirty="0"/>
              <a:t> </a:t>
            </a:r>
            <a:r>
              <a:rPr lang="cs-CZ" sz="1600" dirty="0" err="1"/>
              <a:t>gedächtnisbewahrtes</a:t>
            </a:r>
            <a:r>
              <a:rPr lang="cs-CZ" sz="1600" dirty="0"/>
              <a:t> </a:t>
            </a:r>
            <a:r>
              <a:rPr lang="cs-CZ" sz="1600" dirty="0" err="1"/>
              <a:t>Erbgut</a:t>
            </a:r>
            <a:r>
              <a:rPr lang="cs-CZ" sz="1600" dirty="0"/>
              <a:t> </a:t>
            </a:r>
            <a:r>
              <a:rPr lang="cs-CZ" sz="1600" dirty="0" err="1"/>
              <a:t>überleben</a:t>
            </a:r>
            <a:r>
              <a:rPr lang="cs-CZ" sz="1600" dirty="0"/>
              <a:t> </a:t>
            </a:r>
            <a:r>
              <a:rPr lang="cs-CZ" sz="1600" dirty="0" err="1"/>
              <a:t>und</a:t>
            </a:r>
            <a:r>
              <a:rPr lang="cs-CZ" sz="1600" dirty="0"/>
              <a:t> </a:t>
            </a:r>
            <a:r>
              <a:rPr lang="cs-CZ" sz="1600" dirty="0" err="1"/>
              <a:t>vorbildlich</a:t>
            </a:r>
            <a:r>
              <a:rPr lang="cs-CZ" sz="1600" dirty="0"/>
              <a:t>….“</a:t>
            </a:r>
          </a:p>
          <a:p>
            <a:pPr>
              <a:buNone/>
            </a:pPr>
            <a:endParaRPr lang="cs-CZ" dirty="0"/>
          </a:p>
          <a:p>
            <a:pPr>
              <a:buNone/>
            </a:pPr>
            <a:r>
              <a:rPr lang="cs-CZ" dirty="0"/>
              <a:t> </a:t>
            </a:r>
          </a:p>
          <a:p>
            <a:pPr>
              <a:buNone/>
            </a:pPr>
            <a:endParaRPr lang="cs-CZ" dirty="0"/>
          </a:p>
          <a:p>
            <a:pPr>
              <a:buNone/>
            </a:pPr>
            <a:endParaRPr lang="cs-CZ" dirty="0"/>
          </a:p>
          <a:p>
            <a:pPr>
              <a:buNone/>
            </a:pPr>
            <a:endParaRPr lang="cs-CZ" dirty="0"/>
          </a:p>
        </p:txBody>
      </p:sp>
      <p:sp>
        <p:nvSpPr>
          <p:cNvPr id="72706" name="AutoShape 2" descr="Výsledek obrázku pro richard semon mneme"/>
          <p:cNvSpPr>
            <a:spLocks noChangeAspect="1" noChangeArrowheads="1"/>
          </p:cNvSpPr>
          <p:nvPr/>
        </p:nvSpPr>
        <p:spPr bwMode="auto">
          <a:xfrm>
            <a:off x="1679575" y="-1379538"/>
            <a:ext cx="1714500" cy="2886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72708" name="AutoShape 4" descr="Výsledek obrázku pro richard semon mneme"/>
          <p:cNvSpPr>
            <a:spLocks noChangeAspect="1" noChangeArrowheads="1"/>
          </p:cNvSpPr>
          <p:nvPr/>
        </p:nvSpPr>
        <p:spPr bwMode="auto">
          <a:xfrm>
            <a:off x="1679575" y="-1379538"/>
            <a:ext cx="1714500" cy="2886076"/>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72712" name="AutoShape 8" descr="Výsledek obrázku pro richard semon"/>
          <p:cNvSpPr>
            <a:spLocks noChangeAspect="1" noChangeArrowheads="1"/>
          </p:cNvSpPr>
          <p:nvPr/>
        </p:nvSpPr>
        <p:spPr bwMode="auto">
          <a:xfrm>
            <a:off x="1679576" y="-2659063"/>
            <a:ext cx="4371975" cy="5543551"/>
          </a:xfrm>
          <a:prstGeom prst="rect">
            <a:avLst/>
          </a:prstGeom>
          <a:noFill/>
        </p:spPr>
        <p:txBody>
          <a:bodyPr vert="horz" wrap="square" lIns="91440" tIns="45720" rIns="91440" bIns="45720" numCol="1" anchor="t" anchorCtr="0" compatLnSpc="1">
            <a:prstTxWarp prst="textNoShape">
              <a:avLst/>
            </a:prstTxWarp>
          </a:bodyPr>
          <a:lstStyle/>
          <a:p>
            <a:endParaRPr lang="cs-CZ"/>
          </a:p>
        </p:txBody>
      </p:sp>
      <p:sp>
        <p:nvSpPr>
          <p:cNvPr id="5" name="Obdélník 4">
            <a:extLst>
              <a:ext uri="{FF2B5EF4-FFF2-40B4-BE49-F238E27FC236}">
                <a16:creationId xmlns:a16="http://schemas.microsoft.com/office/drawing/2014/main" id="{8C0F6047-E484-495C-8D1E-76186DDEF4F0}"/>
              </a:ext>
            </a:extLst>
          </p:cNvPr>
          <p:cNvSpPr/>
          <p:nvPr/>
        </p:nvSpPr>
        <p:spPr>
          <a:xfrm>
            <a:off x="2038350" y="4941169"/>
            <a:ext cx="2977530" cy="1200329"/>
          </a:xfrm>
          <a:prstGeom prst="rect">
            <a:avLst/>
          </a:prstGeom>
        </p:spPr>
        <p:txBody>
          <a:bodyPr wrap="square">
            <a:spAutoFit/>
          </a:bodyPr>
          <a:lstStyle/>
          <a:p>
            <a:pPr>
              <a:buNone/>
            </a:pPr>
            <a:r>
              <a:rPr lang="cs-CZ" i="1" dirty="0"/>
              <a:t>hochstgespannter </a:t>
            </a:r>
            <a:r>
              <a:rPr lang="cs-CZ" i="1" dirty="0" err="1"/>
              <a:t>energetischer</a:t>
            </a:r>
            <a:r>
              <a:rPr lang="cs-CZ" i="1" dirty="0"/>
              <a:t> </a:t>
            </a:r>
            <a:r>
              <a:rPr lang="cs-CZ" i="1" dirty="0" err="1"/>
              <a:t>Ausdruckswerte</a:t>
            </a:r>
            <a:r>
              <a:rPr lang="cs-CZ" dirty="0"/>
              <a:t> (</a:t>
            </a:r>
            <a:r>
              <a:rPr lang="cs-CZ" dirty="0" err="1"/>
              <a:t>energetic</a:t>
            </a:r>
            <a:r>
              <a:rPr lang="cs-CZ" dirty="0"/>
              <a:t> </a:t>
            </a:r>
            <a:r>
              <a:rPr lang="cs-CZ" dirty="0" err="1"/>
              <a:t>expressive</a:t>
            </a:r>
            <a:r>
              <a:rPr lang="cs-CZ" dirty="0"/>
              <a:t> </a:t>
            </a:r>
            <a:r>
              <a:rPr lang="cs-CZ" dirty="0" err="1"/>
              <a:t>values</a:t>
            </a:r>
            <a:r>
              <a:rPr lang="cs-CZ" dirty="0"/>
              <a:t> in </a:t>
            </a:r>
            <a:r>
              <a:rPr lang="cs-CZ" dirty="0" err="1"/>
              <a:t>the</a:t>
            </a:r>
            <a:r>
              <a:rPr lang="cs-CZ" dirty="0"/>
              <a:t> </a:t>
            </a:r>
            <a:r>
              <a:rPr lang="cs-CZ" dirty="0" err="1"/>
              <a:t>highest</a:t>
            </a:r>
            <a:r>
              <a:rPr lang="cs-CZ" dirty="0"/>
              <a:t> </a:t>
            </a:r>
            <a:r>
              <a:rPr lang="cs-CZ" dirty="0" err="1"/>
              <a:t>tension</a:t>
            </a:r>
            <a:r>
              <a:rPr lang="cs-CZ" dirty="0"/>
              <a:t>  </a:t>
            </a:r>
          </a:p>
        </p:txBody>
      </p:sp>
    </p:spTree>
    <p:extLst>
      <p:ext uri="{BB962C8B-B14F-4D97-AF65-F5344CB8AC3E}">
        <p14:creationId xmlns:p14="http://schemas.microsoft.com/office/powerpoint/2010/main" val="227967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5333234-7581-405A-B238-66DA72C5769C}"/>
              </a:ext>
            </a:extLst>
          </p:cNvPr>
          <p:cNvSpPr>
            <a:spLocks noGrp="1"/>
          </p:cNvSpPr>
          <p:nvPr>
            <p:ph type="title"/>
          </p:nvPr>
        </p:nvSpPr>
        <p:spPr/>
        <p:txBody>
          <a:bodyPr/>
          <a:lstStyle/>
          <a:p>
            <a:pPr>
              <a:defRPr/>
            </a:pPr>
            <a:r>
              <a:rPr lang="de-DE" b="1" dirty="0">
                <a:solidFill>
                  <a:schemeClr val="tx2">
                    <a:satMod val="200000"/>
                  </a:schemeClr>
                </a:solidFill>
              </a:rPr>
              <a:t>Origins</a:t>
            </a:r>
            <a:r>
              <a:rPr lang="cs-CZ" b="1" dirty="0">
                <a:solidFill>
                  <a:schemeClr val="tx2">
                    <a:satMod val="200000"/>
                  </a:schemeClr>
                </a:solidFill>
              </a:rPr>
              <a:t>….</a:t>
            </a:r>
          </a:p>
        </p:txBody>
      </p:sp>
      <p:sp>
        <p:nvSpPr>
          <p:cNvPr id="21507" name="Zástupný symbol pro obsah 2">
            <a:extLst>
              <a:ext uri="{FF2B5EF4-FFF2-40B4-BE49-F238E27FC236}">
                <a16:creationId xmlns:a16="http://schemas.microsoft.com/office/drawing/2014/main" id="{A1CC7F4B-F6FE-4104-B532-60D02B68402D}"/>
              </a:ext>
            </a:extLst>
          </p:cNvPr>
          <p:cNvSpPr>
            <a:spLocks noGrp="1"/>
          </p:cNvSpPr>
          <p:nvPr>
            <p:ph idx="1"/>
          </p:nvPr>
        </p:nvSpPr>
        <p:spPr>
          <a:xfrm>
            <a:off x="2135560" y="1820864"/>
            <a:ext cx="7886700" cy="4351337"/>
          </a:xfrm>
        </p:spPr>
        <p:txBody>
          <a:bodyPr/>
          <a:lstStyle/>
          <a:p>
            <a:pPr marL="68263" indent="0">
              <a:buNone/>
              <a:defRPr/>
            </a:pPr>
            <a:r>
              <a:rPr lang="cs-CZ" i="1" dirty="0"/>
              <a:t>It is in the zone of orgiastic mass-seizures that we must look for the mint which stamps upon the memory the expressive movements of the extreme transports of emotion, as far as they can be translated into gesture language, with such intensity that these engrams of the experience of suffering passion survive as a heritage stored in the memory….</a:t>
            </a:r>
            <a:endParaRPr lang="cs-CZ" dirty="0"/>
          </a:p>
          <a:p>
            <a:pPr eaLnBrk="1" hangingPunct="1">
              <a:defRPr/>
            </a:pPr>
            <a:endParaRPr lang="cs-CZ"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81FD97-7668-4422-8906-9F11377B8F53}"/>
              </a:ext>
            </a:extLst>
          </p:cNvPr>
          <p:cNvSpPr>
            <a:spLocks noGrp="1"/>
          </p:cNvSpPr>
          <p:nvPr>
            <p:ph type="title"/>
          </p:nvPr>
        </p:nvSpPr>
        <p:spPr>
          <a:xfrm>
            <a:off x="1775520" y="274638"/>
            <a:ext cx="8784976" cy="1325562"/>
          </a:xfrm>
        </p:spPr>
        <p:txBody>
          <a:bodyPr>
            <a:normAutofit/>
          </a:bodyPr>
          <a:lstStyle/>
          <a:p>
            <a:pPr>
              <a:defRPr/>
            </a:pPr>
            <a:r>
              <a:rPr lang="cs-CZ" sz="3600" b="1" dirty="0"/>
              <a:t>Inversion (re- </a:t>
            </a:r>
            <a:r>
              <a:rPr lang="cs-CZ" sz="3600" b="1" dirty="0" err="1"/>
              <a:t>polarization</a:t>
            </a:r>
            <a:r>
              <a:rPr lang="cs-CZ" sz="3600" b="1" dirty="0"/>
              <a:t>) </a:t>
            </a:r>
            <a:r>
              <a:rPr lang="cs-CZ" sz="3600" b="1" dirty="0" err="1"/>
              <a:t>of</a:t>
            </a:r>
            <a:r>
              <a:rPr lang="cs-CZ" sz="3600" b="1" dirty="0"/>
              <a:t> </a:t>
            </a:r>
            <a:r>
              <a:rPr lang="cs-CZ" sz="3600" b="1" dirty="0" err="1"/>
              <a:t>affective</a:t>
            </a:r>
            <a:r>
              <a:rPr lang="cs-CZ" sz="3600" b="1" dirty="0"/>
              <a:t> </a:t>
            </a:r>
            <a:r>
              <a:rPr lang="cs-CZ" sz="3600" b="1" dirty="0" err="1"/>
              <a:t>formulae</a:t>
            </a:r>
            <a:br>
              <a:rPr lang="cs-CZ" sz="3600" b="1" dirty="0"/>
            </a:br>
            <a:endParaRPr lang="de-DE" dirty="0"/>
          </a:p>
        </p:txBody>
      </p:sp>
      <p:sp>
        <p:nvSpPr>
          <p:cNvPr id="40963" name="Inhaltsplatzhalter 2">
            <a:extLst>
              <a:ext uri="{FF2B5EF4-FFF2-40B4-BE49-F238E27FC236}">
                <a16:creationId xmlns:a16="http://schemas.microsoft.com/office/drawing/2014/main" id="{5D3503A3-74DF-42D4-8022-D513CB94E107}"/>
              </a:ext>
            </a:extLst>
          </p:cNvPr>
          <p:cNvSpPr>
            <a:spLocks noGrp="1"/>
          </p:cNvSpPr>
          <p:nvPr>
            <p:ph idx="1"/>
          </p:nvPr>
        </p:nvSpPr>
        <p:spPr>
          <a:xfrm>
            <a:off x="2566988" y="836613"/>
            <a:ext cx="7772400" cy="5435600"/>
          </a:xfrm>
        </p:spPr>
        <p:txBody>
          <a:bodyPr/>
          <a:lstStyle/>
          <a:p>
            <a:endParaRPr lang="cs-CZ" altLang="cs-CZ" dirty="0"/>
          </a:p>
          <a:p>
            <a:pPr marL="0" indent="0">
              <a:buNone/>
            </a:pPr>
            <a:r>
              <a:rPr lang="en-US" altLang="cs-CZ" dirty="0"/>
              <a:t>While the energy of past experience remains enshrined in the engrams or symbols, this energy may be canalized into different themes of expression</a:t>
            </a:r>
            <a:endParaRPr lang="de-DE" altLang="cs-CZ" dirty="0"/>
          </a:p>
          <a:p>
            <a:pPr marL="0" indent="0">
              <a:buNone/>
            </a:pPr>
            <a:r>
              <a:rPr lang="en-US" altLang="cs-CZ" b="1" dirty="0"/>
              <a:t>The </a:t>
            </a:r>
            <a:r>
              <a:rPr lang="en-US" altLang="cs-CZ" b="1" dirty="0" err="1"/>
              <a:t>dynamograms</a:t>
            </a:r>
            <a:r>
              <a:rPr lang="en-US" altLang="cs-CZ" b="1" dirty="0"/>
              <a:t> of ancient art are handed down in a state of maximal tension but unpolarized with regard to the passive or active energy….</a:t>
            </a:r>
            <a:r>
              <a:rPr lang="en-US" altLang="cs-CZ" dirty="0"/>
              <a:t>It is only the contact with the new age that results in </a:t>
            </a:r>
            <a:r>
              <a:rPr lang="en-US" altLang="cs-CZ" dirty="0" err="1"/>
              <a:t>polarization.This</a:t>
            </a:r>
            <a:r>
              <a:rPr lang="en-US" altLang="cs-CZ" dirty="0"/>
              <a:t> polarization can lead to a radical reversal (inversion) of the meaning they held for classical tradition</a:t>
            </a:r>
            <a:endParaRPr lang="de-DE" altLang="cs-CZ" dirty="0"/>
          </a:p>
        </p:txBody>
      </p:sp>
    </p:spTree>
    <p:extLst>
      <p:ext uri="{BB962C8B-B14F-4D97-AF65-F5344CB8AC3E}">
        <p14:creationId xmlns:p14="http://schemas.microsoft.com/office/powerpoint/2010/main" val="1870030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360040"/>
          </a:xfrm>
        </p:spPr>
        <p:txBody>
          <a:bodyPr>
            <a:noAutofit/>
          </a:bodyPr>
          <a:lstStyle/>
          <a:p>
            <a:r>
              <a:rPr lang="cs-CZ" sz="2800" b="1" dirty="0"/>
              <a:t> </a:t>
            </a:r>
            <a:r>
              <a:rPr lang="cs-CZ" sz="2800" b="1" dirty="0" err="1"/>
              <a:t>simple</a:t>
            </a:r>
            <a:r>
              <a:rPr lang="cs-CZ" sz="2800" b="1" dirty="0"/>
              <a:t> </a:t>
            </a:r>
            <a:r>
              <a:rPr lang="cs-CZ" sz="2800" b="1" dirty="0" err="1"/>
              <a:t>inversion</a:t>
            </a:r>
            <a:r>
              <a:rPr lang="cs-CZ" sz="2800" b="1" dirty="0"/>
              <a:t>….</a:t>
            </a:r>
          </a:p>
        </p:txBody>
      </p:sp>
      <p:sp>
        <p:nvSpPr>
          <p:cNvPr id="3" name="Zástupný symbol pro obsah 2"/>
          <p:cNvSpPr>
            <a:spLocks noGrp="1"/>
          </p:cNvSpPr>
          <p:nvPr>
            <p:ph sz="half" idx="1"/>
          </p:nvPr>
        </p:nvSpPr>
        <p:spPr>
          <a:xfrm>
            <a:off x="1981200" y="1124745"/>
            <a:ext cx="4038600" cy="5001419"/>
          </a:xfrm>
        </p:spPr>
        <p:txBody>
          <a:bodyPr/>
          <a:lstStyle/>
          <a:p>
            <a:endParaRPr lang="cs-CZ" dirty="0"/>
          </a:p>
        </p:txBody>
      </p:sp>
      <p:sp>
        <p:nvSpPr>
          <p:cNvPr id="18436" name="AutoShape 4" descr="Výsledek obrázku pro sculpture pedagogue niobids"/>
          <p:cNvSpPr>
            <a:spLocks noGrp="1" noChangeAspect="1" noChangeArrowheads="1"/>
          </p:cNvSpPr>
          <p:nvPr>
            <p:ph sz="half" idx="2"/>
          </p:nvPr>
        </p:nvSpPr>
        <p:spPr bwMode="auto">
          <a:xfrm>
            <a:off x="6172200" y="1196975"/>
            <a:ext cx="4038600" cy="4929188"/>
          </a:xfrm>
          <a:prstGeom prst="rect">
            <a:avLst/>
          </a:prstGeom>
          <a:noFill/>
        </p:spPr>
        <p:txBody>
          <a:bodyPr vert="horz" wrap="square" lIns="91440" tIns="45720" rIns="91440" bIns="45720" numCol="1" rtlCol="0" anchor="t" anchorCtr="0" compatLnSpc="1">
            <a:prstTxWarp prst="textNoShape">
              <a:avLst/>
            </a:prstTxWarp>
            <a:normAutofit/>
          </a:bodyPr>
          <a:lstStyle/>
          <a:p>
            <a:endParaRPr lang="cs-CZ" dirty="0"/>
          </a:p>
        </p:txBody>
      </p:sp>
      <p:pic>
        <p:nvPicPr>
          <p:cNvPr id="18434" name="Picture 2" descr="Výsledek obrázku pro andrea del castagno david"/>
          <p:cNvPicPr>
            <a:picLocks noChangeAspect="1" noChangeArrowheads="1"/>
          </p:cNvPicPr>
          <p:nvPr/>
        </p:nvPicPr>
        <p:blipFill>
          <a:blip r:embed="rId2" cstate="print"/>
          <a:srcRect/>
          <a:stretch>
            <a:fillRect/>
          </a:stretch>
        </p:blipFill>
        <p:spPr bwMode="auto">
          <a:xfrm>
            <a:off x="2030322" y="725041"/>
            <a:ext cx="3417606" cy="5401122"/>
          </a:xfrm>
          <a:prstGeom prst="rect">
            <a:avLst/>
          </a:prstGeom>
          <a:noFill/>
        </p:spPr>
      </p:pic>
      <p:sp>
        <p:nvSpPr>
          <p:cNvPr id="18438" name="AutoShape 6" descr="Výsledek obrázku pro sculpture pedagogue niobids"/>
          <p:cNvSpPr>
            <a:spLocks noChangeAspect="1" noChangeArrowheads="1"/>
          </p:cNvSpPr>
          <p:nvPr/>
        </p:nvSpPr>
        <p:spPr bwMode="auto">
          <a:xfrm>
            <a:off x="1679576" y="-2354263"/>
            <a:ext cx="3267075" cy="4914901"/>
          </a:xfrm>
          <a:prstGeom prst="rect">
            <a:avLst/>
          </a:prstGeom>
          <a:noFill/>
        </p:spPr>
        <p:txBody>
          <a:bodyPr vert="horz" wrap="square" lIns="91440" tIns="45720" rIns="91440" bIns="45720" numCol="1" anchor="t" anchorCtr="0" compatLnSpc="1">
            <a:prstTxWarp prst="textNoShape">
              <a:avLst/>
            </a:prstTxWarp>
          </a:bodyPr>
          <a:lstStyle/>
          <a:p>
            <a:endParaRPr lang="cs-CZ"/>
          </a:p>
        </p:txBody>
      </p:sp>
      <p:pic>
        <p:nvPicPr>
          <p:cNvPr id="18440" name="Picture 8" descr="z23"/>
          <p:cNvPicPr>
            <a:picLocks noChangeAspect="1" noChangeArrowheads="1"/>
          </p:cNvPicPr>
          <p:nvPr/>
        </p:nvPicPr>
        <p:blipFill>
          <a:blip r:embed="rId3" cstate="print"/>
          <a:srcRect/>
          <a:stretch>
            <a:fillRect/>
          </a:stretch>
        </p:blipFill>
        <p:spPr bwMode="auto">
          <a:xfrm>
            <a:off x="6096000" y="803846"/>
            <a:ext cx="3542667" cy="5322317"/>
          </a:xfrm>
          <a:prstGeom prst="rect">
            <a:avLst/>
          </a:prstGeom>
          <a:noFill/>
        </p:spPr>
      </p:pic>
      <p:sp>
        <p:nvSpPr>
          <p:cNvPr id="4" name="TextovéPole 3"/>
          <p:cNvSpPr txBox="1"/>
          <p:nvPr/>
        </p:nvSpPr>
        <p:spPr>
          <a:xfrm>
            <a:off x="1981200" y="6237311"/>
            <a:ext cx="8496944" cy="369332"/>
          </a:xfrm>
          <a:prstGeom prst="rect">
            <a:avLst/>
          </a:prstGeom>
          <a:noFill/>
        </p:spPr>
        <p:txBody>
          <a:bodyPr wrap="square" rtlCol="0">
            <a:spAutoFit/>
          </a:bodyPr>
          <a:lstStyle/>
          <a:p>
            <a:r>
              <a:rPr lang="cs-CZ" dirty="0"/>
              <a:t>Andrea </a:t>
            </a:r>
            <a:r>
              <a:rPr lang="cs-CZ" dirty="0" err="1"/>
              <a:t>del</a:t>
            </a:r>
            <a:r>
              <a:rPr lang="cs-CZ" dirty="0"/>
              <a:t> </a:t>
            </a:r>
            <a:r>
              <a:rPr lang="cs-CZ" dirty="0" err="1"/>
              <a:t>Castagno</a:t>
            </a:r>
            <a:r>
              <a:rPr lang="cs-CZ" dirty="0"/>
              <a:t>, David, ca 1455                   Pedagog, římský sochař, 5.stol. př.n.l.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44624"/>
            <a:ext cx="8515350" cy="648072"/>
          </a:xfrm>
        </p:spPr>
        <p:txBody>
          <a:bodyPr>
            <a:normAutofit fontScale="90000"/>
          </a:bodyPr>
          <a:lstStyle/>
          <a:p>
            <a:r>
              <a:rPr lang="cs-CZ" b="1" dirty="0"/>
              <a:t> ( </a:t>
            </a:r>
            <a:r>
              <a:rPr lang="cs-CZ" b="1" dirty="0" err="1"/>
              <a:t>often</a:t>
            </a:r>
            <a:r>
              <a:rPr lang="cs-CZ" b="1" dirty="0"/>
              <a:t> </a:t>
            </a:r>
            <a:r>
              <a:rPr lang="cs-CZ" b="1" dirty="0" err="1"/>
              <a:t>rather</a:t>
            </a:r>
            <a:r>
              <a:rPr lang="cs-CZ" b="1" dirty="0"/>
              <a:t> </a:t>
            </a:r>
            <a:r>
              <a:rPr lang="cs-CZ" b="1" dirty="0" err="1"/>
              <a:t>unclear</a:t>
            </a:r>
            <a:r>
              <a:rPr lang="cs-CZ" b="1" dirty="0"/>
              <a:t>) </a:t>
            </a:r>
            <a:r>
              <a:rPr lang="cs-CZ" b="1" dirty="0" err="1"/>
              <a:t>juxtapositions</a:t>
            </a:r>
            <a:r>
              <a:rPr lang="cs-CZ" b="1" dirty="0"/>
              <a:t>, </a:t>
            </a:r>
            <a:r>
              <a:rPr lang="cs-CZ" b="1" dirty="0" err="1"/>
              <a:t>oscilations</a:t>
            </a:r>
            <a:r>
              <a:rPr lang="cs-CZ" b="1" dirty="0"/>
              <a:t>, </a:t>
            </a:r>
            <a:r>
              <a:rPr lang="cs-CZ" b="1" dirty="0" err="1"/>
              <a:t>inversions</a:t>
            </a:r>
            <a:endParaRPr lang="cs-CZ" b="1" dirty="0"/>
          </a:p>
        </p:txBody>
      </p:sp>
      <p:sp>
        <p:nvSpPr>
          <p:cNvPr id="3" name="Zástupný symbol pro obsah 2"/>
          <p:cNvSpPr>
            <a:spLocks noGrp="1"/>
          </p:cNvSpPr>
          <p:nvPr>
            <p:ph sz="half" idx="1"/>
          </p:nvPr>
        </p:nvSpPr>
        <p:spPr>
          <a:xfrm>
            <a:off x="1631504" y="692697"/>
            <a:ext cx="4407346" cy="5479504"/>
          </a:xfrm>
        </p:spPr>
        <p:txBody>
          <a:bodyPr/>
          <a:lstStyle/>
          <a:p>
            <a:r>
              <a:rPr lang="cs-CZ" dirty="0" err="1">
                <a:solidFill>
                  <a:srgbClr val="FF0000"/>
                </a:solidFill>
              </a:rPr>
              <a:t>Between</a:t>
            </a:r>
            <a:r>
              <a:rPr lang="cs-CZ" dirty="0">
                <a:solidFill>
                  <a:srgbClr val="FF0000"/>
                </a:solidFill>
              </a:rPr>
              <a:t> </a:t>
            </a:r>
            <a:r>
              <a:rPr lang="cs-CZ" dirty="0" err="1">
                <a:solidFill>
                  <a:srgbClr val="FF0000"/>
                </a:solidFill>
              </a:rPr>
              <a:t>panels</a:t>
            </a:r>
            <a:r>
              <a:rPr lang="cs-CZ" dirty="0">
                <a:solidFill>
                  <a:srgbClr val="FF0000"/>
                </a:solidFill>
              </a:rPr>
              <a:t> </a:t>
            </a:r>
            <a:r>
              <a:rPr lang="cs-CZ" dirty="0"/>
              <a:t>(kupř. 5 a 41)</a:t>
            </a:r>
          </a:p>
          <a:p>
            <a:pPr marL="0" indent="0">
              <a:buNone/>
            </a:pPr>
            <a:r>
              <a:rPr lang="cs-CZ" dirty="0"/>
              <a:t>       </a:t>
            </a:r>
            <a:r>
              <a:rPr lang="cs-CZ" i="1" dirty="0" err="1"/>
              <a:t>Vernichtungpathos</a:t>
            </a:r>
            <a:r>
              <a:rPr lang="cs-CZ" i="1" dirty="0"/>
              <a:t> </a:t>
            </a:r>
          </a:p>
        </p:txBody>
      </p:sp>
      <p:sp>
        <p:nvSpPr>
          <p:cNvPr id="4" name="Zástupný symbol pro obsah 3"/>
          <p:cNvSpPr>
            <a:spLocks noGrp="1"/>
          </p:cNvSpPr>
          <p:nvPr>
            <p:ph sz="half" idx="2"/>
          </p:nvPr>
        </p:nvSpPr>
        <p:spPr>
          <a:xfrm>
            <a:off x="6153150" y="548681"/>
            <a:ext cx="4407346" cy="5623521"/>
          </a:xfrm>
        </p:spPr>
        <p:txBody>
          <a:bodyPr/>
          <a:lstStyle/>
          <a:p>
            <a:r>
              <a:rPr lang="cs-CZ" dirty="0">
                <a:solidFill>
                  <a:srgbClr val="FF0000"/>
                </a:solidFill>
              </a:rPr>
              <a:t> </a:t>
            </a:r>
            <a:r>
              <a:rPr lang="cs-CZ" dirty="0" err="1">
                <a:solidFill>
                  <a:srgbClr val="FF0000"/>
                </a:solidFill>
              </a:rPr>
              <a:t>within</a:t>
            </a:r>
            <a:r>
              <a:rPr lang="cs-CZ" dirty="0">
                <a:solidFill>
                  <a:srgbClr val="FF0000"/>
                </a:solidFill>
              </a:rPr>
              <a:t> single panel</a:t>
            </a:r>
          </a:p>
          <a:p>
            <a:pPr marL="0" indent="0">
              <a:buNone/>
            </a:pPr>
            <a:r>
              <a:rPr lang="cs-CZ" dirty="0"/>
              <a:t>(kupř. 70,  Rape, </a:t>
            </a:r>
            <a:r>
              <a:rPr lang="cs-CZ" dirty="0" err="1"/>
              <a:t>of</a:t>
            </a:r>
            <a:r>
              <a:rPr lang="cs-CZ" dirty="0"/>
              <a:t> </a:t>
            </a:r>
            <a:r>
              <a:rPr lang="cs-CZ" dirty="0" err="1"/>
              <a:t>Proserpin</a:t>
            </a:r>
            <a:r>
              <a:rPr lang="cs-CZ" dirty="0"/>
              <a:t>)</a:t>
            </a:r>
          </a:p>
        </p:txBody>
      </p:sp>
      <p:pic>
        <p:nvPicPr>
          <p:cNvPr id="4098" name="Picture 2" descr="http://www.engramma.it/eOS/resources/images/1041/t41n_50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468" y="3874397"/>
            <a:ext cx="2346548" cy="296015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engramma.it/eOS/resources/images/1005/atlas_5_nera_min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382" y="1844824"/>
            <a:ext cx="2262086" cy="29218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Peter Paul Rubens - The Rape of Proserpina, 1636-163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60097" y="1412776"/>
            <a:ext cx="3382193" cy="223224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ile:Rembrandt - The Rape of Proserpine - Google Art Projec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8969" y="3798129"/>
            <a:ext cx="2808312" cy="30364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2567608" y="-99392"/>
            <a:ext cx="7715157" cy="831229"/>
          </a:xfrm>
        </p:spPr>
        <p:txBody>
          <a:bodyPr>
            <a:normAutofit fontScale="90000"/>
          </a:bodyPr>
          <a:lstStyle/>
          <a:p>
            <a:pPr eaLnBrk="1" hangingPunct="1">
              <a:defRPr/>
            </a:pPr>
            <a:r>
              <a:rPr lang="cs-CZ" b="1" dirty="0"/>
              <a:t>Charles Darwin on </a:t>
            </a:r>
            <a:r>
              <a:rPr lang="cs-CZ" b="1" dirty="0" err="1"/>
              <a:t>emotional</a:t>
            </a:r>
            <a:r>
              <a:rPr lang="cs-CZ" b="1" dirty="0"/>
              <a:t> </a:t>
            </a:r>
            <a:r>
              <a:rPr lang="cs-CZ" b="1" dirty="0" err="1"/>
              <a:t>expressions</a:t>
            </a:r>
            <a:r>
              <a:rPr lang="cs-CZ" b="1" dirty="0"/>
              <a:t> </a:t>
            </a:r>
          </a:p>
        </p:txBody>
      </p:sp>
      <p:sp>
        <p:nvSpPr>
          <p:cNvPr id="14339" name="Rectangle 3"/>
          <p:cNvSpPr>
            <a:spLocks noGrp="1" noChangeArrowheads="1"/>
          </p:cNvSpPr>
          <p:nvPr>
            <p:ph type="body" sz="half" idx="3"/>
          </p:nvPr>
        </p:nvSpPr>
        <p:spPr/>
        <p:txBody>
          <a:bodyPr>
            <a:normAutofit fontScale="92500" lnSpcReduction="20000"/>
          </a:bodyPr>
          <a:lstStyle/>
          <a:p>
            <a:pPr eaLnBrk="1" hangingPunct="1">
              <a:lnSpc>
                <a:spcPct val="90000"/>
              </a:lnSpc>
              <a:buFontTx/>
              <a:buNone/>
            </a:pPr>
            <a:endParaRPr lang="cs-CZ" sz="2400" i="1" dirty="0"/>
          </a:p>
          <a:p>
            <a:pPr eaLnBrk="1" hangingPunct="1">
              <a:lnSpc>
                <a:spcPct val="90000"/>
              </a:lnSpc>
              <a:buFontTx/>
              <a:buNone/>
            </a:pPr>
            <a:r>
              <a:rPr lang="cs-CZ" sz="2400" i="1" dirty="0" err="1"/>
              <a:t>The</a:t>
            </a:r>
            <a:r>
              <a:rPr lang="cs-CZ" sz="2400" i="1" dirty="0"/>
              <a:t> </a:t>
            </a:r>
            <a:r>
              <a:rPr lang="cs-CZ" sz="2400" i="1" dirty="0" err="1"/>
              <a:t>Expression</a:t>
            </a:r>
            <a:r>
              <a:rPr lang="cs-CZ" sz="2400" i="1" dirty="0"/>
              <a:t> </a:t>
            </a:r>
            <a:r>
              <a:rPr lang="cs-CZ" sz="2400" i="1" dirty="0" err="1"/>
              <a:t>of</a:t>
            </a:r>
            <a:r>
              <a:rPr lang="cs-CZ" sz="2400" i="1" dirty="0"/>
              <a:t> </a:t>
            </a:r>
            <a:r>
              <a:rPr lang="cs-CZ" sz="2400" i="1" dirty="0" err="1"/>
              <a:t>the</a:t>
            </a:r>
            <a:r>
              <a:rPr lang="cs-CZ" sz="2400" i="1" dirty="0"/>
              <a:t> </a:t>
            </a:r>
            <a:r>
              <a:rPr lang="cs-CZ" sz="2400" i="1" dirty="0" err="1"/>
              <a:t>Emotions</a:t>
            </a:r>
            <a:r>
              <a:rPr lang="cs-CZ" sz="2400" i="1" dirty="0"/>
              <a:t> In Man </a:t>
            </a:r>
            <a:r>
              <a:rPr lang="cs-CZ" sz="2400" i="1" dirty="0" err="1"/>
              <a:t>and</a:t>
            </a:r>
            <a:r>
              <a:rPr lang="cs-CZ" sz="2400" i="1" dirty="0"/>
              <a:t> </a:t>
            </a:r>
            <a:r>
              <a:rPr lang="cs-CZ" sz="2400" i="1" dirty="0" err="1"/>
              <a:t>Animals</a:t>
            </a:r>
            <a:r>
              <a:rPr lang="cs-CZ" sz="2400" i="1" dirty="0"/>
              <a:t>, 1872</a:t>
            </a:r>
          </a:p>
          <a:p>
            <a:pPr eaLnBrk="1" hangingPunct="1">
              <a:lnSpc>
                <a:spcPct val="90000"/>
              </a:lnSpc>
              <a:buFontTx/>
              <a:buNone/>
            </a:pPr>
            <a:r>
              <a:rPr lang="cs-CZ" sz="2400" dirty="0"/>
              <a:t> universal </a:t>
            </a:r>
            <a:r>
              <a:rPr lang="cs-CZ" sz="2400" dirty="0" err="1"/>
              <a:t>repertoire</a:t>
            </a:r>
            <a:r>
              <a:rPr lang="cs-CZ" sz="2400" dirty="0"/>
              <a:t> </a:t>
            </a:r>
            <a:r>
              <a:rPr lang="cs-CZ" sz="2400" dirty="0" err="1"/>
              <a:t>of</a:t>
            </a:r>
            <a:r>
              <a:rPr lang="cs-CZ" sz="2400" dirty="0"/>
              <a:t> </a:t>
            </a:r>
            <a:r>
              <a:rPr lang="cs-CZ" sz="2400" dirty="0" err="1"/>
              <a:t>emotional</a:t>
            </a:r>
            <a:r>
              <a:rPr lang="cs-CZ" sz="2400" dirty="0"/>
              <a:t> </a:t>
            </a:r>
            <a:r>
              <a:rPr lang="cs-CZ" sz="2400" dirty="0" err="1"/>
              <a:t>expressions</a:t>
            </a:r>
            <a:endParaRPr lang="cs-CZ" sz="2400" dirty="0"/>
          </a:p>
          <a:p>
            <a:pPr eaLnBrk="1" hangingPunct="1">
              <a:lnSpc>
                <a:spcPct val="90000"/>
              </a:lnSpc>
              <a:buFontTx/>
              <a:buNone/>
            </a:pPr>
            <a:endParaRPr lang="cs-CZ" sz="2400" i="1" dirty="0"/>
          </a:p>
          <a:p>
            <a:pPr eaLnBrk="1" hangingPunct="1">
              <a:lnSpc>
                <a:spcPct val="90000"/>
              </a:lnSpc>
              <a:buFontTx/>
              <a:buNone/>
            </a:pPr>
            <a:r>
              <a:rPr lang="cs-CZ" sz="2400" i="1" dirty="0"/>
              <a:t>..“</a:t>
            </a:r>
            <a:r>
              <a:rPr lang="cs-CZ" sz="2400" i="1" dirty="0" err="1"/>
              <a:t>the</a:t>
            </a:r>
            <a:r>
              <a:rPr lang="cs-CZ" sz="2400" i="1" dirty="0"/>
              <a:t> </a:t>
            </a:r>
            <a:r>
              <a:rPr lang="cs-CZ" sz="2400" i="1" dirty="0" err="1"/>
              <a:t>young</a:t>
            </a:r>
            <a:r>
              <a:rPr lang="cs-CZ" sz="2400" i="1" dirty="0"/>
              <a:t> </a:t>
            </a:r>
            <a:r>
              <a:rPr lang="cs-CZ" sz="2400" i="1" dirty="0" err="1"/>
              <a:t>and</a:t>
            </a:r>
            <a:r>
              <a:rPr lang="cs-CZ" sz="2400" i="1" dirty="0"/>
              <a:t> </a:t>
            </a:r>
            <a:r>
              <a:rPr lang="cs-CZ" sz="2400" i="1" dirty="0" err="1"/>
              <a:t>the</a:t>
            </a:r>
            <a:r>
              <a:rPr lang="cs-CZ" sz="2400" i="1" dirty="0"/>
              <a:t> </a:t>
            </a:r>
            <a:r>
              <a:rPr lang="cs-CZ" sz="2400" i="1" dirty="0" err="1"/>
              <a:t>old</a:t>
            </a:r>
            <a:r>
              <a:rPr lang="cs-CZ" sz="2400" i="1" dirty="0"/>
              <a:t> </a:t>
            </a:r>
            <a:r>
              <a:rPr lang="cs-CZ" sz="2400" i="1" dirty="0" err="1"/>
              <a:t>of</a:t>
            </a:r>
            <a:r>
              <a:rPr lang="cs-CZ" sz="2400" i="1" dirty="0"/>
              <a:t> </a:t>
            </a:r>
            <a:r>
              <a:rPr lang="cs-CZ" sz="2400" i="1" dirty="0" err="1"/>
              <a:t>widely</a:t>
            </a:r>
            <a:r>
              <a:rPr lang="cs-CZ" sz="2400" i="1" dirty="0"/>
              <a:t> </a:t>
            </a:r>
            <a:r>
              <a:rPr lang="cs-CZ" sz="2400" i="1" dirty="0" err="1"/>
              <a:t>different</a:t>
            </a:r>
            <a:r>
              <a:rPr lang="cs-CZ" sz="2400" i="1" dirty="0"/>
              <a:t> </a:t>
            </a:r>
            <a:r>
              <a:rPr lang="cs-CZ" sz="2400" i="1" dirty="0" err="1"/>
              <a:t>races</a:t>
            </a:r>
            <a:r>
              <a:rPr lang="cs-CZ" sz="2400" i="1" dirty="0"/>
              <a:t>, </a:t>
            </a:r>
            <a:r>
              <a:rPr lang="cs-CZ" sz="2400" i="1" dirty="0" err="1"/>
              <a:t>both</a:t>
            </a:r>
            <a:r>
              <a:rPr lang="cs-CZ" sz="2400" i="1" dirty="0"/>
              <a:t> </a:t>
            </a:r>
            <a:r>
              <a:rPr lang="cs-CZ" sz="2400" i="1" dirty="0" err="1"/>
              <a:t>with</a:t>
            </a:r>
            <a:r>
              <a:rPr lang="cs-CZ" sz="2400" i="1" dirty="0"/>
              <a:t> </a:t>
            </a:r>
            <a:r>
              <a:rPr lang="cs-CZ" sz="2400" i="1" dirty="0" err="1"/>
              <a:t>men</a:t>
            </a:r>
            <a:r>
              <a:rPr lang="cs-CZ" sz="2400" i="1" dirty="0"/>
              <a:t> </a:t>
            </a:r>
            <a:r>
              <a:rPr lang="cs-CZ" sz="2400" i="1" dirty="0" err="1"/>
              <a:t>and</a:t>
            </a:r>
            <a:r>
              <a:rPr lang="cs-CZ" sz="2400" i="1" dirty="0"/>
              <a:t> </a:t>
            </a:r>
            <a:r>
              <a:rPr lang="cs-CZ" sz="2400" i="1" dirty="0" err="1"/>
              <a:t>animals</a:t>
            </a:r>
            <a:r>
              <a:rPr lang="cs-CZ" sz="2400" i="1" dirty="0"/>
              <a:t>, express </a:t>
            </a:r>
            <a:r>
              <a:rPr lang="cs-CZ" sz="2400" i="1" dirty="0" err="1"/>
              <a:t>the</a:t>
            </a:r>
            <a:r>
              <a:rPr lang="cs-CZ" sz="2400" i="1" dirty="0"/>
              <a:t> </a:t>
            </a:r>
            <a:r>
              <a:rPr lang="cs-CZ" sz="2400" i="1" dirty="0" err="1"/>
              <a:t>same</a:t>
            </a:r>
            <a:r>
              <a:rPr lang="cs-CZ" sz="2400" i="1" dirty="0"/>
              <a:t> </a:t>
            </a:r>
            <a:r>
              <a:rPr lang="cs-CZ" sz="2400" i="1" dirty="0" err="1"/>
              <a:t>state</a:t>
            </a:r>
            <a:r>
              <a:rPr lang="cs-CZ" sz="2400" i="1" dirty="0"/>
              <a:t> </a:t>
            </a:r>
            <a:r>
              <a:rPr lang="cs-CZ" sz="2400" i="1" dirty="0" err="1"/>
              <a:t>of</a:t>
            </a:r>
            <a:r>
              <a:rPr lang="cs-CZ" sz="2400" i="1" dirty="0"/>
              <a:t> </a:t>
            </a:r>
            <a:r>
              <a:rPr lang="cs-CZ" sz="2400" i="1" dirty="0" err="1"/>
              <a:t>mind</a:t>
            </a:r>
            <a:r>
              <a:rPr lang="cs-CZ" sz="2400" i="1" dirty="0"/>
              <a:t> by </a:t>
            </a:r>
            <a:r>
              <a:rPr lang="cs-CZ" sz="2400" i="1" dirty="0" err="1"/>
              <a:t>the</a:t>
            </a:r>
            <a:r>
              <a:rPr lang="cs-CZ" sz="2400" i="1" dirty="0"/>
              <a:t> </a:t>
            </a:r>
            <a:r>
              <a:rPr lang="cs-CZ" sz="2400" i="1" dirty="0" err="1"/>
              <a:t>same</a:t>
            </a:r>
            <a:r>
              <a:rPr lang="cs-CZ" sz="2400" i="1" dirty="0"/>
              <a:t> </a:t>
            </a:r>
            <a:r>
              <a:rPr lang="cs-CZ" sz="2400" i="1" dirty="0" err="1"/>
              <a:t>movements</a:t>
            </a:r>
            <a:r>
              <a:rPr lang="cs-CZ" sz="2400" i="1" dirty="0"/>
              <a:t>…“</a:t>
            </a:r>
          </a:p>
          <a:p>
            <a:pPr eaLnBrk="1" hangingPunct="1">
              <a:lnSpc>
                <a:spcPct val="90000"/>
              </a:lnSpc>
              <a:buFontTx/>
              <a:buNone/>
            </a:pPr>
            <a:endParaRPr lang="cs-CZ" sz="2400" i="1" dirty="0"/>
          </a:p>
          <a:p>
            <a:pPr eaLnBrk="1" hangingPunct="1">
              <a:lnSpc>
                <a:spcPct val="90000"/>
              </a:lnSpc>
            </a:pPr>
            <a:endParaRPr lang="cs-CZ" sz="2400" dirty="0"/>
          </a:p>
        </p:txBody>
      </p:sp>
      <p:pic>
        <p:nvPicPr>
          <p:cNvPr id="14340" name="Picture 4" descr="darwin23"/>
          <p:cNvPicPr>
            <a:picLocks noGrp="1" noChangeAspect="1" noChangeArrowheads="1"/>
          </p:cNvPicPr>
          <p:nvPr>
            <p:ph sz="quarter" idx="1"/>
          </p:nvPr>
        </p:nvPicPr>
        <p:blipFill>
          <a:blip r:embed="rId2" cstate="print"/>
          <a:srcRect/>
          <a:stretch>
            <a:fillRect/>
          </a:stretch>
        </p:blipFill>
        <p:spPr>
          <a:xfrm>
            <a:off x="2452894" y="1194554"/>
            <a:ext cx="3139050" cy="2954527"/>
          </a:xfrm>
        </p:spPr>
      </p:pic>
      <p:pic>
        <p:nvPicPr>
          <p:cNvPr id="14341" name="Picture 5" descr="darwin24"/>
          <p:cNvPicPr>
            <a:picLocks noGrp="1" noChangeAspect="1" noChangeArrowheads="1"/>
          </p:cNvPicPr>
          <p:nvPr>
            <p:ph sz="quarter" idx="2"/>
          </p:nvPr>
        </p:nvPicPr>
        <p:blipFill>
          <a:blip r:embed="rId3" cstate="print"/>
          <a:srcRect/>
          <a:stretch>
            <a:fillRect/>
          </a:stretch>
        </p:blipFill>
        <p:spPr>
          <a:xfrm>
            <a:off x="6250319" y="1124744"/>
            <a:ext cx="4032447" cy="3024336"/>
          </a:xfr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512763"/>
            <a:ext cx="8229600" cy="914400"/>
          </a:xfrm>
        </p:spPr>
        <p:txBody>
          <a:bodyPr/>
          <a:lstStyle/>
          <a:p>
            <a:pPr>
              <a:defRPr/>
            </a:pPr>
            <a:r>
              <a:rPr lang="cs-CZ" sz="3200" b="1" i="1" dirty="0">
                <a:solidFill>
                  <a:srgbClr val="FFFF00"/>
                </a:solidFill>
              </a:rPr>
              <a:t> </a:t>
            </a:r>
            <a:endParaRPr lang="cs-CZ" sz="3200" b="1" dirty="0">
              <a:solidFill>
                <a:srgbClr val="FFFF00"/>
              </a:solidFill>
            </a:endParaRPr>
          </a:p>
        </p:txBody>
      </p:sp>
      <p:sp>
        <p:nvSpPr>
          <p:cNvPr id="3" name="Zástupný symbol pro obsah 2"/>
          <p:cNvSpPr>
            <a:spLocks noGrp="1"/>
          </p:cNvSpPr>
          <p:nvPr>
            <p:ph sz="half" idx="1"/>
          </p:nvPr>
        </p:nvSpPr>
        <p:spPr>
          <a:xfrm>
            <a:off x="1531451" y="1159095"/>
            <a:ext cx="4396234" cy="5027265"/>
          </a:xfrm>
        </p:spPr>
        <p:txBody>
          <a:bodyPr>
            <a:normAutofit fontScale="25000" lnSpcReduction="20000"/>
          </a:bodyPr>
          <a:lstStyle/>
          <a:p>
            <a:pPr marL="582930" indent="-514350">
              <a:buNone/>
            </a:pPr>
            <a:r>
              <a:rPr lang="cs-CZ" sz="2000" dirty="0">
                <a:latin typeface="+mj-lt"/>
              </a:rPr>
              <a:t>              </a:t>
            </a:r>
            <a:endParaRPr lang="cs-CZ" sz="2000" b="1" dirty="0">
              <a:solidFill>
                <a:srgbClr val="FF0000"/>
              </a:solidFill>
              <a:latin typeface="+mj-lt"/>
            </a:endParaRPr>
          </a:p>
          <a:p>
            <a:pPr marL="582930" indent="-514350">
              <a:buNone/>
            </a:pPr>
            <a:r>
              <a:rPr lang="cs-CZ" sz="2000" b="1" dirty="0">
                <a:latin typeface="+mj-lt"/>
              </a:rPr>
              <a:t>   </a:t>
            </a:r>
          </a:p>
          <a:p>
            <a:pPr marL="582930" indent="-514350">
              <a:buNone/>
            </a:pPr>
            <a:endParaRPr lang="cs-CZ" sz="2000" dirty="0">
              <a:latin typeface="+mj-lt"/>
              <a:cs typeface="Calibri" pitchFamily="34" charset="0"/>
            </a:endParaRPr>
          </a:p>
          <a:p>
            <a:pPr marL="582930" indent="-514350">
              <a:buNone/>
            </a:pPr>
            <a:r>
              <a:rPr lang="cs-CZ" sz="2000" dirty="0">
                <a:latin typeface="+mj-lt"/>
                <a:cs typeface="Calibri" pitchFamily="34" charset="0"/>
              </a:rPr>
              <a:t>             </a:t>
            </a:r>
            <a:endParaRPr lang="cs-CZ" sz="2000" b="1" dirty="0">
              <a:solidFill>
                <a:srgbClr val="FF0000"/>
              </a:solidFill>
              <a:latin typeface="+mj-lt"/>
              <a:cs typeface="Calibri" pitchFamily="34" charset="0"/>
            </a:endParaRPr>
          </a:p>
          <a:p>
            <a:pPr marL="582930" indent="-514350">
              <a:buNone/>
            </a:pPr>
            <a:endParaRPr lang="cs-CZ" sz="2000" dirty="0">
              <a:latin typeface="+mj-lt"/>
              <a:cs typeface="Calibri" pitchFamily="34" charset="0"/>
            </a:endParaRPr>
          </a:p>
          <a:p>
            <a:pPr marL="582930" indent="-514350">
              <a:buNone/>
            </a:pPr>
            <a:r>
              <a:rPr lang="cs-CZ" sz="2000" dirty="0">
                <a:latin typeface="+mj-lt"/>
                <a:cs typeface="Calibri" pitchFamily="34" charset="0"/>
              </a:rPr>
              <a:t>          </a:t>
            </a:r>
          </a:p>
          <a:p>
            <a:pPr marL="582930" indent="-514350">
              <a:buNone/>
            </a:pPr>
            <a:endParaRPr lang="cs-CZ" sz="2000" dirty="0">
              <a:latin typeface="+mj-lt"/>
              <a:cs typeface="Calibri" pitchFamily="34" charset="0"/>
            </a:endParaRPr>
          </a:p>
          <a:p>
            <a:pPr marL="582930" indent="-514350">
              <a:buNone/>
            </a:pPr>
            <a:endParaRPr lang="cs-CZ" sz="2000" dirty="0">
              <a:latin typeface="+mj-lt"/>
              <a:cs typeface="Calibri" pitchFamily="34" charset="0"/>
            </a:endParaRPr>
          </a:p>
          <a:p>
            <a:pPr marL="68263" indent="0">
              <a:buNone/>
              <a:defRPr/>
            </a:pPr>
            <a:endParaRPr lang="en-US" sz="2900" dirty="0">
              <a:latin typeface="+mj-lt"/>
            </a:endParaRPr>
          </a:p>
          <a:p>
            <a:pPr>
              <a:defRPr/>
            </a:pPr>
            <a:endParaRPr lang="en-US" dirty="0"/>
          </a:p>
          <a:p>
            <a:pPr marL="68263" indent="0">
              <a:buNone/>
              <a:defRPr/>
            </a:pPr>
            <a:r>
              <a:rPr lang="cs-CZ" dirty="0"/>
              <a:t> </a:t>
            </a:r>
            <a:endParaRPr lang="de-DE" dirty="0"/>
          </a:p>
          <a:p>
            <a:pPr marL="411480">
              <a:buFont typeface="Wingdings"/>
              <a:buChar char=""/>
              <a:defRPr/>
            </a:pPr>
            <a:endParaRPr lang="cs-CZ" dirty="0"/>
          </a:p>
        </p:txBody>
      </p:sp>
      <p:sp>
        <p:nvSpPr>
          <p:cNvPr id="4" name="Zástupný symbol pro obsah 3"/>
          <p:cNvSpPr>
            <a:spLocks noGrp="1"/>
          </p:cNvSpPr>
          <p:nvPr>
            <p:ph sz="half" idx="2"/>
          </p:nvPr>
        </p:nvSpPr>
        <p:spPr>
          <a:xfrm>
            <a:off x="5879976" y="764705"/>
            <a:ext cx="4788024" cy="5531321"/>
          </a:xfrm>
        </p:spPr>
        <p:txBody>
          <a:bodyPr>
            <a:normAutofit fontScale="25000" lnSpcReduction="20000"/>
          </a:bodyPr>
          <a:lstStyle/>
          <a:p>
            <a:pPr marL="411480">
              <a:buFont typeface="Wingdings"/>
              <a:buChar char=""/>
              <a:defRPr/>
            </a:pPr>
            <a:endParaRPr lang="de-DE" dirty="0"/>
          </a:p>
          <a:p>
            <a:pPr marL="68580" indent="0">
              <a:buNone/>
              <a:defRPr/>
            </a:pPr>
            <a:endParaRPr lang="cs-CZ" dirty="0"/>
          </a:p>
          <a:p>
            <a:pPr marL="68580" indent="0">
              <a:buNone/>
              <a:defRPr/>
            </a:pPr>
            <a:endParaRPr lang="cs-CZ" dirty="0"/>
          </a:p>
          <a:p>
            <a:pPr marL="68580" indent="0">
              <a:buNone/>
              <a:defRPr/>
            </a:pPr>
            <a:r>
              <a:rPr lang="cs-CZ" sz="9600" b="1" dirty="0">
                <a:solidFill>
                  <a:srgbClr val="FF0000"/>
                </a:solidFill>
              </a:rPr>
              <a:t>Affective </a:t>
            </a:r>
            <a:r>
              <a:rPr lang="cs-CZ" sz="9600" b="1" dirty="0" err="1">
                <a:solidFill>
                  <a:srgbClr val="FF0000"/>
                </a:solidFill>
              </a:rPr>
              <a:t>condensator</a:t>
            </a:r>
            <a:endParaRPr lang="cs-CZ" sz="9600" dirty="0"/>
          </a:p>
          <a:p>
            <a:pPr marL="68580" indent="0">
              <a:buNone/>
              <a:defRPr/>
            </a:pPr>
            <a:r>
              <a:rPr lang="cs-CZ" sz="8000" dirty="0" err="1"/>
              <a:t>emotional</a:t>
            </a:r>
            <a:r>
              <a:rPr lang="cs-CZ" sz="8000" dirty="0"/>
              <a:t> </a:t>
            </a:r>
            <a:r>
              <a:rPr lang="cs-CZ" sz="8000" dirty="0" err="1"/>
              <a:t>charge</a:t>
            </a:r>
            <a:r>
              <a:rPr lang="cs-CZ" sz="8000" dirty="0"/>
              <a:t> </a:t>
            </a:r>
          </a:p>
          <a:p>
            <a:pPr marL="68580" indent="0">
              <a:buNone/>
              <a:defRPr/>
            </a:pPr>
            <a:r>
              <a:rPr lang="cs-CZ" sz="8000" dirty="0"/>
              <a:t>index </a:t>
            </a:r>
            <a:r>
              <a:rPr lang="cs-CZ" sz="8000" dirty="0" err="1"/>
              <a:t>of</a:t>
            </a:r>
            <a:r>
              <a:rPr lang="cs-CZ" sz="8000" dirty="0"/>
              <a:t> </a:t>
            </a:r>
            <a:r>
              <a:rPr lang="cs-CZ" sz="8000" dirty="0" err="1"/>
              <a:t>the</a:t>
            </a:r>
            <a:r>
              <a:rPr lang="cs-CZ" sz="8000" dirty="0"/>
              <a:t> mind </a:t>
            </a:r>
            <a:r>
              <a:rPr lang="cs-CZ" sz="8000" i="1" dirty="0"/>
              <a:t> (</a:t>
            </a:r>
            <a:r>
              <a:rPr lang="cs-CZ" sz="8000" i="1" dirty="0" err="1"/>
              <a:t>Ausdruckswerte</a:t>
            </a:r>
            <a:r>
              <a:rPr lang="cs-CZ" sz="8000" i="1" dirty="0"/>
              <a:t> </a:t>
            </a:r>
            <a:r>
              <a:rPr lang="cs-CZ" sz="8000" i="1" dirty="0" err="1"/>
              <a:t>seelischer</a:t>
            </a:r>
            <a:r>
              <a:rPr lang="cs-CZ" sz="8000" i="1" dirty="0"/>
              <a:t>  Dynamik)</a:t>
            </a:r>
          </a:p>
          <a:p>
            <a:pPr marL="68580" indent="0">
              <a:buNone/>
              <a:defRPr/>
            </a:pPr>
            <a:endParaRPr lang="cs-CZ" sz="9600" i="1" dirty="0"/>
          </a:p>
          <a:p>
            <a:pPr marL="68580" indent="0">
              <a:buNone/>
              <a:defRPr/>
            </a:pPr>
            <a:r>
              <a:rPr lang="cs-CZ" sz="9600" dirty="0"/>
              <a:t>      </a:t>
            </a:r>
            <a:r>
              <a:rPr lang="cs-CZ" sz="9600" b="1" dirty="0">
                <a:solidFill>
                  <a:srgbClr val="FF0000"/>
                </a:solidFill>
                <a:cs typeface="Calibri" pitchFamily="34" charset="0"/>
              </a:rPr>
              <a:t>Formulaic </a:t>
            </a:r>
            <a:r>
              <a:rPr lang="cs-CZ" sz="9600" b="1" dirty="0" err="1">
                <a:solidFill>
                  <a:srgbClr val="FF0000"/>
                </a:solidFill>
                <a:cs typeface="Calibri" pitchFamily="34" charset="0"/>
              </a:rPr>
              <a:t>expression</a:t>
            </a:r>
            <a:endParaRPr lang="cs-CZ" sz="9600" dirty="0"/>
          </a:p>
          <a:p>
            <a:pPr marL="68580" indent="0">
              <a:buNone/>
              <a:defRPr/>
            </a:pPr>
            <a:endParaRPr lang="cs-CZ" sz="9600" dirty="0"/>
          </a:p>
          <a:p>
            <a:pPr marL="68580" indent="0">
              <a:buNone/>
              <a:defRPr/>
            </a:pPr>
            <a:r>
              <a:rPr lang="cs-CZ" sz="8000" dirty="0" err="1"/>
              <a:t>iconographic</a:t>
            </a:r>
            <a:r>
              <a:rPr lang="cs-CZ" sz="8000" dirty="0"/>
              <a:t> </a:t>
            </a:r>
            <a:r>
              <a:rPr lang="cs-CZ" sz="8000" dirty="0" err="1"/>
              <a:t>formula</a:t>
            </a:r>
            <a:r>
              <a:rPr lang="cs-CZ" sz="8000" dirty="0"/>
              <a:t>, in </a:t>
            </a:r>
            <a:r>
              <a:rPr lang="cs-CZ" sz="8000" dirty="0" err="1"/>
              <a:t>which</a:t>
            </a:r>
            <a:r>
              <a:rPr lang="cs-CZ" sz="8000" dirty="0"/>
              <a:t> </a:t>
            </a:r>
            <a:r>
              <a:rPr lang="cs-CZ" sz="8000" dirty="0" err="1"/>
              <a:t>it</a:t>
            </a:r>
            <a:r>
              <a:rPr lang="cs-CZ" sz="8000" dirty="0"/>
              <a:t> </a:t>
            </a:r>
            <a:r>
              <a:rPr lang="cs-CZ" sz="8000" dirty="0" err="1"/>
              <a:t>is</a:t>
            </a:r>
            <a:r>
              <a:rPr lang="cs-CZ" sz="8000" dirty="0"/>
              <a:t> </a:t>
            </a:r>
            <a:r>
              <a:rPr lang="cs-CZ" sz="8000" dirty="0" err="1"/>
              <a:t>impossible</a:t>
            </a:r>
            <a:r>
              <a:rPr lang="cs-CZ" sz="8000" dirty="0"/>
              <a:t> to </a:t>
            </a:r>
            <a:r>
              <a:rPr lang="cs-CZ" sz="8000" dirty="0" err="1"/>
              <a:t>distinguish</a:t>
            </a:r>
            <a:r>
              <a:rPr lang="cs-CZ" sz="8000" dirty="0"/>
              <a:t> </a:t>
            </a:r>
            <a:r>
              <a:rPr lang="cs-CZ" sz="8000" dirty="0" err="1"/>
              <a:t>between</a:t>
            </a:r>
            <a:r>
              <a:rPr lang="cs-CZ" sz="8000" dirty="0"/>
              <a:t> </a:t>
            </a:r>
            <a:r>
              <a:rPr lang="cs-CZ" sz="8000" dirty="0" err="1"/>
              <a:t>form</a:t>
            </a:r>
            <a:r>
              <a:rPr lang="cs-CZ" sz="8000" dirty="0"/>
              <a:t> and </a:t>
            </a:r>
            <a:r>
              <a:rPr lang="cs-CZ" sz="8000" dirty="0" err="1"/>
              <a:t>content</a:t>
            </a:r>
            <a:r>
              <a:rPr lang="cs-CZ" sz="8000" dirty="0"/>
              <a:t> </a:t>
            </a:r>
            <a:r>
              <a:rPr lang="en-GB" sz="8000" dirty="0"/>
              <a:t>,</a:t>
            </a:r>
            <a:endParaRPr lang="cs-CZ" sz="8000" dirty="0"/>
          </a:p>
          <a:p>
            <a:pPr marL="68580" indent="0">
              <a:buNone/>
              <a:defRPr/>
            </a:pPr>
            <a:endParaRPr lang="cs-CZ" sz="8000" dirty="0"/>
          </a:p>
          <a:p>
            <a:pPr marL="68580" indent="0">
              <a:buNone/>
              <a:defRPr/>
            </a:pPr>
            <a:endParaRPr lang="cs-CZ" sz="8000" dirty="0"/>
          </a:p>
          <a:p>
            <a:pPr marL="68580" indent="0">
              <a:buNone/>
              <a:defRPr/>
            </a:pPr>
            <a:r>
              <a:rPr lang="cs-CZ" sz="8000" dirty="0"/>
              <a:t>  </a:t>
            </a:r>
            <a:r>
              <a:rPr lang="cs-CZ" sz="8000" dirty="0" err="1"/>
              <a:t>Stylistic</a:t>
            </a:r>
            <a:r>
              <a:rPr lang="cs-CZ" sz="8000" dirty="0"/>
              <a:t> </a:t>
            </a:r>
            <a:r>
              <a:rPr lang="cs-CZ" sz="8000" dirty="0" err="1"/>
              <a:t>device</a:t>
            </a:r>
            <a:endParaRPr lang="cs-CZ" sz="8000" dirty="0"/>
          </a:p>
          <a:p>
            <a:pPr marL="68580" indent="0">
              <a:buNone/>
              <a:defRPr/>
            </a:pPr>
            <a:endParaRPr lang="cs-CZ" dirty="0"/>
          </a:p>
          <a:p>
            <a:pPr marL="68580" indent="0">
              <a:buNone/>
              <a:defRPr/>
            </a:pPr>
            <a:endParaRPr lang="cs-CZ" dirty="0"/>
          </a:p>
          <a:p>
            <a:pPr marL="68580" indent="0">
              <a:buNone/>
              <a:defRPr/>
            </a:pPr>
            <a:endParaRPr lang="cs-CZ" dirty="0"/>
          </a:p>
          <a:p>
            <a:pPr marL="68580" indent="0">
              <a:buNone/>
              <a:defRPr/>
            </a:pPr>
            <a:endParaRPr lang="cs-CZ" dirty="0"/>
          </a:p>
          <a:p>
            <a:pPr marL="68580" indent="0">
              <a:buNone/>
              <a:defRPr/>
            </a:pPr>
            <a:r>
              <a:rPr lang="cs-CZ" dirty="0"/>
              <a:t> </a:t>
            </a:r>
            <a:endParaRPr lang="cs-CZ" sz="1700" dirty="0">
              <a:latin typeface="Calibri" pitchFamily="34" charset="0"/>
              <a:cs typeface="Calibri" pitchFamily="34" charset="0"/>
            </a:endParaRPr>
          </a:p>
          <a:p>
            <a:pPr marL="411480">
              <a:buFont typeface="Wingdings"/>
              <a:buChar char=""/>
              <a:defRPr/>
            </a:pPr>
            <a:endParaRPr lang="de-DE" dirty="0"/>
          </a:p>
          <a:p>
            <a:pPr marL="411480">
              <a:buFont typeface="Wingdings"/>
              <a:buChar char=""/>
              <a:defRPr/>
            </a:pPr>
            <a:endParaRPr lang="de-DE" dirty="0"/>
          </a:p>
          <a:p>
            <a:pPr marL="68580" indent="0">
              <a:buNone/>
              <a:defRPr/>
            </a:pPr>
            <a:r>
              <a:rPr lang="cs-CZ" dirty="0"/>
              <a:t> </a:t>
            </a:r>
          </a:p>
        </p:txBody>
      </p:sp>
      <p:pic>
        <p:nvPicPr>
          <p:cNvPr id="7" name="Picture 2" descr="D:\přednášení obr\emoce\příklady\bodymeaning\niccolodella Arca1480.jpg"/>
          <p:cNvPicPr>
            <a:picLocks noChangeAspect="1" noChangeArrowheads="1"/>
          </p:cNvPicPr>
          <p:nvPr/>
        </p:nvPicPr>
        <p:blipFill>
          <a:blip r:embed="rId3" cstate="print"/>
          <a:srcRect/>
          <a:stretch>
            <a:fillRect/>
          </a:stretch>
        </p:blipFill>
        <p:spPr bwMode="auto">
          <a:xfrm>
            <a:off x="2324199" y="1391422"/>
            <a:ext cx="2763031" cy="4382669"/>
          </a:xfrm>
          <a:prstGeom prst="rect">
            <a:avLst/>
          </a:prstGeom>
          <a:noFill/>
        </p:spPr>
      </p:pic>
      <p:sp>
        <p:nvSpPr>
          <p:cNvPr id="10" name="TextovéPole 9"/>
          <p:cNvSpPr txBox="1"/>
          <p:nvPr/>
        </p:nvSpPr>
        <p:spPr>
          <a:xfrm>
            <a:off x="1919537" y="238810"/>
            <a:ext cx="8596997" cy="646331"/>
          </a:xfrm>
          <a:prstGeom prst="rect">
            <a:avLst/>
          </a:prstGeom>
          <a:noFill/>
        </p:spPr>
        <p:txBody>
          <a:bodyPr wrap="square" rtlCol="0">
            <a:spAutoFit/>
          </a:bodyPr>
          <a:lstStyle/>
          <a:p>
            <a:r>
              <a:rPr lang="cs-CZ" sz="3600" b="1" dirty="0"/>
              <a:t> </a:t>
            </a:r>
            <a:r>
              <a:rPr lang="cs-CZ" sz="3600" b="1" dirty="0" err="1"/>
              <a:t>Summary</a:t>
            </a:r>
            <a:r>
              <a:rPr lang="cs-CZ" sz="3600" b="1" dirty="0"/>
              <a:t>: </a:t>
            </a:r>
            <a:r>
              <a:rPr lang="cs-CZ" sz="3600" b="1" dirty="0" err="1"/>
              <a:t>Dual</a:t>
            </a:r>
            <a:r>
              <a:rPr lang="cs-CZ" sz="3600" b="1" dirty="0"/>
              <a:t> </a:t>
            </a:r>
            <a:r>
              <a:rPr lang="cs-CZ" sz="3600" b="1" dirty="0" err="1"/>
              <a:t>nature</a:t>
            </a:r>
            <a:r>
              <a:rPr lang="cs-CZ" sz="3600" b="1" dirty="0"/>
              <a:t> </a:t>
            </a:r>
            <a:r>
              <a:rPr lang="cs-CZ" sz="3600" b="1" dirty="0" err="1"/>
              <a:t>of</a:t>
            </a:r>
            <a:r>
              <a:rPr lang="cs-CZ" sz="3600" b="1" dirty="0"/>
              <a:t> </a:t>
            </a:r>
            <a:r>
              <a:rPr lang="cs-CZ" sz="3600" b="1" dirty="0" err="1"/>
              <a:t>pathos</a:t>
            </a:r>
            <a:r>
              <a:rPr lang="cs-CZ" sz="3600" b="1" dirty="0"/>
              <a:t> </a:t>
            </a:r>
            <a:r>
              <a:rPr lang="cs-CZ" sz="3600" b="1" dirty="0" err="1"/>
              <a:t>formula</a:t>
            </a:r>
            <a:r>
              <a:rPr lang="cs-CZ" sz="3600" b="1" dirty="0"/>
              <a:t>  </a:t>
            </a:r>
            <a:endParaRPr lang="cs-CZ" sz="3600" dirty="0"/>
          </a:p>
        </p:txBody>
      </p:sp>
      <p:cxnSp>
        <p:nvCxnSpPr>
          <p:cNvPr id="6" name="Přímá spojnice se šipkou 5"/>
          <p:cNvCxnSpPr/>
          <p:nvPr/>
        </p:nvCxnSpPr>
        <p:spPr>
          <a:xfrm>
            <a:off x="1624906" y="1607270"/>
            <a:ext cx="798686" cy="5760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Přímá spojnice se šipkou 11"/>
          <p:cNvCxnSpPr/>
          <p:nvPr/>
        </p:nvCxnSpPr>
        <p:spPr>
          <a:xfrm flipV="1">
            <a:off x="1670187" y="1290897"/>
            <a:ext cx="654670" cy="3033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3512" y="116632"/>
            <a:ext cx="8680142" cy="1152128"/>
          </a:xfrm>
        </p:spPr>
        <p:txBody>
          <a:bodyPr>
            <a:normAutofit/>
          </a:bodyPr>
          <a:lstStyle/>
          <a:p>
            <a:r>
              <a:rPr lang="cs-CZ" sz="2800" b="1" dirty="0" err="1"/>
              <a:t>Reconsidering</a:t>
            </a:r>
            <a:r>
              <a:rPr lang="cs-CZ" sz="2800" b="1" dirty="0"/>
              <a:t> </a:t>
            </a:r>
            <a:r>
              <a:rPr lang="cs-CZ" sz="2800" b="1" dirty="0" err="1"/>
              <a:t>Warburg</a:t>
            </a:r>
            <a:r>
              <a:rPr lang="cs-CZ" sz="2800" b="1" dirty="0"/>
              <a:t>´ s </a:t>
            </a:r>
            <a:r>
              <a:rPr lang="cs-CZ" sz="2800" b="1" dirty="0" err="1"/>
              <a:t>legacy</a:t>
            </a:r>
            <a:br>
              <a:rPr lang="cs-CZ" sz="2800" b="1" i="1" dirty="0"/>
            </a:br>
            <a:r>
              <a:rPr lang="cs-CZ" sz="2800" b="1" i="1" dirty="0" err="1"/>
              <a:t>Pathos</a:t>
            </a:r>
            <a:r>
              <a:rPr lang="cs-CZ" sz="2800" b="1" i="1" dirty="0"/>
              <a:t> </a:t>
            </a:r>
            <a:r>
              <a:rPr lang="cs-CZ" sz="2800" b="1" i="1" dirty="0" err="1"/>
              <a:t>formula</a:t>
            </a:r>
            <a:r>
              <a:rPr lang="cs-CZ" sz="2800" b="1" i="1" dirty="0"/>
              <a:t> </a:t>
            </a:r>
            <a:r>
              <a:rPr lang="cs-CZ" sz="2800" b="1" dirty="0"/>
              <a:t>as a </a:t>
            </a:r>
            <a:r>
              <a:rPr lang="cs-CZ" sz="2800" b="1" dirty="0" err="1"/>
              <a:t>gestalt</a:t>
            </a:r>
            <a:r>
              <a:rPr lang="cs-CZ" sz="2800" b="1" dirty="0"/>
              <a:t>: </a:t>
            </a:r>
            <a:r>
              <a:rPr lang="cs-CZ" sz="2800" b="1" dirty="0" err="1"/>
              <a:t>Binding</a:t>
            </a:r>
            <a:r>
              <a:rPr lang="cs-CZ" sz="2800" b="1" dirty="0"/>
              <a:t> </a:t>
            </a:r>
            <a:r>
              <a:rPr lang="cs-CZ" sz="2800" b="1" dirty="0" err="1"/>
              <a:t>of</a:t>
            </a:r>
            <a:r>
              <a:rPr lang="cs-CZ" sz="2800" b="1" dirty="0"/>
              <a:t> </a:t>
            </a:r>
            <a:r>
              <a:rPr lang="cs-CZ" sz="2800" b="1" dirty="0" err="1"/>
              <a:t>affective</a:t>
            </a:r>
            <a:r>
              <a:rPr lang="cs-CZ" sz="2800" b="1" dirty="0"/>
              <a:t> </a:t>
            </a:r>
            <a:r>
              <a:rPr lang="cs-CZ" sz="2800" b="1" dirty="0" err="1"/>
              <a:t>affordances</a:t>
            </a:r>
            <a:endParaRPr lang="cs-CZ" sz="2800" b="1" dirty="0"/>
          </a:p>
        </p:txBody>
      </p:sp>
      <p:sp>
        <p:nvSpPr>
          <p:cNvPr id="3" name="Zástupný symbol pro obsah 2"/>
          <p:cNvSpPr>
            <a:spLocks noGrp="1"/>
          </p:cNvSpPr>
          <p:nvPr>
            <p:ph sz="half" idx="1"/>
          </p:nvPr>
        </p:nvSpPr>
        <p:spPr>
          <a:xfrm>
            <a:off x="1988344" y="1196753"/>
            <a:ext cx="4038600" cy="5099712"/>
          </a:xfrm>
        </p:spPr>
        <p:txBody>
          <a:bodyPr>
            <a:normAutofit fontScale="85000" lnSpcReduction="20000"/>
          </a:bodyPr>
          <a:lstStyle/>
          <a:p>
            <a:pPr>
              <a:buNone/>
            </a:pPr>
            <a:r>
              <a:rPr lang="cs-CZ" sz="2400" dirty="0"/>
              <a:t> </a:t>
            </a:r>
          </a:p>
          <a:p>
            <a:r>
              <a:rPr lang="cs-CZ" sz="2400" dirty="0" err="1"/>
              <a:t>Facial</a:t>
            </a:r>
            <a:r>
              <a:rPr lang="cs-CZ" sz="2400" dirty="0"/>
              <a:t> </a:t>
            </a:r>
            <a:r>
              <a:rPr lang="cs-CZ" sz="2400" dirty="0" err="1"/>
              <a:t>expression</a:t>
            </a:r>
            <a:endParaRPr lang="cs-CZ" sz="2400" dirty="0"/>
          </a:p>
          <a:p>
            <a:r>
              <a:rPr lang="cs-CZ" sz="2400" dirty="0" err="1"/>
              <a:t>Gaze</a:t>
            </a:r>
            <a:r>
              <a:rPr lang="cs-CZ" sz="2400" dirty="0"/>
              <a:t> </a:t>
            </a:r>
            <a:r>
              <a:rPr lang="cs-CZ" sz="2400" dirty="0" err="1"/>
              <a:t>direction</a:t>
            </a:r>
            <a:endParaRPr lang="cs-CZ" sz="2400" dirty="0"/>
          </a:p>
          <a:p>
            <a:r>
              <a:rPr lang="cs-CZ" sz="2400" dirty="0"/>
              <a:t>Body </a:t>
            </a:r>
            <a:r>
              <a:rPr lang="cs-CZ" sz="2400" dirty="0" err="1"/>
              <a:t>posture</a:t>
            </a:r>
            <a:endParaRPr lang="cs-CZ" sz="2400" dirty="0"/>
          </a:p>
          <a:p>
            <a:r>
              <a:rPr lang="cs-CZ" sz="2400" dirty="0" err="1"/>
              <a:t>Gestures</a:t>
            </a:r>
            <a:endParaRPr lang="cs-CZ" sz="2400" dirty="0"/>
          </a:p>
          <a:p>
            <a:pPr>
              <a:buNone/>
            </a:pPr>
            <a:endParaRPr lang="cs-CZ" dirty="0"/>
          </a:p>
          <a:p>
            <a:pPr>
              <a:buNone/>
            </a:pPr>
            <a:endParaRPr lang="cs-CZ" dirty="0"/>
          </a:p>
          <a:p>
            <a:pPr>
              <a:buNone/>
            </a:pPr>
            <a:endParaRPr lang="cs-CZ" sz="2000" dirty="0"/>
          </a:p>
          <a:p>
            <a:pPr>
              <a:buNone/>
            </a:pPr>
            <a:endParaRPr lang="cs-CZ" sz="2000" dirty="0"/>
          </a:p>
          <a:p>
            <a:pPr>
              <a:buNone/>
            </a:pPr>
            <a:endParaRPr lang="cs-CZ" sz="2000" dirty="0"/>
          </a:p>
        </p:txBody>
      </p:sp>
      <p:sp>
        <p:nvSpPr>
          <p:cNvPr id="4" name="Zástupný symbol pro obsah 3"/>
          <p:cNvSpPr>
            <a:spLocks noGrp="1"/>
          </p:cNvSpPr>
          <p:nvPr>
            <p:ph sz="half" idx="2"/>
          </p:nvPr>
        </p:nvSpPr>
        <p:spPr>
          <a:xfrm>
            <a:off x="6000750" y="1820864"/>
            <a:ext cx="4038600" cy="5037137"/>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r>
              <a:rPr lang="en-GB" sz="2000" b="1" dirty="0"/>
              <a:t>Affordances </a:t>
            </a:r>
            <a:r>
              <a:rPr lang="en-GB" sz="2000" dirty="0"/>
              <a:t>are relations between</a:t>
            </a:r>
            <a:r>
              <a:rPr lang="cs-CZ" sz="2000" dirty="0"/>
              <a:t> </a:t>
            </a:r>
            <a:r>
              <a:rPr lang="en-GB" sz="2000" dirty="0"/>
              <a:t>dispositions of the perceiver and some feature of the picture</a:t>
            </a:r>
            <a:endParaRPr lang="cs-CZ" sz="2000" dirty="0"/>
          </a:p>
          <a:p>
            <a:pPr>
              <a:buNone/>
            </a:pPr>
            <a:r>
              <a:rPr lang="cs-CZ" sz="2000" b="1" dirty="0">
                <a:highlight>
                  <a:srgbClr val="FFFF00"/>
                </a:highlight>
              </a:rPr>
              <a:t>Affective </a:t>
            </a:r>
            <a:r>
              <a:rPr lang="cs-CZ" sz="2000" b="1" dirty="0" err="1">
                <a:highlight>
                  <a:srgbClr val="FFFF00"/>
                </a:highlight>
              </a:rPr>
              <a:t>affordance</a:t>
            </a:r>
            <a:endParaRPr lang="cs-CZ" sz="2000" b="1" dirty="0">
              <a:highlight>
                <a:srgbClr val="FFFF00"/>
              </a:highlight>
            </a:endParaRPr>
          </a:p>
          <a:p>
            <a:pPr>
              <a:buNone/>
            </a:pPr>
            <a:r>
              <a:rPr lang="cs-CZ" sz="2000" dirty="0"/>
              <a:t>     Has </a:t>
            </a:r>
            <a:r>
              <a:rPr lang="cs-CZ" sz="2000" dirty="0" err="1"/>
              <a:t>the</a:t>
            </a:r>
            <a:r>
              <a:rPr lang="cs-CZ" sz="2000" dirty="0"/>
              <a:t> </a:t>
            </a:r>
            <a:r>
              <a:rPr lang="en-US" sz="2000" dirty="0"/>
              <a:t>capacity to activate the affective response of the viewer</a:t>
            </a:r>
            <a:endParaRPr lang="cs-CZ" sz="2000" dirty="0"/>
          </a:p>
          <a:p>
            <a:pPr>
              <a:buNone/>
            </a:pPr>
            <a:endParaRPr lang="cs-CZ" sz="2000" dirty="0"/>
          </a:p>
          <a:p>
            <a:pPr>
              <a:buNone/>
            </a:pPr>
            <a:endParaRPr lang="cs-CZ" sz="2000" dirty="0"/>
          </a:p>
          <a:p>
            <a:endParaRPr lang="cs-CZ" dirty="0"/>
          </a:p>
        </p:txBody>
      </p:sp>
      <p:pic>
        <p:nvPicPr>
          <p:cNvPr id="31745" name="Picture 1" descr="C:\Users\Lada\Desktop\výzkumy\ToM\Munch_Ashes1894[1].jpg"/>
          <p:cNvPicPr>
            <a:picLocks noChangeAspect="1" noChangeArrowheads="1"/>
          </p:cNvPicPr>
          <p:nvPr/>
        </p:nvPicPr>
        <p:blipFill>
          <a:blip r:embed="rId2" cstate="print"/>
          <a:srcRect/>
          <a:stretch>
            <a:fillRect/>
          </a:stretch>
        </p:blipFill>
        <p:spPr bwMode="auto">
          <a:xfrm>
            <a:off x="6026944" y="1194625"/>
            <a:ext cx="4356710" cy="3744416"/>
          </a:xfrm>
          <a:prstGeom prst="rect">
            <a:avLst/>
          </a:prstGeom>
          <a:noFill/>
        </p:spPr>
      </p:pic>
      <p:pic>
        <p:nvPicPr>
          <p:cNvPr id="4098" name="Picture 2" descr="C:\Users\Lada\Desktop\DOKPLOCHA\Výstavy\pathos\prázdnota\seele[1].jpg"/>
          <p:cNvPicPr>
            <a:picLocks noChangeAspect="1" noChangeArrowheads="1"/>
          </p:cNvPicPr>
          <p:nvPr/>
        </p:nvPicPr>
        <p:blipFill>
          <a:blip r:embed="rId3" cstate="print"/>
          <a:srcRect/>
          <a:stretch>
            <a:fillRect/>
          </a:stretch>
        </p:blipFill>
        <p:spPr bwMode="auto">
          <a:xfrm>
            <a:off x="1808346" y="3420873"/>
            <a:ext cx="3960440" cy="3036337"/>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1" y="0"/>
            <a:ext cx="9166595" cy="836712"/>
          </a:xfrm>
        </p:spPr>
        <p:txBody>
          <a:bodyPr>
            <a:noAutofit/>
          </a:bodyPr>
          <a:lstStyle/>
          <a:p>
            <a:br>
              <a:rPr lang="cs-CZ" sz="2800" b="1" dirty="0"/>
            </a:br>
            <a:br>
              <a:rPr lang="cs-CZ" sz="2800" b="1" dirty="0"/>
            </a:br>
            <a:r>
              <a:rPr lang="cs-CZ" sz="2800" b="1" dirty="0"/>
              <a:t>Affect </a:t>
            </a:r>
            <a:r>
              <a:rPr lang="cs-CZ" sz="2800" b="1" dirty="0" err="1"/>
              <a:t>formula</a:t>
            </a:r>
            <a:r>
              <a:rPr lang="cs-CZ" sz="2800" b="1" dirty="0"/>
              <a:t> = </a:t>
            </a:r>
            <a:r>
              <a:rPr lang="cs-CZ" sz="2800" dirty="0" err="1"/>
              <a:t>holistic</a:t>
            </a:r>
            <a:r>
              <a:rPr lang="cs-CZ" sz="2800" dirty="0"/>
              <a:t> </a:t>
            </a:r>
            <a:r>
              <a:rPr lang="cs-CZ" sz="2800" dirty="0" err="1"/>
              <a:t>percept</a:t>
            </a:r>
            <a:r>
              <a:rPr lang="cs-CZ" sz="2800" dirty="0"/>
              <a:t> (</a:t>
            </a:r>
            <a:r>
              <a:rPr lang="cs-CZ" sz="2800" dirty="0" err="1"/>
              <a:t>Gestalt</a:t>
            </a:r>
            <a:r>
              <a:rPr lang="cs-CZ" sz="2800" dirty="0"/>
              <a:t>) </a:t>
            </a:r>
            <a:br>
              <a:rPr lang="cs-CZ" sz="2800" dirty="0"/>
            </a:br>
            <a:r>
              <a:rPr lang="cs-CZ" sz="2800" dirty="0"/>
              <a:t>a </a:t>
            </a:r>
            <a:r>
              <a:rPr lang="cs-CZ" sz="2800" dirty="0" err="1"/>
              <a:t>complex</a:t>
            </a:r>
            <a:r>
              <a:rPr lang="cs-CZ" sz="2800" dirty="0"/>
              <a:t> </a:t>
            </a:r>
            <a:r>
              <a:rPr lang="cs-CZ" sz="2800" dirty="0" err="1"/>
              <a:t>of</a:t>
            </a:r>
            <a:r>
              <a:rPr lang="cs-CZ" sz="2800" dirty="0"/>
              <a:t> </a:t>
            </a:r>
            <a:r>
              <a:rPr lang="cs-CZ" sz="2800" dirty="0" err="1"/>
              <a:t>affcetive</a:t>
            </a:r>
            <a:r>
              <a:rPr lang="cs-CZ" sz="2800" dirty="0"/>
              <a:t> </a:t>
            </a:r>
            <a:r>
              <a:rPr lang="cs-CZ" sz="2800" dirty="0" err="1"/>
              <a:t>affordances</a:t>
            </a:r>
            <a:r>
              <a:rPr lang="cs-CZ" sz="2800" dirty="0"/>
              <a:t>  </a:t>
            </a:r>
            <a:br>
              <a:rPr lang="cs-CZ" sz="2800" dirty="0"/>
            </a:br>
            <a:endParaRPr lang="cs-CZ" sz="2800" dirty="0"/>
          </a:p>
        </p:txBody>
      </p:sp>
      <p:sp>
        <p:nvSpPr>
          <p:cNvPr id="6" name="Zástupný symbol pro obsah 5"/>
          <p:cNvSpPr>
            <a:spLocks noGrp="1"/>
          </p:cNvSpPr>
          <p:nvPr>
            <p:ph sz="half" idx="1"/>
          </p:nvPr>
        </p:nvSpPr>
        <p:spPr/>
        <p:txBody>
          <a:bodyPr/>
          <a:lstStyle/>
          <a:p>
            <a:endParaRPr lang="cs-CZ"/>
          </a:p>
        </p:txBody>
      </p:sp>
      <p:pic>
        <p:nvPicPr>
          <p:cNvPr id="8" name="Picture 2" descr="C:\Users\Lada\Desktop\DOKPLOCHA\Výstavy\pathos\prázdnota\seele[1].jpg"/>
          <p:cNvPicPr>
            <a:picLocks noGrp="1" noChangeAspect="1" noChangeArrowheads="1"/>
          </p:cNvPicPr>
          <p:nvPr>
            <p:ph sz="half" idx="2"/>
          </p:nvPr>
        </p:nvPicPr>
        <p:blipFill>
          <a:blip r:embed="rId2" cstate="print"/>
          <a:stretch>
            <a:fillRect/>
          </a:stretch>
        </p:blipFill>
        <p:spPr bwMode="auto">
          <a:xfrm>
            <a:off x="6781800" y="3878580"/>
            <a:ext cx="3886200" cy="2979420"/>
          </a:xfrm>
          <a:prstGeom prst="rect">
            <a:avLst/>
          </a:prstGeom>
          <a:noFill/>
        </p:spPr>
      </p:pic>
      <p:pic>
        <p:nvPicPr>
          <p:cNvPr id="48130" name="Picture 2" descr="C:\Users\Lada\Desktop\mnem\mnemosyne_42_06 – kopie.jpg"/>
          <p:cNvPicPr>
            <a:picLocks noChangeAspect="1" noChangeArrowheads="1"/>
          </p:cNvPicPr>
          <p:nvPr/>
        </p:nvPicPr>
        <p:blipFill>
          <a:blip r:embed="rId3" cstate="print"/>
          <a:srcRect/>
          <a:stretch>
            <a:fillRect/>
          </a:stretch>
        </p:blipFill>
        <p:spPr bwMode="auto">
          <a:xfrm>
            <a:off x="1529477" y="1268760"/>
            <a:ext cx="2271751" cy="4437112"/>
          </a:xfrm>
          <a:prstGeom prst="rect">
            <a:avLst/>
          </a:prstGeom>
          <a:noFill/>
        </p:spPr>
      </p:pic>
      <p:pic>
        <p:nvPicPr>
          <p:cNvPr id="48131" name="Picture 3" descr="C:\Users\Lada\Desktop\knihaplzen2\Nová složka (3)\DSCF1314 – kopie.JPG"/>
          <p:cNvPicPr>
            <a:picLocks noChangeAspect="1" noChangeArrowheads="1"/>
          </p:cNvPicPr>
          <p:nvPr/>
        </p:nvPicPr>
        <p:blipFill>
          <a:blip r:embed="rId4" cstate="print"/>
          <a:srcRect/>
          <a:stretch>
            <a:fillRect/>
          </a:stretch>
        </p:blipFill>
        <p:spPr bwMode="auto">
          <a:xfrm>
            <a:off x="3944273" y="1076598"/>
            <a:ext cx="1996027" cy="5349354"/>
          </a:xfrm>
          <a:prstGeom prst="rect">
            <a:avLst/>
          </a:prstGeom>
          <a:noFill/>
        </p:spPr>
      </p:pic>
      <p:pic>
        <p:nvPicPr>
          <p:cNvPr id="7" name="Picture 4" descr="http://claralieu.files.wordpress.com/2011/08/kollwitz.jpg"/>
          <p:cNvPicPr>
            <a:picLocks noChangeAspect="1" noChangeArrowheads="1"/>
          </p:cNvPicPr>
          <p:nvPr/>
        </p:nvPicPr>
        <p:blipFill>
          <a:blip r:embed="rId5" cstate="print"/>
          <a:srcRect/>
          <a:stretch>
            <a:fillRect/>
          </a:stretch>
        </p:blipFill>
        <p:spPr bwMode="auto">
          <a:xfrm>
            <a:off x="7974555" y="1441893"/>
            <a:ext cx="2716041" cy="2337576"/>
          </a:xfrm>
          <a:prstGeom prst="rect">
            <a:avLst/>
          </a:prstGeom>
          <a:noFill/>
          <a:ln w="9525">
            <a:noFill/>
            <a:miter lim="800000"/>
            <a:headEnd/>
            <a:tailEnd/>
          </a:ln>
        </p:spPr>
      </p:pic>
      <p:pic>
        <p:nvPicPr>
          <p:cNvPr id="9" name="Picture 2" descr="C:\Users\Lada\Desktop\central\pathos\MR\Christian_Rohlfs,_Eliáš,_1921,_Museum_Osthaus,_Hagen.jpg"/>
          <p:cNvPicPr>
            <a:picLocks noChangeAspect="1" noChangeArrowheads="1"/>
          </p:cNvPicPr>
          <p:nvPr/>
        </p:nvPicPr>
        <p:blipFill>
          <a:blip r:embed="rId6" cstate="print"/>
          <a:srcRect/>
          <a:stretch>
            <a:fillRect/>
          </a:stretch>
        </p:blipFill>
        <p:spPr bwMode="auto">
          <a:xfrm>
            <a:off x="6008690" y="1300211"/>
            <a:ext cx="1996027" cy="2696320"/>
          </a:xfrm>
          <a:prstGeom prst="rect">
            <a:avLst/>
          </a:prstGeom>
          <a:noFill/>
          <a:ln w="9525">
            <a:noFill/>
            <a:miter lim="800000"/>
            <a:headEnd/>
            <a:tailEnd/>
          </a:ln>
        </p:spPr>
      </p:pic>
    </p:spTree>
    <p:extLst>
      <p:ext uri="{BB962C8B-B14F-4D97-AF65-F5344CB8AC3E}">
        <p14:creationId xmlns:p14="http://schemas.microsoft.com/office/powerpoint/2010/main" val="63531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351584" y="274639"/>
            <a:ext cx="7787208" cy="832053"/>
          </a:xfrm>
        </p:spPr>
        <p:txBody>
          <a:bodyPr>
            <a:noAutofit/>
          </a:bodyPr>
          <a:lstStyle/>
          <a:p>
            <a:pPr algn="ctr"/>
            <a:r>
              <a:rPr lang="cs-CZ" sz="2800" b="1" dirty="0"/>
              <a:t> Affective </a:t>
            </a:r>
            <a:r>
              <a:rPr lang="cs-CZ" sz="2800" b="1" dirty="0" err="1"/>
              <a:t>affordances</a:t>
            </a:r>
            <a:r>
              <a:rPr lang="cs-CZ" sz="2800" b="1" dirty="0"/>
              <a:t> in </a:t>
            </a:r>
            <a:r>
              <a:rPr lang="cs-CZ" sz="2800" b="1" dirty="0" err="1"/>
              <a:t>the</a:t>
            </a:r>
            <a:r>
              <a:rPr lang="cs-CZ" sz="2800" b="1" dirty="0"/>
              <a:t> image </a:t>
            </a:r>
          </a:p>
        </p:txBody>
      </p:sp>
      <p:sp>
        <p:nvSpPr>
          <p:cNvPr id="3" name="Zástupný symbol pro obsah 2"/>
          <p:cNvSpPr>
            <a:spLocks noGrp="1"/>
          </p:cNvSpPr>
          <p:nvPr>
            <p:ph sz="half" idx="1"/>
          </p:nvPr>
        </p:nvSpPr>
        <p:spPr/>
        <p:txBody>
          <a:bodyPr>
            <a:normAutofit fontScale="85000" lnSpcReduction="20000"/>
          </a:bodyPr>
          <a:lstStyle/>
          <a:p>
            <a:r>
              <a:rPr lang="cs-CZ" dirty="0"/>
              <a:t> </a:t>
            </a:r>
          </a:p>
          <a:p>
            <a:endParaRPr lang="cs-CZ" dirty="0"/>
          </a:p>
        </p:txBody>
      </p:sp>
      <p:sp>
        <p:nvSpPr>
          <p:cNvPr id="4" name="Zástupný symbol pro obsah 3"/>
          <p:cNvSpPr>
            <a:spLocks noGrp="1"/>
          </p:cNvSpPr>
          <p:nvPr>
            <p:ph sz="half" idx="2"/>
          </p:nvPr>
        </p:nvSpPr>
        <p:spPr>
          <a:xfrm>
            <a:off x="6168008" y="1770502"/>
            <a:ext cx="4049936" cy="4898859"/>
          </a:xfrm>
        </p:spPr>
        <p:txBody>
          <a:bodyPr>
            <a:normAutofit fontScale="85000" lnSpcReduction="20000"/>
          </a:bodyPr>
          <a:lstStyle/>
          <a:p>
            <a:pPr>
              <a:buNone/>
            </a:pPr>
            <a:endParaRPr lang="cs-CZ" sz="1800" dirty="0"/>
          </a:p>
          <a:p>
            <a:pPr>
              <a:buNone/>
            </a:pPr>
            <a:endParaRPr lang="cs-CZ" sz="1800" dirty="0"/>
          </a:p>
          <a:p>
            <a:pPr>
              <a:buNone/>
            </a:pPr>
            <a:endParaRPr lang="cs-CZ" sz="1800" dirty="0"/>
          </a:p>
          <a:p>
            <a:pPr>
              <a:buNone/>
            </a:pPr>
            <a:endParaRPr lang="cs-CZ" sz="1800" dirty="0"/>
          </a:p>
          <a:p>
            <a:pPr>
              <a:buNone/>
            </a:pPr>
            <a:endParaRPr lang="cs-CZ" sz="1800" dirty="0"/>
          </a:p>
          <a:p>
            <a:pPr>
              <a:buNone/>
            </a:pPr>
            <a:endParaRPr lang="cs-CZ" sz="1800" dirty="0"/>
          </a:p>
          <a:p>
            <a:pPr>
              <a:buNone/>
            </a:pPr>
            <a:endParaRPr lang="cs-CZ" sz="1800" dirty="0"/>
          </a:p>
          <a:p>
            <a:pPr>
              <a:buNone/>
            </a:pPr>
            <a:endParaRPr lang="cs-CZ" sz="1800" dirty="0"/>
          </a:p>
          <a:p>
            <a:pPr>
              <a:buNone/>
            </a:pPr>
            <a:r>
              <a:rPr lang="cs-CZ" sz="1800" dirty="0"/>
              <a:t>        </a:t>
            </a:r>
          </a:p>
          <a:p>
            <a:pPr>
              <a:buNone/>
            </a:pPr>
            <a:endParaRPr lang="cs-CZ" sz="1800" dirty="0"/>
          </a:p>
          <a:p>
            <a:pPr>
              <a:buNone/>
            </a:pPr>
            <a:endParaRPr lang="cs-CZ" sz="1800" dirty="0"/>
          </a:p>
          <a:p>
            <a:pPr>
              <a:buNone/>
            </a:pPr>
            <a:endParaRPr lang="cs-CZ" sz="1800" dirty="0"/>
          </a:p>
          <a:p>
            <a:pPr>
              <a:buNone/>
            </a:pPr>
            <a:endParaRPr lang="cs-CZ" sz="1800" dirty="0"/>
          </a:p>
          <a:p>
            <a:pPr>
              <a:buNone/>
            </a:pPr>
            <a:endParaRPr lang="cs-CZ" sz="1800" dirty="0"/>
          </a:p>
          <a:p>
            <a:pPr>
              <a:buNone/>
            </a:pPr>
            <a:r>
              <a:rPr lang="cs-CZ" sz="1800" dirty="0"/>
              <a:t> </a:t>
            </a:r>
            <a:endParaRPr lang="cs-CZ" sz="1400" dirty="0"/>
          </a:p>
          <a:p>
            <a:pPr>
              <a:buNone/>
            </a:pPr>
            <a:endParaRPr lang="cs-CZ" sz="1800" dirty="0"/>
          </a:p>
          <a:p>
            <a:pPr>
              <a:buNone/>
            </a:pPr>
            <a:r>
              <a:rPr lang="cs-CZ" sz="1800" dirty="0"/>
              <a:t>                </a:t>
            </a:r>
          </a:p>
        </p:txBody>
      </p:sp>
      <p:pic>
        <p:nvPicPr>
          <p:cNvPr id="1026" name="Picture 2" descr="http://ars.els-cdn.com/content/image/1-s2.0-S0028393212003491-gr6.sml"/>
          <p:cNvPicPr>
            <a:picLocks noChangeAspect="1" noChangeArrowheads="1"/>
          </p:cNvPicPr>
          <p:nvPr/>
        </p:nvPicPr>
        <p:blipFill>
          <a:blip r:embed="rId3" cstate="print"/>
          <a:srcRect/>
          <a:stretch>
            <a:fillRect/>
          </a:stretch>
        </p:blipFill>
        <p:spPr bwMode="auto">
          <a:xfrm>
            <a:off x="6960097" y="1556793"/>
            <a:ext cx="3149911" cy="3208605"/>
          </a:xfrm>
          <a:prstGeom prst="rect">
            <a:avLst/>
          </a:prstGeom>
          <a:noFill/>
        </p:spPr>
      </p:pic>
      <p:pic>
        <p:nvPicPr>
          <p:cNvPr id="50179" name="Picture 3" descr="C:\Users\Lada\Desktop\výzkumy\jenny_saville1.jpg"/>
          <p:cNvPicPr>
            <a:picLocks noChangeAspect="1" noChangeArrowheads="1"/>
          </p:cNvPicPr>
          <p:nvPr/>
        </p:nvPicPr>
        <p:blipFill>
          <a:blip r:embed="rId4" cstate="print"/>
          <a:srcRect/>
          <a:stretch>
            <a:fillRect/>
          </a:stretch>
        </p:blipFill>
        <p:spPr bwMode="auto">
          <a:xfrm>
            <a:off x="1779664" y="1392146"/>
            <a:ext cx="2588144" cy="1967425"/>
          </a:xfrm>
          <a:prstGeom prst="rect">
            <a:avLst/>
          </a:prstGeom>
          <a:noFill/>
        </p:spPr>
      </p:pic>
      <p:pic>
        <p:nvPicPr>
          <p:cNvPr id="50180" name="Picture 4" descr="C:\Users\Lada\Desktop\výzkumy\oči\Z4.jpg"/>
          <p:cNvPicPr>
            <a:picLocks noChangeAspect="1" noChangeArrowheads="1"/>
          </p:cNvPicPr>
          <p:nvPr/>
        </p:nvPicPr>
        <p:blipFill>
          <a:blip r:embed="rId5" cstate="print"/>
          <a:srcRect/>
          <a:stretch>
            <a:fillRect/>
          </a:stretch>
        </p:blipFill>
        <p:spPr bwMode="auto">
          <a:xfrm>
            <a:off x="4367808" y="1340769"/>
            <a:ext cx="2304256" cy="1915837"/>
          </a:xfrm>
          <a:prstGeom prst="rect">
            <a:avLst/>
          </a:prstGeom>
          <a:noFill/>
        </p:spPr>
      </p:pic>
      <p:pic>
        <p:nvPicPr>
          <p:cNvPr id="9" name="Picture 2" descr="obrazy mysli výstav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75520" y="3645024"/>
            <a:ext cx="4176464" cy="30374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p:cNvSpPr txBox="1"/>
          <p:nvPr/>
        </p:nvSpPr>
        <p:spPr>
          <a:xfrm>
            <a:off x="6168008" y="5445225"/>
            <a:ext cx="4176464" cy="954107"/>
          </a:xfrm>
          <a:prstGeom prst="rect">
            <a:avLst/>
          </a:prstGeom>
          <a:noFill/>
        </p:spPr>
        <p:txBody>
          <a:bodyPr wrap="square" rtlCol="0">
            <a:spAutoFit/>
          </a:bodyPr>
          <a:lstStyle/>
          <a:p>
            <a:r>
              <a:rPr lang="cs-CZ" sz="2800" b="1" dirty="0"/>
              <a:t>      </a:t>
            </a:r>
            <a:r>
              <a:rPr lang="cs-CZ" sz="2800" dirty="0" err="1"/>
              <a:t>faces</a:t>
            </a:r>
            <a:r>
              <a:rPr lang="cs-CZ" sz="2800" dirty="0"/>
              <a:t> and </a:t>
            </a:r>
            <a:r>
              <a:rPr lang="cs-CZ" sz="2800" dirty="0" err="1"/>
              <a:t>bodies</a:t>
            </a:r>
            <a:r>
              <a:rPr lang="cs-CZ" sz="2800" dirty="0"/>
              <a:t>:</a:t>
            </a:r>
          </a:p>
          <a:p>
            <a:r>
              <a:rPr lang="cs-CZ" sz="2800" dirty="0"/>
              <a:t>Gaze, </a:t>
            </a:r>
            <a:r>
              <a:rPr lang="cs-CZ" sz="2800" dirty="0" err="1"/>
              <a:t>expression</a:t>
            </a:r>
            <a:r>
              <a:rPr lang="cs-CZ" sz="2800" dirty="0"/>
              <a:t>, </a:t>
            </a:r>
            <a:r>
              <a:rPr lang="cs-CZ" sz="2800" dirty="0" err="1"/>
              <a:t>gestures</a:t>
            </a:r>
            <a:endParaRPr lang="cs-CZ" sz="28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Nadpis 1">
            <a:extLst>
              <a:ext uri="{FF2B5EF4-FFF2-40B4-BE49-F238E27FC236}">
                <a16:creationId xmlns:a16="http://schemas.microsoft.com/office/drawing/2014/main" id="{3B9CCFD4-D0A7-441C-BB85-8399B91E603D}"/>
              </a:ext>
            </a:extLst>
          </p:cNvPr>
          <p:cNvSpPr>
            <a:spLocks noGrp="1"/>
          </p:cNvSpPr>
          <p:nvPr>
            <p:ph type="title"/>
          </p:nvPr>
        </p:nvSpPr>
        <p:spPr>
          <a:xfrm>
            <a:off x="1981200" y="512763"/>
            <a:ext cx="8229600" cy="914400"/>
          </a:xfrm>
        </p:spPr>
        <p:txBody>
          <a:bodyPr/>
          <a:lstStyle/>
          <a:p>
            <a:pPr>
              <a:defRPr/>
            </a:pPr>
            <a:r>
              <a:rPr lang="cs-CZ"/>
              <a:t>Pathos formulae </a:t>
            </a:r>
          </a:p>
        </p:txBody>
      </p:sp>
      <p:sp>
        <p:nvSpPr>
          <p:cNvPr id="54275" name="Zástupný symbol pro obsah 2">
            <a:extLst>
              <a:ext uri="{FF2B5EF4-FFF2-40B4-BE49-F238E27FC236}">
                <a16:creationId xmlns:a16="http://schemas.microsoft.com/office/drawing/2014/main" id="{2907E6A0-CCE7-40D2-8BFD-0333930EEE74}"/>
              </a:ext>
            </a:extLst>
          </p:cNvPr>
          <p:cNvSpPr>
            <a:spLocks noGrp="1"/>
          </p:cNvSpPr>
          <p:nvPr>
            <p:ph sz="half" idx="1"/>
          </p:nvPr>
        </p:nvSpPr>
        <p:spPr>
          <a:xfrm>
            <a:off x="1989138" y="1770063"/>
            <a:ext cx="4038600" cy="4525962"/>
          </a:xfrm>
        </p:spPr>
        <p:txBody>
          <a:bodyPr/>
          <a:lstStyle/>
          <a:p>
            <a:pPr>
              <a:buFont typeface="Arial" panose="020B0604020202020204" pitchFamily="34" charset="0"/>
              <a:buNone/>
            </a:pPr>
            <a:r>
              <a:rPr lang="cs-CZ" altLang="cs-CZ" dirty="0" err="1"/>
              <a:t>Warburg´s</a:t>
            </a:r>
            <a:r>
              <a:rPr lang="cs-CZ" altLang="cs-CZ" dirty="0"/>
              <a:t> </a:t>
            </a:r>
            <a:r>
              <a:rPr lang="cs-CZ" altLang="cs-CZ" dirty="0" err="1"/>
              <a:t>concept</a:t>
            </a:r>
            <a:endParaRPr lang="cs-CZ" altLang="cs-CZ" dirty="0"/>
          </a:p>
          <a:p>
            <a:pPr>
              <a:buFont typeface="Arial" panose="020B0604020202020204" pitchFamily="34" charset="0"/>
              <a:buNone/>
            </a:pPr>
            <a:r>
              <a:rPr lang="cs-CZ" altLang="cs-CZ" dirty="0" err="1"/>
              <a:t>Pathos</a:t>
            </a:r>
            <a:r>
              <a:rPr lang="cs-CZ" altLang="cs-CZ" dirty="0"/>
              <a:t> </a:t>
            </a:r>
            <a:r>
              <a:rPr lang="cs-CZ" altLang="cs-CZ" dirty="0" err="1"/>
              <a:t>formula</a:t>
            </a:r>
            <a:r>
              <a:rPr lang="cs-CZ" altLang="cs-CZ" dirty="0"/>
              <a:t> </a:t>
            </a:r>
            <a:r>
              <a:rPr lang="cs-CZ" altLang="cs-CZ" dirty="0" err="1"/>
              <a:t>is</a:t>
            </a:r>
            <a:r>
              <a:rPr lang="cs-CZ" altLang="cs-CZ" dirty="0"/>
              <a:t> a </a:t>
            </a:r>
            <a:r>
              <a:rPr lang="cs-CZ" altLang="cs-CZ" dirty="0" err="1"/>
              <a:t>mimetic</a:t>
            </a:r>
            <a:r>
              <a:rPr lang="cs-CZ" altLang="cs-CZ" dirty="0"/>
              <a:t> </a:t>
            </a:r>
            <a:r>
              <a:rPr lang="cs-CZ" altLang="cs-CZ" dirty="0" err="1"/>
              <a:t>reproduction</a:t>
            </a:r>
            <a:r>
              <a:rPr lang="cs-CZ" altLang="cs-CZ" dirty="0"/>
              <a:t> </a:t>
            </a:r>
            <a:r>
              <a:rPr lang="cs-CZ" altLang="cs-CZ" dirty="0" err="1"/>
              <a:t>of</a:t>
            </a:r>
            <a:r>
              <a:rPr lang="cs-CZ" altLang="cs-CZ" dirty="0"/>
              <a:t> </a:t>
            </a:r>
            <a:r>
              <a:rPr lang="cs-CZ" altLang="cs-CZ" dirty="0" err="1"/>
              <a:t>traumatic</a:t>
            </a:r>
            <a:r>
              <a:rPr lang="cs-CZ" altLang="cs-CZ" dirty="0"/>
              <a:t> event  </a:t>
            </a:r>
          </a:p>
          <a:p>
            <a:pPr>
              <a:buFont typeface="Arial" panose="020B0604020202020204" pitchFamily="34" charset="0"/>
              <a:buNone/>
            </a:pPr>
            <a:r>
              <a:rPr lang="cs-CZ" altLang="cs-CZ" dirty="0"/>
              <a:t> </a:t>
            </a:r>
            <a:r>
              <a:rPr lang="cs-CZ" altLang="cs-CZ" b="1" dirty="0" err="1">
                <a:solidFill>
                  <a:srgbClr val="FF0000"/>
                </a:solidFill>
              </a:rPr>
              <a:t>gesture</a:t>
            </a:r>
            <a:r>
              <a:rPr lang="cs-CZ" altLang="cs-CZ" b="1" dirty="0">
                <a:solidFill>
                  <a:srgbClr val="FF0000"/>
                </a:solidFill>
              </a:rPr>
              <a:t> and </a:t>
            </a:r>
            <a:r>
              <a:rPr lang="cs-CZ" altLang="cs-CZ" b="1" dirty="0" err="1">
                <a:solidFill>
                  <a:srgbClr val="FF0000"/>
                </a:solidFill>
              </a:rPr>
              <a:t>movement</a:t>
            </a:r>
            <a:r>
              <a:rPr lang="cs-CZ" altLang="cs-CZ" b="1" dirty="0">
                <a:solidFill>
                  <a:srgbClr val="FF0000"/>
                </a:solidFill>
              </a:rPr>
              <a:t> </a:t>
            </a:r>
          </a:p>
          <a:p>
            <a:pPr>
              <a:buFont typeface="Arial" panose="020B0604020202020204" pitchFamily="34" charset="0"/>
              <a:buNone/>
            </a:pPr>
            <a:endParaRPr lang="cs-CZ" altLang="cs-CZ" dirty="0"/>
          </a:p>
          <a:p>
            <a:pPr>
              <a:buFont typeface="Arial" panose="020B0604020202020204" pitchFamily="34" charset="0"/>
              <a:buNone/>
            </a:pPr>
            <a:r>
              <a:rPr lang="cs-CZ" altLang="cs-CZ" sz="2000" dirty="0"/>
              <a:t>PF </a:t>
            </a:r>
            <a:r>
              <a:rPr lang="cs-CZ" altLang="cs-CZ" sz="2000" dirty="0" err="1"/>
              <a:t>record</a:t>
            </a:r>
            <a:r>
              <a:rPr lang="cs-CZ" altLang="cs-CZ" sz="2000" dirty="0"/>
              <a:t> and make manifest </a:t>
            </a:r>
            <a:r>
              <a:rPr lang="cs-CZ" altLang="cs-CZ" sz="2000" dirty="0" err="1"/>
              <a:t>the</a:t>
            </a:r>
            <a:r>
              <a:rPr lang="cs-CZ" altLang="cs-CZ" sz="2000" dirty="0"/>
              <a:t> </a:t>
            </a:r>
            <a:r>
              <a:rPr lang="cs-CZ" altLang="cs-CZ" sz="2000" dirty="0" err="1"/>
              <a:t>pitch</a:t>
            </a:r>
            <a:r>
              <a:rPr lang="cs-CZ" altLang="cs-CZ" sz="2000" dirty="0"/>
              <a:t> </a:t>
            </a:r>
            <a:r>
              <a:rPr lang="cs-CZ" altLang="cs-CZ" sz="2000" dirty="0" err="1"/>
              <a:t>rather</a:t>
            </a:r>
            <a:r>
              <a:rPr lang="cs-CZ" altLang="cs-CZ" sz="2000" dirty="0"/>
              <a:t> </a:t>
            </a:r>
            <a:r>
              <a:rPr lang="cs-CZ" altLang="cs-CZ" sz="2000" dirty="0" err="1"/>
              <a:t>than</a:t>
            </a:r>
            <a:r>
              <a:rPr lang="cs-CZ" altLang="cs-CZ" sz="2000" dirty="0"/>
              <a:t> </a:t>
            </a:r>
            <a:r>
              <a:rPr lang="cs-CZ" altLang="cs-CZ" sz="2000" dirty="0" err="1"/>
              <a:t>the</a:t>
            </a:r>
            <a:r>
              <a:rPr lang="cs-CZ" altLang="cs-CZ" sz="2000" dirty="0"/>
              <a:t> </a:t>
            </a:r>
            <a:r>
              <a:rPr lang="cs-CZ" altLang="cs-CZ" sz="2000" dirty="0" err="1"/>
              <a:t>content</a:t>
            </a:r>
            <a:r>
              <a:rPr lang="cs-CZ" altLang="cs-CZ" sz="2000" dirty="0"/>
              <a:t> </a:t>
            </a:r>
            <a:r>
              <a:rPr lang="cs-CZ" altLang="cs-CZ" sz="2000" dirty="0" err="1"/>
              <a:t>of</a:t>
            </a:r>
            <a:r>
              <a:rPr lang="cs-CZ" altLang="cs-CZ" sz="2000" dirty="0"/>
              <a:t> </a:t>
            </a:r>
            <a:r>
              <a:rPr lang="cs-CZ" altLang="cs-CZ" sz="2000" dirty="0" err="1"/>
              <a:t>passions</a:t>
            </a:r>
            <a:r>
              <a:rPr lang="cs-CZ" altLang="cs-CZ" sz="2000" dirty="0"/>
              <a:t> and </a:t>
            </a:r>
            <a:r>
              <a:rPr lang="cs-CZ" altLang="cs-CZ" sz="2000" dirty="0" err="1"/>
              <a:t>events</a:t>
            </a:r>
            <a:r>
              <a:rPr lang="cs-CZ" altLang="cs-CZ" sz="2000" dirty="0"/>
              <a:t>……..</a:t>
            </a:r>
          </a:p>
          <a:p>
            <a:endParaRPr lang="cs-CZ" altLang="cs-CZ" dirty="0"/>
          </a:p>
        </p:txBody>
      </p:sp>
      <p:sp>
        <p:nvSpPr>
          <p:cNvPr id="54276" name="Zástupný symbol pro obsah 3">
            <a:extLst>
              <a:ext uri="{FF2B5EF4-FFF2-40B4-BE49-F238E27FC236}">
                <a16:creationId xmlns:a16="http://schemas.microsoft.com/office/drawing/2014/main" id="{FB67932C-2215-43E7-96C5-4A916AB3B2E8}"/>
              </a:ext>
            </a:extLst>
          </p:cNvPr>
          <p:cNvSpPr>
            <a:spLocks noGrp="1"/>
          </p:cNvSpPr>
          <p:nvPr>
            <p:ph sz="half" idx="2"/>
          </p:nvPr>
        </p:nvSpPr>
        <p:spPr>
          <a:xfrm>
            <a:off x="6180138" y="1770063"/>
            <a:ext cx="4487862" cy="4525962"/>
          </a:xfrm>
        </p:spPr>
        <p:txBody>
          <a:bodyPr/>
          <a:lstStyle/>
          <a:p>
            <a:pPr marL="342900" lvl="4" indent="-342900">
              <a:buNone/>
            </a:pPr>
            <a:r>
              <a:rPr lang="cs-CZ" altLang="cs-CZ" sz="2800" dirty="0"/>
              <a:t>but: body </a:t>
            </a:r>
            <a:r>
              <a:rPr lang="cs-CZ" altLang="cs-CZ" sz="2800" dirty="0" err="1"/>
              <a:t>language</a:t>
            </a:r>
            <a:r>
              <a:rPr lang="cs-CZ" altLang="cs-CZ" sz="2800" dirty="0"/>
              <a:t> </a:t>
            </a:r>
            <a:r>
              <a:rPr lang="cs-CZ" altLang="cs-CZ" sz="2800" dirty="0" err="1"/>
              <a:t>includes</a:t>
            </a:r>
            <a:r>
              <a:rPr lang="cs-CZ" altLang="cs-CZ" sz="2800" dirty="0"/>
              <a:t> </a:t>
            </a:r>
            <a:r>
              <a:rPr lang="cs-CZ" altLang="cs-CZ" sz="2800" dirty="0" err="1"/>
              <a:t>also</a:t>
            </a:r>
            <a:r>
              <a:rPr lang="cs-CZ" altLang="cs-CZ" sz="2800" dirty="0"/>
              <a:t> non-</a:t>
            </a:r>
            <a:r>
              <a:rPr lang="cs-CZ" altLang="cs-CZ" sz="2800" dirty="0" err="1"/>
              <a:t>dynamic</a:t>
            </a:r>
            <a:r>
              <a:rPr lang="cs-CZ" altLang="cs-CZ" sz="2800" dirty="0"/>
              <a:t>  </a:t>
            </a:r>
          </a:p>
          <a:p>
            <a:pPr marL="342900" lvl="4" indent="-342900">
              <a:buNone/>
            </a:pPr>
            <a:r>
              <a:rPr lang="cs-CZ" altLang="cs-CZ" sz="2800" dirty="0"/>
              <a:t> </a:t>
            </a:r>
            <a:r>
              <a:rPr lang="cs-CZ" altLang="cs-CZ" sz="2800" b="1" dirty="0" err="1">
                <a:solidFill>
                  <a:srgbClr val="FF0000"/>
                </a:solidFill>
              </a:rPr>
              <a:t>posture</a:t>
            </a:r>
            <a:r>
              <a:rPr lang="cs-CZ" altLang="cs-CZ" sz="2800" b="1" dirty="0">
                <a:solidFill>
                  <a:srgbClr val="FF0000"/>
                </a:solidFill>
              </a:rPr>
              <a:t> and stance</a:t>
            </a:r>
          </a:p>
          <a:p>
            <a:pPr marL="342900" lvl="4" indent="-342900">
              <a:buNone/>
            </a:pPr>
            <a:endParaRPr lang="cs-CZ" altLang="cs-CZ" sz="2800" dirty="0"/>
          </a:p>
          <a:p>
            <a:pPr marL="342900" lvl="4" indent="-342900">
              <a:buNone/>
            </a:pPr>
            <a:r>
              <a:rPr lang="cs-CZ" altLang="cs-CZ" sz="2400" dirty="0" err="1"/>
              <a:t>Pathos</a:t>
            </a:r>
            <a:r>
              <a:rPr lang="cs-CZ" altLang="cs-CZ" sz="2400" dirty="0"/>
              <a:t> </a:t>
            </a:r>
            <a:r>
              <a:rPr lang="cs-CZ" altLang="cs-CZ" sz="2400" dirty="0" err="1"/>
              <a:t>formula</a:t>
            </a:r>
            <a:r>
              <a:rPr lang="cs-CZ" altLang="cs-CZ" sz="2400" dirty="0"/>
              <a:t> </a:t>
            </a:r>
            <a:r>
              <a:rPr lang="cs-CZ" altLang="cs-CZ" sz="2400" dirty="0" err="1"/>
              <a:t>is</a:t>
            </a:r>
            <a:r>
              <a:rPr lang="cs-CZ" altLang="cs-CZ" sz="2400" dirty="0"/>
              <a:t> </a:t>
            </a:r>
            <a:r>
              <a:rPr lang="cs-CZ" altLang="cs-CZ" sz="2400" dirty="0" err="1"/>
              <a:t>expressive</a:t>
            </a:r>
            <a:r>
              <a:rPr lang="cs-CZ" altLang="cs-CZ" sz="2400" dirty="0"/>
              <a:t> </a:t>
            </a:r>
            <a:r>
              <a:rPr lang="cs-CZ" altLang="cs-CZ" sz="2400" dirty="0" err="1"/>
              <a:t>even</a:t>
            </a:r>
            <a:r>
              <a:rPr lang="cs-CZ" altLang="cs-CZ" sz="2400" dirty="0"/>
              <a:t> </a:t>
            </a:r>
            <a:r>
              <a:rPr lang="cs-CZ" altLang="cs-CZ" sz="2400" dirty="0" err="1"/>
              <a:t>when</a:t>
            </a:r>
            <a:r>
              <a:rPr lang="cs-CZ" altLang="cs-CZ" sz="2400" dirty="0"/>
              <a:t> </a:t>
            </a:r>
            <a:r>
              <a:rPr lang="cs-CZ" altLang="cs-CZ" sz="2400" dirty="0" err="1"/>
              <a:t>it</a:t>
            </a:r>
            <a:r>
              <a:rPr lang="cs-CZ" altLang="cs-CZ" sz="2400" dirty="0"/>
              <a:t> </a:t>
            </a:r>
            <a:r>
              <a:rPr lang="cs-CZ" altLang="cs-CZ" sz="2400" dirty="0" err="1"/>
              <a:t>does</a:t>
            </a:r>
            <a:r>
              <a:rPr lang="cs-CZ" altLang="cs-CZ" sz="2400" dirty="0"/>
              <a:t> </a:t>
            </a:r>
            <a:r>
              <a:rPr lang="cs-CZ" altLang="cs-CZ" sz="2400" dirty="0" err="1"/>
              <a:t>embody</a:t>
            </a:r>
            <a:r>
              <a:rPr lang="cs-CZ" altLang="cs-CZ" sz="2400" dirty="0"/>
              <a:t> a </a:t>
            </a:r>
            <a:r>
              <a:rPr lang="cs-CZ" altLang="cs-CZ" sz="2400" dirty="0" err="1"/>
              <a:t>violent</a:t>
            </a:r>
            <a:r>
              <a:rPr lang="cs-CZ" altLang="cs-CZ" sz="2400" dirty="0"/>
              <a:t> </a:t>
            </a:r>
            <a:r>
              <a:rPr lang="cs-CZ" altLang="cs-CZ" sz="2400" dirty="0" err="1"/>
              <a:t>reaction</a:t>
            </a:r>
            <a:r>
              <a:rPr lang="cs-CZ" altLang="cs-CZ" sz="2400" dirty="0"/>
              <a:t>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188640"/>
            <a:ext cx="8229600" cy="864096"/>
          </a:xfrm>
        </p:spPr>
        <p:txBody>
          <a:bodyPr/>
          <a:lstStyle/>
          <a:p>
            <a:r>
              <a:rPr lang="cs-CZ" sz="2400" b="1" dirty="0"/>
              <a:t> </a:t>
            </a:r>
          </a:p>
        </p:txBody>
      </p:sp>
      <p:sp>
        <p:nvSpPr>
          <p:cNvPr id="3" name="Zástupný symbol pro obsah 2"/>
          <p:cNvSpPr>
            <a:spLocks noGrp="1"/>
          </p:cNvSpPr>
          <p:nvPr>
            <p:ph sz="half" idx="1"/>
          </p:nvPr>
        </p:nvSpPr>
        <p:spPr>
          <a:xfrm>
            <a:off x="1988344" y="1770502"/>
            <a:ext cx="4038600" cy="4826851"/>
          </a:xfrm>
        </p:spPr>
        <p:txBody>
          <a:bodyPr>
            <a:normAutofit fontScale="77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sz="1400" dirty="0"/>
          </a:p>
          <a:p>
            <a:pPr>
              <a:buNone/>
            </a:pPr>
            <a:endParaRPr lang="cs-CZ" sz="1400" dirty="0"/>
          </a:p>
          <a:p>
            <a:pPr>
              <a:buNone/>
            </a:pPr>
            <a:endParaRPr lang="cs-CZ" sz="1400" dirty="0"/>
          </a:p>
          <a:p>
            <a:pPr>
              <a:buNone/>
            </a:pPr>
            <a:endParaRPr lang="cs-CZ" sz="1400" dirty="0"/>
          </a:p>
          <a:p>
            <a:pPr>
              <a:buNone/>
            </a:pPr>
            <a:endParaRPr lang="cs-CZ" sz="1400" dirty="0"/>
          </a:p>
          <a:p>
            <a:pPr>
              <a:buNone/>
            </a:pPr>
            <a:endParaRPr lang="cs-CZ" sz="1400" dirty="0"/>
          </a:p>
          <a:p>
            <a:pPr>
              <a:buNone/>
            </a:pPr>
            <a:r>
              <a:rPr lang="cs-CZ" sz="1600" dirty="0"/>
              <a:t>Hans </a:t>
            </a:r>
            <a:r>
              <a:rPr lang="cs-CZ" sz="1600" dirty="0" err="1"/>
              <a:t>Balluschek</a:t>
            </a:r>
            <a:r>
              <a:rPr lang="cs-CZ" sz="1600" dirty="0"/>
              <a:t>, </a:t>
            </a:r>
            <a:r>
              <a:rPr lang="cs-CZ" sz="1600" i="1" dirty="0" err="1"/>
              <a:t>Summer</a:t>
            </a:r>
            <a:r>
              <a:rPr lang="cs-CZ" sz="1600" i="1" dirty="0"/>
              <a:t> </a:t>
            </a:r>
            <a:r>
              <a:rPr lang="cs-CZ" sz="1600" i="1" dirty="0" err="1"/>
              <a:t>Night</a:t>
            </a:r>
            <a:r>
              <a:rPr lang="cs-CZ" sz="1600" i="1" dirty="0"/>
              <a:t> </a:t>
            </a:r>
            <a:r>
              <a:rPr lang="cs-CZ" sz="1600" dirty="0"/>
              <a:t>1928 </a:t>
            </a:r>
          </a:p>
          <a:p>
            <a:pPr>
              <a:buNone/>
            </a:pPr>
            <a:endParaRPr lang="cs-CZ" dirty="0"/>
          </a:p>
        </p:txBody>
      </p:sp>
      <p:sp>
        <p:nvSpPr>
          <p:cNvPr id="4" name="Zástupný symbol pro obsah 3"/>
          <p:cNvSpPr>
            <a:spLocks noGrp="1"/>
          </p:cNvSpPr>
          <p:nvPr>
            <p:ph sz="half" idx="2"/>
          </p:nvPr>
        </p:nvSpPr>
        <p:spPr>
          <a:xfrm>
            <a:off x="8400256" y="116633"/>
            <a:ext cx="2016224" cy="6179832"/>
          </a:xfrm>
        </p:spPr>
        <p:txBody>
          <a:bodyPr>
            <a:normAutofit fontScale="77500" lnSpcReduction="20000"/>
          </a:bodyPr>
          <a:lstStyle/>
          <a:p>
            <a:pPr>
              <a:buNone/>
            </a:pPr>
            <a:endParaRPr lang="cs-CZ" dirty="0">
              <a:solidFill>
                <a:srgbClr val="FF0000"/>
              </a:solidFill>
            </a:endParaRPr>
          </a:p>
          <a:p>
            <a:pPr>
              <a:buNone/>
            </a:pPr>
            <a:endParaRPr lang="cs-CZ" dirty="0"/>
          </a:p>
        </p:txBody>
      </p:sp>
      <p:pic>
        <p:nvPicPr>
          <p:cNvPr id="92162" name="Picture 2" descr="http://www.pigtailsinpaint.com/wp-content/uploads/2014/04/Hans-Baluschek-Noche-de-v.jpg"/>
          <p:cNvPicPr>
            <a:picLocks noChangeAspect="1" noChangeArrowheads="1"/>
          </p:cNvPicPr>
          <p:nvPr/>
        </p:nvPicPr>
        <p:blipFill>
          <a:blip r:embed="rId2" cstate="print"/>
          <a:srcRect/>
          <a:stretch>
            <a:fillRect/>
          </a:stretch>
        </p:blipFill>
        <p:spPr bwMode="auto">
          <a:xfrm>
            <a:off x="1775520" y="133986"/>
            <a:ext cx="7344817" cy="5815294"/>
          </a:xfrm>
          <a:prstGeom prst="rect">
            <a:avLst/>
          </a:prstGeom>
          <a:noFill/>
        </p:spPr>
      </p:pic>
      <p:sp>
        <p:nvSpPr>
          <p:cNvPr id="6" name="TextovéPole 5"/>
          <p:cNvSpPr txBox="1"/>
          <p:nvPr/>
        </p:nvSpPr>
        <p:spPr>
          <a:xfrm>
            <a:off x="1524000" y="6381328"/>
            <a:ext cx="9144000" cy="369332"/>
          </a:xfrm>
          <a:prstGeom prst="rect">
            <a:avLst/>
          </a:prstGeom>
          <a:noFill/>
        </p:spPr>
        <p:txBody>
          <a:bodyPr wrap="square" rtlCol="0">
            <a:spAutoFit/>
          </a:bodyPr>
          <a:lstStyle/>
          <a:p>
            <a:r>
              <a:rPr lang="cs-CZ" dirty="0"/>
              <a:t> </a:t>
            </a:r>
            <a:endParaRPr lang="cs-CZ" b="1" dirty="0">
              <a:solidFill>
                <a:srgbClr val="FFFF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normAutofit/>
          </a:bodyPr>
          <a:lstStyle/>
          <a:p>
            <a:endParaRPr lang="cs-CZ"/>
          </a:p>
        </p:txBody>
      </p:sp>
      <p:sp>
        <p:nvSpPr>
          <p:cNvPr id="4" name="Zástupný symbol pro obsah 3"/>
          <p:cNvSpPr>
            <a:spLocks noGrp="1"/>
          </p:cNvSpPr>
          <p:nvPr>
            <p:ph sz="half" idx="2"/>
          </p:nvPr>
        </p:nvSpPr>
        <p:spPr>
          <a:xfrm>
            <a:off x="9074632" y="511595"/>
            <a:ext cx="1619672" cy="5747784"/>
          </a:xfrm>
        </p:spPr>
        <p:txBody>
          <a:bodyPr>
            <a:normAutofit/>
          </a:bodyPr>
          <a:lstStyle/>
          <a:p>
            <a:pPr>
              <a:buNone/>
            </a:pPr>
            <a:r>
              <a:rPr lang="cs-CZ" sz="2000" dirty="0">
                <a:highlight>
                  <a:srgbClr val="FFFF00"/>
                </a:highlight>
              </a:rPr>
              <a:t>Affective</a:t>
            </a:r>
          </a:p>
          <a:p>
            <a:pPr>
              <a:buNone/>
            </a:pPr>
            <a:r>
              <a:rPr lang="cs-CZ" sz="2000" dirty="0" err="1">
                <a:highlight>
                  <a:srgbClr val="FFFF00"/>
                </a:highlight>
              </a:rPr>
              <a:t>Affordances</a:t>
            </a:r>
            <a:endParaRPr lang="cs-CZ" sz="2000" dirty="0">
              <a:highlight>
                <a:srgbClr val="FFFF00"/>
              </a:highlight>
            </a:endParaRPr>
          </a:p>
          <a:p>
            <a:pPr>
              <a:buNone/>
            </a:pPr>
            <a:endParaRPr lang="cs-CZ" sz="2000" dirty="0"/>
          </a:p>
          <a:p>
            <a:pPr>
              <a:buNone/>
            </a:pPr>
            <a:r>
              <a:rPr lang="cs-CZ" sz="2000" dirty="0" err="1"/>
              <a:t>Faces</a:t>
            </a:r>
            <a:r>
              <a:rPr lang="cs-CZ" sz="2000" dirty="0"/>
              <a:t>, </a:t>
            </a:r>
            <a:r>
              <a:rPr lang="cs-CZ" sz="2000" dirty="0" err="1"/>
              <a:t>bodies</a:t>
            </a:r>
            <a:endParaRPr lang="cs-CZ" sz="2000" dirty="0"/>
          </a:p>
          <a:p>
            <a:pPr>
              <a:buNone/>
            </a:pPr>
            <a:endParaRPr lang="cs-CZ" sz="2000" dirty="0">
              <a:solidFill>
                <a:srgbClr val="FFFF00"/>
              </a:solidFill>
            </a:endParaRPr>
          </a:p>
          <a:p>
            <a:pPr>
              <a:buNone/>
            </a:pPr>
            <a:r>
              <a:rPr lang="cs-CZ" sz="2000" dirty="0" err="1"/>
              <a:t>Other</a:t>
            </a:r>
            <a:r>
              <a:rPr lang="cs-CZ" sz="2000" dirty="0"/>
              <a:t> </a:t>
            </a:r>
            <a:r>
              <a:rPr lang="cs-CZ" sz="2000" dirty="0" err="1"/>
              <a:t>Objects</a:t>
            </a:r>
            <a:endParaRPr lang="cs-CZ" sz="2000" dirty="0"/>
          </a:p>
          <a:p>
            <a:pPr>
              <a:buNone/>
            </a:pPr>
            <a:endParaRPr lang="cs-CZ" sz="2000" dirty="0"/>
          </a:p>
          <a:p>
            <a:pPr>
              <a:buNone/>
            </a:pPr>
            <a:r>
              <a:rPr lang="cs-CZ" sz="2000" dirty="0" err="1">
                <a:solidFill>
                  <a:srgbClr val="FF0000"/>
                </a:solidFill>
              </a:rPr>
              <a:t>Color</a:t>
            </a:r>
            <a:endParaRPr lang="cs-CZ" sz="2000" dirty="0">
              <a:solidFill>
                <a:srgbClr val="FF0000"/>
              </a:solidFill>
            </a:endParaRPr>
          </a:p>
          <a:p>
            <a:pPr>
              <a:buNone/>
            </a:pPr>
            <a:endParaRPr lang="cs-CZ" sz="2000" dirty="0">
              <a:solidFill>
                <a:srgbClr val="FF0000"/>
              </a:solidFill>
            </a:endParaRPr>
          </a:p>
          <a:p>
            <a:pPr>
              <a:buNone/>
            </a:pPr>
            <a:r>
              <a:rPr lang="cs-CZ" sz="2000" dirty="0">
                <a:solidFill>
                  <a:srgbClr val="FF0000"/>
                </a:solidFill>
              </a:rPr>
              <a:t>line</a:t>
            </a:r>
          </a:p>
          <a:p>
            <a:pPr>
              <a:buNone/>
            </a:pPr>
            <a:endParaRPr lang="cs-CZ" sz="2000" dirty="0">
              <a:solidFill>
                <a:srgbClr val="FF0000"/>
              </a:solidFill>
            </a:endParaRPr>
          </a:p>
          <a:p>
            <a:pPr>
              <a:buNone/>
            </a:pPr>
            <a:r>
              <a:rPr lang="cs-CZ" sz="2000" dirty="0" err="1">
                <a:solidFill>
                  <a:srgbClr val="FF0000"/>
                </a:solidFill>
              </a:rPr>
              <a:t>composition</a:t>
            </a:r>
            <a:endParaRPr lang="cs-CZ" sz="2000" dirty="0"/>
          </a:p>
        </p:txBody>
      </p:sp>
      <p:pic>
        <p:nvPicPr>
          <p:cNvPr id="97282" name="Picture 2" descr="C:\Users\Lada\Desktop\Hans-Baluschek-Noche-de-v.jpg"/>
          <p:cNvPicPr>
            <a:picLocks noChangeAspect="1" noChangeArrowheads="1"/>
          </p:cNvPicPr>
          <p:nvPr/>
        </p:nvPicPr>
        <p:blipFill>
          <a:blip r:embed="rId2" cstate="print"/>
          <a:srcRect/>
          <a:stretch>
            <a:fillRect/>
          </a:stretch>
        </p:blipFill>
        <p:spPr bwMode="auto">
          <a:xfrm>
            <a:off x="1524001" y="404664"/>
            <a:ext cx="7529661" cy="596164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116632"/>
            <a:ext cx="9036496" cy="936104"/>
          </a:xfrm>
        </p:spPr>
        <p:txBody>
          <a:bodyPr>
            <a:normAutofit/>
          </a:bodyPr>
          <a:lstStyle/>
          <a:p>
            <a:r>
              <a:rPr lang="cs-CZ" sz="2400" b="1" dirty="0"/>
              <a:t>  Formulaic </a:t>
            </a:r>
            <a:r>
              <a:rPr lang="cs-CZ" sz="2400" b="1" dirty="0" err="1"/>
              <a:t>nature</a:t>
            </a:r>
            <a:r>
              <a:rPr lang="cs-CZ" sz="2400" b="1" dirty="0"/>
              <a:t> and </a:t>
            </a:r>
            <a:r>
              <a:rPr lang="cs-CZ" sz="2400" b="1" dirty="0" err="1"/>
              <a:t>iconography</a:t>
            </a:r>
            <a:endParaRPr lang="cs-CZ" sz="2400" b="1" dirty="0"/>
          </a:p>
        </p:txBody>
      </p:sp>
      <p:sp>
        <p:nvSpPr>
          <p:cNvPr id="3" name="Zástupný symbol pro obsah 2"/>
          <p:cNvSpPr>
            <a:spLocks noGrp="1"/>
          </p:cNvSpPr>
          <p:nvPr>
            <p:ph sz="half" idx="1"/>
          </p:nvPr>
        </p:nvSpPr>
        <p:spPr>
          <a:xfrm>
            <a:off x="1847528" y="1484785"/>
            <a:ext cx="4191322" cy="4687416"/>
          </a:xfrm>
        </p:spPr>
        <p:txBody>
          <a:bodyPr>
            <a:normAutofit fontScale="85000" lnSpcReduction="20000"/>
          </a:bodyPr>
          <a:lstStyle/>
          <a:p>
            <a:pPr marL="0" indent="0">
              <a:buNone/>
            </a:pPr>
            <a:r>
              <a:rPr lang="cs-CZ" dirty="0"/>
              <a:t> </a:t>
            </a:r>
          </a:p>
        </p:txBody>
      </p:sp>
      <p:sp>
        <p:nvSpPr>
          <p:cNvPr id="4" name="Zástupný symbol pro obsah 3"/>
          <p:cNvSpPr>
            <a:spLocks noGrp="1"/>
          </p:cNvSpPr>
          <p:nvPr>
            <p:ph sz="half" idx="2"/>
          </p:nvPr>
        </p:nvSpPr>
        <p:spPr>
          <a:xfrm>
            <a:off x="1775520" y="1484786"/>
            <a:ext cx="3384376" cy="5256583"/>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sz="1600" dirty="0"/>
          </a:p>
          <a:p>
            <a:pPr>
              <a:buNone/>
            </a:pPr>
            <a:endParaRPr lang="cs-CZ" sz="1600" dirty="0"/>
          </a:p>
          <a:p>
            <a:pPr>
              <a:buNone/>
            </a:pPr>
            <a:r>
              <a:rPr lang="cs-CZ" sz="1600" dirty="0"/>
              <a:t> </a:t>
            </a:r>
          </a:p>
        </p:txBody>
      </p:sp>
      <p:pic>
        <p:nvPicPr>
          <p:cNvPr id="41985" name="Picture 1" descr="C:\Users\Lada\Desktop\mourning\yale1230.jpg"/>
          <p:cNvPicPr>
            <a:picLocks noChangeAspect="1" noChangeArrowheads="1"/>
          </p:cNvPicPr>
          <p:nvPr/>
        </p:nvPicPr>
        <p:blipFill>
          <a:blip r:embed="rId2" cstate="print"/>
          <a:srcRect/>
          <a:stretch>
            <a:fillRect/>
          </a:stretch>
        </p:blipFill>
        <p:spPr bwMode="auto">
          <a:xfrm>
            <a:off x="1740024" y="1205813"/>
            <a:ext cx="3103661" cy="3210684"/>
          </a:xfrm>
          <a:prstGeom prst="rect">
            <a:avLst/>
          </a:prstGeom>
          <a:noFill/>
        </p:spPr>
      </p:pic>
      <p:pic>
        <p:nvPicPr>
          <p:cNvPr id="3074" name="Picture 2" descr="Výsledek obrázku pro massacre of innocents poussi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3674" y="1879642"/>
            <a:ext cx="5650889" cy="481769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159896" y="980728"/>
            <a:ext cx="5184576" cy="923330"/>
          </a:xfrm>
          <a:prstGeom prst="rect">
            <a:avLst/>
          </a:prstGeom>
          <a:noFill/>
        </p:spPr>
        <p:txBody>
          <a:bodyPr wrap="square" rtlCol="0">
            <a:spAutoFit/>
          </a:bodyPr>
          <a:lstStyle/>
          <a:p>
            <a:r>
              <a:rPr lang="cs-CZ" dirty="0"/>
              <a:t>General </a:t>
            </a:r>
            <a:r>
              <a:rPr lang="cs-CZ" dirty="0" err="1"/>
              <a:t>subject</a:t>
            </a:r>
            <a:r>
              <a:rPr lang="cs-CZ" dirty="0"/>
              <a:t> </a:t>
            </a:r>
            <a:r>
              <a:rPr lang="cs-CZ" dirty="0" err="1"/>
              <a:t>of</a:t>
            </a:r>
            <a:r>
              <a:rPr lang="cs-CZ" dirty="0"/>
              <a:t> </a:t>
            </a:r>
            <a:r>
              <a:rPr lang="cs-CZ" dirty="0" err="1"/>
              <a:t>formula</a:t>
            </a:r>
            <a:r>
              <a:rPr lang="cs-CZ" dirty="0"/>
              <a:t> </a:t>
            </a:r>
            <a:r>
              <a:rPr lang="cs-CZ" dirty="0" err="1"/>
              <a:t>is</a:t>
            </a:r>
            <a:r>
              <a:rPr lang="cs-CZ" dirty="0"/>
              <a:t> </a:t>
            </a:r>
            <a:r>
              <a:rPr lang="cs-CZ" dirty="0" err="1"/>
              <a:t>presented</a:t>
            </a:r>
            <a:r>
              <a:rPr lang="cs-CZ" dirty="0"/>
              <a:t> </a:t>
            </a:r>
            <a:r>
              <a:rPr lang="cs-CZ" dirty="0" err="1"/>
              <a:t>through</a:t>
            </a:r>
            <a:r>
              <a:rPr lang="cs-CZ" dirty="0"/>
              <a:t> </a:t>
            </a:r>
            <a:r>
              <a:rPr lang="cs-CZ" dirty="0" err="1"/>
              <a:t>an</a:t>
            </a:r>
            <a:r>
              <a:rPr lang="cs-CZ" dirty="0"/>
              <a:t> </a:t>
            </a:r>
            <a:r>
              <a:rPr lang="cs-CZ" dirty="0" err="1"/>
              <a:t>iconographic</a:t>
            </a:r>
            <a:r>
              <a:rPr lang="cs-CZ" dirty="0"/>
              <a:t> </a:t>
            </a:r>
            <a:r>
              <a:rPr lang="cs-CZ" dirty="0" err="1"/>
              <a:t>subject</a:t>
            </a:r>
            <a:r>
              <a:rPr lang="cs-CZ" dirty="0"/>
              <a:t>, </a:t>
            </a:r>
            <a:r>
              <a:rPr lang="cs-CZ" dirty="0" err="1"/>
              <a:t>which</a:t>
            </a:r>
            <a:r>
              <a:rPr lang="cs-CZ" dirty="0"/>
              <a:t> </a:t>
            </a:r>
            <a:r>
              <a:rPr lang="cs-CZ" dirty="0" err="1"/>
              <a:t>provides</a:t>
            </a:r>
            <a:r>
              <a:rPr lang="cs-CZ" dirty="0"/>
              <a:t> </a:t>
            </a:r>
            <a:r>
              <a:rPr lang="cs-CZ" dirty="0" err="1"/>
              <a:t>pictorial</a:t>
            </a:r>
            <a:r>
              <a:rPr lang="cs-CZ" dirty="0"/>
              <a:t> and </a:t>
            </a:r>
            <a:r>
              <a:rPr lang="cs-CZ" dirty="0" err="1"/>
              <a:t>semantic</a:t>
            </a:r>
            <a:r>
              <a:rPr lang="cs-CZ" dirty="0"/>
              <a:t> </a:t>
            </a:r>
            <a:r>
              <a:rPr lang="cs-CZ" dirty="0" err="1"/>
              <a:t>context</a:t>
            </a:r>
            <a:r>
              <a:rPr lang="cs-CZ" dirty="0"/>
              <a:t>     </a:t>
            </a:r>
          </a:p>
        </p:txBody>
      </p:sp>
      <p:pic>
        <p:nvPicPr>
          <p:cNvPr id="3076" name="Picture 4" descr="dettaglio 2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94348" y="4547870"/>
            <a:ext cx="3339093" cy="2198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27241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260648"/>
            <a:ext cx="8928992" cy="418058"/>
          </a:xfrm>
        </p:spPr>
        <p:txBody>
          <a:bodyPr>
            <a:noAutofit/>
          </a:bodyPr>
          <a:lstStyle/>
          <a:p>
            <a:r>
              <a:rPr lang="cs-CZ" sz="2800" b="1" dirty="0" err="1"/>
              <a:t>Pictorial</a:t>
            </a:r>
            <a:r>
              <a:rPr lang="cs-CZ" sz="2800" b="1" dirty="0"/>
              <a:t> and </a:t>
            </a:r>
            <a:r>
              <a:rPr lang="cs-CZ" sz="2800" b="1" dirty="0" err="1"/>
              <a:t>semantic</a:t>
            </a:r>
            <a:r>
              <a:rPr lang="cs-CZ" sz="2800" b="1" dirty="0"/>
              <a:t> </a:t>
            </a:r>
            <a:r>
              <a:rPr lang="cs-CZ" sz="2800" b="1" dirty="0" err="1"/>
              <a:t>context</a:t>
            </a:r>
            <a:r>
              <a:rPr lang="cs-CZ" sz="2800" b="1" dirty="0"/>
              <a:t> </a:t>
            </a:r>
            <a:r>
              <a:rPr lang="cs-CZ" sz="2800" b="1" dirty="0" err="1"/>
              <a:t>of</a:t>
            </a:r>
            <a:r>
              <a:rPr lang="cs-CZ" sz="2800" b="1" dirty="0"/>
              <a:t> </a:t>
            </a:r>
            <a:r>
              <a:rPr lang="cs-CZ" sz="2800" b="1" dirty="0" err="1"/>
              <a:t>emotional</a:t>
            </a:r>
            <a:r>
              <a:rPr lang="cs-CZ" sz="2800" b="1" dirty="0"/>
              <a:t> </a:t>
            </a:r>
            <a:r>
              <a:rPr lang="cs-CZ" sz="2800" b="1" dirty="0" err="1"/>
              <a:t>formula</a:t>
            </a:r>
            <a:r>
              <a:rPr lang="cs-CZ" sz="2800" b="1" dirty="0"/>
              <a:t>   </a:t>
            </a:r>
            <a:endParaRPr lang="cs-CZ" sz="2800" dirty="0"/>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524001" y="937420"/>
            <a:ext cx="3940887" cy="5920581"/>
          </a:xfrm>
        </p:spPr>
      </p:pic>
      <p:pic>
        <p:nvPicPr>
          <p:cNvPr id="6" name="Zástupný symbol pro obsah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104112" y="969344"/>
            <a:ext cx="3312368" cy="5888656"/>
          </a:xfrm>
        </p:spPr>
      </p:pic>
    </p:spTree>
    <p:extLst>
      <p:ext uri="{BB962C8B-B14F-4D97-AF65-F5344CB8AC3E}">
        <p14:creationId xmlns:p14="http://schemas.microsoft.com/office/powerpoint/2010/main" val="1353412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16632"/>
            <a:ext cx="7886700" cy="720080"/>
          </a:xfrm>
        </p:spPr>
        <p:txBody>
          <a:bodyPr>
            <a:normAutofit/>
          </a:bodyPr>
          <a:lstStyle/>
          <a:p>
            <a:r>
              <a:rPr lang="cs-CZ" sz="2800" b="1" dirty="0"/>
              <a:t> </a:t>
            </a:r>
          </a:p>
        </p:txBody>
      </p:sp>
      <p:pic>
        <p:nvPicPr>
          <p:cNvPr id="47105" name="Picture 1" descr="C:\Users\Lada\Desktop\knihaplzen2\Nová složka (3)\DSCF1301.JPG"/>
          <p:cNvPicPr>
            <a:picLocks noGrp="1" noChangeAspect="1" noChangeArrowheads="1"/>
          </p:cNvPicPr>
          <p:nvPr>
            <p:ph sz="half" idx="2"/>
          </p:nvPr>
        </p:nvPicPr>
        <p:blipFill>
          <a:blip r:embed="rId2" cstate="print"/>
          <a:stretch>
            <a:fillRect/>
          </a:stretch>
        </p:blipFill>
        <p:spPr bwMode="auto">
          <a:xfrm>
            <a:off x="6335524" y="1196752"/>
            <a:ext cx="4152965" cy="5667394"/>
          </a:xfrm>
          <a:prstGeom prst="rect">
            <a:avLst/>
          </a:prstGeom>
          <a:noFill/>
        </p:spPr>
      </p:pic>
      <p:pic>
        <p:nvPicPr>
          <p:cNvPr id="4" name="Zástupný symbol pro obsah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523999" y="1298579"/>
            <a:ext cx="4811524" cy="5549623"/>
          </a:xfrm>
        </p:spPr>
      </p:pic>
    </p:spTree>
    <p:extLst>
      <p:ext uri="{BB962C8B-B14F-4D97-AF65-F5344CB8AC3E}">
        <p14:creationId xmlns:p14="http://schemas.microsoft.com/office/powerpoint/2010/main" val="28753426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Nadpis 1"/>
          <p:cNvSpPr>
            <a:spLocks noGrp="1"/>
          </p:cNvSpPr>
          <p:nvPr>
            <p:ph type="title"/>
          </p:nvPr>
        </p:nvSpPr>
        <p:spPr/>
        <p:txBody>
          <a:bodyPr/>
          <a:lstStyle/>
          <a:p>
            <a:pPr>
              <a:defRPr/>
            </a:pPr>
            <a:endParaRPr lang="cs-CZ" dirty="0">
              <a:solidFill>
                <a:schemeClr val="tx2">
                  <a:satMod val="200000"/>
                </a:schemeClr>
              </a:solidFill>
            </a:endParaRPr>
          </a:p>
        </p:txBody>
      </p:sp>
      <p:pic>
        <p:nvPicPr>
          <p:cNvPr id="14340" name="Picture 2" descr="C:\Users\Lada\Desktop\STATESDeranged\diamond.jpg"/>
          <p:cNvPicPr>
            <a:picLocks noChangeAspect="1" noChangeArrowheads="1"/>
          </p:cNvPicPr>
          <p:nvPr/>
        </p:nvPicPr>
        <p:blipFill>
          <a:blip r:embed="rId2" cstate="print"/>
          <a:srcRect/>
          <a:stretch>
            <a:fillRect/>
          </a:stretch>
        </p:blipFill>
        <p:spPr bwMode="auto">
          <a:xfrm>
            <a:off x="5951984" y="1124744"/>
            <a:ext cx="3888432" cy="2572162"/>
          </a:xfrm>
          <a:prstGeom prst="rect">
            <a:avLst/>
          </a:prstGeom>
          <a:noFill/>
          <a:ln w="9525">
            <a:noFill/>
            <a:miter lim="800000"/>
            <a:headEnd/>
            <a:tailEnd/>
          </a:ln>
        </p:spPr>
      </p:pic>
      <p:sp>
        <p:nvSpPr>
          <p:cNvPr id="14341" name="TextovéPole 4"/>
          <p:cNvSpPr txBox="1">
            <a:spLocks noChangeArrowheads="1"/>
          </p:cNvSpPr>
          <p:nvPr/>
        </p:nvSpPr>
        <p:spPr bwMode="auto">
          <a:xfrm>
            <a:off x="6959601" y="3716339"/>
            <a:ext cx="3529013" cy="369887"/>
          </a:xfrm>
          <a:prstGeom prst="rect">
            <a:avLst/>
          </a:prstGeom>
          <a:noFill/>
          <a:ln w="9525">
            <a:noFill/>
            <a:miter lim="800000"/>
            <a:headEnd/>
            <a:tailEnd/>
          </a:ln>
        </p:spPr>
        <p:txBody>
          <a:bodyPr>
            <a:spAutoFit/>
          </a:bodyPr>
          <a:lstStyle/>
          <a:p>
            <a:r>
              <a:rPr lang="cs-CZ"/>
              <a:t>Hugh Welch Diamond, ca. 1850</a:t>
            </a:r>
          </a:p>
        </p:txBody>
      </p:sp>
      <p:pic>
        <p:nvPicPr>
          <p:cNvPr id="7" name="Picture 2" descr="C:\Users\Lada\Desktop\Nová složka\BOOKS\DSC06720.JPG"/>
          <p:cNvPicPr>
            <a:picLocks noChangeAspect="1" noChangeArrowheads="1"/>
          </p:cNvPicPr>
          <p:nvPr/>
        </p:nvPicPr>
        <p:blipFill>
          <a:blip r:embed="rId3" cstate="print"/>
          <a:srcRect/>
          <a:stretch>
            <a:fillRect/>
          </a:stretch>
        </p:blipFill>
        <p:spPr>
          <a:xfrm>
            <a:off x="2082705" y="1340768"/>
            <a:ext cx="3420017" cy="4560464"/>
          </a:xfrm>
          <a:prstGeom prst="rect">
            <a:avLst/>
          </a:prstGeom>
          <a:noFill/>
        </p:spPr>
      </p:pic>
      <p:sp>
        <p:nvSpPr>
          <p:cNvPr id="8" name="Zástupný symbol pro obsah 7"/>
          <p:cNvSpPr>
            <a:spLocks noGrp="1"/>
          </p:cNvSpPr>
          <p:nvPr>
            <p:ph idx="1"/>
          </p:nvPr>
        </p:nvSpPr>
        <p:spPr>
          <a:xfrm>
            <a:off x="2063552" y="1820864"/>
            <a:ext cx="7975798" cy="4560465"/>
          </a:xfrm>
        </p:spPr>
        <p:txBody>
          <a:bodyPr/>
          <a:lstStyle/>
          <a:p>
            <a:endParaRPr lang="cs-CZ" dirty="0"/>
          </a:p>
          <a:p>
            <a:endParaRPr lang="cs-CZ" dirty="0"/>
          </a:p>
          <a:p>
            <a:endParaRPr lang="cs-CZ" dirty="0"/>
          </a:p>
          <a:p>
            <a:pPr>
              <a:buNone/>
            </a:pPr>
            <a:endParaRPr lang="cs-CZ" dirty="0"/>
          </a:p>
          <a:p>
            <a:endParaRPr lang="cs-CZ" dirty="0"/>
          </a:p>
          <a:p>
            <a:endParaRPr lang="cs-CZ" dirty="0"/>
          </a:p>
          <a:p>
            <a:endParaRPr lang="cs-CZ" dirty="0"/>
          </a:p>
          <a:p>
            <a:pPr lvl="1"/>
            <a:endParaRPr lang="cs-CZ" dirty="0"/>
          </a:p>
          <a:p>
            <a:endParaRPr lang="cs-CZ" dirty="0"/>
          </a:p>
          <a:p>
            <a:endParaRPr lang="cs-CZ" dirty="0"/>
          </a:p>
          <a:p>
            <a:endParaRPr lang="cs-CZ" dirty="0"/>
          </a:p>
          <a:p>
            <a:endParaRPr lang="cs-CZ" dirty="0"/>
          </a:p>
          <a:p>
            <a:endParaRPr lang="cs-CZ" dirty="0"/>
          </a:p>
          <a:p>
            <a:endParaRPr lang="cs-CZ" dirty="0"/>
          </a:p>
          <a:p>
            <a:endParaRPr lang="cs-CZ" dirty="0"/>
          </a:p>
        </p:txBody>
      </p:sp>
      <p:sp>
        <p:nvSpPr>
          <p:cNvPr id="9" name="TextovéPole 8"/>
          <p:cNvSpPr txBox="1"/>
          <p:nvPr/>
        </p:nvSpPr>
        <p:spPr>
          <a:xfrm>
            <a:off x="2711624" y="97250"/>
            <a:ext cx="6624736" cy="523220"/>
          </a:xfrm>
          <a:prstGeom prst="rect">
            <a:avLst/>
          </a:prstGeom>
          <a:noFill/>
        </p:spPr>
        <p:txBody>
          <a:bodyPr wrap="square" rtlCol="0">
            <a:spAutoFit/>
          </a:bodyPr>
          <a:lstStyle/>
          <a:p>
            <a:r>
              <a:rPr lang="cs-CZ" sz="2800" b="1" dirty="0"/>
              <a:t>Psychiatry as </a:t>
            </a:r>
            <a:r>
              <a:rPr lang="cs-CZ" sz="2800" b="1" dirty="0" err="1"/>
              <a:t>visual</a:t>
            </a:r>
            <a:r>
              <a:rPr lang="cs-CZ" sz="2800" b="1" dirty="0"/>
              <a:t>  </a:t>
            </a:r>
            <a:r>
              <a:rPr lang="cs-CZ" sz="2800" b="1" dirty="0" err="1"/>
              <a:t>symptomatology</a:t>
            </a:r>
            <a:endParaRPr lang="cs-CZ" sz="28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a:t>Pathos</a:t>
            </a:r>
            <a:r>
              <a:rPr lang="cs-CZ" b="1" dirty="0"/>
              <a:t> </a:t>
            </a:r>
            <a:r>
              <a:rPr lang="cs-CZ" b="1" dirty="0" err="1"/>
              <a:t>formulae</a:t>
            </a:r>
            <a:r>
              <a:rPr lang="cs-CZ" b="1" dirty="0"/>
              <a:t> </a:t>
            </a:r>
            <a:r>
              <a:rPr lang="cs-CZ" b="1" dirty="0" err="1"/>
              <a:t>of</a:t>
            </a:r>
            <a:r>
              <a:rPr lang="cs-CZ" b="1" dirty="0"/>
              <a:t> </a:t>
            </a:r>
            <a:r>
              <a:rPr lang="cs-CZ" b="1" dirty="0" err="1"/>
              <a:t>modern</a:t>
            </a:r>
            <a:r>
              <a:rPr lang="cs-CZ" b="1" dirty="0"/>
              <a:t> </a:t>
            </a:r>
            <a:r>
              <a:rPr lang="cs-CZ" b="1" dirty="0" err="1"/>
              <a:t>times</a:t>
            </a:r>
            <a:r>
              <a:rPr lang="cs-CZ" b="1" dirty="0"/>
              <a:t>  </a:t>
            </a:r>
          </a:p>
        </p:txBody>
      </p:sp>
      <p:sp>
        <p:nvSpPr>
          <p:cNvPr id="3" name="Zástupný symbol pro obsah 2"/>
          <p:cNvSpPr>
            <a:spLocks noGrp="1"/>
          </p:cNvSpPr>
          <p:nvPr>
            <p:ph sz="half" idx="1"/>
          </p:nvPr>
        </p:nvSpPr>
        <p:spPr>
          <a:xfrm>
            <a:off x="2152650" y="1820864"/>
            <a:ext cx="7759774" cy="4351337"/>
          </a:xfrm>
        </p:spPr>
        <p:txBody>
          <a:bodyPr>
            <a:normAutofit/>
          </a:bodyPr>
          <a:lstStyle/>
          <a:p>
            <a:pPr marL="0" indent="0">
              <a:buNone/>
            </a:pPr>
            <a:r>
              <a:rPr lang="cs-CZ" sz="2400" b="1" dirty="0">
                <a:solidFill>
                  <a:srgbClr val="FF0000"/>
                </a:solidFill>
              </a:rPr>
              <a:t>Or: </a:t>
            </a:r>
            <a:r>
              <a:rPr lang="cs-CZ" sz="2400" b="1" dirty="0" err="1">
                <a:solidFill>
                  <a:srgbClr val="FF0000"/>
                </a:solidFill>
              </a:rPr>
              <a:t>Nachleben</a:t>
            </a:r>
            <a:r>
              <a:rPr lang="cs-CZ" sz="2400" b="1" dirty="0">
                <a:solidFill>
                  <a:srgbClr val="FF0000"/>
                </a:solidFill>
              </a:rPr>
              <a:t> </a:t>
            </a:r>
            <a:r>
              <a:rPr lang="cs-CZ" sz="2400" b="1" dirty="0" err="1">
                <a:solidFill>
                  <a:srgbClr val="FF0000"/>
                </a:solidFill>
              </a:rPr>
              <a:t>of</a:t>
            </a:r>
            <a:r>
              <a:rPr lang="cs-CZ" sz="2400" b="1" dirty="0">
                <a:solidFill>
                  <a:srgbClr val="FF0000"/>
                </a:solidFill>
              </a:rPr>
              <a:t> </a:t>
            </a:r>
            <a:r>
              <a:rPr lang="cs-CZ" sz="2400" b="1" dirty="0" err="1">
                <a:solidFill>
                  <a:srgbClr val="FF0000"/>
                </a:solidFill>
              </a:rPr>
              <a:t>old</a:t>
            </a:r>
            <a:r>
              <a:rPr lang="cs-CZ" sz="2400" b="1" dirty="0">
                <a:solidFill>
                  <a:srgbClr val="FF0000"/>
                </a:solidFill>
              </a:rPr>
              <a:t> and </a:t>
            </a:r>
            <a:r>
              <a:rPr lang="cs-CZ" sz="2400" b="1" dirty="0" err="1">
                <a:solidFill>
                  <a:srgbClr val="FF0000"/>
                </a:solidFill>
              </a:rPr>
              <a:t>origins</a:t>
            </a:r>
            <a:r>
              <a:rPr lang="cs-CZ" sz="2400" b="1" dirty="0">
                <a:solidFill>
                  <a:srgbClr val="FF0000"/>
                </a:solidFill>
              </a:rPr>
              <a:t> </a:t>
            </a:r>
            <a:r>
              <a:rPr lang="cs-CZ" sz="2400" b="1" dirty="0" err="1">
                <a:solidFill>
                  <a:srgbClr val="FF0000"/>
                </a:solidFill>
              </a:rPr>
              <a:t>of</a:t>
            </a:r>
            <a:r>
              <a:rPr lang="cs-CZ" sz="2400" b="1" dirty="0">
                <a:solidFill>
                  <a:srgbClr val="FF0000"/>
                </a:solidFill>
              </a:rPr>
              <a:t> </a:t>
            </a:r>
            <a:r>
              <a:rPr lang="cs-CZ" sz="2400" b="1" dirty="0" err="1">
                <a:solidFill>
                  <a:srgbClr val="FF0000"/>
                </a:solidFill>
              </a:rPr>
              <a:t>new</a:t>
            </a:r>
            <a:r>
              <a:rPr lang="cs-CZ" sz="2400" b="1" dirty="0">
                <a:solidFill>
                  <a:srgbClr val="FF0000"/>
                </a:solidFill>
              </a:rPr>
              <a:t> </a:t>
            </a:r>
            <a:r>
              <a:rPr lang="cs-CZ" sz="2400" b="1" dirty="0" err="1">
                <a:solidFill>
                  <a:srgbClr val="FF0000"/>
                </a:solidFill>
              </a:rPr>
              <a:t>pathos</a:t>
            </a:r>
            <a:r>
              <a:rPr lang="cs-CZ" sz="2400" b="1" dirty="0">
                <a:solidFill>
                  <a:srgbClr val="FF0000"/>
                </a:solidFill>
              </a:rPr>
              <a:t> </a:t>
            </a:r>
            <a:r>
              <a:rPr lang="cs-CZ" sz="2400" b="1" dirty="0" err="1">
                <a:solidFill>
                  <a:srgbClr val="FF0000"/>
                </a:solidFill>
              </a:rPr>
              <a:t>formulae</a:t>
            </a:r>
            <a:r>
              <a:rPr lang="cs-CZ" sz="2400" b="1" dirty="0">
                <a:solidFill>
                  <a:srgbClr val="FF0000"/>
                </a:solidFill>
              </a:rPr>
              <a:t> in </a:t>
            </a:r>
            <a:r>
              <a:rPr lang="cs-CZ" sz="2400" b="1" dirty="0" err="1">
                <a:solidFill>
                  <a:srgbClr val="FF0000"/>
                </a:solidFill>
              </a:rPr>
              <a:t>modern</a:t>
            </a:r>
            <a:r>
              <a:rPr lang="cs-CZ" sz="2400" b="1" dirty="0">
                <a:solidFill>
                  <a:srgbClr val="FF0000"/>
                </a:solidFill>
              </a:rPr>
              <a:t> </a:t>
            </a:r>
            <a:r>
              <a:rPr lang="cs-CZ" sz="2400" b="1" dirty="0" err="1">
                <a:solidFill>
                  <a:srgbClr val="FF0000"/>
                </a:solidFill>
              </a:rPr>
              <a:t>times</a:t>
            </a:r>
            <a:r>
              <a:rPr lang="cs-CZ" sz="2400" b="1" dirty="0">
                <a:solidFill>
                  <a:srgbClr val="FF0000"/>
                </a:solidFill>
              </a:rPr>
              <a:t> </a:t>
            </a:r>
          </a:p>
        </p:txBody>
      </p:sp>
      <p:sp>
        <p:nvSpPr>
          <p:cNvPr id="4" name="Zástupný symbol pro obsah 3"/>
          <p:cNvSpPr>
            <a:spLocks noGrp="1"/>
          </p:cNvSpPr>
          <p:nvPr>
            <p:ph sz="half" idx="2"/>
          </p:nvPr>
        </p:nvSpPr>
        <p:spPr>
          <a:xfrm>
            <a:off x="7896200" y="2206628"/>
            <a:ext cx="3886200" cy="4351337"/>
          </a:xfrm>
        </p:spPr>
        <p:txBody>
          <a:bodyPr/>
          <a:lstStyle/>
          <a:p>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B712E35E-2FC1-41DD-8BC3-151F82E7FE1D}"/>
              </a:ext>
            </a:extLst>
          </p:cNvPr>
          <p:cNvSpPr>
            <a:spLocks noGrp="1"/>
          </p:cNvSpPr>
          <p:nvPr>
            <p:ph type="title" idx="4294967295"/>
          </p:nvPr>
        </p:nvSpPr>
        <p:spPr bwMode="auto">
          <a:xfrm>
            <a:off x="2438400" y="188913"/>
            <a:ext cx="7772400" cy="1008062"/>
          </a:xfrm>
        </p:spPr>
        <p:txBody>
          <a:bodyPr vert="horz" wrap="square" lIns="91440" tIns="45720" rIns="91440" bIns="45720" numCol="1" rtlCol="0" anchor="ctr" anchorCtr="0" compatLnSpc="1">
            <a:prstTxWarp prst="textNoShape">
              <a:avLst/>
            </a:prstTxWarp>
            <a:normAutofit/>
          </a:bodyPr>
          <a:lstStyle/>
          <a:p>
            <a:pPr eaLnBrk="1" hangingPunct="1">
              <a:defRPr/>
            </a:pPr>
            <a:r>
              <a:rPr lang="cs-CZ" b="1" dirty="0" err="1"/>
              <a:t>Some</a:t>
            </a:r>
            <a:r>
              <a:rPr lang="cs-CZ" b="1" dirty="0"/>
              <a:t> </a:t>
            </a:r>
            <a:r>
              <a:rPr lang="cs-CZ" b="1" dirty="0" err="1"/>
              <a:t>questions</a:t>
            </a:r>
            <a:endParaRPr lang="cs-CZ" b="1" dirty="0"/>
          </a:p>
        </p:txBody>
      </p:sp>
      <p:sp>
        <p:nvSpPr>
          <p:cNvPr id="19459" name="Rectangle 3">
            <a:extLst>
              <a:ext uri="{FF2B5EF4-FFF2-40B4-BE49-F238E27FC236}">
                <a16:creationId xmlns:a16="http://schemas.microsoft.com/office/drawing/2014/main" id="{17913E62-DEC2-4045-95A1-B782CA1F9AE1}"/>
              </a:ext>
            </a:extLst>
          </p:cNvPr>
          <p:cNvSpPr>
            <a:spLocks noGrp="1"/>
          </p:cNvSpPr>
          <p:nvPr>
            <p:ph type="body" idx="4294967295"/>
          </p:nvPr>
        </p:nvSpPr>
        <p:spPr>
          <a:xfrm>
            <a:off x="2135188" y="1268414"/>
            <a:ext cx="7772400" cy="5076825"/>
          </a:xfrm>
        </p:spPr>
        <p:txBody>
          <a:bodyPr/>
          <a:lstStyle/>
          <a:p>
            <a:pPr marL="68263" indent="0">
              <a:buNone/>
            </a:pPr>
            <a:r>
              <a:rPr lang="en-US" altLang="cs-CZ"/>
              <a:t>Does bodily expressivity – as a representational medium – functions historically? </a:t>
            </a:r>
          </a:p>
          <a:p>
            <a:pPr marL="68263" indent="0">
              <a:buNone/>
            </a:pPr>
            <a:endParaRPr lang="en-US" altLang="cs-CZ"/>
          </a:p>
          <a:p>
            <a:pPr marL="68263" indent="0">
              <a:buNone/>
            </a:pPr>
            <a:r>
              <a:rPr lang="en-US" altLang="cs-CZ"/>
              <a:t>Can it be used as a means of understanding of logic of psycho-historical development  of different periods? </a:t>
            </a:r>
            <a:r>
              <a:rPr lang="de-DE" altLang="cs-CZ"/>
              <a:t> </a:t>
            </a:r>
          </a:p>
          <a:p>
            <a:pPr marL="68263" indent="0">
              <a:buNone/>
            </a:pPr>
            <a:endParaRPr lang="de-DE" altLang="cs-CZ" b="1"/>
          </a:p>
          <a:p>
            <a:pPr marL="68263" indent="0">
              <a:buNone/>
            </a:pPr>
            <a:r>
              <a:rPr lang="en-US" altLang="cs-CZ"/>
              <a:t>What is the fate of Warburg´s historical psychology of human expression vis- a- vis current understanding of mind and brain sciences?</a:t>
            </a:r>
            <a:endParaRPr lang="de-DE" altLang="cs-CZ"/>
          </a:p>
          <a:p>
            <a:pPr marL="68263" indent="0">
              <a:buNone/>
            </a:pPr>
            <a:endParaRPr lang="cs-CZ" altLang="cs-CZ"/>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1344" y="280109"/>
            <a:ext cx="8516656" cy="1325562"/>
          </a:xfrm>
        </p:spPr>
        <p:txBody>
          <a:bodyPr/>
          <a:lstStyle/>
          <a:p>
            <a:r>
              <a:rPr lang="cs-CZ" b="1" dirty="0"/>
              <a:t>Affective /</a:t>
            </a:r>
            <a:r>
              <a:rPr lang="cs-CZ" b="1" dirty="0" err="1"/>
              <a:t>Pathos</a:t>
            </a:r>
            <a:r>
              <a:rPr lang="cs-CZ" b="1" dirty="0"/>
              <a:t>/ </a:t>
            </a:r>
            <a:r>
              <a:rPr lang="cs-CZ" b="1" dirty="0" err="1"/>
              <a:t>formulae</a:t>
            </a:r>
            <a:r>
              <a:rPr lang="cs-CZ" b="1" dirty="0"/>
              <a:t> in </a:t>
            </a:r>
            <a:r>
              <a:rPr lang="cs-CZ" b="1" dirty="0" err="1"/>
              <a:t>modern</a:t>
            </a:r>
            <a:r>
              <a:rPr lang="cs-CZ" b="1" dirty="0"/>
              <a:t> </a:t>
            </a:r>
            <a:r>
              <a:rPr lang="cs-CZ" b="1" dirty="0" err="1"/>
              <a:t>times</a:t>
            </a:r>
            <a:endParaRPr lang="cs-CZ" b="1" dirty="0"/>
          </a:p>
        </p:txBody>
      </p:sp>
      <p:sp>
        <p:nvSpPr>
          <p:cNvPr id="3" name="Zástupný symbol pro obsah 2"/>
          <p:cNvSpPr>
            <a:spLocks noGrp="1"/>
          </p:cNvSpPr>
          <p:nvPr>
            <p:ph sz="half" idx="1"/>
          </p:nvPr>
        </p:nvSpPr>
        <p:spPr>
          <a:xfrm>
            <a:off x="1991544" y="1600201"/>
            <a:ext cx="4047306" cy="4572001"/>
          </a:xfrm>
        </p:spPr>
        <p:txBody>
          <a:bodyPr>
            <a:normAutofit fontScale="40000" lnSpcReduction="20000"/>
          </a:bodyPr>
          <a:lstStyle/>
          <a:p>
            <a:pPr marL="0" indent="0">
              <a:spcBef>
                <a:spcPts val="0"/>
              </a:spcBef>
              <a:buNone/>
            </a:pPr>
            <a:r>
              <a:rPr lang="cs-CZ" sz="3200" dirty="0">
                <a:solidFill>
                  <a:srgbClr val="FF0000"/>
                </a:solidFill>
              </a:rPr>
              <a:t> </a:t>
            </a:r>
            <a:r>
              <a:rPr lang="en-US" altLang="cs-CZ" sz="5100" dirty="0"/>
              <a:t>What is the fate of Warburg´s historical psychology of human expression vis- a- vis current understanding of mind and brain sciences?</a:t>
            </a:r>
            <a:endParaRPr lang="cs-CZ" altLang="cs-CZ" sz="5100" dirty="0"/>
          </a:p>
          <a:p>
            <a:pPr marL="0" indent="0">
              <a:spcBef>
                <a:spcPts val="0"/>
              </a:spcBef>
              <a:buNone/>
            </a:pPr>
            <a:endParaRPr lang="cs-CZ" altLang="cs-CZ" sz="5100" dirty="0"/>
          </a:p>
          <a:p>
            <a:pPr marL="0" indent="0">
              <a:spcBef>
                <a:spcPts val="0"/>
              </a:spcBef>
              <a:buNone/>
            </a:pPr>
            <a:endParaRPr lang="cs-CZ" altLang="cs-CZ" sz="5100" dirty="0"/>
          </a:p>
          <a:p>
            <a:pPr marL="0" indent="0">
              <a:spcBef>
                <a:spcPts val="0"/>
              </a:spcBef>
              <a:buNone/>
            </a:pPr>
            <a:endParaRPr lang="cs-CZ" altLang="cs-CZ" sz="5100" dirty="0"/>
          </a:p>
          <a:p>
            <a:pPr marL="0" indent="0">
              <a:spcBef>
                <a:spcPts val="0"/>
              </a:spcBef>
              <a:buNone/>
            </a:pPr>
            <a:r>
              <a:rPr lang="cs-CZ" altLang="cs-CZ" sz="5100" dirty="0" err="1"/>
              <a:t>What</a:t>
            </a:r>
            <a:r>
              <a:rPr lang="cs-CZ" altLang="cs-CZ" sz="5100" dirty="0"/>
              <a:t> are </a:t>
            </a:r>
            <a:r>
              <a:rPr lang="cs-CZ" altLang="cs-CZ" sz="5100" dirty="0" err="1"/>
              <a:t>the</a:t>
            </a:r>
            <a:r>
              <a:rPr lang="cs-CZ" altLang="cs-CZ" sz="5100" dirty="0"/>
              <a:t> </a:t>
            </a:r>
            <a:r>
              <a:rPr lang="cs-CZ" altLang="cs-CZ" sz="5100" dirty="0" err="1"/>
              <a:t>mechanisms</a:t>
            </a:r>
            <a:r>
              <a:rPr lang="cs-CZ" altLang="cs-CZ" sz="5100" dirty="0"/>
              <a:t> </a:t>
            </a:r>
            <a:r>
              <a:rPr lang="cs-CZ" altLang="cs-CZ" sz="5100" dirty="0" err="1"/>
              <a:t>of</a:t>
            </a:r>
            <a:r>
              <a:rPr lang="cs-CZ" altLang="cs-CZ" sz="5100" dirty="0"/>
              <a:t> </a:t>
            </a:r>
            <a:r>
              <a:rPr lang="cs-CZ" altLang="cs-CZ" sz="5100" dirty="0" err="1"/>
              <a:t>through</a:t>
            </a:r>
            <a:r>
              <a:rPr lang="cs-CZ" altLang="cs-CZ" sz="5100" dirty="0"/>
              <a:t> </a:t>
            </a:r>
            <a:r>
              <a:rPr lang="cs-CZ" altLang="cs-CZ" sz="5100" dirty="0" err="1"/>
              <a:t>which</a:t>
            </a:r>
            <a:r>
              <a:rPr lang="cs-CZ" altLang="cs-CZ" sz="5100" dirty="0"/>
              <a:t> </a:t>
            </a:r>
            <a:r>
              <a:rPr lang="cs-CZ" altLang="cs-CZ" sz="5100" dirty="0" err="1"/>
              <a:t>affect</a:t>
            </a:r>
            <a:r>
              <a:rPr lang="cs-CZ" altLang="cs-CZ" sz="5100" dirty="0"/>
              <a:t> </a:t>
            </a:r>
            <a:r>
              <a:rPr lang="cs-CZ" altLang="cs-CZ" sz="5100" dirty="0" err="1"/>
              <a:t>formula</a:t>
            </a:r>
            <a:r>
              <a:rPr lang="cs-CZ" altLang="cs-CZ" sz="5100" dirty="0"/>
              <a:t> </a:t>
            </a:r>
            <a:r>
              <a:rPr lang="cs-CZ" altLang="cs-CZ" sz="5100" dirty="0" err="1"/>
              <a:t>affects</a:t>
            </a:r>
            <a:r>
              <a:rPr lang="cs-CZ" altLang="cs-CZ" sz="5100" dirty="0"/>
              <a:t> </a:t>
            </a:r>
            <a:r>
              <a:rPr lang="cs-CZ" altLang="cs-CZ" sz="5100" dirty="0" err="1"/>
              <a:t>the</a:t>
            </a:r>
            <a:r>
              <a:rPr lang="cs-CZ" altLang="cs-CZ" sz="5100" dirty="0"/>
              <a:t> </a:t>
            </a:r>
            <a:r>
              <a:rPr lang="cs-CZ" altLang="cs-CZ" sz="5100" dirty="0" err="1"/>
              <a:t>viewer</a:t>
            </a:r>
            <a:r>
              <a:rPr lang="cs-CZ" altLang="cs-CZ" sz="5100" dirty="0"/>
              <a:t>?  </a:t>
            </a:r>
            <a:endParaRPr lang="de-DE" altLang="cs-CZ" sz="5100" dirty="0"/>
          </a:p>
          <a:p>
            <a:pPr marL="0" indent="0">
              <a:spcBef>
                <a:spcPts val="0"/>
              </a:spcBef>
              <a:buNone/>
            </a:pPr>
            <a:endParaRPr lang="cs-CZ" sz="3200" dirty="0">
              <a:solidFill>
                <a:srgbClr val="FF0000"/>
              </a:solidFill>
            </a:endParaRPr>
          </a:p>
          <a:p>
            <a:endParaRPr lang="cs-CZ" dirty="0"/>
          </a:p>
          <a:p>
            <a:pPr marL="0" indent="0">
              <a:buNone/>
            </a:pPr>
            <a:r>
              <a:rPr lang="cs-CZ" i="1" dirty="0"/>
              <a:t> </a:t>
            </a:r>
            <a:endParaRPr lang="cs-CZ" dirty="0"/>
          </a:p>
          <a:p>
            <a:pPr marL="0" indent="0">
              <a:buNone/>
            </a:pPr>
            <a:endParaRPr lang="cs-CZ" dirty="0"/>
          </a:p>
          <a:p>
            <a:pPr marL="0" indent="0">
              <a:buNone/>
            </a:pPr>
            <a:r>
              <a:rPr lang="cs-CZ" dirty="0"/>
              <a:t> </a:t>
            </a:r>
          </a:p>
          <a:p>
            <a:pPr marL="0" indent="0">
              <a:buNone/>
            </a:pPr>
            <a:r>
              <a:rPr lang="cs-CZ" dirty="0"/>
              <a:t> </a:t>
            </a:r>
          </a:p>
          <a:p>
            <a:pPr marL="0" indent="0">
              <a:buNone/>
            </a:pPr>
            <a:endParaRPr lang="cs-CZ" dirty="0"/>
          </a:p>
          <a:p>
            <a:pPr marL="0" indent="0">
              <a:buNone/>
            </a:pPr>
            <a:r>
              <a:rPr lang="cs-CZ" dirty="0">
                <a:solidFill>
                  <a:srgbClr val="FF0000"/>
                </a:solidFill>
              </a:rPr>
              <a:t> </a:t>
            </a:r>
          </a:p>
          <a:p>
            <a:endParaRPr lang="cs-CZ" dirty="0">
              <a:solidFill>
                <a:srgbClr val="FF0000"/>
              </a:solidFill>
            </a:endParaRPr>
          </a:p>
          <a:p>
            <a:endParaRPr lang="cs-CZ" dirty="0">
              <a:solidFill>
                <a:srgbClr val="FF0000"/>
              </a:solidFill>
            </a:endParaRPr>
          </a:p>
          <a:p>
            <a:endParaRPr lang="cs-CZ" dirty="0"/>
          </a:p>
        </p:txBody>
      </p:sp>
      <p:sp>
        <p:nvSpPr>
          <p:cNvPr id="4" name="Zástupný symbol pro obsah 3"/>
          <p:cNvSpPr>
            <a:spLocks noGrp="1"/>
          </p:cNvSpPr>
          <p:nvPr>
            <p:ph sz="half" idx="2"/>
          </p:nvPr>
        </p:nvSpPr>
        <p:spPr>
          <a:xfrm>
            <a:off x="6285454" y="1916832"/>
            <a:ext cx="3915002" cy="4392488"/>
          </a:xfrm>
        </p:spPr>
        <p:txBody>
          <a:bodyPr>
            <a:normAutofit fontScale="40000" lnSpcReduction="20000"/>
          </a:bodyPr>
          <a:lstStyle/>
          <a:p>
            <a:pPr marL="0" indent="0">
              <a:buNone/>
            </a:pPr>
            <a:r>
              <a:rPr lang="cs-CZ" dirty="0">
                <a:solidFill>
                  <a:srgbClr val="FF0000"/>
                </a:solidFill>
              </a:rPr>
              <a:t> </a:t>
            </a:r>
          </a:p>
          <a:p>
            <a:pPr marL="0" indent="0">
              <a:buNone/>
            </a:pPr>
            <a:r>
              <a:rPr lang="cs-CZ" sz="5100" dirty="0" err="1"/>
              <a:t>What</a:t>
            </a:r>
            <a:r>
              <a:rPr lang="cs-CZ" sz="5100" dirty="0"/>
              <a:t> </a:t>
            </a:r>
            <a:r>
              <a:rPr lang="cs-CZ" sz="5100" dirty="0" err="1"/>
              <a:t>mental</a:t>
            </a:r>
            <a:r>
              <a:rPr lang="cs-CZ" sz="5100" dirty="0"/>
              <a:t> and </a:t>
            </a:r>
            <a:r>
              <a:rPr lang="cs-CZ" sz="5100" dirty="0" err="1"/>
              <a:t>cultural</a:t>
            </a:r>
            <a:r>
              <a:rPr lang="cs-CZ" sz="5100" dirty="0"/>
              <a:t> </a:t>
            </a:r>
            <a:r>
              <a:rPr lang="cs-CZ" sz="5100" dirty="0" err="1"/>
              <a:t>contents</a:t>
            </a:r>
            <a:r>
              <a:rPr lang="cs-CZ" sz="5100" dirty="0"/>
              <a:t> </a:t>
            </a:r>
            <a:r>
              <a:rPr lang="cs-CZ" sz="5100" dirty="0" err="1"/>
              <a:t>modern</a:t>
            </a:r>
            <a:r>
              <a:rPr lang="cs-CZ" sz="5100" dirty="0"/>
              <a:t> </a:t>
            </a:r>
            <a:r>
              <a:rPr lang="cs-CZ" sz="5100" dirty="0" err="1"/>
              <a:t>pathos</a:t>
            </a:r>
            <a:r>
              <a:rPr lang="cs-CZ" sz="5100" dirty="0"/>
              <a:t> </a:t>
            </a:r>
            <a:r>
              <a:rPr lang="cs-CZ" sz="5100" dirty="0" err="1"/>
              <a:t>formulae</a:t>
            </a:r>
            <a:r>
              <a:rPr lang="cs-CZ" sz="5100" dirty="0"/>
              <a:t> </a:t>
            </a:r>
            <a:r>
              <a:rPr lang="cs-CZ" sz="5100" dirty="0" err="1"/>
              <a:t>conserve</a:t>
            </a:r>
            <a:r>
              <a:rPr lang="cs-CZ" sz="5100" dirty="0"/>
              <a:t> and </a:t>
            </a:r>
            <a:r>
              <a:rPr lang="cs-CZ" sz="5100" dirty="0" err="1"/>
              <a:t>transmit</a:t>
            </a:r>
            <a:r>
              <a:rPr lang="cs-CZ" sz="5100" dirty="0"/>
              <a:t>?</a:t>
            </a:r>
          </a:p>
          <a:p>
            <a:pPr marL="0" indent="0">
              <a:buNone/>
            </a:pPr>
            <a:endParaRPr lang="cs-CZ" sz="5100" dirty="0"/>
          </a:p>
          <a:p>
            <a:pPr marL="0" indent="0">
              <a:buNone/>
            </a:pPr>
            <a:r>
              <a:rPr lang="cs-CZ" sz="5100" dirty="0" err="1"/>
              <a:t>Can</a:t>
            </a:r>
            <a:r>
              <a:rPr lang="cs-CZ" sz="5100" dirty="0"/>
              <a:t> </a:t>
            </a:r>
            <a:r>
              <a:rPr lang="cs-CZ" sz="5100" dirty="0" err="1"/>
              <a:t>they</a:t>
            </a:r>
            <a:r>
              <a:rPr lang="cs-CZ" sz="5100" dirty="0"/>
              <a:t> </a:t>
            </a:r>
            <a:r>
              <a:rPr lang="cs-CZ" sz="5100" dirty="0" err="1"/>
              <a:t>be</a:t>
            </a:r>
            <a:r>
              <a:rPr lang="cs-CZ" sz="5100" dirty="0"/>
              <a:t> </a:t>
            </a:r>
            <a:r>
              <a:rPr lang="cs-CZ" sz="5100" dirty="0" err="1"/>
              <a:t>used</a:t>
            </a:r>
            <a:r>
              <a:rPr lang="cs-CZ" sz="5100" dirty="0"/>
              <a:t> to </a:t>
            </a:r>
            <a:r>
              <a:rPr lang="cs-CZ" sz="5100" dirty="0" err="1"/>
              <a:t>analyze</a:t>
            </a:r>
            <a:r>
              <a:rPr lang="cs-CZ" sz="5100" dirty="0"/>
              <a:t> </a:t>
            </a:r>
            <a:r>
              <a:rPr lang="cs-CZ" sz="5100" dirty="0" err="1"/>
              <a:t>the</a:t>
            </a:r>
            <a:r>
              <a:rPr lang="cs-CZ" sz="5100" dirty="0"/>
              <a:t> </a:t>
            </a:r>
            <a:r>
              <a:rPr lang="cs-CZ" sz="5100" dirty="0" err="1"/>
              <a:t>dynamics</a:t>
            </a:r>
            <a:r>
              <a:rPr lang="cs-CZ" sz="5100" dirty="0"/>
              <a:t> </a:t>
            </a:r>
            <a:r>
              <a:rPr lang="cs-CZ" sz="5100" dirty="0" err="1"/>
              <a:t>of</a:t>
            </a:r>
            <a:r>
              <a:rPr lang="cs-CZ" sz="5100" dirty="0"/>
              <a:t> </a:t>
            </a:r>
            <a:r>
              <a:rPr lang="cs-CZ" sz="5100" dirty="0" err="1"/>
              <a:t>cultural</a:t>
            </a:r>
            <a:r>
              <a:rPr lang="cs-CZ" sz="5100" dirty="0"/>
              <a:t> and </a:t>
            </a:r>
            <a:r>
              <a:rPr lang="cs-CZ" sz="5100" dirty="0" err="1"/>
              <a:t>artistic</a:t>
            </a:r>
            <a:r>
              <a:rPr lang="cs-CZ" sz="5100" dirty="0"/>
              <a:t> development </a:t>
            </a:r>
            <a:r>
              <a:rPr lang="cs-CZ" sz="5100" dirty="0" err="1"/>
              <a:t>of</a:t>
            </a:r>
            <a:r>
              <a:rPr lang="cs-CZ" sz="5100" dirty="0"/>
              <a:t> </a:t>
            </a:r>
            <a:r>
              <a:rPr lang="cs-CZ" sz="5100" dirty="0" err="1"/>
              <a:t>modern</a:t>
            </a:r>
            <a:endParaRPr lang="cs-CZ" sz="5100" dirty="0"/>
          </a:p>
          <a:p>
            <a:pPr marL="0" indent="0">
              <a:buNone/>
            </a:pPr>
            <a:r>
              <a:rPr lang="cs-CZ" sz="5100" dirty="0" err="1"/>
              <a:t>times</a:t>
            </a:r>
            <a:r>
              <a:rPr lang="cs-CZ" sz="5100" dirty="0"/>
              <a:t>?</a:t>
            </a:r>
          </a:p>
          <a:p>
            <a:pPr marL="0" indent="0">
              <a:buNone/>
            </a:pPr>
            <a:r>
              <a:rPr lang="cs-CZ" sz="5100" dirty="0"/>
              <a:t> </a:t>
            </a:r>
          </a:p>
          <a:p>
            <a:endParaRPr lang="cs-CZ" dirty="0"/>
          </a:p>
          <a:p>
            <a:endParaRPr lang="cs-CZ" dirty="0"/>
          </a:p>
          <a:p>
            <a:endParaRPr lang="cs-CZ" dirty="0"/>
          </a:p>
        </p:txBody>
      </p:sp>
    </p:spTree>
    <p:extLst>
      <p:ext uri="{BB962C8B-B14F-4D97-AF65-F5344CB8AC3E}">
        <p14:creationId xmlns:p14="http://schemas.microsoft.com/office/powerpoint/2010/main" val="247686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89DB10A-AF32-4D28-90CA-7F8BF2177BD2}"/>
              </a:ext>
            </a:extLst>
          </p:cNvPr>
          <p:cNvSpPr>
            <a:spLocks noGrp="1"/>
          </p:cNvSpPr>
          <p:nvPr>
            <p:ph type="title"/>
          </p:nvPr>
        </p:nvSpPr>
        <p:spPr>
          <a:xfrm>
            <a:off x="1981200" y="227464"/>
            <a:ext cx="8058150" cy="825272"/>
          </a:xfrm>
        </p:spPr>
        <p:txBody>
          <a:bodyPr>
            <a:normAutofit fontScale="90000"/>
          </a:bodyPr>
          <a:lstStyle/>
          <a:p>
            <a:r>
              <a:rPr lang="cs-CZ" dirty="0">
                <a:solidFill>
                  <a:srgbClr val="C00000"/>
                </a:solidFill>
              </a:rPr>
              <a:t>Trauma, </a:t>
            </a:r>
            <a:r>
              <a:rPr lang="cs-CZ" dirty="0" err="1">
                <a:solidFill>
                  <a:srgbClr val="C00000"/>
                </a:solidFill>
              </a:rPr>
              <a:t>anguish</a:t>
            </a:r>
            <a:r>
              <a:rPr lang="cs-CZ" dirty="0">
                <a:solidFill>
                  <a:srgbClr val="C00000"/>
                </a:solidFill>
              </a:rPr>
              <a:t>, </a:t>
            </a:r>
            <a:r>
              <a:rPr lang="cs-CZ" dirty="0" err="1">
                <a:solidFill>
                  <a:srgbClr val="C00000"/>
                </a:solidFill>
              </a:rPr>
              <a:t>extasy</a:t>
            </a:r>
            <a:r>
              <a:rPr lang="cs-CZ" dirty="0">
                <a:solidFill>
                  <a:srgbClr val="C00000"/>
                </a:solidFill>
              </a:rPr>
              <a:t>, </a:t>
            </a:r>
            <a:r>
              <a:rPr lang="cs-CZ" dirty="0" err="1">
                <a:solidFill>
                  <a:srgbClr val="C00000"/>
                </a:solidFill>
              </a:rPr>
              <a:t>emptiness</a:t>
            </a:r>
            <a:r>
              <a:rPr lang="cs-CZ" dirty="0">
                <a:solidFill>
                  <a:srgbClr val="C00000"/>
                </a:solidFill>
              </a:rPr>
              <a:t>….</a:t>
            </a:r>
          </a:p>
        </p:txBody>
      </p:sp>
      <p:pic>
        <p:nvPicPr>
          <p:cNvPr id="7" name="Zástupný obsah 6" descr="Obsah obrázku patro, interiér&#10;&#10;Popis byl vytvořen automaticky">
            <a:extLst>
              <a:ext uri="{FF2B5EF4-FFF2-40B4-BE49-F238E27FC236}">
                <a16:creationId xmlns:a16="http://schemas.microsoft.com/office/drawing/2014/main" id="{3C0AEE38-4B84-4B9F-897D-3FD6CBB53D20}"/>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135560" y="3948464"/>
            <a:ext cx="4181466" cy="2792904"/>
          </a:xfrm>
        </p:spPr>
      </p:pic>
      <p:pic>
        <p:nvPicPr>
          <p:cNvPr id="9" name="Zástupný obsah 8" descr="Obsah obrázku zeď, interiér, patro, strop&#10;&#10;Popis byl vytvořen automaticky">
            <a:extLst>
              <a:ext uri="{FF2B5EF4-FFF2-40B4-BE49-F238E27FC236}">
                <a16:creationId xmlns:a16="http://schemas.microsoft.com/office/drawing/2014/main" id="{F3E0941B-2BB9-4301-9B52-DFB4303DEEB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057400" y="1252830"/>
            <a:ext cx="4326632" cy="2608224"/>
          </a:xfrm>
        </p:spPr>
      </p:pic>
      <p:pic>
        <p:nvPicPr>
          <p:cNvPr id="5" name="Obrázek 4" descr="Obsah obrázku text&#10;&#10;Popis byl vytvořen automaticky">
            <a:extLst>
              <a:ext uri="{FF2B5EF4-FFF2-40B4-BE49-F238E27FC236}">
                <a16:creationId xmlns:a16="http://schemas.microsoft.com/office/drawing/2014/main" id="{904B32C5-F71E-40B9-83C6-FEA336E413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476" y="2263320"/>
            <a:ext cx="3178125" cy="3757968"/>
          </a:xfrm>
          <a:prstGeom prst="rect">
            <a:avLst/>
          </a:prstGeom>
        </p:spPr>
      </p:pic>
    </p:spTree>
    <p:extLst>
      <p:ext uri="{BB962C8B-B14F-4D97-AF65-F5344CB8AC3E}">
        <p14:creationId xmlns:p14="http://schemas.microsoft.com/office/powerpoint/2010/main" val="3841818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274638"/>
            <a:ext cx="8568952" cy="346050"/>
          </a:xfrm>
        </p:spPr>
        <p:txBody>
          <a:bodyPr>
            <a:normAutofit fontScale="90000"/>
          </a:bodyPr>
          <a:lstStyle/>
          <a:p>
            <a:r>
              <a:rPr lang="cs-CZ" sz="3600" b="1" dirty="0"/>
              <a:t>Framework </a:t>
            </a:r>
            <a:r>
              <a:rPr lang="cs-CZ" sz="3600" b="1" dirty="0" err="1"/>
              <a:t>of</a:t>
            </a:r>
            <a:r>
              <a:rPr lang="cs-CZ" sz="3600" b="1" dirty="0"/>
              <a:t> </a:t>
            </a:r>
            <a:r>
              <a:rPr lang="cs-CZ" sz="3600" b="1" dirty="0" err="1"/>
              <a:t>references</a:t>
            </a:r>
            <a:r>
              <a:rPr lang="cs-CZ" sz="3600" b="1" dirty="0"/>
              <a:t> in </a:t>
            </a:r>
            <a:r>
              <a:rPr lang="cs-CZ" sz="3600" b="1" dirty="0" err="1"/>
              <a:t>modern</a:t>
            </a:r>
            <a:r>
              <a:rPr lang="cs-CZ" sz="3600" b="1" dirty="0"/>
              <a:t>  </a:t>
            </a:r>
            <a:r>
              <a:rPr lang="cs-CZ" sz="3600" b="1" dirty="0" err="1"/>
              <a:t>times</a:t>
            </a:r>
            <a:r>
              <a:rPr lang="cs-CZ" sz="3600" b="1" dirty="0"/>
              <a:t>: </a:t>
            </a:r>
            <a:r>
              <a:rPr lang="cs-CZ" sz="3600" b="1" dirty="0" err="1"/>
              <a:t>beyond</a:t>
            </a:r>
            <a:r>
              <a:rPr lang="cs-CZ" sz="3600" b="1" dirty="0"/>
              <a:t> </a:t>
            </a:r>
            <a:r>
              <a:rPr lang="cs-CZ" sz="3600" b="1" dirty="0" err="1"/>
              <a:t>mythology</a:t>
            </a:r>
            <a:r>
              <a:rPr lang="cs-CZ" sz="3600" b="1" dirty="0"/>
              <a:t> and religion</a:t>
            </a:r>
            <a:endParaRPr lang="cs-CZ" dirty="0"/>
          </a:p>
        </p:txBody>
      </p:sp>
      <p:pic>
        <p:nvPicPr>
          <p:cNvPr id="5" name="Picture 1" descr="C:\Users\Lada\Desktop\mourning\yale1230.jpg"/>
          <p:cNvPicPr>
            <a:picLocks noGrp="1" noChangeAspect="1" noChangeArrowheads="1"/>
          </p:cNvPicPr>
          <p:nvPr>
            <p:ph sz="half" idx="1"/>
          </p:nvPr>
        </p:nvPicPr>
        <p:blipFill>
          <a:blip r:embed="rId2" cstate="print"/>
          <a:srcRect/>
          <a:stretch>
            <a:fillRect/>
          </a:stretch>
        </p:blipFill>
        <p:spPr bwMode="auto">
          <a:xfrm>
            <a:off x="1631504" y="1124744"/>
            <a:ext cx="2224070" cy="2300372"/>
          </a:xfrm>
          <a:prstGeom prst="rect">
            <a:avLst/>
          </a:prstGeom>
          <a:noFill/>
        </p:spPr>
      </p:pic>
      <p:pic>
        <p:nvPicPr>
          <p:cNvPr id="6" name="Picture 2" descr="C:\Users\Lada\Desktop\guernica3.jpg"/>
          <p:cNvPicPr>
            <a:picLocks noChangeAspect="1" noChangeArrowheads="1"/>
          </p:cNvPicPr>
          <p:nvPr/>
        </p:nvPicPr>
        <p:blipFill>
          <a:blip r:embed="rId3" cstate="print"/>
          <a:srcRect/>
          <a:stretch>
            <a:fillRect/>
          </a:stretch>
        </p:blipFill>
        <p:spPr bwMode="auto">
          <a:xfrm>
            <a:off x="3875656" y="1033831"/>
            <a:ext cx="2962443" cy="3161454"/>
          </a:xfrm>
          <a:prstGeom prst="rect">
            <a:avLst/>
          </a:prstGeom>
          <a:noFill/>
        </p:spPr>
      </p:pic>
      <p:pic>
        <p:nvPicPr>
          <p:cNvPr id="7" name="Picture 2" descr="Výsledek obrázku pro madonna kosovo 199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00267" y="4195894"/>
            <a:ext cx="4084329" cy="2662107"/>
          </a:xfrm>
          <a:prstGeom prst="rect">
            <a:avLst/>
          </a:prstGeom>
          <a:noFill/>
          <a:extLst>
            <a:ext uri="{909E8E84-426E-40DD-AFC4-6F175D3DCCD1}">
              <a14:hiddenFill xmlns:a14="http://schemas.microsoft.com/office/drawing/2010/main">
                <a:solidFill>
                  <a:srgbClr val="FFFFFF"/>
                </a:solidFill>
              </a14:hiddenFill>
            </a:ext>
          </a:extLst>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128" y="4105812"/>
            <a:ext cx="3294464" cy="2639689"/>
          </a:xfrm>
          <a:prstGeom prst="rect">
            <a:avLst/>
          </a:prstGeom>
        </p:spPr>
      </p:pic>
      <p:sp>
        <p:nvSpPr>
          <p:cNvPr id="10" name="Zástupný symbol pro obsah 9"/>
          <p:cNvSpPr>
            <a:spLocks noGrp="1"/>
          </p:cNvSpPr>
          <p:nvPr>
            <p:ph sz="half" idx="2"/>
          </p:nvPr>
        </p:nvSpPr>
        <p:spPr/>
        <p:txBody>
          <a:bodyPr/>
          <a:lstStyle/>
          <a:p>
            <a:r>
              <a:rPr lang="cs-CZ" dirty="0"/>
              <a:t>         </a:t>
            </a:r>
          </a:p>
        </p:txBody>
      </p:sp>
      <p:pic>
        <p:nvPicPr>
          <p:cNvPr id="12" name="Obrázek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8168" y="1033831"/>
            <a:ext cx="2172786" cy="2897047"/>
          </a:xfrm>
          <a:prstGeom prst="rect">
            <a:avLst/>
          </a:prstGeom>
        </p:spPr>
      </p:pic>
    </p:spTree>
    <p:extLst>
      <p:ext uri="{BB962C8B-B14F-4D97-AF65-F5344CB8AC3E}">
        <p14:creationId xmlns:p14="http://schemas.microsoft.com/office/powerpoint/2010/main" val="212961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512064"/>
            <a:ext cx="9144000" cy="914400"/>
          </a:xfrm>
        </p:spPr>
        <p:txBody>
          <a:bodyPr>
            <a:normAutofit/>
          </a:bodyPr>
          <a:lstStyle/>
          <a:p>
            <a:pPr algn="ctr"/>
            <a:r>
              <a:rPr lang="cs-CZ" sz="3200" b="1" dirty="0" err="1"/>
              <a:t>Context</a:t>
            </a:r>
            <a:r>
              <a:rPr lang="cs-CZ" sz="3200" b="1" dirty="0"/>
              <a:t> </a:t>
            </a:r>
            <a:r>
              <a:rPr lang="cs-CZ" sz="3200" b="1" dirty="0" err="1"/>
              <a:t>for</a:t>
            </a:r>
            <a:r>
              <a:rPr lang="cs-CZ" sz="3200" b="1" dirty="0"/>
              <a:t> </a:t>
            </a:r>
            <a:r>
              <a:rPr lang="cs-CZ" sz="3200" b="1" dirty="0" err="1"/>
              <a:t>pathos</a:t>
            </a:r>
            <a:r>
              <a:rPr lang="cs-CZ" sz="3200" b="1" dirty="0"/>
              <a:t> </a:t>
            </a:r>
            <a:r>
              <a:rPr lang="cs-CZ" sz="3200" b="1" dirty="0" err="1"/>
              <a:t>formulae</a:t>
            </a:r>
            <a:r>
              <a:rPr lang="cs-CZ" sz="3200" b="1" dirty="0"/>
              <a:t> in 20th </a:t>
            </a:r>
            <a:r>
              <a:rPr lang="cs-CZ" sz="3200" b="1" dirty="0" err="1"/>
              <a:t>century</a:t>
            </a:r>
            <a:r>
              <a:rPr lang="cs-CZ" sz="3200" b="1" dirty="0"/>
              <a:t>  </a:t>
            </a:r>
          </a:p>
        </p:txBody>
      </p:sp>
      <p:sp>
        <p:nvSpPr>
          <p:cNvPr id="3" name="Zástupný symbol pro obsah 2"/>
          <p:cNvSpPr>
            <a:spLocks noGrp="1"/>
          </p:cNvSpPr>
          <p:nvPr>
            <p:ph sz="half" idx="1"/>
          </p:nvPr>
        </p:nvSpPr>
        <p:spPr>
          <a:xfrm>
            <a:off x="1703512" y="1770502"/>
            <a:ext cx="4323432" cy="4525963"/>
          </a:xfrm>
        </p:spPr>
        <p:txBody>
          <a:bodyPr/>
          <a:lstStyle/>
          <a:p>
            <a:r>
              <a:rPr lang="cs-CZ" sz="2400" dirty="0" err="1"/>
              <a:t>Religious</a:t>
            </a:r>
            <a:r>
              <a:rPr lang="cs-CZ" sz="2400" dirty="0"/>
              <a:t> and </a:t>
            </a:r>
            <a:r>
              <a:rPr lang="cs-CZ" sz="2400" dirty="0" err="1"/>
              <a:t>metaophysical</a:t>
            </a:r>
            <a:r>
              <a:rPr lang="cs-CZ" sz="2400" dirty="0"/>
              <a:t> </a:t>
            </a:r>
            <a:r>
              <a:rPr lang="cs-CZ" sz="2400" dirty="0" err="1"/>
              <a:t>inspiration</a:t>
            </a:r>
            <a:r>
              <a:rPr lang="cs-CZ" sz="2400" dirty="0"/>
              <a:t>  </a:t>
            </a:r>
          </a:p>
          <a:p>
            <a:r>
              <a:rPr lang="cs-CZ" sz="2400" dirty="0"/>
              <a:t>Trauma </a:t>
            </a:r>
            <a:r>
              <a:rPr lang="cs-CZ" sz="2400" dirty="0" err="1"/>
              <a:t>of</a:t>
            </a:r>
            <a:r>
              <a:rPr lang="cs-CZ" sz="2400" dirty="0"/>
              <a:t> </a:t>
            </a:r>
            <a:r>
              <a:rPr lang="cs-CZ" sz="2400" dirty="0" err="1"/>
              <a:t>wars</a:t>
            </a:r>
            <a:r>
              <a:rPr lang="cs-CZ" sz="2400" dirty="0"/>
              <a:t>, </a:t>
            </a:r>
            <a:r>
              <a:rPr lang="cs-CZ" sz="2400" dirty="0" err="1"/>
              <a:t>social</a:t>
            </a:r>
            <a:r>
              <a:rPr lang="cs-CZ" sz="2400" dirty="0"/>
              <a:t> </a:t>
            </a:r>
            <a:r>
              <a:rPr lang="cs-CZ" sz="2400" dirty="0" err="1"/>
              <a:t>upheavals</a:t>
            </a:r>
            <a:r>
              <a:rPr lang="cs-CZ" sz="2400" dirty="0"/>
              <a:t>  </a:t>
            </a:r>
          </a:p>
          <a:p>
            <a:r>
              <a:rPr lang="cs-CZ" sz="2400" dirty="0"/>
              <a:t> </a:t>
            </a:r>
            <a:r>
              <a:rPr lang="cs-CZ" sz="2400" dirty="0" err="1"/>
              <a:t>Social</a:t>
            </a:r>
            <a:r>
              <a:rPr lang="cs-CZ" sz="2400" dirty="0"/>
              <a:t> </a:t>
            </a:r>
            <a:r>
              <a:rPr lang="cs-CZ" sz="2400" dirty="0" err="1"/>
              <a:t>difficulties</a:t>
            </a:r>
            <a:endParaRPr lang="cs-CZ" sz="2400" dirty="0"/>
          </a:p>
          <a:p>
            <a:r>
              <a:rPr lang="cs-CZ" sz="2400" dirty="0" err="1"/>
              <a:t>Individual</a:t>
            </a:r>
            <a:r>
              <a:rPr lang="cs-CZ" sz="2400" dirty="0"/>
              <a:t> </a:t>
            </a:r>
            <a:r>
              <a:rPr lang="cs-CZ" sz="2400" dirty="0" err="1"/>
              <a:t>emotional</a:t>
            </a:r>
            <a:r>
              <a:rPr lang="cs-CZ" sz="2400" dirty="0"/>
              <a:t> </a:t>
            </a:r>
            <a:r>
              <a:rPr lang="cs-CZ" sz="2400" dirty="0" err="1"/>
              <a:t>states</a:t>
            </a:r>
            <a:r>
              <a:rPr lang="cs-CZ" sz="2400" dirty="0"/>
              <a:t> and </a:t>
            </a:r>
            <a:r>
              <a:rPr lang="cs-CZ" sz="2400" dirty="0" err="1"/>
              <a:t>existential</a:t>
            </a:r>
            <a:r>
              <a:rPr lang="cs-CZ" sz="2400" dirty="0"/>
              <a:t> </a:t>
            </a:r>
            <a:r>
              <a:rPr lang="cs-CZ" sz="2400" dirty="0" err="1"/>
              <a:t>dillemas</a:t>
            </a:r>
            <a:r>
              <a:rPr lang="cs-CZ" sz="2400" dirty="0"/>
              <a:t> </a:t>
            </a:r>
            <a:r>
              <a:rPr lang="cs-CZ" sz="2400" dirty="0" err="1"/>
              <a:t>of</a:t>
            </a:r>
            <a:r>
              <a:rPr lang="cs-CZ" sz="2400" dirty="0"/>
              <a:t> </a:t>
            </a:r>
            <a:r>
              <a:rPr lang="cs-CZ" sz="2400" dirty="0" err="1"/>
              <a:t>modern</a:t>
            </a:r>
            <a:r>
              <a:rPr lang="cs-CZ" sz="2400" dirty="0"/>
              <a:t> </a:t>
            </a:r>
            <a:r>
              <a:rPr lang="cs-CZ" sz="2400" dirty="0" err="1"/>
              <a:t>subject</a:t>
            </a:r>
            <a:r>
              <a:rPr lang="cs-CZ" sz="2400" dirty="0"/>
              <a:t>   </a:t>
            </a:r>
          </a:p>
          <a:p>
            <a:endParaRPr lang="cs-CZ" dirty="0"/>
          </a:p>
        </p:txBody>
      </p:sp>
      <p:sp>
        <p:nvSpPr>
          <p:cNvPr id="4" name="Zástupný symbol pro obsah 3"/>
          <p:cNvSpPr>
            <a:spLocks noGrp="1"/>
          </p:cNvSpPr>
          <p:nvPr>
            <p:ph sz="half" idx="2"/>
          </p:nvPr>
        </p:nvSpPr>
        <p:spPr>
          <a:xfrm>
            <a:off x="6165058" y="1124744"/>
            <a:ext cx="4038600" cy="5027704"/>
          </a:xfrm>
        </p:spPr>
        <p:txBody>
          <a:bodyPr/>
          <a:lstStyle/>
          <a:p>
            <a:endParaRPr lang="cs-CZ" sz="2400" dirty="0"/>
          </a:p>
          <a:p>
            <a:r>
              <a:rPr lang="cs-CZ" sz="2400" dirty="0" err="1"/>
              <a:t>Work</a:t>
            </a:r>
            <a:endParaRPr lang="cs-CZ" sz="2400" dirty="0"/>
          </a:p>
          <a:p>
            <a:r>
              <a:rPr lang="cs-CZ" sz="2400" dirty="0" err="1"/>
              <a:t>Heroism</a:t>
            </a:r>
            <a:r>
              <a:rPr lang="cs-CZ" sz="2400" dirty="0"/>
              <a:t> </a:t>
            </a:r>
            <a:r>
              <a:rPr lang="cs-CZ" sz="2400" dirty="0" err="1"/>
              <a:t>of</a:t>
            </a:r>
            <a:r>
              <a:rPr lang="cs-CZ" sz="2400" dirty="0"/>
              <a:t> propaganda  </a:t>
            </a:r>
          </a:p>
          <a:p>
            <a:r>
              <a:rPr lang="cs-CZ" sz="2400" dirty="0"/>
              <a:t> </a:t>
            </a:r>
            <a:r>
              <a:rPr lang="cs-CZ" sz="2400" dirty="0" err="1"/>
              <a:t>Intersubject</a:t>
            </a:r>
            <a:r>
              <a:rPr lang="cs-CZ" sz="2400" dirty="0"/>
              <a:t> </a:t>
            </a:r>
            <a:r>
              <a:rPr lang="cs-CZ" sz="2400" dirty="0" err="1"/>
              <a:t>relationships</a:t>
            </a:r>
            <a:endParaRPr lang="cs-CZ" sz="24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fontScale="90000"/>
          </a:bodyPr>
          <a:lstStyle/>
          <a:p>
            <a:r>
              <a:rPr lang="cs-CZ" b="1" dirty="0" err="1"/>
              <a:t>Pathos</a:t>
            </a:r>
            <a:r>
              <a:rPr lang="cs-CZ" b="1" dirty="0"/>
              <a:t> </a:t>
            </a:r>
            <a:r>
              <a:rPr lang="cs-CZ" b="1" dirty="0" err="1"/>
              <a:t>formulae</a:t>
            </a:r>
            <a:r>
              <a:rPr lang="cs-CZ" b="1" dirty="0"/>
              <a:t> and variability </a:t>
            </a:r>
            <a:r>
              <a:rPr lang="cs-CZ" b="1" dirty="0" err="1"/>
              <a:t>of</a:t>
            </a:r>
            <a:r>
              <a:rPr lang="cs-CZ" b="1" dirty="0"/>
              <a:t> </a:t>
            </a:r>
            <a:r>
              <a:rPr lang="cs-CZ" b="1" dirty="0" err="1"/>
              <a:t>mental</a:t>
            </a:r>
            <a:r>
              <a:rPr lang="cs-CZ" b="1" dirty="0"/>
              <a:t> </a:t>
            </a:r>
            <a:r>
              <a:rPr lang="cs-CZ" b="1" dirty="0" err="1"/>
              <a:t>states</a:t>
            </a:r>
            <a:r>
              <a:rPr lang="cs-CZ" b="1" dirty="0"/>
              <a:t>  </a:t>
            </a:r>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a:xfrm>
            <a:off x="7320136" y="1600201"/>
            <a:ext cx="3096344" cy="4525963"/>
          </a:xfrm>
        </p:spPr>
        <p:txBody>
          <a:bodyPr/>
          <a:lstStyle/>
          <a:p>
            <a:pPr>
              <a:buNone/>
            </a:pPr>
            <a:r>
              <a:rPr lang="cs-CZ" dirty="0"/>
              <a:t> </a:t>
            </a:r>
          </a:p>
        </p:txBody>
      </p:sp>
      <p:pic>
        <p:nvPicPr>
          <p:cNvPr id="6" name="Obrázek 5" descr="Výsledek obrázku pro russell circumplex model of emotion"/>
          <p:cNvPicPr/>
          <p:nvPr/>
        </p:nvPicPr>
        <p:blipFill>
          <a:blip r:embed="rId2" cstate="print"/>
          <a:srcRect/>
          <a:stretch>
            <a:fillRect/>
          </a:stretch>
        </p:blipFill>
        <p:spPr bwMode="auto">
          <a:xfrm>
            <a:off x="1524000" y="1124744"/>
            <a:ext cx="5580112" cy="5733256"/>
          </a:xfrm>
          <a:prstGeom prst="rect">
            <a:avLst/>
          </a:prstGeom>
          <a:noFill/>
          <a:ln w="9525">
            <a:noFill/>
            <a:miter lim="800000"/>
            <a:headEnd/>
            <a:tailEnd/>
          </a:ln>
        </p:spPr>
      </p:pic>
      <p:sp>
        <p:nvSpPr>
          <p:cNvPr id="5" name="TextovéPole 4"/>
          <p:cNvSpPr txBox="1"/>
          <p:nvPr/>
        </p:nvSpPr>
        <p:spPr>
          <a:xfrm>
            <a:off x="7392144" y="1916832"/>
            <a:ext cx="3275856" cy="1754326"/>
          </a:xfrm>
          <a:prstGeom prst="rect">
            <a:avLst/>
          </a:prstGeom>
          <a:noFill/>
        </p:spPr>
        <p:txBody>
          <a:bodyPr wrap="square" rtlCol="0">
            <a:spAutoFit/>
          </a:bodyPr>
          <a:lstStyle/>
          <a:p>
            <a:r>
              <a:rPr lang="cs-CZ" b="1" dirty="0" err="1">
                <a:solidFill>
                  <a:srgbClr val="FF0000"/>
                </a:solidFill>
              </a:rPr>
              <a:t>Dimensional</a:t>
            </a:r>
            <a:r>
              <a:rPr lang="cs-CZ" b="1" dirty="0">
                <a:solidFill>
                  <a:srgbClr val="FF0000"/>
                </a:solidFill>
              </a:rPr>
              <a:t> model </a:t>
            </a:r>
            <a:r>
              <a:rPr lang="cs-CZ" b="1" dirty="0" err="1">
                <a:solidFill>
                  <a:srgbClr val="FF0000"/>
                </a:solidFill>
              </a:rPr>
              <a:t>of</a:t>
            </a:r>
            <a:r>
              <a:rPr lang="cs-CZ" b="1" dirty="0">
                <a:solidFill>
                  <a:srgbClr val="FF0000"/>
                </a:solidFill>
              </a:rPr>
              <a:t> </a:t>
            </a:r>
            <a:r>
              <a:rPr lang="cs-CZ" b="1" dirty="0" err="1">
                <a:solidFill>
                  <a:srgbClr val="FF0000"/>
                </a:solidFill>
              </a:rPr>
              <a:t>affect</a:t>
            </a:r>
            <a:endParaRPr lang="cs-CZ" b="1" dirty="0">
              <a:solidFill>
                <a:srgbClr val="FF0000"/>
              </a:solidFill>
            </a:endParaRPr>
          </a:p>
          <a:p>
            <a:endParaRPr lang="cs-CZ" dirty="0"/>
          </a:p>
          <a:p>
            <a:endParaRPr lang="cs-CZ" dirty="0"/>
          </a:p>
          <a:p>
            <a:r>
              <a:rPr lang="cs-CZ" dirty="0" err="1"/>
              <a:t>Pathos</a:t>
            </a:r>
            <a:r>
              <a:rPr lang="cs-CZ" dirty="0"/>
              <a:t> </a:t>
            </a:r>
            <a:r>
              <a:rPr lang="cs-CZ" dirty="0" err="1"/>
              <a:t>formulae</a:t>
            </a:r>
            <a:r>
              <a:rPr lang="cs-CZ" dirty="0"/>
              <a:t> </a:t>
            </a:r>
            <a:r>
              <a:rPr lang="cs-CZ" dirty="0" err="1"/>
              <a:t>can</a:t>
            </a:r>
            <a:r>
              <a:rPr lang="cs-CZ" dirty="0"/>
              <a:t> </a:t>
            </a:r>
            <a:r>
              <a:rPr lang="cs-CZ" dirty="0" err="1"/>
              <a:t>embody</a:t>
            </a:r>
            <a:r>
              <a:rPr lang="cs-CZ" dirty="0"/>
              <a:t> </a:t>
            </a:r>
            <a:r>
              <a:rPr lang="cs-CZ" dirty="0" err="1"/>
              <a:t>emotions</a:t>
            </a:r>
            <a:r>
              <a:rPr lang="cs-CZ" dirty="0"/>
              <a:t> in </a:t>
            </a:r>
            <a:r>
              <a:rPr lang="cs-CZ" dirty="0" err="1"/>
              <a:t>the</a:t>
            </a:r>
            <a:r>
              <a:rPr lang="cs-CZ" dirty="0"/>
              <a:t> </a:t>
            </a:r>
            <a:r>
              <a:rPr lang="cs-CZ" dirty="0" err="1"/>
              <a:t>entire</a:t>
            </a:r>
            <a:r>
              <a:rPr lang="cs-CZ" dirty="0"/>
              <a:t> </a:t>
            </a:r>
            <a:r>
              <a:rPr lang="cs-CZ" dirty="0" err="1"/>
              <a:t>field</a:t>
            </a:r>
            <a:r>
              <a:rPr lang="cs-CZ" dirty="0"/>
              <a:t> </a:t>
            </a:r>
            <a:r>
              <a:rPr lang="cs-CZ" dirty="0" err="1"/>
              <a:t>of</a:t>
            </a:r>
            <a:r>
              <a:rPr lang="cs-CZ" dirty="0"/>
              <a:t> </a:t>
            </a:r>
            <a:r>
              <a:rPr lang="cs-CZ" dirty="0" err="1"/>
              <a:t>affective</a:t>
            </a:r>
            <a:r>
              <a:rPr lang="cs-CZ" dirty="0"/>
              <a:t> </a:t>
            </a:r>
            <a:r>
              <a:rPr lang="cs-CZ" dirty="0" err="1"/>
              <a:t>experiences</a:t>
            </a:r>
            <a:r>
              <a:rPr lang="cs-CZ" dirty="0"/>
              <a:t>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8908" y="116633"/>
            <a:ext cx="9036496" cy="720080"/>
          </a:xfrm>
        </p:spPr>
        <p:txBody>
          <a:bodyPr>
            <a:normAutofit fontScale="90000"/>
          </a:bodyPr>
          <a:lstStyle/>
          <a:p>
            <a:r>
              <a:rPr lang="cs-CZ" sz="2800" b="1" dirty="0" err="1"/>
              <a:t>Labyrinth</a:t>
            </a:r>
            <a:r>
              <a:rPr lang="cs-CZ" sz="2800" b="1" dirty="0"/>
              <a:t>  </a:t>
            </a:r>
            <a:r>
              <a:rPr lang="cs-CZ" sz="2800" b="1" dirty="0" err="1"/>
              <a:t>of</a:t>
            </a:r>
            <a:r>
              <a:rPr lang="cs-CZ" sz="2800" b="1" dirty="0"/>
              <a:t> </a:t>
            </a:r>
            <a:r>
              <a:rPr lang="cs-CZ" sz="2800" b="1" dirty="0" err="1"/>
              <a:t>pathos</a:t>
            </a:r>
            <a:r>
              <a:rPr lang="cs-CZ" sz="2800" b="1" dirty="0"/>
              <a:t> </a:t>
            </a:r>
            <a:r>
              <a:rPr lang="cs-CZ" sz="2800" b="1" dirty="0" err="1"/>
              <a:t>formulae</a:t>
            </a:r>
            <a:r>
              <a:rPr lang="cs-CZ" sz="2800" b="1" dirty="0"/>
              <a:t> in 20th </a:t>
            </a:r>
            <a:r>
              <a:rPr lang="cs-CZ" sz="2800" b="1" dirty="0" err="1"/>
              <a:t>century</a:t>
            </a:r>
            <a:r>
              <a:rPr lang="cs-CZ" sz="2800" b="1" dirty="0"/>
              <a:t>- </a:t>
            </a:r>
            <a:r>
              <a:rPr lang="cs-CZ" sz="2800" b="1" dirty="0" err="1"/>
              <a:t>Warburg</a:t>
            </a:r>
            <a:r>
              <a:rPr lang="cs-CZ" sz="2800" b="1" dirty="0"/>
              <a:t> in </a:t>
            </a:r>
            <a:r>
              <a:rPr lang="cs-CZ" sz="2800" b="1" dirty="0" err="1"/>
              <a:t>extenso</a:t>
            </a:r>
            <a:endParaRPr lang="cs-CZ" sz="2800" b="1" dirty="0"/>
          </a:p>
        </p:txBody>
      </p:sp>
      <p:sp>
        <p:nvSpPr>
          <p:cNvPr id="3" name="Zástupný symbol pro obsah 2"/>
          <p:cNvSpPr>
            <a:spLocks noGrp="1"/>
          </p:cNvSpPr>
          <p:nvPr>
            <p:ph sz="half" idx="1"/>
          </p:nvPr>
        </p:nvSpPr>
        <p:spPr>
          <a:xfrm>
            <a:off x="2152650" y="1340769"/>
            <a:ext cx="3886200" cy="4831432"/>
          </a:xfrm>
        </p:spPr>
        <p:txBody>
          <a:bodyPr/>
          <a:lstStyle/>
          <a:p>
            <a:endParaRPr lang="cs-CZ" dirty="0"/>
          </a:p>
        </p:txBody>
      </p:sp>
      <p:pic>
        <p:nvPicPr>
          <p:cNvPr id="1026" name="Picture 2" descr="http://www.engramma.it/eOS/resources/images/100/100_didi-huberman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1" y="748686"/>
            <a:ext cx="3455581" cy="6109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ýsledek obrázku pro george didi huberman mnemosyne   4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375920" y="846094"/>
            <a:ext cx="5292080" cy="396906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p:cNvSpPr txBox="1"/>
          <p:nvPr/>
        </p:nvSpPr>
        <p:spPr>
          <a:xfrm>
            <a:off x="5492472" y="5013176"/>
            <a:ext cx="5132933" cy="1754326"/>
          </a:xfrm>
          <a:prstGeom prst="rect">
            <a:avLst/>
          </a:prstGeom>
          <a:noFill/>
        </p:spPr>
        <p:txBody>
          <a:bodyPr wrap="square" rtlCol="0">
            <a:spAutoFit/>
          </a:bodyPr>
          <a:lstStyle/>
          <a:p>
            <a:r>
              <a:rPr lang="cs-CZ" dirty="0"/>
              <a:t>George </a:t>
            </a:r>
            <a:r>
              <a:rPr lang="cs-CZ" dirty="0" err="1"/>
              <a:t>Didi-Huberman</a:t>
            </a:r>
            <a:r>
              <a:rPr lang="cs-CZ" dirty="0"/>
              <a:t>           </a:t>
            </a:r>
          </a:p>
          <a:p>
            <a:endParaRPr lang="cs-CZ" dirty="0"/>
          </a:p>
          <a:p>
            <a:r>
              <a:rPr lang="cs-CZ" dirty="0"/>
              <a:t>                                  </a:t>
            </a:r>
            <a:r>
              <a:rPr lang="cs-CZ" i="1" dirty="0" err="1"/>
              <a:t>Nouvelles</a:t>
            </a:r>
            <a:r>
              <a:rPr lang="cs-CZ" i="1" dirty="0"/>
              <a:t> </a:t>
            </a:r>
            <a:r>
              <a:rPr lang="cs-CZ" i="1" dirty="0" err="1"/>
              <a:t>Histoires</a:t>
            </a:r>
            <a:r>
              <a:rPr lang="cs-CZ" i="1" dirty="0"/>
              <a:t> de </a:t>
            </a:r>
            <a:r>
              <a:rPr lang="cs-CZ" i="1" dirty="0" err="1"/>
              <a:t>fantômes</a:t>
            </a:r>
            <a:endParaRPr lang="cs-CZ" i="1" dirty="0"/>
          </a:p>
          <a:p>
            <a:r>
              <a:rPr lang="cs-CZ" i="1" dirty="0"/>
              <a:t>Panel 42</a:t>
            </a:r>
          </a:p>
          <a:p>
            <a:endParaRPr lang="cs-CZ" dirty="0"/>
          </a:p>
          <a:p>
            <a:endParaRPr lang="cs-CZ" dirty="0"/>
          </a:p>
        </p:txBody>
      </p:sp>
      <p:sp>
        <p:nvSpPr>
          <p:cNvPr id="6" name="Obdélník 5"/>
          <p:cNvSpPr/>
          <p:nvPr/>
        </p:nvSpPr>
        <p:spPr>
          <a:xfrm>
            <a:off x="8112224" y="3105835"/>
            <a:ext cx="269776" cy="369332"/>
          </a:xfrm>
          <a:prstGeom prst="rect">
            <a:avLst/>
          </a:prstGeom>
        </p:spPr>
        <p:txBody>
          <a:bodyPr wrap="square">
            <a:spAutoFit/>
          </a:bodyPr>
          <a:lstStyle/>
          <a:p>
            <a:r>
              <a:rPr lang="cs-CZ" dirty="0"/>
              <a:t> </a:t>
            </a:r>
          </a:p>
        </p:txBody>
      </p:sp>
      <p:cxnSp>
        <p:nvCxnSpPr>
          <p:cNvPr id="8" name="Přímá spojnice se šipkou 7"/>
          <p:cNvCxnSpPr/>
          <p:nvPr/>
        </p:nvCxnSpPr>
        <p:spPr>
          <a:xfrm flipV="1">
            <a:off x="10416480" y="5013176"/>
            <a:ext cx="0" cy="792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Přímá spojnice se šipkou 12"/>
          <p:cNvCxnSpPr/>
          <p:nvPr/>
        </p:nvCxnSpPr>
        <p:spPr>
          <a:xfrm flipH="1">
            <a:off x="5155836" y="6172201"/>
            <a:ext cx="14966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4252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31504" y="116632"/>
            <a:ext cx="8407846" cy="743412"/>
          </a:xfrm>
        </p:spPr>
        <p:txBody>
          <a:bodyPr>
            <a:normAutofit fontScale="90000"/>
          </a:bodyPr>
          <a:lstStyle/>
          <a:p>
            <a:r>
              <a:rPr lang="cs-CZ" b="1" dirty="0"/>
              <a:t> </a:t>
            </a:r>
            <a:r>
              <a:rPr lang="cs-CZ" b="1" dirty="0" err="1"/>
              <a:t>Ressurection</a:t>
            </a:r>
            <a:r>
              <a:rPr lang="cs-CZ" b="1" dirty="0"/>
              <a:t> </a:t>
            </a:r>
            <a:r>
              <a:rPr lang="cs-CZ" b="1" dirty="0" err="1"/>
              <a:t>of</a:t>
            </a:r>
            <a:r>
              <a:rPr lang="cs-CZ" b="1" dirty="0"/>
              <a:t> </a:t>
            </a:r>
            <a:r>
              <a:rPr lang="cs-CZ" b="1" dirty="0" err="1"/>
              <a:t>religious</a:t>
            </a:r>
            <a:r>
              <a:rPr lang="cs-CZ" b="1" dirty="0"/>
              <a:t> </a:t>
            </a:r>
            <a:r>
              <a:rPr lang="cs-CZ" b="1" dirty="0" err="1"/>
              <a:t>pathos</a:t>
            </a:r>
            <a:r>
              <a:rPr lang="cs-CZ" b="1" dirty="0"/>
              <a:t> </a:t>
            </a:r>
            <a:r>
              <a:rPr lang="cs-CZ" b="1" dirty="0" err="1"/>
              <a:t>formulae</a:t>
            </a:r>
            <a:endParaRPr lang="cs-CZ" b="1" dirty="0"/>
          </a:p>
        </p:txBody>
      </p:sp>
      <p:sp>
        <p:nvSpPr>
          <p:cNvPr id="3" name="Zástupný symbol pro obsah 2"/>
          <p:cNvSpPr>
            <a:spLocks noGrp="1"/>
          </p:cNvSpPr>
          <p:nvPr>
            <p:ph sz="half" idx="1"/>
          </p:nvPr>
        </p:nvSpPr>
        <p:spPr/>
        <p:txBody>
          <a:bodyPr>
            <a:normAutofit fontScale="77500" lnSpcReduction="20000"/>
          </a:bodyPr>
          <a:lstStyle/>
          <a:p>
            <a:endParaRPr lang="cs-CZ" dirty="0"/>
          </a:p>
        </p:txBody>
      </p:sp>
      <p:sp>
        <p:nvSpPr>
          <p:cNvPr id="4" name="Zástupný symbol pro obsah 3"/>
          <p:cNvSpPr>
            <a:spLocks noGrp="1"/>
          </p:cNvSpPr>
          <p:nvPr>
            <p:ph sz="half" idx="2"/>
          </p:nvPr>
        </p:nvSpPr>
        <p:spPr>
          <a:xfrm>
            <a:off x="5735960" y="1770502"/>
            <a:ext cx="4481984" cy="5087499"/>
          </a:xfrm>
        </p:spPr>
        <p:txBody>
          <a:bodyPr>
            <a:normAutofit fontScale="77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dirty="0"/>
          </a:p>
          <a:p>
            <a:pPr>
              <a:buNone/>
            </a:pPr>
            <a:endParaRPr lang="cs-CZ" sz="2600" dirty="0"/>
          </a:p>
          <a:p>
            <a:pPr>
              <a:buNone/>
            </a:pPr>
            <a:endParaRPr lang="cs-CZ" sz="1900" dirty="0"/>
          </a:p>
          <a:p>
            <a:pPr>
              <a:buNone/>
            </a:pPr>
            <a:endParaRPr lang="cs-CZ" sz="1600" dirty="0"/>
          </a:p>
          <a:p>
            <a:pPr>
              <a:buNone/>
            </a:pPr>
            <a:endParaRPr lang="cs-CZ" sz="1600" dirty="0"/>
          </a:p>
          <a:p>
            <a:pPr>
              <a:buNone/>
            </a:pPr>
            <a:r>
              <a:rPr lang="cs-CZ" sz="1600" dirty="0"/>
              <a:t>August </a:t>
            </a:r>
            <a:r>
              <a:rPr lang="cs-CZ" sz="1600" dirty="0" err="1"/>
              <a:t>Brömse</a:t>
            </a:r>
            <a:r>
              <a:rPr lang="cs-CZ" sz="1600" dirty="0"/>
              <a:t>                  </a:t>
            </a:r>
          </a:p>
          <a:p>
            <a:pPr>
              <a:buNone/>
            </a:pPr>
            <a:r>
              <a:rPr lang="cs-CZ" sz="1600" i="1" dirty="0" err="1"/>
              <a:t>Messiah</a:t>
            </a:r>
            <a:r>
              <a:rPr lang="cs-CZ" sz="1600" i="1" dirty="0"/>
              <a:t> and </a:t>
            </a:r>
            <a:r>
              <a:rPr lang="cs-CZ" sz="1600" i="1" dirty="0" err="1"/>
              <a:t>stigmatized</a:t>
            </a:r>
            <a:r>
              <a:rPr lang="cs-CZ" sz="1600" i="1" dirty="0"/>
              <a:t> Christ</a:t>
            </a:r>
            <a:r>
              <a:rPr lang="cs-CZ" sz="1600" dirty="0"/>
              <a:t>  </a:t>
            </a:r>
            <a:endParaRPr lang="cs-CZ" sz="1600" i="1" dirty="0"/>
          </a:p>
        </p:txBody>
      </p:sp>
      <p:pic>
        <p:nvPicPr>
          <p:cNvPr id="4098" name="Picture 2" descr="C:\Users\Lada\Desktop\ROMAN\pathos\domácí\Broemse\BRoeMSE-August-Stigmatizovany-Kristus.jpg"/>
          <p:cNvPicPr>
            <a:picLocks noChangeAspect="1" noChangeArrowheads="1"/>
          </p:cNvPicPr>
          <p:nvPr/>
        </p:nvPicPr>
        <p:blipFill>
          <a:blip r:embed="rId2" cstate="print"/>
          <a:srcRect/>
          <a:stretch>
            <a:fillRect/>
          </a:stretch>
        </p:blipFill>
        <p:spPr bwMode="auto">
          <a:xfrm>
            <a:off x="1524001" y="903456"/>
            <a:ext cx="3949021" cy="5954545"/>
          </a:xfrm>
          <a:prstGeom prst="rect">
            <a:avLst/>
          </a:prstGeom>
          <a:noFill/>
        </p:spPr>
      </p:pic>
      <p:pic>
        <p:nvPicPr>
          <p:cNvPr id="4099" name="Picture 3" descr="C:\Users\Lada\Desktop\ROMAN\pathos\domácí\Broemse\BromseMesiášOGL.jpg"/>
          <p:cNvPicPr>
            <a:picLocks noChangeAspect="1" noChangeArrowheads="1"/>
          </p:cNvPicPr>
          <p:nvPr/>
        </p:nvPicPr>
        <p:blipFill>
          <a:blip r:embed="rId3" cstate="print"/>
          <a:srcRect/>
          <a:stretch>
            <a:fillRect/>
          </a:stretch>
        </p:blipFill>
        <p:spPr bwMode="auto">
          <a:xfrm>
            <a:off x="6096000" y="860045"/>
            <a:ext cx="3943350" cy="5383413"/>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0"/>
            <a:ext cx="7886700" cy="692696"/>
          </a:xfrm>
        </p:spPr>
        <p:txBody>
          <a:bodyPr>
            <a:normAutofit fontScale="90000"/>
          </a:bodyPr>
          <a:lstStyle/>
          <a:p>
            <a:r>
              <a:rPr lang="cs-CZ" b="1" dirty="0"/>
              <a:t> </a:t>
            </a:r>
            <a:endParaRPr lang="cs-CZ" dirty="0"/>
          </a:p>
        </p:txBody>
      </p:sp>
      <p:sp>
        <p:nvSpPr>
          <p:cNvPr id="4" name="Zástupný symbol pro obsah 3"/>
          <p:cNvSpPr>
            <a:spLocks noGrp="1"/>
          </p:cNvSpPr>
          <p:nvPr>
            <p:ph sz="half" idx="2"/>
          </p:nvPr>
        </p:nvSpPr>
        <p:spPr/>
        <p:txBody>
          <a:bodyPr/>
          <a:lstStyle/>
          <a:p>
            <a:r>
              <a:rPr lang="cs-CZ" dirty="0" err="1"/>
              <a:t>Jantsch</a:t>
            </a:r>
            <a:endParaRPr lang="cs-CZ" dirty="0"/>
          </a:p>
        </p:txBody>
      </p:sp>
      <p:sp>
        <p:nvSpPr>
          <p:cNvPr id="3" name="TextovéPole 2"/>
          <p:cNvSpPr txBox="1"/>
          <p:nvPr/>
        </p:nvSpPr>
        <p:spPr>
          <a:xfrm>
            <a:off x="5951984" y="6381328"/>
            <a:ext cx="4896544" cy="369332"/>
          </a:xfrm>
          <a:prstGeom prst="rect">
            <a:avLst/>
          </a:prstGeom>
          <a:noFill/>
        </p:spPr>
        <p:txBody>
          <a:bodyPr wrap="square" rtlCol="0">
            <a:spAutoFit/>
          </a:bodyPr>
          <a:lstStyle/>
          <a:p>
            <a:r>
              <a:rPr lang="cs-CZ" dirty="0"/>
              <a:t> </a:t>
            </a:r>
          </a:p>
        </p:txBody>
      </p:sp>
      <p:sp>
        <p:nvSpPr>
          <p:cNvPr id="5" name="Zástupný symbol pro obsah 4"/>
          <p:cNvSpPr>
            <a:spLocks noGrp="1"/>
          </p:cNvSpPr>
          <p:nvPr>
            <p:ph sz="half" idx="1"/>
          </p:nvPr>
        </p:nvSpPr>
        <p:spPr>
          <a:xfrm>
            <a:off x="2152650" y="1412777"/>
            <a:ext cx="3886200" cy="4759424"/>
          </a:xfrm>
        </p:spPr>
        <p:txBody>
          <a:bodyPr/>
          <a:lstStyle/>
          <a:p>
            <a:r>
              <a:rPr lang="cs-CZ" dirty="0"/>
              <a:t> </a:t>
            </a:r>
          </a:p>
        </p:txBody>
      </p:sp>
      <p:pic>
        <p:nvPicPr>
          <p:cNvPr id="38915" name="Picture 3"/>
          <p:cNvPicPr>
            <a:picLocks noChangeAspect="1" noChangeArrowheads="1"/>
          </p:cNvPicPr>
          <p:nvPr/>
        </p:nvPicPr>
        <p:blipFill>
          <a:blip r:embed="rId3" cstate="print"/>
          <a:srcRect/>
          <a:stretch>
            <a:fillRect/>
          </a:stretch>
        </p:blipFill>
        <p:spPr bwMode="auto">
          <a:xfrm>
            <a:off x="6672064" y="16534456"/>
            <a:ext cx="6539960" cy="11933265"/>
          </a:xfrm>
          <a:prstGeom prst="rect">
            <a:avLst/>
          </a:prstGeom>
          <a:noFill/>
          <a:ln w="9525">
            <a:noFill/>
            <a:miter lim="800000"/>
            <a:headEnd/>
            <a:tailEnd/>
          </a:ln>
          <a:effectLst/>
        </p:spPr>
      </p:pic>
      <p:pic>
        <p:nvPicPr>
          <p:cNvPr id="9" name="Picture 4"/>
          <p:cNvPicPr>
            <a:picLocks noChangeAspect="1" noChangeArrowheads="1"/>
          </p:cNvPicPr>
          <p:nvPr/>
        </p:nvPicPr>
        <p:blipFill>
          <a:blip r:embed="rId4" cstate="print"/>
          <a:srcRect/>
          <a:stretch>
            <a:fillRect/>
          </a:stretch>
        </p:blipFill>
        <p:spPr bwMode="auto">
          <a:xfrm>
            <a:off x="19374480" y="32952280"/>
            <a:ext cx="3027701" cy="5524553"/>
          </a:xfrm>
          <a:prstGeom prst="rect">
            <a:avLst/>
          </a:prstGeom>
          <a:noFill/>
          <a:ln w="9525">
            <a:noFill/>
            <a:miter lim="800000"/>
            <a:headEnd/>
            <a:tailEnd/>
          </a:ln>
          <a:effectLst/>
        </p:spPr>
      </p:pic>
      <p:pic>
        <p:nvPicPr>
          <p:cNvPr id="38917" name="Picture 5" descr="C:\Users\Lada\Desktop\27Kopf2OGL.JPG"/>
          <p:cNvPicPr>
            <a:picLocks noChangeAspect="1" noChangeArrowheads="1"/>
          </p:cNvPicPr>
          <p:nvPr/>
        </p:nvPicPr>
        <p:blipFill>
          <a:blip r:embed="rId5" cstate="print"/>
          <a:srcRect/>
          <a:stretch>
            <a:fillRect/>
          </a:stretch>
        </p:blipFill>
        <p:spPr bwMode="auto">
          <a:xfrm>
            <a:off x="1524001" y="692696"/>
            <a:ext cx="3454990" cy="6304212"/>
          </a:xfrm>
          <a:prstGeom prst="rect">
            <a:avLst/>
          </a:prstGeom>
          <a:noFill/>
        </p:spPr>
      </p:pic>
      <p:pic>
        <p:nvPicPr>
          <p:cNvPr id="38918" name="Picture 6" descr="C:\Users\Lada\Desktop\knihadiskuse\DSCF1343.JPG"/>
          <p:cNvPicPr>
            <a:picLocks noChangeAspect="1" noChangeArrowheads="1"/>
          </p:cNvPicPr>
          <p:nvPr/>
        </p:nvPicPr>
        <p:blipFill>
          <a:blip r:embed="rId6" cstate="print"/>
          <a:srcRect/>
          <a:stretch>
            <a:fillRect/>
          </a:stretch>
        </p:blipFill>
        <p:spPr bwMode="auto">
          <a:xfrm>
            <a:off x="5051378" y="1196752"/>
            <a:ext cx="5616623" cy="3744416"/>
          </a:xfrm>
          <a:prstGeom prst="rect">
            <a:avLst/>
          </a:prstGeom>
          <a:noFill/>
        </p:spPr>
      </p:pic>
      <p:sp>
        <p:nvSpPr>
          <p:cNvPr id="12" name="TextovéPole 11"/>
          <p:cNvSpPr txBox="1"/>
          <p:nvPr/>
        </p:nvSpPr>
        <p:spPr>
          <a:xfrm>
            <a:off x="5159896" y="5157192"/>
            <a:ext cx="4608512" cy="1569660"/>
          </a:xfrm>
          <a:prstGeom prst="rect">
            <a:avLst/>
          </a:prstGeom>
          <a:noFill/>
        </p:spPr>
        <p:txBody>
          <a:bodyPr wrap="square" rtlCol="0">
            <a:spAutoFit/>
          </a:bodyPr>
          <a:lstStyle/>
          <a:p>
            <a:r>
              <a:rPr lang="cs-CZ" sz="1600" dirty="0"/>
              <a:t>                             Edgar </a:t>
            </a:r>
            <a:r>
              <a:rPr lang="cs-CZ" sz="1600" dirty="0" err="1"/>
              <a:t>Jantsch</a:t>
            </a:r>
            <a:r>
              <a:rPr lang="cs-CZ" sz="1600" dirty="0"/>
              <a:t>, </a:t>
            </a:r>
            <a:r>
              <a:rPr lang="cs-CZ" sz="1600" i="1" dirty="0"/>
              <a:t>Pieta </a:t>
            </a:r>
            <a:r>
              <a:rPr lang="cs-CZ" sz="1600" dirty="0"/>
              <a:t>1927</a:t>
            </a:r>
          </a:p>
          <a:p>
            <a:endParaRPr lang="cs-CZ" sz="1600" dirty="0"/>
          </a:p>
          <a:p>
            <a:endParaRPr lang="cs-CZ" sz="1600" dirty="0"/>
          </a:p>
          <a:p>
            <a:r>
              <a:rPr lang="cs-CZ" sz="1600" dirty="0"/>
              <a:t>Maxim </a:t>
            </a:r>
            <a:r>
              <a:rPr lang="cs-CZ" sz="1600" dirty="0" err="1"/>
              <a:t>Kopf</a:t>
            </a:r>
            <a:r>
              <a:rPr lang="cs-CZ" sz="1600" dirty="0"/>
              <a:t>, </a:t>
            </a:r>
            <a:r>
              <a:rPr lang="cs-CZ" sz="1600" i="1" dirty="0" err="1"/>
              <a:t>Crucifixion</a:t>
            </a:r>
            <a:r>
              <a:rPr lang="cs-CZ" sz="1600" dirty="0"/>
              <a:t> 1920</a:t>
            </a:r>
          </a:p>
          <a:p>
            <a:endParaRPr lang="cs-CZ" sz="1600" dirty="0"/>
          </a:p>
          <a:p>
            <a:endParaRPr lang="cs-CZ"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Zástupný symbol pro obsah 4"/>
          <p:cNvSpPr>
            <a:spLocks noGrp="1"/>
          </p:cNvSpPr>
          <p:nvPr>
            <p:ph sz="quarter" idx="2"/>
          </p:nvPr>
        </p:nvSpPr>
        <p:spPr>
          <a:xfrm>
            <a:off x="2207568" y="116632"/>
            <a:ext cx="5760640" cy="648072"/>
          </a:xfrm>
        </p:spPr>
        <p:txBody>
          <a:bodyPr/>
          <a:lstStyle/>
          <a:p>
            <a:pPr algn="r" eaLnBrk="1" hangingPunct="1">
              <a:buNone/>
            </a:pPr>
            <a:r>
              <a:rPr lang="cs-CZ" b="1" dirty="0" err="1"/>
              <a:t>Iconography</a:t>
            </a:r>
            <a:r>
              <a:rPr lang="cs-CZ" b="1" dirty="0"/>
              <a:t> </a:t>
            </a:r>
            <a:r>
              <a:rPr lang="cs-CZ" b="1" dirty="0" err="1"/>
              <a:t>of</a:t>
            </a:r>
            <a:r>
              <a:rPr lang="cs-CZ" b="1" dirty="0"/>
              <a:t> </a:t>
            </a:r>
            <a:r>
              <a:rPr lang="cs-CZ" b="1" dirty="0" err="1"/>
              <a:t>hysteria</a:t>
            </a:r>
            <a:endParaRPr lang="de-DE" b="1" dirty="0"/>
          </a:p>
        </p:txBody>
      </p:sp>
      <p:sp>
        <p:nvSpPr>
          <p:cNvPr id="30724" name="Rectangle 7"/>
          <p:cNvSpPr>
            <a:spLocks noGrp="1" noChangeArrowheads="1"/>
          </p:cNvSpPr>
          <p:nvPr>
            <p:ph type="body" sz="half" idx="3"/>
          </p:nvPr>
        </p:nvSpPr>
        <p:spPr>
          <a:xfrm>
            <a:off x="1991544" y="5157788"/>
            <a:ext cx="8352607" cy="1511300"/>
          </a:xfrm>
        </p:spPr>
        <p:txBody>
          <a:bodyPr>
            <a:normAutofit fontScale="47500" lnSpcReduction="20000"/>
          </a:bodyPr>
          <a:lstStyle/>
          <a:p>
            <a:pPr eaLnBrk="1" hangingPunct="1">
              <a:lnSpc>
                <a:spcPct val="90000"/>
              </a:lnSpc>
              <a:buFont typeface="Wingdings" pitchFamily="2" charset="2"/>
              <a:buNone/>
            </a:pPr>
            <a:endParaRPr lang="cs-CZ" sz="2400" i="1" dirty="0"/>
          </a:p>
          <a:p>
            <a:pPr>
              <a:lnSpc>
                <a:spcPct val="90000"/>
              </a:lnSpc>
              <a:buNone/>
            </a:pPr>
            <a:endParaRPr lang="cs-CZ" sz="2400" i="1" dirty="0"/>
          </a:p>
          <a:p>
            <a:pPr>
              <a:lnSpc>
                <a:spcPct val="90000"/>
              </a:lnSpc>
              <a:buNone/>
            </a:pPr>
            <a:r>
              <a:rPr lang="cs-CZ" sz="2400" i="1" dirty="0" err="1"/>
              <a:t>Iconographie</a:t>
            </a:r>
            <a:r>
              <a:rPr lang="cs-CZ" sz="2400" i="1" dirty="0"/>
              <a:t> </a:t>
            </a:r>
            <a:r>
              <a:rPr lang="cs-CZ" sz="2400" i="1" dirty="0" err="1"/>
              <a:t>photographique</a:t>
            </a:r>
            <a:r>
              <a:rPr lang="cs-CZ" sz="2400" i="1" dirty="0"/>
              <a:t> de la </a:t>
            </a:r>
            <a:r>
              <a:rPr lang="cs-CZ" sz="2400" i="1" dirty="0" err="1"/>
              <a:t>Salpêtrière</a:t>
            </a:r>
            <a:r>
              <a:rPr lang="cs-CZ" sz="2400" dirty="0"/>
              <a:t> (1877-)</a:t>
            </a:r>
          </a:p>
          <a:p>
            <a:pPr>
              <a:lnSpc>
                <a:spcPct val="90000"/>
              </a:lnSpc>
              <a:buNone/>
            </a:pPr>
            <a:r>
              <a:rPr lang="cs-CZ" sz="2400" dirty="0" err="1"/>
              <a:t>Jean</a:t>
            </a:r>
            <a:r>
              <a:rPr lang="cs-CZ" sz="2400" dirty="0"/>
              <a:t>-Martin </a:t>
            </a:r>
            <a:r>
              <a:rPr lang="cs-CZ" sz="2400" dirty="0" err="1"/>
              <a:t>Charcot</a:t>
            </a:r>
            <a:r>
              <a:rPr lang="cs-CZ" sz="2400" dirty="0"/>
              <a:t> (1825—1893)   </a:t>
            </a:r>
          </a:p>
          <a:p>
            <a:pPr>
              <a:lnSpc>
                <a:spcPct val="90000"/>
              </a:lnSpc>
              <a:buNone/>
            </a:pPr>
            <a:r>
              <a:rPr lang="cs-CZ" sz="2400" dirty="0" err="1"/>
              <a:t>Photographs</a:t>
            </a:r>
            <a:r>
              <a:rPr lang="cs-CZ" sz="2400" dirty="0"/>
              <a:t>: </a:t>
            </a:r>
            <a:r>
              <a:rPr lang="cs-CZ" sz="2400" dirty="0" err="1"/>
              <a:t>Desiré</a:t>
            </a:r>
            <a:r>
              <a:rPr lang="cs-CZ" sz="2400" dirty="0"/>
              <a:t> </a:t>
            </a:r>
            <a:r>
              <a:rPr lang="cs-CZ" sz="2400" dirty="0" err="1"/>
              <a:t>Magloire</a:t>
            </a:r>
            <a:r>
              <a:rPr lang="cs-CZ" sz="2400" dirty="0"/>
              <a:t> </a:t>
            </a:r>
            <a:r>
              <a:rPr lang="cs-CZ" sz="2400" dirty="0" err="1"/>
              <a:t>Bourneville</a:t>
            </a:r>
            <a:r>
              <a:rPr lang="cs-CZ" sz="2400" dirty="0"/>
              <a:t>  ) </a:t>
            </a:r>
          </a:p>
          <a:p>
            <a:pPr>
              <a:lnSpc>
                <a:spcPct val="90000"/>
              </a:lnSpc>
              <a:buNone/>
            </a:pPr>
            <a:r>
              <a:rPr lang="cs-CZ" sz="2400" dirty="0"/>
              <a:t>Paul </a:t>
            </a:r>
            <a:r>
              <a:rPr lang="cs-CZ" sz="2400" dirty="0" err="1"/>
              <a:t>Régnard</a:t>
            </a:r>
            <a:r>
              <a:rPr lang="cs-CZ" sz="2400" dirty="0"/>
              <a:t> </a:t>
            </a:r>
          </a:p>
          <a:p>
            <a:pPr eaLnBrk="1" hangingPunct="1">
              <a:lnSpc>
                <a:spcPct val="90000"/>
              </a:lnSpc>
              <a:buFont typeface="Wingdings" pitchFamily="2" charset="2"/>
              <a:buNone/>
            </a:pPr>
            <a:endParaRPr lang="cs-CZ" sz="2400" i="1" dirty="0"/>
          </a:p>
        </p:txBody>
      </p:sp>
      <p:sp>
        <p:nvSpPr>
          <p:cNvPr id="30725" name="TextovéPole 4"/>
          <p:cNvSpPr txBox="1">
            <a:spLocks noChangeArrowheads="1"/>
          </p:cNvSpPr>
          <p:nvPr/>
        </p:nvSpPr>
        <p:spPr bwMode="auto">
          <a:xfrm>
            <a:off x="2782889" y="188913"/>
            <a:ext cx="3817937" cy="400050"/>
          </a:xfrm>
          <a:prstGeom prst="rect">
            <a:avLst/>
          </a:prstGeom>
          <a:noFill/>
          <a:ln w="9525">
            <a:noFill/>
            <a:miter lim="800000"/>
            <a:headEnd/>
            <a:tailEnd/>
          </a:ln>
        </p:spPr>
        <p:txBody>
          <a:bodyPr>
            <a:spAutoFit/>
          </a:bodyPr>
          <a:lstStyle/>
          <a:p>
            <a:r>
              <a:rPr lang="cs-CZ" sz="2000" b="1" dirty="0"/>
              <a:t> </a:t>
            </a:r>
          </a:p>
        </p:txBody>
      </p:sp>
      <p:sp>
        <p:nvSpPr>
          <p:cNvPr id="6" name="Zástupný symbol pro obsah 5"/>
          <p:cNvSpPr>
            <a:spLocks noGrp="1"/>
          </p:cNvSpPr>
          <p:nvPr>
            <p:ph sz="quarter" idx="1"/>
          </p:nvPr>
        </p:nvSpPr>
        <p:spPr/>
        <p:txBody>
          <a:bodyPr/>
          <a:lstStyle/>
          <a:p>
            <a:endParaRPr lang="cs-CZ"/>
          </a:p>
        </p:txBody>
      </p:sp>
      <p:pic>
        <p:nvPicPr>
          <p:cNvPr id="7" name="Picture 8" descr="attitudes-passionnelles"/>
          <p:cNvPicPr>
            <a:picLocks noChangeAspect="1" noChangeArrowheads="1"/>
          </p:cNvPicPr>
          <p:nvPr/>
        </p:nvPicPr>
        <p:blipFill>
          <a:blip r:embed="rId2" cstate="print"/>
          <a:stretch>
            <a:fillRect/>
          </a:stretch>
        </p:blipFill>
        <p:spPr>
          <a:xfrm>
            <a:off x="7103637" y="1268760"/>
            <a:ext cx="3096821" cy="4871040"/>
          </a:xfrm>
          <a:prstGeom prst="rect">
            <a:avLst/>
          </a:prstGeom>
          <a:noFill/>
        </p:spPr>
      </p:pic>
      <p:pic>
        <p:nvPicPr>
          <p:cNvPr id="8" name="Picture 12" descr="PC090275"/>
          <p:cNvPicPr>
            <a:picLocks noChangeAspect="1" noChangeArrowheads="1"/>
          </p:cNvPicPr>
          <p:nvPr/>
        </p:nvPicPr>
        <p:blipFill>
          <a:blip r:embed="rId3" cstate="print"/>
          <a:srcRect/>
          <a:stretch>
            <a:fillRect/>
          </a:stretch>
        </p:blipFill>
        <p:spPr>
          <a:xfrm>
            <a:off x="1842908" y="824412"/>
            <a:ext cx="3384376" cy="4508213"/>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Nadpis 1"/>
          <p:cNvSpPr>
            <a:spLocks noGrp="1"/>
          </p:cNvSpPr>
          <p:nvPr>
            <p:ph type="title"/>
          </p:nvPr>
        </p:nvSpPr>
        <p:spPr/>
        <p:txBody>
          <a:bodyPr/>
          <a:lstStyle/>
          <a:p>
            <a:pPr eaLnBrk="1" hangingPunct="1"/>
            <a:endParaRPr lang="de-DE"/>
          </a:p>
        </p:txBody>
      </p:sp>
      <p:sp>
        <p:nvSpPr>
          <p:cNvPr id="20483" name="Zástupný symbol pro obsah 2"/>
          <p:cNvSpPr>
            <a:spLocks noGrp="1"/>
          </p:cNvSpPr>
          <p:nvPr>
            <p:ph sz="half" idx="1"/>
          </p:nvPr>
        </p:nvSpPr>
        <p:spPr/>
        <p:txBody>
          <a:bodyPr/>
          <a:lstStyle/>
          <a:p>
            <a:pPr eaLnBrk="1" hangingPunct="1"/>
            <a:endParaRPr lang="de-DE"/>
          </a:p>
        </p:txBody>
      </p:sp>
      <p:sp>
        <p:nvSpPr>
          <p:cNvPr id="20484" name="Zástupný symbol pro obsah 3"/>
          <p:cNvSpPr>
            <a:spLocks noGrp="1"/>
          </p:cNvSpPr>
          <p:nvPr>
            <p:ph sz="half" idx="2"/>
          </p:nvPr>
        </p:nvSpPr>
        <p:spPr/>
        <p:txBody>
          <a:bodyPr/>
          <a:lstStyle/>
          <a:p>
            <a:pPr eaLnBrk="1" hangingPunct="1"/>
            <a:endParaRPr lang="de-DE"/>
          </a:p>
        </p:txBody>
      </p:sp>
      <p:pic>
        <p:nvPicPr>
          <p:cNvPr id="20485" name="Picture 2" descr="http://farm5.staticflickr.com/4122/4755354852_3acfdcdd83.jpg"/>
          <p:cNvPicPr>
            <a:picLocks noChangeAspect="1" noChangeArrowheads="1"/>
          </p:cNvPicPr>
          <p:nvPr/>
        </p:nvPicPr>
        <p:blipFill>
          <a:blip r:embed="rId2" cstate="print"/>
          <a:srcRect/>
          <a:stretch>
            <a:fillRect/>
          </a:stretch>
        </p:blipFill>
        <p:spPr bwMode="auto">
          <a:xfrm>
            <a:off x="1919536" y="91110"/>
            <a:ext cx="7152066" cy="6340698"/>
          </a:xfrm>
          <a:prstGeom prst="rect">
            <a:avLst/>
          </a:prstGeom>
          <a:noFill/>
          <a:ln w="9525">
            <a:noFill/>
            <a:miter lim="800000"/>
            <a:headEnd/>
            <a:tailEnd/>
          </a:ln>
        </p:spPr>
      </p:pic>
      <p:sp>
        <p:nvSpPr>
          <p:cNvPr id="20486" name="TextovéPole 5"/>
          <p:cNvSpPr txBox="1">
            <a:spLocks noChangeArrowheads="1"/>
          </p:cNvSpPr>
          <p:nvPr/>
        </p:nvSpPr>
        <p:spPr bwMode="auto">
          <a:xfrm>
            <a:off x="2063751" y="6381750"/>
            <a:ext cx="5040313" cy="368300"/>
          </a:xfrm>
          <a:prstGeom prst="rect">
            <a:avLst/>
          </a:prstGeom>
          <a:noFill/>
          <a:ln w="9525">
            <a:noFill/>
            <a:miter lim="800000"/>
            <a:headEnd/>
            <a:tailEnd/>
          </a:ln>
        </p:spPr>
        <p:txBody>
          <a:bodyPr>
            <a:spAutoFit/>
          </a:bodyPr>
          <a:lstStyle/>
          <a:p>
            <a:r>
              <a:rPr lang="cs-CZ" dirty="0"/>
              <a:t>Jakob </a:t>
            </a:r>
            <a:r>
              <a:rPr lang="cs-CZ" dirty="0" err="1"/>
              <a:t>Steinhardt</a:t>
            </a:r>
            <a:r>
              <a:rPr lang="cs-CZ" dirty="0"/>
              <a:t>, </a:t>
            </a:r>
            <a:r>
              <a:rPr lang="cs-CZ" dirty="0" err="1"/>
              <a:t>Flooding</a:t>
            </a:r>
            <a:r>
              <a:rPr lang="cs-CZ" dirty="0"/>
              <a:t>,  1912</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el 1"/>
          <p:cNvSpPr>
            <a:spLocks noGrp="1"/>
          </p:cNvSpPr>
          <p:nvPr>
            <p:ph type="title"/>
          </p:nvPr>
        </p:nvSpPr>
        <p:spPr/>
        <p:txBody>
          <a:bodyPr/>
          <a:lstStyle/>
          <a:p>
            <a:endParaRPr lang="de-DE"/>
          </a:p>
        </p:txBody>
      </p:sp>
      <p:sp>
        <p:nvSpPr>
          <p:cNvPr id="40963" name="Inhaltsplatzhalter 2"/>
          <p:cNvSpPr>
            <a:spLocks noGrp="1"/>
          </p:cNvSpPr>
          <p:nvPr>
            <p:ph idx="1"/>
          </p:nvPr>
        </p:nvSpPr>
        <p:spPr/>
        <p:txBody>
          <a:bodyPr/>
          <a:lstStyle/>
          <a:p>
            <a:endParaRPr lang="de-DE"/>
          </a:p>
        </p:txBody>
      </p:sp>
      <p:pic>
        <p:nvPicPr>
          <p:cNvPr id="40964" name="Picture 2" descr="http://24.media.tumblr.com/tumblr_m7qufgCfju1rv7wcro1_1280.jpg"/>
          <p:cNvPicPr>
            <a:picLocks noChangeAspect="1" noChangeArrowheads="1"/>
          </p:cNvPicPr>
          <p:nvPr/>
        </p:nvPicPr>
        <p:blipFill>
          <a:blip r:embed="rId2" cstate="print"/>
          <a:srcRect/>
          <a:stretch>
            <a:fillRect/>
          </a:stretch>
        </p:blipFill>
        <p:spPr bwMode="auto">
          <a:xfrm>
            <a:off x="2063553" y="476672"/>
            <a:ext cx="6832625" cy="5832648"/>
          </a:xfrm>
          <a:prstGeom prst="rect">
            <a:avLst/>
          </a:prstGeom>
          <a:noFill/>
          <a:ln w="9525">
            <a:noFill/>
            <a:miter lim="800000"/>
            <a:headEnd/>
            <a:tailEnd/>
          </a:ln>
        </p:spPr>
      </p:pic>
      <p:sp>
        <p:nvSpPr>
          <p:cNvPr id="40965" name="Textfeld 3"/>
          <p:cNvSpPr txBox="1">
            <a:spLocks noChangeArrowheads="1"/>
          </p:cNvSpPr>
          <p:nvPr/>
        </p:nvSpPr>
        <p:spPr bwMode="auto">
          <a:xfrm>
            <a:off x="2711450" y="6308725"/>
            <a:ext cx="6840538" cy="369332"/>
          </a:xfrm>
          <a:prstGeom prst="rect">
            <a:avLst/>
          </a:prstGeom>
          <a:noFill/>
          <a:ln w="9525">
            <a:noFill/>
            <a:miter lim="800000"/>
            <a:headEnd/>
            <a:tailEnd/>
          </a:ln>
        </p:spPr>
        <p:txBody>
          <a:bodyPr>
            <a:spAutoFit/>
          </a:bodyPr>
          <a:lstStyle/>
          <a:p>
            <a:r>
              <a:rPr lang="de-DE" dirty="0"/>
              <a:t>Albert Weisgerber, </a:t>
            </a:r>
            <a:r>
              <a:rPr lang="cs-CZ" dirty="0" err="1"/>
              <a:t>Jeremiah</a:t>
            </a:r>
            <a:r>
              <a:rPr lang="cs-CZ" dirty="0"/>
              <a:t> </a:t>
            </a:r>
            <a:r>
              <a:rPr lang="cs-CZ" dirty="0" err="1"/>
              <a:t>weeping</a:t>
            </a:r>
            <a:r>
              <a:rPr lang="cs-CZ" dirty="0"/>
              <a:t> </a:t>
            </a:r>
            <a:r>
              <a:rPr lang="cs-CZ" dirty="0" err="1"/>
              <a:t>over</a:t>
            </a:r>
            <a:r>
              <a:rPr lang="cs-CZ" dirty="0"/>
              <a:t> </a:t>
            </a:r>
            <a:r>
              <a:rPr lang="cs-CZ" dirty="0" err="1"/>
              <a:t>ruins</a:t>
            </a:r>
            <a:r>
              <a:rPr lang="cs-CZ" dirty="0"/>
              <a:t> </a:t>
            </a:r>
            <a:r>
              <a:rPr lang="de-DE" dirty="0"/>
              <a:t>1912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Nadpis 1"/>
          <p:cNvSpPr>
            <a:spLocks noGrp="1"/>
          </p:cNvSpPr>
          <p:nvPr>
            <p:ph type="title"/>
          </p:nvPr>
        </p:nvSpPr>
        <p:spPr>
          <a:xfrm>
            <a:off x="1524000" y="0"/>
            <a:ext cx="8964488" cy="1600200"/>
          </a:xfrm>
        </p:spPr>
        <p:txBody>
          <a:bodyPr/>
          <a:lstStyle/>
          <a:p>
            <a:r>
              <a:rPr lang="cs-CZ" dirty="0"/>
              <a:t> </a:t>
            </a:r>
            <a:endParaRPr lang="de-DE" dirty="0"/>
          </a:p>
        </p:txBody>
      </p:sp>
      <p:pic>
        <p:nvPicPr>
          <p:cNvPr id="4" name="Zástupný symbol pro obsah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287688" y="608080"/>
            <a:ext cx="3911574" cy="5215433"/>
          </a:xfrm>
        </p:spPr>
      </p:pic>
      <p:sp>
        <p:nvSpPr>
          <p:cNvPr id="31748" name="Zástupný symbol pro obsah 3"/>
          <p:cNvSpPr>
            <a:spLocks noGrp="1"/>
          </p:cNvSpPr>
          <p:nvPr>
            <p:ph sz="half" idx="2"/>
          </p:nvPr>
        </p:nvSpPr>
        <p:spPr>
          <a:xfrm>
            <a:off x="6172200" y="1600200"/>
            <a:ext cx="4495800" cy="4637088"/>
          </a:xfrm>
        </p:spPr>
        <p:txBody>
          <a:bodyPr/>
          <a:lstStyle/>
          <a:p>
            <a:pPr eaLnBrk="1" hangingPunct="1">
              <a:buFont typeface="Arial" charset="0"/>
              <a:buNone/>
            </a:pPr>
            <a:r>
              <a:rPr lang="cs-CZ" sz="2000" dirty="0"/>
              <a:t>Petr </a:t>
            </a:r>
            <a:r>
              <a:rPr lang="cs-CZ" sz="2000" dirty="0" err="1"/>
              <a:t>Wittlich</a:t>
            </a:r>
            <a:r>
              <a:rPr lang="cs-CZ" sz="2000" dirty="0"/>
              <a:t>:</a:t>
            </a:r>
          </a:p>
          <a:p>
            <a:pPr eaLnBrk="1" hangingPunct="1">
              <a:buFont typeface="Arial" charset="0"/>
              <a:buNone/>
            </a:pPr>
            <a:r>
              <a:rPr lang="cs-CZ" sz="2000" dirty="0"/>
              <a:t>“</a:t>
            </a:r>
            <a:r>
              <a:rPr lang="cs-CZ" sz="2000" dirty="0" err="1"/>
              <a:t>enigmatická</a:t>
            </a:r>
            <a:r>
              <a:rPr lang="cs-CZ" sz="2000" dirty="0"/>
              <a:t> dialektika afektu   </a:t>
            </a:r>
          </a:p>
          <a:p>
            <a:pPr eaLnBrk="1" hangingPunct="1">
              <a:buFont typeface="Arial" charset="0"/>
              <a:buNone/>
            </a:pPr>
            <a:r>
              <a:rPr lang="cs-CZ" sz="2000" dirty="0"/>
              <a:t>“vzrušený a mesianistický psychismus  </a:t>
            </a:r>
          </a:p>
          <a:p>
            <a:pPr eaLnBrk="1" hangingPunct="1">
              <a:buFont typeface="Arial" charset="0"/>
              <a:buNone/>
            </a:pPr>
            <a:endParaRPr lang="cs-CZ" sz="2000" dirty="0"/>
          </a:p>
          <a:p>
            <a:pPr eaLnBrk="1" hangingPunct="1">
              <a:buFont typeface="Arial" charset="0"/>
              <a:buNone/>
            </a:pPr>
            <a:endParaRPr lang="cs-CZ" sz="2000" dirty="0"/>
          </a:p>
        </p:txBody>
      </p:sp>
      <p:pic>
        <p:nvPicPr>
          <p:cNvPr id="31749" name="Picture 2" descr="http://www.citygalleryprague.cz/gallery/CZK:GHMP:US.K-3130/primary_web.jpg"/>
          <p:cNvPicPr>
            <a:picLocks noChangeAspect="1" noChangeArrowheads="1"/>
          </p:cNvPicPr>
          <p:nvPr/>
        </p:nvPicPr>
        <p:blipFill>
          <a:blip r:embed="rId4" cstate="print"/>
          <a:srcRect/>
          <a:stretch>
            <a:fillRect/>
          </a:stretch>
        </p:blipFill>
        <p:spPr bwMode="auto">
          <a:xfrm>
            <a:off x="1478444" y="1911106"/>
            <a:ext cx="3079532" cy="4536504"/>
          </a:xfrm>
          <a:prstGeom prst="rect">
            <a:avLst/>
          </a:prstGeom>
          <a:noFill/>
          <a:ln w="9525">
            <a:noFill/>
            <a:miter lim="800000"/>
            <a:headEnd/>
            <a:tailEnd/>
          </a:ln>
        </p:spPr>
      </p:pic>
      <p:sp>
        <p:nvSpPr>
          <p:cNvPr id="31750" name="TextovéPole 5"/>
          <p:cNvSpPr txBox="1">
            <a:spLocks noChangeArrowheads="1"/>
          </p:cNvSpPr>
          <p:nvPr/>
        </p:nvSpPr>
        <p:spPr bwMode="auto">
          <a:xfrm>
            <a:off x="1524001" y="6237288"/>
            <a:ext cx="5219700" cy="523220"/>
          </a:xfrm>
          <a:prstGeom prst="rect">
            <a:avLst/>
          </a:prstGeom>
          <a:noFill/>
          <a:ln w="9525">
            <a:noFill/>
            <a:miter lim="800000"/>
            <a:headEnd/>
            <a:tailEnd/>
          </a:ln>
        </p:spPr>
        <p:txBody>
          <a:bodyPr wrap="square">
            <a:spAutoFit/>
          </a:bodyPr>
          <a:lstStyle/>
          <a:p>
            <a:r>
              <a:rPr lang="de-DE" sz="1400" i="1" dirty="0"/>
              <a:t> </a:t>
            </a:r>
            <a:endParaRPr lang="cs-CZ" sz="1400" i="1" dirty="0"/>
          </a:p>
          <a:p>
            <a:r>
              <a:rPr lang="cs-CZ" sz="1400" dirty="0"/>
              <a:t>Bílek,</a:t>
            </a:r>
            <a:r>
              <a:rPr lang="cs-CZ" sz="1400" i="1" dirty="0"/>
              <a:t> </a:t>
            </a:r>
            <a:r>
              <a:rPr lang="cs-CZ" sz="1400" i="1" dirty="0" err="1"/>
              <a:t>Hands</a:t>
            </a:r>
            <a:r>
              <a:rPr lang="cs-CZ" sz="1400" i="1" dirty="0"/>
              <a:t> </a:t>
            </a:r>
            <a:r>
              <a:rPr lang="cs-CZ" sz="1400" dirty="0"/>
              <a:t>1903</a:t>
            </a:r>
          </a:p>
        </p:txBody>
      </p:sp>
      <p:pic>
        <p:nvPicPr>
          <p:cNvPr id="7" name="Picture 2" descr="C:\Users\Lada\Desktop\Bala\podletémat\1relmetafyz\99bilek-k-2221Vnových pdomínkách věčnosti-001-p1-30380.jpg"/>
          <p:cNvPicPr>
            <a:picLocks noChangeAspect="1" noChangeArrowheads="1"/>
          </p:cNvPicPr>
          <p:nvPr/>
        </p:nvPicPr>
        <p:blipFill>
          <a:blip r:embed="rId5" cstate="print"/>
          <a:srcRect/>
          <a:stretch>
            <a:fillRect/>
          </a:stretch>
        </p:blipFill>
        <p:spPr bwMode="auto">
          <a:xfrm>
            <a:off x="6677056" y="1288508"/>
            <a:ext cx="3989999" cy="5472000"/>
          </a:xfrm>
          <a:prstGeom prst="rect">
            <a:avLst/>
          </a:prstGeom>
          <a:noFill/>
        </p:spPr>
      </p:pic>
      <p:sp>
        <p:nvSpPr>
          <p:cNvPr id="3" name="TextovéPole 2"/>
          <p:cNvSpPr txBox="1"/>
          <p:nvPr/>
        </p:nvSpPr>
        <p:spPr>
          <a:xfrm>
            <a:off x="1524000" y="32252"/>
            <a:ext cx="9540552" cy="523220"/>
          </a:xfrm>
          <a:prstGeom prst="rect">
            <a:avLst/>
          </a:prstGeom>
          <a:noFill/>
        </p:spPr>
        <p:txBody>
          <a:bodyPr wrap="square" rtlCol="0">
            <a:spAutoFit/>
          </a:bodyPr>
          <a:lstStyle/>
          <a:p>
            <a:r>
              <a:rPr lang="cs-CZ" sz="2800" b="1" dirty="0"/>
              <a:t>    </a:t>
            </a:r>
            <a:r>
              <a:rPr lang="cs-CZ" sz="2800" b="1" dirty="0" err="1"/>
              <a:t>Mystical</a:t>
            </a:r>
            <a:r>
              <a:rPr lang="cs-CZ" sz="2800" b="1" dirty="0"/>
              <a:t> and </a:t>
            </a:r>
            <a:r>
              <a:rPr lang="cs-CZ" sz="2800" b="1" dirty="0" err="1"/>
              <a:t>metaphysical</a:t>
            </a:r>
            <a:r>
              <a:rPr lang="cs-CZ" sz="2800" b="1" dirty="0"/>
              <a:t>  a </a:t>
            </a:r>
            <a:r>
              <a:rPr lang="cs-CZ" sz="2800" b="1" dirty="0" err="1"/>
              <a:t>metaphysical</a:t>
            </a:r>
            <a:r>
              <a:rPr lang="cs-CZ" sz="2800" b="1" dirty="0"/>
              <a:t> </a:t>
            </a:r>
            <a:r>
              <a:rPr lang="cs-CZ" sz="2800" b="1" dirty="0" err="1"/>
              <a:t>pathos</a:t>
            </a:r>
            <a:r>
              <a:rPr lang="cs-CZ" sz="2800" b="1" dirty="0"/>
              <a:t> </a:t>
            </a:r>
            <a:r>
              <a:rPr lang="cs-CZ" sz="2800" b="1" dirty="0" err="1"/>
              <a:t>formulae</a:t>
            </a:r>
            <a:r>
              <a:rPr lang="cs-CZ" sz="2800" b="1" dirty="0"/>
              <a:t>  </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Nadpis 1"/>
          <p:cNvSpPr>
            <a:spLocks noGrp="1"/>
          </p:cNvSpPr>
          <p:nvPr>
            <p:ph type="title"/>
          </p:nvPr>
        </p:nvSpPr>
        <p:spPr/>
        <p:txBody>
          <a:bodyPr/>
          <a:lstStyle/>
          <a:p>
            <a:pPr eaLnBrk="1" hangingPunct="1"/>
            <a:endParaRPr lang="de-DE"/>
          </a:p>
        </p:txBody>
      </p:sp>
      <p:sp>
        <p:nvSpPr>
          <p:cNvPr id="30723" name="Zástupný symbol pro obsah 2"/>
          <p:cNvSpPr>
            <a:spLocks noGrp="1"/>
          </p:cNvSpPr>
          <p:nvPr>
            <p:ph sz="half" idx="1"/>
          </p:nvPr>
        </p:nvSpPr>
        <p:spPr/>
        <p:txBody>
          <a:bodyPr>
            <a:normAutofit/>
          </a:bodyPr>
          <a:lstStyle/>
          <a:p>
            <a:pPr eaLnBrk="1" hangingPunct="1"/>
            <a:endParaRPr lang="de-DE" dirty="0"/>
          </a:p>
        </p:txBody>
      </p:sp>
      <p:sp>
        <p:nvSpPr>
          <p:cNvPr id="30724" name="Zástupný symbol pro obsah 3"/>
          <p:cNvSpPr>
            <a:spLocks noGrp="1"/>
          </p:cNvSpPr>
          <p:nvPr>
            <p:ph sz="half" idx="2"/>
          </p:nvPr>
        </p:nvSpPr>
        <p:spPr/>
        <p:txBody>
          <a:bodyPr>
            <a:normAutofit/>
          </a:bodyPr>
          <a:lstStyle/>
          <a:p>
            <a:pPr eaLnBrk="1" hangingPunct="1">
              <a:buFont typeface="Arial" charset="0"/>
              <a:buNone/>
            </a:pPr>
            <a:r>
              <a:rPr lang="cs-CZ" sz="2000" i="1" dirty="0"/>
              <a:t> </a:t>
            </a:r>
          </a:p>
          <a:p>
            <a:pPr eaLnBrk="1" hangingPunct="1">
              <a:buFont typeface="Arial" charset="0"/>
              <a:buNone/>
            </a:pPr>
            <a:r>
              <a:rPr lang="cs-CZ" sz="2000" i="1" dirty="0"/>
              <a:t> „</a:t>
            </a:r>
            <a:r>
              <a:rPr lang="de-DE" sz="2000" i="1" dirty="0"/>
              <a:t>..</a:t>
            </a:r>
            <a:r>
              <a:rPr lang="cs-CZ" sz="2000" i="1" dirty="0"/>
              <a:t>monster in </a:t>
            </a:r>
            <a:r>
              <a:rPr lang="cs-CZ" sz="2000" i="1" dirty="0" err="1"/>
              <a:t>desperate</a:t>
            </a:r>
            <a:r>
              <a:rPr lang="cs-CZ" sz="2000" i="1" dirty="0"/>
              <a:t> </a:t>
            </a:r>
            <a:r>
              <a:rPr lang="cs-CZ" sz="2000" i="1" dirty="0" err="1"/>
              <a:t>theatrical</a:t>
            </a:r>
            <a:r>
              <a:rPr lang="cs-CZ" sz="2000" i="1" dirty="0"/>
              <a:t> </a:t>
            </a:r>
            <a:r>
              <a:rPr lang="cs-CZ" sz="2000" i="1" dirty="0" err="1"/>
              <a:t>pose</a:t>
            </a:r>
            <a:r>
              <a:rPr lang="cs-CZ" sz="2000" i="1" dirty="0"/>
              <a:t> …..</a:t>
            </a:r>
            <a:r>
              <a:rPr lang="cs-CZ" sz="2000" i="1" dirty="0" err="1"/>
              <a:t>inexplicable</a:t>
            </a:r>
            <a:r>
              <a:rPr lang="cs-CZ" sz="2000" i="1" dirty="0"/>
              <a:t> </a:t>
            </a:r>
            <a:r>
              <a:rPr lang="cs-CZ" sz="2000" i="1" dirty="0" err="1"/>
              <a:t>experimenting</a:t>
            </a:r>
            <a:r>
              <a:rPr lang="cs-CZ" sz="2000" i="1" dirty="0"/>
              <a:t> ….</a:t>
            </a:r>
            <a:r>
              <a:rPr lang="cs-CZ" sz="2000" i="1" dirty="0" err="1"/>
              <a:t>deepest</a:t>
            </a:r>
            <a:r>
              <a:rPr lang="cs-CZ" sz="2000" i="1" dirty="0"/>
              <a:t> </a:t>
            </a:r>
            <a:r>
              <a:rPr lang="cs-CZ" sz="2000" i="1" dirty="0" err="1"/>
              <a:t>degeneration</a:t>
            </a:r>
            <a:r>
              <a:rPr lang="cs-CZ" sz="2000" i="1" dirty="0"/>
              <a:t>  </a:t>
            </a:r>
          </a:p>
          <a:p>
            <a:pPr eaLnBrk="1" hangingPunct="1">
              <a:buFont typeface="Arial" charset="0"/>
              <a:buNone/>
            </a:pPr>
            <a:endParaRPr lang="cs-CZ" sz="2000" dirty="0"/>
          </a:p>
          <a:p>
            <a:pPr eaLnBrk="1" hangingPunct="1">
              <a:buFont typeface="Arial" charset="0"/>
              <a:buNone/>
            </a:pPr>
            <a:r>
              <a:rPr lang="cs-CZ" sz="2000" dirty="0"/>
              <a:t> „chaos </a:t>
            </a:r>
            <a:r>
              <a:rPr lang="cs-CZ" sz="2000" dirty="0" err="1"/>
              <a:t>of</a:t>
            </a:r>
            <a:r>
              <a:rPr lang="cs-CZ" sz="2000" dirty="0"/>
              <a:t> </a:t>
            </a:r>
            <a:r>
              <a:rPr lang="cs-CZ" sz="2000" dirty="0" err="1"/>
              <a:t>communication</a:t>
            </a:r>
            <a:r>
              <a:rPr lang="cs-CZ" sz="2000" dirty="0"/>
              <a:t> “</a:t>
            </a:r>
          </a:p>
          <a:p>
            <a:pPr eaLnBrk="1" hangingPunct="1">
              <a:buFont typeface="Arial" charset="0"/>
              <a:buNone/>
            </a:pPr>
            <a:r>
              <a:rPr lang="cs-CZ" sz="2000" dirty="0"/>
              <a:t> </a:t>
            </a:r>
          </a:p>
        </p:txBody>
      </p:sp>
      <p:pic>
        <p:nvPicPr>
          <p:cNvPr id="30725" name="Picture 2" descr="C:\Users\Lada\Desktop\central\pathos\DSC00698.JPG"/>
          <p:cNvPicPr>
            <a:picLocks noChangeAspect="1" noChangeArrowheads="1"/>
          </p:cNvPicPr>
          <p:nvPr/>
        </p:nvPicPr>
        <p:blipFill>
          <a:blip r:embed="rId2" cstate="print"/>
          <a:srcRect/>
          <a:stretch>
            <a:fillRect/>
          </a:stretch>
        </p:blipFill>
        <p:spPr bwMode="auto">
          <a:xfrm>
            <a:off x="1703388" y="101600"/>
            <a:ext cx="4443412" cy="5924550"/>
          </a:xfrm>
          <a:prstGeom prst="rect">
            <a:avLst/>
          </a:prstGeom>
          <a:noFill/>
          <a:ln w="9525">
            <a:noFill/>
            <a:miter lim="800000"/>
            <a:headEnd/>
            <a:tailEnd/>
          </a:ln>
        </p:spPr>
      </p:pic>
      <p:sp>
        <p:nvSpPr>
          <p:cNvPr id="30726" name="TextovéPole 5"/>
          <p:cNvSpPr txBox="1">
            <a:spLocks noChangeArrowheads="1"/>
          </p:cNvSpPr>
          <p:nvPr/>
        </p:nvSpPr>
        <p:spPr bwMode="auto">
          <a:xfrm>
            <a:off x="1774826" y="6308725"/>
            <a:ext cx="8785225" cy="369888"/>
          </a:xfrm>
          <a:prstGeom prst="rect">
            <a:avLst/>
          </a:prstGeom>
          <a:noFill/>
          <a:ln w="9525">
            <a:noFill/>
            <a:miter lim="800000"/>
            <a:headEnd/>
            <a:tailEnd/>
          </a:ln>
        </p:spPr>
        <p:txBody>
          <a:bodyPr>
            <a:spAutoFit/>
          </a:bodyPr>
          <a:lstStyle/>
          <a:p>
            <a:r>
              <a:rPr lang="cs-CZ" dirty="0"/>
              <a:t>František Bílek</a:t>
            </a:r>
            <a:r>
              <a:rPr lang="cs-CZ" i="1" dirty="0"/>
              <a:t>, </a:t>
            </a:r>
            <a:r>
              <a:rPr lang="cs-CZ" i="1" dirty="0" err="1"/>
              <a:t>Grief</a:t>
            </a:r>
            <a:r>
              <a:rPr lang="cs-CZ" i="1" dirty="0"/>
              <a:t>,</a:t>
            </a:r>
            <a:r>
              <a:rPr lang="cs-CZ" dirty="0"/>
              <a:t> 1909</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el 1"/>
          <p:cNvSpPr>
            <a:spLocks noGrp="1"/>
          </p:cNvSpPr>
          <p:nvPr>
            <p:ph type="title"/>
          </p:nvPr>
        </p:nvSpPr>
        <p:spPr/>
        <p:txBody>
          <a:bodyPr/>
          <a:lstStyle/>
          <a:p>
            <a:pPr eaLnBrk="1" hangingPunct="1"/>
            <a:endParaRPr lang="de-DE"/>
          </a:p>
        </p:txBody>
      </p:sp>
      <p:sp>
        <p:nvSpPr>
          <p:cNvPr id="27651" name="Inhaltsplatzhalter 2"/>
          <p:cNvSpPr>
            <a:spLocks noGrp="1"/>
          </p:cNvSpPr>
          <p:nvPr>
            <p:ph sz="half" idx="1"/>
          </p:nvPr>
        </p:nvSpPr>
        <p:spPr/>
        <p:txBody>
          <a:bodyPr/>
          <a:lstStyle/>
          <a:p>
            <a:pPr eaLnBrk="1" hangingPunct="1"/>
            <a:endParaRPr lang="de-DE"/>
          </a:p>
        </p:txBody>
      </p:sp>
      <p:sp>
        <p:nvSpPr>
          <p:cNvPr id="4" name="Inhaltsplatzhalter 3"/>
          <p:cNvSpPr>
            <a:spLocks noGrp="1"/>
          </p:cNvSpPr>
          <p:nvPr>
            <p:ph sz="half" idx="2"/>
          </p:nvPr>
        </p:nvSpPr>
        <p:spPr>
          <a:xfrm>
            <a:off x="6600826" y="476251"/>
            <a:ext cx="3609975" cy="5649913"/>
          </a:xfrm>
        </p:spPr>
        <p:txBody>
          <a:bodyPr/>
          <a:lstStyle/>
          <a:p>
            <a:pPr marL="0" indent="0">
              <a:buNone/>
              <a:defRPr/>
            </a:pPr>
            <a:r>
              <a:rPr lang="de-DE" dirty="0"/>
              <a:t>Who </a:t>
            </a:r>
            <a:r>
              <a:rPr lang="de-DE" dirty="0" err="1"/>
              <a:t>are</a:t>
            </a:r>
            <a:r>
              <a:rPr lang="de-DE" dirty="0"/>
              <a:t> </a:t>
            </a:r>
            <a:r>
              <a:rPr lang="de-DE" dirty="0" err="1"/>
              <a:t>we?What</a:t>
            </a:r>
            <a:r>
              <a:rPr lang="de-DE" dirty="0"/>
              <a:t> </a:t>
            </a:r>
            <a:r>
              <a:rPr lang="de-DE" dirty="0" err="1"/>
              <a:t>we</a:t>
            </a:r>
            <a:r>
              <a:rPr lang="de-DE" dirty="0"/>
              <a:t> </a:t>
            </a:r>
            <a:r>
              <a:rPr lang="de-DE" dirty="0" err="1"/>
              <a:t>seek</a:t>
            </a:r>
            <a:r>
              <a:rPr lang="de-DE" dirty="0"/>
              <a:t> </a:t>
            </a:r>
            <a:r>
              <a:rPr lang="de-DE" dirty="0" err="1"/>
              <a:t>here?Where</a:t>
            </a:r>
            <a:r>
              <a:rPr lang="de-DE" dirty="0"/>
              <a:t> </a:t>
            </a:r>
            <a:r>
              <a:rPr lang="de-DE" dirty="0" err="1"/>
              <a:t>are</a:t>
            </a:r>
            <a:r>
              <a:rPr lang="de-DE" dirty="0"/>
              <a:t> </a:t>
            </a:r>
            <a:r>
              <a:rPr lang="de-DE" dirty="0" err="1"/>
              <a:t>we</a:t>
            </a:r>
            <a:r>
              <a:rPr lang="de-DE" dirty="0"/>
              <a:t> </a:t>
            </a:r>
            <a:r>
              <a:rPr lang="de-DE" dirty="0" err="1"/>
              <a:t>going</a:t>
            </a:r>
            <a:r>
              <a:rPr lang="de-DE" dirty="0"/>
              <a:t>?</a:t>
            </a:r>
          </a:p>
          <a:p>
            <a:pPr eaLnBrk="1" hangingPunct="1">
              <a:defRPr/>
            </a:pPr>
            <a:endParaRPr lang="de-DE" dirty="0"/>
          </a:p>
          <a:p>
            <a:pPr marL="0" indent="0">
              <a:buNone/>
              <a:defRPr/>
            </a:pPr>
            <a:r>
              <a:rPr lang="de-DE" dirty="0" err="1"/>
              <a:t>We</a:t>
            </a:r>
            <a:r>
              <a:rPr lang="de-DE" dirty="0"/>
              <a:t> </a:t>
            </a:r>
            <a:r>
              <a:rPr lang="de-DE" dirty="0" err="1"/>
              <a:t>are</a:t>
            </a:r>
            <a:r>
              <a:rPr lang="de-DE" dirty="0"/>
              <a:t> blind. </a:t>
            </a:r>
            <a:r>
              <a:rPr lang="de-DE" dirty="0" err="1"/>
              <a:t>Only</a:t>
            </a:r>
            <a:r>
              <a:rPr lang="de-DE" dirty="0"/>
              <a:t> </a:t>
            </a:r>
            <a:r>
              <a:rPr lang="de-DE" dirty="0" err="1"/>
              <a:t>by</a:t>
            </a:r>
            <a:r>
              <a:rPr lang="de-DE" dirty="0"/>
              <a:t> </a:t>
            </a:r>
            <a:r>
              <a:rPr lang="de-DE" dirty="0" err="1"/>
              <a:t>the</a:t>
            </a:r>
            <a:r>
              <a:rPr lang="de-DE" dirty="0"/>
              <a:t> </a:t>
            </a:r>
            <a:r>
              <a:rPr lang="de-DE" dirty="0" err="1"/>
              <a:t>voice</a:t>
            </a:r>
            <a:r>
              <a:rPr lang="de-DE" dirty="0"/>
              <a:t> </a:t>
            </a:r>
            <a:r>
              <a:rPr lang="de-DE" dirty="0" err="1"/>
              <a:t>of</a:t>
            </a:r>
            <a:r>
              <a:rPr lang="de-DE" dirty="0"/>
              <a:t> </a:t>
            </a:r>
            <a:r>
              <a:rPr lang="de-DE" dirty="0" err="1"/>
              <a:t>heart</a:t>
            </a:r>
            <a:r>
              <a:rPr lang="de-DE" dirty="0"/>
              <a:t> </a:t>
            </a:r>
            <a:r>
              <a:rPr lang="de-DE" dirty="0" err="1"/>
              <a:t>we</a:t>
            </a:r>
            <a:r>
              <a:rPr lang="de-DE" dirty="0"/>
              <a:t> sing </a:t>
            </a:r>
            <a:r>
              <a:rPr lang="de-DE" dirty="0" err="1"/>
              <a:t>songs</a:t>
            </a:r>
            <a:r>
              <a:rPr lang="de-DE" dirty="0"/>
              <a:t> </a:t>
            </a:r>
            <a:r>
              <a:rPr lang="de-DE" dirty="0" err="1"/>
              <a:t>abou</a:t>
            </a:r>
            <a:r>
              <a:rPr lang="cs-CZ" dirty="0"/>
              <a:t>t</a:t>
            </a:r>
            <a:r>
              <a:rPr lang="de-DE" dirty="0"/>
              <a:t> </a:t>
            </a:r>
            <a:r>
              <a:rPr lang="de-DE" dirty="0" err="1"/>
              <a:t>goodness</a:t>
            </a:r>
            <a:r>
              <a:rPr lang="de-DE" dirty="0"/>
              <a:t>, </a:t>
            </a:r>
            <a:r>
              <a:rPr lang="de-DE" dirty="0" err="1"/>
              <a:t>strength</a:t>
            </a:r>
            <a:r>
              <a:rPr lang="de-DE" dirty="0"/>
              <a:t> </a:t>
            </a:r>
            <a:r>
              <a:rPr lang="de-DE" dirty="0" err="1"/>
              <a:t>and</a:t>
            </a:r>
            <a:r>
              <a:rPr lang="de-DE" dirty="0"/>
              <a:t> </a:t>
            </a:r>
            <a:r>
              <a:rPr lang="de-DE" dirty="0" err="1"/>
              <a:t>beauty</a:t>
            </a:r>
            <a:r>
              <a:rPr lang="de-DE" dirty="0"/>
              <a:t>.</a:t>
            </a:r>
          </a:p>
        </p:txBody>
      </p:sp>
      <p:pic>
        <p:nvPicPr>
          <p:cNvPr id="27653" name="Picture 6" descr="http://upload.wikimedia.org/wikipedia/commons/0/04/Slepci_%28%C5%BDivot%29_2%2C_Franti%C5%A1ek_B%C3%ADlek.jpg"/>
          <p:cNvPicPr>
            <a:picLocks noChangeAspect="1" noChangeArrowheads="1"/>
          </p:cNvPicPr>
          <p:nvPr/>
        </p:nvPicPr>
        <p:blipFill>
          <a:blip r:embed="rId2" cstate="print"/>
          <a:srcRect/>
          <a:stretch>
            <a:fillRect/>
          </a:stretch>
        </p:blipFill>
        <p:spPr bwMode="auto">
          <a:xfrm>
            <a:off x="1774825" y="476251"/>
            <a:ext cx="4572000" cy="59594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60648"/>
            <a:ext cx="8229600" cy="504056"/>
          </a:xfrm>
        </p:spPr>
        <p:txBody>
          <a:bodyPr>
            <a:normAutofit fontScale="90000"/>
          </a:bodyPr>
          <a:lstStyle/>
          <a:p>
            <a:r>
              <a:rPr lang="cs-CZ" dirty="0"/>
              <a:t> </a:t>
            </a:r>
          </a:p>
        </p:txBody>
      </p:sp>
      <p:pic>
        <p:nvPicPr>
          <p:cNvPr id="5" name="Zástupný symbol pro obsah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304849" y="10955"/>
            <a:ext cx="2734096" cy="3837329"/>
          </a:xfrm>
        </p:spPr>
      </p:pic>
      <p:sp>
        <p:nvSpPr>
          <p:cNvPr id="4" name="Zástupný symbol pro obsah 3"/>
          <p:cNvSpPr>
            <a:spLocks noGrp="1"/>
          </p:cNvSpPr>
          <p:nvPr>
            <p:ph sz="half" idx="2"/>
          </p:nvPr>
        </p:nvSpPr>
        <p:spPr>
          <a:xfrm>
            <a:off x="9912424" y="2420888"/>
            <a:ext cx="126926" cy="3751312"/>
          </a:xfrm>
        </p:spPr>
        <p:txBody>
          <a:bodyPr/>
          <a:lstStyle/>
          <a:p>
            <a:endParaRPr lang="cs-CZ" dirty="0"/>
          </a:p>
        </p:txBody>
      </p:sp>
      <p:pic>
        <p:nvPicPr>
          <p:cNvPr id="1026" name="Picture 2" descr="C:\Users\Lada\Desktop\Bala\podletémat\1relmetafyz\2kubista_16.jpg"/>
          <p:cNvPicPr>
            <a:picLocks noChangeAspect="1" noChangeArrowheads="1"/>
          </p:cNvPicPr>
          <p:nvPr/>
        </p:nvPicPr>
        <p:blipFill>
          <a:blip r:embed="rId3" cstate="print"/>
          <a:srcRect/>
          <a:stretch>
            <a:fillRect/>
          </a:stretch>
        </p:blipFill>
        <p:spPr bwMode="auto">
          <a:xfrm>
            <a:off x="1631504" y="404664"/>
            <a:ext cx="5275074" cy="6847046"/>
          </a:xfrm>
          <a:prstGeom prst="rect">
            <a:avLst/>
          </a:prstGeom>
          <a:noFill/>
        </p:spPr>
      </p:pic>
      <p:pic>
        <p:nvPicPr>
          <p:cNvPr id="1027" name="Picture 3" descr="C:\Users\Lada\Desktop\Bala\podletémat\1relmetafyz\Ne\Kubištaa.jpg"/>
          <p:cNvPicPr>
            <a:picLocks noChangeAspect="1" noChangeArrowheads="1"/>
          </p:cNvPicPr>
          <p:nvPr/>
        </p:nvPicPr>
        <p:blipFill>
          <a:blip r:embed="rId4" cstate="print"/>
          <a:srcRect/>
          <a:stretch>
            <a:fillRect/>
          </a:stretch>
        </p:blipFill>
        <p:spPr bwMode="auto">
          <a:xfrm>
            <a:off x="6632910" y="3816848"/>
            <a:ext cx="4035091" cy="3041153"/>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16632"/>
            <a:ext cx="7886700" cy="936104"/>
          </a:xfrm>
        </p:spPr>
        <p:txBody>
          <a:bodyPr>
            <a:normAutofit/>
          </a:bodyPr>
          <a:lstStyle/>
          <a:p>
            <a:r>
              <a:rPr lang="cs-CZ" b="1" dirty="0" err="1"/>
              <a:t>Traumatic</a:t>
            </a:r>
            <a:r>
              <a:rPr lang="cs-CZ" b="1" dirty="0"/>
              <a:t> </a:t>
            </a:r>
            <a:r>
              <a:rPr lang="cs-CZ" b="1" dirty="0" err="1"/>
              <a:t>emotional</a:t>
            </a:r>
            <a:r>
              <a:rPr lang="cs-CZ" b="1" dirty="0"/>
              <a:t> </a:t>
            </a:r>
            <a:r>
              <a:rPr lang="cs-CZ" b="1" dirty="0" err="1"/>
              <a:t>formulae</a:t>
            </a:r>
            <a:r>
              <a:rPr lang="cs-CZ" b="1" dirty="0"/>
              <a:t>   </a:t>
            </a:r>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31746" name="Picture 2" descr="Výsledek obrázku pro gert wollheim"/>
          <p:cNvPicPr>
            <a:picLocks noChangeAspect="1" noChangeArrowheads="1"/>
          </p:cNvPicPr>
          <p:nvPr/>
        </p:nvPicPr>
        <p:blipFill>
          <a:blip r:embed="rId2" cstate="print"/>
          <a:srcRect/>
          <a:stretch>
            <a:fillRect/>
          </a:stretch>
        </p:blipFill>
        <p:spPr bwMode="auto">
          <a:xfrm>
            <a:off x="2063553" y="836712"/>
            <a:ext cx="7397285" cy="6021288"/>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Nadpis 1"/>
          <p:cNvSpPr>
            <a:spLocks noGrp="1"/>
          </p:cNvSpPr>
          <p:nvPr>
            <p:ph type="title"/>
          </p:nvPr>
        </p:nvSpPr>
        <p:spPr>
          <a:xfrm>
            <a:off x="1524000" y="188914"/>
            <a:ext cx="8686800" cy="575791"/>
          </a:xfrm>
        </p:spPr>
        <p:txBody>
          <a:bodyPr>
            <a:normAutofit fontScale="90000"/>
          </a:bodyPr>
          <a:lstStyle/>
          <a:p>
            <a:pPr eaLnBrk="1" hangingPunct="1"/>
            <a:r>
              <a:rPr lang="cs-CZ" sz="3600" b="1" dirty="0"/>
              <a:t> </a:t>
            </a:r>
            <a:r>
              <a:rPr lang="cs-CZ" sz="3600" b="1" dirty="0" err="1"/>
              <a:t>Visualisation</a:t>
            </a:r>
            <a:r>
              <a:rPr lang="cs-CZ" sz="3600" b="1" dirty="0"/>
              <a:t> </a:t>
            </a:r>
            <a:r>
              <a:rPr lang="cs-CZ" sz="3600" b="1" dirty="0" err="1"/>
              <a:t>of</a:t>
            </a:r>
            <a:r>
              <a:rPr lang="cs-CZ" sz="3600" b="1" dirty="0"/>
              <a:t> </a:t>
            </a:r>
            <a:r>
              <a:rPr lang="cs-CZ" sz="3600" b="1" dirty="0" err="1"/>
              <a:t>suffering</a:t>
            </a:r>
            <a:r>
              <a:rPr lang="cs-CZ" sz="3600" b="1" dirty="0"/>
              <a:t> and </a:t>
            </a:r>
            <a:r>
              <a:rPr lang="cs-CZ" sz="3600" b="1" dirty="0" err="1"/>
              <a:t>death</a:t>
            </a:r>
            <a:r>
              <a:rPr lang="cs-CZ" sz="3600" b="1" dirty="0"/>
              <a:t> </a:t>
            </a:r>
            <a:r>
              <a:rPr lang="cs-CZ" sz="3600" b="1" dirty="0" err="1"/>
              <a:t>around</a:t>
            </a:r>
            <a:r>
              <a:rPr lang="cs-CZ" sz="3600" b="1" dirty="0"/>
              <a:t> WW I   </a:t>
            </a:r>
          </a:p>
        </p:txBody>
      </p:sp>
      <p:pic>
        <p:nvPicPr>
          <p:cNvPr id="2" name="Zástupný symbol pro obsah 1"/>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428243" y="764704"/>
            <a:ext cx="2786045" cy="3191346"/>
          </a:xfrm>
        </p:spPr>
      </p:pic>
      <p:sp>
        <p:nvSpPr>
          <p:cNvPr id="50180" name="Zástupný symbol pro obsah 3"/>
          <p:cNvSpPr>
            <a:spLocks noGrp="1"/>
          </p:cNvSpPr>
          <p:nvPr>
            <p:ph sz="half" idx="2"/>
          </p:nvPr>
        </p:nvSpPr>
        <p:spPr/>
        <p:txBody>
          <a:bodyPr/>
          <a:lstStyle/>
          <a:p>
            <a:pPr marL="0" indent="0">
              <a:buNone/>
            </a:pPr>
            <a:r>
              <a:rPr lang="cs-CZ"/>
              <a:t>   </a:t>
            </a:r>
          </a:p>
        </p:txBody>
      </p:sp>
      <p:sp>
        <p:nvSpPr>
          <p:cNvPr id="50182" name="TextovéPole 6"/>
          <p:cNvSpPr txBox="1">
            <a:spLocks noChangeArrowheads="1"/>
          </p:cNvSpPr>
          <p:nvPr/>
        </p:nvSpPr>
        <p:spPr bwMode="auto">
          <a:xfrm>
            <a:off x="1631950" y="6202364"/>
            <a:ext cx="4248150" cy="307975"/>
          </a:xfrm>
          <a:prstGeom prst="rect">
            <a:avLst/>
          </a:prstGeom>
          <a:noFill/>
          <a:ln w="9525">
            <a:noFill/>
            <a:miter lim="800000"/>
            <a:headEnd/>
            <a:tailEnd/>
          </a:ln>
        </p:spPr>
        <p:txBody>
          <a:bodyPr>
            <a:spAutoFit/>
          </a:bodyPr>
          <a:lstStyle/>
          <a:p>
            <a:r>
              <a:rPr lang="cs-CZ" sz="1400" dirty="0"/>
              <a:t> </a:t>
            </a:r>
          </a:p>
        </p:txBody>
      </p:sp>
      <p:pic>
        <p:nvPicPr>
          <p:cNvPr id="50183" name="Picture 9" descr="http://firstworldwar.olemarius.net/images/pics/somme.jpg"/>
          <p:cNvPicPr>
            <a:picLocks noChangeAspect="1" noChangeArrowheads="1"/>
          </p:cNvPicPr>
          <p:nvPr/>
        </p:nvPicPr>
        <p:blipFill>
          <a:blip r:embed="rId3" cstate="print"/>
          <a:srcRect/>
          <a:stretch>
            <a:fillRect/>
          </a:stretch>
        </p:blipFill>
        <p:spPr bwMode="auto">
          <a:xfrm>
            <a:off x="1524000" y="908051"/>
            <a:ext cx="4250008" cy="2915295"/>
          </a:xfrm>
          <a:prstGeom prst="rect">
            <a:avLst/>
          </a:prstGeom>
          <a:noFill/>
          <a:ln w="9525">
            <a:noFill/>
            <a:miter lim="800000"/>
            <a:headEnd/>
            <a:tailEnd/>
          </a:ln>
        </p:spPr>
      </p:pic>
      <p:pic>
        <p:nvPicPr>
          <p:cNvPr id="44034" name="Picture 2" descr="https://i.pinimg.com/736x/84/3f/67/843f671cbdee4b8fbe8e2b5aaa85512a--american-stock-ww-history.jpg"/>
          <p:cNvPicPr>
            <a:picLocks noChangeAspect="1" noChangeArrowheads="1"/>
          </p:cNvPicPr>
          <p:nvPr/>
        </p:nvPicPr>
        <p:blipFill>
          <a:blip r:embed="rId4" cstate="print"/>
          <a:srcRect/>
          <a:stretch>
            <a:fillRect/>
          </a:stretch>
        </p:blipFill>
        <p:spPr bwMode="auto">
          <a:xfrm>
            <a:off x="6160655" y="4035775"/>
            <a:ext cx="3335964" cy="2822225"/>
          </a:xfrm>
          <a:prstGeom prst="rect">
            <a:avLst/>
          </a:prstGeom>
          <a:noFill/>
        </p:spPr>
      </p:pic>
      <p:pic>
        <p:nvPicPr>
          <p:cNvPr id="8" name="Picture 2" descr="http://weimar.facinghistory.org/sites/weimar.facinghistory.org/files/dix_wounded.jpg"/>
          <p:cNvPicPr>
            <a:picLocks noChangeAspect="1" noChangeArrowheads="1"/>
          </p:cNvPicPr>
          <p:nvPr/>
        </p:nvPicPr>
        <p:blipFill>
          <a:blip r:embed="rId5" cstate="print"/>
          <a:srcRect/>
          <a:stretch>
            <a:fillRect/>
          </a:stretch>
        </p:blipFill>
        <p:spPr bwMode="auto">
          <a:xfrm>
            <a:off x="1524000" y="4035776"/>
            <a:ext cx="3947194" cy="2928817"/>
          </a:xfrm>
          <a:prstGeom prst="rect">
            <a:avLst/>
          </a:prstGeom>
          <a:noFill/>
          <a:ln w="9525">
            <a:noFill/>
            <a:miter lim="800000"/>
            <a:headEnd/>
            <a:tailEnd/>
          </a:ln>
        </p:spPr>
      </p:pic>
      <p:pic>
        <p:nvPicPr>
          <p:cNvPr id="9" name="Picture 9" descr="http://firstworldwar.olemarius.net/images/pics/somme.jpg"/>
          <p:cNvPicPr>
            <a:picLocks noChangeAspect="1" noChangeArrowheads="1"/>
          </p:cNvPicPr>
          <p:nvPr/>
        </p:nvPicPr>
        <p:blipFill>
          <a:blip r:embed="rId3" cstate="print"/>
          <a:srcRect/>
          <a:stretch>
            <a:fillRect/>
          </a:stretch>
        </p:blipFill>
        <p:spPr bwMode="auto">
          <a:xfrm>
            <a:off x="1516495" y="825971"/>
            <a:ext cx="4250008" cy="2915295"/>
          </a:xfrm>
          <a:prstGeom prst="rect">
            <a:avLst/>
          </a:prstGeom>
          <a:noFill/>
          <a:ln w="9525">
            <a:noFill/>
            <a:miter lim="800000"/>
            <a:headEnd/>
            <a:tailEnd/>
          </a:ln>
        </p:spPr>
      </p:pic>
      <p:pic>
        <p:nvPicPr>
          <p:cNvPr id="10" name="Picture 2" descr="https://i.pinimg.com/736x/84/3f/67/843f671cbdee4b8fbe8e2b5aaa85512a--american-stock-ww-history.jpg"/>
          <p:cNvPicPr>
            <a:picLocks noChangeAspect="1" noChangeArrowheads="1"/>
          </p:cNvPicPr>
          <p:nvPr/>
        </p:nvPicPr>
        <p:blipFill>
          <a:blip r:embed="rId4" cstate="print"/>
          <a:srcRect/>
          <a:stretch>
            <a:fillRect/>
          </a:stretch>
        </p:blipFill>
        <p:spPr bwMode="auto">
          <a:xfrm>
            <a:off x="6153150" y="3953695"/>
            <a:ext cx="3335964" cy="2822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dirty="0"/>
          </a:p>
        </p:txBody>
      </p:sp>
      <p:sp>
        <p:nvSpPr>
          <p:cNvPr id="5" name="TextovéPole 4"/>
          <p:cNvSpPr txBox="1"/>
          <p:nvPr/>
        </p:nvSpPr>
        <p:spPr>
          <a:xfrm>
            <a:off x="2063552" y="6237312"/>
            <a:ext cx="7992888" cy="338554"/>
          </a:xfrm>
          <a:prstGeom prst="rect">
            <a:avLst/>
          </a:prstGeom>
          <a:noFill/>
        </p:spPr>
        <p:txBody>
          <a:bodyPr wrap="square" rtlCol="0">
            <a:spAutoFit/>
          </a:bodyPr>
          <a:lstStyle/>
          <a:p>
            <a:r>
              <a:rPr lang="cs-CZ" sz="1600" dirty="0"/>
              <a:t>Karel </a:t>
            </a:r>
            <a:r>
              <a:rPr lang="cs-CZ" sz="1600" dirty="0" err="1"/>
              <a:t>Rélink</a:t>
            </a:r>
            <a:r>
              <a:rPr lang="cs-CZ" sz="1600" dirty="0"/>
              <a:t>, </a:t>
            </a:r>
            <a:r>
              <a:rPr lang="cs-CZ" sz="1600" dirty="0" err="1"/>
              <a:t>Soldier</a:t>
            </a:r>
            <a:r>
              <a:rPr lang="cs-CZ" sz="1600" dirty="0"/>
              <a:t> </a:t>
            </a:r>
            <a:r>
              <a:rPr lang="cs-CZ" sz="1600" dirty="0" err="1"/>
              <a:t>burnt</a:t>
            </a:r>
            <a:r>
              <a:rPr lang="cs-CZ" sz="1600" dirty="0"/>
              <a:t> by </a:t>
            </a:r>
            <a:r>
              <a:rPr lang="cs-CZ" sz="1600" dirty="0" err="1"/>
              <a:t>flamethrower</a:t>
            </a:r>
            <a:r>
              <a:rPr lang="cs-CZ" sz="1600" dirty="0"/>
              <a:t>                  Albin </a:t>
            </a:r>
            <a:r>
              <a:rPr lang="cs-CZ" sz="1600" dirty="0" err="1"/>
              <a:t>Egger-Lienz</a:t>
            </a:r>
            <a:r>
              <a:rPr lang="cs-CZ" sz="1600" dirty="0"/>
              <a:t>, </a:t>
            </a:r>
            <a:r>
              <a:rPr lang="cs-CZ" sz="1600" dirty="0" err="1"/>
              <a:t>Finale</a:t>
            </a:r>
            <a:r>
              <a:rPr lang="cs-CZ" sz="1600" dirty="0"/>
              <a:t> </a:t>
            </a:r>
          </a:p>
        </p:txBody>
      </p:sp>
      <p:pic>
        <p:nvPicPr>
          <p:cNvPr id="26625" name="Picture 1" descr="H:\knihaplzen2\Nová složka (3)\DSCF1312.JPG"/>
          <p:cNvPicPr>
            <a:picLocks noChangeAspect="1" noChangeArrowheads="1"/>
          </p:cNvPicPr>
          <p:nvPr/>
        </p:nvPicPr>
        <p:blipFill>
          <a:blip r:embed="rId2" cstate="print"/>
          <a:srcRect/>
          <a:stretch>
            <a:fillRect/>
          </a:stretch>
        </p:blipFill>
        <p:spPr bwMode="auto">
          <a:xfrm>
            <a:off x="1524000" y="-819472"/>
            <a:ext cx="9144000" cy="6096000"/>
          </a:xfrm>
          <a:prstGeom prst="rect">
            <a:avLst/>
          </a:prstGeom>
          <a:noFill/>
        </p:spPr>
      </p:pic>
      <p:pic>
        <p:nvPicPr>
          <p:cNvPr id="26627" name="Picture 3" descr="File:Albin Egger-Lienz 005.jpg"/>
          <p:cNvPicPr>
            <a:picLocks noChangeAspect="1" noChangeArrowheads="1"/>
          </p:cNvPicPr>
          <p:nvPr/>
        </p:nvPicPr>
        <p:blipFill>
          <a:blip r:embed="rId3" cstate="print"/>
          <a:srcRect/>
          <a:stretch>
            <a:fillRect/>
          </a:stretch>
        </p:blipFill>
        <p:spPr bwMode="auto">
          <a:xfrm>
            <a:off x="4943873" y="3068960"/>
            <a:ext cx="4655061" cy="2880320"/>
          </a:xfrm>
          <a:prstGeom prst="rect">
            <a:avLst/>
          </a:prstGeom>
          <a:noFill/>
        </p:spPr>
      </p:pic>
    </p:spTree>
    <p:extLst>
      <p:ext uri="{BB962C8B-B14F-4D97-AF65-F5344CB8AC3E}">
        <p14:creationId xmlns:p14="http://schemas.microsoft.com/office/powerpoint/2010/main" val="8561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6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a:xfrm>
            <a:off x="2152650" y="1820864"/>
            <a:ext cx="6679654" cy="4351337"/>
          </a:xfrm>
        </p:spPr>
        <p:txBody>
          <a:bodyPr>
            <a:normAutofit fontScale="92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r>
              <a:rPr lang="cs-CZ" sz="1600" dirty="0" err="1"/>
              <a:t>Albin</a:t>
            </a:r>
            <a:r>
              <a:rPr lang="cs-CZ" sz="1600" dirty="0"/>
              <a:t> </a:t>
            </a:r>
            <a:r>
              <a:rPr lang="cs-CZ" sz="1600" dirty="0" err="1"/>
              <a:t>Egger-Lienz</a:t>
            </a:r>
            <a:r>
              <a:rPr lang="cs-CZ" sz="1600" dirty="0"/>
              <a:t>, Die </a:t>
            </a:r>
            <a:r>
              <a:rPr lang="cs-CZ" sz="1600" dirty="0" err="1"/>
              <a:t>Namenlosen</a:t>
            </a:r>
            <a:r>
              <a:rPr lang="cs-CZ" sz="1600" dirty="0"/>
              <a:t> 1916</a:t>
            </a:r>
          </a:p>
        </p:txBody>
      </p:sp>
      <p:sp>
        <p:nvSpPr>
          <p:cNvPr id="4" name="Zástupný symbol pro obsah 3"/>
          <p:cNvSpPr>
            <a:spLocks noGrp="1"/>
          </p:cNvSpPr>
          <p:nvPr>
            <p:ph sz="half" idx="2"/>
          </p:nvPr>
        </p:nvSpPr>
        <p:spPr/>
        <p:txBody>
          <a:bodyPr>
            <a:normAutofit fontScale="92500" lnSpcReduction="20000"/>
          </a:bodyPr>
          <a:lstStyle/>
          <a:p>
            <a:endParaRPr lang="cs-CZ"/>
          </a:p>
        </p:txBody>
      </p:sp>
      <p:pic>
        <p:nvPicPr>
          <p:cNvPr id="116738" name="Picture 2" descr="Výsledek obrázku pro albin egger-lienz"/>
          <p:cNvPicPr>
            <a:picLocks noChangeAspect="1" noChangeArrowheads="1"/>
          </p:cNvPicPr>
          <p:nvPr/>
        </p:nvPicPr>
        <p:blipFill>
          <a:blip r:embed="rId2" cstate="print"/>
          <a:srcRect/>
          <a:stretch>
            <a:fillRect/>
          </a:stretch>
        </p:blipFill>
        <p:spPr bwMode="auto">
          <a:xfrm>
            <a:off x="1524000" y="260648"/>
            <a:ext cx="9144000" cy="4984412"/>
          </a:xfrm>
          <a:prstGeom prst="rect">
            <a:avLst/>
          </a:prstGeom>
          <a:noFill/>
        </p:spPr>
      </p:pic>
    </p:spTree>
    <p:extLst>
      <p:ext uri="{BB962C8B-B14F-4D97-AF65-F5344CB8AC3E}">
        <p14:creationId xmlns:p14="http://schemas.microsoft.com/office/powerpoint/2010/main" val="4032145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descr="charcot_blanche"/>
          <p:cNvPicPr>
            <a:picLocks noGrp="1" noChangeAspect="1" noChangeArrowheads="1"/>
          </p:cNvPicPr>
          <p:nvPr>
            <p:ph sz="quarter" idx="1"/>
          </p:nvPr>
        </p:nvPicPr>
        <p:blipFill>
          <a:blip r:embed="rId2" cstate="print"/>
          <a:srcRect/>
          <a:stretch>
            <a:fillRect/>
          </a:stretch>
        </p:blipFill>
        <p:spPr>
          <a:xfrm>
            <a:off x="2208213" y="476250"/>
            <a:ext cx="7969250" cy="5545138"/>
          </a:xfrm>
          <a:noFill/>
        </p:spPr>
      </p:pic>
      <p:sp>
        <p:nvSpPr>
          <p:cNvPr id="31747" name="Rectangle 7"/>
          <p:cNvSpPr>
            <a:spLocks noGrp="1" noChangeArrowheads="1"/>
          </p:cNvSpPr>
          <p:nvPr>
            <p:ph type="body" sz="half" idx="3"/>
          </p:nvPr>
        </p:nvSpPr>
        <p:spPr>
          <a:xfrm>
            <a:off x="2135188" y="5805488"/>
            <a:ext cx="8147050" cy="1052512"/>
          </a:xfrm>
        </p:spPr>
        <p:txBody>
          <a:bodyPr>
            <a:normAutofit lnSpcReduction="10000"/>
          </a:bodyPr>
          <a:lstStyle/>
          <a:p>
            <a:pPr eaLnBrk="1" hangingPunct="1">
              <a:lnSpc>
                <a:spcPct val="90000"/>
              </a:lnSpc>
              <a:buFont typeface="Wingdings 2" pitchFamily="18" charset="2"/>
              <a:buNone/>
            </a:pPr>
            <a:endParaRPr lang="cs-CZ" sz="2000" dirty="0"/>
          </a:p>
          <a:p>
            <a:pPr eaLnBrk="1" hangingPunct="1">
              <a:lnSpc>
                <a:spcPct val="90000"/>
              </a:lnSpc>
              <a:buFont typeface="Wingdings 2" pitchFamily="18" charset="2"/>
              <a:buNone/>
            </a:pPr>
            <a:r>
              <a:rPr lang="cs-CZ" sz="1600" dirty="0"/>
              <a:t>André </a:t>
            </a:r>
            <a:r>
              <a:rPr lang="cs-CZ" sz="1600" dirty="0" err="1"/>
              <a:t>Brouillet</a:t>
            </a:r>
            <a:r>
              <a:rPr lang="cs-CZ" sz="1600" dirty="0"/>
              <a:t>, </a:t>
            </a:r>
            <a:r>
              <a:rPr lang="cs-CZ" sz="1600" i="1" dirty="0" err="1"/>
              <a:t>Clinical</a:t>
            </a:r>
            <a:r>
              <a:rPr lang="cs-CZ" sz="1600" i="1" dirty="0"/>
              <a:t> </a:t>
            </a:r>
            <a:r>
              <a:rPr lang="cs-CZ" sz="1600" i="1" dirty="0" err="1"/>
              <a:t>lecture</a:t>
            </a:r>
            <a:r>
              <a:rPr lang="cs-CZ" sz="1600" i="1" dirty="0"/>
              <a:t> </a:t>
            </a:r>
            <a:r>
              <a:rPr lang="cs-CZ" sz="1600" i="1" dirty="0" err="1"/>
              <a:t>at</a:t>
            </a:r>
            <a:r>
              <a:rPr lang="cs-CZ" sz="1600" i="1" dirty="0"/>
              <a:t> </a:t>
            </a:r>
            <a:r>
              <a:rPr lang="cs-CZ" sz="1600" i="1" dirty="0" err="1"/>
              <a:t>Salpêtrière</a:t>
            </a:r>
            <a:r>
              <a:rPr lang="cs-CZ" sz="1600" dirty="0"/>
              <a:t> (1887)</a:t>
            </a:r>
          </a:p>
          <a:p>
            <a:pPr eaLnBrk="1" hangingPunct="1">
              <a:lnSpc>
                <a:spcPct val="90000"/>
              </a:lnSpc>
              <a:buFont typeface="Wingdings 2" pitchFamily="18" charset="2"/>
              <a:buNone/>
            </a:pPr>
            <a:r>
              <a:rPr lang="cs-CZ" sz="1600" dirty="0"/>
              <a:t>(J.-M. </a:t>
            </a:r>
            <a:r>
              <a:rPr lang="cs-CZ" sz="1600" dirty="0" err="1"/>
              <a:t>Charcot</a:t>
            </a:r>
            <a:r>
              <a:rPr lang="cs-CZ" sz="1600" dirty="0"/>
              <a:t>, </a:t>
            </a:r>
            <a:r>
              <a:rPr lang="cs-CZ" sz="1600" dirty="0" err="1"/>
              <a:t>Blanche</a:t>
            </a:r>
            <a:r>
              <a:rPr lang="cs-CZ" sz="1600" dirty="0"/>
              <a:t> </a:t>
            </a:r>
            <a:r>
              <a:rPr lang="cs-CZ" sz="1600" dirty="0" err="1"/>
              <a:t>Wittman</a:t>
            </a:r>
            <a:r>
              <a:rPr lang="cs-CZ" sz="1600" dirty="0"/>
              <a:t>)</a:t>
            </a:r>
          </a:p>
          <a:p>
            <a:pPr eaLnBrk="1" hangingPunct="1">
              <a:lnSpc>
                <a:spcPct val="90000"/>
              </a:lnSpc>
            </a:pPr>
            <a:endParaRPr lang="cs-CZ" sz="2000" dirty="0">
              <a:latin typeface="Times New Roman" pitchFamily="18" charset="0"/>
            </a:endParaRPr>
          </a:p>
        </p:txBody>
      </p:sp>
      <p:sp>
        <p:nvSpPr>
          <p:cNvPr id="31748" name="Obdélník 3"/>
          <p:cNvSpPr>
            <a:spLocks noChangeArrowheads="1"/>
          </p:cNvSpPr>
          <p:nvPr/>
        </p:nvSpPr>
        <p:spPr bwMode="auto">
          <a:xfrm>
            <a:off x="3810000" y="3105150"/>
            <a:ext cx="4572000" cy="369888"/>
          </a:xfrm>
          <a:prstGeom prst="rect">
            <a:avLst/>
          </a:prstGeom>
          <a:noFill/>
          <a:ln w="9525">
            <a:noFill/>
            <a:miter lim="800000"/>
            <a:headEnd/>
            <a:tailEnd/>
          </a:ln>
        </p:spPr>
        <p:txBody>
          <a:bodyPr>
            <a:spAutoFit/>
          </a:bodyPr>
          <a:lstStyle/>
          <a:p>
            <a:r>
              <a:rPr lang="cs-CZ" i="1" u="sng"/>
              <a:t> </a:t>
            </a:r>
            <a:endParaRPr lang="cs-CZ"/>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207568" y="0"/>
            <a:ext cx="7886700" cy="548680"/>
          </a:xfrm>
        </p:spPr>
        <p:txBody>
          <a:bodyPr>
            <a:normAutofit fontScale="90000"/>
          </a:bodyPr>
          <a:lstStyle/>
          <a:p>
            <a:r>
              <a:rPr lang="cs-CZ" b="1" dirty="0"/>
              <a:t>…and </a:t>
            </a:r>
            <a:r>
              <a:rPr lang="cs-CZ" b="1" dirty="0" err="1"/>
              <a:t>crisis</a:t>
            </a:r>
            <a:r>
              <a:rPr lang="cs-CZ" b="1" dirty="0"/>
              <a:t> </a:t>
            </a:r>
            <a:r>
              <a:rPr lang="cs-CZ" b="1" dirty="0" err="1"/>
              <a:t>of</a:t>
            </a:r>
            <a:r>
              <a:rPr lang="cs-CZ" b="1" dirty="0"/>
              <a:t> </a:t>
            </a:r>
            <a:r>
              <a:rPr lang="cs-CZ" b="1" dirty="0" err="1"/>
              <a:t>modern</a:t>
            </a:r>
            <a:r>
              <a:rPr lang="cs-CZ" b="1" dirty="0"/>
              <a:t> monument  </a:t>
            </a:r>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dirty="0"/>
          </a:p>
        </p:txBody>
      </p:sp>
      <p:pic>
        <p:nvPicPr>
          <p:cNvPr id="7" name="Picture 2" descr="D:\přednášení obr\emoce\příklady\bodymeaning\CepranoSculpture.jpg"/>
          <p:cNvPicPr>
            <a:picLocks noChangeAspect="1" noChangeArrowheads="1"/>
          </p:cNvPicPr>
          <p:nvPr/>
        </p:nvPicPr>
        <p:blipFill>
          <a:blip r:embed="rId2" cstate="print"/>
          <a:srcRect/>
          <a:stretch>
            <a:fillRect/>
          </a:stretch>
        </p:blipFill>
        <p:spPr>
          <a:xfrm>
            <a:off x="7859688" y="2542174"/>
            <a:ext cx="2808312" cy="4315827"/>
          </a:xfrm>
          <a:prstGeom prst="rect">
            <a:avLst/>
          </a:prstGeom>
        </p:spPr>
      </p:pic>
      <p:pic>
        <p:nvPicPr>
          <p:cNvPr id="11265" name="Picture 1" descr="C:\Users\Lada\Desktop\knihaplzen2\Nová složka (3)\DSCF1311.JPG"/>
          <p:cNvPicPr>
            <a:picLocks noChangeAspect="1" noChangeArrowheads="1"/>
          </p:cNvPicPr>
          <p:nvPr/>
        </p:nvPicPr>
        <p:blipFill>
          <a:blip r:embed="rId3" cstate="print"/>
          <a:srcRect/>
          <a:stretch>
            <a:fillRect/>
          </a:stretch>
        </p:blipFill>
        <p:spPr bwMode="auto">
          <a:xfrm>
            <a:off x="1703513" y="1340768"/>
            <a:ext cx="2795803" cy="4193704"/>
          </a:xfrm>
          <a:prstGeom prst="rect">
            <a:avLst/>
          </a:prstGeom>
          <a:noFill/>
        </p:spPr>
      </p:pic>
      <p:pic>
        <p:nvPicPr>
          <p:cNvPr id="11267" name="Picture 3" descr="Výsledek obrázku pro pomník padlých světová válka"/>
          <p:cNvPicPr>
            <a:picLocks noChangeAspect="1" noChangeArrowheads="1"/>
          </p:cNvPicPr>
          <p:nvPr/>
        </p:nvPicPr>
        <p:blipFill>
          <a:blip r:embed="rId4" cstate="print"/>
          <a:srcRect/>
          <a:stretch>
            <a:fillRect/>
          </a:stretch>
        </p:blipFill>
        <p:spPr bwMode="auto">
          <a:xfrm>
            <a:off x="6096000" y="764704"/>
            <a:ext cx="3600400" cy="1904728"/>
          </a:xfrm>
          <a:prstGeom prst="rect">
            <a:avLst/>
          </a:prstGeom>
          <a:noFill/>
        </p:spPr>
      </p:pic>
      <p:pic>
        <p:nvPicPr>
          <p:cNvPr id="11269" name="Picture 5" descr="Výsledek obrázku pro neue wache kollwitz"/>
          <p:cNvPicPr>
            <a:picLocks noChangeAspect="1" noChangeArrowheads="1"/>
          </p:cNvPicPr>
          <p:nvPr/>
        </p:nvPicPr>
        <p:blipFill>
          <a:blip r:embed="rId5" cstate="print"/>
          <a:srcRect/>
          <a:stretch>
            <a:fillRect/>
          </a:stretch>
        </p:blipFill>
        <p:spPr bwMode="auto">
          <a:xfrm>
            <a:off x="4570232" y="2708920"/>
            <a:ext cx="2965929" cy="3960440"/>
          </a:xfrm>
          <a:prstGeom prst="rect">
            <a:avLst/>
          </a:prstGeom>
          <a:noFill/>
        </p:spPr>
      </p:pic>
    </p:spTree>
    <p:extLst>
      <p:ext uri="{BB962C8B-B14F-4D97-AF65-F5344CB8AC3E}">
        <p14:creationId xmlns:p14="http://schemas.microsoft.com/office/powerpoint/2010/main" val="41082607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783632" y="332657"/>
            <a:ext cx="7427168" cy="432048"/>
          </a:xfrm>
        </p:spPr>
        <p:txBody>
          <a:bodyPr>
            <a:normAutofit fontScale="90000"/>
          </a:bodyPr>
          <a:lstStyle/>
          <a:p>
            <a:pPr>
              <a:defRPr/>
            </a:pPr>
            <a:r>
              <a:rPr lang="cs-CZ" dirty="0">
                <a:solidFill>
                  <a:schemeClr val="tx2">
                    <a:satMod val="200000"/>
                  </a:schemeClr>
                </a:solidFill>
              </a:rPr>
              <a:t>1930´s and WW II</a:t>
            </a:r>
          </a:p>
        </p:txBody>
      </p:sp>
      <p:sp>
        <p:nvSpPr>
          <p:cNvPr id="63491" name="Zástupný symbol pro obsah 2"/>
          <p:cNvSpPr>
            <a:spLocks noGrp="1"/>
          </p:cNvSpPr>
          <p:nvPr>
            <p:ph sz="half" idx="1"/>
          </p:nvPr>
        </p:nvSpPr>
        <p:spPr>
          <a:xfrm>
            <a:off x="1989138" y="1770063"/>
            <a:ext cx="4038600" cy="4525962"/>
          </a:xfrm>
        </p:spPr>
        <p:txBody>
          <a:bodyPr/>
          <a:lstStyle/>
          <a:p>
            <a:pPr eaLnBrk="1" hangingPunct="1"/>
            <a:endParaRPr lang="de-DE"/>
          </a:p>
        </p:txBody>
      </p:sp>
      <p:sp>
        <p:nvSpPr>
          <p:cNvPr id="63492" name="Zástupný symbol pro obsah 3"/>
          <p:cNvSpPr>
            <a:spLocks noGrp="1"/>
          </p:cNvSpPr>
          <p:nvPr>
            <p:ph sz="half" idx="2"/>
          </p:nvPr>
        </p:nvSpPr>
        <p:spPr>
          <a:xfrm>
            <a:off x="6180138" y="1770063"/>
            <a:ext cx="4038600" cy="4525962"/>
          </a:xfrm>
        </p:spPr>
        <p:txBody>
          <a:bodyPr/>
          <a:lstStyle/>
          <a:p>
            <a:pPr eaLnBrk="1" hangingPunct="1"/>
            <a:endParaRPr lang="de-DE"/>
          </a:p>
        </p:txBody>
      </p:sp>
      <p:pic>
        <p:nvPicPr>
          <p:cNvPr id="63493" name="Picture 2" descr="D:\přednášení obr\emoce\příklady\bodymeaning\guernica.bmp"/>
          <p:cNvPicPr>
            <a:picLocks noChangeAspect="1" noChangeArrowheads="1"/>
          </p:cNvPicPr>
          <p:nvPr/>
        </p:nvPicPr>
        <p:blipFill>
          <a:blip r:embed="rId2" cstate="print"/>
          <a:srcRect/>
          <a:stretch>
            <a:fillRect/>
          </a:stretch>
        </p:blipFill>
        <p:spPr bwMode="auto">
          <a:xfrm>
            <a:off x="1771775" y="1847880"/>
            <a:ext cx="8442325" cy="50133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274638"/>
            <a:ext cx="7886700" cy="634082"/>
          </a:xfrm>
        </p:spPr>
        <p:txBody>
          <a:bodyPr>
            <a:normAutofit fontScale="90000"/>
          </a:bodyPr>
          <a:lstStyle/>
          <a:p>
            <a:r>
              <a:rPr lang="cs-CZ" b="1" dirty="0" err="1"/>
              <a:t>Socially</a:t>
            </a:r>
            <a:r>
              <a:rPr lang="cs-CZ" b="1" dirty="0"/>
              <a:t> </a:t>
            </a:r>
            <a:r>
              <a:rPr lang="cs-CZ" b="1" dirty="0" err="1"/>
              <a:t>determined</a:t>
            </a:r>
            <a:r>
              <a:rPr lang="cs-CZ" b="1" dirty="0"/>
              <a:t> </a:t>
            </a:r>
            <a:r>
              <a:rPr lang="cs-CZ" b="1" dirty="0" err="1"/>
              <a:t>pain</a:t>
            </a:r>
            <a:r>
              <a:rPr lang="cs-CZ" b="1" dirty="0"/>
              <a:t> and trauma   </a:t>
            </a:r>
          </a:p>
        </p:txBody>
      </p:sp>
      <p:pic>
        <p:nvPicPr>
          <p:cNvPr id="5" name="Picture 1" descr="C:\Users\Lada\Desktop\výstava\alternativa3\Truchlení\107.jpg"/>
          <p:cNvPicPr>
            <a:picLocks noGrp="1" noChangeAspect="1" noChangeArrowheads="1"/>
          </p:cNvPicPr>
          <p:nvPr>
            <p:ph sz="half" idx="2"/>
          </p:nvPr>
        </p:nvPicPr>
        <p:blipFill>
          <a:blip r:embed="rId2" cstate="print"/>
          <a:srcRect/>
          <a:stretch>
            <a:fillRect/>
          </a:stretch>
        </p:blipFill>
        <p:spPr bwMode="auto">
          <a:xfrm>
            <a:off x="1524000" y="980728"/>
            <a:ext cx="4502636" cy="5191472"/>
          </a:xfrm>
          <a:prstGeom prst="rect">
            <a:avLst/>
          </a:prstGeom>
          <a:noFill/>
        </p:spPr>
      </p:pic>
      <p:pic>
        <p:nvPicPr>
          <p:cNvPr id="28673" name="Picture 1" descr="H:\knihaplzen2\Nová složka (3)\DSCF1350.JPG"/>
          <p:cNvPicPr>
            <a:picLocks noChangeAspect="1" noChangeArrowheads="1"/>
          </p:cNvPicPr>
          <p:nvPr/>
        </p:nvPicPr>
        <p:blipFill>
          <a:blip r:embed="rId3" cstate="print"/>
          <a:srcRect/>
          <a:stretch>
            <a:fillRect/>
          </a:stretch>
        </p:blipFill>
        <p:spPr bwMode="auto">
          <a:xfrm>
            <a:off x="4511824" y="2753884"/>
            <a:ext cx="6156176" cy="4104117"/>
          </a:xfrm>
          <a:prstGeom prst="rect">
            <a:avLst/>
          </a:prstGeom>
          <a:noFill/>
        </p:spPr>
      </p:pic>
      <p:sp>
        <p:nvSpPr>
          <p:cNvPr id="7" name="Zástupný symbol pro obsah 6"/>
          <p:cNvSpPr>
            <a:spLocks noGrp="1"/>
          </p:cNvSpPr>
          <p:nvPr>
            <p:ph sz="half" idx="1"/>
          </p:nvPr>
        </p:nvSpPr>
        <p:spPr/>
        <p:txBody>
          <a:bodyPr/>
          <a:lstStyle/>
          <a:p>
            <a:endParaRPr lang="cs-CZ"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332656"/>
            <a:ext cx="8229600" cy="504056"/>
          </a:xfrm>
        </p:spPr>
        <p:txBody>
          <a:bodyPr>
            <a:normAutofit fontScale="90000"/>
          </a:bodyPr>
          <a:lstStyle/>
          <a:p>
            <a:r>
              <a:rPr lang="cs-CZ" dirty="0" err="1"/>
              <a:t>Käthe</a:t>
            </a:r>
            <a:r>
              <a:rPr lang="cs-CZ" dirty="0"/>
              <a:t> </a:t>
            </a:r>
            <a:r>
              <a:rPr lang="cs-CZ" dirty="0" err="1"/>
              <a:t>Kollwitz</a:t>
            </a:r>
            <a:r>
              <a:rPr lang="cs-CZ" dirty="0"/>
              <a:t>    1867-1945</a:t>
            </a:r>
            <a:br>
              <a:rPr lang="cs-CZ" dirty="0"/>
            </a:br>
            <a:endParaRPr lang="cs-CZ" dirty="0"/>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a:p>
        </p:txBody>
      </p:sp>
      <p:pic>
        <p:nvPicPr>
          <p:cNvPr id="171010" name="Picture 2" descr="Výsledek obrázku pro kathe kollwitz"/>
          <p:cNvPicPr>
            <a:picLocks noChangeAspect="1" noChangeArrowheads="1"/>
          </p:cNvPicPr>
          <p:nvPr/>
        </p:nvPicPr>
        <p:blipFill>
          <a:blip r:embed="rId2" cstate="print"/>
          <a:srcRect/>
          <a:stretch>
            <a:fillRect/>
          </a:stretch>
        </p:blipFill>
        <p:spPr bwMode="auto">
          <a:xfrm>
            <a:off x="1524000" y="1057276"/>
            <a:ext cx="6934200" cy="5800725"/>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p:cNvSpPr>
            <a:spLocks noGrp="1"/>
          </p:cNvSpPr>
          <p:nvPr>
            <p:ph type="title"/>
          </p:nvPr>
        </p:nvSpPr>
        <p:spPr/>
        <p:txBody>
          <a:bodyPr/>
          <a:lstStyle/>
          <a:p>
            <a:pPr eaLnBrk="1" hangingPunct="1"/>
            <a:endParaRPr lang="de-DE"/>
          </a:p>
        </p:txBody>
      </p:sp>
      <p:sp>
        <p:nvSpPr>
          <p:cNvPr id="57347" name="Zástupný symbol pro obsah 2"/>
          <p:cNvSpPr>
            <a:spLocks noGrp="1"/>
          </p:cNvSpPr>
          <p:nvPr>
            <p:ph sz="half" idx="1"/>
          </p:nvPr>
        </p:nvSpPr>
        <p:spPr/>
        <p:txBody>
          <a:bodyPr/>
          <a:lstStyle/>
          <a:p>
            <a:pPr eaLnBrk="1" hangingPunct="1"/>
            <a:endParaRPr lang="de-DE"/>
          </a:p>
        </p:txBody>
      </p:sp>
      <p:sp>
        <p:nvSpPr>
          <p:cNvPr id="57348" name="Zástupný symbol pro obsah 3"/>
          <p:cNvSpPr>
            <a:spLocks noGrp="1"/>
          </p:cNvSpPr>
          <p:nvPr>
            <p:ph sz="half" idx="2"/>
          </p:nvPr>
        </p:nvSpPr>
        <p:spPr/>
        <p:txBody>
          <a:bodyPr/>
          <a:lstStyle/>
          <a:p>
            <a:pPr eaLnBrk="1" hangingPunct="1"/>
            <a:endParaRPr lang="de-DE"/>
          </a:p>
        </p:txBody>
      </p:sp>
      <p:pic>
        <p:nvPicPr>
          <p:cNvPr id="57349" name="Picture 2" descr="http://schsfirst15.weebly.com/uploads/5/1/0/9/5109502/9238102_orig.jpg"/>
          <p:cNvPicPr>
            <a:picLocks noChangeAspect="1" noChangeArrowheads="1"/>
          </p:cNvPicPr>
          <p:nvPr/>
        </p:nvPicPr>
        <p:blipFill>
          <a:blip r:embed="rId2" cstate="print"/>
          <a:srcRect/>
          <a:stretch>
            <a:fillRect/>
          </a:stretch>
        </p:blipFill>
        <p:spPr bwMode="auto">
          <a:xfrm>
            <a:off x="1698626" y="1557339"/>
            <a:ext cx="4073525" cy="4103687"/>
          </a:xfrm>
          <a:prstGeom prst="rect">
            <a:avLst/>
          </a:prstGeom>
          <a:noFill/>
          <a:ln w="9525">
            <a:noFill/>
            <a:miter lim="800000"/>
            <a:headEnd/>
            <a:tailEnd/>
          </a:ln>
        </p:spPr>
      </p:pic>
      <p:pic>
        <p:nvPicPr>
          <p:cNvPr id="57350" name="Picture 4" descr="http://claralieu.files.wordpress.com/2011/08/kollwitz.jpg"/>
          <p:cNvPicPr>
            <a:picLocks noChangeAspect="1" noChangeArrowheads="1"/>
          </p:cNvPicPr>
          <p:nvPr/>
        </p:nvPicPr>
        <p:blipFill>
          <a:blip r:embed="rId3" cstate="print"/>
          <a:srcRect/>
          <a:stretch>
            <a:fillRect/>
          </a:stretch>
        </p:blipFill>
        <p:spPr bwMode="auto">
          <a:xfrm>
            <a:off x="5880100" y="1700213"/>
            <a:ext cx="4648200" cy="4000500"/>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240016" y="274638"/>
            <a:ext cx="4427984" cy="1325562"/>
          </a:xfrm>
        </p:spPr>
        <p:txBody>
          <a:bodyPr>
            <a:normAutofit/>
          </a:bodyPr>
          <a:lstStyle/>
          <a:p>
            <a:r>
              <a:rPr lang="cs-CZ" sz="2800" dirty="0">
                <a:solidFill>
                  <a:srgbClr val="FF0000"/>
                </a:solidFill>
              </a:rPr>
              <a:t> </a:t>
            </a:r>
          </a:p>
        </p:txBody>
      </p:sp>
      <p:sp>
        <p:nvSpPr>
          <p:cNvPr id="3" name="Zástupný symbol pro obsah 2"/>
          <p:cNvSpPr>
            <a:spLocks noGrp="1"/>
          </p:cNvSpPr>
          <p:nvPr>
            <p:ph sz="half" idx="1"/>
          </p:nvPr>
        </p:nvSpPr>
        <p:spPr/>
        <p:txBody>
          <a:bodyPr>
            <a:normAutofit fontScale="85000" lnSpcReduction="20000"/>
          </a:bodyPr>
          <a:lstStyle/>
          <a:p>
            <a:endParaRPr lang="cs-CZ"/>
          </a:p>
        </p:txBody>
      </p:sp>
      <p:sp>
        <p:nvSpPr>
          <p:cNvPr id="4" name="Zástupný symbol pro obsah 3"/>
          <p:cNvSpPr>
            <a:spLocks noGrp="1"/>
          </p:cNvSpPr>
          <p:nvPr>
            <p:ph sz="half" idx="2"/>
          </p:nvPr>
        </p:nvSpPr>
        <p:spPr>
          <a:xfrm>
            <a:off x="6153150" y="1820864"/>
            <a:ext cx="3886200" cy="4920505"/>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marL="0" indent="0">
              <a:buNone/>
            </a:pPr>
            <a:endParaRPr lang="cs-CZ" dirty="0"/>
          </a:p>
          <a:p>
            <a:pPr marL="0" indent="0">
              <a:buNone/>
            </a:pPr>
            <a:r>
              <a:rPr lang="cs-CZ" sz="1600" dirty="0"/>
              <a:t>Tina Bauer-</a:t>
            </a:r>
            <a:r>
              <a:rPr lang="cs-CZ" sz="1600" dirty="0" err="1"/>
              <a:t>Pezzelen</a:t>
            </a:r>
            <a:r>
              <a:rPr lang="cs-CZ" sz="1600" dirty="0"/>
              <a:t>, Golgota 1917</a:t>
            </a:r>
          </a:p>
        </p:txBody>
      </p:sp>
      <p:pic>
        <p:nvPicPr>
          <p:cNvPr id="3074" name="Picture 2" descr="C:\Users\Lada\Desktop\knihaplzen2\výstava\podletémat\1relmetafyz\115.png"/>
          <p:cNvPicPr>
            <a:picLocks noChangeAspect="1" noChangeArrowheads="1"/>
          </p:cNvPicPr>
          <p:nvPr/>
        </p:nvPicPr>
        <p:blipFill>
          <a:blip r:embed="rId2" cstate="print"/>
          <a:srcRect/>
          <a:stretch>
            <a:fillRect/>
          </a:stretch>
        </p:blipFill>
        <p:spPr bwMode="auto">
          <a:xfrm>
            <a:off x="1554640" y="191702"/>
            <a:ext cx="4598511" cy="6666298"/>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35170" name="Picture 2" descr="C:\Users\Lada\Desktop\výstava\alternativa2\2Civilizačnítrauma\113NECHLEBA-Vratislav-Hlad-Z-cyklu-MaterstviSIMON.jpg"/>
          <p:cNvPicPr>
            <a:picLocks noGrp="1" noChangeAspect="1" noChangeArrowheads="1"/>
          </p:cNvPicPr>
          <p:nvPr>
            <p:ph sz="half" idx="1"/>
          </p:nvPr>
        </p:nvPicPr>
        <p:blipFill>
          <a:blip r:embed="rId2" cstate="print"/>
          <a:srcRect/>
          <a:stretch>
            <a:fillRect/>
          </a:stretch>
        </p:blipFill>
        <p:spPr bwMode="auto">
          <a:xfrm>
            <a:off x="1524000" y="0"/>
            <a:ext cx="5753100" cy="6858000"/>
          </a:xfrm>
          <a:prstGeom prst="rect">
            <a:avLst/>
          </a:prstGeom>
          <a:noFill/>
        </p:spPr>
      </p:pic>
      <p:sp>
        <p:nvSpPr>
          <p:cNvPr id="7" name="Zástupný symbol pro obsah 6"/>
          <p:cNvSpPr>
            <a:spLocks noGrp="1"/>
          </p:cNvSpPr>
          <p:nvPr>
            <p:ph sz="half" idx="2"/>
          </p:nvPr>
        </p:nvSpPr>
        <p:spPr>
          <a:xfrm>
            <a:off x="7248128" y="1770502"/>
            <a:ext cx="3312368" cy="4970867"/>
          </a:xfrm>
        </p:spPr>
        <p:txBody>
          <a:bodyPr>
            <a:normAutofit fontScale="85000" lnSpcReduction="20000"/>
          </a:bodyPr>
          <a:lstStyle/>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2000" dirty="0"/>
          </a:p>
          <a:p>
            <a:pPr>
              <a:buNone/>
            </a:pPr>
            <a:r>
              <a:rPr lang="cs-CZ" sz="1700" dirty="0"/>
              <a:t>Vratislav </a:t>
            </a:r>
            <a:r>
              <a:rPr lang="cs-CZ" sz="1700" dirty="0" err="1"/>
              <a:t>Nechleba</a:t>
            </a:r>
            <a:r>
              <a:rPr lang="cs-CZ" sz="1700" dirty="0"/>
              <a:t>, </a:t>
            </a:r>
            <a:r>
              <a:rPr lang="cs-CZ" sz="1700" dirty="0" err="1"/>
              <a:t>Hunger</a:t>
            </a:r>
            <a:endParaRPr lang="cs-CZ" sz="1700" dirty="0"/>
          </a:p>
          <a:p>
            <a:pPr>
              <a:buNone/>
            </a:pPr>
            <a:r>
              <a:rPr lang="cs-CZ" sz="1700" dirty="0" err="1"/>
              <a:t>before</a:t>
            </a:r>
            <a:r>
              <a:rPr lang="cs-CZ" sz="1700" dirty="0"/>
              <a:t> 1915</a:t>
            </a:r>
          </a:p>
          <a:p>
            <a:endParaRPr 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2800" dirty="0"/>
              <a:t>Karel </a:t>
            </a:r>
            <a:r>
              <a:rPr lang="cs-CZ" sz="2800" dirty="0" err="1"/>
              <a:t>Myslbek</a:t>
            </a:r>
            <a:r>
              <a:rPr lang="cs-CZ" sz="2800" dirty="0"/>
              <a:t> 1874-1915</a:t>
            </a:r>
          </a:p>
        </p:txBody>
      </p:sp>
      <p:sp>
        <p:nvSpPr>
          <p:cNvPr id="3" name="Zástupný symbol pro obsah 2"/>
          <p:cNvSpPr>
            <a:spLocks noGrp="1"/>
          </p:cNvSpPr>
          <p:nvPr>
            <p:ph sz="half" idx="1"/>
          </p:nvPr>
        </p:nvSpPr>
        <p:spPr/>
        <p:txBody>
          <a:bodyPr/>
          <a:lstStyle/>
          <a:p>
            <a:endParaRPr lang="cs-CZ" dirty="0"/>
          </a:p>
        </p:txBody>
      </p:sp>
      <p:pic>
        <p:nvPicPr>
          <p:cNvPr id="5" name="Picture 3" descr="C:\Users\Lada\Desktop\výstava\alternativa2\2Civilizačnítrauma\MyslebkNestesti-uraz-Utonuly.jpg"/>
          <p:cNvPicPr>
            <a:picLocks noChangeAspect="1" noChangeArrowheads="1"/>
          </p:cNvPicPr>
          <p:nvPr/>
        </p:nvPicPr>
        <p:blipFill>
          <a:blip r:embed="rId2" cstate="print"/>
          <a:srcRect/>
          <a:stretch>
            <a:fillRect/>
          </a:stretch>
        </p:blipFill>
        <p:spPr bwMode="auto">
          <a:xfrm>
            <a:off x="1847528" y="1340768"/>
            <a:ext cx="4176464" cy="3341171"/>
          </a:xfrm>
          <a:prstGeom prst="rect">
            <a:avLst/>
          </a:prstGeom>
          <a:noFill/>
        </p:spPr>
      </p:pic>
      <p:pic>
        <p:nvPicPr>
          <p:cNvPr id="136194" name="Picture 2" descr="C:\Users\Lada\Desktop\výstava\alternativa2\2Civilizačnítrauma\24Myslebkzebraci.jpg"/>
          <p:cNvPicPr>
            <a:picLocks noGrp="1" noChangeAspect="1" noChangeArrowheads="1"/>
          </p:cNvPicPr>
          <p:nvPr>
            <p:ph sz="half" idx="2"/>
          </p:nvPr>
        </p:nvPicPr>
        <p:blipFill>
          <a:blip r:embed="rId3" cstate="print"/>
          <a:srcRect/>
          <a:stretch>
            <a:fillRect/>
          </a:stretch>
        </p:blipFill>
        <p:spPr bwMode="auto">
          <a:xfrm>
            <a:off x="6096000" y="3406140"/>
            <a:ext cx="4572000" cy="3451860"/>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a:xfrm>
            <a:off x="1919536" y="1820864"/>
            <a:ext cx="4119314" cy="4920505"/>
          </a:xfrm>
        </p:spPr>
        <p:txBody>
          <a:bodyPr>
            <a:normAutofit fontScale="775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dirty="0"/>
          </a:p>
          <a:p>
            <a:pPr>
              <a:buNone/>
            </a:pPr>
            <a:endParaRPr lang="cs-CZ" dirty="0"/>
          </a:p>
          <a:p>
            <a:pPr>
              <a:buNone/>
            </a:pPr>
            <a:endParaRPr lang="cs-CZ" dirty="0"/>
          </a:p>
          <a:p>
            <a:pPr>
              <a:buNone/>
            </a:pPr>
            <a:endParaRPr lang="cs-CZ" dirty="0"/>
          </a:p>
          <a:p>
            <a:pPr>
              <a:buNone/>
            </a:pPr>
            <a:r>
              <a:rPr lang="cs-CZ" dirty="0"/>
              <a:t>Albin </a:t>
            </a:r>
            <a:r>
              <a:rPr lang="cs-CZ" dirty="0" err="1"/>
              <a:t>Egger-Lienz</a:t>
            </a:r>
            <a:r>
              <a:rPr lang="cs-CZ" dirty="0"/>
              <a:t> Kriegsfrauen 1918-22</a:t>
            </a:r>
          </a:p>
        </p:txBody>
      </p:sp>
      <p:sp>
        <p:nvSpPr>
          <p:cNvPr id="4" name="Zástupný symbol pro obsah 3"/>
          <p:cNvSpPr>
            <a:spLocks noGrp="1"/>
          </p:cNvSpPr>
          <p:nvPr>
            <p:ph sz="half" idx="2"/>
          </p:nvPr>
        </p:nvSpPr>
        <p:spPr/>
        <p:txBody>
          <a:bodyPr>
            <a:normAutofit fontScale="77500" lnSpcReduction="20000"/>
          </a:bodyPr>
          <a:lstStyle/>
          <a:p>
            <a:endParaRPr lang="cs-CZ"/>
          </a:p>
        </p:txBody>
      </p:sp>
      <p:pic>
        <p:nvPicPr>
          <p:cNvPr id="161794" name="Picture 2" descr="https://upload.wikimedia.org/wikipedia/commons/3/37/Egger-Lienz_-_Kriegsfrauen_1918-22.jpg"/>
          <p:cNvPicPr>
            <a:picLocks noChangeAspect="1" noChangeArrowheads="1"/>
          </p:cNvPicPr>
          <p:nvPr/>
        </p:nvPicPr>
        <p:blipFill>
          <a:blip r:embed="rId2" cstate="print"/>
          <a:srcRect/>
          <a:stretch>
            <a:fillRect/>
          </a:stretch>
        </p:blipFill>
        <p:spPr bwMode="auto">
          <a:xfrm>
            <a:off x="1524001" y="274638"/>
            <a:ext cx="9362097" cy="5561136"/>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a:xfrm>
            <a:off x="1988344" y="1770502"/>
            <a:ext cx="4035648" cy="5087499"/>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endParaRPr lang="sk-SK" dirty="0"/>
          </a:p>
          <a:p>
            <a:pPr>
              <a:buNone/>
            </a:pPr>
            <a:endParaRPr lang="sk-SK" dirty="0"/>
          </a:p>
          <a:p>
            <a:pPr>
              <a:buNone/>
            </a:pPr>
            <a:endParaRPr lang="sk-SK" sz="1900" dirty="0"/>
          </a:p>
          <a:p>
            <a:pPr>
              <a:buNone/>
            </a:pPr>
            <a:endParaRPr lang="sk-SK" sz="1900" dirty="0"/>
          </a:p>
          <a:p>
            <a:pPr>
              <a:buNone/>
            </a:pPr>
            <a:r>
              <a:rPr lang="sk-SK" sz="1900" dirty="0" err="1"/>
              <a:t>Albin</a:t>
            </a:r>
            <a:r>
              <a:rPr lang="sk-SK" sz="1900" dirty="0"/>
              <a:t> </a:t>
            </a:r>
            <a:r>
              <a:rPr lang="sk-SK" sz="1900" dirty="0" err="1"/>
              <a:t>Egger</a:t>
            </a:r>
            <a:r>
              <a:rPr lang="sk-SK" sz="1900" dirty="0"/>
              <a:t>- </a:t>
            </a:r>
            <a:r>
              <a:rPr lang="sk-SK" sz="1900" dirty="0" err="1"/>
              <a:t>Lienz</a:t>
            </a:r>
            <a:r>
              <a:rPr lang="sk-SK" sz="1900" dirty="0"/>
              <a:t>, Das </a:t>
            </a:r>
            <a:r>
              <a:rPr lang="sk-SK" sz="1900" dirty="0" err="1"/>
              <a:t>Tischgebet</a:t>
            </a:r>
            <a:r>
              <a:rPr lang="sk-SK" sz="1900" dirty="0"/>
              <a:t> 1923</a:t>
            </a:r>
            <a:endParaRPr lang="cs-CZ" sz="1900" dirty="0"/>
          </a:p>
          <a:p>
            <a:endParaRPr lang="cs-CZ" sz="1900" dirty="0"/>
          </a:p>
        </p:txBody>
      </p:sp>
      <p:sp>
        <p:nvSpPr>
          <p:cNvPr id="4" name="Zástupný symbol pro obsah 3"/>
          <p:cNvSpPr>
            <a:spLocks noGrp="1"/>
          </p:cNvSpPr>
          <p:nvPr>
            <p:ph sz="half" idx="2"/>
          </p:nvPr>
        </p:nvSpPr>
        <p:spPr/>
        <p:txBody>
          <a:bodyPr>
            <a:normAutofit fontScale="85000" lnSpcReduction="20000"/>
          </a:bodyPr>
          <a:lstStyle/>
          <a:p>
            <a:endParaRPr lang="cs-CZ"/>
          </a:p>
        </p:txBody>
      </p:sp>
      <p:pic>
        <p:nvPicPr>
          <p:cNvPr id="5" name="Obrázek 4" descr="Albin Egger-Lienz, Das Tischgebet, Kleinere Wiederholung der zweiten Fassung, nach 1923, Öl auf Leinwand, 90,5 x 119,5 cm, Belvedere, Wien, Inv.-Nr. 3190"/>
          <p:cNvPicPr/>
          <p:nvPr/>
        </p:nvPicPr>
        <p:blipFill>
          <a:blip r:embed="rId2" cstate="print"/>
          <a:srcRect/>
          <a:stretch>
            <a:fillRect/>
          </a:stretch>
        </p:blipFill>
        <p:spPr bwMode="auto">
          <a:xfrm>
            <a:off x="2279576" y="260648"/>
            <a:ext cx="7632848" cy="568863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663953" y="188640"/>
            <a:ext cx="4835005" cy="1512168"/>
          </a:xfrm>
        </p:spPr>
        <p:txBody>
          <a:bodyPr/>
          <a:lstStyle/>
          <a:p>
            <a:pPr>
              <a:defRPr/>
            </a:pPr>
            <a:r>
              <a:rPr lang="cs-CZ" sz="2400" b="1" dirty="0" err="1"/>
              <a:t>Symbolism</a:t>
            </a:r>
            <a:r>
              <a:rPr lang="cs-CZ" sz="2400" b="1" dirty="0"/>
              <a:t> and </a:t>
            </a:r>
            <a:r>
              <a:rPr lang="cs-CZ" sz="2400" b="1" dirty="0" err="1"/>
              <a:t>new</a:t>
            </a:r>
            <a:r>
              <a:rPr lang="cs-CZ" sz="2400" b="1" dirty="0"/>
              <a:t> </a:t>
            </a:r>
            <a:r>
              <a:rPr lang="cs-CZ" sz="2400" b="1" dirty="0" err="1"/>
              <a:t>expressionissm</a:t>
            </a:r>
            <a:r>
              <a:rPr lang="cs-CZ" sz="2400" b="1" dirty="0"/>
              <a:t> </a:t>
            </a:r>
            <a:r>
              <a:rPr lang="cs-CZ" sz="2400" b="1" dirty="0" err="1"/>
              <a:t>of</a:t>
            </a:r>
            <a:r>
              <a:rPr lang="cs-CZ" sz="2400" b="1" dirty="0"/>
              <a:t> body   </a:t>
            </a:r>
            <a:endParaRPr lang="cs-CZ" sz="2400" dirty="0"/>
          </a:p>
        </p:txBody>
      </p:sp>
      <p:sp>
        <p:nvSpPr>
          <p:cNvPr id="34819" name="Zástupný symbol pro obsah 2"/>
          <p:cNvSpPr>
            <a:spLocks noGrp="1"/>
          </p:cNvSpPr>
          <p:nvPr>
            <p:ph sz="half" idx="1"/>
          </p:nvPr>
        </p:nvSpPr>
        <p:spPr>
          <a:xfrm>
            <a:off x="1989138" y="1770063"/>
            <a:ext cx="4038600" cy="4972050"/>
          </a:xfrm>
        </p:spPr>
        <p:txBody>
          <a:bodyPr/>
          <a:lstStyle/>
          <a:p>
            <a:endParaRPr lang="cs-CZ"/>
          </a:p>
          <a:p>
            <a:endParaRPr lang="cs-CZ"/>
          </a:p>
          <a:p>
            <a:endParaRPr lang="cs-CZ"/>
          </a:p>
          <a:p>
            <a:endParaRPr lang="cs-CZ"/>
          </a:p>
          <a:p>
            <a:endParaRPr lang="cs-CZ"/>
          </a:p>
          <a:p>
            <a:endParaRPr lang="cs-CZ"/>
          </a:p>
          <a:p>
            <a:endParaRPr lang="cs-CZ"/>
          </a:p>
          <a:p>
            <a:endParaRPr lang="cs-CZ"/>
          </a:p>
          <a:p>
            <a:pPr>
              <a:buFont typeface="Wingdings" pitchFamily="2" charset="2"/>
              <a:buNone/>
            </a:pPr>
            <a:endParaRPr lang="cs-CZ" sz="1600"/>
          </a:p>
          <a:p>
            <a:pPr>
              <a:buFont typeface="Wingdings" pitchFamily="2" charset="2"/>
              <a:buNone/>
            </a:pPr>
            <a:r>
              <a:rPr lang="cs-CZ" sz="1600"/>
              <a:t>Gustave Moreau, </a:t>
            </a:r>
            <a:r>
              <a:rPr lang="cs-CZ" sz="1600" i="1"/>
              <a:t>Apparition</a:t>
            </a:r>
            <a:r>
              <a:rPr lang="cs-CZ" sz="1600"/>
              <a:t>, 1876</a:t>
            </a:r>
          </a:p>
        </p:txBody>
      </p:sp>
      <p:sp>
        <p:nvSpPr>
          <p:cNvPr id="34820" name="Zástupný symbol pro obsah 3"/>
          <p:cNvSpPr>
            <a:spLocks noGrp="1"/>
          </p:cNvSpPr>
          <p:nvPr>
            <p:ph sz="half" idx="2"/>
          </p:nvPr>
        </p:nvSpPr>
        <p:spPr>
          <a:xfrm>
            <a:off x="6180138" y="1341438"/>
            <a:ext cx="4038600" cy="5327650"/>
          </a:xfrm>
        </p:spPr>
        <p:txBody>
          <a:bodyPr/>
          <a:lstStyle/>
          <a:p>
            <a:pPr>
              <a:buFont typeface="Wingdings" pitchFamily="2" charset="2"/>
              <a:buNone/>
            </a:pPr>
            <a:r>
              <a:rPr lang="cs-CZ" sz="1800" dirty="0"/>
              <a:t> </a:t>
            </a:r>
            <a:endParaRPr lang="cs-CZ" sz="1800" b="1" dirty="0"/>
          </a:p>
          <a:p>
            <a:pPr>
              <a:buFont typeface="Wingdings" pitchFamily="2" charset="2"/>
              <a:buNone/>
            </a:pPr>
            <a:endParaRPr lang="cs-CZ" sz="1800" dirty="0"/>
          </a:p>
          <a:p>
            <a:pPr>
              <a:buFont typeface="Wingdings" pitchFamily="2" charset="2"/>
              <a:buNone/>
            </a:pPr>
            <a:endParaRPr lang="cs-CZ" sz="1800" dirty="0"/>
          </a:p>
          <a:p>
            <a:pPr>
              <a:buFont typeface="Wingdings" pitchFamily="2" charset="2"/>
              <a:buNone/>
            </a:pPr>
            <a:endParaRPr lang="cs-CZ" sz="1800" i="1" dirty="0"/>
          </a:p>
          <a:p>
            <a:pPr>
              <a:buFont typeface="Wingdings" pitchFamily="2" charset="2"/>
              <a:buNone/>
            </a:pPr>
            <a:r>
              <a:rPr lang="cs-CZ" sz="1800" i="1" dirty="0" err="1"/>
              <a:t>Salomé</a:t>
            </a:r>
            <a:r>
              <a:rPr lang="cs-CZ" sz="1800" i="1" dirty="0"/>
              <a:t>…</a:t>
            </a:r>
            <a:r>
              <a:rPr lang="cs-CZ" sz="1800" i="1" dirty="0" err="1"/>
              <a:t>the</a:t>
            </a:r>
            <a:r>
              <a:rPr lang="cs-CZ" sz="1800" i="1" dirty="0"/>
              <a:t> </a:t>
            </a:r>
            <a:r>
              <a:rPr lang="cs-CZ" sz="1800" i="1" dirty="0" err="1"/>
              <a:t>symbolic</a:t>
            </a:r>
            <a:r>
              <a:rPr lang="cs-CZ" sz="1800" i="1" dirty="0"/>
              <a:t> </a:t>
            </a:r>
            <a:r>
              <a:rPr lang="cs-CZ" sz="1800" i="1" dirty="0" err="1"/>
              <a:t>incarnation</a:t>
            </a:r>
            <a:r>
              <a:rPr lang="cs-CZ" sz="1800" i="1" dirty="0"/>
              <a:t> </a:t>
            </a:r>
            <a:r>
              <a:rPr lang="cs-CZ" sz="1800" i="1" dirty="0" err="1"/>
              <a:t>of</a:t>
            </a:r>
            <a:r>
              <a:rPr lang="cs-CZ" sz="1800" i="1" dirty="0"/>
              <a:t> </a:t>
            </a:r>
            <a:r>
              <a:rPr lang="cs-CZ" sz="1800" i="1" dirty="0" err="1"/>
              <a:t>undying</a:t>
            </a:r>
            <a:r>
              <a:rPr lang="cs-CZ" sz="1800" i="1" dirty="0"/>
              <a:t> </a:t>
            </a:r>
            <a:r>
              <a:rPr lang="cs-CZ" sz="1800" i="1" dirty="0" err="1"/>
              <a:t>Lust</a:t>
            </a:r>
            <a:r>
              <a:rPr lang="cs-CZ" sz="1800" i="1" dirty="0"/>
              <a:t>, </a:t>
            </a:r>
            <a:r>
              <a:rPr lang="cs-CZ" sz="1800" i="1" dirty="0" err="1"/>
              <a:t>the</a:t>
            </a:r>
            <a:r>
              <a:rPr lang="cs-CZ" sz="1800" i="1" dirty="0"/>
              <a:t> </a:t>
            </a:r>
            <a:r>
              <a:rPr lang="cs-CZ" sz="1800" i="1" dirty="0" err="1"/>
              <a:t>goddess</a:t>
            </a:r>
            <a:r>
              <a:rPr lang="cs-CZ" sz="1800" i="1" dirty="0"/>
              <a:t> </a:t>
            </a:r>
            <a:r>
              <a:rPr lang="cs-CZ" sz="1800" i="1" dirty="0" err="1"/>
              <a:t>of</a:t>
            </a:r>
            <a:r>
              <a:rPr lang="cs-CZ" sz="1800" i="1" dirty="0"/>
              <a:t> </a:t>
            </a:r>
            <a:r>
              <a:rPr lang="cs-CZ" sz="1800" i="1" dirty="0" err="1"/>
              <a:t>immortal</a:t>
            </a:r>
            <a:r>
              <a:rPr lang="cs-CZ" sz="1800" i="1" dirty="0"/>
              <a:t> </a:t>
            </a:r>
            <a:r>
              <a:rPr lang="cs-CZ" sz="1800" i="1" dirty="0" err="1"/>
              <a:t>Hysteria</a:t>
            </a:r>
            <a:r>
              <a:rPr lang="cs-CZ" sz="1800" i="1" dirty="0"/>
              <a:t>, </a:t>
            </a:r>
            <a:r>
              <a:rPr lang="cs-CZ" sz="1800" i="1" dirty="0" err="1"/>
              <a:t>accursed</a:t>
            </a:r>
            <a:r>
              <a:rPr lang="cs-CZ" sz="1800" i="1" dirty="0"/>
              <a:t> </a:t>
            </a:r>
            <a:r>
              <a:rPr lang="cs-CZ" sz="1800" i="1" dirty="0" err="1"/>
              <a:t>Beauty</a:t>
            </a:r>
            <a:r>
              <a:rPr lang="cs-CZ" sz="1800" i="1" dirty="0"/>
              <a:t> </a:t>
            </a:r>
            <a:r>
              <a:rPr lang="cs-CZ" sz="1800" i="1" dirty="0" err="1"/>
              <a:t>exalted</a:t>
            </a:r>
            <a:r>
              <a:rPr lang="cs-CZ" sz="1800" i="1" dirty="0"/>
              <a:t> </a:t>
            </a:r>
            <a:r>
              <a:rPr lang="cs-CZ" sz="1800" i="1" dirty="0" err="1"/>
              <a:t>above</a:t>
            </a:r>
            <a:r>
              <a:rPr lang="cs-CZ" sz="1800" i="1" dirty="0"/>
              <a:t> </a:t>
            </a:r>
            <a:r>
              <a:rPr lang="cs-CZ" sz="1800" i="1" dirty="0" err="1"/>
              <a:t>all</a:t>
            </a:r>
            <a:r>
              <a:rPr lang="cs-CZ" sz="1800" i="1" dirty="0"/>
              <a:t> </a:t>
            </a:r>
            <a:r>
              <a:rPr lang="cs-CZ" sz="1800" i="1" dirty="0" err="1"/>
              <a:t>other</a:t>
            </a:r>
            <a:r>
              <a:rPr lang="cs-CZ" sz="1800" i="1" dirty="0"/>
              <a:t> </a:t>
            </a:r>
            <a:r>
              <a:rPr lang="cs-CZ" sz="1800" i="1" dirty="0" err="1"/>
              <a:t>beauties</a:t>
            </a:r>
            <a:r>
              <a:rPr lang="cs-CZ" sz="1800" i="1" dirty="0"/>
              <a:t> by </a:t>
            </a:r>
            <a:r>
              <a:rPr lang="cs-CZ" sz="1800" i="1" dirty="0" err="1"/>
              <a:t>the</a:t>
            </a:r>
            <a:r>
              <a:rPr lang="cs-CZ" sz="1800" i="1" dirty="0"/>
              <a:t> </a:t>
            </a:r>
            <a:r>
              <a:rPr lang="cs-CZ" sz="1800" i="1" dirty="0" err="1"/>
              <a:t>catalepsy</a:t>
            </a:r>
            <a:r>
              <a:rPr lang="cs-CZ" sz="1800" i="1" dirty="0"/>
              <a:t> </a:t>
            </a:r>
            <a:r>
              <a:rPr lang="cs-CZ" sz="1800" i="1" dirty="0" err="1"/>
              <a:t>that</a:t>
            </a:r>
            <a:r>
              <a:rPr lang="cs-CZ" sz="1800" i="1" dirty="0"/>
              <a:t> </a:t>
            </a:r>
            <a:r>
              <a:rPr lang="cs-CZ" sz="1800" i="1" dirty="0" err="1"/>
              <a:t>hardens</a:t>
            </a:r>
            <a:r>
              <a:rPr lang="cs-CZ" sz="1800" i="1" dirty="0"/>
              <a:t> her </a:t>
            </a:r>
            <a:r>
              <a:rPr lang="cs-CZ" sz="1800" i="1" dirty="0" err="1"/>
              <a:t>flesh</a:t>
            </a:r>
            <a:r>
              <a:rPr lang="cs-CZ" sz="1800" i="1" dirty="0"/>
              <a:t> </a:t>
            </a:r>
            <a:r>
              <a:rPr lang="cs-CZ" sz="1800" i="1" dirty="0" err="1"/>
              <a:t>and</a:t>
            </a:r>
            <a:r>
              <a:rPr lang="cs-CZ" sz="1800" i="1" dirty="0"/>
              <a:t> </a:t>
            </a:r>
            <a:r>
              <a:rPr lang="cs-CZ" sz="1800" i="1" dirty="0" err="1"/>
              <a:t>steels</a:t>
            </a:r>
            <a:r>
              <a:rPr lang="cs-CZ" sz="1800" i="1" dirty="0"/>
              <a:t> her </a:t>
            </a:r>
            <a:r>
              <a:rPr lang="cs-CZ" sz="1800" i="1" dirty="0" err="1"/>
              <a:t>muscles</a:t>
            </a:r>
            <a:r>
              <a:rPr lang="cs-CZ" sz="1800" i="1" dirty="0"/>
              <a:t>…“</a:t>
            </a:r>
          </a:p>
          <a:p>
            <a:pPr>
              <a:buFont typeface="Wingdings" pitchFamily="2" charset="2"/>
              <a:buNone/>
            </a:pPr>
            <a:r>
              <a:rPr lang="cs-CZ" sz="1800" dirty="0" err="1"/>
              <a:t>Joris</a:t>
            </a:r>
            <a:r>
              <a:rPr lang="cs-CZ" sz="1800" dirty="0"/>
              <a:t>-Karl </a:t>
            </a:r>
            <a:r>
              <a:rPr lang="cs-CZ" sz="1800" dirty="0" err="1"/>
              <a:t>Huysmans</a:t>
            </a:r>
            <a:endParaRPr lang="cs-CZ" sz="1800" dirty="0"/>
          </a:p>
          <a:p>
            <a:pPr>
              <a:buFont typeface="Wingdings" pitchFamily="2" charset="2"/>
              <a:buNone/>
            </a:pPr>
            <a:endParaRPr lang="cs-CZ" sz="2400" dirty="0"/>
          </a:p>
        </p:txBody>
      </p:sp>
      <p:pic>
        <p:nvPicPr>
          <p:cNvPr id="34821" name="Picture 2" descr="http://uploads4.wikipaintings.org/images/gustave-moreau/the-apparition-1876.jpg"/>
          <p:cNvPicPr>
            <a:picLocks noChangeAspect="1" noChangeArrowheads="1"/>
          </p:cNvPicPr>
          <p:nvPr/>
        </p:nvPicPr>
        <p:blipFill>
          <a:blip r:embed="rId2" cstate="print"/>
          <a:srcRect/>
          <a:stretch>
            <a:fillRect/>
          </a:stretch>
        </p:blipFill>
        <p:spPr bwMode="auto">
          <a:xfrm>
            <a:off x="1692276" y="260350"/>
            <a:ext cx="3922713" cy="5976938"/>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9138" y="512763"/>
            <a:ext cx="8678862" cy="914400"/>
          </a:xfrm>
        </p:spPr>
        <p:txBody>
          <a:bodyPr>
            <a:noAutofit/>
          </a:bodyPr>
          <a:lstStyle/>
          <a:p>
            <a:pPr>
              <a:defRPr/>
            </a:pPr>
            <a:r>
              <a:rPr lang="de-DE" sz="2800" b="1" dirty="0" err="1"/>
              <a:t>Moving</a:t>
            </a:r>
            <a:r>
              <a:rPr lang="de-DE" sz="2800" b="1" dirty="0"/>
              <a:t> </a:t>
            </a:r>
            <a:r>
              <a:rPr lang="de-DE" sz="2800" b="1" dirty="0" err="1"/>
              <a:t>image</a:t>
            </a:r>
            <a:r>
              <a:rPr lang="de-DE" sz="2800" b="1" dirty="0"/>
              <a:t> </a:t>
            </a:r>
            <a:r>
              <a:rPr lang="de-DE" sz="2800" b="1" dirty="0" err="1"/>
              <a:t>and</a:t>
            </a:r>
            <a:r>
              <a:rPr lang="de-DE" sz="2800" b="1" dirty="0"/>
              <a:t> </a:t>
            </a:r>
            <a:r>
              <a:rPr lang="de-DE" sz="2800" b="1" dirty="0" err="1"/>
              <a:t>the</a:t>
            </a:r>
            <a:r>
              <a:rPr lang="de-DE" sz="2800" b="1" dirty="0"/>
              <a:t> </a:t>
            </a:r>
            <a:r>
              <a:rPr lang="de-DE" sz="2800" b="1" dirty="0" err="1"/>
              <a:t>new</a:t>
            </a:r>
            <a:r>
              <a:rPr lang="de-DE" sz="2800" b="1" dirty="0"/>
              <a:t> </a:t>
            </a:r>
            <a:r>
              <a:rPr lang="de-DE" sz="2800" b="1" dirty="0" err="1"/>
              <a:t>visibility</a:t>
            </a:r>
            <a:r>
              <a:rPr lang="de-DE" sz="2800" b="1" dirty="0"/>
              <a:t> </a:t>
            </a:r>
            <a:r>
              <a:rPr lang="de-DE" sz="2800" b="1" dirty="0" err="1"/>
              <a:t>of</a:t>
            </a:r>
            <a:r>
              <a:rPr lang="de-DE" sz="2800" b="1" dirty="0"/>
              <a:t> </a:t>
            </a:r>
            <a:r>
              <a:rPr lang="de-DE" sz="2800" b="1" dirty="0" err="1"/>
              <a:t>mind</a:t>
            </a:r>
            <a:r>
              <a:rPr lang="de-DE" sz="2800" b="1" dirty="0"/>
              <a:t> in </a:t>
            </a:r>
            <a:r>
              <a:rPr lang="de-DE" sz="2800" b="1" dirty="0" err="1"/>
              <a:t>early</a:t>
            </a:r>
            <a:r>
              <a:rPr lang="de-DE" sz="2800" b="1" dirty="0"/>
              <a:t> 20th </a:t>
            </a:r>
            <a:r>
              <a:rPr lang="de-DE" sz="2800" b="1" dirty="0" err="1"/>
              <a:t>century</a:t>
            </a:r>
            <a:endParaRPr lang="de-DE" sz="2800" b="1" dirty="0"/>
          </a:p>
        </p:txBody>
      </p:sp>
      <p:sp>
        <p:nvSpPr>
          <p:cNvPr id="40963" name="Inhaltsplatzhalter 2"/>
          <p:cNvSpPr>
            <a:spLocks noGrp="1"/>
          </p:cNvSpPr>
          <p:nvPr>
            <p:ph sz="half" idx="1"/>
          </p:nvPr>
        </p:nvSpPr>
        <p:spPr>
          <a:xfrm>
            <a:off x="1989138" y="1484313"/>
            <a:ext cx="4038600" cy="4811712"/>
          </a:xfrm>
        </p:spPr>
        <p:txBody>
          <a:bodyPr/>
          <a:lstStyle/>
          <a:p>
            <a:pPr marL="68263" indent="0">
              <a:buNone/>
            </a:pPr>
            <a:r>
              <a:rPr lang="de-DE" sz="1800"/>
              <a:t>“Today, all of humanity is on the verge of relearning this utterly neglected language of expression and gestures.It is not a substitute for words, like the language of deaf-mutes, but rather the </a:t>
            </a:r>
            <a:r>
              <a:rPr lang="de-DE" sz="1800" b="1"/>
              <a:t>visual correspondences of the immediately embodied soul. Man will again become visible.“</a:t>
            </a:r>
          </a:p>
        </p:txBody>
      </p:sp>
      <p:pic>
        <p:nvPicPr>
          <p:cNvPr id="40964" name="Picture 2" descr="http://t3.gstatic.com/images?q=tbn:ANd9GcQgE-42s4oDMEfil4Epv3DDj56t611W6LgY2WzxtZfYzpUnrgXx"/>
          <p:cNvPicPr>
            <a:picLocks noGrp="1" noChangeAspect="1" noChangeArrowheads="1"/>
          </p:cNvPicPr>
          <p:nvPr>
            <p:ph sz="half" idx="2"/>
          </p:nvPr>
        </p:nvPicPr>
        <p:blipFill>
          <a:blip r:embed="rId2" cstate="print"/>
          <a:srcRect/>
          <a:stretch>
            <a:fillRect/>
          </a:stretch>
        </p:blipFill>
        <p:spPr>
          <a:xfrm>
            <a:off x="2711450" y="4076701"/>
            <a:ext cx="2160588" cy="2646363"/>
          </a:xfrm>
          <a:noFill/>
        </p:spPr>
      </p:pic>
      <p:pic>
        <p:nvPicPr>
          <p:cNvPr id="40965" name="Picture 4" descr="http://t2.gstatic.com/images?q=tbn:ANd9GcQIaVyuC1LuVUED6xbfYZFDDiKTcS4MCWdknSevVz_m3Y7FrnBE"/>
          <p:cNvPicPr>
            <a:picLocks noChangeAspect="1" noChangeArrowheads="1"/>
          </p:cNvPicPr>
          <p:nvPr/>
        </p:nvPicPr>
        <p:blipFill>
          <a:blip r:embed="rId3" cstate="print"/>
          <a:srcRect/>
          <a:stretch>
            <a:fillRect/>
          </a:stretch>
        </p:blipFill>
        <p:spPr bwMode="auto">
          <a:xfrm>
            <a:off x="6383338" y="1916114"/>
            <a:ext cx="3390900" cy="4105275"/>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0"/>
            <a:ext cx="8229600" cy="1052736"/>
          </a:xfrm>
        </p:spPr>
        <p:txBody>
          <a:bodyPr>
            <a:normAutofit fontScale="90000"/>
          </a:bodyPr>
          <a:lstStyle/>
          <a:p>
            <a:r>
              <a:rPr lang="cs-CZ" b="1" dirty="0" err="1"/>
              <a:t>Pathos</a:t>
            </a:r>
            <a:r>
              <a:rPr lang="cs-CZ" b="1" dirty="0"/>
              <a:t> </a:t>
            </a:r>
            <a:r>
              <a:rPr lang="cs-CZ" b="1" dirty="0" err="1"/>
              <a:t>of</a:t>
            </a:r>
            <a:r>
              <a:rPr lang="cs-CZ" b="1" dirty="0"/>
              <a:t> </a:t>
            </a:r>
            <a:r>
              <a:rPr lang="cs-CZ" b="1" dirty="0" err="1"/>
              <a:t>ecstasy,uplifting</a:t>
            </a:r>
            <a:r>
              <a:rPr lang="cs-CZ" b="1" dirty="0"/>
              <a:t> and </a:t>
            </a:r>
            <a:r>
              <a:rPr lang="cs-CZ" b="1" dirty="0" err="1"/>
              <a:t>heroism</a:t>
            </a:r>
            <a:r>
              <a:rPr lang="cs-CZ" b="1" dirty="0"/>
              <a:t>   </a:t>
            </a:r>
          </a:p>
        </p:txBody>
      </p:sp>
      <p:pic>
        <p:nvPicPr>
          <p:cNvPr id="13313" name="Picture 1" descr="C:\Users\Lada\Desktop\výstava\alternativa3\VZEPĚTÍ- Extázea odhodlání\27Kopf2OGL.JPG"/>
          <p:cNvPicPr>
            <a:picLocks noGrp="1" noChangeAspect="1" noChangeArrowheads="1"/>
          </p:cNvPicPr>
          <p:nvPr>
            <p:ph sz="half" idx="1"/>
          </p:nvPr>
        </p:nvPicPr>
        <p:blipFill>
          <a:blip r:embed="rId2" cstate="print"/>
          <a:srcRect/>
          <a:stretch>
            <a:fillRect/>
          </a:stretch>
        </p:blipFill>
        <p:spPr bwMode="auto">
          <a:xfrm>
            <a:off x="1704753" y="1196752"/>
            <a:ext cx="2801595" cy="5030018"/>
          </a:xfrm>
          <a:prstGeom prst="rect">
            <a:avLst/>
          </a:prstGeom>
          <a:noFill/>
        </p:spPr>
      </p:pic>
      <p:pic>
        <p:nvPicPr>
          <p:cNvPr id="13314" name="Picture 2" descr="C:\Users\Lada\Desktop\výstava\alternativa3\VZEPĚTÍ- Extázea odhodlání\101bilek-k-3132-001-p1-30380.jpg"/>
          <p:cNvPicPr>
            <a:picLocks noGrp="1" noChangeAspect="1" noChangeArrowheads="1"/>
          </p:cNvPicPr>
          <p:nvPr>
            <p:ph sz="half" idx="2"/>
          </p:nvPr>
        </p:nvPicPr>
        <p:blipFill>
          <a:blip r:embed="rId3" cstate="print"/>
          <a:stretch>
            <a:fillRect/>
          </a:stretch>
        </p:blipFill>
        <p:spPr bwMode="auto">
          <a:xfrm>
            <a:off x="7278354" y="1939178"/>
            <a:ext cx="3382109" cy="4918823"/>
          </a:xfrm>
          <a:prstGeom prst="rect">
            <a:avLst/>
          </a:prstGeom>
          <a:noFill/>
        </p:spPr>
      </p:pic>
      <p:pic>
        <p:nvPicPr>
          <p:cNvPr id="13315" name="Picture 3" descr="C:\Users\Lada\Desktop\výstava\alternativa3\VZEPĚTÍ- Extázea odhodlání\168konupek.jpg"/>
          <p:cNvPicPr>
            <a:picLocks noChangeAspect="1" noChangeArrowheads="1"/>
          </p:cNvPicPr>
          <p:nvPr/>
        </p:nvPicPr>
        <p:blipFill>
          <a:blip r:embed="rId4" cstate="print"/>
          <a:srcRect/>
          <a:stretch>
            <a:fillRect/>
          </a:stretch>
        </p:blipFill>
        <p:spPr bwMode="auto">
          <a:xfrm>
            <a:off x="4439816" y="2032518"/>
            <a:ext cx="3240360" cy="4532963"/>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24000" y="260648"/>
            <a:ext cx="9144000" cy="648072"/>
          </a:xfrm>
        </p:spPr>
        <p:txBody>
          <a:bodyPr>
            <a:normAutofit fontScale="90000"/>
          </a:bodyPr>
          <a:lstStyle/>
          <a:p>
            <a:r>
              <a:rPr lang="cs-CZ" b="1" dirty="0"/>
              <a:t>..in </a:t>
            </a:r>
            <a:r>
              <a:rPr lang="cs-CZ" b="1" dirty="0" err="1"/>
              <a:t>social</a:t>
            </a:r>
            <a:r>
              <a:rPr lang="cs-CZ" b="1" dirty="0"/>
              <a:t> art and </a:t>
            </a:r>
            <a:r>
              <a:rPr lang="cs-CZ" b="1" dirty="0" err="1"/>
              <a:t>visual</a:t>
            </a:r>
            <a:r>
              <a:rPr lang="cs-CZ" b="1" dirty="0"/>
              <a:t> propaganda </a:t>
            </a:r>
            <a:r>
              <a:rPr lang="cs-CZ" b="1" dirty="0" err="1"/>
              <a:t>of</a:t>
            </a:r>
            <a:r>
              <a:rPr lang="cs-CZ" b="1" dirty="0"/>
              <a:t> 1920´s and 1930´s   </a:t>
            </a:r>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72034" name="Picture 2" descr="mexican muralism, mexican muralists"/>
          <p:cNvPicPr>
            <a:picLocks noChangeAspect="1" noChangeArrowheads="1"/>
          </p:cNvPicPr>
          <p:nvPr/>
        </p:nvPicPr>
        <p:blipFill>
          <a:blip r:embed="rId2" cstate="print"/>
          <a:srcRect/>
          <a:stretch>
            <a:fillRect/>
          </a:stretch>
        </p:blipFill>
        <p:spPr bwMode="auto">
          <a:xfrm>
            <a:off x="1703512" y="962116"/>
            <a:ext cx="8136904" cy="5491221"/>
          </a:xfrm>
          <a:prstGeom prst="rect">
            <a:avLst/>
          </a:prstGeom>
          <a:noFill/>
        </p:spPr>
      </p:pic>
      <p:sp>
        <p:nvSpPr>
          <p:cNvPr id="6" name="TextovéPole 5"/>
          <p:cNvSpPr txBox="1"/>
          <p:nvPr/>
        </p:nvSpPr>
        <p:spPr>
          <a:xfrm>
            <a:off x="2279576" y="6453336"/>
            <a:ext cx="6192688" cy="369332"/>
          </a:xfrm>
          <a:prstGeom prst="rect">
            <a:avLst/>
          </a:prstGeom>
          <a:noFill/>
        </p:spPr>
        <p:txBody>
          <a:bodyPr wrap="square" rtlCol="0">
            <a:spAutoFit/>
          </a:bodyPr>
          <a:lstStyle/>
          <a:p>
            <a:r>
              <a:rPr lang="cs-CZ" dirty="0"/>
              <a:t> </a:t>
            </a:r>
            <a:r>
              <a:rPr lang="cs-CZ" sz="1600" dirty="0"/>
              <a:t>Mexičtí </a:t>
            </a:r>
            <a:r>
              <a:rPr lang="cs-CZ" sz="1600" dirty="0" err="1"/>
              <a:t>muralisté</a:t>
            </a:r>
            <a:r>
              <a:rPr lang="cs-CZ" sz="1600" dirty="0"/>
              <a:t>:  José Clemente </a:t>
            </a:r>
            <a:r>
              <a:rPr lang="cs-CZ" sz="1600" dirty="0" err="1"/>
              <a:t>Orozco</a:t>
            </a:r>
            <a:r>
              <a:rPr lang="cs-CZ" sz="1600" dirty="0"/>
              <a:t> 1926</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188640"/>
            <a:ext cx="7615758" cy="792088"/>
          </a:xfrm>
        </p:spPr>
        <p:txBody>
          <a:bodyPr/>
          <a:lstStyle/>
          <a:p>
            <a:r>
              <a:rPr lang="cs-CZ" dirty="0" err="1"/>
              <a:t>Mexican</a:t>
            </a:r>
            <a:r>
              <a:rPr lang="cs-CZ" dirty="0"/>
              <a:t> </a:t>
            </a:r>
            <a:r>
              <a:rPr lang="cs-CZ" dirty="0" err="1"/>
              <a:t>muralists</a:t>
            </a:r>
            <a:r>
              <a:rPr lang="cs-CZ" dirty="0"/>
              <a:t>: Diego Rivera  </a:t>
            </a:r>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99682" name="Picture 2" descr="http://assets3.bigthink.com/system/idea_thumbnails/41143/size_1024/MoMA_Rivera2011_TheUprising_edit.jpg?1321549792"/>
          <p:cNvPicPr>
            <a:picLocks noChangeAspect="1" noChangeArrowheads="1"/>
          </p:cNvPicPr>
          <p:nvPr/>
        </p:nvPicPr>
        <p:blipFill>
          <a:blip r:embed="rId2" cstate="print"/>
          <a:srcRect/>
          <a:stretch>
            <a:fillRect/>
          </a:stretch>
        </p:blipFill>
        <p:spPr bwMode="auto">
          <a:xfrm>
            <a:off x="1631504" y="1196752"/>
            <a:ext cx="8960996" cy="504056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2754" name="Picture 2" descr="Výsledek obrázku pro diego rivera"/>
          <p:cNvPicPr>
            <a:picLocks noChangeAspect="1" noChangeArrowheads="1"/>
          </p:cNvPicPr>
          <p:nvPr/>
        </p:nvPicPr>
        <p:blipFill>
          <a:blip r:embed="rId2" cstate="print"/>
          <a:srcRect/>
          <a:stretch>
            <a:fillRect/>
          </a:stretch>
        </p:blipFill>
        <p:spPr bwMode="auto">
          <a:xfrm>
            <a:off x="1559116" y="620688"/>
            <a:ext cx="8980750" cy="5976664"/>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60648"/>
            <a:ext cx="8229600" cy="432048"/>
          </a:xfrm>
        </p:spPr>
        <p:txBody>
          <a:bodyPr>
            <a:normAutofit fontScale="90000"/>
          </a:bodyPr>
          <a:lstStyle/>
          <a:p>
            <a:r>
              <a:rPr lang="cs-CZ" dirty="0"/>
              <a:t>David </a:t>
            </a:r>
            <a:r>
              <a:rPr lang="cs-CZ" dirty="0" err="1"/>
              <a:t>Siqueiros</a:t>
            </a:r>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0706" name="Picture 2" descr="http://images.fineartamerica.com/images-medium-large/2-siqueiros-mural-1950s-granger.jpg"/>
          <p:cNvPicPr>
            <a:picLocks noChangeAspect="1" noChangeArrowheads="1"/>
          </p:cNvPicPr>
          <p:nvPr/>
        </p:nvPicPr>
        <p:blipFill>
          <a:blip r:embed="rId2" cstate="print"/>
          <a:srcRect/>
          <a:stretch>
            <a:fillRect/>
          </a:stretch>
        </p:blipFill>
        <p:spPr bwMode="auto">
          <a:xfrm>
            <a:off x="1703512" y="908720"/>
            <a:ext cx="8572500" cy="6257926"/>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1730" name="Picture 2" descr="Self Portrait (El Coronelazo)"/>
          <p:cNvPicPr>
            <a:picLocks noChangeAspect="1" noChangeArrowheads="1"/>
          </p:cNvPicPr>
          <p:nvPr/>
        </p:nvPicPr>
        <p:blipFill>
          <a:blip r:embed="rId3" cstate="print"/>
          <a:srcRect/>
          <a:stretch>
            <a:fillRect/>
          </a:stretch>
        </p:blipFill>
        <p:spPr bwMode="auto">
          <a:xfrm>
            <a:off x="4751450" y="980728"/>
            <a:ext cx="5765455" cy="4320480"/>
          </a:xfrm>
          <a:prstGeom prst="rect">
            <a:avLst/>
          </a:prstGeom>
          <a:noFill/>
        </p:spPr>
      </p:pic>
      <p:pic>
        <p:nvPicPr>
          <p:cNvPr id="201732" name="Picture 4" descr="http://mxcity.mx/wp-content/uploads/2016/01/david-alfaro-siqueiros--768x656.jpg"/>
          <p:cNvPicPr>
            <a:picLocks noChangeAspect="1" noChangeArrowheads="1"/>
          </p:cNvPicPr>
          <p:nvPr/>
        </p:nvPicPr>
        <p:blipFill>
          <a:blip r:embed="rId4" cstate="print"/>
          <a:srcRect/>
          <a:stretch>
            <a:fillRect/>
          </a:stretch>
        </p:blipFill>
        <p:spPr bwMode="auto">
          <a:xfrm>
            <a:off x="1524000" y="2924945"/>
            <a:ext cx="3275856" cy="2798127"/>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91544" y="145932"/>
            <a:ext cx="7886700" cy="644405"/>
          </a:xfrm>
        </p:spPr>
        <p:txBody>
          <a:bodyPr>
            <a:normAutofit fontScale="90000"/>
          </a:bodyPr>
          <a:lstStyle/>
          <a:p>
            <a:r>
              <a:rPr lang="cs-CZ" b="1" dirty="0"/>
              <a:t>…in </a:t>
            </a:r>
            <a:r>
              <a:rPr lang="cs-CZ" b="1" dirty="0" err="1"/>
              <a:t>totalitarian</a:t>
            </a:r>
            <a:r>
              <a:rPr lang="cs-CZ" b="1" dirty="0"/>
              <a:t> art and propaganda  </a:t>
            </a:r>
          </a:p>
        </p:txBody>
      </p:sp>
      <p:sp>
        <p:nvSpPr>
          <p:cNvPr id="3" name="Zástupný symbol pro obsah 2"/>
          <p:cNvSpPr>
            <a:spLocks noGrp="1"/>
          </p:cNvSpPr>
          <p:nvPr>
            <p:ph sz="half" idx="1"/>
          </p:nvPr>
        </p:nvSpPr>
        <p:spPr>
          <a:xfrm>
            <a:off x="1524000" y="1770502"/>
            <a:ext cx="4502944" cy="5087499"/>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pPr>
              <a:buNone/>
            </a:pPr>
            <a:endParaRPr lang="cs-CZ" sz="2000" dirty="0"/>
          </a:p>
          <a:p>
            <a:pPr>
              <a:buNone/>
            </a:pPr>
            <a:endParaRPr lang="cs-CZ" sz="2000" dirty="0"/>
          </a:p>
          <a:p>
            <a:pPr>
              <a:buNone/>
            </a:pPr>
            <a:endParaRPr lang="cs-CZ" sz="2000" dirty="0"/>
          </a:p>
          <a:p>
            <a:pPr>
              <a:buNone/>
            </a:pPr>
            <a:endParaRPr lang="cs-CZ" sz="2000" dirty="0"/>
          </a:p>
          <a:p>
            <a:pPr>
              <a:buNone/>
            </a:pPr>
            <a:endParaRPr lang="cs-CZ" sz="1600" dirty="0"/>
          </a:p>
          <a:p>
            <a:pPr>
              <a:buNone/>
            </a:pPr>
            <a:endParaRPr lang="cs-CZ" sz="1600" dirty="0"/>
          </a:p>
          <a:p>
            <a:pPr>
              <a:buNone/>
            </a:pPr>
            <a:r>
              <a:rPr lang="cs-CZ" sz="1600" dirty="0"/>
              <a:t>Hubert </a:t>
            </a:r>
            <a:r>
              <a:rPr lang="cs-CZ" sz="1600" dirty="0" err="1"/>
              <a:t>Lanzinger</a:t>
            </a:r>
            <a:r>
              <a:rPr lang="cs-CZ" sz="1600" dirty="0"/>
              <a:t>,</a:t>
            </a:r>
            <a:endParaRPr lang="cs-CZ" sz="1600" b="1" dirty="0"/>
          </a:p>
          <a:p>
            <a:pPr>
              <a:buNone/>
            </a:pPr>
            <a:r>
              <a:rPr lang="cs-CZ" sz="1600" i="1" dirty="0"/>
              <a:t>Der </a:t>
            </a:r>
            <a:r>
              <a:rPr lang="cs-CZ" sz="1600" i="1" dirty="0" err="1"/>
              <a:t>Bannerträger</a:t>
            </a:r>
            <a:r>
              <a:rPr lang="cs-CZ" sz="1600" i="1" dirty="0"/>
              <a:t> 1935</a:t>
            </a:r>
            <a:endParaRPr lang="cs-CZ" sz="1600" dirty="0"/>
          </a:p>
          <a:p>
            <a:endParaRPr lang="cs-CZ" sz="1600" dirty="0"/>
          </a:p>
        </p:txBody>
      </p:sp>
      <p:sp>
        <p:nvSpPr>
          <p:cNvPr id="4" name="Zástupný symbol pro obsah 3"/>
          <p:cNvSpPr>
            <a:spLocks noGrp="1"/>
          </p:cNvSpPr>
          <p:nvPr>
            <p:ph sz="half" idx="2"/>
          </p:nvPr>
        </p:nvSpPr>
        <p:spPr>
          <a:xfrm>
            <a:off x="6414420" y="1820864"/>
            <a:ext cx="3624930" cy="4351337"/>
          </a:xfrm>
        </p:spPr>
        <p:txBody>
          <a:bodyPr>
            <a:normAutofit fontScale="85000" lnSpcReduction="2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endParaRPr lang="cs-CZ" dirty="0"/>
          </a:p>
          <a:p>
            <a:pPr>
              <a:buNone/>
            </a:pPr>
            <a:r>
              <a:rPr lang="cs-CZ" dirty="0"/>
              <a:t>   </a:t>
            </a:r>
          </a:p>
        </p:txBody>
      </p:sp>
      <p:pic>
        <p:nvPicPr>
          <p:cNvPr id="9218" name="Picture 2" descr="https://jagdishkumarsuthar1400535.files.wordpress.com/2015/05/prop_12.jpg"/>
          <p:cNvPicPr>
            <a:picLocks noChangeAspect="1" noChangeArrowheads="1"/>
          </p:cNvPicPr>
          <p:nvPr/>
        </p:nvPicPr>
        <p:blipFill>
          <a:blip r:embed="rId2" cstate="print"/>
          <a:srcRect/>
          <a:stretch>
            <a:fillRect/>
          </a:stretch>
        </p:blipFill>
        <p:spPr bwMode="auto">
          <a:xfrm>
            <a:off x="1524000" y="1052736"/>
            <a:ext cx="4890420" cy="4935702"/>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1265" name="Picture 1" descr="C:\Users\Lada\Desktop\výstava\alternativa3\VZEPĚTÍ- Extázea odhodlání\127image(1).jpg"/>
          <p:cNvPicPr>
            <a:picLocks noGrp="1" noChangeAspect="1" noChangeArrowheads="1"/>
          </p:cNvPicPr>
          <p:nvPr>
            <p:ph sz="half" idx="1"/>
          </p:nvPr>
        </p:nvPicPr>
        <p:blipFill>
          <a:blip r:embed="rId2" cstate="print"/>
          <a:srcRect/>
          <a:stretch>
            <a:fillRect/>
          </a:stretch>
        </p:blipFill>
        <p:spPr bwMode="auto">
          <a:xfrm>
            <a:off x="1603684" y="412926"/>
            <a:ext cx="4286884" cy="6184427"/>
          </a:xfrm>
          <a:prstGeom prst="rect">
            <a:avLst/>
          </a:prstGeom>
          <a:noFill/>
        </p:spPr>
      </p:pic>
      <p:pic>
        <p:nvPicPr>
          <p:cNvPr id="11266" name="Picture 2" descr="C:\Users\Lada\Desktop\výstava\alternativa3\VZEPĚTÍ- Extázea odhodlání\128.jpg"/>
          <p:cNvPicPr>
            <a:picLocks noChangeAspect="1" noChangeArrowheads="1"/>
          </p:cNvPicPr>
          <p:nvPr/>
        </p:nvPicPr>
        <p:blipFill>
          <a:blip r:embed="rId3" cstate="print"/>
          <a:srcRect/>
          <a:stretch>
            <a:fillRect/>
          </a:stretch>
        </p:blipFill>
        <p:spPr bwMode="auto">
          <a:xfrm>
            <a:off x="6095999" y="188640"/>
            <a:ext cx="4492016" cy="6552728"/>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10241" name="Picture 1" descr="C:\Users\Lada\Desktop\výstava\alternativa3\VZEPĚTÍ- Extázea odhodlání\130image(17).jpg"/>
          <p:cNvPicPr>
            <a:picLocks noGrp="1" noChangeAspect="1" noChangeArrowheads="1"/>
          </p:cNvPicPr>
          <p:nvPr>
            <p:ph sz="half" idx="1"/>
          </p:nvPr>
        </p:nvPicPr>
        <p:blipFill>
          <a:blip r:embed="rId2" cstate="print"/>
          <a:srcRect/>
          <a:stretch>
            <a:fillRect/>
          </a:stretch>
        </p:blipFill>
        <p:spPr bwMode="auto">
          <a:xfrm>
            <a:off x="1666204" y="692696"/>
            <a:ext cx="4147007" cy="5760640"/>
          </a:xfrm>
          <a:prstGeom prst="rect">
            <a:avLst/>
          </a:prstGeom>
          <a:noFill/>
        </p:spPr>
      </p:pic>
      <p:pic>
        <p:nvPicPr>
          <p:cNvPr id="10242" name="Picture 2" descr="C:\Users\Lada\Desktop\výstava\alternativa3\VZEPĚTÍ- Extázea odhodlání\150Bkyndrova-f-424.jpg"/>
          <p:cNvPicPr>
            <a:picLocks noGrp="1" noChangeAspect="1" noChangeArrowheads="1"/>
          </p:cNvPicPr>
          <p:nvPr>
            <p:ph sz="half" idx="2"/>
          </p:nvPr>
        </p:nvPicPr>
        <p:blipFill>
          <a:blip r:embed="rId3" cstate="print"/>
          <a:srcRect/>
          <a:stretch>
            <a:fillRect/>
          </a:stretch>
        </p:blipFill>
        <p:spPr bwMode="auto">
          <a:xfrm>
            <a:off x="5807968" y="2636913"/>
            <a:ext cx="4712660" cy="3152769"/>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b="1" i="1" dirty="0"/>
              <a:t>Superlative</a:t>
            </a:r>
            <a:r>
              <a:rPr lang="cs-CZ" sz="3200" b="1" dirty="0"/>
              <a:t> </a:t>
            </a:r>
            <a:r>
              <a:rPr lang="cs-CZ" sz="3200" b="1" i="1" dirty="0"/>
              <a:t>der</a:t>
            </a:r>
            <a:r>
              <a:rPr lang="cs-CZ" sz="3200" b="1" dirty="0"/>
              <a:t> </a:t>
            </a:r>
            <a:r>
              <a:rPr lang="cs-CZ" sz="3200" b="1" i="1" dirty="0" err="1"/>
              <a:t>Gebärdensprache</a:t>
            </a:r>
            <a:r>
              <a:rPr lang="cs-CZ" sz="3200" b="1" dirty="0"/>
              <a:t> </a:t>
            </a:r>
            <a:br>
              <a:rPr lang="cs-CZ" sz="3200" b="1" dirty="0"/>
            </a:br>
            <a:r>
              <a:rPr lang="cs-CZ" sz="3200" b="1" dirty="0"/>
              <a:t>  Aby M. </a:t>
            </a:r>
            <a:r>
              <a:rPr lang="cs-CZ" sz="3200" b="1" dirty="0" err="1"/>
              <a:t>Warburg´s</a:t>
            </a:r>
            <a:r>
              <a:rPr lang="cs-CZ" sz="3200" b="1" dirty="0"/>
              <a:t> </a:t>
            </a:r>
            <a:r>
              <a:rPr lang="cs-CZ" sz="3200" b="1" i="1" dirty="0" err="1"/>
              <a:t>pathos</a:t>
            </a:r>
            <a:r>
              <a:rPr lang="cs-CZ" sz="3200" b="1" i="1" dirty="0"/>
              <a:t> </a:t>
            </a:r>
            <a:r>
              <a:rPr lang="cs-CZ" sz="3200" b="1" i="1" dirty="0" err="1"/>
              <a:t>formulae</a:t>
            </a:r>
            <a:endParaRPr lang="cs-CZ" sz="3200" b="1" i="1" dirty="0"/>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a:xfrm>
            <a:off x="1524000" y="1770502"/>
            <a:ext cx="4502944" cy="4525963"/>
          </a:xfrm>
        </p:spPr>
        <p:txBody>
          <a:bodyPr>
            <a:normAutofit/>
          </a:bodyPr>
          <a:lstStyle/>
          <a:p>
            <a:endParaRPr lang="cs-CZ" dirty="0"/>
          </a:p>
          <a:p>
            <a:endParaRPr lang="cs-CZ" dirty="0"/>
          </a:p>
          <a:p>
            <a:endParaRPr lang="cs-CZ" dirty="0"/>
          </a:p>
          <a:p>
            <a:endParaRPr lang="cs-CZ" dirty="0"/>
          </a:p>
          <a:p>
            <a:endParaRPr lang="cs-CZ" dirty="0"/>
          </a:p>
          <a:p>
            <a:endParaRPr lang="cs-CZ" dirty="0"/>
          </a:p>
          <a:p>
            <a:endParaRPr lang="cs-CZ" dirty="0"/>
          </a:p>
          <a:p>
            <a:pPr>
              <a:buNone/>
            </a:pPr>
            <a:r>
              <a:rPr lang="cs-CZ" sz="2000" dirty="0"/>
              <a:t>Hubert </a:t>
            </a:r>
            <a:r>
              <a:rPr lang="cs-CZ" sz="2000" dirty="0" err="1"/>
              <a:t>Lanzinger</a:t>
            </a:r>
            <a:r>
              <a:rPr lang="cs-CZ" sz="2000" dirty="0"/>
              <a:t>,</a:t>
            </a:r>
          </a:p>
          <a:p>
            <a:pPr>
              <a:buNone/>
            </a:pPr>
            <a:r>
              <a:rPr lang="cs-CZ" sz="2000" b="1" i="1" dirty="0"/>
              <a:t>Der </a:t>
            </a:r>
            <a:r>
              <a:rPr lang="cs-CZ" sz="2000" b="1" i="1" dirty="0" err="1"/>
              <a:t>Bannerträger</a:t>
            </a:r>
            <a:r>
              <a:rPr lang="cs-CZ" sz="2000" b="1" i="1" dirty="0"/>
              <a:t> 1935</a:t>
            </a:r>
            <a:endParaRPr lang="cs-CZ" sz="2000" b="1" dirty="0"/>
          </a:p>
          <a:p>
            <a:endParaRPr lang="cs-CZ" dirty="0"/>
          </a:p>
        </p:txBody>
      </p:sp>
      <p:sp>
        <p:nvSpPr>
          <p:cNvPr id="4" name="Zástupný symbol pro obsah 3"/>
          <p:cNvSpPr>
            <a:spLocks noGrp="1"/>
          </p:cNvSpPr>
          <p:nvPr>
            <p:ph sz="half" idx="2"/>
          </p:nvPr>
        </p:nvSpPr>
        <p:spPr/>
        <p:txBody>
          <a:bodyPr>
            <a:normAutofit/>
          </a:bodyPr>
          <a:lstStyle/>
          <a:p>
            <a:endParaRPr lang="cs-CZ" dirty="0"/>
          </a:p>
        </p:txBody>
      </p:sp>
      <p:pic>
        <p:nvPicPr>
          <p:cNvPr id="9218" name="Picture 2" descr="https://jagdishkumarsuthar1400535.files.wordpress.com/2015/05/prop_12.jpg"/>
          <p:cNvPicPr>
            <a:picLocks noChangeAspect="1" noChangeArrowheads="1"/>
          </p:cNvPicPr>
          <p:nvPr/>
        </p:nvPicPr>
        <p:blipFill>
          <a:blip r:embed="rId2" cstate="print"/>
          <a:srcRect/>
          <a:stretch>
            <a:fillRect/>
          </a:stretch>
        </p:blipFill>
        <p:spPr bwMode="auto">
          <a:xfrm>
            <a:off x="1524000" y="620688"/>
            <a:ext cx="4494884" cy="4536504"/>
          </a:xfrm>
          <a:prstGeom prst="rect">
            <a:avLst/>
          </a:prstGeom>
          <a:noFill/>
        </p:spPr>
      </p:pic>
      <p:pic>
        <p:nvPicPr>
          <p:cNvPr id="7" name="Picture 4" descr="https://jagdishkumarsuthar1400535.files.wordpress.com/2015/05/page_12_opener_art.jpg">
            <a:extLst>
              <a:ext uri="{FF2B5EF4-FFF2-40B4-BE49-F238E27FC236}">
                <a16:creationId xmlns:a16="http://schemas.microsoft.com/office/drawing/2014/main" id="{B4BFA62B-3926-4316-BC93-4027AA71EC29}"/>
              </a:ext>
            </a:extLst>
          </p:cNvPr>
          <p:cNvPicPr>
            <a:picLocks noChangeAspect="1" noChangeArrowheads="1"/>
          </p:cNvPicPr>
          <p:nvPr/>
        </p:nvPicPr>
        <p:blipFill>
          <a:blip r:embed="rId3" cstate="print"/>
          <a:srcRect/>
          <a:stretch>
            <a:fillRect/>
          </a:stretch>
        </p:blipFill>
        <p:spPr bwMode="auto">
          <a:xfrm>
            <a:off x="6240016" y="404664"/>
            <a:ext cx="4320480" cy="6081077"/>
          </a:xfrm>
          <a:prstGeom prst="rect">
            <a:avLst/>
          </a:prstGeom>
          <a:noFill/>
        </p:spPr>
      </p:pic>
      <p:sp>
        <p:nvSpPr>
          <p:cNvPr id="5" name="TextovéPole 4">
            <a:extLst>
              <a:ext uri="{FF2B5EF4-FFF2-40B4-BE49-F238E27FC236}">
                <a16:creationId xmlns:a16="http://schemas.microsoft.com/office/drawing/2014/main" id="{124649C3-924B-4CDC-8F51-7FA1BB75E798}"/>
              </a:ext>
            </a:extLst>
          </p:cNvPr>
          <p:cNvSpPr txBox="1"/>
          <p:nvPr/>
        </p:nvSpPr>
        <p:spPr>
          <a:xfrm>
            <a:off x="1847528" y="5517233"/>
            <a:ext cx="4266282" cy="646331"/>
          </a:xfrm>
          <a:prstGeom prst="rect">
            <a:avLst/>
          </a:prstGeom>
          <a:noFill/>
        </p:spPr>
        <p:txBody>
          <a:bodyPr wrap="square" rtlCol="0">
            <a:spAutoFit/>
          </a:bodyPr>
          <a:lstStyle/>
          <a:p>
            <a:pPr>
              <a:buNone/>
            </a:pPr>
            <a:r>
              <a:rPr lang="cs-CZ"/>
              <a:t>Hubert Lanzinger,</a:t>
            </a:r>
          </a:p>
          <a:p>
            <a:pPr>
              <a:buNone/>
            </a:pPr>
            <a:r>
              <a:rPr lang="cs-CZ" b="1" i="1"/>
              <a:t>Der Bannerträger 1935</a:t>
            </a:r>
            <a:endParaRPr lang="cs-CZ" b="1"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138242" name="Picture 2" descr="Výsledek obrázku pro soviet  propaganda  heroic realism"/>
          <p:cNvPicPr>
            <a:picLocks noChangeAspect="1" noChangeArrowheads="1"/>
          </p:cNvPicPr>
          <p:nvPr/>
        </p:nvPicPr>
        <p:blipFill>
          <a:blip r:embed="rId2" cstate="print"/>
          <a:srcRect/>
          <a:stretch>
            <a:fillRect/>
          </a:stretch>
        </p:blipFill>
        <p:spPr bwMode="auto">
          <a:xfrm>
            <a:off x="1703512" y="188641"/>
            <a:ext cx="4677138" cy="6232773"/>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dirty="0"/>
          </a:p>
        </p:txBody>
      </p:sp>
      <p:pic>
        <p:nvPicPr>
          <p:cNvPr id="140290" name="Picture 2" descr="https://i.pinimg.com/originals/5e/7a/b3/5e7ab30b955fdb631d09b75776e1dac3.jpg"/>
          <p:cNvPicPr>
            <a:picLocks noChangeAspect="1" noChangeArrowheads="1"/>
          </p:cNvPicPr>
          <p:nvPr/>
        </p:nvPicPr>
        <p:blipFill>
          <a:blip r:embed="rId2" cstate="print"/>
          <a:srcRect/>
          <a:stretch>
            <a:fillRect/>
          </a:stretch>
        </p:blipFill>
        <p:spPr bwMode="auto">
          <a:xfrm>
            <a:off x="5735960" y="260648"/>
            <a:ext cx="4752528" cy="6358606"/>
          </a:xfrm>
          <a:prstGeom prst="rect">
            <a:avLst/>
          </a:prstGeom>
          <a:noFill/>
        </p:spPr>
      </p:pic>
      <p:pic>
        <p:nvPicPr>
          <p:cNvPr id="140294" name="Picture 6" descr="Heroic Realism"/>
          <p:cNvPicPr>
            <a:picLocks noChangeAspect="1" noChangeArrowheads="1"/>
          </p:cNvPicPr>
          <p:nvPr/>
        </p:nvPicPr>
        <p:blipFill>
          <a:blip r:embed="rId3" cstate="print"/>
          <a:srcRect/>
          <a:stretch>
            <a:fillRect/>
          </a:stretch>
        </p:blipFill>
        <p:spPr bwMode="auto">
          <a:xfrm>
            <a:off x="1775521" y="332656"/>
            <a:ext cx="3832769" cy="59474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Picture 4" descr="http://artinrussia.org/wp-content/uploads/Screen-shot-2013-06-03-at-5.00.58-PM.png"/>
          <p:cNvPicPr>
            <a:picLocks noChangeAspect="1" noChangeArrowheads="1"/>
          </p:cNvPicPr>
          <p:nvPr/>
        </p:nvPicPr>
        <p:blipFill>
          <a:blip r:embed="rId2" cstate="print"/>
          <a:srcRect/>
          <a:stretch>
            <a:fillRect/>
          </a:stretch>
        </p:blipFill>
        <p:spPr bwMode="auto">
          <a:xfrm>
            <a:off x="1775520" y="332657"/>
            <a:ext cx="8599923" cy="5832723"/>
          </a:xfrm>
          <a:prstGeom prst="rect">
            <a:avLst/>
          </a:prstGeo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3778" name="Picture 2" descr="http://static5.businessinsider.com/image/509981286bb3f70143000012-1190-625/26-tremendous-propaganda-posters-from-chinese-communists.jpg"/>
          <p:cNvPicPr>
            <a:picLocks noChangeAspect="1" noChangeArrowheads="1"/>
          </p:cNvPicPr>
          <p:nvPr/>
        </p:nvPicPr>
        <p:blipFill>
          <a:blip r:embed="rId2" cstate="print"/>
          <a:srcRect/>
          <a:stretch>
            <a:fillRect/>
          </a:stretch>
        </p:blipFill>
        <p:spPr bwMode="auto">
          <a:xfrm>
            <a:off x="1563044" y="260648"/>
            <a:ext cx="9073008" cy="4536504"/>
          </a:xfrm>
          <a:prstGeom prst="rect">
            <a:avLst/>
          </a:prstGeom>
          <a:noFill/>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4802" name="Picture 2" descr="http://lh6.googleusercontent.com/-bVR_roXXHdU/TkH204PZZyI/AAAAAAABgoM/ldhqT4XZ79Q/s800/65yu3e4trgewrgrgdfgf.jpg"/>
          <p:cNvPicPr>
            <a:picLocks noChangeAspect="1" noChangeArrowheads="1"/>
          </p:cNvPicPr>
          <p:nvPr/>
        </p:nvPicPr>
        <p:blipFill>
          <a:blip r:embed="rId2" cstate="print"/>
          <a:srcRect/>
          <a:stretch>
            <a:fillRect/>
          </a:stretch>
        </p:blipFill>
        <p:spPr bwMode="auto">
          <a:xfrm>
            <a:off x="1524001" y="0"/>
            <a:ext cx="4465913" cy="3212976"/>
          </a:xfrm>
          <a:prstGeom prst="rect">
            <a:avLst/>
          </a:prstGeom>
          <a:noFill/>
        </p:spPr>
      </p:pic>
      <p:pic>
        <p:nvPicPr>
          <p:cNvPr id="204804" name="Picture 4" descr="https://img.huffingtonpost.com/asset/573a00a82200005707256b50.jpeg?ops=scalefit_970_noupscale"/>
          <p:cNvPicPr>
            <a:picLocks noChangeAspect="1" noChangeArrowheads="1"/>
          </p:cNvPicPr>
          <p:nvPr/>
        </p:nvPicPr>
        <p:blipFill>
          <a:blip r:embed="rId3" cstate="print"/>
          <a:srcRect/>
          <a:stretch>
            <a:fillRect/>
          </a:stretch>
        </p:blipFill>
        <p:spPr bwMode="auto">
          <a:xfrm>
            <a:off x="5101158" y="2780929"/>
            <a:ext cx="5566842" cy="3799227"/>
          </a:xfrm>
          <a:prstGeom prst="rect">
            <a:avLst/>
          </a:prstGeom>
          <a:noFill/>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s3.amazonaws.com/libapps/accounts/12226/images/G2081.jpg"/>
          <p:cNvPicPr>
            <a:picLocks noChangeAspect="1" noChangeArrowheads="1"/>
          </p:cNvPicPr>
          <p:nvPr/>
        </p:nvPicPr>
        <p:blipFill>
          <a:blip r:embed="rId2" cstate="print"/>
          <a:srcRect/>
          <a:stretch>
            <a:fillRect/>
          </a:stretch>
        </p:blipFill>
        <p:spPr bwMode="auto">
          <a:xfrm>
            <a:off x="1524000" y="0"/>
            <a:ext cx="9208160" cy="6408712"/>
          </a:xfrm>
          <a:prstGeom prst="rect">
            <a:avLst/>
          </a:prstGeom>
          <a:noFill/>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206850" name="Picture 2" descr="Výsledek obrázku pro north korea propaganda posters"/>
          <p:cNvPicPr>
            <a:picLocks noChangeAspect="1" noChangeArrowheads="1"/>
          </p:cNvPicPr>
          <p:nvPr/>
        </p:nvPicPr>
        <p:blipFill>
          <a:blip r:embed="rId2" cstate="print"/>
          <a:srcRect/>
          <a:stretch>
            <a:fillRect/>
          </a:stretch>
        </p:blipFill>
        <p:spPr bwMode="auto">
          <a:xfrm>
            <a:off x="5352918" y="2780928"/>
            <a:ext cx="5315082" cy="3847728"/>
          </a:xfrm>
          <a:prstGeom prst="rect">
            <a:avLst/>
          </a:prstGeom>
          <a:noFill/>
        </p:spPr>
      </p:pic>
      <p:pic>
        <p:nvPicPr>
          <p:cNvPr id="206852" name="Picture 4" descr="http://lh3.googleusercontent.com/-72jrzJm_KRc/TkH3B8EulGI/AAAAAAABgpY/C-QiSM6wr5E/s800/e54rtwefdwfdsfsdfsdf.jpg"/>
          <p:cNvPicPr>
            <a:picLocks noChangeAspect="1" noChangeArrowheads="1"/>
          </p:cNvPicPr>
          <p:nvPr/>
        </p:nvPicPr>
        <p:blipFill>
          <a:blip r:embed="rId3" cstate="print"/>
          <a:srcRect/>
          <a:stretch>
            <a:fillRect/>
          </a:stretch>
        </p:blipFill>
        <p:spPr bwMode="auto">
          <a:xfrm>
            <a:off x="1524000" y="1"/>
            <a:ext cx="4824536" cy="3216357"/>
          </a:xfrm>
          <a:prstGeom prst="rect">
            <a:avLst/>
          </a:prstGeom>
          <a:noFill/>
        </p:spPr>
      </p:pic>
      <p:pic>
        <p:nvPicPr>
          <p:cNvPr id="206854" name="Picture 6" descr="Výsledek obrázku pro north korea propaganda posters"/>
          <p:cNvPicPr>
            <a:picLocks noChangeAspect="1" noChangeArrowheads="1"/>
          </p:cNvPicPr>
          <p:nvPr/>
        </p:nvPicPr>
        <p:blipFill>
          <a:blip r:embed="rId4" cstate="print"/>
          <a:srcRect/>
          <a:stretch>
            <a:fillRect/>
          </a:stretch>
        </p:blipFill>
        <p:spPr bwMode="auto">
          <a:xfrm>
            <a:off x="1524001" y="3501008"/>
            <a:ext cx="3997665" cy="2898460"/>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152650" y="116632"/>
            <a:ext cx="7886700" cy="648072"/>
          </a:xfrm>
        </p:spPr>
        <p:txBody>
          <a:bodyPr>
            <a:normAutofit fontScale="90000"/>
          </a:bodyPr>
          <a:lstStyle/>
          <a:p>
            <a:r>
              <a:rPr lang="cs-CZ" b="1" dirty="0"/>
              <a:t> </a:t>
            </a:r>
          </a:p>
        </p:txBody>
      </p:sp>
      <p:pic>
        <p:nvPicPr>
          <p:cNvPr id="10241" name="Picture 1" descr="C:\Users\Lada\Desktop\výstava\alternativa3\VZEPĚTÍ- Extázea odhodlání\130image(17).jpg"/>
          <p:cNvPicPr>
            <a:picLocks noGrp="1" noChangeAspect="1" noChangeArrowheads="1"/>
          </p:cNvPicPr>
          <p:nvPr>
            <p:ph sz="half" idx="1"/>
          </p:nvPr>
        </p:nvPicPr>
        <p:blipFill>
          <a:blip r:embed="rId3" cstate="print"/>
          <a:srcRect/>
          <a:stretch>
            <a:fillRect/>
          </a:stretch>
        </p:blipFill>
        <p:spPr bwMode="auto">
          <a:xfrm>
            <a:off x="1524000" y="882360"/>
            <a:ext cx="4283968" cy="5950894"/>
          </a:xfrm>
          <a:prstGeom prst="rect">
            <a:avLst/>
          </a:prstGeom>
          <a:noFill/>
        </p:spPr>
      </p:pic>
      <p:pic>
        <p:nvPicPr>
          <p:cNvPr id="10242" name="Picture 2" descr="C:\Users\Lada\Desktop\výstava\alternativa3\VZEPĚTÍ- Extázea odhodlání\150Bkyndrova-f-424.jpg"/>
          <p:cNvPicPr>
            <a:picLocks noGrp="1" noChangeAspect="1" noChangeArrowheads="1"/>
          </p:cNvPicPr>
          <p:nvPr>
            <p:ph sz="half" idx="2"/>
          </p:nvPr>
        </p:nvPicPr>
        <p:blipFill>
          <a:blip r:embed="rId4" cstate="print"/>
          <a:stretch>
            <a:fillRect/>
          </a:stretch>
        </p:blipFill>
        <p:spPr bwMode="auto">
          <a:xfrm>
            <a:off x="6744072" y="650629"/>
            <a:ext cx="3677306" cy="2459887"/>
          </a:xfrm>
          <a:prstGeom prst="rect">
            <a:avLst/>
          </a:prstGeom>
          <a:noFill/>
        </p:spPr>
      </p:pic>
      <p:pic>
        <p:nvPicPr>
          <p:cNvPr id="5" name="Picture 2" descr="C:\Users\Lada\Desktop\ROMAN\pathos\FOTO\kyndrova-f-421.jpg"/>
          <p:cNvPicPr>
            <a:picLocks noChangeAspect="1" noChangeArrowheads="1"/>
          </p:cNvPicPr>
          <p:nvPr/>
        </p:nvPicPr>
        <p:blipFill>
          <a:blip r:embed="rId5" cstate="print"/>
          <a:srcRect/>
          <a:stretch>
            <a:fillRect/>
          </a:stretch>
        </p:blipFill>
        <p:spPr bwMode="auto">
          <a:xfrm>
            <a:off x="6384032" y="3045930"/>
            <a:ext cx="2592288" cy="381207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Nadpis 1"/>
          <p:cNvSpPr>
            <a:spLocks noGrp="1"/>
          </p:cNvSpPr>
          <p:nvPr>
            <p:ph type="title"/>
          </p:nvPr>
        </p:nvSpPr>
        <p:spPr>
          <a:xfrm>
            <a:off x="2438400" y="548680"/>
            <a:ext cx="7772400" cy="877784"/>
          </a:xfrm>
        </p:spPr>
        <p:txBody>
          <a:bodyPr>
            <a:normAutofit fontScale="90000"/>
          </a:bodyPr>
          <a:lstStyle/>
          <a:p>
            <a:r>
              <a:rPr lang="cs-CZ" b="1" dirty="0"/>
              <a:t> „Anti </a:t>
            </a:r>
            <a:r>
              <a:rPr lang="cs-CZ" b="1" dirty="0" err="1"/>
              <a:t>pathos</a:t>
            </a:r>
            <a:r>
              <a:rPr lang="cs-CZ" b="1" dirty="0"/>
              <a:t> </a:t>
            </a:r>
            <a:r>
              <a:rPr lang="cs-CZ" b="1" dirty="0" err="1"/>
              <a:t>formulae</a:t>
            </a:r>
            <a:r>
              <a:rPr lang="cs-CZ" b="1" dirty="0"/>
              <a:t>“</a:t>
            </a:r>
            <a:br>
              <a:rPr lang="cs-CZ" b="1" dirty="0"/>
            </a:br>
            <a:r>
              <a:rPr lang="cs-CZ" b="1" dirty="0"/>
              <a:t>EXPRESSION - INEXPRESSION</a:t>
            </a:r>
          </a:p>
        </p:txBody>
      </p:sp>
      <p:sp>
        <p:nvSpPr>
          <p:cNvPr id="3" name="Zástupný symbol pro obsah 2"/>
          <p:cNvSpPr>
            <a:spLocks noGrp="1"/>
          </p:cNvSpPr>
          <p:nvPr>
            <p:ph idx="1"/>
          </p:nvPr>
        </p:nvSpPr>
        <p:spPr/>
        <p:txBody>
          <a:bodyPr>
            <a:normAutofit/>
          </a:bodyPr>
          <a:lstStyle/>
          <a:p>
            <a:pPr>
              <a:buFont typeface="Arial" charset="0"/>
              <a:buNone/>
              <a:defRPr/>
            </a:pPr>
            <a:r>
              <a:rPr lang="cs-CZ" b="1" dirty="0" err="1">
                <a:solidFill>
                  <a:schemeClr val="tx2"/>
                </a:solidFill>
              </a:rPr>
              <a:t>Anxiety</a:t>
            </a:r>
            <a:endParaRPr lang="cs-CZ" b="1" dirty="0">
              <a:solidFill>
                <a:schemeClr val="tx2"/>
              </a:solidFill>
            </a:endParaRPr>
          </a:p>
          <a:p>
            <a:pPr>
              <a:buFont typeface="Arial" charset="0"/>
              <a:buNone/>
              <a:defRPr/>
            </a:pPr>
            <a:r>
              <a:rPr lang="cs-CZ" b="1" dirty="0" err="1">
                <a:solidFill>
                  <a:schemeClr val="tx2"/>
                </a:solidFill>
              </a:rPr>
              <a:t>Apathy</a:t>
            </a:r>
            <a:endParaRPr lang="cs-CZ" b="1" dirty="0">
              <a:solidFill>
                <a:schemeClr val="tx2"/>
              </a:solidFill>
            </a:endParaRPr>
          </a:p>
          <a:p>
            <a:pPr>
              <a:buFont typeface="Arial" charset="0"/>
              <a:buNone/>
              <a:defRPr/>
            </a:pPr>
            <a:r>
              <a:rPr lang="cs-CZ" b="1" dirty="0" err="1">
                <a:solidFill>
                  <a:schemeClr val="tx2"/>
                </a:solidFill>
              </a:rPr>
              <a:t>Emptiness</a:t>
            </a:r>
            <a:endParaRPr lang="cs-CZ" b="1" dirty="0">
              <a:solidFill>
                <a:schemeClr val="tx2"/>
              </a:solidFill>
            </a:endParaRPr>
          </a:p>
          <a:p>
            <a:pPr>
              <a:buFont typeface="Arial" charset="0"/>
              <a:buNone/>
              <a:defRPr/>
            </a:pPr>
            <a:r>
              <a:rPr lang="cs-CZ" b="1" dirty="0" err="1">
                <a:solidFill>
                  <a:schemeClr val="tx2"/>
                </a:solidFill>
              </a:rPr>
              <a:t>Resignation</a:t>
            </a:r>
            <a:endParaRPr lang="cs-CZ" b="1" dirty="0">
              <a:solidFill>
                <a:schemeClr val="tx2"/>
              </a:solidFill>
            </a:endParaRPr>
          </a:p>
          <a:p>
            <a:pPr>
              <a:buFont typeface="Arial" charset="0"/>
              <a:buNone/>
              <a:defRPr/>
            </a:pPr>
            <a:r>
              <a:rPr lang="cs-CZ" b="1" dirty="0">
                <a:solidFill>
                  <a:schemeClr val="tx2"/>
                </a:solidFill>
              </a:rPr>
              <a:t>-------------</a:t>
            </a:r>
          </a:p>
          <a:p>
            <a:pPr>
              <a:buFont typeface="Arial" charset="0"/>
              <a:buNone/>
              <a:defRPr/>
            </a:pPr>
            <a:r>
              <a:rPr lang="cs-CZ" b="1" dirty="0" err="1">
                <a:solidFill>
                  <a:schemeClr val="tx2"/>
                </a:solidFill>
              </a:rPr>
              <a:t>Melancholy</a:t>
            </a:r>
            <a:r>
              <a:rPr lang="cs-CZ" b="1" dirty="0">
                <a:solidFill>
                  <a:schemeClr val="tx2"/>
                </a:solidFill>
              </a:rPr>
              <a:t>  -  </a:t>
            </a:r>
            <a:r>
              <a:rPr lang="cs-CZ" b="1" dirty="0" err="1">
                <a:solidFill>
                  <a:schemeClr val="tx2"/>
                </a:solidFill>
              </a:rPr>
              <a:t>Depression</a:t>
            </a:r>
            <a:endParaRPr lang="cs-CZ" b="1" dirty="0">
              <a:solidFill>
                <a:schemeClr val="tx2"/>
              </a:solidFill>
            </a:endParaRPr>
          </a:p>
          <a:p>
            <a:pPr>
              <a:buFont typeface="Arial" charset="0"/>
              <a:buNone/>
              <a:defRPr/>
            </a:pPr>
            <a:r>
              <a:rPr lang="cs-CZ" b="1" dirty="0">
                <a:solidFill>
                  <a:schemeClr val="tx2"/>
                </a:solidFill>
              </a:rPr>
              <a:t>----------------</a:t>
            </a:r>
          </a:p>
          <a:p>
            <a:pPr>
              <a:buFont typeface="Arial" charset="0"/>
              <a:buNone/>
              <a:defRPr/>
            </a:pPr>
            <a:r>
              <a:rPr lang="cs-CZ" b="1" dirty="0">
                <a:solidFill>
                  <a:schemeClr val="tx2"/>
                </a:solidFill>
              </a:rPr>
              <a:t> Mind-</a:t>
            </a:r>
            <a:r>
              <a:rPr lang="cs-CZ" b="1" dirty="0" err="1">
                <a:solidFill>
                  <a:schemeClr val="tx2"/>
                </a:solidFill>
              </a:rPr>
              <a:t>wandering</a:t>
            </a:r>
            <a:endParaRPr lang="cs-CZ" b="1" dirty="0">
              <a:solidFill>
                <a:schemeClr val="tx2"/>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AC90D6-5DF1-41EF-A20F-FE853885968F}"/>
              </a:ext>
            </a:extLst>
          </p:cNvPr>
          <p:cNvSpPr>
            <a:spLocks noGrp="1"/>
          </p:cNvSpPr>
          <p:nvPr>
            <p:ph type="title"/>
          </p:nvPr>
        </p:nvSpPr>
        <p:spPr>
          <a:xfrm>
            <a:off x="1981200" y="512763"/>
            <a:ext cx="8229600" cy="914400"/>
          </a:xfrm>
        </p:spPr>
        <p:txBody>
          <a:bodyPr/>
          <a:lstStyle/>
          <a:p>
            <a:pPr>
              <a:defRPr/>
            </a:pPr>
            <a:r>
              <a:rPr lang="cs-CZ" b="1" dirty="0">
                <a:solidFill>
                  <a:schemeClr val="tx2">
                    <a:satMod val="200000"/>
                  </a:schemeClr>
                </a:solidFill>
              </a:rPr>
              <a:t>Aby </a:t>
            </a:r>
            <a:r>
              <a:rPr lang="cs-CZ" b="1" dirty="0" err="1">
                <a:solidFill>
                  <a:schemeClr val="tx2">
                    <a:satMod val="200000"/>
                  </a:schemeClr>
                </a:solidFill>
              </a:rPr>
              <a:t>Warburg</a:t>
            </a:r>
            <a:r>
              <a:rPr lang="cs-CZ" b="1" dirty="0">
                <a:solidFill>
                  <a:schemeClr val="tx2">
                    <a:satMod val="200000"/>
                  </a:schemeClr>
                </a:solidFill>
              </a:rPr>
              <a:t> 1866-1929</a:t>
            </a:r>
          </a:p>
        </p:txBody>
      </p:sp>
      <p:sp>
        <p:nvSpPr>
          <p:cNvPr id="11267" name="Zástupný symbol pro obsah 2">
            <a:extLst>
              <a:ext uri="{FF2B5EF4-FFF2-40B4-BE49-F238E27FC236}">
                <a16:creationId xmlns:a16="http://schemas.microsoft.com/office/drawing/2014/main" id="{9C442E5D-8F40-43D1-BFDC-38002C6FA253}"/>
              </a:ext>
            </a:extLst>
          </p:cNvPr>
          <p:cNvSpPr>
            <a:spLocks noGrp="1"/>
          </p:cNvSpPr>
          <p:nvPr>
            <p:ph sz="half" idx="1"/>
          </p:nvPr>
        </p:nvSpPr>
        <p:spPr>
          <a:xfrm>
            <a:off x="1989138" y="1770063"/>
            <a:ext cx="4038600" cy="4525962"/>
          </a:xfrm>
        </p:spPr>
        <p:txBody>
          <a:bodyPr/>
          <a:lstStyle/>
          <a:p>
            <a:pPr eaLnBrk="1" hangingPunct="1"/>
            <a:endParaRPr lang="de-DE" altLang="cs-CZ"/>
          </a:p>
        </p:txBody>
      </p:sp>
      <p:sp>
        <p:nvSpPr>
          <p:cNvPr id="11268" name="Zástupný symbol pro obsah 3">
            <a:extLst>
              <a:ext uri="{FF2B5EF4-FFF2-40B4-BE49-F238E27FC236}">
                <a16:creationId xmlns:a16="http://schemas.microsoft.com/office/drawing/2014/main" id="{67E81BFF-620E-440E-9EA6-ACFC84560E7D}"/>
              </a:ext>
            </a:extLst>
          </p:cNvPr>
          <p:cNvSpPr>
            <a:spLocks noGrp="1"/>
          </p:cNvSpPr>
          <p:nvPr>
            <p:ph sz="half" idx="2"/>
          </p:nvPr>
        </p:nvSpPr>
        <p:spPr>
          <a:xfrm>
            <a:off x="6180138" y="1770063"/>
            <a:ext cx="4038600" cy="4525962"/>
          </a:xfrm>
        </p:spPr>
        <p:txBody>
          <a:bodyPr/>
          <a:lstStyle/>
          <a:p>
            <a:pPr eaLnBrk="1" hangingPunct="1"/>
            <a:endParaRPr lang="de-DE" altLang="cs-CZ" dirty="0"/>
          </a:p>
        </p:txBody>
      </p:sp>
      <p:pic>
        <p:nvPicPr>
          <p:cNvPr id="11269" name="Picture 4" descr="http://t0.gstatic.com/images?q=tbn:ANd9GcRekd9HRozU3DBs3TxEC9unvqbz3J3k14Nl-vdINYLrlMJCxacjOg">
            <a:extLst>
              <a:ext uri="{FF2B5EF4-FFF2-40B4-BE49-F238E27FC236}">
                <a16:creationId xmlns:a16="http://schemas.microsoft.com/office/drawing/2014/main" id="{6A28F792-0C50-4495-8003-0E19EDA43D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9" y="1866900"/>
            <a:ext cx="3271837"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6" descr="http://www.mediaartnet.org/assets/img/data/2969/bild.jpg">
            <a:extLst>
              <a:ext uri="{FF2B5EF4-FFF2-40B4-BE49-F238E27FC236}">
                <a16:creationId xmlns:a16="http://schemas.microsoft.com/office/drawing/2014/main" id="{B1577872-03D1-4FA5-838B-38070A1EEB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0656" y="1677988"/>
            <a:ext cx="5287963"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81200" y="274638"/>
            <a:ext cx="8229600" cy="634082"/>
          </a:xfrm>
        </p:spPr>
        <p:txBody>
          <a:bodyPr>
            <a:normAutofit fontScale="90000"/>
          </a:bodyPr>
          <a:lstStyle/>
          <a:p>
            <a:r>
              <a:rPr lang="cs-CZ" b="1" dirty="0" err="1"/>
              <a:t>Pathos</a:t>
            </a:r>
            <a:r>
              <a:rPr lang="cs-CZ" b="1" dirty="0"/>
              <a:t> </a:t>
            </a:r>
            <a:r>
              <a:rPr lang="cs-CZ" b="1" dirty="0" err="1"/>
              <a:t>formulae</a:t>
            </a:r>
            <a:r>
              <a:rPr lang="cs-CZ" b="1" dirty="0"/>
              <a:t> and variability </a:t>
            </a:r>
            <a:r>
              <a:rPr lang="cs-CZ" b="1" dirty="0" err="1"/>
              <a:t>of</a:t>
            </a:r>
            <a:r>
              <a:rPr lang="cs-CZ" b="1" dirty="0"/>
              <a:t> </a:t>
            </a:r>
            <a:r>
              <a:rPr lang="cs-CZ" b="1" dirty="0" err="1"/>
              <a:t>mental</a:t>
            </a:r>
            <a:r>
              <a:rPr lang="cs-CZ" b="1" dirty="0"/>
              <a:t> </a:t>
            </a:r>
            <a:r>
              <a:rPr lang="cs-CZ" b="1" dirty="0" err="1"/>
              <a:t>states</a:t>
            </a:r>
            <a:r>
              <a:rPr lang="cs-CZ" b="1" dirty="0"/>
              <a:t>  </a:t>
            </a:r>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a:xfrm>
            <a:off x="7320136" y="1600201"/>
            <a:ext cx="3096344" cy="4525963"/>
          </a:xfrm>
        </p:spPr>
        <p:txBody>
          <a:bodyPr/>
          <a:lstStyle/>
          <a:p>
            <a:pPr>
              <a:buNone/>
            </a:pPr>
            <a:r>
              <a:rPr lang="cs-CZ" dirty="0"/>
              <a:t> </a:t>
            </a:r>
          </a:p>
        </p:txBody>
      </p:sp>
      <p:pic>
        <p:nvPicPr>
          <p:cNvPr id="6" name="Obrázek 5" descr="Výsledek obrázku pro russell circumplex model of emotion"/>
          <p:cNvPicPr/>
          <p:nvPr/>
        </p:nvPicPr>
        <p:blipFill>
          <a:blip r:embed="rId2" cstate="print"/>
          <a:srcRect/>
          <a:stretch>
            <a:fillRect/>
          </a:stretch>
        </p:blipFill>
        <p:spPr bwMode="auto">
          <a:xfrm>
            <a:off x="1524000" y="1124744"/>
            <a:ext cx="5580112" cy="5733256"/>
          </a:xfrm>
          <a:prstGeom prst="rect">
            <a:avLst/>
          </a:prstGeom>
          <a:noFill/>
          <a:ln w="9525">
            <a:noFill/>
            <a:miter lim="800000"/>
            <a:headEnd/>
            <a:tailEnd/>
          </a:ln>
        </p:spPr>
      </p:pic>
      <p:sp>
        <p:nvSpPr>
          <p:cNvPr id="5" name="TextovéPole 4"/>
          <p:cNvSpPr txBox="1"/>
          <p:nvPr/>
        </p:nvSpPr>
        <p:spPr>
          <a:xfrm>
            <a:off x="7392144" y="1916832"/>
            <a:ext cx="3275856" cy="1754326"/>
          </a:xfrm>
          <a:prstGeom prst="rect">
            <a:avLst/>
          </a:prstGeom>
          <a:noFill/>
        </p:spPr>
        <p:txBody>
          <a:bodyPr wrap="square" rtlCol="0">
            <a:spAutoFit/>
          </a:bodyPr>
          <a:lstStyle/>
          <a:p>
            <a:r>
              <a:rPr lang="cs-CZ" b="1" dirty="0" err="1">
                <a:solidFill>
                  <a:srgbClr val="FF0000"/>
                </a:solidFill>
              </a:rPr>
              <a:t>Dimensional</a:t>
            </a:r>
            <a:r>
              <a:rPr lang="cs-CZ" b="1" dirty="0">
                <a:solidFill>
                  <a:srgbClr val="FF0000"/>
                </a:solidFill>
              </a:rPr>
              <a:t> model </a:t>
            </a:r>
            <a:r>
              <a:rPr lang="cs-CZ" b="1" dirty="0" err="1">
                <a:solidFill>
                  <a:srgbClr val="FF0000"/>
                </a:solidFill>
              </a:rPr>
              <a:t>of</a:t>
            </a:r>
            <a:r>
              <a:rPr lang="cs-CZ" b="1" dirty="0">
                <a:solidFill>
                  <a:srgbClr val="FF0000"/>
                </a:solidFill>
              </a:rPr>
              <a:t> </a:t>
            </a:r>
            <a:r>
              <a:rPr lang="cs-CZ" b="1" dirty="0" err="1">
                <a:solidFill>
                  <a:srgbClr val="FF0000"/>
                </a:solidFill>
              </a:rPr>
              <a:t>affect</a:t>
            </a:r>
            <a:endParaRPr lang="cs-CZ" b="1" dirty="0">
              <a:solidFill>
                <a:srgbClr val="FF0000"/>
              </a:solidFill>
            </a:endParaRPr>
          </a:p>
          <a:p>
            <a:endParaRPr lang="cs-CZ" dirty="0"/>
          </a:p>
          <a:p>
            <a:endParaRPr lang="cs-CZ" dirty="0"/>
          </a:p>
          <a:p>
            <a:r>
              <a:rPr lang="cs-CZ" dirty="0" err="1"/>
              <a:t>Pathos</a:t>
            </a:r>
            <a:r>
              <a:rPr lang="cs-CZ" dirty="0"/>
              <a:t> </a:t>
            </a:r>
            <a:r>
              <a:rPr lang="cs-CZ" dirty="0" err="1"/>
              <a:t>formulae</a:t>
            </a:r>
            <a:r>
              <a:rPr lang="cs-CZ" dirty="0"/>
              <a:t> </a:t>
            </a:r>
            <a:r>
              <a:rPr lang="cs-CZ" dirty="0" err="1"/>
              <a:t>can</a:t>
            </a:r>
            <a:r>
              <a:rPr lang="cs-CZ" dirty="0"/>
              <a:t> </a:t>
            </a:r>
            <a:r>
              <a:rPr lang="cs-CZ" dirty="0" err="1"/>
              <a:t>embody</a:t>
            </a:r>
            <a:r>
              <a:rPr lang="cs-CZ" dirty="0"/>
              <a:t> </a:t>
            </a:r>
            <a:r>
              <a:rPr lang="cs-CZ" dirty="0" err="1"/>
              <a:t>emotions</a:t>
            </a:r>
            <a:r>
              <a:rPr lang="cs-CZ" dirty="0"/>
              <a:t> in </a:t>
            </a:r>
            <a:r>
              <a:rPr lang="cs-CZ" dirty="0" err="1"/>
              <a:t>the</a:t>
            </a:r>
            <a:r>
              <a:rPr lang="cs-CZ" dirty="0"/>
              <a:t> </a:t>
            </a:r>
            <a:r>
              <a:rPr lang="cs-CZ" dirty="0" err="1"/>
              <a:t>entire</a:t>
            </a:r>
            <a:r>
              <a:rPr lang="cs-CZ" dirty="0"/>
              <a:t> </a:t>
            </a:r>
            <a:r>
              <a:rPr lang="cs-CZ" dirty="0" err="1"/>
              <a:t>field</a:t>
            </a:r>
            <a:r>
              <a:rPr lang="cs-CZ" dirty="0"/>
              <a:t> </a:t>
            </a:r>
            <a:r>
              <a:rPr lang="cs-CZ" dirty="0" err="1"/>
              <a:t>of</a:t>
            </a:r>
            <a:r>
              <a:rPr lang="cs-CZ" dirty="0"/>
              <a:t> </a:t>
            </a:r>
            <a:r>
              <a:rPr lang="cs-CZ" dirty="0" err="1"/>
              <a:t>affective</a:t>
            </a:r>
            <a:r>
              <a:rPr lang="cs-CZ" dirty="0"/>
              <a:t> </a:t>
            </a:r>
            <a:r>
              <a:rPr lang="cs-CZ" dirty="0" err="1"/>
              <a:t>experiences</a:t>
            </a:r>
            <a:r>
              <a:rPr lang="cs-CZ" dirty="0"/>
              <a:t>   </a:t>
            </a:r>
          </a:p>
        </p:txBody>
      </p:sp>
    </p:spTree>
    <p:extLst>
      <p:ext uri="{BB962C8B-B14F-4D97-AF65-F5344CB8AC3E}">
        <p14:creationId xmlns:p14="http://schemas.microsoft.com/office/powerpoint/2010/main" val="38686112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888088" y="274638"/>
            <a:ext cx="3672408" cy="1325562"/>
          </a:xfrm>
        </p:spPr>
        <p:txBody>
          <a:bodyPr/>
          <a:lstStyle/>
          <a:p>
            <a:r>
              <a:rPr lang="cs-CZ" dirty="0" err="1"/>
              <a:t>Melancholy</a:t>
            </a:r>
            <a:endParaRPr lang="cs-CZ" dirty="0"/>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43010" name="Picture 2" descr="http://www.hermitary.com/archives/durer-melancholia-02.jpg"/>
          <p:cNvPicPr>
            <a:picLocks noChangeAspect="1" noChangeArrowheads="1"/>
          </p:cNvPicPr>
          <p:nvPr/>
        </p:nvPicPr>
        <p:blipFill>
          <a:blip r:embed="rId2" cstate="print"/>
          <a:srcRect/>
          <a:stretch>
            <a:fillRect/>
          </a:stretch>
        </p:blipFill>
        <p:spPr bwMode="auto">
          <a:xfrm>
            <a:off x="1847528" y="188640"/>
            <a:ext cx="4856666" cy="6235056"/>
          </a:xfrm>
          <a:prstGeom prst="rect">
            <a:avLst/>
          </a:prstGeom>
          <a:noFill/>
        </p:spPr>
      </p:pic>
      <p:sp>
        <p:nvSpPr>
          <p:cNvPr id="6" name="TextovéPole 5"/>
          <p:cNvSpPr txBox="1"/>
          <p:nvPr/>
        </p:nvSpPr>
        <p:spPr>
          <a:xfrm>
            <a:off x="2135560" y="6488669"/>
            <a:ext cx="5040560" cy="307777"/>
          </a:xfrm>
          <a:prstGeom prst="rect">
            <a:avLst/>
          </a:prstGeom>
          <a:noFill/>
        </p:spPr>
        <p:txBody>
          <a:bodyPr wrap="square" rtlCol="0">
            <a:spAutoFit/>
          </a:bodyPr>
          <a:lstStyle/>
          <a:p>
            <a:r>
              <a:rPr lang="cs-CZ" sz="1400" dirty="0"/>
              <a:t>Albrecht </a:t>
            </a:r>
            <a:r>
              <a:rPr lang="cs-CZ" sz="1400" dirty="0" err="1"/>
              <a:t>Dürer</a:t>
            </a:r>
            <a:r>
              <a:rPr lang="cs-CZ" sz="1400" dirty="0"/>
              <a:t>, Melancholie I 1514</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sz="half" idx="1"/>
          </p:nvPr>
        </p:nvSpPr>
        <p:spPr/>
        <p:txBody>
          <a:bodyPr/>
          <a:lstStyle/>
          <a:p>
            <a:endParaRPr lang="cs-CZ" dirty="0"/>
          </a:p>
        </p:txBody>
      </p:sp>
      <p:sp>
        <p:nvSpPr>
          <p:cNvPr id="4" name="Zástupný symbol pro obsah 3"/>
          <p:cNvSpPr>
            <a:spLocks noGrp="1"/>
          </p:cNvSpPr>
          <p:nvPr>
            <p:ph sz="half" idx="2"/>
          </p:nvPr>
        </p:nvSpPr>
        <p:spPr/>
        <p:txBody>
          <a:bodyPr/>
          <a:lstStyle/>
          <a:p>
            <a:endParaRPr lang="cs-CZ"/>
          </a:p>
        </p:txBody>
      </p:sp>
      <p:pic>
        <p:nvPicPr>
          <p:cNvPr id="9220" name="Picture 4" descr="http://3.bp.blogspot.com/_7JCgjF1rDcY/SG0L3eN6M9I/AAAAAAAAAUQ/gGQEgoh5t_w/s400/Corot.jpg"/>
          <p:cNvPicPr>
            <a:picLocks noChangeAspect="1" noChangeArrowheads="1"/>
          </p:cNvPicPr>
          <p:nvPr/>
        </p:nvPicPr>
        <p:blipFill>
          <a:blip r:embed="rId2" cstate="print"/>
          <a:srcRect/>
          <a:stretch>
            <a:fillRect/>
          </a:stretch>
        </p:blipFill>
        <p:spPr bwMode="auto">
          <a:xfrm>
            <a:off x="5625068" y="620688"/>
            <a:ext cx="4901300" cy="5538192"/>
          </a:xfrm>
          <a:prstGeom prst="rect">
            <a:avLst/>
          </a:prstGeom>
          <a:noFill/>
        </p:spPr>
      </p:pic>
      <p:sp>
        <p:nvSpPr>
          <p:cNvPr id="7" name="TextovéPole 6"/>
          <p:cNvSpPr txBox="1"/>
          <p:nvPr/>
        </p:nvSpPr>
        <p:spPr>
          <a:xfrm>
            <a:off x="2207568" y="6381329"/>
            <a:ext cx="7488832" cy="307777"/>
          </a:xfrm>
          <a:prstGeom prst="rect">
            <a:avLst/>
          </a:prstGeom>
          <a:noFill/>
        </p:spPr>
        <p:txBody>
          <a:bodyPr wrap="square" rtlCol="0">
            <a:spAutoFit/>
          </a:bodyPr>
          <a:lstStyle/>
          <a:p>
            <a:r>
              <a:rPr lang="cs-CZ" sz="1400" dirty="0" err="1"/>
              <a:t>Domenico</a:t>
            </a:r>
            <a:r>
              <a:rPr lang="cs-CZ" sz="1400" dirty="0"/>
              <a:t> </a:t>
            </a:r>
            <a:r>
              <a:rPr lang="cs-CZ" sz="1400" dirty="0" err="1"/>
              <a:t>Fetti</a:t>
            </a:r>
            <a:r>
              <a:rPr lang="cs-CZ" sz="1400" dirty="0"/>
              <a:t>, Melancholie, ca 1620                                   </a:t>
            </a:r>
            <a:r>
              <a:rPr lang="cs-CZ" sz="1400" dirty="0" err="1"/>
              <a:t>Camille</a:t>
            </a:r>
            <a:r>
              <a:rPr lang="cs-CZ" sz="1400" dirty="0"/>
              <a:t> </a:t>
            </a:r>
            <a:r>
              <a:rPr lang="cs-CZ" sz="1400" dirty="0" err="1"/>
              <a:t>Corot</a:t>
            </a:r>
            <a:r>
              <a:rPr lang="cs-CZ" sz="1400" dirty="0"/>
              <a:t> 1826-7</a:t>
            </a:r>
          </a:p>
        </p:txBody>
      </p:sp>
      <p:pic>
        <p:nvPicPr>
          <p:cNvPr id="41986" name="Picture 2" descr="http://upload.wikimedia.org/wikipedia/commons/1/13/Domenico_Fetti_-_Melancholy_-_WGA7853.jpg"/>
          <p:cNvPicPr>
            <a:picLocks noChangeAspect="1" noChangeArrowheads="1"/>
          </p:cNvPicPr>
          <p:nvPr/>
        </p:nvPicPr>
        <p:blipFill>
          <a:blip r:embed="rId3" cstate="print"/>
          <a:srcRect/>
          <a:stretch>
            <a:fillRect/>
          </a:stretch>
        </p:blipFill>
        <p:spPr bwMode="auto">
          <a:xfrm>
            <a:off x="1785808" y="620688"/>
            <a:ext cx="3968112" cy="5555358"/>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Nadpis 1"/>
          <p:cNvSpPr>
            <a:spLocks noGrp="1"/>
          </p:cNvSpPr>
          <p:nvPr>
            <p:ph type="title"/>
          </p:nvPr>
        </p:nvSpPr>
        <p:spPr>
          <a:xfrm>
            <a:off x="1981200" y="512763"/>
            <a:ext cx="8229600" cy="914400"/>
          </a:xfrm>
        </p:spPr>
        <p:txBody>
          <a:bodyPr/>
          <a:lstStyle/>
          <a:p>
            <a:pPr>
              <a:defRPr/>
            </a:pPr>
            <a:r>
              <a:rPr lang="cs-CZ" dirty="0">
                <a:solidFill>
                  <a:schemeClr val="tx2">
                    <a:satMod val="200000"/>
                  </a:schemeClr>
                </a:solidFill>
              </a:rPr>
              <a:t>M             Melancholie</a:t>
            </a:r>
          </a:p>
        </p:txBody>
      </p:sp>
      <p:sp>
        <p:nvSpPr>
          <p:cNvPr id="57347" name="Zástupný symbol pro obsah 2"/>
          <p:cNvSpPr>
            <a:spLocks noGrp="1"/>
          </p:cNvSpPr>
          <p:nvPr>
            <p:ph sz="half" idx="1"/>
          </p:nvPr>
        </p:nvSpPr>
        <p:spPr>
          <a:xfrm>
            <a:off x="1989138" y="1770063"/>
            <a:ext cx="4038600" cy="4525962"/>
          </a:xfrm>
        </p:spPr>
        <p:txBody>
          <a:bodyPr/>
          <a:lstStyle/>
          <a:p>
            <a:pPr eaLnBrk="1" hangingPunct="1"/>
            <a:endParaRPr lang="cs-CZ"/>
          </a:p>
        </p:txBody>
      </p:sp>
      <p:sp>
        <p:nvSpPr>
          <p:cNvPr id="57348" name="Zástupný symbol pro obsah 3"/>
          <p:cNvSpPr>
            <a:spLocks noGrp="1"/>
          </p:cNvSpPr>
          <p:nvPr>
            <p:ph sz="half" idx="2"/>
          </p:nvPr>
        </p:nvSpPr>
        <p:spPr>
          <a:xfrm>
            <a:off x="6180138" y="1770063"/>
            <a:ext cx="4038600" cy="4525962"/>
          </a:xfrm>
        </p:spPr>
        <p:txBody>
          <a:bodyPr/>
          <a:lstStyle/>
          <a:p>
            <a:pPr eaLnBrk="1" hangingPunct="1"/>
            <a:endParaRPr lang="cs-CZ"/>
          </a:p>
        </p:txBody>
      </p:sp>
      <p:pic>
        <p:nvPicPr>
          <p:cNvPr id="57349" name="Picture 2" descr="http://www.thecry.com/art/painting/melancholie.jpg"/>
          <p:cNvPicPr>
            <a:picLocks noChangeAspect="1" noChangeArrowheads="1"/>
          </p:cNvPicPr>
          <p:nvPr/>
        </p:nvPicPr>
        <p:blipFill>
          <a:blip r:embed="rId2" cstate="print"/>
          <a:srcRect/>
          <a:stretch>
            <a:fillRect/>
          </a:stretch>
        </p:blipFill>
        <p:spPr bwMode="auto">
          <a:xfrm>
            <a:off x="1703388" y="3213101"/>
            <a:ext cx="4286250" cy="3305175"/>
          </a:xfrm>
          <a:prstGeom prst="rect">
            <a:avLst/>
          </a:prstGeom>
          <a:noFill/>
          <a:ln w="9525">
            <a:noFill/>
            <a:miter lim="800000"/>
            <a:headEnd/>
            <a:tailEnd/>
          </a:ln>
        </p:spPr>
      </p:pic>
      <p:pic>
        <p:nvPicPr>
          <p:cNvPr id="57350" name="Picture 4" descr="http://www.hunterian.gla.ac.uk/images/whatson/318/munch_melancholy_iii.jpg"/>
          <p:cNvPicPr>
            <a:picLocks noChangeAspect="1" noChangeArrowheads="1"/>
          </p:cNvPicPr>
          <p:nvPr/>
        </p:nvPicPr>
        <p:blipFill>
          <a:blip r:embed="rId3" cstate="print"/>
          <a:srcRect/>
          <a:stretch>
            <a:fillRect/>
          </a:stretch>
        </p:blipFill>
        <p:spPr bwMode="auto">
          <a:xfrm>
            <a:off x="6024563" y="1484314"/>
            <a:ext cx="4762500" cy="3781425"/>
          </a:xfrm>
          <a:prstGeom prst="rect">
            <a:avLst/>
          </a:prstGeom>
          <a:noFill/>
          <a:ln w="9525">
            <a:noFill/>
            <a:miter lim="800000"/>
            <a:headEnd/>
            <a:tailEnd/>
          </a:ln>
        </p:spPr>
      </p:pic>
      <p:pic>
        <p:nvPicPr>
          <p:cNvPr id="57351" name="Picture 7" descr="D:\ema2\rokapůl\DSC07177.JPG"/>
          <p:cNvPicPr>
            <a:picLocks noChangeAspect="1" noChangeArrowheads="1"/>
          </p:cNvPicPr>
          <p:nvPr/>
        </p:nvPicPr>
        <p:blipFill>
          <a:blip r:embed="rId4" cstate="print"/>
          <a:srcRect/>
          <a:stretch>
            <a:fillRect/>
          </a:stretch>
        </p:blipFill>
        <p:spPr bwMode="auto">
          <a:xfrm>
            <a:off x="1992314" y="476250"/>
            <a:ext cx="3233737" cy="2425700"/>
          </a:xfrm>
          <a:prstGeom prst="rect">
            <a:avLst/>
          </a:prstGeom>
          <a:noFill/>
          <a:ln w="9525">
            <a:noFill/>
            <a:miter lim="800000"/>
            <a:headEnd/>
            <a:tailEnd/>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normAutofit fontScale="85000" lnSpcReduction="20000"/>
          </a:bodyPr>
          <a:lstStyle/>
          <a:p>
            <a:endParaRPr lang="cs-CZ"/>
          </a:p>
        </p:txBody>
      </p:sp>
      <p:sp>
        <p:nvSpPr>
          <p:cNvPr id="4" name="Zástupný symbol pro obsah 3"/>
          <p:cNvSpPr>
            <a:spLocks noGrp="1"/>
          </p:cNvSpPr>
          <p:nvPr>
            <p:ph sz="half" idx="2"/>
          </p:nvPr>
        </p:nvSpPr>
        <p:spPr>
          <a:xfrm>
            <a:off x="7752184" y="188641"/>
            <a:ext cx="2915816" cy="6669359"/>
          </a:xfrm>
        </p:spPr>
        <p:txBody>
          <a:bodyPr>
            <a:normAutofit fontScale="85000" lnSpcReduction="20000"/>
          </a:bodyPr>
          <a:lstStyle/>
          <a:p>
            <a:pPr marL="0" indent="0">
              <a:buNone/>
            </a:pPr>
            <a:r>
              <a:rPr lang="cs-CZ" b="1" dirty="0" err="1"/>
              <a:t>Mental</a:t>
            </a:r>
            <a:r>
              <a:rPr lang="cs-CZ" b="1" dirty="0"/>
              <a:t> </a:t>
            </a:r>
            <a:r>
              <a:rPr lang="cs-CZ" b="1" dirty="0" err="1"/>
              <a:t>states</a:t>
            </a:r>
            <a:r>
              <a:rPr lang="cs-CZ" b="1" dirty="0"/>
              <a:t>  </a:t>
            </a:r>
            <a:r>
              <a:rPr lang="cs-CZ" b="1" dirty="0" err="1"/>
              <a:t>of</a:t>
            </a:r>
            <a:r>
              <a:rPr lang="cs-CZ" b="1" dirty="0"/>
              <a:t>   20. </a:t>
            </a:r>
            <a:r>
              <a:rPr lang="cs-CZ" b="1" dirty="0" err="1"/>
              <a:t>century</a:t>
            </a:r>
            <a:r>
              <a:rPr lang="cs-CZ" b="1" dirty="0"/>
              <a:t>, </a:t>
            </a:r>
            <a:r>
              <a:rPr lang="cs-CZ" b="1" dirty="0" err="1"/>
              <a:t>connected</a:t>
            </a:r>
            <a:r>
              <a:rPr lang="cs-CZ" b="1" dirty="0"/>
              <a:t> </a:t>
            </a:r>
            <a:r>
              <a:rPr lang="cs-CZ" b="1" dirty="0" err="1"/>
              <a:t>with</a:t>
            </a:r>
            <a:endParaRPr lang="cs-CZ" b="1" dirty="0"/>
          </a:p>
          <a:p>
            <a:pPr marL="0" indent="0">
              <a:buNone/>
            </a:pPr>
            <a:endParaRPr lang="cs-CZ" dirty="0"/>
          </a:p>
          <a:p>
            <a:pPr>
              <a:buFont typeface="Wingdings" panose="05000000000000000000" pitchFamily="2" charset="2"/>
              <a:buChar char="Ø"/>
            </a:pPr>
            <a:r>
              <a:rPr lang="cs-CZ" dirty="0" err="1"/>
              <a:t>Fatigue</a:t>
            </a:r>
            <a:endParaRPr lang="cs-CZ" dirty="0"/>
          </a:p>
          <a:p>
            <a:pPr>
              <a:buFont typeface="Wingdings" panose="05000000000000000000" pitchFamily="2" charset="2"/>
              <a:buChar char="Ø"/>
            </a:pPr>
            <a:r>
              <a:rPr lang="cs-CZ" dirty="0" err="1"/>
              <a:t>Alienation</a:t>
            </a:r>
            <a:endParaRPr lang="cs-CZ" dirty="0"/>
          </a:p>
          <a:p>
            <a:pPr>
              <a:buFont typeface="Wingdings" panose="05000000000000000000" pitchFamily="2" charset="2"/>
              <a:buChar char="Ø"/>
            </a:pPr>
            <a:r>
              <a:rPr lang="cs-CZ" dirty="0" err="1"/>
              <a:t>Loneliness</a:t>
            </a:r>
            <a:endParaRPr lang="cs-CZ" dirty="0"/>
          </a:p>
          <a:p>
            <a:pPr>
              <a:buFont typeface="Wingdings" panose="05000000000000000000" pitchFamily="2" charset="2"/>
              <a:buChar char="Ø"/>
            </a:pPr>
            <a:r>
              <a:rPr lang="cs-CZ" dirty="0" err="1"/>
              <a:t>Daydreaming</a:t>
            </a:r>
            <a:endParaRPr lang="cs-CZ" dirty="0"/>
          </a:p>
          <a:p>
            <a:pPr>
              <a:buFont typeface="Wingdings" panose="05000000000000000000" pitchFamily="2" charset="2"/>
              <a:buChar char="Ø"/>
            </a:pPr>
            <a:r>
              <a:rPr lang="cs-CZ" dirty="0" err="1"/>
              <a:t>Apathy</a:t>
            </a:r>
            <a:endParaRPr lang="cs-CZ" dirty="0"/>
          </a:p>
          <a:p>
            <a:pPr>
              <a:buFont typeface="Wingdings" panose="05000000000000000000" pitchFamily="2" charset="2"/>
              <a:buChar char="Ø"/>
            </a:pPr>
            <a:endParaRPr lang="cs-CZ" dirty="0"/>
          </a:p>
          <a:p>
            <a:pPr>
              <a:buFont typeface="Wingdings" panose="05000000000000000000" pitchFamily="2" charset="2"/>
              <a:buChar char="Ø"/>
            </a:pPr>
            <a:endParaRPr lang="cs-CZ" dirty="0"/>
          </a:p>
          <a:p>
            <a:pPr>
              <a:buFont typeface="Wingdings" panose="05000000000000000000" pitchFamily="2" charset="2"/>
              <a:buChar char="Ø"/>
            </a:pPr>
            <a:endParaRPr lang="cs-CZ" dirty="0"/>
          </a:p>
          <a:p>
            <a:pPr>
              <a:buFont typeface="Wingdings" panose="05000000000000000000" pitchFamily="2" charset="2"/>
              <a:buChar char="Ø"/>
            </a:pPr>
            <a:endParaRPr lang="cs-CZ" dirty="0"/>
          </a:p>
          <a:p>
            <a:pPr>
              <a:buFont typeface="Wingdings" panose="05000000000000000000" pitchFamily="2" charset="2"/>
              <a:buChar char="Ø"/>
            </a:pPr>
            <a:endParaRPr lang="cs-CZ" dirty="0"/>
          </a:p>
          <a:p>
            <a:pPr>
              <a:buNone/>
            </a:pPr>
            <a:endParaRPr lang="cs-CZ" sz="1600" dirty="0"/>
          </a:p>
          <a:p>
            <a:pPr>
              <a:buNone/>
            </a:pPr>
            <a:endParaRPr lang="cs-CZ" sz="1600" dirty="0"/>
          </a:p>
          <a:p>
            <a:pPr>
              <a:buNone/>
            </a:pPr>
            <a:endParaRPr lang="cs-CZ" sz="1600" dirty="0"/>
          </a:p>
          <a:p>
            <a:pPr>
              <a:buNone/>
            </a:pPr>
            <a:endParaRPr lang="cs-CZ" sz="1600" dirty="0"/>
          </a:p>
          <a:p>
            <a:pPr>
              <a:buNone/>
            </a:pPr>
            <a:r>
              <a:rPr lang="cs-CZ" sz="1600" dirty="0"/>
              <a:t>Vladimír Silovský, </a:t>
            </a:r>
            <a:r>
              <a:rPr lang="cs-CZ" sz="1600" i="1" dirty="0" err="1"/>
              <a:t>Tramvay</a:t>
            </a:r>
            <a:r>
              <a:rPr lang="cs-CZ" sz="1600" dirty="0"/>
              <a:t> 1926 </a:t>
            </a:r>
          </a:p>
        </p:txBody>
      </p:sp>
      <p:pic>
        <p:nvPicPr>
          <p:cNvPr id="188417" name="Picture 1" descr="C:\Users\Lada\Desktop\výstava\alternativa3\skleslostaúzkost\78silovskýtr.JPG"/>
          <p:cNvPicPr>
            <a:picLocks noChangeAspect="1" noChangeArrowheads="1"/>
          </p:cNvPicPr>
          <p:nvPr/>
        </p:nvPicPr>
        <p:blipFill>
          <a:blip r:embed="rId2" cstate="print"/>
          <a:srcRect/>
          <a:stretch>
            <a:fillRect/>
          </a:stretch>
        </p:blipFill>
        <p:spPr bwMode="auto">
          <a:xfrm>
            <a:off x="1502702" y="0"/>
            <a:ext cx="5993546" cy="6858000"/>
          </a:xfrm>
          <a:prstGeom prst="rect">
            <a:avLst/>
          </a:prstGeom>
          <a:noFill/>
        </p:spPr>
      </p:pic>
    </p:spTree>
    <p:extLst>
      <p:ext uri="{BB962C8B-B14F-4D97-AF65-F5344CB8AC3E}">
        <p14:creationId xmlns:p14="http://schemas.microsoft.com/office/powerpoint/2010/main" val="114623369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sz="half" idx="1"/>
          </p:nvPr>
        </p:nvSpPr>
        <p:spPr/>
        <p:txBody>
          <a:bodyPr/>
          <a:lstStyle/>
          <a:p>
            <a:endParaRPr lang="cs-CZ"/>
          </a:p>
        </p:txBody>
      </p:sp>
      <p:sp>
        <p:nvSpPr>
          <p:cNvPr id="4" name="Zástupný symbol pro obsah 3"/>
          <p:cNvSpPr>
            <a:spLocks noGrp="1"/>
          </p:cNvSpPr>
          <p:nvPr>
            <p:ph sz="half" idx="2"/>
          </p:nvPr>
        </p:nvSpPr>
        <p:spPr/>
        <p:txBody>
          <a:bodyPr/>
          <a:lstStyle/>
          <a:p>
            <a:endParaRPr lang="cs-CZ"/>
          </a:p>
        </p:txBody>
      </p:sp>
      <p:pic>
        <p:nvPicPr>
          <p:cNvPr id="5" name="Picture 8" descr="Ferdinand Hodler -Die enttäuschten Seelen"/>
          <p:cNvPicPr>
            <a:picLocks noChangeAspect="1" noChangeArrowheads="1"/>
          </p:cNvPicPr>
          <p:nvPr/>
        </p:nvPicPr>
        <p:blipFill>
          <a:blip r:embed="rId2" cstate="print"/>
          <a:srcRect/>
          <a:stretch>
            <a:fillRect/>
          </a:stretch>
        </p:blipFill>
        <p:spPr bwMode="auto">
          <a:xfrm>
            <a:off x="1600546" y="1340768"/>
            <a:ext cx="9105208" cy="3721874"/>
          </a:xfrm>
          <a:prstGeom prst="rect">
            <a:avLst/>
          </a:prstGeom>
          <a:noFill/>
          <a:ln w="9525">
            <a:noFill/>
            <a:miter lim="800000"/>
            <a:headEnd/>
            <a:tailEnd/>
          </a:ln>
        </p:spPr>
      </p:pic>
      <p:sp>
        <p:nvSpPr>
          <p:cNvPr id="6" name="TextovéPole 5">
            <a:extLst>
              <a:ext uri="{FF2B5EF4-FFF2-40B4-BE49-F238E27FC236}">
                <a16:creationId xmlns:a16="http://schemas.microsoft.com/office/drawing/2014/main" id="{3CD25DBA-5C5E-4916-A08F-37E5731B593F}"/>
              </a:ext>
            </a:extLst>
          </p:cNvPr>
          <p:cNvSpPr txBox="1"/>
          <p:nvPr/>
        </p:nvSpPr>
        <p:spPr>
          <a:xfrm>
            <a:off x="2351584" y="5373216"/>
            <a:ext cx="7344816" cy="369332"/>
          </a:xfrm>
          <a:prstGeom prst="rect">
            <a:avLst/>
          </a:prstGeom>
          <a:noFill/>
        </p:spPr>
        <p:txBody>
          <a:bodyPr wrap="square" rtlCol="0">
            <a:spAutoFit/>
          </a:bodyPr>
          <a:lstStyle/>
          <a:p>
            <a:r>
              <a:rPr lang="cs-CZ" dirty="0"/>
              <a:t>Ferdinand </a:t>
            </a:r>
            <a:r>
              <a:rPr lang="cs-CZ" dirty="0" err="1"/>
              <a:t>Hodler</a:t>
            </a:r>
            <a:r>
              <a:rPr lang="cs-CZ" dirty="0"/>
              <a:t>, </a:t>
            </a:r>
            <a:r>
              <a:rPr lang="cs-CZ" dirty="0" err="1"/>
              <a:t>Tired</a:t>
            </a:r>
            <a:r>
              <a:rPr lang="cs-CZ" dirty="0"/>
              <a:t> </a:t>
            </a:r>
            <a:r>
              <a:rPr lang="cs-CZ" dirty="0" err="1"/>
              <a:t>of</a:t>
            </a:r>
            <a:r>
              <a:rPr lang="cs-CZ" dirty="0"/>
              <a:t> </a:t>
            </a:r>
            <a:r>
              <a:rPr lang="cs-CZ" dirty="0" err="1"/>
              <a:t>life</a:t>
            </a:r>
            <a:r>
              <a:rPr lang="cs-CZ" dirty="0"/>
              <a:t>, 1892</a:t>
            </a:r>
          </a:p>
        </p:txBody>
      </p:sp>
    </p:spTree>
    <p:extLst>
      <p:ext uri="{BB962C8B-B14F-4D97-AF65-F5344CB8AC3E}">
        <p14:creationId xmlns:p14="http://schemas.microsoft.com/office/powerpoint/2010/main" val="2311687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423592" y="173290"/>
            <a:ext cx="7615758" cy="445873"/>
          </a:xfrm>
        </p:spPr>
        <p:txBody>
          <a:bodyPr>
            <a:normAutofit fontScale="90000"/>
          </a:bodyPr>
          <a:lstStyle/>
          <a:p>
            <a:r>
              <a:rPr lang="cs-CZ" dirty="0" err="1"/>
              <a:t>Anxiety</a:t>
            </a:r>
            <a:endParaRPr lang="cs-CZ" dirty="0"/>
          </a:p>
        </p:txBody>
      </p:sp>
      <p:sp>
        <p:nvSpPr>
          <p:cNvPr id="3" name="Zástupný symbol pro obsah 2"/>
          <p:cNvSpPr>
            <a:spLocks noGrp="1"/>
          </p:cNvSpPr>
          <p:nvPr>
            <p:ph sz="half" idx="1"/>
          </p:nvPr>
        </p:nvSpPr>
        <p:spPr/>
        <p:txBody>
          <a:bodyPr/>
          <a:lstStyle/>
          <a:p>
            <a:endParaRPr lang="cs-CZ" dirty="0"/>
          </a:p>
        </p:txBody>
      </p:sp>
      <p:pic>
        <p:nvPicPr>
          <p:cNvPr id="2051" name="Picture 3" descr="C:\Users\Lada\Desktop\STATESEmotional\4Guttfreund.jpg"/>
          <p:cNvPicPr>
            <a:picLocks noGrp="1" noChangeAspect="1" noChangeArrowheads="1"/>
          </p:cNvPicPr>
          <p:nvPr>
            <p:ph sz="half" idx="2"/>
          </p:nvPr>
        </p:nvPicPr>
        <p:blipFill>
          <a:blip r:embed="rId2" cstate="print"/>
          <a:srcRect/>
          <a:stretch>
            <a:fillRect/>
          </a:stretch>
        </p:blipFill>
        <p:spPr bwMode="auto">
          <a:xfrm>
            <a:off x="7392145" y="239928"/>
            <a:ext cx="2054057" cy="6074763"/>
          </a:xfrm>
          <a:prstGeom prst="rect">
            <a:avLst/>
          </a:prstGeom>
          <a:noFill/>
        </p:spPr>
      </p:pic>
      <p:pic>
        <p:nvPicPr>
          <p:cNvPr id="2050" name="Picture 2" descr="C:\Users\Lada\Desktop\STATESEmotional\4Barlach.jpg"/>
          <p:cNvPicPr>
            <a:picLocks noChangeAspect="1" noChangeArrowheads="1"/>
          </p:cNvPicPr>
          <p:nvPr/>
        </p:nvPicPr>
        <p:blipFill>
          <a:blip r:embed="rId3" cstate="print"/>
          <a:srcRect/>
          <a:stretch>
            <a:fillRect/>
          </a:stretch>
        </p:blipFill>
        <p:spPr bwMode="auto">
          <a:xfrm>
            <a:off x="2279577" y="685800"/>
            <a:ext cx="4245295" cy="5660212"/>
          </a:xfrm>
          <a:prstGeom prst="rect">
            <a:avLst/>
          </a:prstGeom>
          <a:noFill/>
        </p:spPr>
      </p:pic>
      <p:sp>
        <p:nvSpPr>
          <p:cNvPr id="6" name="TextovéPole 5"/>
          <p:cNvSpPr txBox="1"/>
          <p:nvPr/>
        </p:nvSpPr>
        <p:spPr>
          <a:xfrm>
            <a:off x="2063552" y="6381328"/>
            <a:ext cx="8424936" cy="369332"/>
          </a:xfrm>
          <a:prstGeom prst="rect">
            <a:avLst/>
          </a:prstGeom>
          <a:noFill/>
        </p:spPr>
        <p:txBody>
          <a:bodyPr wrap="square" rtlCol="0">
            <a:spAutoFit/>
          </a:bodyPr>
          <a:lstStyle/>
          <a:p>
            <a:r>
              <a:rPr lang="cs-CZ" dirty="0"/>
              <a:t>Ernst </a:t>
            </a:r>
            <a:r>
              <a:rPr lang="cs-CZ" dirty="0" err="1"/>
              <a:t>Barlach</a:t>
            </a:r>
            <a:r>
              <a:rPr lang="cs-CZ" dirty="0"/>
              <a:t>, </a:t>
            </a:r>
            <a:r>
              <a:rPr lang="cs-CZ" i="1" dirty="0"/>
              <a:t>Horror</a:t>
            </a:r>
            <a:r>
              <a:rPr lang="cs-CZ" dirty="0"/>
              <a:t>, 1923                                               Otto Gutfreund, </a:t>
            </a:r>
            <a:r>
              <a:rPr lang="cs-CZ" i="1" dirty="0" err="1"/>
              <a:t>Anxiety</a:t>
            </a:r>
            <a:r>
              <a:rPr lang="cs-CZ" i="1" dirty="0"/>
              <a:t>,</a:t>
            </a:r>
            <a:r>
              <a:rPr lang="cs-CZ" dirty="0"/>
              <a:t> 1911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Nadpis 1">
            <a:extLst>
              <a:ext uri="{FF2B5EF4-FFF2-40B4-BE49-F238E27FC236}">
                <a16:creationId xmlns:a16="http://schemas.microsoft.com/office/drawing/2014/main" id="{3509349D-5404-4816-A44C-9B652E88356C}"/>
              </a:ext>
            </a:extLst>
          </p:cNvPr>
          <p:cNvSpPr>
            <a:spLocks noGrp="1"/>
          </p:cNvSpPr>
          <p:nvPr>
            <p:ph type="title"/>
          </p:nvPr>
        </p:nvSpPr>
        <p:spPr>
          <a:xfrm>
            <a:off x="1524001" y="101601"/>
            <a:ext cx="5756275" cy="879475"/>
          </a:xfrm>
        </p:spPr>
        <p:txBody>
          <a:bodyPr>
            <a:normAutofit/>
          </a:bodyPr>
          <a:lstStyle/>
          <a:p>
            <a:pPr eaLnBrk="1" hangingPunct="1"/>
            <a:r>
              <a:rPr lang="cs-CZ" altLang="cs-CZ" sz="2800" b="1" dirty="0"/>
              <a:t>Egon </a:t>
            </a:r>
            <a:r>
              <a:rPr lang="cs-CZ" altLang="cs-CZ" sz="2800" b="1" dirty="0" err="1"/>
              <a:t>Schiele</a:t>
            </a:r>
            <a:br>
              <a:rPr lang="cs-CZ" altLang="cs-CZ" sz="2800" b="1" dirty="0"/>
            </a:br>
            <a:r>
              <a:rPr lang="cs-CZ" altLang="cs-CZ" sz="2800" b="1" dirty="0" err="1"/>
              <a:t>Posing</a:t>
            </a:r>
            <a:r>
              <a:rPr lang="cs-CZ" altLang="cs-CZ" sz="2800" b="1" dirty="0"/>
              <a:t>, </a:t>
            </a:r>
            <a:r>
              <a:rPr lang="cs-CZ" altLang="cs-CZ" sz="2800" b="1" dirty="0" err="1"/>
              <a:t>self</a:t>
            </a:r>
            <a:r>
              <a:rPr lang="cs-CZ" altLang="cs-CZ" sz="2800" b="1" dirty="0"/>
              <a:t>-identity, </a:t>
            </a:r>
            <a:r>
              <a:rPr lang="cs-CZ" altLang="cs-CZ" sz="2800" b="1" dirty="0" err="1"/>
              <a:t>alienation</a:t>
            </a:r>
            <a:endParaRPr lang="de-DE" altLang="cs-CZ" sz="2800" b="1" dirty="0"/>
          </a:p>
        </p:txBody>
      </p:sp>
      <p:sp>
        <p:nvSpPr>
          <p:cNvPr id="45059" name="Zástupný symbol pro obsah 2">
            <a:extLst>
              <a:ext uri="{FF2B5EF4-FFF2-40B4-BE49-F238E27FC236}">
                <a16:creationId xmlns:a16="http://schemas.microsoft.com/office/drawing/2014/main" id="{8F11A6B4-E51D-422E-A052-C6CDFEE44AF6}"/>
              </a:ext>
            </a:extLst>
          </p:cNvPr>
          <p:cNvSpPr>
            <a:spLocks noGrp="1"/>
          </p:cNvSpPr>
          <p:nvPr>
            <p:ph sz="half" idx="1"/>
          </p:nvPr>
        </p:nvSpPr>
        <p:spPr/>
        <p:txBody>
          <a:bodyPr/>
          <a:lstStyle/>
          <a:p>
            <a:pPr eaLnBrk="1" hangingPunct="1"/>
            <a:endParaRPr lang="de-DE" altLang="cs-CZ"/>
          </a:p>
        </p:txBody>
      </p:sp>
      <p:pic>
        <p:nvPicPr>
          <p:cNvPr id="45060" name="Picture 6" descr="http://www.artsunlight.com/NN/N-S0014tn/tnN-S0014-0371-seated-male-nude-right-hand-outstretched.jpg">
            <a:extLst>
              <a:ext uri="{FF2B5EF4-FFF2-40B4-BE49-F238E27FC236}">
                <a16:creationId xmlns:a16="http://schemas.microsoft.com/office/drawing/2014/main" id="{3AEE1444-9C2C-4E65-8265-E3EC2C3E2CCF}"/>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91176" y="4005263"/>
            <a:ext cx="1552575" cy="2266950"/>
          </a:xfrm>
          <a:noFill/>
        </p:spPr>
      </p:pic>
      <p:pic>
        <p:nvPicPr>
          <p:cNvPr id="45061" name="Picture 2" descr="http://24.media.tumblr.com/tumblr_m4z61uLlDz1rnl7aco1_500.jpg">
            <a:extLst>
              <a:ext uri="{FF2B5EF4-FFF2-40B4-BE49-F238E27FC236}">
                <a16:creationId xmlns:a16="http://schemas.microsoft.com/office/drawing/2014/main" id="{F8C12A9F-47AF-40BF-AAC7-E05750353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475" y="1125539"/>
            <a:ext cx="379253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2" name="TextovéPole 5">
            <a:extLst>
              <a:ext uri="{FF2B5EF4-FFF2-40B4-BE49-F238E27FC236}">
                <a16:creationId xmlns:a16="http://schemas.microsoft.com/office/drawing/2014/main" id="{C79422E3-2799-4299-94A5-3AE1E97EFCF0}"/>
              </a:ext>
            </a:extLst>
          </p:cNvPr>
          <p:cNvSpPr txBox="1">
            <a:spLocks noChangeArrowheads="1"/>
          </p:cNvSpPr>
          <p:nvPr/>
        </p:nvSpPr>
        <p:spPr bwMode="auto">
          <a:xfrm>
            <a:off x="2135189" y="6308725"/>
            <a:ext cx="81375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600">
                <a:latin typeface="Arial" panose="020B0604020202020204" pitchFamily="34" charset="0"/>
              </a:rPr>
              <a:t>Selfportrait 1910                                     Standing nude, 1910</a:t>
            </a:r>
          </a:p>
        </p:txBody>
      </p:sp>
      <p:pic>
        <p:nvPicPr>
          <p:cNvPr id="45063" name="Picture 4" descr="https://d30dcznuokq8w8.cloudfront.net/works/r/bal/0/9/4/21490_full_477x719.jpg">
            <a:extLst>
              <a:ext uri="{FF2B5EF4-FFF2-40B4-BE49-F238E27FC236}">
                <a16:creationId xmlns:a16="http://schemas.microsoft.com/office/drawing/2014/main" id="{60DDC5EB-7905-4125-9AA7-957762874E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0276" y="101600"/>
            <a:ext cx="3063875"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Nadpis 1">
            <a:extLst>
              <a:ext uri="{FF2B5EF4-FFF2-40B4-BE49-F238E27FC236}">
                <a16:creationId xmlns:a16="http://schemas.microsoft.com/office/drawing/2014/main" id="{B6DF569A-0A2C-4000-878D-BF6083A3344D}"/>
              </a:ext>
            </a:extLst>
          </p:cNvPr>
          <p:cNvSpPr>
            <a:spLocks noGrp="1"/>
          </p:cNvSpPr>
          <p:nvPr>
            <p:ph type="title"/>
          </p:nvPr>
        </p:nvSpPr>
        <p:spPr/>
        <p:txBody>
          <a:bodyPr/>
          <a:lstStyle/>
          <a:p>
            <a:pPr eaLnBrk="1" hangingPunct="1"/>
            <a:endParaRPr lang="de-DE" altLang="cs-CZ"/>
          </a:p>
        </p:txBody>
      </p:sp>
      <p:sp>
        <p:nvSpPr>
          <p:cNvPr id="46083" name="Zástupný symbol pro obsah 2">
            <a:extLst>
              <a:ext uri="{FF2B5EF4-FFF2-40B4-BE49-F238E27FC236}">
                <a16:creationId xmlns:a16="http://schemas.microsoft.com/office/drawing/2014/main" id="{373EBE7C-04B0-4D04-835E-B2C4FB39E2EB}"/>
              </a:ext>
            </a:extLst>
          </p:cNvPr>
          <p:cNvSpPr>
            <a:spLocks noGrp="1"/>
          </p:cNvSpPr>
          <p:nvPr>
            <p:ph sz="half" idx="1"/>
          </p:nvPr>
        </p:nvSpPr>
        <p:spPr/>
        <p:txBody>
          <a:bodyPr/>
          <a:lstStyle/>
          <a:p>
            <a:pPr eaLnBrk="1" hangingPunct="1"/>
            <a:endParaRPr lang="de-DE" altLang="cs-CZ"/>
          </a:p>
        </p:txBody>
      </p:sp>
      <p:sp>
        <p:nvSpPr>
          <p:cNvPr id="46084" name="Zástupný symbol pro obsah 3">
            <a:extLst>
              <a:ext uri="{FF2B5EF4-FFF2-40B4-BE49-F238E27FC236}">
                <a16:creationId xmlns:a16="http://schemas.microsoft.com/office/drawing/2014/main" id="{AE7E74D3-F7E0-4C7E-B0D9-4E7A971E3973}"/>
              </a:ext>
            </a:extLst>
          </p:cNvPr>
          <p:cNvSpPr>
            <a:spLocks noGrp="1"/>
          </p:cNvSpPr>
          <p:nvPr>
            <p:ph sz="half" idx="2"/>
          </p:nvPr>
        </p:nvSpPr>
        <p:spPr/>
        <p:txBody>
          <a:bodyPr/>
          <a:lstStyle/>
          <a:p>
            <a:pPr eaLnBrk="1" hangingPunct="1"/>
            <a:endParaRPr lang="de-DE" altLang="cs-CZ"/>
          </a:p>
        </p:txBody>
      </p:sp>
      <p:pic>
        <p:nvPicPr>
          <p:cNvPr id="46085" name="Picture 4" descr="http://24.media.tumblr.com/tumblr_lyutw5tlfa1qa3849o1_1280.jpg">
            <a:extLst>
              <a:ext uri="{FF2B5EF4-FFF2-40B4-BE49-F238E27FC236}">
                <a16:creationId xmlns:a16="http://schemas.microsoft.com/office/drawing/2014/main" id="{63F83F91-BAAF-4F37-96C6-3AF9B57FE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404813"/>
            <a:ext cx="5481638" cy="547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TextovéPole 6">
            <a:extLst>
              <a:ext uri="{FF2B5EF4-FFF2-40B4-BE49-F238E27FC236}">
                <a16:creationId xmlns:a16="http://schemas.microsoft.com/office/drawing/2014/main" id="{D3305D5A-CCDA-485B-883E-03A412FDA451}"/>
              </a:ext>
            </a:extLst>
          </p:cNvPr>
          <p:cNvSpPr txBox="1">
            <a:spLocks noChangeArrowheads="1"/>
          </p:cNvSpPr>
          <p:nvPr/>
        </p:nvSpPr>
        <p:spPr bwMode="auto">
          <a:xfrm>
            <a:off x="5448301" y="6021389"/>
            <a:ext cx="4608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800" i="1">
                <a:latin typeface="Arial" panose="020B0604020202020204" pitchFamily="34" charset="0"/>
              </a:rPr>
              <a:t>                    Sitting nude, </a:t>
            </a:r>
            <a:r>
              <a:rPr lang="cs-CZ" altLang="cs-CZ" sz="1800">
                <a:latin typeface="Arial" panose="020B0604020202020204" pitchFamily="34" charset="0"/>
              </a:rPr>
              <a:t>1910</a:t>
            </a:r>
          </a:p>
        </p:txBody>
      </p:sp>
      <p:pic>
        <p:nvPicPr>
          <p:cNvPr id="46087" name="Picture 6" descr="http://oaj.oxfordjournals.org/content/30/3/377/F5.small.gif">
            <a:extLst>
              <a:ext uri="{FF2B5EF4-FFF2-40B4-BE49-F238E27FC236}">
                <a16:creationId xmlns:a16="http://schemas.microsoft.com/office/drawing/2014/main" id="{CAB9704A-A654-4C96-BBB9-566CAF0B2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3" y="115889"/>
            <a:ext cx="2068512"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TextovéPole 8">
            <a:extLst>
              <a:ext uri="{FF2B5EF4-FFF2-40B4-BE49-F238E27FC236}">
                <a16:creationId xmlns:a16="http://schemas.microsoft.com/office/drawing/2014/main" id="{410AD782-83B5-4F9B-94E7-9761D7E12397}"/>
              </a:ext>
            </a:extLst>
          </p:cNvPr>
          <p:cNvSpPr txBox="1">
            <a:spLocks noChangeArrowheads="1"/>
          </p:cNvSpPr>
          <p:nvPr/>
        </p:nvSpPr>
        <p:spPr bwMode="auto">
          <a:xfrm>
            <a:off x="1774825" y="2349501"/>
            <a:ext cx="2808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200" b="1">
                <a:latin typeface="Arial" panose="020B0604020202020204" pitchFamily="34" charset="0"/>
              </a:rPr>
              <a:t>Nouvelle Iconographie de la Salpetriere, 1904</a:t>
            </a:r>
            <a:endParaRPr lang="cs-CZ" altLang="cs-CZ" sz="1200">
              <a:latin typeface="Arial" panose="020B0604020202020204" pitchFamily="34" charset="0"/>
            </a:endParaRPr>
          </a:p>
        </p:txBody>
      </p:sp>
      <p:pic>
        <p:nvPicPr>
          <p:cNvPr id="46089" name="Picture 10" descr="http://oaj.oxfordjournals.org/content/30/3/377/F7.large.jpg">
            <a:extLst>
              <a:ext uri="{FF2B5EF4-FFF2-40B4-BE49-F238E27FC236}">
                <a16:creationId xmlns:a16="http://schemas.microsoft.com/office/drawing/2014/main" id="{018CEFBE-D6C1-4105-89A0-92E17FDDDAD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03388" y="2852738"/>
            <a:ext cx="30988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Nadpis 1">
            <a:extLst>
              <a:ext uri="{FF2B5EF4-FFF2-40B4-BE49-F238E27FC236}">
                <a16:creationId xmlns:a16="http://schemas.microsoft.com/office/drawing/2014/main" id="{678FC4D1-99CE-4E1E-ABEC-E15DDAFF0682}"/>
              </a:ext>
            </a:extLst>
          </p:cNvPr>
          <p:cNvSpPr>
            <a:spLocks noGrp="1"/>
          </p:cNvSpPr>
          <p:nvPr>
            <p:ph type="title"/>
          </p:nvPr>
        </p:nvSpPr>
        <p:spPr/>
        <p:txBody>
          <a:bodyPr/>
          <a:lstStyle/>
          <a:p>
            <a:pPr eaLnBrk="1" hangingPunct="1"/>
            <a:endParaRPr lang="de-DE" altLang="cs-CZ"/>
          </a:p>
        </p:txBody>
      </p:sp>
      <p:sp>
        <p:nvSpPr>
          <p:cNvPr id="47107" name="Zástupný symbol pro obsah 2">
            <a:extLst>
              <a:ext uri="{FF2B5EF4-FFF2-40B4-BE49-F238E27FC236}">
                <a16:creationId xmlns:a16="http://schemas.microsoft.com/office/drawing/2014/main" id="{CEBDF070-1076-4D95-AEB8-7A979A8BD8FD}"/>
              </a:ext>
            </a:extLst>
          </p:cNvPr>
          <p:cNvSpPr>
            <a:spLocks noGrp="1"/>
          </p:cNvSpPr>
          <p:nvPr>
            <p:ph sz="half" idx="1"/>
          </p:nvPr>
        </p:nvSpPr>
        <p:spPr/>
        <p:txBody>
          <a:bodyPr/>
          <a:lstStyle/>
          <a:p>
            <a:pPr eaLnBrk="1" hangingPunct="1"/>
            <a:endParaRPr lang="de-DE" altLang="cs-CZ"/>
          </a:p>
        </p:txBody>
      </p:sp>
      <p:sp>
        <p:nvSpPr>
          <p:cNvPr id="47108" name="Zástupný symbol pro obsah 3">
            <a:extLst>
              <a:ext uri="{FF2B5EF4-FFF2-40B4-BE49-F238E27FC236}">
                <a16:creationId xmlns:a16="http://schemas.microsoft.com/office/drawing/2014/main" id="{7C6E9930-DFD1-4640-9739-37DD83256A92}"/>
              </a:ext>
            </a:extLst>
          </p:cNvPr>
          <p:cNvSpPr>
            <a:spLocks noGrp="1"/>
          </p:cNvSpPr>
          <p:nvPr>
            <p:ph sz="half" idx="2"/>
          </p:nvPr>
        </p:nvSpPr>
        <p:spPr/>
        <p:txBody>
          <a:bodyPr/>
          <a:lstStyle/>
          <a:p>
            <a:pPr eaLnBrk="1" hangingPunct="1"/>
            <a:endParaRPr lang="de-DE" altLang="cs-CZ"/>
          </a:p>
        </p:txBody>
      </p:sp>
      <p:sp>
        <p:nvSpPr>
          <p:cNvPr id="47109" name="TextovéPole 5">
            <a:extLst>
              <a:ext uri="{FF2B5EF4-FFF2-40B4-BE49-F238E27FC236}">
                <a16:creationId xmlns:a16="http://schemas.microsoft.com/office/drawing/2014/main" id="{2AACBA89-C685-4729-85E2-54B56365831D}"/>
              </a:ext>
            </a:extLst>
          </p:cNvPr>
          <p:cNvSpPr txBox="1">
            <a:spLocks noChangeArrowheads="1"/>
          </p:cNvSpPr>
          <p:nvPr/>
        </p:nvSpPr>
        <p:spPr bwMode="auto">
          <a:xfrm>
            <a:off x="3432176" y="6165851"/>
            <a:ext cx="5903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cs-CZ" altLang="cs-CZ" sz="1400" i="1">
                <a:latin typeface="Arial" panose="020B0604020202020204" pitchFamily="34" charset="0"/>
              </a:rPr>
              <a:t>Portrait of  dr. Erwin Graaf</a:t>
            </a:r>
            <a:r>
              <a:rPr lang="cs-CZ" altLang="cs-CZ" sz="1400">
                <a:latin typeface="Arial" panose="020B0604020202020204" pitchFamily="34" charset="0"/>
              </a:rPr>
              <a:t>, 1910</a:t>
            </a:r>
          </a:p>
        </p:txBody>
      </p:sp>
      <p:pic>
        <p:nvPicPr>
          <p:cNvPr id="47110" name="Picture 4" descr="http://25.media.tumblr.com/tumblr_mab93qNoUu1r90dnno1_500.jpg">
            <a:extLst>
              <a:ext uri="{FF2B5EF4-FFF2-40B4-BE49-F238E27FC236}">
                <a16:creationId xmlns:a16="http://schemas.microsoft.com/office/drawing/2014/main" id="{4873B925-9251-4757-8D20-0B929722A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513" y="68264"/>
            <a:ext cx="5524500"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TotalTime>
  <Words>2364</Words>
  <Application>Microsoft Office PowerPoint</Application>
  <PresentationFormat>Širokoúhlá obrazovka</PresentationFormat>
  <Paragraphs>771</Paragraphs>
  <Slides>150</Slides>
  <Notes>10</Notes>
  <HiddenSlides>1</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150</vt:i4>
      </vt:variant>
    </vt:vector>
  </HeadingPairs>
  <TitlesOfParts>
    <vt:vector size="157" baseType="lpstr">
      <vt:lpstr>Arial</vt:lpstr>
      <vt:lpstr>Calibri</vt:lpstr>
      <vt:lpstr>Calibri Light</vt:lpstr>
      <vt:lpstr>Times New Roman</vt:lpstr>
      <vt:lpstr>Wingdings</vt:lpstr>
      <vt:lpstr>Wingdings 2</vt:lpstr>
      <vt:lpstr>Motiv Office</vt:lpstr>
      <vt:lpstr>    Affect and pathos formulae in art and visual culture of  XX. and  XXI. century</vt:lpstr>
      <vt:lpstr>Prezentace aplikace PowerPoint</vt:lpstr>
      <vt:lpstr>Charles Darwin on emotional expressions </vt:lpstr>
      <vt:lpstr>Prezentace aplikace PowerPoint</vt:lpstr>
      <vt:lpstr>Prezentace aplikace PowerPoint</vt:lpstr>
      <vt:lpstr>Prezentace aplikace PowerPoint</vt:lpstr>
      <vt:lpstr>Symbolism and new expressionissm of body   </vt:lpstr>
      <vt:lpstr>Superlative der Gebärdensprache    Aby M. Warburg´s pathos formulae</vt:lpstr>
      <vt:lpstr>Aby Warburg 1866-1929</vt:lpstr>
      <vt:lpstr>Prezentace aplikace PowerPoint</vt:lpstr>
      <vt:lpstr>   Warburg´s  Kriegskartotheke</vt:lpstr>
      <vt:lpstr>Prezentace aplikace PowerPoint</vt:lpstr>
      <vt:lpstr>Prezentace aplikace PowerPoint</vt:lpstr>
      <vt:lpstr>Kreuzlingen lecture</vt:lpstr>
      <vt:lpstr>Prezentace aplikace PowerPoint</vt:lpstr>
      <vt:lpstr>Denkraum and Distanzierung</vt:lpstr>
      <vt:lpstr>Theory of social memory  </vt:lpstr>
      <vt:lpstr>Warburg´s library and Mnémosyné</vt:lpstr>
      <vt:lpstr>Prezentace aplikace PowerPoint</vt:lpstr>
      <vt:lpstr>BilderAtlas Mnemosyne 1924-29</vt:lpstr>
      <vt:lpstr>Mnemosyne  </vt:lpstr>
      <vt:lpstr>  Movements of soul   </vt:lpstr>
      <vt:lpstr>Pathosformel</vt:lpstr>
      <vt:lpstr>    “..die echt antiken Formlen geisteigerten körperlichen oder seelsichen Ausdrucks in den Renaissancestil bewegter Lebensschilderung einzugliedern”  genuinely ancient formulae of an intensified physical or psychic expression in the Renaissance style, which strives to portray life in motion  evidence of mental states transformed into images”…in which “later generations …sought out the permanent traces of the most profound emotions in human existence.    Dürer und die italienische Antike, 1905  </vt:lpstr>
      <vt:lpstr>….and  Warburg´s subsequent redefinitions   </vt:lpstr>
      <vt:lpstr>Origins….</vt:lpstr>
      <vt:lpstr>Inversion (re- polarization) of affective formulae </vt:lpstr>
      <vt:lpstr> simple inversion….</vt:lpstr>
      <vt:lpstr> ( often rather unclear) juxtapositions, oscilations, inversions</vt:lpstr>
      <vt:lpstr> </vt:lpstr>
      <vt:lpstr>Reconsidering Warburg´ s legacy Pathos formula as a gestalt: Binding of affective affordances</vt:lpstr>
      <vt:lpstr>  Affect formula = holistic percept (Gestalt)  a complex of affcetive affordances   </vt:lpstr>
      <vt:lpstr> Affective affordances in the image </vt:lpstr>
      <vt:lpstr>Pathos formulae </vt:lpstr>
      <vt:lpstr> </vt:lpstr>
      <vt:lpstr>Prezentace aplikace PowerPoint</vt:lpstr>
      <vt:lpstr>  Formulaic nature and iconography</vt:lpstr>
      <vt:lpstr>Pictorial and semantic context of emotional formula   </vt:lpstr>
      <vt:lpstr> </vt:lpstr>
      <vt:lpstr>Pathos formulae of modern times  </vt:lpstr>
      <vt:lpstr>Some questions</vt:lpstr>
      <vt:lpstr>Affective /Pathos/ formulae in modern times</vt:lpstr>
      <vt:lpstr>Trauma, anguish, extasy, emptiness….</vt:lpstr>
      <vt:lpstr>Framework of references in modern  times: beyond mythology and religion</vt:lpstr>
      <vt:lpstr>Context for pathos formulae in 20th century  </vt:lpstr>
      <vt:lpstr>Pathos formulae and variability of mental states  </vt:lpstr>
      <vt:lpstr>Labyrinth  of pathos formulae in 20th century- Warburg in extenso</vt:lpstr>
      <vt:lpstr> Ressurection of religious pathos formulae</vt:lpstr>
      <vt:lpstr> </vt:lpstr>
      <vt:lpstr>Prezentace aplikace PowerPoint</vt:lpstr>
      <vt:lpstr>Prezentace aplikace PowerPoint</vt:lpstr>
      <vt:lpstr> </vt:lpstr>
      <vt:lpstr>Prezentace aplikace PowerPoint</vt:lpstr>
      <vt:lpstr>Prezentace aplikace PowerPoint</vt:lpstr>
      <vt:lpstr> </vt:lpstr>
      <vt:lpstr>Traumatic emotional formulae   </vt:lpstr>
      <vt:lpstr> Visualisation of suffering and death around WW I   </vt:lpstr>
      <vt:lpstr>Prezentace aplikace PowerPoint</vt:lpstr>
      <vt:lpstr>Prezentace aplikace PowerPoint</vt:lpstr>
      <vt:lpstr>…and crisis of modern monument  </vt:lpstr>
      <vt:lpstr>1930´s and WW II</vt:lpstr>
      <vt:lpstr>Socially determined pain and trauma   </vt:lpstr>
      <vt:lpstr>Käthe Kollwitz    1867-1945 </vt:lpstr>
      <vt:lpstr>Prezentace aplikace PowerPoint</vt:lpstr>
      <vt:lpstr> </vt:lpstr>
      <vt:lpstr>Prezentace aplikace PowerPoint</vt:lpstr>
      <vt:lpstr>Karel Myslbek 1874-1915</vt:lpstr>
      <vt:lpstr>Prezentace aplikace PowerPoint</vt:lpstr>
      <vt:lpstr>Prezentace aplikace PowerPoint</vt:lpstr>
      <vt:lpstr>Moving image and the new visibility of mind in early 20th century</vt:lpstr>
      <vt:lpstr>Pathos of ecstasy,uplifting and heroism   </vt:lpstr>
      <vt:lpstr>..in social art and visual propaganda of 1920´s and 1930´s   </vt:lpstr>
      <vt:lpstr>Mexican muralists: Diego Rivera  </vt:lpstr>
      <vt:lpstr>Prezentace aplikace PowerPoint</vt:lpstr>
      <vt:lpstr>David Siqueiros</vt:lpstr>
      <vt:lpstr>Prezentace aplikace PowerPoint</vt:lpstr>
      <vt:lpstr>…in totalitarian art and propaganda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 „Anti pathos formulae“ EXPRESSION - INEXPRESSION</vt:lpstr>
      <vt:lpstr>Pathos formulae and variability of mental states  </vt:lpstr>
      <vt:lpstr>Melancholy</vt:lpstr>
      <vt:lpstr>Prezentace aplikace PowerPoint</vt:lpstr>
      <vt:lpstr>M             Melancholie</vt:lpstr>
      <vt:lpstr>Prezentace aplikace PowerPoint</vt:lpstr>
      <vt:lpstr>Prezentace aplikace PowerPoint</vt:lpstr>
      <vt:lpstr>Anxiety</vt:lpstr>
      <vt:lpstr>Egon Schiele Posing, self-identity, alienation</vt:lpstr>
      <vt:lpstr>Prezentace aplikace PowerPoint</vt:lpstr>
      <vt:lpstr>Prezentace aplikace PowerPoint</vt:lpstr>
      <vt:lpstr>Prezentace aplikace PowerPoint</vt:lpstr>
      <vt:lpstr>Prezentace aplikace PowerPoint</vt:lpstr>
      <vt:lpstr>Prezentace aplikace PowerPoint</vt:lpstr>
      <vt:lpstr> Václav Hejna</vt:lpstr>
      <vt:lpstr>Prezentace aplikace PowerPoint</vt:lpstr>
      <vt:lpstr>Edward Hopper</vt:lpstr>
      <vt:lpstr>Pathos and poses of ordinary existence </vt:lpstr>
      <vt:lpstr>Prezentace aplikace PowerPoint</vt:lpstr>
      <vt:lpstr>Prezentace aplikace PowerPoint</vt:lpstr>
      <vt:lpstr>Ubbaldo Oppi 1889-1942</vt:lpstr>
      <vt:lpstr>Prezentace aplikace PowerPoint</vt:lpstr>
      <vt:lpstr>Charley Toorop 1891-1955</vt:lpstr>
      <vt:lpstr>Affect/pathos formula in contemporary art and visual culture  </vt:lpstr>
      <vt:lpstr>George Segal (1924-2000)</vt:lpstr>
      <vt:lpstr>George Segal 1924-2000</vt:lpstr>
      <vt:lpstr>Prezentace aplikace PowerPoint</vt:lpstr>
      <vt:lpstr>Prezentace aplikace PowerPoint</vt:lpstr>
      <vt:lpstr> </vt:lpstr>
      <vt:lpstr>Prezentace aplikace PowerPoint</vt:lpstr>
      <vt:lpstr> </vt:lpstr>
      <vt:lpstr>Philip Pearlstein (1924 -</vt:lpstr>
      <vt:lpstr>Duane Hanson (1925-1996)</vt:lpstr>
      <vt:lpstr>Prezentace aplikace PowerPoint</vt:lpstr>
      <vt:lpstr>Magdalena Abakamowicz 1930-2017</vt:lpstr>
      <vt:lpstr>Prezentace aplikace PowerPoint</vt:lpstr>
      <vt:lpstr>Prezentace aplikace PowerPoint</vt:lpstr>
      <vt:lpstr>Prezentace aplikace PowerPoint</vt:lpstr>
      <vt:lpstr>Berlinde De Bruyckere  1964-  </vt:lpstr>
      <vt:lpstr>Prezentace aplikace PowerPoint</vt:lpstr>
      <vt:lpstr>Prezentace aplikace PowerPoint</vt:lpstr>
      <vt:lpstr>Antony Gormley 1954 -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Markus Muntean and Adi Rosenblum 1962-</vt:lpstr>
      <vt:lpstr>Prezentace aplikace PowerPoint</vt:lpstr>
      <vt:lpstr>Prezentace aplikace PowerPoint</vt:lpstr>
      <vt:lpstr>Prezentace aplikace PowerPoint</vt:lpstr>
      <vt:lpstr>Volker Stelzmann (1940)</vt:lpstr>
      <vt:lpstr>Prezentace aplikace PowerPoint</vt:lpstr>
      <vt:lpstr>Prezentace aplikace PowerPoint</vt:lpstr>
      <vt:lpstr>Prezentace aplikace PowerPoint</vt:lpstr>
      <vt:lpstr>Pathos and ethos in iconic photography  in 20th-21st century</vt:lpstr>
      <vt:lpstr>Prezentace aplikace PowerPoint</vt:lpstr>
      <vt:lpstr>Allusions on emotional language of  Christian imagery</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Affect and pathos formulae in art and visual culture of  XX. and  XXI. century</dc:title>
  <dc:creator>Ladislav Kesner</dc:creator>
  <cp:lastModifiedBy>Ladislav Kesner</cp:lastModifiedBy>
  <cp:revision>1</cp:revision>
  <dcterms:created xsi:type="dcterms:W3CDTF">2023-10-15T15:50:30Z</dcterms:created>
  <dcterms:modified xsi:type="dcterms:W3CDTF">2023-10-15T15:55:09Z</dcterms:modified>
</cp:coreProperties>
</file>