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62" r:id="rId2"/>
    <p:sldId id="471" r:id="rId3"/>
    <p:sldId id="463" r:id="rId4"/>
    <p:sldId id="464" r:id="rId5"/>
    <p:sldId id="256" r:id="rId6"/>
    <p:sldId id="473" r:id="rId7"/>
    <p:sldId id="465" r:id="rId8"/>
    <p:sldId id="442" r:id="rId9"/>
    <p:sldId id="443" r:id="rId10"/>
    <p:sldId id="470" r:id="rId11"/>
    <p:sldId id="472" r:id="rId12"/>
    <p:sldId id="478" r:id="rId13"/>
    <p:sldId id="480" r:id="rId14"/>
    <p:sldId id="466" r:id="rId15"/>
    <p:sldId id="467" r:id="rId16"/>
    <p:sldId id="468" r:id="rId17"/>
    <p:sldId id="450" r:id="rId18"/>
    <p:sldId id="474" r:id="rId19"/>
    <p:sldId id="441" r:id="rId20"/>
    <p:sldId id="451" r:id="rId21"/>
    <p:sldId id="452" r:id="rId22"/>
    <p:sldId id="456" r:id="rId23"/>
    <p:sldId id="435" r:id="rId24"/>
    <p:sldId id="436" r:id="rId25"/>
    <p:sldId id="458" r:id="rId26"/>
    <p:sldId id="437" r:id="rId27"/>
    <p:sldId id="439" r:id="rId28"/>
    <p:sldId id="438" r:id="rId29"/>
    <p:sldId id="440" r:id="rId30"/>
    <p:sldId id="444" r:id="rId31"/>
    <p:sldId id="445" r:id="rId32"/>
    <p:sldId id="477" r:id="rId33"/>
    <p:sldId id="457" r:id="rId34"/>
    <p:sldId id="434" r:id="rId35"/>
    <p:sldId id="426" r:id="rId36"/>
    <p:sldId id="428" r:id="rId37"/>
    <p:sldId id="430" r:id="rId38"/>
    <p:sldId id="422" r:id="rId39"/>
    <p:sldId id="373" r:id="rId40"/>
    <p:sldId id="469" r:id="rId41"/>
    <p:sldId id="427" r:id="rId42"/>
    <p:sldId id="424" r:id="rId43"/>
    <p:sldId id="425" r:id="rId44"/>
    <p:sldId id="461" r:id="rId45"/>
    <p:sldId id="446" r:id="rId46"/>
    <p:sldId id="459" r:id="rId47"/>
    <p:sldId id="448" r:id="rId48"/>
    <p:sldId id="447" r:id="rId49"/>
    <p:sldId id="460" r:id="rId50"/>
    <p:sldId id="432" r:id="rId51"/>
    <p:sldId id="431" r:id="rId52"/>
    <p:sldId id="481" r:id="rId53"/>
    <p:sldId id="475" r:id="rId54"/>
    <p:sldId id="454" r:id="rId55"/>
    <p:sldId id="482" r:id="rId56"/>
    <p:sldId id="455" r:id="rId57"/>
    <p:sldId id="453" r:id="rId5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799" autoAdjust="0"/>
    <p:restoredTop sz="94660"/>
  </p:normalViewPr>
  <p:slideViewPr>
    <p:cSldViewPr snapToGrid="0">
      <p:cViewPr varScale="1">
        <p:scale>
          <a:sx n="108" d="100"/>
          <a:sy n="108" d="100"/>
        </p:scale>
        <p:origin x="1242" y="102"/>
      </p:cViewPr>
      <p:guideLst/>
    </p:cSldViewPr>
  </p:slideViewPr>
  <p:notesTextViewPr>
    <p:cViewPr>
      <p:scale>
        <a:sx n="1" d="1"/>
        <a:sy n="1" d="1"/>
      </p:scale>
      <p:origin x="0" y="0"/>
    </p:cViewPr>
  </p:notesTextViewPr>
  <p:sorterViewPr>
    <p:cViewPr varScale="1">
      <p:scale>
        <a:sx n="1" d="1"/>
        <a:sy n="1" d="1"/>
      </p:scale>
      <p:origin x="0" y="-1728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0A3B33-E5A4-4358-A025-99F37EB3D997}"/>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6E3BFEA-A326-40C8-8C65-54FB093E00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33608314-DB11-42F8-91BB-5331AB896026}"/>
              </a:ext>
            </a:extLst>
          </p:cNvPr>
          <p:cNvSpPr>
            <a:spLocks noGrp="1"/>
          </p:cNvSpPr>
          <p:nvPr>
            <p:ph type="dt" sz="half" idx="10"/>
          </p:nvPr>
        </p:nvSpPr>
        <p:spPr/>
        <p:txBody>
          <a:bodyPr/>
          <a:lstStyle/>
          <a:p>
            <a:fld id="{19C34221-960D-4366-9FD4-D0F09473873C}" type="datetimeFigureOut">
              <a:rPr lang="cs-CZ" smtClean="0"/>
              <a:t>08.11.2024</a:t>
            </a:fld>
            <a:endParaRPr lang="cs-CZ"/>
          </a:p>
        </p:txBody>
      </p:sp>
      <p:sp>
        <p:nvSpPr>
          <p:cNvPr id="5" name="Zástupný symbol pro zápatí 4">
            <a:extLst>
              <a:ext uri="{FF2B5EF4-FFF2-40B4-BE49-F238E27FC236}">
                <a16:creationId xmlns:a16="http://schemas.microsoft.com/office/drawing/2014/main" id="{6D1916D7-A627-4C60-8A9D-E25134D43C3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3322357-7074-4A98-ACDC-F088F08DAA38}"/>
              </a:ext>
            </a:extLst>
          </p:cNvPr>
          <p:cNvSpPr>
            <a:spLocks noGrp="1"/>
          </p:cNvSpPr>
          <p:nvPr>
            <p:ph type="sldNum" sz="quarter" idx="12"/>
          </p:nvPr>
        </p:nvSpPr>
        <p:spPr/>
        <p:txBody>
          <a:bodyPr/>
          <a:lstStyle/>
          <a:p>
            <a:fld id="{43F4C47E-03C7-420C-90D9-E8ECF1AA01BF}" type="slidenum">
              <a:rPr lang="cs-CZ" smtClean="0"/>
              <a:t>‹#›</a:t>
            </a:fld>
            <a:endParaRPr lang="cs-CZ"/>
          </a:p>
        </p:txBody>
      </p:sp>
    </p:spTree>
    <p:extLst>
      <p:ext uri="{BB962C8B-B14F-4D97-AF65-F5344CB8AC3E}">
        <p14:creationId xmlns:p14="http://schemas.microsoft.com/office/powerpoint/2010/main" val="379548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6B7A0A-1003-4CE6-9561-10D58C1E253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FAEAFA7-C7FD-484C-BB99-2B083E049CC6}"/>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5AA4E00-DF9F-4B9A-A767-3ACCBA682BCA}"/>
              </a:ext>
            </a:extLst>
          </p:cNvPr>
          <p:cNvSpPr>
            <a:spLocks noGrp="1"/>
          </p:cNvSpPr>
          <p:nvPr>
            <p:ph type="dt" sz="half" idx="10"/>
          </p:nvPr>
        </p:nvSpPr>
        <p:spPr/>
        <p:txBody>
          <a:bodyPr/>
          <a:lstStyle/>
          <a:p>
            <a:fld id="{19C34221-960D-4366-9FD4-D0F09473873C}" type="datetimeFigureOut">
              <a:rPr lang="cs-CZ" smtClean="0"/>
              <a:t>08.11.2024</a:t>
            </a:fld>
            <a:endParaRPr lang="cs-CZ"/>
          </a:p>
        </p:txBody>
      </p:sp>
      <p:sp>
        <p:nvSpPr>
          <p:cNvPr id="5" name="Zástupný symbol pro zápatí 4">
            <a:extLst>
              <a:ext uri="{FF2B5EF4-FFF2-40B4-BE49-F238E27FC236}">
                <a16:creationId xmlns:a16="http://schemas.microsoft.com/office/drawing/2014/main" id="{0D0EE2D2-57A5-403F-8A72-14A23DACA11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F86595C-B558-48B6-AEE6-D484DDCAD28F}"/>
              </a:ext>
            </a:extLst>
          </p:cNvPr>
          <p:cNvSpPr>
            <a:spLocks noGrp="1"/>
          </p:cNvSpPr>
          <p:nvPr>
            <p:ph type="sldNum" sz="quarter" idx="12"/>
          </p:nvPr>
        </p:nvSpPr>
        <p:spPr/>
        <p:txBody>
          <a:bodyPr/>
          <a:lstStyle/>
          <a:p>
            <a:fld id="{43F4C47E-03C7-420C-90D9-E8ECF1AA01BF}" type="slidenum">
              <a:rPr lang="cs-CZ" smtClean="0"/>
              <a:t>‹#›</a:t>
            </a:fld>
            <a:endParaRPr lang="cs-CZ"/>
          </a:p>
        </p:txBody>
      </p:sp>
    </p:spTree>
    <p:extLst>
      <p:ext uri="{BB962C8B-B14F-4D97-AF65-F5344CB8AC3E}">
        <p14:creationId xmlns:p14="http://schemas.microsoft.com/office/powerpoint/2010/main" val="341528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7568C0E9-A4B4-4D70-A049-A4AB7BF3377D}"/>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624C78F9-56DA-4570-8E11-443F433275F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B2FC79D-6C41-4F29-87FF-F6D7E1E21FF3}"/>
              </a:ext>
            </a:extLst>
          </p:cNvPr>
          <p:cNvSpPr>
            <a:spLocks noGrp="1"/>
          </p:cNvSpPr>
          <p:nvPr>
            <p:ph type="dt" sz="half" idx="10"/>
          </p:nvPr>
        </p:nvSpPr>
        <p:spPr/>
        <p:txBody>
          <a:bodyPr/>
          <a:lstStyle/>
          <a:p>
            <a:fld id="{19C34221-960D-4366-9FD4-D0F09473873C}" type="datetimeFigureOut">
              <a:rPr lang="cs-CZ" smtClean="0"/>
              <a:t>08.11.2024</a:t>
            </a:fld>
            <a:endParaRPr lang="cs-CZ"/>
          </a:p>
        </p:txBody>
      </p:sp>
      <p:sp>
        <p:nvSpPr>
          <p:cNvPr id="5" name="Zástupný symbol pro zápatí 4">
            <a:extLst>
              <a:ext uri="{FF2B5EF4-FFF2-40B4-BE49-F238E27FC236}">
                <a16:creationId xmlns:a16="http://schemas.microsoft.com/office/drawing/2014/main" id="{6F0CCD78-1B2C-448E-A281-A1361A9A435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C59F01B-0C61-4A81-9A26-52AEE276FCCD}"/>
              </a:ext>
            </a:extLst>
          </p:cNvPr>
          <p:cNvSpPr>
            <a:spLocks noGrp="1"/>
          </p:cNvSpPr>
          <p:nvPr>
            <p:ph type="sldNum" sz="quarter" idx="12"/>
          </p:nvPr>
        </p:nvSpPr>
        <p:spPr/>
        <p:txBody>
          <a:bodyPr/>
          <a:lstStyle/>
          <a:p>
            <a:fld id="{43F4C47E-03C7-420C-90D9-E8ECF1AA01BF}" type="slidenum">
              <a:rPr lang="cs-CZ" smtClean="0"/>
              <a:t>‹#›</a:t>
            </a:fld>
            <a:endParaRPr lang="cs-CZ"/>
          </a:p>
        </p:txBody>
      </p:sp>
    </p:spTree>
    <p:extLst>
      <p:ext uri="{BB962C8B-B14F-4D97-AF65-F5344CB8AC3E}">
        <p14:creationId xmlns:p14="http://schemas.microsoft.com/office/powerpoint/2010/main" val="4032590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3C4619-3F19-4E85-A1E3-C1F15BB69C9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77A55CB-46C2-455E-A32F-7C4EDA5BBC2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0E83BC3-032F-455C-8C4B-217956D3FB00}"/>
              </a:ext>
            </a:extLst>
          </p:cNvPr>
          <p:cNvSpPr>
            <a:spLocks noGrp="1"/>
          </p:cNvSpPr>
          <p:nvPr>
            <p:ph type="dt" sz="half" idx="10"/>
          </p:nvPr>
        </p:nvSpPr>
        <p:spPr/>
        <p:txBody>
          <a:bodyPr/>
          <a:lstStyle/>
          <a:p>
            <a:fld id="{19C34221-960D-4366-9FD4-D0F09473873C}" type="datetimeFigureOut">
              <a:rPr lang="cs-CZ" smtClean="0"/>
              <a:t>08.11.2024</a:t>
            </a:fld>
            <a:endParaRPr lang="cs-CZ"/>
          </a:p>
        </p:txBody>
      </p:sp>
      <p:sp>
        <p:nvSpPr>
          <p:cNvPr id="5" name="Zástupný symbol pro zápatí 4">
            <a:extLst>
              <a:ext uri="{FF2B5EF4-FFF2-40B4-BE49-F238E27FC236}">
                <a16:creationId xmlns:a16="http://schemas.microsoft.com/office/drawing/2014/main" id="{367C9FC8-B29A-4E75-9264-800C4FAFF97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FD2D87A-504F-49FB-97D2-067B84F37FF0}"/>
              </a:ext>
            </a:extLst>
          </p:cNvPr>
          <p:cNvSpPr>
            <a:spLocks noGrp="1"/>
          </p:cNvSpPr>
          <p:nvPr>
            <p:ph type="sldNum" sz="quarter" idx="12"/>
          </p:nvPr>
        </p:nvSpPr>
        <p:spPr/>
        <p:txBody>
          <a:bodyPr/>
          <a:lstStyle/>
          <a:p>
            <a:fld id="{43F4C47E-03C7-420C-90D9-E8ECF1AA01BF}" type="slidenum">
              <a:rPr lang="cs-CZ" smtClean="0"/>
              <a:t>‹#›</a:t>
            </a:fld>
            <a:endParaRPr lang="cs-CZ"/>
          </a:p>
        </p:txBody>
      </p:sp>
    </p:spTree>
    <p:extLst>
      <p:ext uri="{BB962C8B-B14F-4D97-AF65-F5344CB8AC3E}">
        <p14:creationId xmlns:p14="http://schemas.microsoft.com/office/powerpoint/2010/main" val="607797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7596D8-8333-4225-8AC3-A57E11765201}"/>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6BBA7951-CC4E-4967-9920-ED18E5B4F4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00C7BD15-3391-450D-860A-0FFDA0711CCB}"/>
              </a:ext>
            </a:extLst>
          </p:cNvPr>
          <p:cNvSpPr>
            <a:spLocks noGrp="1"/>
          </p:cNvSpPr>
          <p:nvPr>
            <p:ph type="dt" sz="half" idx="10"/>
          </p:nvPr>
        </p:nvSpPr>
        <p:spPr/>
        <p:txBody>
          <a:bodyPr/>
          <a:lstStyle/>
          <a:p>
            <a:fld id="{19C34221-960D-4366-9FD4-D0F09473873C}" type="datetimeFigureOut">
              <a:rPr lang="cs-CZ" smtClean="0"/>
              <a:t>08.11.2024</a:t>
            </a:fld>
            <a:endParaRPr lang="cs-CZ"/>
          </a:p>
        </p:txBody>
      </p:sp>
      <p:sp>
        <p:nvSpPr>
          <p:cNvPr id="5" name="Zástupný symbol pro zápatí 4">
            <a:extLst>
              <a:ext uri="{FF2B5EF4-FFF2-40B4-BE49-F238E27FC236}">
                <a16:creationId xmlns:a16="http://schemas.microsoft.com/office/drawing/2014/main" id="{80132AA4-1902-4BB4-B9F2-8DBDB627046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4267D1E-F64C-45CD-A28F-A04A05AE9369}"/>
              </a:ext>
            </a:extLst>
          </p:cNvPr>
          <p:cNvSpPr>
            <a:spLocks noGrp="1"/>
          </p:cNvSpPr>
          <p:nvPr>
            <p:ph type="sldNum" sz="quarter" idx="12"/>
          </p:nvPr>
        </p:nvSpPr>
        <p:spPr/>
        <p:txBody>
          <a:bodyPr/>
          <a:lstStyle/>
          <a:p>
            <a:fld id="{43F4C47E-03C7-420C-90D9-E8ECF1AA01BF}" type="slidenum">
              <a:rPr lang="cs-CZ" smtClean="0"/>
              <a:t>‹#›</a:t>
            </a:fld>
            <a:endParaRPr lang="cs-CZ"/>
          </a:p>
        </p:txBody>
      </p:sp>
    </p:spTree>
    <p:extLst>
      <p:ext uri="{BB962C8B-B14F-4D97-AF65-F5344CB8AC3E}">
        <p14:creationId xmlns:p14="http://schemas.microsoft.com/office/powerpoint/2010/main" val="2473634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8B4630-6365-4DF3-B5F7-307508A625D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B7C17A2-70B6-4202-A1BF-ECBECE85C9B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927FC8BE-DEF1-4ADE-84C5-125AD2A40CF7}"/>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2393598-7BB0-4801-AF6A-729085E881EF}"/>
              </a:ext>
            </a:extLst>
          </p:cNvPr>
          <p:cNvSpPr>
            <a:spLocks noGrp="1"/>
          </p:cNvSpPr>
          <p:nvPr>
            <p:ph type="dt" sz="half" idx="10"/>
          </p:nvPr>
        </p:nvSpPr>
        <p:spPr/>
        <p:txBody>
          <a:bodyPr/>
          <a:lstStyle/>
          <a:p>
            <a:fld id="{19C34221-960D-4366-9FD4-D0F09473873C}" type="datetimeFigureOut">
              <a:rPr lang="cs-CZ" smtClean="0"/>
              <a:t>08.11.2024</a:t>
            </a:fld>
            <a:endParaRPr lang="cs-CZ"/>
          </a:p>
        </p:txBody>
      </p:sp>
      <p:sp>
        <p:nvSpPr>
          <p:cNvPr id="6" name="Zástupný symbol pro zápatí 5">
            <a:extLst>
              <a:ext uri="{FF2B5EF4-FFF2-40B4-BE49-F238E27FC236}">
                <a16:creationId xmlns:a16="http://schemas.microsoft.com/office/drawing/2014/main" id="{7B2A9BA5-F429-423F-9A14-9425C423DF3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DB3F0D8-30C2-4601-9F33-D4548422E6FF}"/>
              </a:ext>
            </a:extLst>
          </p:cNvPr>
          <p:cNvSpPr>
            <a:spLocks noGrp="1"/>
          </p:cNvSpPr>
          <p:nvPr>
            <p:ph type="sldNum" sz="quarter" idx="12"/>
          </p:nvPr>
        </p:nvSpPr>
        <p:spPr/>
        <p:txBody>
          <a:bodyPr/>
          <a:lstStyle/>
          <a:p>
            <a:fld id="{43F4C47E-03C7-420C-90D9-E8ECF1AA01BF}" type="slidenum">
              <a:rPr lang="cs-CZ" smtClean="0"/>
              <a:t>‹#›</a:t>
            </a:fld>
            <a:endParaRPr lang="cs-CZ"/>
          </a:p>
        </p:txBody>
      </p:sp>
    </p:spTree>
    <p:extLst>
      <p:ext uri="{BB962C8B-B14F-4D97-AF65-F5344CB8AC3E}">
        <p14:creationId xmlns:p14="http://schemas.microsoft.com/office/powerpoint/2010/main" val="1994979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EE962-F853-45D5-9F38-B40836B86C4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DC807FD6-4D5B-4660-8138-C2D76F47CC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5A24FD6F-9209-496E-8DC7-A88BC0106E7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DAC62EB-6B07-498F-BE27-13A4323F7A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5C50D104-7DEC-4DE8-B196-BBA1EEC3FDAB}"/>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0D43564-F84C-4A05-BD6B-ECA0891FA764}"/>
              </a:ext>
            </a:extLst>
          </p:cNvPr>
          <p:cNvSpPr>
            <a:spLocks noGrp="1"/>
          </p:cNvSpPr>
          <p:nvPr>
            <p:ph type="dt" sz="half" idx="10"/>
          </p:nvPr>
        </p:nvSpPr>
        <p:spPr/>
        <p:txBody>
          <a:bodyPr/>
          <a:lstStyle/>
          <a:p>
            <a:fld id="{19C34221-960D-4366-9FD4-D0F09473873C}" type="datetimeFigureOut">
              <a:rPr lang="cs-CZ" smtClean="0"/>
              <a:t>08.11.2024</a:t>
            </a:fld>
            <a:endParaRPr lang="cs-CZ"/>
          </a:p>
        </p:txBody>
      </p:sp>
      <p:sp>
        <p:nvSpPr>
          <p:cNvPr id="8" name="Zástupný symbol pro zápatí 7">
            <a:extLst>
              <a:ext uri="{FF2B5EF4-FFF2-40B4-BE49-F238E27FC236}">
                <a16:creationId xmlns:a16="http://schemas.microsoft.com/office/drawing/2014/main" id="{AAFB1BC0-36E3-4B86-9DDB-A5D5428469C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D232B69-43AA-4779-BD54-3E4375C63783}"/>
              </a:ext>
            </a:extLst>
          </p:cNvPr>
          <p:cNvSpPr>
            <a:spLocks noGrp="1"/>
          </p:cNvSpPr>
          <p:nvPr>
            <p:ph type="sldNum" sz="quarter" idx="12"/>
          </p:nvPr>
        </p:nvSpPr>
        <p:spPr/>
        <p:txBody>
          <a:bodyPr/>
          <a:lstStyle/>
          <a:p>
            <a:fld id="{43F4C47E-03C7-420C-90D9-E8ECF1AA01BF}" type="slidenum">
              <a:rPr lang="cs-CZ" smtClean="0"/>
              <a:t>‹#›</a:t>
            </a:fld>
            <a:endParaRPr lang="cs-CZ"/>
          </a:p>
        </p:txBody>
      </p:sp>
    </p:spTree>
    <p:extLst>
      <p:ext uri="{BB962C8B-B14F-4D97-AF65-F5344CB8AC3E}">
        <p14:creationId xmlns:p14="http://schemas.microsoft.com/office/powerpoint/2010/main" val="243624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16D19A-04F9-4A69-A77D-CF2BD8AB8A1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6DF640B3-585D-4882-BE16-32668E3FA0F4}"/>
              </a:ext>
            </a:extLst>
          </p:cNvPr>
          <p:cNvSpPr>
            <a:spLocks noGrp="1"/>
          </p:cNvSpPr>
          <p:nvPr>
            <p:ph type="dt" sz="half" idx="10"/>
          </p:nvPr>
        </p:nvSpPr>
        <p:spPr/>
        <p:txBody>
          <a:bodyPr/>
          <a:lstStyle/>
          <a:p>
            <a:fld id="{19C34221-960D-4366-9FD4-D0F09473873C}" type="datetimeFigureOut">
              <a:rPr lang="cs-CZ" smtClean="0"/>
              <a:t>08.11.2024</a:t>
            </a:fld>
            <a:endParaRPr lang="cs-CZ"/>
          </a:p>
        </p:txBody>
      </p:sp>
      <p:sp>
        <p:nvSpPr>
          <p:cNvPr id="4" name="Zástupný symbol pro zápatí 3">
            <a:extLst>
              <a:ext uri="{FF2B5EF4-FFF2-40B4-BE49-F238E27FC236}">
                <a16:creationId xmlns:a16="http://schemas.microsoft.com/office/drawing/2014/main" id="{79E290D4-5DAC-42A2-A77F-DBE5AC31C6E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023BDCD-8D08-46B6-B877-6319AEA63A87}"/>
              </a:ext>
            </a:extLst>
          </p:cNvPr>
          <p:cNvSpPr>
            <a:spLocks noGrp="1"/>
          </p:cNvSpPr>
          <p:nvPr>
            <p:ph type="sldNum" sz="quarter" idx="12"/>
          </p:nvPr>
        </p:nvSpPr>
        <p:spPr/>
        <p:txBody>
          <a:bodyPr/>
          <a:lstStyle/>
          <a:p>
            <a:fld id="{43F4C47E-03C7-420C-90D9-E8ECF1AA01BF}" type="slidenum">
              <a:rPr lang="cs-CZ" smtClean="0"/>
              <a:t>‹#›</a:t>
            </a:fld>
            <a:endParaRPr lang="cs-CZ"/>
          </a:p>
        </p:txBody>
      </p:sp>
    </p:spTree>
    <p:extLst>
      <p:ext uri="{BB962C8B-B14F-4D97-AF65-F5344CB8AC3E}">
        <p14:creationId xmlns:p14="http://schemas.microsoft.com/office/powerpoint/2010/main" val="41462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18FF903-2C80-47BC-841B-DA2ED4E626F9}"/>
              </a:ext>
            </a:extLst>
          </p:cNvPr>
          <p:cNvSpPr>
            <a:spLocks noGrp="1"/>
          </p:cNvSpPr>
          <p:nvPr>
            <p:ph type="dt" sz="half" idx="10"/>
          </p:nvPr>
        </p:nvSpPr>
        <p:spPr/>
        <p:txBody>
          <a:bodyPr/>
          <a:lstStyle/>
          <a:p>
            <a:fld id="{19C34221-960D-4366-9FD4-D0F09473873C}" type="datetimeFigureOut">
              <a:rPr lang="cs-CZ" smtClean="0"/>
              <a:t>08.11.2024</a:t>
            </a:fld>
            <a:endParaRPr lang="cs-CZ"/>
          </a:p>
        </p:txBody>
      </p:sp>
      <p:sp>
        <p:nvSpPr>
          <p:cNvPr id="3" name="Zástupný symbol pro zápatí 2">
            <a:extLst>
              <a:ext uri="{FF2B5EF4-FFF2-40B4-BE49-F238E27FC236}">
                <a16:creationId xmlns:a16="http://schemas.microsoft.com/office/drawing/2014/main" id="{F3324D6C-D7D8-43F4-A7B4-FF1D013D8624}"/>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7C26B348-D4EA-4689-A1D8-3BA6ABD312C9}"/>
              </a:ext>
            </a:extLst>
          </p:cNvPr>
          <p:cNvSpPr>
            <a:spLocks noGrp="1"/>
          </p:cNvSpPr>
          <p:nvPr>
            <p:ph type="sldNum" sz="quarter" idx="12"/>
          </p:nvPr>
        </p:nvSpPr>
        <p:spPr/>
        <p:txBody>
          <a:bodyPr/>
          <a:lstStyle/>
          <a:p>
            <a:fld id="{43F4C47E-03C7-420C-90D9-E8ECF1AA01BF}" type="slidenum">
              <a:rPr lang="cs-CZ" smtClean="0"/>
              <a:t>‹#›</a:t>
            </a:fld>
            <a:endParaRPr lang="cs-CZ"/>
          </a:p>
        </p:txBody>
      </p:sp>
    </p:spTree>
    <p:extLst>
      <p:ext uri="{BB962C8B-B14F-4D97-AF65-F5344CB8AC3E}">
        <p14:creationId xmlns:p14="http://schemas.microsoft.com/office/powerpoint/2010/main" val="2443476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DDC75C-F5C6-40C7-AF25-4FFBFF81117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ECFD35A-8FE6-45A8-9A8B-58A0635780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AA2C7792-0588-4DDA-950B-7575B0279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C1F1D59-C644-4674-9DA2-A0223929F2AA}"/>
              </a:ext>
            </a:extLst>
          </p:cNvPr>
          <p:cNvSpPr>
            <a:spLocks noGrp="1"/>
          </p:cNvSpPr>
          <p:nvPr>
            <p:ph type="dt" sz="half" idx="10"/>
          </p:nvPr>
        </p:nvSpPr>
        <p:spPr/>
        <p:txBody>
          <a:bodyPr/>
          <a:lstStyle/>
          <a:p>
            <a:fld id="{19C34221-960D-4366-9FD4-D0F09473873C}" type="datetimeFigureOut">
              <a:rPr lang="cs-CZ" smtClean="0"/>
              <a:t>08.11.2024</a:t>
            </a:fld>
            <a:endParaRPr lang="cs-CZ"/>
          </a:p>
        </p:txBody>
      </p:sp>
      <p:sp>
        <p:nvSpPr>
          <p:cNvPr id="6" name="Zástupný symbol pro zápatí 5">
            <a:extLst>
              <a:ext uri="{FF2B5EF4-FFF2-40B4-BE49-F238E27FC236}">
                <a16:creationId xmlns:a16="http://schemas.microsoft.com/office/drawing/2014/main" id="{A8A289C7-6897-4D19-8AC5-4D2BD2DEADC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E790BF4-B60D-44F3-AA75-E6E2E46CA4D9}"/>
              </a:ext>
            </a:extLst>
          </p:cNvPr>
          <p:cNvSpPr>
            <a:spLocks noGrp="1"/>
          </p:cNvSpPr>
          <p:nvPr>
            <p:ph type="sldNum" sz="quarter" idx="12"/>
          </p:nvPr>
        </p:nvSpPr>
        <p:spPr/>
        <p:txBody>
          <a:bodyPr/>
          <a:lstStyle/>
          <a:p>
            <a:fld id="{43F4C47E-03C7-420C-90D9-E8ECF1AA01BF}" type="slidenum">
              <a:rPr lang="cs-CZ" smtClean="0"/>
              <a:t>‹#›</a:t>
            </a:fld>
            <a:endParaRPr lang="cs-CZ"/>
          </a:p>
        </p:txBody>
      </p:sp>
    </p:spTree>
    <p:extLst>
      <p:ext uri="{BB962C8B-B14F-4D97-AF65-F5344CB8AC3E}">
        <p14:creationId xmlns:p14="http://schemas.microsoft.com/office/powerpoint/2010/main" val="192527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992A8C-1324-4AD8-9AE5-A95C8800B9D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53A79AF-0214-4D09-9541-FD72C78B7A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C90AC7A-3894-42FD-A700-AC108715AD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E78DECE-219B-49D8-9F51-896D7EC76666}"/>
              </a:ext>
            </a:extLst>
          </p:cNvPr>
          <p:cNvSpPr>
            <a:spLocks noGrp="1"/>
          </p:cNvSpPr>
          <p:nvPr>
            <p:ph type="dt" sz="half" idx="10"/>
          </p:nvPr>
        </p:nvSpPr>
        <p:spPr/>
        <p:txBody>
          <a:bodyPr/>
          <a:lstStyle/>
          <a:p>
            <a:fld id="{19C34221-960D-4366-9FD4-D0F09473873C}" type="datetimeFigureOut">
              <a:rPr lang="cs-CZ" smtClean="0"/>
              <a:t>08.11.2024</a:t>
            </a:fld>
            <a:endParaRPr lang="cs-CZ"/>
          </a:p>
        </p:txBody>
      </p:sp>
      <p:sp>
        <p:nvSpPr>
          <p:cNvPr id="6" name="Zástupný symbol pro zápatí 5">
            <a:extLst>
              <a:ext uri="{FF2B5EF4-FFF2-40B4-BE49-F238E27FC236}">
                <a16:creationId xmlns:a16="http://schemas.microsoft.com/office/drawing/2014/main" id="{02807C63-D203-4878-B2D3-B7F03552464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E853A2C-749D-4327-AA37-7C62CA82B8D3}"/>
              </a:ext>
            </a:extLst>
          </p:cNvPr>
          <p:cNvSpPr>
            <a:spLocks noGrp="1"/>
          </p:cNvSpPr>
          <p:nvPr>
            <p:ph type="sldNum" sz="quarter" idx="12"/>
          </p:nvPr>
        </p:nvSpPr>
        <p:spPr/>
        <p:txBody>
          <a:bodyPr/>
          <a:lstStyle/>
          <a:p>
            <a:fld id="{43F4C47E-03C7-420C-90D9-E8ECF1AA01BF}" type="slidenum">
              <a:rPr lang="cs-CZ" smtClean="0"/>
              <a:t>‹#›</a:t>
            </a:fld>
            <a:endParaRPr lang="cs-CZ"/>
          </a:p>
        </p:txBody>
      </p:sp>
    </p:spTree>
    <p:extLst>
      <p:ext uri="{BB962C8B-B14F-4D97-AF65-F5344CB8AC3E}">
        <p14:creationId xmlns:p14="http://schemas.microsoft.com/office/powerpoint/2010/main" val="3019065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31EC884-E283-46D4-9088-6AF1DE35E8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4719C64F-A656-41D9-AF37-D17318FC63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06DF9FA-9BA1-4A19-A1CD-CF4AE1F1E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34221-960D-4366-9FD4-D0F09473873C}" type="datetimeFigureOut">
              <a:rPr lang="cs-CZ" smtClean="0"/>
              <a:t>08.11.2024</a:t>
            </a:fld>
            <a:endParaRPr lang="cs-CZ"/>
          </a:p>
        </p:txBody>
      </p:sp>
      <p:sp>
        <p:nvSpPr>
          <p:cNvPr id="5" name="Zástupný symbol pro zápatí 4">
            <a:extLst>
              <a:ext uri="{FF2B5EF4-FFF2-40B4-BE49-F238E27FC236}">
                <a16:creationId xmlns:a16="http://schemas.microsoft.com/office/drawing/2014/main" id="{959E2E4C-1953-461B-96D5-55E29EF749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131B9503-A493-4ABE-88EF-EC482DFA8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F4C47E-03C7-420C-90D9-E8ECF1AA01BF}" type="slidenum">
              <a:rPr lang="cs-CZ" smtClean="0"/>
              <a:t>‹#›</a:t>
            </a:fld>
            <a:endParaRPr lang="cs-CZ"/>
          </a:p>
        </p:txBody>
      </p:sp>
    </p:spTree>
    <p:extLst>
      <p:ext uri="{BB962C8B-B14F-4D97-AF65-F5344CB8AC3E}">
        <p14:creationId xmlns:p14="http://schemas.microsoft.com/office/powerpoint/2010/main" val="255586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metmuseum.org/art/collection/search/371418" TargetMode="External"/><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www.gold.ac.uk/"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hyperlink" Target="https://en.wikipedia.org/wiki/Barca_Nostra#cite_note-4"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hyperlink" Target="https://www.theguardian.com/profile/editorial"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NULL"/><Relationship Id="rId2" Type="http://schemas.openxmlformats.org/officeDocument/2006/relationships/image" Target="../media/image64.jpg"/><Relationship Id="rId1" Type="http://schemas.openxmlformats.org/officeDocument/2006/relationships/slideLayout" Target="../slideLayouts/slideLayout4.xml"/><Relationship Id="rId6" Type="http://schemas.openxmlformats.org/officeDocument/2006/relationships/slide" Target="NULL"/><Relationship Id="rId5" Type="http://schemas.openxmlformats.org/officeDocument/2006/relationships/image" Target="../media/image67.png"/><Relationship Id="rId4" Type="http://schemas.openxmlformats.org/officeDocument/2006/relationships/image" Target="../media/image66.jpg"/></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2CCBF4-E403-484B-8863-F6BA45E51F08}"/>
              </a:ext>
            </a:extLst>
          </p:cNvPr>
          <p:cNvSpPr>
            <a:spLocks noGrp="1"/>
          </p:cNvSpPr>
          <p:nvPr>
            <p:ph type="ctrTitle"/>
          </p:nvPr>
        </p:nvSpPr>
        <p:spPr/>
        <p:txBody>
          <a:bodyPr/>
          <a:lstStyle/>
          <a:p>
            <a:r>
              <a:rPr lang="cs-CZ" dirty="0"/>
              <a:t>Art, </a:t>
            </a:r>
            <a:r>
              <a:rPr lang="cs-CZ" dirty="0" err="1"/>
              <a:t>visual</a:t>
            </a:r>
            <a:r>
              <a:rPr lang="cs-CZ" dirty="0"/>
              <a:t> </a:t>
            </a:r>
            <a:r>
              <a:rPr lang="cs-CZ" dirty="0" err="1"/>
              <a:t>culture</a:t>
            </a:r>
            <a:r>
              <a:rPr lang="cs-CZ" dirty="0"/>
              <a:t>, </a:t>
            </a:r>
            <a:r>
              <a:rPr lang="cs-CZ" dirty="0" err="1"/>
              <a:t>activism</a:t>
            </a:r>
            <a:endParaRPr lang="cs-CZ" dirty="0"/>
          </a:p>
        </p:txBody>
      </p:sp>
      <p:sp>
        <p:nvSpPr>
          <p:cNvPr id="3" name="Podnadpis 2">
            <a:extLst>
              <a:ext uri="{FF2B5EF4-FFF2-40B4-BE49-F238E27FC236}">
                <a16:creationId xmlns:a16="http://schemas.microsoft.com/office/drawing/2014/main" id="{AD2FF52F-BC9C-459C-A24A-3D56536EC62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87860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97EA94-FEE2-4123-94D5-73ED0577ACDA}"/>
              </a:ext>
            </a:extLst>
          </p:cNvPr>
          <p:cNvSpPr>
            <a:spLocks noGrp="1"/>
          </p:cNvSpPr>
          <p:nvPr>
            <p:ph type="title"/>
          </p:nvPr>
        </p:nvSpPr>
        <p:spPr>
          <a:xfrm>
            <a:off x="6417733" y="490537"/>
            <a:ext cx="5291663" cy="1628775"/>
          </a:xfrm>
        </p:spPr>
        <p:txBody>
          <a:bodyPr vert="horz" lIns="91440" tIns="45720" rIns="91440" bIns="45720" rtlCol="0" anchor="b">
            <a:normAutofit/>
          </a:bodyPr>
          <a:lstStyle/>
          <a:p>
            <a:endParaRPr lang="en-US" sz="4000"/>
          </a:p>
        </p:txBody>
      </p:sp>
      <p:pic>
        <p:nvPicPr>
          <p:cNvPr id="7" name="Zástupný obsah 6" descr="Obsah obrázku obraz, umění, kresba, Výtvarné umění&#10;&#10;Popis byl vytvořen automaticky">
            <a:extLst>
              <a:ext uri="{FF2B5EF4-FFF2-40B4-BE49-F238E27FC236}">
                <a16:creationId xmlns:a16="http://schemas.microsoft.com/office/drawing/2014/main" id="{2FEF17D1-F553-4C1A-9600-20B74BD1E94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2083" r="14345" b="-2"/>
          <a:stretch/>
        </p:blipFill>
        <p:spPr>
          <a:xfrm>
            <a:off x="234894" y="423020"/>
            <a:ext cx="5654178" cy="6359479"/>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Zástupný obsah 3">
            <a:extLst>
              <a:ext uri="{FF2B5EF4-FFF2-40B4-BE49-F238E27FC236}">
                <a16:creationId xmlns:a16="http://schemas.microsoft.com/office/drawing/2014/main" id="{25C2BE77-DDF6-469A-951C-490D271CA89E}"/>
              </a:ext>
            </a:extLst>
          </p:cNvPr>
          <p:cNvSpPr>
            <a:spLocks noGrp="1"/>
          </p:cNvSpPr>
          <p:nvPr>
            <p:ph sz="half" idx="2"/>
          </p:nvPr>
        </p:nvSpPr>
        <p:spPr>
          <a:xfrm>
            <a:off x="6417734" y="704676"/>
            <a:ext cx="5291664" cy="5662786"/>
          </a:xfrm>
        </p:spPr>
        <p:txBody>
          <a:bodyPr vert="horz" lIns="91440" tIns="45720" rIns="91440" bIns="45720" rtlCol="0">
            <a:normAutofit/>
          </a:bodyPr>
          <a:lstStyle/>
          <a:p>
            <a:pPr marL="0" indent="0">
              <a:buNone/>
            </a:pPr>
            <a:r>
              <a:rPr lang="en-US" sz="1800" i="1" dirty="0"/>
              <a:t>Interrogation II</a:t>
            </a:r>
            <a:r>
              <a:rPr lang="en-US" sz="1800" dirty="0"/>
              <a:t> </a:t>
            </a:r>
            <a:r>
              <a:rPr lang="cs-CZ" sz="1800" dirty="0"/>
              <a:t>1981  </a:t>
            </a:r>
            <a:endParaRPr lang="en-US" sz="1800" dirty="0"/>
          </a:p>
        </p:txBody>
      </p:sp>
      <p:pic>
        <p:nvPicPr>
          <p:cNvPr id="12" name="Obrázek 11" descr="Obsah obrázku text, skica, obraz, kresba&#10;&#10;Popis byl vytvořen automaticky">
            <a:extLst>
              <a:ext uri="{FF2B5EF4-FFF2-40B4-BE49-F238E27FC236}">
                <a16:creationId xmlns:a16="http://schemas.microsoft.com/office/drawing/2014/main" id="{0DDB3D90-AC85-4944-8119-52062D5CE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089" y="2852783"/>
            <a:ext cx="4526480" cy="3514679"/>
          </a:xfrm>
          <a:prstGeom prst="rect">
            <a:avLst/>
          </a:prstGeom>
        </p:spPr>
      </p:pic>
    </p:spTree>
    <p:extLst>
      <p:ext uri="{BB962C8B-B14F-4D97-AF65-F5344CB8AC3E}">
        <p14:creationId xmlns:p14="http://schemas.microsoft.com/office/powerpoint/2010/main" val="2854701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B9163C-C2CD-431B-9C00-FB9C108C39D9}"/>
              </a:ext>
            </a:extLst>
          </p:cNvPr>
          <p:cNvSpPr>
            <a:spLocks noGrp="1"/>
          </p:cNvSpPr>
          <p:nvPr>
            <p:ph type="title"/>
          </p:nvPr>
        </p:nvSpPr>
        <p:spPr/>
        <p:txBody>
          <a:bodyPr/>
          <a:lstStyle/>
          <a:p>
            <a:r>
              <a:rPr lang="cs-CZ" dirty="0" err="1"/>
              <a:t>Activist</a:t>
            </a:r>
            <a:r>
              <a:rPr lang="cs-CZ" dirty="0"/>
              <a:t> art vs </a:t>
            </a:r>
            <a:r>
              <a:rPr lang="cs-CZ" dirty="0" err="1"/>
              <a:t>critical</a:t>
            </a:r>
            <a:r>
              <a:rPr lang="cs-CZ" dirty="0"/>
              <a:t> art </a:t>
            </a:r>
          </a:p>
        </p:txBody>
      </p:sp>
      <p:sp>
        <p:nvSpPr>
          <p:cNvPr id="3" name="Zástupný obsah 2">
            <a:extLst>
              <a:ext uri="{FF2B5EF4-FFF2-40B4-BE49-F238E27FC236}">
                <a16:creationId xmlns:a16="http://schemas.microsoft.com/office/drawing/2014/main" id="{08AFA753-589D-44A7-8825-965858D891D5}"/>
              </a:ext>
            </a:extLst>
          </p:cNvPr>
          <p:cNvSpPr>
            <a:spLocks noGrp="1"/>
          </p:cNvSpPr>
          <p:nvPr>
            <p:ph sz="half" idx="1"/>
          </p:nvPr>
        </p:nvSpPr>
        <p:spPr>
          <a:xfrm>
            <a:off x="201336" y="1825625"/>
            <a:ext cx="5818464" cy="4351338"/>
          </a:xfrm>
        </p:spPr>
        <p:txBody>
          <a:bodyPr/>
          <a:lstStyle/>
          <a:p>
            <a:pPr marL="0" indent="0">
              <a:buNone/>
            </a:pPr>
            <a:r>
              <a:rPr lang="en-US" dirty="0"/>
              <a:t>Art activists do not want to merely criticize the art system or the general political and social conditions under which this system functions. Rather, they want to change these conditions by means of art—not so much inside the art system but outside it, in reality itself. </a:t>
            </a:r>
            <a:endParaRPr lang="cs-CZ" dirty="0"/>
          </a:p>
        </p:txBody>
      </p:sp>
      <p:pic>
        <p:nvPicPr>
          <p:cNvPr id="6" name="Zástupný obsah 5" descr="Obsah obrázku oblečení, černobílá, kabát, osoba&#10;&#10;Popis byl vytvořen automaticky">
            <a:extLst>
              <a:ext uri="{FF2B5EF4-FFF2-40B4-BE49-F238E27FC236}">
                <a16:creationId xmlns:a16="http://schemas.microsoft.com/office/drawing/2014/main" id="{FD1D5CF6-FC73-4AE4-A24C-13D7213F738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858744" y="139437"/>
            <a:ext cx="3264778" cy="4351338"/>
          </a:xfrm>
        </p:spPr>
      </p:pic>
      <p:pic>
        <p:nvPicPr>
          <p:cNvPr id="8" name="Obrázek 7" descr="Obsah obrázku text, plakát, umění, obraz&#10;&#10;Popis byl vytvořen automaticky">
            <a:extLst>
              <a:ext uri="{FF2B5EF4-FFF2-40B4-BE49-F238E27FC236}">
                <a16:creationId xmlns:a16="http://schemas.microsoft.com/office/drawing/2014/main" id="{CB0F95BD-BAE1-4199-AB26-F73217BEA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393" y="4716463"/>
            <a:ext cx="2821497" cy="2074885"/>
          </a:xfrm>
          <a:prstGeom prst="rect">
            <a:avLst/>
          </a:prstGeom>
        </p:spPr>
      </p:pic>
    </p:spTree>
    <p:extLst>
      <p:ext uri="{BB962C8B-B14F-4D97-AF65-F5344CB8AC3E}">
        <p14:creationId xmlns:p14="http://schemas.microsoft.com/office/powerpoint/2010/main" val="3148727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A2295A-C97B-4B9E-8E20-43E2D0AB4A78}"/>
              </a:ext>
            </a:extLst>
          </p:cNvPr>
          <p:cNvSpPr>
            <a:spLocks noGrp="1"/>
          </p:cNvSpPr>
          <p:nvPr>
            <p:ph type="title"/>
          </p:nvPr>
        </p:nvSpPr>
        <p:spPr/>
        <p:txBody>
          <a:bodyPr/>
          <a:lstStyle/>
          <a:p>
            <a:endParaRPr lang="cs-CZ"/>
          </a:p>
        </p:txBody>
      </p:sp>
      <p:pic>
        <p:nvPicPr>
          <p:cNvPr id="6" name="Zástupný obsah 5" descr="Obsah obrázku text, plakát, strom, venku&#10;&#10;Popis byl vytvořen automaticky">
            <a:extLst>
              <a:ext uri="{FF2B5EF4-FFF2-40B4-BE49-F238E27FC236}">
                <a16:creationId xmlns:a16="http://schemas.microsoft.com/office/drawing/2014/main" id="{B3CB63C2-58A1-4469-8B98-E44129E2C5F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6202" y="542109"/>
            <a:ext cx="2900892" cy="4351338"/>
          </a:xfrm>
        </p:spPr>
      </p:pic>
      <p:pic>
        <p:nvPicPr>
          <p:cNvPr id="8" name="Zástupný obsah 7" descr="Obsah obrázku text, boty, oblečení, plakát&#10;&#10;Popis byl vytvořen automaticky">
            <a:extLst>
              <a:ext uri="{FF2B5EF4-FFF2-40B4-BE49-F238E27FC236}">
                <a16:creationId xmlns:a16="http://schemas.microsoft.com/office/drawing/2014/main" id="{C8C889B7-890B-45A7-BE00-A2B2181704D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257130" y="3572268"/>
            <a:ext cx="2092854" cy="3285430"/>
          </a:xfrm>
        </p:spPr>
      </p:pic>
      <p:pic>
        <p:nvPicPr>
          <p:cNvPr id="10" name="Obrázek 9" descr="Obsah obrázku text, plakát, grafický design, Písmo&#10;&#10;Popis byl vytvořen automaticky">
            <a:extLst>
              <a:ext uri="{FF2B5EF4-FFF2-40B4-BE49-F238E27FC236}">
                <a16:creationId xmlns:a16="http://schemas.microsoft.com/office/drawing/2014/main" id="{4D2FE059-C143-4F4E-A8B8-3314C40DF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365" y="-87880"/>
            <a:ext cx="3429000" cy="4476750"/>
          </a:xfrm>
          <a:prstGeom prst="rect">
            <a:avLst/>
          </a:prstGeom>
        </p:spPr>
      </p:pic>
      <p:pic>
        <p:nvPicPr>
          <p:cNvPr id="13" name="Obrázek 12" descr="Obsah obrázku text, plakát, Leták, kniha&#10;&#10;Popis byl vytvořen automaticky">
            <a:extLst>
              <a:ext uri="{FF2B5EF4-FFF2-40B4-BE49-F238E27FC236}">
                <a16:creationId xmlns:a16="http://schemas.microsoft.com/office/drawing/2014/main" id="{0BA51200-8B5B-44AA-A84D-DFF088936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1373" y="1771389"/>
            <a:ext cx="2331998" cy="3601759"/>
          </a:xfrm>
          <a:prstGeom prst="rect">
            <a:avLst/>
          </a:prstGeom>
        </p:spPr>
      </p:pic>
      <p:pic>
        <p:nvPicPr>
          <p:cNvPr id="15" name="Obrázek 14" descr="Obsah obrázku text, plakát, grafický design, kniha&#10;&#10;Popis byl vytvořen automaticky">
            <a:extLst>
              <a:ext uri="{FF2B5EF4-FFF2-40B4-BE49-F238E27FC236}">
                <a16:creationId xmlns:a16="http://schemas.microsoft.com/office/drawing/2014/main" id="{322C1ACC-70F3-445C-94ED-1B13C628C4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1772" y="3658648"/>
            <a:ext cx="2283714" cy="3429000"/>
          </a:xfrm>
          <a:prstGeom prst="rect">
            <a:avLst/>
          </a:prstGeom>
        </p:spPr>
      </p:pic>
    </p:spTree>
    <p:extLst>
      <p:ext uri="{BB962C8B-B14F-4D97-AF65-F5344CB8AC3E}">
        <p14:creationId xmlns:p14="http://schemas.microsoft.com/office/powerpoint/2010/main" val="364403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DFBC15-2FE7-48A5-BCF5-B18248A4B5FC}"/>
              </a:ext>
            </a:extLst>
          </p:cNvPr>
          <p:cNvSpPr>
            <a:spLocks noGrp="1"/>
          </p:cNvSpPr>
          <p:nvPr>
            <p:ph type="title"/>
          </p:nvPr>
        </p:nvSpPr>
        <p:spPr>
          <a:xfrm>
            <a:off x="696286" y="201336"/>
            <a:ext cx="10657514" cy="922790"/>
          </a:xfrm>
        </p:spPr>
        <p:txBody>
          <a:bodyPr/>
          <a:lstStyle/>
          <a:p>
            <a:r>
              <a:rPr lang="cs-CZ" dirty="0"/>
              <a:t>A </a:t>
            </a:r>
            <a:r>
              <a:rPr lang="cs-CZ" dirty="0" err="1"/>
              <a:t>few</a:t>
            </a:r>
            <a:r>
              <a:rPr lang="cs-CZ" dirty="0"/>
              <a:t> </a:t>
            </a:r>
            <a:r>
              <a:rPr lang="cs-CZ" dirty="0" err="1"/>
              <a:t>examples</a:t>
            </a:r>
            <a:r>
              <a:rPr lang="cs-CZ" dirty="0"/>
              <a:t>….</a:t>
            </a:r>
          </a:p>
        </p:txBody>
      </p:sp>
      <p:pic>
        <p:nvPicPr>
          <p:cNvPr id="6" name="Zástupný obsah 5" descr="Obsah obrázku text, zeď, interiér, krabice&#10;&#10;Popis byl vytvořen automaticky">
            <a:extLst>
              <a:ext uri="{FF2B5EF4-FFF2-40B4-BE49-F238E27FC236}">
                <a16:creationId xmlns:a16="http://schemas.microsoft.com/office/drawing/2014/main" id="{A2131565-A336-4733-B7DC-B0FEF04D26B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9634" y="1390062"/>
            <a:ext cx="3401875" cy="5102813"/>
          </a:xfrm>
        </p:spPr>
      </p:pic>
      <p:pic>
        <p:nvPicPr>
          <p:cNvPr id="8" name="Zástupný obsah 7" descr="Obsah obrázku text, oblečení, osoba, černobílá&#10;&#10;Popis byl vytvořen automaticky">
            <a:extLst>
              <a:ext uri="{FF2B5EF4-FFF2-40B4-BE49-F238E27FC236}">
                <a16:creationId xmlns:a16="http://schemas.microsoft.com/office/drawing/2014/main" id="{D89A6050-4EED-4671-9182-04267224249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58040" y="2195985"/>
            <a:ext cx="3206141" cy="4296890"/>
          </a:xfrm>
        </p:spPr>
      </p:pic>
      <p:sp>
        <p:nvSpPr>
          <p:cNvPr id="9" name="Obdélník 8">
            <a:extLst>
              <a:ext uri="{FF2B5EF4-FFF2-40B4-BE49-F238E27FC236}">
                <a16:creationId xmlns:a16="http://schemas.microsoft.com/office/drawing/2014/main" id="{45C256E8-D5C4-4F5B-A4E3-7EC4039C16EB}"/>
              </a:ext>
            </a:extLst>
          </p:cNvPr>
          <p:cNvSpPr/>
          <p:nvPr/>
        </p:nvSpPr>
        <p:spPr>
          <a:xfrm>
            <a:off x="7641019" y="1944414"/>
            <a:ext cx="4271347" cy="4247317"/>
          </a:xfrm>
          <a:prstGeom prst="rect">
            <a:avLst/>
          </a:prstGeom>
        </p:spPr>
        <p:txBody>
          <a:bodyPr wrap="square">
            <a:spAutoFit/>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en-US" dirty="0"/>
              <a:t>Hans </a:t>
            </a:r>
            <a:r>
              <a:rPr lang="en-US" dirty="0" err="1"/>
              <a:t>Haacke</a:t>
            </a:r>
            <a:r>
              <a:rPr lang="cs-CZ" dirty="0"/>
              <a:t> </a:t>
            </a:r>
            <a:r>
              <a:rPr lang="en-US" dirty="0"/>
              <a:t> “MoMA Poll” 1970 </a:t>
            </a:r>
            <a:endParaRPr lang="cs-CZ" dirty="0"/>
          </a:p>
          <a:p>
            <a:endParaRPr lang="cs-CZ" dirty="0"/>
          </a:p>
          <a:p>
            <a:r>
              <a:rPr lang="en-US" dirty="0"/>
              <a:t>visitors of New York’s Museum of Modern Art </a:t>
            </a:r>
            <a:r>
              <a:rPr lang="cs-CZ" dirty="0" err="1"/>
              <a:t>were</a:t>
            </a:r>
            <a:r>
              <a:rPr lang="cs-CZ" dirty="0"/>
              <a:t> </a:t>
            </a:r>
            <a:r>
              <a:rPr lang="cs-CZ" dirty="0" err="1"/>
              <a:t>asked</a:t>
            </a:r>
            <a:r>
              <a:rPr lang="cs-CZ" dirty="0"/>
              <a:t> </a:t>
            </a:r>
            <a:r>
              <a:rPr lang="en-US" dirty="0"/>
              <a:t>whether or not they would support Governor Nelson Rockefeller, whose family remains one of MoMA’s major donors.</a:t>
            </a:r>
            <a:endParaRPr lang="cs-CZ" dirty="0"/>
          </a:p>
        </p:txBody>
      </p:sp>
    </p:spTree>
    <p:extLst>
      <p:ext uri="{BB962C8B-B14F-4D97-AF65-F5344CB8AC3E}">
        <p14:creationId xmlns:p14="http://schemas.microsoft.com/office/powerpoint/2010/main" val="1897789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0CCA08-EA5A-4522-AC73-9677DE56181F}"/>
              </a:ext>
            </a:extLst>
          </p:cNvPr>
          <p:cNvSpPr>
            <a:spLocks noGrp="1"/>
          </p:cNvSpPr>
          <p:nvPr>
            <p:ph type="title"/>
          </p:nvPr>
        </p:nvSpPr>
        <p:spPr>
          <a:xfrm>
            <a:off x="1451295" y="201336"/>
            <a:ext cx="9902504" cy="704675"/>
          </a:xfrm>
        </p:spPr>
        <p:txBody>
          <a:bodyPr>
            <a:normAutofit/>
          </a:bodyPr>
          <a:lstStyle/>
          <a:p>
            <a:r>
              <a:rPr lang="cs-CZ" dirty="0"/>
              <a:t>                       Guerilla </a:t>
            </a:r>
            <a:r>
              <a:rPr lang="cs-CZ" dirty="0" err="1"/>
              <a:t>Girls</a:t>
            </a:r>
            <a:r>
              <a:rPr lang="cs-CZ" dirty="0"/>
              <a:t>  (</a:t>
            </a:r>
            <a:r>
              <a:rPr lang="cs-CZ" dirty="0" err="1"/>
              <a:t>since</a:t>
            </a:r>
            <a:r>
              <a:rPr lang="cs-CZ" dirty="0"/>
              <a:t> 1985)</a:t>
            </a:r>
          </a:p>
        </p:txBody>
      </p:sp>
      <p:sp>
        <p:nvSpPr>
          <p:cNvPr id="4" name="Zástupný obsah 3">
            <a:extLst>
              <a:ext uri="{FF2B5EF4-FFF2-40B4-BE49-F238E27FC236}">
                <a16:creationId xmlns:a16="http://schemas.microsoft.com/office/drawing/2014/main" id="{066FD572-0CB2-4CF9-8AE0-AAEBAE6C9D98}"/>
              </a:ext>
            </a:extLst>
          </p:cNvPr>
          <p:cNvSpPr>
            <a:spLocks noGrp="1"/>
          </p:cNvSpPr>
          <p:nvPr>
            <p:ph sz="half" idx="2"/>
          </p:nvPr>
        </p:nvSpPr>
        <p:spPr>
          <a:xfrm>
            <a:off x="6409559" y="1825625"/>
            <a:ext cx="5653809" cy="4351338"/>
          </a:xfrm>
        </p:spPr>
        <p:txBody>
          <a:bodyPr>
            <a:normAutofit/>
          </a:bodyPr>
          <a:lstStyle/>
          <a:p>
            <a:pPr marL="0" indent="0">
              <a:buNone/>
            </a:pPr>
            <a:r>
              <a:rPr lang="en-US" sz="2400" i="1" dirty="0"/>
              <a:t>Do women have to be naked to get into the Met. Museum?</a:t>
            </a:r>
            <a:r>
              <a:rPr lang="en-US" sz="2400" dirty="0"/>
              <a:t>. </a:t>
            </a:r>
            <a:endParaRPr lang="cs-CZ" sz="2400" dirty="0"/>
          </a:p>
          <a:p>
            <a:endParaRPr lang="cs-CZ" sz="2400" dirty="0"/>
          </a:p>
          <a:p>
            <a:pPr marL="0" indent="0">
              <a:buNone/>
            </a:pPr>
            <a:endParaRPr lang="cs-CZ" sz="2400" dirty="0"/>
          </a:p>
          <a:p>
            <a:pPr marL="0" indent="0">
              <a:buNone/>
            </a:pPr>
            <a:r>
              <a:rPr lang="en-US" sz="2400" dirty="0"/>
              <a:t>According to their survey, only five percent of the artists in the Modern Art sections of the museum are female, but 85 percent of the nudes depict women. </a:t>
            </a:r>
            <a:r>
              <a:rPr lang="cs-CZ" sz="2400" dirty="0"/>
              <a:t> </a:t>
            </a:r>
          </a:p>
        </p:txBody>
      </p:sp>
      <p:pic>
        <p:nvPicPr>
          <p:cNvPr id="8" name="Obrázek 7" descr="Obsah obrázku text, muž, oblečení, zeď&#10;&#10;Popis byl vytvořen automaticky">
            <a:extLst>
              <a:ext uri="{FF2B5EF4-FFF2-40B4-BE49-F238E27FC236}">
                <a16:creationId xmlns:a16="http://schemas.microsoft.com/office/drawing/2014/main" id="{881E4FA9-8275-4649-B21D-B6CC112BF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41" y="1405462"/>
            <a:ext cx="6221606" cy="4491999"/>
          </a:xfrm>
          <a:prstGeom prst="rect">
            <a:avLst/>
          </a:prstGeom>
        </p:spPr>
      </p:pic>
      <p:sp>
        <p:nvSpPr>
          <p:cNvPr id="9" name="Zástupný obsah 8">
            <a:extLst>
              <a:ext uri="{FF2B5EF4-FFF2-40B4-BE49-F238E27FC236}">
                <a16:creationId xmlns:a16="http://schemas.microsoft.com/office/drawing/2014/main" id="{CB4A5393-F96B-4124-B671-A22029C4C46D}"/>
              </a:ext>
            </a:extLst>
          </p:cNvPr>
          <p:cNvSpPr>
            <a:spLocks noGrp="1"/>
          </p:cNvSpPr>
          <p:nvPr>
            <p:ph sz="half" idx="1"/>
          </p:nvPr>
        </p:nvSpPr>
        <p:spPr/>
        <p:txBody>
          <a:bodyPr>
            <a:normAutofit/>
          </a:bodyPr>
          <a:lstStyle/>
          <a:p>
            <a:endParaRPr lang="cs-CZ" dirty="0"/>
          </a:p>
        </p:txBody>
      </p:sp>
    </p:spTree>
    <p:extLst>
      <p:ext uri="{BB962C8B-B14F-4D97-AF65-F5344CB8AC3E}">
        <p14:creationId xmlns:p14="http://schemas.microsoft.com/office/powerpoint/2010/main" val="2907394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AB1902-238D-4F2C-A3A4-A8B4A0E1B2E7}"/>
              </a:ext>
            </a:extLst>
          </p:cNvPr>
          <p:cNvSpPr>
            <a:spLocks noGrp="1"/>
          </p:cNvSpPr>
          <p:nvPr>
            <p:ph type="title"/>
          </p:nvPr>
        </p:nvSpPr>
        <p:spPr/>
        <p:txBody>
          <a:bodyPr/>
          <a:lstStyle/>
          <a:p>
            <a:endParaRPr lang="cs-CZ"/>
          </a:p>
        </p:txBody>
      </p:sp>
      <p:pic>
        <p:nvPicPr>
          <p:cNvPr id="6" name="Zástupný obsah 5" descr="Obsah obrázku text, interiér, plakát, podlaha&#10;&#10;Popis byl vytvořen automaticky">
            <a:extLst>
              <a:ext uri="{FF2B5EF4-FFF2-40B4-BE49-F238E27FC236}">
                <a16:creationId xmlns:a16="http://schemas.microsoft.com/office/drawing/2014/main" id="{878F983E-39C1-4466-B82B-983CCEEC070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7509" y="365125"/>
            <a:ext cx="5697066" cy="4366266"/>
          </a:xfrm>
        </p:spPr>
      </p:pic>
      <p:pic>
        <p:nvPicPr>
          <p:cNvPr id="8" name="Zástupný obsah 7" descr="Obsah obrázku text, venku, rukopis, obloha&#10;&#10;Popis byl vytvořen automaticky">
            <a:extLst>
              <a:ext uri="{FF2B5EF4-FFF2-40B4-BE49-F238E27FC236}">
                <a16:creationId xmlns:a16="http://schemas.microsoft.com/office/drawing/2014/main" id="{7400F0CA-6C6E-4227-AF61-6AD5DAF4442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06614" y="2508308"/>
            <a:ext cx="6282349" cy="4244830"/>
          </a:xfrm>
        </p:spPr>
      </p:pic>
    </p:spTree>
    <p:extLst>
      <p:ext uri="{BB962C8B-B14F-4D97-AF65-F5344CB8AC3E}">
        <p14:creationId xmlns:p14="http://schemas.microsoft.com/office/powerpoint/2010/main" val="2465198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FABC3-FAF0-492D-8EDE-FB9F17C9E403}"/>
              </a:ext>
            </a:extLst>
          </p:cNvPr>
          <p:cNvSpPr>
            <a:spLocks noGrp="1"/>
          </p:cNvSpPr>
          <p:nvPr>
            <p:ph type="title"/>
          </p:nvPr>
        </p:nvSpPr>
        <p:spPr>
          <a:xfrm>
            <a:off x="1006679" y="251670"/>
            <a:ext cx="10347121" cy="1006680"/>
          </a:xfrm>
        </p:spPr>
        <p:txBody>
          <a:bodyPr/>
          <a:lstStyle/>
          <a:p>
            <a:r>
              <a:rPr lang="cs-CZ" dirty="0" err="1"/>
              <a:t>Banksy</a:t>
            </a:r>
            <a:endParaRPr lang="cs-CZ" dirty="0"/>
          </a:p>
        </p:txBody>
      </p:sp>
      <p:pic>
        <p:nvPicPr>
          <p:cNvPr id="6" name="Zástupný obsah 5" descr="Obsah obrázku text, kresba, obraz, Pouliční umění&#10;&#10;Popis byl vytvořen automaticky">
            <a:extLst>
              <a:ext uri="{FF2B5EF4-FFF2-40B4-BE49-F238E27FC236}">
                <a16:creationId xmlns:a16="http://schemas.microsoft.com/office/drawing/2014/main" id="{7ACA4DAF-ECD2-41EE-B898-0322BF2C546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7797" y="1598028"/>
            <a:ext cx="6686343" cy="5008303"/>
          </a:xfrm>
        </p:spPr>
      </p:pic>
      <p:pic>
        <p:nvPicPr>
          <p:cNvPr id="8" name="Zástupný obsah 7" descr="Obsah obrázku text, graffiti, Pouliční umění, rukopis&#10;&#10;Popis byl vytvořen automaticky">
            <a:extLst>
              <a:ext uri="{FF2B5EF4-FFF2-40B4-BE49-F238E27FC236}">
                <a16:creationId xmlns:a16="http://schemas.microsoft.com/office/drawing/2014/main" id="{1416F105-952B-41C5-8608-34C629D6912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96505" y="3805912"/>
            <a:ext cx="4667363" cy="2800418"/>
          </a:xfrm>
        </p:spPr>
      </p:pic>
    </p:spTree>
    <p:extLst>
      <p:ext uri="{BB962C8B-B14F-4D97-AF65-F5344CB8AC3E}">
        <p14:creationId xmlns:p14="http://schemas.microsoft.com/office/powerpoint/2010/main" val="785720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5BC86A-A699-08BE-BABA-1625E3361B85}"/>
              </a:ext>
            </a:extLst>
          </p:cNvPr>
          <p:cNvSpPr>
            <a:spLocks noGrp="1"/>
          </p:cNvSpPr>
          <p:nvPr>
            <p:ph type="title"/>
          </p:nvPr>
        </p:nvSpPr>
        <p:spPr>
          <a:xfrm>
            <a:off x="1108364" y="221673"/>
            <a:ext cx="10245435" cy="738909"/>
          </a:xfrm>
        </p:spPr>
        <p:txBody>
          <a:bodyPr>
            <a:normAutofit fontScale="90000"/>
          </a:bodyPr>
          <a:lstStyle/>
          <a:p>
            <a:r>
              <a:rPr lang="cs-CZ" dirty="0" err="1"/>
              <a:t>Visual</a:t>
            </a:r>
            <a:r>
              <a:rPr lang="cs-CZ" dirty="0"/>
              <a:t> </a:t>
            </a:r>
            <a:r>
              <a:rPr lang="cs-CZ" dirty="0" err="1"/>
              <a:t>culture</a:t>
            </a:r>
            <a:r>
              <a:rPr lang="cs-CZ" dirty="0"/>
              <a:t> and </a:t>
            </a:r>
            <a:r>
              <a:rPr lang="cs-CZ" dirty="0" err="1"/>
              <a:t>actvisim</a:t>
            </a:r>
            <a:br>
              <a:rPr lang="cs-CZ" dirty="0"/>
            </a:br>
            <a:r>
              <a:rPr lang="cs-CZ" dirty="0"/>
              <a:t>Street </a:t>
            </a:r>
            <a:r>
              <a:rPr lang="cs-CZ" dirty="0" err="1"/>
              <a:t>activism</a:t>
            </a:r>
            <a:endParaRPr lang="cs-CZ" dirty="0"/>
          </a:p>
        </p:txBody>
      </p:sp>
      <p:pic>
        <p:nvPicPr>
          <p:cNvPr id="6" name="Zástupný obsah 5" descr="Obsah obrázku text, graffiti, kámen&#10;&#10;Popis byl vytvořen automaticky">
            <a:extLst>
              <a:ext uri="{FF2B5EF4-FFF2-40B4-BE49-F238E27FC236}">
                <a16:creationId xmlns:a16="http://schemas.microsoft.com/office/drawing/2014/main" id="{9EDD534C-DE0C-E08A-1236-943E2E295E8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9974" y="1247775"/>
            <a:ext cx="6378476" cy="3401854"/>
          </a:xfrm>
        </p:spPr>
      </p:pic>
      <p:pic>
        <p:nvPicPr>
          <p:cNvPr id="8" name="Zástupný obsah 7" descr="Obsah obrázku text&#10;&#10;Popis byl vytvořen automaticky">
            <a:extLst>
              <a:ext uri="{FF2B5EF4-FFF2-40B4-BE49-F238E27FC236}">
                <a16:creationId xmlns:a16="http://schemas.microsoft.com/office/drawing/2014/main" id="{D03B8474-03E2-4373-D9C7-D9023C20EE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48450" y="2948702"/>
            <a:ext cx="5181600" cy="3641871"/>
          </a:xfrm>
        </p:spPr>
      </p:pic>
    </p:spTree>
    <p:extLst>
      <p:ext uri="{BB962C8B-B14F-4D97-AF65-F5344CB8AC3E}">
        <p14:creationId xmlns:p14="http://schemas.microsoft.com/office/powerpoint/2010/main" val="3752048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1A24BD-743A-49D0-9706-D02AACAE4869}"/>
              </a:ext>
            </a:extLst>
          </p:cNvPr>
          <p:cNvSpPr>
            <a:spLocks noGrp="1"/>
          </p:cNvSpPr>
          <p:nvPr>
            <p:ph type="title"/>
          </p:nvPr>
        </p:nvSpPr>
        <p:spPr/>
        <p:txBody>
          <a:bodyPr/>
          <a:lstStyle/>
          <a:p>
            <a:endParaRPr lang="cs-CZ"/>
          </a:p>
        </p:txBody>
      </p:sp>
      <p:pic>
        <p:nvPicPr>
          <p:cNvPr id="7" name="Zástupný obsah 6" descr="Obsah obrázku text, obraz, kresba, Pouliční umění&#10;&#10;Popis byl vytvořen automaticky">
            <a:extLst>
              <a:ext uri="{FF2B5EF4-FFF2-40B4-BE49-F238E27FC236}">
                <a16:creationId xmlns:a16="http://schemas.microsoft.com/office/drawing/2014/main" id="{F0E0DA16-8F26-47DF-B590-516963FD632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5425" y="1010320"/>
            <a:ext cx="6201879" cy="4134586"/>
          </a:xfrm>
        </p:spPr>
      </p:pic>
      <p:pic>
        <p:nvPicPr>
          <p:cNvPr id="9" name="Zástupný obsah 8" descr="Obsah obrázku text, budova, obraz, nástěnná malba&#10;&#10;Popis byl vytvořen automaticky">
            <a:extLst>
              <a:ext uri="{FF2B5EF4-FFF2-40B4-BE49-F238E27FC236}">
                <a16:creationId xmlns:a16="http://schemas.microsoft.com/office/drawing/2014/main" id="{EFE3DC9B-6D45-4FA3-B6AB-D1094555A78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97304" y="2765709"/>
            <a:ext cx="5693144" cy="3727166"/>
          </a:xfrm>
        </p:spPr>
      </p:pic>
    </p:spTree>
    <p:extLst>
      <p:ext uri="{BB962C8B-B14F-4D97-AF65-F5344CB8AC3E}">
        <p14:creationId xmlns:p14="http://schemas.microsoft.com/office/powerpoint/2010/main" val="3819210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521BA1-09FB-B6B0-4CEF-A9315E9A666C}"/>
              </a:ext>
            </a:extLst>
          </p:cNvPr>
          <p:cNvSpPr>
            <a:spLocks noGrp="1"/>
          </p:cNvSpPr>
          <p:nvPr>
            <p:ph type="title"/>
          </p:nvPr>
        </p:nvSpPr>
        <p:spPr/>
        <p:txBody>
          <a:bodyPr/>
          <a:lstStyle/>
          <a:p>
            <a:endParaRPr lang="cs-CZ"/>
          </a:p>
        </p:txBody>
      </p:sp>
      <p:pic>
        <p:nvPicPr>
          <p:cNvPr id="6" name="Zástupný obsah 5" descr="Obsah obrázku text, exteriér&#10;&#10;Popis byl vytvořen automaticky">
            <a:extLst>
              <a:ext uri="{FF2B5EF4-FFF2-40B4-BE49-F238E27FC236}">
                <a16:creationId xmlns:a16="http://schemas.microsoft.com/office/drawing/2014/main" id="{BF1C0DCB-0247-C5CB-4ADB-81169407803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8982" y="-302137"/>
            <a:ext cx="9549823" cy="7160137"/>
          </a:xfrm>
        </p:spPr>
      </p:pic>
      <p:sp>
        <p:nvSpPr>
          <p:cNvPr id="4" name="Zástupný obsah 3">
            <a:extLst>
              <a:ext uri="{FF2B5EF4-FFF2-40B4-BE49-F238E27FC236}">
                <a16:creationId xmlns:a16="http://schemas.microsoft.com/office/drawing/2014/main" id="{F188105F-8BA5-20E5-3A65-947899040D2C}"/>
              </a:ext>
            </a:extLst>
          </p:cNvPr>
          <p:cNvSpPr>
            <a:spLocks noGrp="1"/>
          </p:cNvSpPr>
          <p:nvPr>
            <p:ph sz="half" idx="2"/>
          </p:nvPr>
        </p:nvSpPr>
        <p:spPr/>
        <p:txBody>
          <a:bodyPr/>
          <a:lstStyle/>
          <a:p>
            <a:endParaRPr lang="cs-CZ" dirty="0"/>
          </a:p>
        </p:txBody>
      </p:sp>
    </p:spTree>
    <p:extLst>
      <p:ext uri="{BB962C8B-B14F-4D97-AF65-F5344CB8AC3E}">
        <p14:creationId xmlns:p14="http://schemas.microsoft.com/office/powerpoint/2010/main" val="3052125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0ADB2D-69D6-49CE-B2CF-903F3084C66E}"/>
              </a:ext>
            </a:extLst>
          </p:cNvPr>
          <p:cNvSpPr>
            <a:spLocks noGrp="1"/>
          </p:cNvSpPr>
          <p:nvPr>
            <p:ph type="title"/>
          </p:nvPr>
        </p:nvSpPr>
        <p:spPr/>
        <p:txBody>
          <a:bodyPr/>
          <a:lstStyle/>
          <a:p>
            <a:endParaRPr lang="cs-CZ"/>
          </a:p>
        </p:txBody>
      </p:sp>
      <p:pic>
        <p:nvPicPr>
          <p:cNvPr id="6" name="Zástupný obsah 5" descr="Obsah obrázku kresba, skica, osoba, Umělecký tisk&#10;&#10;Popis byl vytvořen automaticky">
            <a:extLst>
              <a:ext uri="{FF2B5EF4-FFF2-40B4-BE49-F238E27FC236}">
                <a16:creationId xmlns:a16="http://schemas.microsoft.com/office/drawing/2014/main" id="{D27E8E11-F55F-4FAF-B17C-03658BE63A7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0490" y="2326094"/>
            <a:ext cx="5971710" cy="4351338"/>
          </a:xfrm>
        </p:spPr>
      </p:pic>
      <p:sp>
        <p:nvSpPr>
          <p:cNvPr id="4" name="Zástupný obsah 3">
            <a:extLst>
              <a:ext uri="{FF2B5EF4-FFF2-40B4-BE49-F238E27FC236}">
                <a16:creationId xmlns:a16="http://schemas.microsoft.com/office/drawing/2014/main" id="{2DBA0602-5BF8-4C16-833C-4B131E248E76}"/>
              </a:ext>
            </a:extLst>
          </p:cNvPr>
          <p:cNvSpPr>
            <a:spLocks noGrp="1"/>
          </p:cNvSpPr>
          <p:nvPr>
            <p:ph sz="half" idx="2"/>
          </p:nvPr>
        </p:nvSpPr>
        <p:spPr/>
        <p:txBody>
          <a:bodyPr>
            <a:normAutofit lnSpcReduction="1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marL="0" indent="0">
              <a:buNone/>
            </a:pPr>
            <a:r>
              <a:rPr lang="cs-CZ" sz="2000" dirty="0" err="1"/>
              <a:t>Goya</a:t>
            </a:r>
            <a:r>
              <a:rPr lang="cs-CZ" sz="2000" dirty="0"/>
              <a:t>, </a:t>
            </a:r>
            <a:r>
              <a:rPr lang="cs-CZ" sz="2000" dirty="0" err="1"/>
              <a:t>Disastres</a:t>
            </a:r>
            <a:r>
              <a:rPr lang="cs-CZ" sz="2000" dirty="0"/>
              <a:t> </a:t>
            </a:r>
            <a:r>
              <a:rPr lang="cs-CZ" sz="2000" dirty="0" err="1"/>
              <a:t>of</a:t>
            </a:r>
            <a:r>
              <a:rPr lang="cs-CZ" sz="2000" dirty="0"/>
              <a:t> </a:t>
            </a:r>
            <a:r>
              <a:rPr lang="cs-CZ" sz="2000" dirty="0" err="1"/>
              <a:t>War</a:t>
            </a:r>
            <a:r>
              <a:rPr lang="cs-CZ" sz="2000" dirty="0"/>
              <a:t> 1810-20</a:t>
            </a:r>
          </a:p>
          <a:p>
            <a:endParaRPr lang="cs-CZ" dirty="0"/>
          </a:p>
          <a:p>
            <a:endParaRPr lang="cs-CZ" dirty="0"/>
          </a:p>
        </p:txBody>
      </p:sp>
      <p:pic>
        <p:nvPicPr>
          <p:cNvPr id="8" name="Obrázek 7" descr="Obsah obrázku obraz, kresba, osoba, Výtvarné umění&#10;&#10;Popis byl vytvořen automaticky">
            <a:extLst>
              <a:ext uri="{FF2B5EF4-FFF2-40B4-BE49-F238E27FC236}">
                <a16:creationId xmlns:a16="http://schemas.microsoft.com/office/drawing/2014/main" id="{7FB603F9-D75D-4C29-B99B-BCBCDB7DD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371" y="1224793"/>
            <a:ext cx="5382482" cy="4106245"/>
          </a:xfrm>
          <a:prstGeom prst="rect">
            <a:avLst/>
          </a:prstGeom>
        </p:spPr>
      </p:pic>
    </p:spTree>
    <p:extLst>
      <p:ext uri="{BB962C8B-B14F-4D97-AF65-F5344CB8AC3E}">
        <p14:creationId xmlns:p14="http://schemas.microsoft.com/office/powerpoint/2010/main" val="3132409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F0BC62-BCBF-267C-961F-31FF09B7DE2B}"/>
              </a:ext>
            </a:extLst>
          </p:cNvPr>
          <p:cNvSpPr>
            <a:spLocks noGrp="1"/>
          </p:cNvSpPr>
          <p:nvPr>
            <p:ph type="title"/>
          </p:nvPr>
        </p:nvSpPr>
        <p:spPr/>
        <p:txBody>
          <a:bodyPr/>
          <a:lstStyle/>
          <a:p>
            <a:endParaRPr lang="cs-CZ"/>
          </a:p>
        </p:txBody>
      </p:sp>
      <p:pic>
        <p:nvPicPr>
          <p:cNvPr id="6" name="Zástupný obsah 5" descr="Obsah obrázku špinavé, několik, dok&#10;&#10;Popis byl vytvořen automaticky">
            <a:extLst>
              <a:ext uri="{FF2B5EF4-FFF2-40B4-BE49-F238E27FC236}">
                <a16:creationId xmlns:a16="http://schemas.microsoft.com/office/drawing/2014/main" id="{72A87D1A-1AD5-F23B-5906-E9F0EA881DE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32799"/>
            <a:ext cx="8351982" cy="5567986"/>
          </a:xfrm>
        </p:spPr>
      </p:pic>
      <p:sp>
        <p:nvSpPr>
          <p:cNvPr id="13" name="Zástupný obsah 12">
            <a:extLst>
              <a:ext uri="{FF2B5EF4-FFF2-40B4-BE49-F238E27FC236}">
                <a16:creationId xmlns:a16="http://schemas.microsoft.com/office/drawing/2014/main" id="{9FD0C5D7-15EB-4243-3B6A-E3251243A7F6}"/>
              </a:ext>
            </a:extLst>
          </p:cNvPr>
          <p:cNvSpPr>
            <a:spLocks noGrp="1"/>
          </p:cNvSpPr>
          <p:nvPr>
            <p:ph sz="half" idx="2"/>
          </p:nvPr>
        </p:nvSpPr>
        <p:spPr/>
        <p:txBody>
          <a:bodyPr/>
          <a:lstStyle/>
          <a:p>
            <a:endParaRPr lang="cs-CZ"/>
          </a:p>
        </p:txBody>
      </p:sp>
      <p:sp>
        <p:nvSpPr>
          <p:cNvPr id="14" name="TextovéPole 13">
            <a:extLst>
              <a:ext uri="{FF2B5EF4-FFF2-40B4-BE49-F238E27FC236}">
                <a16:creationId xmlns:a16="http://schemas.microsoft.com/office/drawing/2014/main" id="{AD493C55-73C3-4B22-23B1-3D1BDCECFF05}"/>
              </a:ext>
            </a:extLst>
          </p:cNvPr>
          <p:cNvSpPr txBox="1"/>
          <p:nvPr/>
        </p:nvSpPr>
        <p:spPr>
          <a:xfrm>
            <a:off x="618836" y="5863431"/>
            <a:ext cx="8783782" cy="646331"/>
          </a:xfrm>
          <a:prstGeom prst="rect">
            <a:avLst/>
          </a:prstGeom>
          <a:noFill/>
        </p:spPr>
        <p:txBody>
          <a:bodyPr wrap="square" rtlCol="0">
            <a:spAutoFit/>
          </a:bodyPr>
          <a:lstStyle/>
          <a:p>
            <a:r>
              <a:rPr lang="en-US"/>
              <a:t>Mexican artist Roberto Marquez paints a work inspired by Picasso’s “Guernica” on a Ukrainian bridge destroyed in Irpin, near Kyiv, on April 26, 2022</a:t>
            </a:r>
            <a:endParaRPr lang="cs-CZ" dirty="0"/>
          </a:p>
        </p:txBody>
      </p:sp>
    </p:spTree>
    <p:extLst>
      <p:ext uri="{BB962C8B-B14F-4D97-AF65-F5344CB8AC3E}">
        <p14:creationId xmlns:p14="http://schemas.microsoft.com/office/powerpoint/2010/main" val="265163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8718C0-9AC0-09DD-4A2F-4F6DBB989874}"/>
              </a:ext>
            </a:extLst>
          </p:cNvPr>
          <p:cNvSpPr>
            <a:spLocks noGrp="1"/>
          </p:cNvSpPr>
          <p:nvPr>
            <p:ph type="title"/>
          </p:nvPr>
        </p:nvSpPr>
        <p:spPr/>
        <p:txBody>
          <a:bodyPr/>
          <a:lstStyle/>
          <a:p>
            <a:endParaRPr lang="cs-CZ"/>
          </a:p>
        </p:txBody>
      </p:sp>
      <p:pic>
        <p:nvPicPr>
          <p:cNvPr id="6" name="Zástupný obsah 5" descr="Obsah obrázku text, osoba&#10;&#10;Popis byl vytvořen automaticky">
            <a:extLst>
              <a:ext uri="{FF2B5EF4-FFF2-40B4-BE49-F238E27FC236}">
                <a16:creationId xmlns:a16="http://schemas.microsoft.com/office/drawing/2014/main" id="{5A2BBF38-0022-8CFF-0C68-9425B58AA91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39799" y="154470"/>
            <a:ext cx="9811327" cy="6549059"/>
          </a:xfrm>
        </p:spPr>
      </p:pic>
      <p:sp>
        <p:nvSpPr>
          <p:cNvPr id="4" name="Zástupný obsah 3">
            <a:extLst>
              <a:ext uri="{FF2B5EF4-FFF2-40B4-BE49-F238E27FC236}">
                <a16:creationId xmlns:a16="http://schemas.microsoft.com/office/drawing/2014/main" id="{8F31E1CD-A460-E778-E013-EE78BAF7F4D7}"/>
              </a:ext>
            </a:extLst>
          </p:cNvPr>
          <p:cNvSpPr>
            <a:spLocks noGrp="1"/>
          </p:cNvSpPr>
          <p:nvPr>
            <p:ph sz="half" idx="2"/>
          </p:nvPr>
        </p:nvSpPr>
        <p:spPr>
          <a:xfrm>
            <a:off x="8555182" y="1114425"/>
            <a:ext cx="5181600" cy="4351338"/>
          </a:xfrm>
        </p:spPr>
        <p:txBody>
          <a:bodyPr/>
          <a:lstStyle/>
          <a:p>
            <a:endParaRPr lang="cs-CZ"/>
          </a:p>
        </p:txBody>
      </p:sp>
    </p:spTree>
    <p:extLst>
      <p:ext uri="{BB962C8B-B14F-4D97-AF65-F5344CB8AC3E}">
        <p14:creationId xmlns:p14="http://schemas.microsoft.com/office/powerpoint/2010/main" val="2573082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B9A638-2A0E-1ECC-6347-6FCEEA2EBFA0}"/>
              </a:ext>
            </a:extLst>
          </p:cNvPr>
          <p:cNvSpPr>
            <a:spLocks noGrp="1"/>
          </p:cNvSpPr>
          <p:nvPr>
            <p:ph type="title"/>
          </p:nvPr>
        </p:nvSpPr>
        <p:spPr/>
        <p:txBody>
          <a:bodyPr/>
          <a:lstStyle/>
          <a:p>
            <a:pPr algn="ctr"/>
            <a:r>
              <a:rPr lang="cs-CZ" dirty="0" err="1"/>
              <a:t>What</a:t>
            </a:r>
            <a:r>
              <a:rPr lang="cs-CZ" dirty="0"/>
              <a:t> </a:t>
            </a:r>
            <a:r>
              <a:rPr lang="cs-CZ" dirty="0" err="1"/>
              <a:t>about</a:t>
            </a:r>
            <a:r>
              <a:rPr lang="cs-CZ" dirty="0"/>
              <a:t> art?</a:t>
            </a:r>
          </a:p>
        </p:txBody>
      </p:sp>
      <p:sp>
        <p:nvSpPr>
          <p:cNvPr id="3" name="Zástupný obsah 2">
            <a:extLst>
              <a:ext uri="{FF2B5EF4-FFF2-40B4-BE49-F238E27FC236}">
                <a16:creationId xmlns:a16="http://schemas.microsoft.com/office/drawing/2014/main" id="{DA972711-9EC2-3A02-1781-19E18EA59BF7}"/>
              </a:ext>
            </a:extLst>
          </p:cNvPr>
          <p:cNvSpPr>
            <a:spLocks noGrp="1"/>
          </p:cNvSpPr>
          <p:nvPr>
            <p:ph sz="half" idx="1"/>
          </p:nvPr>
        </p:nvSpPr>
        <p:spPr/>
        <p:txBody>
          <a:bodyPr/>
          <a:lstStyle/>
          <a:p>
            <a:endParaRPr lang="cs-CZ"/>
          </a:p>
        </p:txBody>
      </p:sp>
      <p:sp>
        <p:nvSpPr>
          <p:cNvPr id="4" name="Zástupný obsah 3">
            <a:extLst>
              <a:ext uri="{FF2B5EF4-FFF2-40B4-BE49-F238E27FC236}">
                <a16:creationId xmlns:a16="http://schemas.microsoft.com/office/drawing/2014/main" id="{5D5D7687-038F-4266-6B96-F0FA6843901C}"/>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3899449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269E09-947F-46A3-A333-AF6D85E1ECA4}"/>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641E956D-4E7B-0C05-63DE-116B0FE7226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444886" y="930563"/>
            <a:ext cx="6662497" cy="4996872"/>
          </a:xfrm>
        </p:spPr>
      </p:pic>
      <p:pic>
        <p:nvPicPr>
          <p:cNvPr id="5" name="Zástupný obsah 4" descr="Obsah obrázku interiér, budova, kurt, kolonáda&#10;&#10;Popis byl vytvořen automaticky">
            <a:extLst>
              <a:ext uri="{FF2B5EF4-FFF2-40B4-BE49-F238E27FC236}">
                <a16:creationId xmlns:a16="http://schemas.microsoft.com/office/drawing/2014/main" id="{81CA3083-E901-F38B-83A2-AE2B1A26683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36146" y="2239861"/>
            <a:ext cx="6690957" cy="3271448"/>
          </a:xfrm>
        </p:spPr>
      </p:pic>
    </p:spTree>
    <p:extLst>
      <p:ext uri="{BB962C8B-B14F-4D97-AF65-F5344CB8AC3E}">
        <p14:creationId xmlns:p14="http://schemas.microsoft.com/office/powerpoint/2010/main" val="2235180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AEB68B-0973-4FEC-9240-9920BB0767B3}"/>
              </a:ext>
            </a:extLst>
          </p:cNvPr>
          <p:cNvSpPr>
            <a:spLocks noGrp="1"/>
          </p:cNvSpPr>
          <p:nvPr>
            <p:ph type="title"/>
          </p:nvPr>
        </p:nvSpPr>
        <p:spPr>
          <a:xfrm>
            <a:off x="1237673" y="1"/>
            <a:ext cx="10116127" cy="1025236"/>
          </a:xfrm>
        </p:spPr>
        <p:txBody>
          <a:bodyPr>
            <a:normAutofit fontScale="90000"/>
          </a:bodyPr>
          <a:lstStyle/>
          <a:p>
            <a:r>
              <a:rPr lang="cs-CZ" dirty="0"/>
              <a:t>12th </a:t>
            </a:r>
            <a:r>
              <a:rPr lang="cs-CZ" dirty="0" err="1"/>
              <a:t>Berlin</a:t>
            </a:r>
            <a:r>
              <a:rPr lang="cs-CZ" dirty="0"/>
              <a:t> </a:t>
            </a:r>
            <a:r>
              <a:rPr lang="cs-CZ" dirty="0" err="1"/>
              <a:t>Biennale</a:t>
            </a:r>
            <a:r>
              <a:rPr lang="cs-CZ" dirty="0"/>
              <a:t> </a:t>
            </a:r>
            <a:r>
              <a:rPr lang="cs-CZ" dirty="0" err="1"/>
              <a:t>of</a:t>
            </a:r>
            <a:r>
              <a:rPr lang="cs-CZ" dirty="0"/>
              <a:t> Contemporary Art 2022</a:t>
            </a:r>
          </a:p>
        </p:txBody>
      </p:sp>
      <p:pic>
        <p:nvPicPr>
          <p:cNvPr id="6" name="Zástupný obsah 5" descr="Obsah obrázku text&#10;&#10;Popis byl vytvořen automaticky">
            <a:extLst>
              <a:ext uri="{FF2B5EF4-FFF2-40B4-BE49-F238E27FC236}">
                <a16:creationId xmlns:a16="http://schemas.microsoft.com/office/drawing/2014/main" id="{2EBEC465-6180-6E81-1EA3-F96086A1708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5068" y="1587441"/>
            <a:ext cx="7256477" cy="5442358"/>
          </a:xfrm>
        </p:spPr>
      </p:pic>
      <p:sp>
        <p:nvSpPr>
          <p:cNvPr id="4" name="Zástupný obsah 3">
            <a:extLst>
              <a:ext uri="{FF2B5EF4-FFF2-40B4-BE49-F238E27FC236}">
                <a16:creationId xmlns:a16="http://schemas.microsoft.com/office/drawing/2014/main" id="{D74FEE4B-3349-4036-A536-3DFF98D51623}"/>
              </a:ext>
            </a:extLst>
          </p:cNvPr>
          <p:cNvSpPr>
            <a:spLocks noGrp="1"/>
          </p:cNvSpPr>
          <p:nvPr>
            <p:ph sz="half" idx="2"/>
          </p:nvPr>
        </p:nvSpPr>
        <p:spPr>
          <a:xfrm>
            <a:off x="6895751" y="1825625"/>
            <a:ext cx="5066950" cy="4351338"/>
          </a:xfrm>
        </p:spPr>
        <p:txBody>
          <a:bodyPr/>
          <a:lstStyle/>
          <a:p>
            <a:pPr marL="0" indent="0">
              <a:buNone/>
            </a:pPr>
            <a:r>
              <a:rPr lang="cs-CZ" sz="2400" dirty="0"/>
              <a:t>They </a:t>
            </a:r>
            <a:r>
              <a:rPr lang="cs-CZ" sz="2400" dirty="0" err="1"/>
              <a:t>create</a:t>
            </a:r>
            <a:r>
              <a:rPr lang="cs-CZ" sz="2400" dirty="0"/>
              <a:t> </a:t>
            </a:r>
            <a:r>
              <a:rPr lang="cs-CZ" sz="2400" dirty="0" err="1"/>
              <a:t>counter-trajectories</a:t>
            </a:r>
            <a:r>
              <a:rPr lang="cs-CZ" sz="2400" dirty="0"/>
              <a:t> to </a:t>
            </a:r>
            <a:r>
              <a:rPr lang="cs-CZ" sz="2400" dirty="0" err="1"/>
              <a:t>the</a:t>
            </a:r>
            <a:r>
              <a:rPr lang="cs-CZ" sz="2400" dirty="0"/>
              <a:t> </a:t>
            </a:r>
            <a:r>
              <a:rPr lang="cs-CZ" sz="2400" dirty="0" err="1"/>
              <a:t>colonial</a:t>
            </a:r>
            <a:r>
              <a:rPr lang="cs-CZ" sz="2400" dirty="0"/>
              <a:t> </a:t>
            </a:r>
            <a:r>
              <a:rPr lang="cs-CZ" sz="2400" dirty="0" err="1"/>
              <a:t>narrative</a:t>
            </a:r>
            <a:r>
              <a:rPr lang="cs-CZ" sz="2400" dirty="0"/>
              <a:t>, and </a:t>
            </a:r>
            <a:r>
              <a:rPr lang="cs-CZ" sz="2400" dirty="0" err="1"/>
              <a:t>propose</a:t>
            </a:r>
            <a:r>
              <a:rPr lang="cs-CZ" sz="2400" dirty="0"/>
              <a:t> </a:t>
            </a:r>
            <a:r>
              <a:rPr lang="cs-CZ" sz="2400" dirty="0" err="1"/>
              <a:t>decolonial</a:t>
            </a:r>
            <a:r>
              <a:rPr lang="cs-CZ" sz="2400" dirty="0"/>
              <a:t> </a:t>
            </a:r>
            <a:r>
              <a:rPr lang="cs-CZ" sz="2400" dirty="0" err="1"/>
              <a:t>strategies</a:t>
            </a:r>
            <a:r>
              <a:rPr lang="cs-CZ" sz="2400" dirty="0"/>
              <a:t> </a:t>
            </a:r>
            <a:r>
              <a:rPr lang="cs-CZ" sz="2400" dirty="0" err="1"/>
              <a:t>for</a:t>
            </a:r>
            <a:r>
              <a:rPr lang="cs-CZ" sz="2400" dirty="0"/>
              <a:t> </a:t>
            </a:r>
            <a:r>
              <a:rPr lang="cs-CZ" sz="2400" dirty="0" err="1"/>
              <a:t>the</a:t>
            </a:r>
            <a:r>
              <a:rPr lang="cs-CZ" sz="2400" dirty="0"/>
              <a:t> </a:t>
            </a:r>
            <a:r>
              <a:rPr lang="cs-CZ" sz="2400" dirty="0" err="1"/>
              <a:t>future</a:t>
            </a:r>
            <a:r>
              <a:rPr lang="cs-CZ" sz="2400" dirty="0"/>
              <a:t>. </a:t>
            </a:r>
            <a:r>
              <a:rPr lang="cs-CZ" sz="2400" dirty="0" err="1"/>
              <a:t>How</a:t>
            </a:r>
            <a:r>
              <a:rPr lang="cs-CZ" sz="2400" dirty="0"/>
              <a:t> </a:t>
            </a:r>
            <a:r>
              <a:rPr lang="cs-CZ" sz="2400" dirty="0" err="1"/>
              <a:t>can</a:t>
            </a:r>
            <a:r>
              <a:rPr lang="cs-CZ" sz="2400" dirty="0"/>
              <a:t> a </a:t>
            </a:r>
            <a:r>
              <a:rPr lang="cs-CZ" sz="2400" dirty="0" err="1"/>
              <a:t>decolonial</a:t>
            </a:r>
            <a:r>
              <a:rPr lang="cs-CZ" sz="2400" dirty="0"/>
              <a:t> ekology </a:t>
            </a:r>
            <a:r>
              <a:rPr lang="cs-CZ" sz="2400" dirty="0" err="1"/>
              <a:t>be</a:t>
            </a:r>
            <a:r>
              <a:rPr lang="cs-CZ" sz="2400" dirty="0"/>
              <a:t> </a:t>
            </a:r>
            <a:r>
              <a:rPr lang="cs-CZ" sz="2400" dirty="0" err="1"/>
              <a:t>shaped</a:t>
            </a:r>
            <a:r>
              <a:rPr lang="cs-CZ" sz="2400" dirty="0"/>
              <a:t>? </a:t>
            </a:r>
            <a:r>
              <a:rPr lang="cs-CZ" sz="2400" dirty="0" err="1"/>
              <a:t>What</a:t>
            </a:r>
            <a:r>
              <a:rPr lang="cs-CZ" sz="2400" dirty="0"/>
              <a:t> role </a:t>
            </a:r>
            <a:r>
              <a:rPr lang="cs-CZ" sz="2400" dirty="0" err="1"/>
              <a:t>can</a:t>
            </a:r>
            <a:r>
              <a:rPr lang="cs-CZ" sz="2400" dirty="0"/>
              <a:t> non-Western </a:t>
            </a:r>
            <a:r>
              <a:rPr lang="cs-CZ" sz="2400" dirty="0" err="1"/>
              <a:t>feminist</a:t>
            </a:r>
            <a:r>
              <a:rPr lang="cs-CZ" sz="2400" dirty="0"/>
              <a:t> </a:t>
            </a:r>
            <a:r>
              <a:rPr lang="cs-CZ" sz="2400" dirty="0" err="1"/>
              <a:t>movements</a:t>
            </a:r>
            <a:r>
              <a:rPr lang="cs-CZ" sz="2400" dirty="0"/>
              <a:t> play in </a:t>
            </a:r>
            <a:r>
              <a:rPr lang="cs-CZ" sz="2400" dirty="0" err="1"/>
              <a:t>the</a:t>
            </a:r>
            <a:r>
              <a:rPr lang="cs-CZ" sz="2400" dirty="0"/>
              <a:t> </a:t>
            </a:r>
            <a:r>
              <a:rPr lang="cs-CZ" sz="2400" dirty="0" err="1"/>
              <a:t>reappropriation</a:t>
            </a:r>
            <a:r>
              <a:rPr lang="cs-CZ" sz="2400" dirty="0"/>
              <a:t> </a:t>
            </a:r>
            <a:r>
              <a:rPr lang="cs-CZ" sz="2400" dirty="0" err="1"/>
              <a:t>of</a:t>
            </a:r>
            <a:r>
              <a:rPr lang="cs-CZ" sz="2400" dirty="0"/>
              <a:t> </a:t>
            </a:r>
            <a:r>
              <a:rPr lang="cs-CZ" sz="2400" dirty="0" err="1"/>
              <a:t>history</a:t>
            </a:r>
            <a:r>
              <a:rPr lang="cs-CZ" sz="2400" dirty="0"/>
              <a:t>? …. </a:t>
            </a:r>
            <a:r>
              <a:rPr lang="cs-CZ" dirty="0"/>
              <a:t> </a:t>
            </a:r>
          </a:p>
        </p:txBody>
      </p:sp>
    </p:spTree>
    <p:extLst>
      <p:ext uri="{BB962C8B-B14F-4D97-AF65-F5344CB8AC3E}">
        <p14:creationId xmlns:p14="http://schemas.microsoft.com/office/powerpoint/2010/main" val="461722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C85D4B-D28C-F015-9E25-C2C283278772}"/>
              </a:ext>
            </a:extLst>
          </p:cNvPr>
          <p:cNvSpPr>
            <a:spLocks noGrp="1"/>
          </p:cNvSpPr>
          <p:nvPr>
            <p:ph type="title"/>
          </p:nvPr>
        </p:nvSpPr>
        <p:spPr>
          <a:xfrm>
            <a:off x="1209964" y="365126"/>
            <a:ext cx="10143836" cy="891020"/>
          </a:xfrm>
        </p:spPr>
        <p:txBody>
          <a:bodyPr>
            <a:normAutofit/>
          </a:bodyPr>
          <a:lstStyle/>
          <a:p>
            <a:r>
              <a:rPr lang="cs-CZ" sz="2400" dirty="0"/>
              <a:t>David </a:t>
            </a:r>
            <a:r>
              <a:rPr lang="cs-CZ" sz="2400" dirty="0" err="1"/>
              <a:t>Chavalarias</a:t>
            </a:r>
            <a:endParaRPr lang="cs-CZ" sz="2400" dirty="0"/>
          </a:p>
        </p:txBody>
      </p:sp>
      <p:sp>
        <p:nvSpPr>
          <p:cNvPr id="3" name="Zástupný obsah 2">
            <a:extLst>
              <a:ext uri="{FF2B5EF4-FFF2-40B4-BE49-F238E27FC236}">
                <a16:creationId xmlns:a16="http://schemas.microsoft.com/office/drawing/2014/main" id="{BECEAD27-5805-DE56-821E-29B820136CEF}"/>
              </a:ext>
            </a:extLst>
          </p:cNvPr>
          <p:cNvSpPr>
            <a:spLocks noGrp="1"/>
          </p:cNvSpPr>
          <p:nvPr>
            <p:ph sz="half" idx="1"/>
          </p:nvPr>
        </p:nvSpPr>
        <p:spPr>
          <a:xfrm>
            <a:off x="517236" y="1256146"/>
            <a:ext cx="5502564" cy="4920817"/>
          </a:xfrm>
        </p:spPr>
        <p:txBody>
          <a:bodyPr>
            <a:normAutofit fontScale="62500" lnSpcReduction="20000"/>
          </a:bodyPr>
          <a:lstStyle/>
          <a:p>
            <a:pPr marL="0" indent="0">
              <a:buNone/>
            </a:pPr>
            <a:r>
              <a:rPr lang="en-US" dirty="0"/>
              <a:t>History is a constant state of flux channeled by social groups and their leaders. As a researcher at the French National Centre for Scientific Research CNRS in Paris, I try to understand the groups we form, how they evolve, how we shape them, and how in turn they shape us. This approach is rooted in my astonishment over the extreme nature of certain social events, such as the 1994 Rwandan genocide, during which a significant portion of the population engaged in brutal violence against fellow citizens.</a:t>
            </a:r>
          </a:p>
          <a:p>
            <a:pPr marL="0" indent="0">
              <a:buNone/>
            </a:pPr>
            <a:r>
              <a:rPr lang="en-US" dirty="0"/>
              <a:t>From Brexit in 2016 to the January 6, 2021 insurrection at the United States Capitol in Washington D.C., the accession to power of Jair Bolsonaro in Brazil (2018), and Viktor </a:t>
            </a:r>
            <a:r>
              <a:rPr lang="en-US" dirty="0" err="1"/>
              <a:t>Orbàn</a:t>
            </a:r>
            <a:r>
              <a:rPr lang="en-US" dirty="0"/>
              <a:t> in Hungary (2010), we have witnessed in recent years a gradual weakening of democratic institutions accompanied by the rise of populism and fascist thinking. Through an interdisciplinary approach that is both scientific and intuitive, </a:t>
            </a:r>
            <a:r>
              <a:rPr lang="en-US" i="1" dirty="0"/>
              <a:t>Shifting Collectives</a:t>
            </a:r>
            <a:r>
              <a:rPr lang="en-US" dirty="0"/>
              <a:t> (2022) allows us to perceive the invisible social and cognitive structures that shape our identities and collective action by providing us with the necessary reflexivity to understand this ongoing social decohesion.</a:t>
            </a:r>
          </a:p>
        </p:txBody>
      </p:sp>
      <p:pic>
        <p:nvPicPr>
          <p:cNvPr id="6" name="Zástupný obsah 5" descr="Obsah obrázku objekt v exteriéru, hvězda&#10;&#10;Popis byl vytvořen automaticky">
            <a:extLst>
              <a:ext uri="{FF2B5EF4-FFF2-40B4-BE49-F238E27FC236}">
                <a16:creationId xmlns:a16="http://schemas.microsoft.com/office/drawing/2014/main" id="{33EF022D-7319-4411-4225-2DEDE05809E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2" y="1142259"/>
            <a:ext cx="6057591" cy="4573481"/>
          </a:xfrm>
        </p:spPr>
      </p:pic>
    </p:spTree>
    <p:extLst>
      <p:ext uri="{BB962C8B-B14F-4D97-AF65-F5344CB8AC3E}">
        <p14:creationId xmlns:p14="http://schemas.microsoft.com/office/powerpoint/2010/main" val="3298801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6BCC5F-F003-4852-865E-3DA617A90871}"/>
              </a:ext>
            </a:extLst>
          </p:cNvPr>
          <p:cNvSpPr>
            <a:spLocks noGrp="1"/>
          </p:cNvSpPr>
          <p:nvPr>
            <p:ph type="title"/>
          </p:nvPr>
        </p:nvSpPr>
        <p:spPr/>
        <p:txBody>
          <a:bodyPr/>
          <a:lstStyle/>
          <a:p>
            <a:endParaRPr lang="cs-CZ" dirty="0"/>
          </a:p>
        </p:txBody>
      </p:sp>
      <p:pic>
        <p:nvPicPr>
          <p:cNvPr id="6" name="Zástupný obsah 5">
            <a:extLst>
              <a:ext uri="{FF2B5EF4-FFF2-40B4-BE49-F238E27FC236}">
                <a16:creationId xmlns:a16="http://schemas.microsoft.com/office/drawing/2014/main" id="{D05EA7D2-F8E3-6DD3-4034-4E5429B53AA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75915" y="198512"/>
            <a:ext cx="7967323" cy="5975493"/>
          </a:xfrm>
        </p:spPr>
      </p:pic>
      <p:sp>
        <p:nvSpPr>
          <p:cNvPr id="4" name="Zástupný obsah 3">
            <a:extLst>
              <a:ext uri="{FF2B5EF4-FFF2-40B4-BE49-F238E27FC236}">
                <a16:creationId xmlns:a16="http://schemas.microsoft.com/office/drawing/2014/main" id="{E984584F-DBE9-46B3-96B9-CC78CC91B8DC}"/>
              </a:ext>
            </a:extLst>
          </p:cNvPr>
          <p:cNvSpPr>
            <a:spLocks noGrp="1"/>
          </p:cNvSpPr>
          <p:nvPr>
            <p:ph sz="half" idx="2"/>
          </p:nvPr>
        </p:nvSpPr>
        <p:spPr/>
        <p:txBody>
          <a:bodyPr/>
          <a:lstStyle/>
          <a:p>
            <a:endParaRPr lang="cs-CZ"/>
          </a:p>
        </p:txBody>
      </p:sp>
      <p:sp>
        <p:nvSpPr>
          <p:cNvPr id="3" name="TextovéPole 2">
            <a:extLst>
              <a:ext uri="{FF2B5EF4-FFF2-40B4-BE49-F238E27FC236}">
                <a16:creationId xmlns:a16="http://schemas.microsoft.com/office/drawing/2014/main" id="{DF29A067-0AC7-763B-BDFD-D15B90EB03BD}"/>
              </a:ext>
            </a:extLst>
          </p:cNvPr>
          <p:cNvSpPr txBox="1"/>
          <p:nvPr/>
        </p:nvSpPr>
        <p:spPr>
          <a:xfrm>
            <a:off x="323273" y="5892799"/>
            <a:ext cx="5495636" cy="646331"/>
          </a:xfrm>
          <a:prstGeom prst="rect">
            <a:avLst/>
          </a:prstGeom>
          <a:noFill/>
        </p:spPr>
        <p:txBody>
          <a:bodyPr wrap="square" rtlCol="0">
            <a:spAutoFit/>
          </a:bodyPr>
          <a:lstStyle/>
          <a:p>
            <a:endParaRPr lang="cs-CZ" dirty="0"/>
          </a:p>
          <a:p>
            <a:r>
              <a:rPr lang="cs-CZ" dirty="0"/>
              <a:t>David </a:t>
            </a:r>
            <a:r>
              <a:rPr lang="cs-CZ" dirty="0" err="1"/>
              <a:t>Chavalarias</a:t>
            </a:r>
            <a:r>
              <a:rPr lang="cs-CZ" dirty="0"/>
              <a:t>, </a:t>
            </a:r>
            <a:r>
              <a:rPr lang="cs-CZ" dirty="0" err="1"/>
              <a:t>Shifting</a:t>
            </a:r>
            <a:r>
              <a:rPr lang="cs-CZ" dirty="0"/>
              <a:t> </a:t>
            </a:r>
            <a:r>
              <a:rPr lang="cs-CZ" dirty="0" err="1"/>
              <a:t>Collectives</a:t>
            </a:r>
            <a:r>
              <a:rPr lang="cs-CZ" dirty="0"/>
              <a:t> 2022</a:t>
            </a:r>
          </a:p>
        </p:txBody>
      </p:sp>
    </p:spTree>
    <p:extLst>
      <p:ext uri="{BB962C8B-B14F-4D97-AF65-F5344CB8AC3E}">
        <p14:creationId xmlns:p14="http://schemas.microsoft.com/office/powerpoint/2010/main" val="612240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FA5400-D4D2-3E5F-CFB9-DC05E9292059}"/>
              </a:ext>
            </a:extLst>
          </p:cNvPr>
          <p:cNvSpPr>
            <a:spLocks noGrp="1"/>
          </p:cNvSpPr>
          <p:nvPr>
            <p:ph type="title"/>
          </p:nvPr>
        </p:nvSpPr>
        <p:spPr/>
        <p:txBody>
          <a:bodyPr/>
          <a:lstStyle/>
          <a:p>
            <a:endParaRPr lang="cs-CZ"/>
          </a:p>
        </p:txBody>
      </p:sp>
      <p:pic>
        <p:nvPicPr>
          <p:cNvPr id="6" name="Zástupný obsah 5" descr="Obsah obrázku text&#10;&#10;Popis byl vytvořen automaticky">
            <a:extLst>
              <a:ext uri="{FF2B5EF4-FFF2-40B4-BE49-F238E27FC236}">
                <a16:creationId xmlns:a16="http://schemas.microsoft.com/office/drawing/2014/main" id="{A481569E-243B-432D-24BF-285232A59F7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37673" y="218209"/>
            <a:ext cx="8562108" cy="6421582"/>
          </a:xfrm>
        </p:spPr>
      </p:pic>
      <p:sp>
        <p:nvSpPr>
          <p:cNvPr id="4" name="Zástupný obsah 3">
            <a:extLst>
              <a:ext uri="{FF2B5EF4-FFF2-40B4-BE49-F238E27FC236}">
                <a16:creationId xmlns:a16="http://schemas.microsoft.com/office/drawing/2014/main" id="{9EEB5D23-A8AF-2681-F06B-A38A8DEB9D01}"/>
              </a:ext>
            </a:extLst>
          </p:cNvPr>
          <p:cNvSpPr>
            <a:spLocks noGrp="1"/>
          </p:cNvSpPr>
          <p:nvPr>
            <p:ph sz="half" idx="2"/>
          </p:nvPr>
        </p:nvSpPr>
        <p:spPr/>
        <p:txBody>
          <a:bodyPr/>
          <a:lstStyle/>
          <a:p>
            <a:endParaRPr lang="cs-CZ" dirty="0"/>
          </a:p>
        </p:txBody>
      </p:sp>
    </p:spTree>
    <p:extLst>
      <p:ext uri="{BB962C8B-B14F-4D97-AF65-F5344CB8AC3E}">
        <p14:creationId xmlns:p14="http://schemas.microsoft.com/office/powerpoint/2010/main" val="2663235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41CBF7-C0D5-2A07-5B86-AD87959235FB}"/>
              </a:ext>
            </a:extLst>
          </p:cNvPr>
          <p:cNvSpPr>
            <a:spLocks noGrp="1"/>
          </p:cNvSpPr>
          <p:nvPr>
            <p:ph type="title"/>
          </p:nvPr>
        </p:nvSpPr>
        <p:spPr/>
        <p:txBody>
          <a:bodyPr/>
          <a:lstStyle/>
          <a:p>
            <a:endParaRPr lang="cs-CZ"/>
          </a:p>
        </p:txBody>
      </p:sp>
      <p:pic>
        <p:nvPicPr>
          <p:cNvPr id="6" name="Zástupný obsah 5" descr="Obsah obrázku text&#10;&#10;Popis byl vytvořen automaticky">
            <a:extLst>
              <a:ext uri="{FF2B5EF4-FFF2-40B4-BE49-F238E27FC236}">
                <a16:creationId xmlns:a16="http://schemas.microsoft.com/office/drawing/2014/main" id="{A711885D-F09E-EDAC-9172-17EE68B26E4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5251" y="365125"/>
            <a:ext cx="6484985" cy="4863739"/>
          </a:xfrm>
        </p:spPr>
      </p:pic>
      <p:pic>
        <p:nvPicPr>
          <p:cNvPr id="8" name="Zástupný obsah 7" descr="Obsah obrázku text&#10;&#10;Popis byl vytvořen automaticky">
            <a:extLst>
              <a:ext uri="{FF2B5EF4-FFF2-40B4-BE49-F238E27FC236}">
                <a16:creationId xmlns:a16="http://schemas.microsoft.com/office/drawing/2014/main" id="{9DBDB5E3-2C67-50E9-58BC-47105774F7E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336356" y="1299122"/>
            <a:ext cx="5984923" cy="4488691"/>
          </a:xfrm>
        </p:spPr>
      </p:pic>
    </p:spTree>
    <p:extLst>
      <p:ext uri="{BB962C8B-B14F-4D97-AF65-F5344CB8AC3E}">
        <p14:creationId xmlns:p14="http://schemas.microsoft.com/office/powerpoint/2010/main" val="731366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B0C360-D9F3-1A37-B61E-E2D08C9CFF84}"/>
              </a:ext>
            </a:extLst>
          </p:cNvPr>
          <p:cNvSpPr>
            <a:spLocks noGrp="1"/>
          </p:cNvSpPr>
          <p:nvPr>
            <p:ph type="title"/>
          </p:nvPr>
        </p:nvSpPr>
        <p:spPr/>
        <p:txBody>
          <a:bodyPr/>
          <a:lstStyle/>
          <a:p>
            <a:endParaRPr lang="cs-CZ"/>
          </a:p>
        </p:txBody>
      </p:sp>
      <p:pic>
        <p:nvPicPr>
          <p:cNvPr id="6" name="Zástupný obsah 5" descr="Obsah obrázku text, tabule, displej&#10;&#10;Popis byl vytvořen automaticky">
            <a:extLst>
              <a:ext uri="{FF2B5EF4-FFF2-40B4-BE49-F238E27FC236}">
                <a16:creationId xmlns:a16="http://schemas.microsoft.com/office/drawing/2014/main" id="{D3C99AED-0261-34E4-7BE6-0D235A830C7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6051513" cy="4034342"/>
          </a:xfrm>
        </p:spPr>
      </p:pic>
      <p:pic>
        <p:nvPicPr>
          <p:cNvPr id="8" name="Zástupný obsah 7">
            <a:extLst>
              <a:ext uri="{FF2B5EF4-FFF2-40B4-BE49-F238E27FC236}">
                <a16:creationId xmlns:a16="http://schemas.microsoft.com/office/drawing/2014/main" id="{FF2341D3-5419-F006-DED2-B766CED8E37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18909" y="2609273"/>
            <a:ext cx="6373091" cy="4248727"/>
          </a:xfrm>
        </p:spPr>
      </p:pic>
      <p:sp>
        <p:nvSpPr>
          <p:cNvPr id="9" name="TextovéPole 8">
            <a:extLst>
              <a:ext uri="{FF2B5EF4-FFF2-40B4-BE49-F238E27FC236}">
                <a16:creationId xmlns:a16="http://schemas.microsoft.com/office/drawing/2014/main" id="{603ACA39-7528-BFEF-4537-71EBAAA265CD}"/>
              </a:ext>
            </a:extLst>
          </p:cNvPr>
          <p:cNvSpPr txBox="1"/>
          <p:nvPr/>
        </p:nvSpPr>
        <p:spPr>
          <a:xfrm>
            <a:off x="434110" y="4959927"/>
            <a:ext cx="4987636" cy="1754326"/>
          </a:xfrm>
          <a:prstGeom prst="rect">
            <a:avLst/>
          </a:prstGeom>
          <a:noFill/>
        </p:spPr>
        <p:txBody>
          <a:bodyPr wrap="square" rtlCol="0">
            <a:spAutoFit/>
          </a:bodyPr>
          <a:lstStyle/>
          <a:p>
            <a:endParaRPr lang="cs-CZ" dirty="0"/>
          </a:p>
          <a:p>
            <a:endParaRPr lang="cs-CZ" dirty="0"/>
          </a:p>
          <a:p>
            <a:endParaRPr lang="cs-CZ" dirty="0"/>
          </a:p>
          <a:p>
            <a:endParaRPr lang="cs-CZ" dirty="0"/>
          </a:p>
          <a:p>
            <a:r>
              <a:rPr lang="cs-CZ" dirty="0" err="1"/>
              <a:t>Forensic</a:t>
            </a:r>
            <a:r>
              <a:rPr lang="cs-CZ" dirty="0"/>
              <a:t> </a:t>
            </a:r>
            <a:r>
              <a:rPr lang="cs-CZ" dirty="0" err="1"/>
              <a:t>architecture</a:t>
            </a:r>
            <a:r>
              <a:rPr lang="cs-CZ" dirty="0"/>
              <a:t>, </a:t>
            </a:r>
            <a:r>
              <a:rPr lang="cs-CZ" dirty="0" err="1"/>
              <a:t>Reconstruction</a:t>
            </a:r>
            <a:r>
              <a:rPr lang="cs-CZ" dirty="0"/>
              <a:t> </a:t>
            </a:r>
            <a:r>
              <a:rPr lang="cs-CZ" dirty="0" err="1"/>
              <a:t>of</a:t>
            </a:r>
            <a:r>
              <a:rPr lang="cs-CZ" dirty="0"/>
              <a:t> </a:t>
            </a:r>
            <a:r>
              <a:rPr lang="cs-CZ" dirty="0" err="1"/>
              <a:t>Russian</a:t>
            </a:r>
            <a:r>
              <a:rPr lang="cs-CZ" dirty="0"/>
              <a:t> </a:t>
            </a:r>
            <a:r>
              <a:rPr lang="cs-CZ" dirty="0" err="1"/>
              <a:t>attack</a:t>
            </a:r>
            <a:r>
              <a:rPr lang="cs-CZ" dirty="0"/>
              <a:t> on </a:t>
            </a:r>
            <a:r>
              <a:rPr lang="cs-CZ" dirty="0" err="1"/>
              <a:t>Kiev</a:t>
            </a:r>
            <a:r>
              <a:rPr lang="cs-CZ" dirty="0"/>
              <a:t> TV </a:t>
            </a:r>
            <a:r>
              <a:rPr lang="cs-CZ" dirty="0" err="1"/>
              <a:t>tower</a:t>
            </a:r>
            <a:r>
              <a:rPr lang="cs-CZ" dirty="0"/>
              <a:t>, 2022</a:t>
            </a:r>
          </a:p>
        </p:txBody>
      </p:sp>
    </p:spTree>
    <p:extLst>
      <p:ext uri="{BB962C8B-B14F-4D97-AF65-F5344CB8AC3E}">
        <p14:creationId xmlns:p14="http://schemas.microsoft.com/office/powerpoint/2010/main" val="1482725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AD6A98-8639-48A1-AEA1-7C330DD56CD7}"/>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128357CA-EBDC-48C9-8B2B-431D46D7A9BE}"/>
              </a:ext>
            </a:extLst>
          </p:cNvPr>
          <p:cNvSpPr>
            <a:spLocks noGrp="1"/>
          </p:cNvSpPr>
          <p:nvPr>
            <p:ph sz="half" idx="1"/>
          </p:nvPr>
        </p:nvSpPr>
        <p:spPr>
          <a:xfrm>
            <a:off x="503341" y="822121"/>
            <a:ext cx="5516460" cy="5354842"/>
          </a:xfrm>
        </p:spPr>
        <p:txBody>
          <a:bodyPr/>
          <a:lstStyle/>
          <a:p>
            <a:pPr marL="0" indent="0">
              <a:buNone/>
            </a:pPr>
            <a:r>
              <a:rPr lang="cs-CZ" dirty="0"/>
              <a:t>  </a:t>
            </a:r>
          </a:p>
        </p:txBody>
      </p:sp>
      <p:pic>
        <p:nvPicPr>
          <p:cNvPr id="7" name="Zástupný obsah 6" descr="Obsah obrázku obraz, umění, osoba, oblečení&#10;&#10;Popis byl vytvořen automaticky">
            <a:extLst>
              <a:ext uri="{FF2B5EF4-FFF2-40B4-BE49-F238E27FC236}">
                <a16:creationId xmlns:a16="http://schemas.microsoft.com/office/drawing/2014/main" id="{1D3887D4-B7DC-43D9-833C-7E63FC42EA3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05950" y="627667"/>
            <a:ext cx="5823356" cy="4634854"/>
          </a:xfrm>
        </p:spPr>
      </p:pic>
      <p:sp>
        <p:nvSpPr>
          <p:cNvPr id="8" name="TextovéPole 7">
            <a:extLst>
              <a:ext uri="{FF2B5EF4-FFF2-40B4-BE49-F238E27FC236}">
                <a16:creationId xmlns:a16="http://schemas.microsoft.com/office/drawing/2014/main" id="{D01A72BE-3899-4989-9A3B-A53304802917}"/>
              </a:ext>
            </a:extLst>
          </p:cNvPr>
          <p:cNvSpPr txBox="1"/>
          <p:nvPr/>
        </p:nvSpPr>
        <p:spPr>
          <a:xfrm>
            <a:off x="914400" y="5528345"/>
            <a:ext cx="6761527" cy="648618"/>
          </a:xfrm>
          <a:prstGeom prst="rect">
            <a:avLst/>
          </a:prstGeom>
          <a:noFill/>
        </p:spPr>
        <p:txBody>
          <a:bodyPr wrap="square" rtlCol="0">
            <a:spAutoFit/>
          </a:bodyPr>
          <a:lstStyle/>
          <a:p>
            <a:r>
              <a:rPr lang="en-US" dirty="0">
                <a:hlinkClick r:id="rId3">
                  <a:extLst>
                    <a:ext uri="{A12FA001-AC4F-418D-AE19-62706E023703}">
                      <ahyp:hlinkClr xmlns:ahyp="http://schemas.microsoft.com/office/drawing/2018/hyperlinkcolor" val="tx"/>
                    </a:ext>
                  </a:extLst>
                </a:hlinkClick>
              </a:rPr>
              <a:t>Study for </a:t>
            </a:r>
            <a:r>
              <a:rPr lang="en-US" i="1" dirty="0">
                <a:hlinkClick r:id="rId3">
                  <a:extLst>
                    <a:ext uri="{A12FA001-AC4F-418D-AE19-62706E023703}">
                      <ahyp:hlinkClr xmlns:ahyp="http://schemas.microsoft.com/office/drawing/2018/hyperlinkcolor" val="tx"/>
                    </a:ext>
                  </a:extLst>
                </a:hlinkClick>
              </a:rPr>
              <a:t>The Lictors Bring to Brutus the Bodies of His Sons </a:t>
            </a:r>
            <a:r>
              <a:rPr lang="en-US" dirty="0">
                <a:hlinkClick r:id="rId3">
                  <a:extLst>
                    <a:ext uri="{A12FA001-AC4F-418D-AE19-62706E023703}">
                      <ahyp:hlinkClr xmlns:ahyp="http://schemas.microsoft.com/office/drawing/2018/hyperlinkcolor" val="tx"/>
                    </a:ext>
                  </a:extLst>
                </a:hlinkClick>
              </a:rPr>
              <a:t>by Jacques-Louis David</a:t>
            </a:r>
            <a:r>
              <a:rPr lang="en-US" dirty="0"/>
              <a:t>, 1787</a:t>
            </a:r>
            <a:endParaRPr lang="cs-CZ" dirty="0"/>
          </a:p>
        </p:txBody>
      </p:sp>
      <p:sp>
        <p:nvSpPr>
          <p:cNvPr id="10" name="Obdélník 9">
            <a:extLst>
              <a:ext uri="{FF2B5EF4-FFF2-40B4-BE49-F238E27FC236}">
                <a16:creationId xmlns:a16="http://schemas.microsoft.com/office/drawing/2014/main" id="{D7B06902-5C58-4806-98CB-48B69D7C2515}"/>
              </a:ext>
            </a:extLst>
          </p:cNvPr>
          <p:cNvSpPr/>
          <p:nvPr/>
        </p:nvSpPr>
        <p:spPr>
          <a:xfrm>
            <a:off x="7828325" y="906011"/>
            <a:ext cx="4262308" cy="4524315"/>
          </a:xfrm>
          <a:prstGeom prst="rect">
            <a:avLst/>
          </a:prstGeom>
        </p:spPr>
        <p:txBody>
          <a:bodyPr wrap="square">
            <a:spAutoFit/>
          </a:bodyPr>
          <a:lstStyle/>
          <a:p>
            <a:r>
              <a:rPr lang="cs-CZ" dirty="0"/>
              <a:t> </a:t>
            </a:r>
            <a:r>
              <a:rPr lang="en-US" dirty="0"/>
              <a:t>Brutus, react</a:t>
            </a:r>
            <a:r>
              <a:rPr lang="cs-CZ" dirty="0"/>
              <a:t>s</a:t>
            </a:r>
            <a:r>
              <a:rPr lang="en-US" dirty="0"/>
              <a:t> to the death of his sons. Since they wanted to overthrow the government and restore the monarchy, Brutus ordered their death.</a:t>
            </a:r>
          </a:p>
          <a:p>
            <a:r>
              <a:rPr lang="en-US" dirty="0"/>
              <a:t> </a:t>
            </a:r>
          </a:p>
          <a:p>
            <a:r>
              <a:rPr lang="en-US" dirty="0"/>
              <a:t>This painting is a representation of civic virtue and Brutus’ immense sacrifices for the Republic. The government prohibited the exhibition of the artwork at the Salon because it could be interpreted as </a:t>
            </a:r>
            <a:r>
              <a:rPr lang="en-US" dirty="0">
                <a:highlight>
                  <a:srgbClr val="FFFF00"/>
                </a:highlight>
              </a:rPr>
              <a:t>propaganda supporting the </a:t>
            </a:r>
            <a:r>
              <a:rPr lang="cs-CZ" dirty="0">
                <a:highlight>
                  <a:srgbClr val="FFFF00"/>
                </a:highlight>
              </a:rPr>
              <a:t> </a:t>
            </a:r>
            <a:r>
              <a:rPr lang="cs-CZ" dirty="0" err="1">
                <a:highlight>
                  <a:srgbClr val="FFFF00"/>
                </a:highlight>
              </a:rPr>
              <a:t>French</a:t>
            </a:r>
            <a:r>
              <a:rPr lang="cs-CZ" dirty="0">
                <a:highlight>
                  <a:srgbClr val="FFFF00"/>
                </a:highlight>
              </a:rPr>
              <a:t> </a:t>
            </a:r>
            <a:r>
              <a:rPr lang="cs-CZ" dirty="0" err="1">
                <a:highlight>
                  <a:srgbClr val="FFFF00"/>
                </a:highlight>
              </a:rPr>
              <a:t>Revolution</a:t>
            </a:r>
            <a:r>
              <a:rPr lang="cs-CZ" dirty="0">
                <a:highlight>
                  <a:srgbClr val="FFFF00"/>
                </a:highlight>
              </a:rPr>
              <a:t>.</a:t>
            </a:r>
            <a:r>
              <a:rPr lang="cs-CZ" dirty="0"/>
              <a:t> </a:t>
            </a:r>
            <a:r>
              <a:rPr lang="en-US" dirty="0"/>
              <a:t>A ban on the painting was announced in the newspaper and it caused an outrage that forced the royal court to give their permission for the exhibition of the painting.</a:t>
            </a:r>
          </a:p>
        </p:txBody>
      </p:sp>
    </p:spTree>
    <p:extLst>
      <p:ext uri="{BB962C8B-B14F-4D97-AF65-F5344CB8AC3E}">
        <p14:creationId xmlns:p14="http://schemas.microsoft.com/office/powerpoint/2010/main" val="33104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04F369-1835-946F-5E3F-3FFAEBCE231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06092F2-3FE8-5741-67ED-E92D7AD711EE}"/>
              </a:ext>
            </a:extLst>
          </p:cNvPr>
          <p:cNvSpPr>
            <a:spLocks noGrp="1"/>
          </p:cNvSpPr>
          <p:nvPr>
            <p:ph sz="half" idx="1"/>
          </p:nvPr>
        </p:nvSpPr>
        <p:spPr/>
        <p:txBody>
          <a:bodyPr>
            <a:normAutofit fontScale="92500" lnSpcReduction="10000"/>
          </a:bodyPr>
          <a:lstStyle/>
          <a:p>
            <a:endParaRPr lang="cs-CZ"/>
          </a:p>
        </p:txBody>
      </p:sp>
      <p:sp>
        <p:nvSpPr>
          <p:cNvPr id="4" name="Zástupný obsah 3">
            <a:extLst>
              <a:ext uri="{FF2B5EF4-FFF2-40B4-BE49-F238E27FC236}">
                <a16:creationId xmlns:a16="http://schemas.microsoft.com/office/drawing/2014/main" id="{F1C1F5CF-092E-FE6D-3BA1-3C9711DF5343}"/>
              </a:ext>
            </a:extLst>
          </p:cNvPr>
          <p:cNvSpPr>
            <a:spLocks noGrp="1"/>
          </p:cNvSpPr>
          <p:nvPr>
            <p:ph sz="half" idx="2"/>
          </p:nvPr>
        </p:nvSpPr>
        <p:spPr>
          <a:xfrm>
            <a:off x="6172200" y="892153"/>
            <a:ext cx="5364018" cy="5284810"/>
          </a:xfrm>
        </p:spPr>
        <p:txBody>
          <a:bodyPr>
            <a:normAutofit fontScale="92500" lnSpcReduction="10000"/>
          </a:bodyPr>
          <a:lstStyle/>
          <a:p>
            <a:pPr marL="0" indent="0">
              <a:buNone/>
            </a:pPr>
            <a:r>
              <a:rPr lang="en-US" dirty="0"/>
              <a:t>Our investigations employ cutting-edge techniques in spatial and architectural analysis, open source investigation, digital modelling, and immersive technologies, as well as documentary research, situated interviews, and academic collaboration. Findings from our investigations have been presented in national and international courtrooms, parliamentary inquiries, and exhibitions at some of the world’s leading cultural institutions and in international media, as well as in citizen’s tribunals and community assemblies.</a:t>
            </a:r>
          </a:p>
          <a:p>
            <a:endParaRPr lang="cs-CZ" dirty="0"/>
          </a:p>
        </p:txBody>
      </p:sp>
      <p:sp>
        <p:nvSpPr>
          <p:cNvPr id="6" name="TextovéPole 5">
            <a:extLst>
              <a:ext uri="{FF2B5EF4-FFF2-40B4-BE49-F238E27FC236}">
                <a16:creationId xmlns:a16="http://schemas.microsoft.com/office/drawing/2014/main" id="{8CE783E3-7DD1-5B68-449B-BC6A198E4BEB}"/>
              </a:ext>
            </a:extLst>
          </p:cNvPr>
          <p:cNvSpPr txBox="1"/>
          <p:nvPr/>
        </p:nvSpPr>
        <p:spPr>
          <a:xfrm>
            <a:off x="838200" y="892153"/>
            <a:ext cx="5100782" cy="5262979"/>
          </a:xfrm>
          <a:prstGeom prst="rect">
            <a:avLst/>
          </a:prstGeom>
          <a:noFill/>
        </p:spPr>
        <p:txBody>
          <a:bodyPr wrap="square">
            <a:spAutoFit/>
          </a:bodyPr>
          <a:lstStyle/>
          <a:p>
            <a:r>
              <a:rPr lang="en-US" sz="2400" dirty="0"/>
              <a:t>Forensic Architecture (FA) is a research agency, based at </a:t>
            </a:r>
            <a:r>
              <a:rPr lang="en-US" sz="2400" dirty="0">
                <a:hlinkClick r:id="rId2"/>
              </a:rPr>
              <a:t>Goldsmiths, University of London</a:t>
            </a:r>
            <a:r>
              <a:rPr lang="en-US" sz="2400" dirty="0"/>
              <a:t>, investigating human rights violations including violence committed by states, police forces, militaries, and corporations. FA works in partnership with institutions across civil society, from grassroots activists, to legal teams, to international NGOs and media </a:t>
            </a:r>
            <a:r>
              <a:rPr lang="en-US" sz="2400" dirty="0" err="1"/>
              <a:t>organisations</a:t>
            </a:r>
            <a:r>
              <a:rPr lang="en-US" sz="2400" dirty="0"/>
              <a:t>, to carry out investigations with and on behalf of communities and individuals affected by conflict, police brutality, border regimes and environmental violence. </a:t>
            </a:r>
          </a:p>
        </p:txBody>
      </p:sp>
    </p:spTree>
    <p:extLst>
      <p:ext uri="{BB962C8B-B14F-4D97-AF65-F5344CB8AC3E}">
        <p14:creationId xmlns:p14="http://schemas.microsoft.com/office/powerpoint/2010/main" val="691625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C9457A-EA87-DD71-8F63-4464C994A9D3}"/>
              </a:ext>
            </a:extLst>
          </p:cNvPr>
          <p:cNvSpPr>
            <a:spLocks noGrp="1"/>
          </p:cNvSpPr>
          <p:nvPr>
            <p:ph type="title"/>
          </p:nvPr>
        </p:nvSpPr>
        <p:spPr/>
        <p:txBody>
          <a:bodyPr/>
          <a:lstStyle/>
          <a:p>
            <a:endParaRPr lang="cs-CZ"/>
          </a:p>
        </p:txBody>
      </p:sp>
      <p:pic>
        <p:nvPicPr>
          <p:cNvPr id="6" name="Zástupný obsah 5" descr="Obsah obrázku text, interiér, patro, strop&#10;&#10;Popis byl vytvořen automaticky">
            <a:extLst>
              <a:ext uri="{FF2B5EF4-FFF2-40B4-BE49-F238E27FC236}">
                <a16:creationId xmlns:a16="http://schemas.microsoft.com/office/drawing/2014/main" id="{72EAC3B5-AD5B-0C14-69A1-1AB4D83763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4781" y="245504"/>
            <a:ext cx="8388927" cy="5594365"/>
          </a:xfrm>
        </p:spPr>
      </p:pic>
      <p:sp>
        <p:nvSpPr>
          <p:cNvPr id="4" name="Zástupný obsah 3">
            <a:extLst>
              <a:ext uri="{FF2B5EF4-FFF2-40B4-BE49-F238E27FC236}">
                <a16:creationId xmlns:a16="http://schemas.microsoft.com/office/drawing/2014/main" id="{8E36E5AC-DC95-49C1-1B37-DED554891539}"/>
              </a:ext>
            </a:extLst>
          </p:cNvPr>
          <p:cNvSpPr>
            <a:spLocks noGrp="1"/>
          </p:cNvSpPr>
          <p:nvPr>
            <p:ph sz="half" idx="2"/>
          </p:nvPr>
        </p:nvSpPr>
        <p:spPr/>
        <p:txBody>
          <a:bodyPr/>
          <a:lstStyle/>
          <a:p>
            <a:endParaRPr lang="cs-CZ" dirty="0"/>
          </a:p>
        </p:txBody>
      </p:sp>
      <p:sp>
        <p:nvSpPr>
          <p:cNvPr id="7" name="TextovéPole 6">
            <a:extLst>
              <a:ext uri="{FF2B5EF4-FFF2-40B4-BE49-F238E27FC236}">
                <a16:creationId xmlns:a16="http://schemas.microsoft.com/office/drawing/2014/main" id="{0522D1AF-108D-883A-3694-755B871FD517}"/>
              </a:ext>
            </a:extLst>
          </p:cNvPr>
          <p:cNvSpPr txBox="1"/>
          <p:nvPr/>
        </p:nvSpPr>
        <p:spPr>
          <a:xfrm>
            <a:off x="424873" y="6176963"/>
            <a:ext cx="6049818" cy="369332"/>
          </a:xfrm>
          <a:prstGeom prst="rect">
            <a:avLst/>
          </a:prstGeom>
          <a:noFill/>
        </p:spPr>
        <p:txBody>
          <a:bodyPr wrap="square" rtlCol="0">
            <a:spAutoFit/>
          </a:bodyPr>
          <a:lstStyle/>
          <a:p>
            <a:r>
              <a:rPr lang="cs-CZ" dirty="0"/>
              <a:t>Video </a:t>
            </a:r>
            <a:r>
              <a:rPr lang="cs-CZ" dirty="0" err="1"/>
              <a:t>Tate</a:t>
            </a:r>
            <a:endParaRPr lang="cs-CZ" dirty="0"/>
          </a:p>
        </p:txBody>
      </p:sp>
    </p:spTree>
    <p:extLst>
      <p:ext uri="{BB962C8B-B14F-4D97-AF65-F5344CB8AC3E}">
        <p14:creationId xmlns:p14="http://schemas.microsoft.com/office/powerpoint/2010/main" val="3466027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475C33-C4A9-41E8-9484-94F9ACAE5783}"/>
              </a:ext>
            </a:extLst>
          </p:cNvPr>
          <p:cNvSpPr>
            <a:spLocks noGrp="1"/>
          </p:cNvSpPr>
          <p:nvPr>
            <p:ph type="title"/>
          </p:nvPr>
        </p:nvSpPr>
        <p:spPr>
          <a:xfrm>
            <a:off x="6375632" y="365125"/>
            <a:ext cx="4978167" cy="1325563"/>
          </a:xfrm>
        </p:spPr>
        <p:txBody>
          <a:bodyPr/>
          <a:lstStyle/>
          <a:p>
            <a:r>
              <a:rPr lang="cs-CZ" dirty="0" err="1"/>
              <a:t>Documenta</a:t>
            </a:r>
            <a:r>
              <a:rPr lang="cs-CZ" dirty="0"/>
              <a:t> 15</a:t>
            </a:r>
          </a:p>
        </p:txBody>
      </p:sp>
      <p:pic>
        <p:nvPicPr>
          <p:cNvPr id="6" name="Zástupný obsah 5" descr="Obsah obrázku oblečení, boty, muž, umění&#10;&#10;Popis byl vytvořen automaticky">
            <a:extLst>
              <a:ext uri="{FF2B5EF4-FFF2-40B4-BE49-F238E27FC236}">
                <a16:creationId xmlns:a16="http://schemas.microsoft.com/office/drawing/2014/main" id="{4740DAD9-7681-4890-947D-870AB3633DB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2023" y="519815"/>
            <a:ext cx="6113795" cy="4075863"/>
          </a:xfrm>
        </p:spPr>
      </p:pic>
      <p:sp>
        <p:nvSpPr>
          <p:cNvPr id="4" name="Zástupný obsah 3">
            <a:extLst>
              <a:ext uri="{FF2B5EF4-FFF2-40B4-BE49-F238E27FC236}">
                <a16:creationId xmlns:a16="http://schemas.microsoft.com/office/drawing/2014/main" id="{0BF706D6-1F9C-4665-A40C-38AD7FEB48F3}"/>
              </a:ext>
            </a:extLst>
          </p:cNvPr>
          <p:cNvSpPr>
            <a:spLocks noGrp="1"/>
          </p:cNvSpPr>
          <p:nvPr>
            <p:ph sz="half" idx="2"/>
          </p:nvPr>
        </p:nvSpPr>
        <p:spPr>
          <a:xfrm>
            <a:off x="620786" y="1825625"/>
            <a:ext cx="5335398" cy="4351338"/>
          </a:xfrm>
        </p:spPr>
        <p:txBody>
          <a:bodyPr/>
          <a:lstStyle/>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r>
              <a:rPr lang="en-US" sz="2400" dirty="0"/>
              <a:t>Baan </a:t>
            </a:r>
            <a:r>
              <a:rPr lang="en-US" sz="2400" dirty="0" err="1"/>
              <a:t>Noorg</a:t>
            </a:r>
            <a:r>
              <a:rPr lang="en-US" sz="2400" dirty="0"/>
              <a:t> Collaborative Arts and Culture, </a:t>
            </a:r>
            <a:r>
              <a:rPr lang="en-US" sz="2400" i="1" dirty="0"/>
              <a:t>The Rituals of Things</a:t>
            </a:r>
            <a:r>
              <a:rPr lang="en-US" sz="2400" dirty="0"/>
              <a:t>, 2022 </a:t>
            </a:r>
            <a:endParaRPr lang="cs-CZ" sz="2400" dirty="0"/>
          </a:p>
        </p:txBody>
      </p:sp>
      <p:pic>
        <p:nvPicPr>
          <p:cNvPr id="8" name="Obrázek 7" descr="Obsah obrázku text, interiér, galerie, výstava&#10;&#10;Popis byl vytvořen automaticky">
            <a:extLst>
              <a:ext uri="{FF2B5EF4-FFF2-40B4-BE49-F238E27FC236}">
                <a16:creationId xmlns:a16="http://schemas.microsoft.com/office/drawing/2014/main" id="{A900E51D-FD99-422E-862C-F90360215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455" y="3737091"/>
            <a:ext cx="4290663" cy="2860442"/>
          </a:xfrm>
          <a:prstGeom prst="rect">
            <a:avLst/>
          </a:prstGeom>
        </p:spPr>
      </p:pic>
    </p:spTree>
    <p:extLst>
      <p:ext uri="{BB962C8B-B14F-4D97-AF65-F5344CB8AC3E}">
        <p14:creationId xmlns:p14="http://schemas.microsoft.com/office/powerpoint/2010/main" val="3892860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020D25-B306-E085-F106-AF990F78C5F0}"/>
              </a:ext>
            </a:extLst>
          </p:cNvPr>
          <p:cNvSpPr>
            <a:spLocks noGrp="1"/>
          </p:cNvSpPr>
          <p:nvPr>
            <p:ph type="title"/>
          </p:nvPr>
        </p:nvSpPr>
        <p:spPr/>
        <p:txBody>
          <a:bodyPr/>
          <a:lstStyle/>
          <a:p>
            <a:r>
              <a:rPr lang="cs-CZ" dirty="0"/>
              <a:t>My thesis:</a:t>
            </a:r>
          </a:p>
        </p:txBody>
      </p:sp>
      <p:sp>
        <p:nvSpPr>
          <p:cNvPr id="3" name="Zástupný obsah 2">
            <a:extLst>
              <a:ext uri="{FF2B5EF4-FFF2-40B4-BE49-F238E27FC236}">
                <a16:creationId xmlns:a16="http://schemas.microsoft.com/office/drawing/2014/main" id="{603E0266-E186-1345-17F1-9AF8F1CA746C}"/>
              </a:ext>
            </a:extLst>
          </p:cNvPr>
          <p:cNvSpPr>
            <a:spLocks noGrp="1"/>
          </p:cNvSpPr>
          <p:nvPr>
            <p:ph sz="half" idx="1"/>
          </p:nvPr>
        </p:nvSpPr>
        <p:spPr/>
        <p:txBody>
          <a:bodyPr/>
          <a:lstStyle/>
          <a:p>
            <a:pPr marL="0" indent="0">
              <a:buNone/>
            </a:pPr>
            <a:r>
              <a:rPr lang="cs-CZ" dirty="0" err="1"/>
              <a:t>Work</a:t>
            </a:r>
            <a:r>
              <a:rPr lang="cs-CZ" dirty="0"/>
              <a:t> </a:t>
            </a:r>
            <a:r>
              <a:rPr lang="cs-CZ" dirty="0" err="1"/>
              <a:t>of</a:t>
            </a:r>
            <a:r>
              <a:rPr lang="cs-CZ" dirty="0"/>
              <a:t> art, </a:t>
            </a:r>
            <a:r>
              <a:rPr lang="cs-CZ" dirty="0" err="1"/>
              <a:t>which</a:t>
            </a:r>
            <a:r>
              <a:rPr lang="cs-CZ" dirty="0"/>
              <a:t> </a:t>
            </a:r>
            <a:r>
              <a:rPr lang="cs-CZ" dirty="0" err="1"/>
              <a:t>was</a:t>
            </a:r>
            <a:r>
              <a:rPr lang="cs-CZ" dirty="0"/>
              <a:t> not made </a:t>
            </a:r>
            <a:r>
              <a:rPr lang="cs-CZ" dirty="0" err="1"/>
              <a:t>with</a:t>
            </a:r>
            <a:r>
              <a:rPr lang="cs-CZ" dirty="0"/>
              <a:t> </a:t>
            </a:r>
            <a:r>
              <a:rPr lang="cs-CZ" dirty="0" err="1"/>
              <a:t>political</a:t>
            </a:r>
            <a:r>
              <a:rPr lang="cs-CZ" dirty="0"/>
              <a:t> </a:t>
            </a:r>
            <a:r>
              <a:rPr lang="cs-CZ" dirty="0" err="1"/>
              <a:t>or</a:t>
            </a:r>
            <a:r>
              <a:rPr lang="cs-CZ" dirty="0"/>
              <a:t> </a:t>
            </a:r>
            <a:r>
              <a:rPr lang="cs-CZ" dirty="0" err="1"/>
              <a:t>activist</a:t>
            </a:r>
            <a:r>
              <a:rPr lang="cs-CZ" dirty="0"/>
              <a:t> agenda </a:t>
            </a:r>
            <a:r>
              <a:rPr lang="cs-CZ" dirty="0" err="1"/>
              <a:t>can</a:t>
            </a:r>
            <a:r>
              <a:rPr lang="cs-CZ" dirty="0"/>
              <a:t> </a:t>
            </a:r>
            <a:r>
              <a:rPr lang="cs-CZ" dirty="0" err="1"/>
              <a:t>have</a:t>
            </a:r>
            <a:r>
              <a:rPr lang="cs-CZ" dirty="0"/>
              <a:t> a </a:t>
            </a:r>
            <a:r>
              <a:rPr lang="cs-CZ" dirty="0" err="1"/>
              <a:t>greater</a:t>
            </a:r>
            <a:r>
              <a:rPr lang="cs-CZ" dirty="0"/>
              <a:t> </a:t>
            </a:r>
            <a:r>
              <a:rPr lang="cs-CZ" dirty="0" err="1"/>
              <a:t>potential</a:t>
            </a:r>
            <a:r>
              <a:rPr lang="cs-CZ" dirty="0"/>
              <a:t> to </a:t>
            </a:r>
            <a:r>
              <a:rPr lang="cs-CZ" dirty="0" err="1"/>
              <a:t>engage</a:t>
            </a:r>
            <a:r>
              <a:rPr lang="cs-CZ" dirty="0"/>
              <a:t> </a:t>
            </a:r>
            <a:r>
              <a:rPr lang="cs-CZ" dirty="0" err="1"/>
              <a:t>the</a:t>
            </a:r>
            <a:r>
              <a:rPr lang="cs-CZ" dirty="0"/>
              <a:t> </a:t>
            </a:r>
            <a:r>
              <a:rPr lang="cs-CZ" dirty="0" err="1"/>
              <a:t>viewer</a:t>
            </a:r>
            <a:r>
              <a:rPr lang="cs-CZ" dirty="0"/>
              <a:t> in </a:t>
            </a:r>
            <a:r>
              <a:rPr lang="cs-CZ" dirty="0" err="1"/>
              <a:t>reflecting</a:t>
            </a:r>
            <a:r>
              <a:rPr lang="cs-CZ" dirty="0"/>
              <a:t> on </a:t>
            </a:r>
            <a:r>
              <a:rPr lang="cs-CZ" dirty="0" err="1"/>
              <a:t>contemporary</a:t>
            </a:r>
            <a:r>
              <a:rPr lang="cs-CZ" dirty="0"/>
              <a:t> </a:t>
            </a:r>
            <a:r>
              <a:rPr lang="cs-CZ" dirty="0" err="1"/>
              <a:t>events</a:t>
            </a:r>
            <a:r>
              <a:rPr lang="cs-CZ" dirty="0"/>
              <a:t> and </a:t>
            </a:r>
            <a:r>
              <a:rPr lang="cs-CZ" dirty="0" err="1"/>
              <a:t>problems</a:t>
            </a:r>
            <a:r>
              <a:rPr lang="cs-CZ" dirty="0"/>
              <a:t>.</a:t>
            </a:r>
          </a:p>
        </p:txBody>
      </p:sp>
      <p:sp>
        <p:nvSpPr>
          <p:cNvPr id="4" name="Zástupný obsah 3">
            <a:extLst>
              <a:ext uri="{FF2B5EF4-FFF2-40B4-BE49-F238E27FC236}">
                <a16:creationId xmlns:a16="http://schemas.microsoft.com/office/drawing/2014/main" id="{EA483628-13C6-9705-3D9E-FFBFCEED9B36}"/>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1558109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898BC-A928-4A18-BB9B-37C0D7D9A2D0}"/>
              </a:ext>
            </a:extLst>
          </p:cNvPr>
          <p:cNvSpPr>
            <a:spLocks noGrp="1"/>
          </p:cNvSpPr>
          <p:nvPr>
            <p:ph type="title"/>
          </p:nvPr>
        </p:nvSpPr>
        <p:spPr/>
        <p:txBody>
          <a:bodyPr>
            <a:normAutofit fontScale="90000"/>
          </a:bodyPr>
          <a:lstStyle/>
          <a:p>
            <a:pPr algn="ctr"/>
            <a:r>
              <a:rPr lang="cs-CZ" dirty="0" err="1"/>
              <a:t>Serving</a:t>
            </a:r>
            <a:r>
              <a:rPr lang="cs-CZ" dirty="0"/>
              <a:t> </a:t>
            </a:r>
            <a:r>
              <a:rPr lang="cs-CZ" dirty="0" err="1"/>
              <a:t>good</a:t>
            </a:r>
            <a:r>
              <a:rPr lang="cs-CZ" dirty="0"/>
              <a:t> cause </a:t>
            </a:r>
            <a:r>
              <a:rPr lang="cs-CZ" dirty="0" err="1"/>
              <a:t>or</a:t>
            </a:r>
            <a:r>
              <a:rPr lang="cs-CZ" dirty="0"/>
              <a:t> </a:t>
            </a:r>
            <a:r>
              <a:rPr lang="cs-CZ" dirty="0" err="1"/>
              <a:t>exploiting</a:t>
            </a:r>
            <a:r>
              <a:rPr lang="cs-CZ" dirty="0"/>
              <a:t> </a:t>
            </a:r>
            <a:r>
              <a:rPr lang="cs-CZ" dirty="0" err="1"/>
              <a:t>suffering</a:t>
            </a:r>
            <a:r>
              <a:rPr lang="cs-CZ" dirty="0"/>
              <a:t> </a:t>
            </a:r>
            <a:r>
              <a:rPr lang="cs-CZ" dirty="0" err="1"/>
              <a:t>of</a:t>
            </a:r>
            <a:r>
              <a:rPr lang="cs-CZ" dirty="0"/>
              <a:t> </a:t>
            </a:r>
            <a:r>
              <a:rPr lang="cs-CZ" dirty="0" err="1"/>
              <a:t>others</a:t>
            </a:r>
            <a:r>
              <a:rPr lang="cs-CZ" dirty="0"/>
              <a:t>? </a:t>
            </a:r>
            <a:br>
              <a:rPr lang="cs-CZ" dirty="0"/>
            </a:br>
            <a:r>
              <a:rPr lang="cs-CZ" dirty="0"/>
              <a:t>Case study: </a:t>
            </a:r>
            <a:r>
              <a:rPr lang="cs-CZ" dirty="0" err="1"/>
              <a:t>The</a:t>
            </a:r>
            <a:r>
              <a:rPr lang="cs-CZ" dirty="0"/>
              <a:t> </a:t>
            </a:r>
            <a:r>
              <a:rPr lang="cs-CZ" dirty="0" err="1"/>
              <a:t>plight</a:t>
            </a:r>
            <a:r>
              <a:rPr lang="cs-CZ" dirty="0"/>
              <a:t> </a:t>
            </a:r>
            <a:r>
              <a:rPr lang="cs-CZ" dirty="0" err="1"/>
              <a:t>of</a:t>
            </a:r>
            <a:r>
              <a:rPr lang="cs-CZ" dirty="0"/>
              <a:t> </a:t>
            </a:r>
            <a:r>
              <a:rPr lang="cs-CZ" dirty="0" err="1"/>
              <a:t>refugees</a:t>
            </a:r>
            <a:endParaRPr lang="cs-CZ" dirty="0"/>
          </a:p>
        </p:txBody>
      </p:sp>
      <p:sp>
        <p:nvSpPr>
          <p:cNvPr id="3" name="Zástupný obsah 2">
            <a:extLst>
              <a:ext uri="{FF2B5EF4-FFF2-40B4-BE49-F238E27FC236}">
                <a16:creationId xmlns:a16="http://schemas.microsoft.com/office/drawing/2014/main" id="{FB76DEF9-B64D-455C-AB73-32D8FB400738}"/>
              </a:ext>
            </a:extLst>
          </p:cNvPr>
          <p:cNvSpPr>
            <a:spLocks noGrp="1"/>
          </p:cNvSpPr>
          <p:nvPr>
            <p:ph sz="half" idx="1"/>
          </p:nvPr>
        </p:nvSpPr>
        <p:spPr/>
        <p:txBody>
          <a:bodyPr/>
          <a:lstStyle/>
          <a:p>
            <a:endParaRPr lang="cs-CZ"/>
          </a:p>
        </p:txBody>
      </p:sp>
      <p:sp>
        <p:nvSpPr>
          <p:cNvPr id="4" name="Zástupný obsah 3">
            <a:extLst>
              <a:ext uri="{FF2B5EF4-FFF2-40B4-BE49-F238E27FC236}">
                <a16:creationId xmlns:a16="http://schemas.microsoft.com/office/drawing/2014/main" id="{06BE46FE-7D0F-4811-A15D-ECF9876A1B5F}"/>
              </a:ext>
            </a:extLst>
          </p:cNvPr>
          <p:cNvSpPr>
            <a:spLocks noGrp="1"/>
          </p:cNvSpPr>
          <p:nvPr>
            <p:ph sz="half" idx="2"/>
          </p:nvPr>
        </p:nvSpPr>
        <p:spPr/>
        <p:txBody>
          <a:bodyPr/>
          <a:lstStyle/>
          <a:p>
            <a:endParaRPr lang="cs-CZ" dirty="0"/>
          </a:p>
        </p:txBody>
      </p:sp>
    </p:spTree>
    <p:extLst>
      <p:ext uri="{BB962C8B-B14F-4D97-AF65-F5344CB8AC3E}">
        <p14:creationId xmlns:p14="http://schemas.microsoft.com/office/powerpoint/2010/main" val="3006438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900" y="151003"/>
            <a:ext cx="10514900" cy="914400"/>
          </a:xfrm>
        </p:spPr>
        <p:txBody>
          <a:bodyPr/>
          <a:lstStyle/>
          <a:p>
            <a:r>
              <a:rPr lang="cs-CZ" dirty="0"/>
              <a:t> </a:t>
            </a:r>
          </a:p>
        </p:txBody>
      </p:sp>
      <p:pic>
        <p:nvPicPr>
          <p:cNvPr id="1026" name="Picture 2" descr="http://static01.nyt.com/images/2015/10/01/blogs/20151001pod-slide-NB2P/20151001pod-slide-NB2P-superJumbo.jpg"/>
          <p:cNvPicPr>
            <a:picLocks noChangeAspect="1" noChangeArrowheads="1"/>
          </p:cNvPicPr>
          <p:nvPr/>
        </p:nvPicPr>
        <p:blipFill>
          <a:blip r:embed="rId2" cstate="print"/>
          <a:srcRect/>
          <a:stretch>
            <a:fillRect/>
          </a:stretch>
        </p:blipFill>
        <p:spPr bwMode="auto">
          <a:xfrm>
            <a:off x="620086" y="1439707"/>
            <a:ext cx="7513141" cy="5005119"/>
          </a:xfrm>
          <a:prstGeom prst="rect">
            <a:avLst/>
          </a:prstGeom>
          <a:noFill/>
        </p:spPr>
      </p:pic>
      <p:sp>
        <p:nvSpPr>
          <p:cNvPr id="3" name="TextovéPole 2">
            <a:extLst>
              <a:ext uri="{FF2B5EF4-FFF2-40B4-BE49-F238E27FC236}">
                <a16:creationId xmlns:a16="http://schemas.microsoft.com/office/drawing/2014/main" id="{7AC9F2DE-E266-49E9-8C7F-590C3E777742}"/>
              </a:ext>
            </a:extLst>
          </p:cNvPr>
          <p:cNvSpPr txBox="1"/>
          <p:nvPr/>
        </p:nvSpPr>
        <p:spPr>
          <a:xfrm>
            <a:off x="738232" y="6444827"/>
            <a:ext cx="7513140" cy="461665"/>
          </a:xfrm>
          <a:prstGeom prst="rect">
            <a:avLst/>
          </a:prstGeom>
          <a:noFill/>
        </p:spPr>
        <p:txBody>
          <a:bodyPr wrap="square" rtlCol="0">
            <a:spAutoFit/>
          </a:bodyPr>
          <a:lstStyle/>
          <a:p>
            <a:r>
              <a:rPr lang="cs-CZ" sz="2400" dirty="0"/>
              <a:t>Filip Singer, Lesbos 2015</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http://www.thenational.ae/storyimage/AB/20151003/GALLERY/151009752/AR/0/&amp;MaxW=960&amp;imageVersion=default&amp;AR-151009752.jpg"/>
          <p:cNvPicPr>
            <a:picLocks noChangeAspect="1" noChangeArrowheads="1"/>
          </p:cNvPicPr>
          <p:nvPr/>
        </p:nvPicPr>
        <p:blipFill>
          <a:blip r:embed="rId2" cstate="print"/>
          <a:srcRect/>
          <a:stretch>
            <a:fillRect/>
          </a:stretch>
        </p:blipFill>
        <p:spPr bwMode="auto">
          <a:xfrm>
            <a:off x="1040026" y="260647"/>
            <a:ext cx="9638859" cy="6425907"/>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9DBA9F-F279-4CFB-8612-19B823A098EC}"/>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D8F1A721-7C68-4817-A3A8-9000B77E830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46603" y="183479"/>
            <a:ext cx="8919334" cy="6370953"/>
          </a:xfrm>
        </p:spPr>
      </p:pic>
      <p:sp>
        <p:nvSpPr>
          <p:cNvPr id="4" name="Zástupný obsah 3">
            <a:extLst>
              <a:ext uri="{FF2B5EF4-FFF2-40B4-BE49-F238E27FC236}">
                <a16:creationId xmlns:a16="http://schemas.microsoft.com/office/drawing/2014/main" id="{5166B1FF-B8DD-4846-9AA5-36F36E6F1BAF}"/>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1886541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8BDA14-C971-4A5F-A72F-8928B26F941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569F846-7CA9-41AC-817F-36BA04E70197}"/>
              </a:ext>
            </a:extLst>
          </p:cNvPr>
          <p:cNvSpPr>
            <a:spLocks noGrp="1"/>
          </p:cNvSpPr>
          <p:nvPr>
            <p:ph sz="half" idx="1"/>
          </p:nvPr>
        </p:nvSpPr>
        <p:spPr/>
        <p:txBody>
          <a:bodyPr/>
          <a:lstStyle/>
          <a:p>
            <a:endParaRPr lang="cs-CZ"/>
          </a:p>
        </p:txBody>
      </p:sp>
      <p:sp>
        <p:nvSpPr>
          <p:cNvPr id="4" name="Zástupný obsah 3">
            <a:extLst>
              <a:ext uri="{FF2B5EF4-FFF2-40B4-BE49-F238E27FC236}">
                <a16:creationId xmlns:a16="http://schemas.microsoft.com/office/drawing/2014/main" id="{65952FE3-AB88-494E-814A-4FE87E46B695}"/>
              </a:ext>
            </a:extLst>
          </p:cNvPr>
          <p:cNvSpPr>
            <a:spLocks noGrp="1"/>
          </p:cNvSpPr>
          <p:nvPr>
            <p:ph sz="half" idx="2"/>
          </p:nvPr>
        </p:nvSpPr>
        <p:spPr/>
        <p:txBody>
          <a:bodyPr/>
          <a:lstStyle/>
          <a:p>
            <a:endParaRPr lang="cs-CZ"/>
          </a:p>
        </p:txBody>
      </p:sp>
      <p:pic>
        <p:nvPicPr>
          <p:cNvPr id="5" name="Picture 1" descr="C:\Users\Lada\Desktop\NUDZ\UPR\refugees\CRCusFYUYAAeXIy.jpg">
            <a:extLst>
              <a:ext uri="{FF2B5EF4-FFF2-40B4-BE49-F238E27FC236}">
                <a16:creationId xmlns:a16="http://schemas.microsoft.com/office/drawing/2014/main" id="{165B836A-DB32-4CA6-858E-ADECEDF1B1E4}"/>
              </a:ext>
            </a:extLst>
          </p:cNvPr>
          <p:cNvPicPr>
            <a:picLocks noChangeAspect="1" noChangeArrowheads="1"/>
          </p:cNvPicPr>
          <p:nvPr/>
        </p:nvPicPr>
        <p:blipFill>
          <a:blip r:embed="rId2" cstate="print"/>
          <a:srcRect/>
          <a:stretch>
            <a:fillRect/>
          </a:stretch>
        </p:blipFill>
        <p:spPr bwMode="auto">
          <a:xfrm>
            <a:off x="1652126" y="355600"/>
            <a:ext cx="9476013" cy="6317343"/>
          </a:xfrm>
          <a:prstGeom prst="rect">
            <a:avLst/>
          </a:prstGeom>
          <a:noFill/>
        </p:spPr>
      </p:pic>
    </p:spTree>
    <p:extLst>
      <p:ext uri="{BB962C8B-B14F-4D97-AF65-F5344CB8AC3E}">
        <p14:creationId xmlns:p14="http://schemas.microsoft.com/office/powerpoint/2010/main" val="2625289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07968" y="365125"/>
            <a:ext cx="6179900" cy="1325563"/>
          </a:xfrm>
        </p:spPr>
        <p:txBody>
          <a:bodyPr>
            <a:normAutofit/>
          </a:bodyPr>
          <a:lstStyle/>
          <a:p>
            <a:r>
              <a:rPr lang="cs-CZ" sz="3200" dirty="0" err="1"/>
              <a:t>Reflection</a:t>
            </a:r>
            <a:r>
              <a:rPr lang="cs-CZ" sz="3200" dirty="0"/>
              <a:t> in </a:t>
            </a:r>
            <a:r>
              <a:rPr lang="cs-CZ" sz="3200" dirty="0" err="1"/>
              <a:t>popular</a:t>
            </a:r>
            <a:r>
              <a:rPr lang="cs-CZ" sz="3200" dirty="0"/>
              <a:t> </a:t>
            </a:r>
            <a:r>
              <a:rPr lang="cs-CZ" sz="3200" dirty="0" err="1"/>
              <a:t>visual</a:t>
            </a:r>
            <a:r>
              <a:rPr lang="cs-CZ" sz="3200" dirty="0"/>
              <a:t> </a:t>
            </a:r>
            <a:r>
              <a:rPr lang="cs-CZ" sz="3200" dirty="0" err="1"/>
              <a:t>culture</a:t>
            </a:r>
            <a:endParaRPr lang="cs-CZ" sz="3200" dirty="0"/>
          </a:p>
        </p:txBody>
      </p:sp>
      <p:sp>
        <p:nvSpPr>
          <p:cNvPr id="3" name="Zástupný symbol pro obsah 2"/>
          <p:cNvSpPr>
            <a:spLocks noGrp="1"/>
          </p:cNvSpPr>
          <p:nvPr>
            <p:ph sz="half" idx="1"/>
          </p:nvPr>
        </p:nvSpPr>
        <p:spPr/>
        <p:txBody>
          <a:bodyPr/>
          <a:lstStyle/>
          <a:p>
            <a:endParaRPr lang="cs-CZ"/>
          </a:p>
        </p:txBody>
      </p:sp>
      <p:sp>
        <p:nvSpPr>
          <p:cNvPr id="9" name="Zástupný symbol pro obsah 8"/>
          <p:cNvSpPr>
            <a:spLocks noGrp="1"/>
          </p:cNvSpPr>
          <p:nvPr>
            <p:ph sz="half" idx="2"/>
          </p:nvPr>
        </p:nvSpPr>
        <p:spPr>
          <a:xfrm flipH="1">
            <a:off x="10272464" y="2276873"/>
            <a:ext cx="395536" cy="3849291"/>
          </a:xfrm>
        </p:spPr>
        <p:txBody>
          <a:bodyPr/>
          <a:lstStyle/>
          <a:p>
            <a:endParaRPr lang="cs-CZ" dirty="0"/>
          </a:p>
        </p:txBody>
      </p:sp>
      <p:pic>
        <p:nvPicPr>
          <p:cNvPr id="89090" name="Picture 2" descr="http://ste.india.com/sites/default/files/hbk.jpg"/>
          <p:cNvPicPr>
            <a:picLocks noChangeAspect="1" noChangeArrowheads="1"/>
          </p:cNvPicPr>
          <p:nvPr/>
        </p:nvPicPr>
        <p:blipFill>
          <a:blip r:embed="rId2" cstate="print"/>
          <a:srcRect/>
          <a:stretch>
            <a:fillRect/>
          </a:stretch>
        </p:blipFill>
        <p:spPr bwMode="auto">
          <a:xfrm>
            <a:off x="369268" y="534007"/>
            <a:ext cx="4269844" cy="2439911"/>
          </a:xfrm>
          <a:prstGeom prst="rect">
            <a:avLst/>
          </a:prstGeom>
          <a:noFill/>
        </p:spPr>
      </p:pic>
      <p:pic>
        <p:nvPicPr>
          <p:cNvPr id="89092" name="Picture 4" descr="Artists around the world paid tribute to Kurdi in September 2015. This mural, appeared in Brazil."/>
          <p:cNvPicPr>
            <a:picLocks noChangeAspect="1" noChangeArrowheads="1"/>
          </p:cNvPicPr>
          <p:nvPr/>
        </p:nvPicPr>
        <p:blipFill>
          <a:blip r:embed="rId3" cstate="print"/>
          <a:srcRect/>
          <a:stretch>
            <a:fillRect/>
          </a:stretch>
        </p:blipFill>
        <p:spPr bwMode="auto">
          <a:xfrm>
            <a:off x="5518680" y="2967162"/>
            <a:ext cx="6611801" cy="3725868"/>
          </a:xfrm>
          <a:prstGeom prst="rect">
            <a:avLst/>
          </a:prstGeom>
          <a:noFill/>
        </p:spPr>
      </p:pic>
      <p:pic>
        <p:nvPicPr>
          <p:cNvPr id="89096" name="Picture 8" descr="murat sayin "/>
          <p:cNvPicPr>
            <a:picLocks noChangeAspect="1" noChangeArrowheads="1"/>
          </p:cNvPicPr>
          <p:nvPr/>
        </p:nvPicPr>
        <p:blipFill>
          <a:blip r:embed="rId4" cstate="print"/>
          <a:srcRect/>
          <a:stretch>
            <a:fillRect/>
          </a:stretch>
        </p:blipFill>
        <p:spPr bwMode="auto">
          <a:xfrm>
            <a:off x="781620" y="2937587"/>
            <a:ext cx="3740046" cy="3740049"/>
          </a:xfrm>
          <a:prstGeom prst="rect">
            <a:avLst/>
          </a:prstGeom>
          <a:noFill/>
        </p:spPr>
      </p:pic>
    </p:spTree>
    <p:extLst>
      <p:ext uri="{BB962C8B-B14F-4D97-AF65-F5344CB8AC3E}">
        <p14:creationId xmlns:p14="http://schemas.microsoft.com/office/powerpoint/2010/main" val="127369068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53C6BC-C62D-4DC1-ACD3-3DD79B89421E}"/>
              </a:ext>
            </a:extLst>
          </p:cNvPr>
          <p:cNvSpPr>
            <a:spLocks noGrp="1"/>
          </p:cNvSpPr>
          <p:nvPr>
            <p:ph type="title"/>
          </p:nvPr>
        </p:nvSpPr>
        <p:spPr/>
        <p:txBody>
          <a:bodyPr/>
          <a:lstStyle/>
          <a:p>
            <a:r>
              <a:rPr lang="cs-CZ" dirty="0" err="1"/>
              <a:t>Aims</a:t>
            </a:r>
            <a:r>
              <a:rPr lang="cs-CZ" dirty="0"/>
              <a:t> </a:t>
            </a:r>
            <a:r>
              <a:rPr lang="cs-CZ" dirty="0" err="1"/>
              <a:t>of</a:t>
            </a:r>
            <a:r>
              <a:rPr lang="cs-CZ" dirty="0"/>
              <a:t> </a:t>
            </a:r>
            <a:r>
              <a:rPr lang="cs-CZ" dirty="0" err="1"/>
              <a:t>critical</a:t>
            </a:r>
            <a:r>
              <a:rPr lang="cs-CZ" dirty="0"/>
              <a:t> and </a:t>
            </a:r>
            <a:r>
              <a:rPr lang="cs-CZ" dirty="0" err="1"/>
              <a:t>activist</a:t>
            </a:r>
            <a:r>
              <a:rPr lang="cs-CZ" dirty="0"/>
              <a:t> art</a:t>
            </a:r>
          </a:p>
        </p:txBody>
      </p:sp>
      <p:sp>
        <p:nvSpPr>
          <p:cNvPr id="3" name="Zástupný obsah 2">
            <a:extLst>
              <a:ext uri="{FF2B5EF4-FFF2-40B4-BE49-F238E27FC236}">
                <a16:creationId xmlns:a16="http://schemas.microsoft.com/office/drawing/2014/main" id="{1036BCF2-A754-4A76-9F48-2464E987B4B7}"/>
              </a:ext>
            </a:extLst>
          </p:cNvPr>
          <p:cNvSpPr>
            <a:spLocks noGrp="1"/>
          </p:cNvSpPr>
          <p:nvPr>
            <p:ph sz="half" idx="1"/>
          </p:nvPr>
        </p:nvSpPr>
        <p:spPr/>
        <p:txBody>
          <a:bodyPr/>
          <a:lstStyle/>
          <a:p>
            <a:r>
              <a:rPr lang="cs-CZ" dirty="0"/>
              <a:t>Create </a:t>
            </a:r>
            <a:r>
              <a:rPr lang="cs-CZ" dirty="0" err="1"/>
              <a:t>visibility</a:t>
            </a:r>
            <a:endParaRPr lang="cs-CZ" dirty="0"/>
          </a:p>
          <a:p>
            <a:r>
              <a:rPr lang="cs-CZ" dirty="0"/>
              <a:t>Create </a:t>
            </a:r>
            <a:r>
              <a:rPr lang="cs-CZ" dirty="0" err="1"/>
              <a:t>awareness</a:t>
            </a:r>
            <a:endParaRPr lang="cs-CZ" dirty="0"/>
          </a:p>
          <a:p>
            <a:r>
              <a:rPr lang="cs-CZ" dirty="0"/>
              <a:t>Create </a:t>
            </a:r>
            <a:r>
              <a:rPr lang="cs-CZ" dirty="0" err="1"/>
              <a:t>change</a:t>
            </a:r>
            <a:endParaRPr lang="cs-CZ" dirty="0"/>
          </a:p>
          <a:p>
            <a:endParaRPr lang="cs-CZ" dirty="0"/>
          </a:p>
        </p:txBody>
      </p:sp>
      <p:sp>
        <p:nvSpPr>
          <p:cNvPr id="4" name="Zástupný obsah 3">
            <a:extLst>
              <a:ext uri="{FF2B5EF4-FFF2-40B4-BE49-F238E27FC236}">
                <a16:creationId xmlns:a16="http://schemas.microsoft.com/office/drawing/2014/main" id="{45895185-FF13-4ABE-B945-4B046763A5B5}"/>
              </a:ext>
            </a:extLst>
          </p:cNvPr>
          <p:cNvSpPr>
            <a:spLocks noGrp="1"/>
          </p:cNvSpPr>
          <p:nvPr>
            <p:ph sz="half" idx="2"/>
          </p:nvPr>
        </p:nvSpPr>
        <p:spPr/>
        <p:txBody>
          <a:bodyPr/>
          <a:lstStyle/>
          <a:p>
            <a:pPr marL="0" indent="0">
              <a:buNone/>
            </a:pPr>
            <a:r>
              <a:rPr lang="cs-CZ" dirty="0">
                <a:solidFill>
                  <a:srgbClr val="C00000"/>
                </a:solidFill>
              </a:rPr>
              <a:t>Persuade</a:t>
            </a:r>
          </a:p>
          <a:p>
            <a:pPr marL="0" indent="0">
              <a:buNone/>
            </a:pPr>
            <a:r>
              <a:rPr lang="cs-CZ" dirty="0" err="1">
                <a:solidFill>
                  <a:srgbClr val="C00000"/>
                </a:solidFill>
              </a:rPr>
              <a:t>Change</a:t>
            </a:r>
            <a:r>
              <a:rPr lang="cs-CZ" dirty="0">
                <a:solidFill>
                  <a:srgbClr val="C00000"/>
                </a:solidFill>
              </a:rPr>
              <a:t> </a:t>
            </a:r>
            <a:r>
              <a:rPr lang="cs-CZ" dirty="0" err="1">
                <a:solidFill>
                  <a:srgbClr val="C00000"/>
                </a:solidFill>
              </a:rPr>
              <a:t>attitude</a:t>
            </a:r>
            <a:endParaRPr lang="cs-CZ" dirty="0">
              <a:solidFill>
                <a:srgbClr val="C00000"/>
              </a:solidFill>
            </a:endParaRPr>
          </a:p>
          <a:p>
            <a:pPr marL="0" indent="0">
              <a:buNone/>
            </a:pPr>
            <a:r>
              <a:rPr lang="cs-CZ" dirty="0" err="1">
                <a:solidFill>
                  <a:srgbClr val="C00000"/>
                </a:solidFill>
              </a:rPr>
              <a:t>Move</a:t>
            </a:r>
            <a:r>
              <a:rPr lang="cs-CZ" dirty="0">
                <a:solidFill>
                  <a:srgbClr val="C00000"/>
                </a:solidFill>
              </a:rPr>
              <a:t> to </a:t>
            </a:r>
            <a:r>
              <a:rPr lang="cs-CZ" dirty="0" err="1">
                <a:solidFill>
                  <a:srgbClr val="C00000"/>
                </a:solidFill>
              </a:rPr>
              <a:t>action</a:t>
            </a:r>
            <a:endParaRPr lang="cs-CZ" dirty="0">
              <a:solidFill>
                <a:srgbClr val="C00000"/>
              </a:solidFill>
            </a:endParaRPr>
          </a:p>
          <a:p>
            <a:endParaRPr lang="cs-CZ" dirty="0"/>
          </a:p>
        </p:txBody>
      </p:sp>
    </p:spTree>
    <p:extLst>
      <p:ext uri="{BB962C8B-B14F-4D97-AF65-F5344CB8AC3E}">
        <p14:creationId xmlns:p14="http://schemas.microsoft.com/office/powerpoint/2010/main" val="2411962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C383DF-6AF0-4F9A-ADAC-8BDAA88A6B04}"/>
              </a:ext>
            </a:extLst>
          </p:cNvPr>
          <p:cNvSpPr>
            <a:spLocks noGrp="1"/>
          </p:cNvSpPr>
          <p:nvPr>
            <p:ph type="title"/>
          </p:nvPr>
        </p:nvSpPr>
        <p:spPr/>
        <p:txBody>
          <a:bodyPr/>
          <a:lstStyle/>
          <a:p>
            <a:endParaRPr lang="cs-CZ"/>
          </a:p>
        </p:txBody>
      </p:sp>
      <p:pic>
        <p:nvPicPr>
          <p:cNvPr id="6" name="Zástupný obsah 5" descr="Obsah obrázku venku, obloha, voda, cestovat&#10;&#10;Popis byl vytvořen automaticky">
            <a:extLst>
              <a:ext uri="{FF2B5EF4-FFF2-40B4-BE49-F238E27FC236}">
                <a16:creationId xmlns:a16="http://schemas.microsoft.com/office/drawing/2014/main" id="{84EEA9D3-21A7-4C63-BB9C-6546D003C76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4922" y="1816790"/>
            <a:ext cx="4905988" cy="2943593"/>
          </a:xfrm>
        </p:spPr>
      </p:pic>
      <p:pic>
        <p:nvPicPr>
          <p:cNvPr id="10" name="Zástupný obsah 9" descr="Obsah obrázku budova, venku, obloha, text&#10;&#10;Popis byl vytvořen automaticky">
            <a:extLst>
              <a:ext uri="{FF2B5EF4-FFF2-40B4-BE49-F238E27FC236}">
                <a16:creationId xmlns:a16="http://schemas.microsoft.com/office/drawing/2014/main" id="{B7A36CCE-16C9-4985-8298-AA06ABF1C9F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05475" y="821142"/>
            <a:ext cx="4248325" cy="5671733"/>
          </a:xfrm>
        </p:spPr>
      </p:pic>
      <p:sp>
        <p:nvSpPr>
          <p:cNvPr id="11" name="TextovéPole 10">
            <a:extLst>
              <a:ext uri="{FF2B5EF4-FFF2-40B4-BE49-F238E27FC236}">
                <a16:creationId xmlns:a16="http://schemas.microsoft.com/office/drawing/2014/main" id="{23D68E70-1E44-4E2F-ADFB-7AFF1E2721E0}"/>
              </a:ext>
            </a:extLst>
          </p:cNvPr>
          <p:cNvSpPr txBox="1"/>
          <p:nvPr/>
        </p:nvSpPr>
        <p:spPr>
          <a:xfrm>
            <a:off x="1476462" y="5746459"/>
            <a:ext cx="5058562" cy="369332"/>
          </a:xfrm>
          <a:prstGeom prst="rect">
            <a:avLst/>
          </a:prstGeom>
          <a:noFill/>
        </p:spPr>
        <p:txBody>
          <a:bodyPr wrap="square" rtlCol="0">
            <a:spAutoFit/>
          </a:bodyPr>
          <a:lstStyle/>
          <a:p>
            <a:r>
              <a:rPr lang="cs-CZ" dirty="0" err="1"/>
              <a:t>Ai</a:t>
            </a:r>
            <a:r>
              <a:rPr lang="cs-CZ" dirty="0"/>
              <a:t> </a:t>
            </a:r>
            <a:r>
              <a:rPr lang="cs-CZ" dirty="0" err="1"/>
              <a:t>Weiwei</a:t>
            </a:r>
            <a:r>
              <a:rPr lang="cs-CZ" dirty="0"/>
              <a:t>, </a:t>
            </a:r>
            <a:r>
              <a:rPr lang="cs-CZ" dirty="0" err="1"/>
              <a:t>Soleil</a:t>
            </a:r>
            <a:r>
              <a:rPr lang="cs-CZ" dirty="0"/>
              <a:t> Levant, 2017</a:t>
            </a:r>
          </a:p>
        </p:txBody>
      </p:sp>
    </p:spTree>
    <p:extLst>
      <p:ext uri="{BB962C8B-B14F-4D97-AF65-F5344CB8AC3E}">
        <p14:creationId xmlns:p14="http://schemas.microsoft.com/office/powerpoint/2010/main" val="675241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1057" y="365125"/>
            <a:ext cx="5648067" cy="1325563"/>
          </a:xfrm>
        </p:spPr>
        <p:txBody>
          <a:bodyPr>
            <a:normAutofit/>
          </a:bodyPr>
          <a:lstStyle/>
          <a:p>
            <a:r>
              <a:rPr lang="cs-CZ" sz="3200" dirty="0" err="1"/>
              <a:t>Activism</a:t>
            </a:r>
            <a:r>
              <a:rPr lang="cs-CZ" sz="3200" dirty="0"/>
              <a:t> </a:t>
            </a:r>
            <a:r>
              <a:rPr lang="cs-CZ" sz="3200" dirty="0" err="1"/>
              <a:t>or</a:t>
            </a:r>
            <a:r>
              <a:rPr lang="cs-CZ" sz="3200" dirty="0"/>
              <a:t> </a:t>
            </a:r>
            <a:r>
              <a:rPr lang="cs-CZ" sz="3200" dirty="0" err="1"/>
              <a:t>exploitation</a:t>
            </a:r>
            <a:r>
              <a:rPr lang="cs-CZ" sz="3200" dirty="0"/>
              <a:t>?</a:t>
            </a:r>
          </a:p>
        </p:txBody>
      </p:sp>
      <p:sp>
        <p:nvSpPr>
          <p:cNvPr id="3" name="Zástupný symbol pro obsah 2"/>
          <p:cNvSpPr>
            <a:spLocks noGrp="1"/>
          </p:cNvSpPr>
          <p:nvPr>
            <p:ph sz="half" idx="1"/>
          </p:nvPr>
        </p:nvSpPr>
        <p:spPr/>
        <p:txBody>
          <a:bodyPr/>
          <a:lstStyle/>
          <a:p>
            <a:endParaRPr lang="cs-CZ"/>
          </a:p>
        </p:txBody>
      </p:sp>
      <p:pic>
        <p:nvPicPr>
          <p:cNvPr id="5" name="Picture 6" descr="http://photocraftavl.com/wp-content/uploads/2016/03/David-Beard_Ai-Weiwei.jpg"/>
          <p:cNvPicPr>
            <a:picLocks noChangeAspect="1" noChangeArrowheads="1"/>
          </p:cNvPicPr>
          <p:nvPr/>
        </p:nvPicPr>
        <p:blipFill>
          <a:blip r:embed="rId2" cstate="print"/>
          <a:srcRect/>
          <a:stretch>
            <a:fillRect/>
          </a:stretch>
        </p:blipFill>
        <p:spPr bwMode="auto">
          <a:xfrm>
            <a:off x="576943" y="3606373"/>
            <a:ext cx="3407828" cy="3089764"/>
          </a:xfrm>
          <a:prstGeom prst="rect">
            <a:avLst/>
          </a:prstGeom>
          <a:noFill/>
        </p:spPr>
      </p:pic>
      <p:pic>
        <p:nvPicPr>
          <p:cNvPr id="6" name="Picture 4" descr="http://media2.intoday.in/indiatoday/images/stories/2016February/weiwei1_020516032715.jpg"/>
          <p:cNvPicPr>
            <a:picLocks noGrp="1" noChangeAspect="1" noChangeArrowheads="1"/>
          </p:cNvPicPr>
          <p:nvPr>
            <p:ph sz="half" idx="2"/>
          </p:nvPr>
        </p:nvPicPr>
        <p:blipFill>
          <a:blip r:embed="rId3" cstate="print"/>
          <a:srcRect/>
          <a:stretch>
            <a:fillRect/>
          </a:stretch>
        </p:blipFill>
        <p:spPr bwMode="auto">
          <a:xfrm>
            <a:off x="5858833" y="2386549"/>
            <a:ext cx="6070292" cy="3790414"/>
          </a:xfrm>
          <a:prstGeom prst="rect">
            <a:avLst/>
          </a:prstGeom>
          <a:noFill/>
        </p:spPr>
      </p:pic>
      <p:pic>
        <p:nvPicPr>
          <p:cNvPr id="89090" name="Picture 2" descr="http://ste.india.com/sites/default/files/hbk.jpg"/>
          <p:cNvPicPr>
            <a:picLocks noChangeAspect="1" noChangeArrowheads="1"/>
          </p:cNvPicPr>
          <p:nvPr/>
        </p:nvPicPr>
        <p:blipFill>
          <a:blip r:embed="rId4" cstate="print"/>
          <a:srcRect/>
          <a:stretch>
            <a:fillRect/>
          </a:stretch>
        </p:blipFill>
        <p:spPr bwMode="auto">
          <a:xfrm>
            <a:off x="729344" y="277700"/>
            <a:ext cx="5181600" cy="2960914"/>
          </a:xfrm>
          <a:prstGeom prst="rect">
            <a:avLst/>
          </a:prstGeom>
          <a:noFill/>
        </p:spPr>
      </p:pic>
      <p:sp>
        <p:nvSpPr>
          <p:cNvPr id="4" name="TextovéPole 3">
            <a:extLst>
              <a:ext uri="{FF2B5EF4-FFF2-40B4-BE49-F238E27FC236}">
                <a16:creationId xmlns:a16="http://schemas.microsoft.com/office/drawing/2014/main" id="{DE0DBC26-46BA-44D4-915B-FA06391664F9}"/>
              </a:ext>
            </a:extLst>
          </p:cNvPr>
          <p:cNvSpPr txBox="1"/>
          <p:nvPr/>
        </p:nvSpPr>
        <p:spPr>
          <a:xfrm>
            <a:off x="6422571" y="6176963"/>
            <a:ext cx="4931229" cy="369332"/>
          </a:xfrm>
          <a:prstGeom prst="rect">
            <a:avLst/>
          </a:prstGeom>
          <a:noFill/>
        </p:spPr>
        <p:txBody>
          <a:bodyPr wrap="square" rtlCol="0">
            <a:spAutoFit/>
          </a:bodyPr>
          <a:lstStyle/>
          <a:p>
            <a:r>
              <a:rPr lang="cs-CZ" dirty="0" err="1"/>
              <a:t>Ai</a:t>
            </a:r>
            <a:r>
              <a:rPr lang="cs-CZ" dirty="0"/>
              <a:t> </a:t>
            </a:r>
            <a:r>
              <a:rPr lang="cs-CZ" dirty="0" err="1"/>
              <a:t>Weiwei</a:t>
            </a:r>
            <a:endParaRPr lang="cs-CZ" dirty="0"/>
          </a:p>
        </p:txBody>
      </p:sp>
    </p:spTree>
    <p:extLst>
      <p:ext uri="{BB962C8B-B14F-4D97-AF65-F5344CB8AC3E}">
        <p14:creationId xmlns:p14="http://schemas.microsoft.com/office/powerpoint/2010/main" val="2525651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E124D3-FA79-495C-A5A4-E3F69428B5E5}"/>
              </a:ext>
            </a:extLst>
          </p:cNvPr>
          <p:cNvSpPr>
            <a:spLocks noGrp="1"/>
          </p:cNvSpPr>
          <p:nvPr>
            <p:ph type="title"/>
          </p:nvPr>
        </p:nvSpPr>
        <p:spPr/>
        <p:txBody>
          <a:bodyPr/>
          <a:lstStyle/>
          <a:p>
            <a:endParaRPr lang="cs-CZ"/>
          </a:p>
        </p:txBody>
      </p:sp>
      <p:pic>
        <p:nvPicPr>
          <p:cNvPr id="6" name="Zástupný obsah 5" descr="Obsah obrázku interiér, kolonáda&#10;&#10;Popis byl vytvořen automaticky">
            <a:extLst>
              <a:ext uri="{FF2B5EF4-FFF2-40B4-BE49-F238E27FC236}">
                <a16:creationId xmlns:a16="http://schemas.microsoft.com/office/drawing/2014/main" id="{B652AFA4-A9A4-41E5-A37C-15BEF20A7BA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6828" y="196555"/>
            <a:ext cx="6967357" cy="4647588"/>
          </a:xfrm>
        </p:spPr>
      </p:pic>
      <p:pic>
        <p:nvPicPr>
          <p:cNvPr id="10" name="Zástupný obsah 9" descr="Obsah obrázku dav&#10;&#10;Popis byl vytvořen automaticky">
            <a:extLst>
              <a:ext uri="{FF2B5EF4-FFF2-40B4-BE49-F238E27FC236}">
                <a16:creationId xmlns:a16="http://schemas.microsoft.com/office/drawing/2014/main" id="{3433A769-AD56-49C5-9B43-51703C76BF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36880" y="3429000"/>
            <a:ext cx="4948292" cy="3300472"/>
          </a:xfrm>
        </p:spPr>
      </p:pic>
    </p:spTree>
    <p:extLst>
      <p:ext uri="{BB962C8B-B14F-4D97-AF65-F5344CB8AC3E}">
        <p14:creationId xmlns:p14="http://schemas.microsoft.com/office/powerpoint/2010/main" val="3255842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1F1FD1-BC7D-4509-9733-6FC25D50A286}"/>
              </a:ext>
            </a:extLst>
          </p:cNvPr>
          <p:cNvSpPr>
            <a:spLocks noGrp="1"/>
          </p:cNvSpPr>
          <p:nvPr>
            <p:ph type="title"/>
          </p:nvPr>
        </p:nvSpPr>
        <p:spPr/>
        <p:txBody>
          <a:bodyPr/>
          <a:lstStyle/>
          <a:p>
            <a:endParaRPr lang="cs-CZ" dirty="0"/>
          </a:p>
        </p:txBody>
      </p:sp>
      <p:pic>
        <p:nvPicPr>
          <p:cNvPr id="6" name="Zástupný obsah 5" descr="Obsah obrázku obloha, exteriér&#10;&#10;Popis byl vytvořen automaticky">
            <a:extLst>
              <a:ext uri="{FF2B5EF4-FFF2-40B4-BE49-F238E27FC236}">
                <a16:creationId xmlns:a16="http://schemas.microsoft.com/office/drawing/2014/main" id="{0F8A104A-994C-4881-8771-C00F9C3303A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0485" y="53409"/>
            <a:ext cx="6288031" cy="4192020"/>
          </a:xfrm>
        </p:spPr>
      </p:pic>
      <p:sp>
        <p:nvSpPr>
          <p:cNvPr id="3" name="TextovéPole 2">
            <a:extLst>
              <a:ext uri="{FF2B5EF4-FFF2-40B4-BE49-F238E27FC236}">
                <a16:creationId xmlns:a16="http://schemas.microsoft.com/office/drawing/2014/main" id="{B7E81877-139A-43AD-AE9E-13BB008A2379}"/>
              </a:ext>
            </a:extLst>
          </p:cNvPr>
          <p:cNvSpPr txBox="1"/>
          <p:nvPr/>
        </p:nvSpPr>
        <p:spPr>
          <a:xfrm>
            <a:off x="620485" y="4639112"/>
            <a:ext cx="5729981" cy="646331"/>
          </a:xfrm>
          <a:prstGeom prst="rect">
            <a:avLst/>
          </a:prstGeom>
          <a:noFill/>
        </p:spPr>
        <p:txBody>
          <a:bodyPr wrap="square" rtlCol="0">
            <a:spAutoFit/>
          </a:bodyPr>
          <a:lstStyle/>
          <a:p>
            <a:r>
              <a:rPr lang="cs-CZ" dirty="0" err="1"/>
              <a:t>Venice</a:t>
            </a:r>
            <a:r>
              <a:rPr lang="cs-CZ" dirty="0"/>
              <a:t> </a:t>
            </a:r>
            <a:r>
              <a:rPr lang="cs-CZ" dirty="0" err="1"/>
              <a:t>bienale</a:t>
            </a:r>
            <a:r>
              <a:rPr lang="cs-CZ" dirty="0"/>
              <a:t> 2019</a:t>
            </a:r>
          </a:p>
          <a:p>
            <a:r>
              <a:rPr lang="cs-CZ" dirty="0"/>
              <a:t>Christopher </a:t>
            </a:r>
            <a:r>
              <a:rPr lang="cs-CZ" dirty="0" err="1"/>
              <a:t>Büchel</a:t>
            </a:r>
            <a:r>
              <a:rPr lang="cs-CZ" dirty="0"/>
              <a:t>, </a:t>
            </a:r>
            <a:r>
              <a:rPr lang="cs-CZ" dirty="0" err="1"/>
              <a:t>Barca</a:t>
            </a:r>
            <a:r>
              <a:rPr lang="cs-CZ" dirty="0"/>
              <a:t> nostra</a:t>
            </a:r>
          </a:p>
        </p:txBody>
      </p:sp>
      <p:pic>
        <p:nvPicPr>
          <p:cNvPr id="5" name="Zástupný obsah 4" descr="Obsah obrázku obloha, voda, loďka, exteriér&#10;&#10;Popis byl vytvořen automaticky">
            <a:extLst>
              <a:ext uri="{FF2B5EF4-FFF2-40B4-BE49-F238E27FC236}">
                <a16:creationId xmlns:a16="http://schemas.microsoft.com/office/drawing/2014/main" id="{096D34CD-34F9-8E71-47CF-16CCDB55333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68034"/>
            <a:ext cx="5181600" cy="3466520"/>
          </a:xfrm>
        </p:spPr>
      </p:pic>
    </p:spTree>
    <p:extLst>
      <p:ext uri="{BB962C8B-B14F-4D97-AF65-F5344CB8AC3E}">
        <p14:creationId xmlns:p14="http://schemas.microsoft.com/office/powerpoint/2010/main" val="3290161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1D5812-9B37-4186-9181-34ABA7C3E33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4CA5E55-4CD5-4CA8-97F4-F0659C6C01F1}"/>
              </a:ext>
            </a:extLst>
          </p:cNvPr>
          <p:cNvSpPr>
            <a:spLocks noGrp="1"/>
          </p:cNvSpPr>
          <p:nvPr>
            <p:ph sz="half" idx="1"/>
          </p:nvPr>
        </p:nvSpPr>
        <p:spPr/>
        <p:txBody>
          <a:bodyPr>
            <a:normAutofit fontScale="92500" lnSpcReduction="20000"/>
          </a:bodyPr>
          <a:lstStyle/>
          <a:p>
            <a:r>
              <a:rPr lang="en-US" dirty="0"/>
              <a:t>a monument to contemporary migration" and a symbol of human tragedy that brings our collective responsibility into focus.</a:t>
            </a:r>
            <a:endParaRPr lang="cs-CZ" dirty="0"/>
          </a:p>
          <a:p>
            <a:endParaRPr lang="cs-CZ" dirty="0"/>
          </a:p>
          <a:p>
            <a:r>
              <a:rPr lang="en-US"/>
              <a:t>It is a very important project, that boat is the symbol both of the human tragedy and of the political crisis that the migrant flow is causing to all of Europe", Giovanni Angileri, chief of staff of the Sicilian cultural heritage department, told CNN.</a:t>
            </a:r>
            <a:r>
              <a:rPr lang="en-US" baseline="30000">
                <a:hlinkClick r:id="rId2"/>
              </a:rPr>
              <a:t>[4</a:t>
            </a:r>
            <a:endParaRPr lang="cs-CZ" dirty="0"/>
          </a:p>
        </p:txBody>
      </p:sp>
      <p:sp>
        <p:nvSpPr>
          <p:cNvPr id="4" name="Zástupný obsah 3">
            <a:extLst>
              <a:ext uri="{FF2B5EF4-FFF2-40B4-BE49-F238E27FC236}">
                <a16:creationId xmlns:a16="http://schemas.microsoft.com/office/drawing/2014/main" id="{2C93F0C3-6552-4280-99D4-DE53B99000CD}"/>
              </a:ext>
            </a:extLst>
          </p:cNvPr>
          <p:cNvSpPr>
            <a:spLocks noGrp="1"/>
          </p:cNvSpPr>
          <p:nvPr>
            <p:ph sz="half" idx="2"/>
          </p:nvPr>
        </p:nvSpPr>
        <p:spPr/>
        <p:txBody>
          <a:bodyPr>
            <a:normAutofit fontScale="92500" lnSpcReduction="20000"/>
          </a:bodyPr>
          <a:lstStyle/>
          <a:p>
            <a:r>
              <a:rPr lang="en-US" dirty="0"/>
              <a:t>Carlotta Sami, a spokeswoman for the United Nations’ refugee agency visited the boat and said: “I feel this cannot be considered a relic of the past. Today, a new shipwreck is telling us that that boat is our present.</a:t>
            </a:r>
            <a:endParaRPr lang="cs-CZ" dirty="0"/>
          </a:p>
        </p:txBody>
      </p:sp>
    </p:spTree>
    <p:extLst>
      <p:ext uri="{BB962C8B-B14F-4D97-AF65-F5344CB8AC3E}">
        <p14:creationId xmlns:p14="http://schemas.microsoft.com/office/powerpoint/2010/main" val="32021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8509F3-2EAB-E076-42BC-AA780FA1BB2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831F27F-C460-D2C7-B606-9635C73621BA}"/>
              </a:ext>
            </a:extLst>
          </p:cNvPr>
          <p:cNvSpPr>
            <a:spLocks noGrp="1"/>
          </p:cNvSpPr>
          <p:nvPr>
            <p:ph sz="half" idx="1"/>
          </p:nvPr>
        </p:nvSpPr>
        <p:spPr/>
        <p:txBody>
          <a:bodyPr/>
          <a:lstStyle/>
          <a:p>
            <a:pPr marL="0" indent="0">
              <a:buNone/>
            </a:pPr>
            <a:endParaRPr lang="cs-CZ" dirty="0"/>
          </a:p>
        </p:txBody>
      </p:sp>
      <p:sp>
        <p:nvSpPr>
          <p:cNvPr id="4" name="Zástupný obsah 3">
            <a:extLst>
              <a:ext uri="{FF2B5EF4-FFF2-40B4-BE49-F238E27FC236}">
                <a16:creationId xmlns:a16="http://schemas.microsoft.com/office/drawing/2014/main" id="{B1C0E691-CC45-4AD7-7D31-73844C72F20A}"/>
              </a:ext>
            </a:extLst>
          </p:cNvPr>
          <p:cNvSpPr>
            <a:spLocks noGrp="1"/>
          </p:cNvSpPr>
          <p:nvPr>
            <p:ph sz="half" idx="2"/>
          </p:nvPr>
        </p:nvSpPr>
        <p:spPr/>
        <p:txBody>
          <a:bodyPr/>
          <a:lstStyle/>
          <a:p>
            <a:pPr marL="0" indent="0">
              <a:buNone/>
            </a:pPr>
            <a:r>
              <a:rPr lang="cs-CZ" dirty="0" err="1"/>
              <a:t>Is</a:t>
            </a:r>
            <a:r>
              <a:rPr lang="cs-CZ" dirty="0"/>
              <a:t> </a:t>
            </a:r>
            <a:r>
              <a:rPr lang="cs-CZ" dirty="0" err="1"/>
              <a:t>it</a:t>
            </a:r>
            <a:r>
              <a:rPr lang="cs-CZ" dirty="0"/>
              <a:t>?</a:t>
            </a:r>
          </a:p>
        </p:txBody>
      </p:sp>
      <p:sp>
        <p:nvSpPr>
          <p:cNvPr id="6" name="TextovéPole 5">
            <a:extLst>
              <a:ext uri="{FF2B5EF4-FFF2-40B4-BE49-F238E27FC236}">
                <a16:creationId xmlns:a16="http://schemas.microsoft.com/office/drawing/2014/main" id="{4B432E5F-8508-8E30-3FAE-C99B8353F70D}"/>
              </a:ext>
            </a:extLst>
          </p:cNvPr>
          <p:cNvSpPr txBox="1"/>
          <p:nvPr/>
        </p:nvSpPr>
        <p:spPr>
          <a:xfrm>
            <a:off x="1108364" y="526473"/>
            <a:ext cx="4368800" cy="4524315"/>
          </a:xfrm>
          <a:prstGeom prst="rect">
            <a:avLst/>
          </a:prstGeom>
          <a:noFill/>
        </p:spPr>
        <p:txBody>
          <a:bodyPr wrap="square">
            <a:spAutoFit/>
          </a:bodyPr>
          <a:lstStyle/>
          <a:p>
            <a:endParaRPr lang="cs-CZ" i="1" dirty="0"/>
          </a:p>
          <a:p>
            <a:endParaRPr lang="cs-CZ" i="1" dirty="0"/>
          </a:p>
          <a:p>
            <a:endParaRPr lang="cs-CZ" i="1" dirty="0"/>
          </a:p>
          <a:p>
            <a:endParaRPr lang="cs-CZ" i="1" dirty="0"/>
          </a:p>
          <a:p>
            <a:endParaRPr lang="cs-CZ" i="1" dirty="0"/>
          </a:p>
          <a:p>
            <a:endParaRPr lang="cs-CZ" i="1" dirty="0"/>
          </a:p>
          <a:p>
            <a:r>
              <a:rPr lang="en-US" i="1" dirty="0"/>
              <a:t>BARCA NOSTRA</a:t>
            </a:r>
            <a:r>
              <a:rPr lang="en-US" dirty="0"/>
              <a:t> surely is more than just a shipwreck; rather, </a:t>
            </a:r>
            <a:r>
              <a:rPr lang="en-US" b="1" dirty="0"/>
              <a:t>it is a signifier of our reality, a relic of a human tragedy</a:t>
            </a:r>
            <a:r>
              <a:rPr lang="en-US" dirty="0"/>
              <a:t>, as well as a monument to migration narrating the contemporary status of freedom of movement on a global scale. It is an indicator of collective responsibility and </a:t>
            </a:r>
            <a:r>
              <a:rPr lang="en-US" b="1" dirty="0"/>
              <a:t>the horridness of nationalist discourses</a:t>
            </a:r>
            <a:r>
              <a:rPr lang="en-US" dirty="0"/>
              <a:t> and current policies of the majority of European societies today. </a:t>
            </a:r>
            <a:endParaRPr lang="cs-CZ" dirty="0"/>
          </a:p>
        </p:txBody>
      </p:sp>
      <p:pic>
        <p:nvPicPr>
          <p:cNvPr id="7" name="Zástupný obsah 4" descr="Obsah obrázku obloha, osoba, exteriér, doprava&#10;&#10;Popis byl vytvořen automaticky">
            <a:extLst>
              <a:ext uri="{FF2B5EF4-FFF2-40B4-BE49-F238E27FC236}">
                <a16:creationId xmlns:a16="http://schemas.microsoft.com/office/drawing/2014/main" id="{FAF2A58B-B5F9-FB9C-ACA5-24AD227FC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433493"/>
            <a:ext cx="6095025" cy="4059382"/>
          </a:xfrm>
          <a:prstGeom prst="rect">
            <a:avLst/>
          </a:prstGeom>
        </p:spPr>
      </p:pic>
    </p:spTree>
    <p:extLst>
      <p:ext uri="{BB962C8B-B14F-4D97-AF65-F5344CB8AC3E}">
        <p14:creationId xmlns:p14="http://schemas.microsoft.com/office/powerpoint/2010/main" val="3330439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FCA3F9-AF25-4379-BB02-0A3A44C4405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472E742-93DA-4697-BF21-63F20BDEA1D6}"/>
              </a:ext>
            </a:extLst>
          </p:cNvPr>
          <p:cNvSpPr>
            <a:spLocks noGrp="1"/>
          </p:cNvSpPr>
          <p:nvPr>
            <p:ph sz="half" idx="1"/>
          </p:nvPr>
        </p:nvSpPr>
        <p:spPr/>
        <p:txBody>
          <a:bodyPr>
            <a:normAutofit fontScale="92500" lnSpcReduction="10000"/>
          </a:bodyPr>
          <a:lstStyle/>
          <a:p>
            <a:pPr marL="0" indent="0">
              <a:buNone/>
            </a:pPr>
            <a:r>
              <a:rPr lang="cs-CZ" i="1" dirty="0"/>
              <a:t>S</a:t>
            </a:r>
            <a:r>
              <a:rPr lang="en-US" i="1" dirty="0" err="1"/>
              <a:t>unday</a:t>
            </a:r>
            <a:r>
              <a:rPr lang="en-US" i="1" dirty="0"/>
              <a:t> Times</a:t>
            </a:r>
            <a:r>
              <a:rPr lang="en-US" dirty="0"/>
              <a:t> art critic Waldemar </a:t>
            </a:r>
            <a:r>
              <a:rPr lang="en-US" dirty="0" err="1"/>
              <a:t>Januszczak</a:t>
            </a:r>
            <a:r>
              <a:rPr lang="en-US" dirty="0"/>
              <a:t>, noted that: “There's been a lot of fake news spread about on Twitter about the [migrant] boat at the Venice Biennale. It is not true to say that it has no context and ignores death. The context is spelled out clearly in the catalogue. I found it dark, upsetting, accusatory and powerful….to suggest that the piece somehow glorified or ignored death is, at best, plain wrong.”</a:t>
            </a:r>
            <a:endParaRPr lang="cs-CZ" dirty="0"/>
          </a:p>
        </p:txBody>
      </p:sp>
      <p:sp>
        <p:nvSpPr>
          <p:cNvPr id="4" name="Zástupný obsah 3">
            <a:extLst>
              <a:ext uri="{FF2B5EF4-FFF2-40B4-BE49-F238E27FC236}">
                <a16:creationId xmlns:a16="http://schemas.microsoft.com/office/drawing/2014/main" id="{79FD668B-03DC-48C2-A89C-7CB148674AD1}"/>
              </a:ext>
            </a:extLst>
          </p:cNvPr>
          <p:cNvSpPr>
            <a:spLocks noGrp="1"/>
          </p:cNvSpPr>
          <p:nvPr>
            <p:ph sz="half" idx="2"/>
          </p:nvPr>
        </p:nvSpPr>
        <p:spPr/>
        <p:txBody>
          <a:bodyPr>
            <a:normAutofit fontScale="92500" lnSpcReduction="10000"/>
          </a:bodyPr>
          <a:lstStyle/>
          <a:p>
            <a:endParaRPr lang="cs-CZ"/>
          </a:p>
        </p:txBody>
      </p:sp>
    </p:spTree>
    <p:extLst>
      <p:ext uri="{BB962C8B-B14F-4D97-AF65-F5344CB8AC3E}">
        <p14:creationId xmlns:p14="http://schemas.microsoft.com/office/powerpoint/2010/main" val="598717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89B296-ACAD-0AD7-F2BB-E38896306E08}"/>
              </a:ext>
            </a:extLst>
          </p:cNvPr>
          <p:cNvSpPr>
            <a:spLocks noGrp="1"/>
          </p:cNvSpPr>
          <p:nvPr>
            <p:ph type="title"/>
          </p:nvPr>
        </p:nvSpPr>
        <p:spPr/>
        <p:txBody>
          <a:bodyPr/>
          <a:lstStyle/>
          <a:p>
            <a:endParaRPr lang="cs-CZ"/>
          </a:p>
        </p:txBody>
      </p:sp>
      <p:pic>
        <p:nvPicPr>
          <p:cNvPr id="6" name="Zástupný obsah 5" descr="Obsah obrázku exteriér&#10;&#10;Popis byl vytvořen automaticky">
            <a:extLst>
              <a:ext uri="{FF2B5EF4-FFF2-40B4-BE49-F238E27FC236}">
                <a16:creationId xmlns:a16="http://schemas.microsoft.com/office/drawing/2014/main" id="{B2CE8A3D-B321-4B21-CAC5-3C94D218862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4113" y="626846"/>
            <a:ext cx="4890321" cy="5604308"/>
          </a:xfrm>
        </p:spPr>
      </p:pic>
      <p:sp>
        <p:nvSpPr>
          <p:cNvPr id="4" name="Zástupný obsah 3">
            <a:extLst>
              <a:ext uri="{FF2B5EF4-FFF2-40B4-BE49-F238E27FC236}">
                <a16:creationId xmlns:a16="http://schemas.microsoft.com/office/drawing/2014/main" id="{34181D17-E2BB-BF9F-43DD-2587AD1CBFFE}"/>
              </a:ext>
            </a:extLst>
          </p:cNvPr>
          <p:cNvSpPr>
            <a:spLocks noGrp="1"/>
          </p:cNvSpPr>
          <p:nvPr>
            <p:ph sz="half" idx="2"/>
          </p:nvPr>
        </p:nvSpPr>
        <p:spPr>
          <a:xfrm>
            <a:off x="6172200" y="572655"/>
            <a:ext cx="5181600" cy="5604308"/>
          </a:xfrm>
        </p:spPr>
        <p:txBody>
          <a:bodyPr>
            <a:normAutofit/>
          </a:bodyPr>
          <a:lstStyle/>
          <a:p>
            <a:endParaRPr lang="en-US" b="1" dirty="0"/>
          </a:p>
          <a:p>
            <a:pPr marL="0" indent="0">
              <a:buNone/>
            </a:pPr>
            <a:r>
              <a:rPr lang="en-US" i="1" dirty="0"/>
              <a:t>Nauseous. This image keeps haunting me. It shows the cynical and ruthless logic of sensational exhibitions where politically correctness and marketing strategy govern upon ethics, research and sensitivity. How one could have thought for a second it was a good Idea to bring this boat (800 persons died in it in 2015) to the Venice biennale? Turning it into a western fetish and a selfie spot…</a:t>
            </a:r>
            <a:r>
              <a:rPr lang="cs-CZ" i="1" dirty="0"/>
              <a:t>….</a:t>
            </a:r>
            <a:endParaRPr lang="en-US" i="1" dirty="0"/>
          </a:p>
        </p:txBody>
      </p:sp>
    </p:spTree>
    <p:extLst>
      <p:ext uri="{BB962C8B-B14F-4D97-AF65-F5344CB8AC3E}">
        <p14:creationId xmlns:p14="http://schemas.microsoft.com/office/powerpoint/2010/main" val="2855249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222488-BF1A-F63A-F907-F1CA7761F80C}"/>
              </a:ext>
            </a:extLst>
          </p:cNvPr>
          <p:cNvSpPr>
            <a:spLocks noGrp="1"/>
          </p:cNvSpPr>
          <p:nvPr>
            <p:ph type="title"/>
          </p:nvPr>
        </p:nvSpPr>
        <p:spPr>
          <a:xfrm>
            <a:off x="307109" y="354965"/>
            <a:ext cx="11730182" cy="1325563"/>
          </a:xfrm>
        </p:spPr>
        <p:txBody>
          <a:bodyPr>
            <a:noAutofit/>
          </a:bodyPr>
          <a:lstStyle/>
          <a:p>
            <a:br>
              <a:rPr lang="cs-CZ" sz="3600" b="1" dirty="0"/>
            </a:br>
            <a:r>
              <a:rPr lang="en-US" sz="3600" b="1" dirty="0"/>
              <a:t>The Guardian view on the Venice Biennale’s migrant boat: pushing the limits of art</a:t>
            </a:r>
            <a:br>
              <a:rPr lang="en-US" sz="3600" b="1" dirty="0"/>
            </a:br>
            <a:r>
              <a:rPr lang="cs-CZ" sz="3600" dirty="0"/>
              <a:t> </a:t>
            </a:r>
            <a:r>
              <a:rPr lang="en-US" sz="3600" dirty="0">
                <a:hlinkClick r:id="rId2"/>
              </a:rPr>
              <a:t>Editorial</a:t>
            </a:r>
            <a:br>
              <a:rPr lang="en-US" sz="3600" dirty="0"/>
            </a:br>
            <a:endParaRPr lang="cs-CZ" sz="3600" dirty="0"/>
          </a:p>
        </p:txBody>
      </p:sp>
      <p:sp>
        <p:nvSpPr>
          <p:cNvPr id="4" name="Zástupný obsah 3">
            <a:extLst>
              <a:ext uri="{FF2B5EF4-FFF2-40B4-BE49-F238E27FC236}">
                <a16:creationId xmlns:a16="http://schemas.microsoft.com/office/drawing/2014/main" id="{553DA10C-19C8-B7F5-DA9D-D56333B0C887}"/>
              </a:ext>
            </a:extLst>
          </p:cNvPr>
          <p:cNvSpPr>
            <a:spLocks noGrp="1"/>
          </p:cNvSpPr>
          <p:nvPr>
            <p:ph sz="half" idx="2"/>
          </p:nvPr>
        </p:nvSpPr>
        <p:spPr/>
        <p:txBody>
          <a:bodyPr>
            <a:normAutofit/>
          </a:bodyPr>
          <a:lstStyle/>
          <a:p>
            <a:pPr marL="0" indent="0">
              <a:buNone/>
            </a:pPr>
            <a:r>
              <a:rPr lang="en-US" dirty="0"/>
              <a:t>Barca Nostra is certainly provocative. What is less clear is whether it is stimulating much that is productive for those who have lost their lives on the Mediterranean – and for those who will attempt to follow them over the treacherous seas.</a:t>
            </a:r>
            <a:endParaRPr lang="cs-CZ" dirty="0"/>
          </a:p>
        </p:txBody>
      </p:sp>
      <p:sp>
        <p:nvSpPr>
          <p:cNvPr id="7" name="Zástupný obsah 6">
            <a:extLst>
              <a:ext uri="{FF2B5EF4-FFF2-40B4-BE49-F238E27FC236}">
                <a16:creationId xmlns:a16="http://schemas.microsoft.com/office/drawing/2014/main" id="{77F89585-6030-7B0C-E002-03626CB7D40D}"/>
              </a:ext>
            </a:extLst>
          </p:cNvPr>
          <p:cNvSpPr>
            <a:spLocks noGrp="1"/>
          </p:cNvSpPr>
          <p:nvPr>
            <p:ph sz="half" idx="1"/>
          </p:nvPr>
        </p:nvSpPr>
        <p:spPr>
          <a:xfrm>
            <a:off x="0" y="1825625"/>
            <a:ext cx="6019800" cy="4351338"/>
          </a:xfrm>
        </p:spPr>
        <p:txBody>
          <a:bodyPr>
            <a:normAutofit/>
          </a:bodyPr>
          <a:lstStyle/>
          <a:p>
            <a:pPr marL="0" indent="0">
              <a:buNone/>
            </a:pPr>
            <a:r>
              <a:rPr lang="en-US" dirty="0"/>
              <a:t>It is precisely this kind of </a:t>
            </a:r>
            <a:r>
              <a:rPr lang="en-US" dirty="0" err="1"/>
              <a:t>contextualisation</a:t>
            </a:r>
            <a:r>
              <a:rPr lang="en-US" dirty="0"/>
              <a:t> that Barca Nostra lacks. </a:t>
            </a:r>
            <a:r>
              <a:rPr lang="en-US" dirty="0" err="1"/>
              <a:t>Mr</a:t>
            </a:r>
            <a:r>
              <a:rPr lang="en-US" dirty="0"/>
              <a:t> </a:t>
            </a:r>
            <a:r>
              <a:rPr lang="en-US" dirty="0" err="1"/>
              <a:t>Büchel</a:t>
            </a:r>
            <a:r>
              <a:rPr lang="en-US" dirty="0"/>
              <a:t> has objected even to the placing of information boards near the vessel. There is no </a:t>
            </a:r>
            <a:r>
              <a:rPr lang="en-US" dirty="0" err="1"/>
              <a:t>programme</a:t>
            </a:r>
            <a:r>
              <a:rPr lang="en-US" dirty="0"/>
              <a:t> of discussions or debates (for example), no immediate connection with those directly affected by the migrant crisis. </a:t>
            </a:r>
            <a:r>
              <a:rPr lang="en-US" dirty="0" err="1"/>
              <a:t>Mr</a:t>
            </a:r>
            <a:r>
              <a:rPr lang="en-US" dirty="0"/>
              <a:t> </a:t>
            </a:r>
            <a:r>
              <a:rPr lang="en-US" dirty="0" err="1"/>
              <a:t>Büchel</a:t>
            </a:r>
            <a:r>
              <a:rPr lang="en-US" dirty="0"/>
              <a:t> seems to intend Barca Nostra to stand as a nakedly distressing, disturbing intervention.</a:t>
            </a:r>
            <a:endParaRPr lang="cs-CZ" dirty="0"/>
          </a:p>
        </p:txBody>
      </p:sp>
    </p:spTree>
    <p:extLst>
      <p:ext uri="{BB962C8B-B14F-4D97-AF65-F5344CB8AC3E}">
        <p14:creationId xmlns:p14="http://schemas.microsoft.com/office/powerpoint/2010/main" val="3154378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61B858-AE6F-49EE-A4CE-50078D7DB92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75F0431-9963-41F6-995D-F01CF4D11193}"/>
              </a:ext>
            </a:extLst>
          </p:cNvPr>
          <p:cNvSpPr>
            <a:spLocks noGrp="1"/>
          </p:cNvSpPr>
          <p:nvPr>
            <p:ph sz="half" idx="1"/>
          </p:nvPr>
        </p:nvSpPr>
        <p:spPr/>
        <p:txBody>
          <a:bodyPr>
            <a:normAutofit fontScale="77500" lnSpcReduction="20000"/>
          </a:bodyPr>
          <a:lstStyle/>
          <a:p>
            <a:r>
              <a:rPr lang="en-US" i="1" dirty="0"/>
              <a:t>Here, as with all of </a:t>
            </a:r>
            <a:r>
              <a:rPr lang="en-US" i="1" dirty="0" err="1"/>
              <a:t>of</a:t>
            </a:r>
            <a:r>
              <a:rPr lang="en-US" i="1" dirty="0"/>
              <a:t> his previous projects, public response—including press articles, critical essays, and social media posts—is integral to the overall concept. </a:t>
            </a:r>
            <a:r>
              <a:rPr lang="en-US" i="1" dirty="0" err="1"/>
              <a:t>Büchel’s</a:t>
            </a:r>
            <a:r>
              <a:rPr lang="en-US" i="1" dirty="0"/>
              <a:t> work comprises process and unmediated interactions. Therefore, it has always been his position with BARCA NOSTRA that physical signage and explanatory text at the </a:t>
            </a:r>
            <a:r>
              <a:rPr lang="en-US" i="1" dirty="0" err="1"/>
              <a:t>Arsenale</a:t>
            </a:r>
            <a:r>
              <a:rPr lang="en-US" i="1" dirty="0"/>
              <a:t> would disrupt the process by which questions are raised, assumptions are made, intentions are projected onto the project, and a meaningful debate ensues. </a:t>
            </a:r>
            <a:endParaRPr lang="en-US" dirty="0"/>
          </a:p>
          <a:p>
            <a:r>
              <a:rPr lang="en-US" i="1" dirty="0"/>
              <a:t>Again, the fishing vessel is not the artwork; instead, the ongoing project and its journey are the artwork. </a:t>
            </a:r>
            <a:endParaRPr lang="en-US" dirty="0"/>
          </a:p>
          <a:p>
            <a:endParaRPr lang="cs-CZ" dirty="0"/>
          </a:p>
        </p:txBody>
      </p:sp>
      <p:sp>
        <p:nvSpPr>
          <p:cNvPr id="4" name="Zástupný obsah 3">
            <a:extLst>
              <a:ext uri="{FF2B5EF4-FFF2-40B4-BE49-F238E27FC236}">
                <a16:creationId xmlns:a16="http://schemas.microsoft.com/office/drawing/2014/main" id="{FD532EB0-AED8-4B59-9046-08A77BF18459}"/>
              </a:ext>
            </a:extLst>
          </p:cNvPr>
          <p:cNvSpPr>
            <a:spLocks noGrp="1"/>
          </p:cNvSpPr>
          <p:nvPr>
            <p:ph sz="half" idx="2"/>
          </p:nvPr>
        </p:nvSpPr>
        <p:spPr/>
        <p:txBody>
          <a:bodyPr>
            <a:normAutofit fontScale="77500" lnSpcReduction="20000"/>
          </a:bodyPr>
          <a:lstStyle/>
          <a:p>
            <a:endParaRPr lang="cs-CZ"/>
          </a:p>
        </p:txBody>
      </p:sp>
    </p:spTree>
    <p:extLst>
      <p:ext uri="{BB962C8B-B14F-4D97-AF65-F5344CB8AC3E}">
        <p14:creationId xmlns:p14="http://schemas.microsoft.com/office/powerpoint/2010/main" val="3952104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9CE129-E5ED-4517-8527-6819D347B7FC}"/>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5961093D-D8A8-43A0-BFA4-5D28E54C6038}"/>
              </a:ext>
            </a:extLst>
          </p:cNvPr>
          <p:cNvSpPr>
            <a:spLocks noGrp="1"/>
          </p:cNvSpPr>
          <p:nvPr>
            <p:ph type="subTitle" idx="1"/>
          </p:nvPr>
        </p:nvSpPr>
        <p:spPr/>
        <p:txBody>
          <a:bodyPr/>
          <a:lstStyle/>
          <a:p>
            <a:endParaRPr lang="cs-CZ"/>
          </a:p>
        </p:txBody>
      </p:sp>
      <p:pic>
        <p:nvPicPr>
          <p:cNvPr id="5" name="Obrázek 4" descr="Obsah obrázku text, kniha, staré&#10;&#10;Popis byl vytvořen automaticky">
            <a:extLst>
              <a:ext uri="{FF2B5EF4-FFF2-40B4-BE49-F238E27FC236}">
                <a16:creationId xmlns:a16="http://schemas.microsoft.com/office/drawing/2014/main" id="{6AC1DEAA-24D0-B407-4439-30D85B9E7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757" y="0"/>
            <a:ext cx="10254486" cy="6858000"/>
          </a:xfrm>
          <a:prstGeom prst="rect">
            <a:avLst/>
          </a:prstGeom>
        </p:spPr>
      </p:pic>
    </p:spTree>
    <p:extLst>
      <p:ext uri="{BB962C8B-B14F-4D97-AF65-F5344CB8AC3E}">
        <p14:creationId xmlns:p14="http://schemas.microsoft.com/office/powerpoint/2010/main" val="1454421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25EE2E-85B7-41F6-AF3A-F026F37472C8}"/>
              </a:ext>
            </a:extLst>
          </p:cNvPr>
          <p:cNvSpPr>
            <a:spLocks noGrp="1"/>
          </p:cNvSpPr>
          <p:nvPr>
            <p:ph type="title"/>
          </p:nvPr>
        </p:nvSpPr>
        <p:spPr/>
        <p:txBody>
          <a:bodyPr/>
          <a:lstStyle/>
          <a:p>
            <a:endParaRPr lang="cs-CZ"/>
          </a:p>
        </p:txBody>
      </p:sp>
      <p:pic>
        <p:nvPicPr>
          <p:cNvPr id="6" name="Zástupný obsah 5" descr="Obsah obrázku oblečení&#10;&#10;Popis byl vytvořen automaticky">
            <a:extLst>
              <a:ext uri="{FF2B5EF4-FFF2-40B4-BE49-F238E27FC236}">
                <a16:creationId xmlns:a16="http://schemas.microsoft.com/office/drawing/2014/main" id="{361515E7-3D72-4BC1-BF73-306D038259B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8108" y="184230"/>
            <a:ext cx="5356122" cy="6673769"/>
          </a:xfrm>
        </p:spPr>
      </p:pic>
      <p:pic>
        <p:nvPicPr>
          <p:cNvPr id="8" name="Zástupný obsah 7" descr="Obsah obrázku zeď, interiér, galerie, místnost&#10;&#10;Popis byl vytvořen automaticky">
            <a:extLst>
              <a:ext uri="{FF2B5EF4-FFF2-40B4-BE49-F238E27FC236}">
                <a16:creationId xmlns:a16="http://schemas.microsoft.com/office/drawing/2014/main" id="{9C380A15-55E5-48A7-88AF-CB0C628F6A9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44230" y="69028"/>
            <a:ext cx="4855269" cy="3243320"/>
          </a:xfrm>
        </p:spPr>
      </p:pic>
      <p:pic>
        <p:nvPicPr>
          <p:cNvPr id="10" name="Obrázek 9" descr="Obsah obrázku exteriér, země, strom&#10;&#10;Popis byl vytvořen automaticky">
            <a:extLst>
              <a:ext uri="{FF2B5EF4-FFF2-40B4-BE49-F238E27FC236}">
                <a16:creationId xmlns:a16="http://schemas.microsoft.com/office/drawing/2014/main" id="{3404629C-9E47-43BD-8F93-E1BE0880D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9277" y="2068914"/>
            <a:ext cx="3192723" cy="4789085"/>
          </a:xfrm>
          <a:prstGeom prst="rect">
            <a:avLst/>
          </a:prstGeom>
        </p:spPr>
      </p:pic>
      <mc:AlternateContent xmlns:mc="http://schemas.openxmlformats.org/markup-compatibility/2006" xmlns:pslz="http://schemas.microsoft.com/office/powerpoint/2016/slidezoom">
        <mc:Choice Requires="pslz">
          <p:graphicFrame>
            <p:nvGraphicFramePr>
              <p:cNvPr id="12" name="Náhled snímku 11">
                <a:extLst>
                  <a:ext uri="{FF2B5EF4-FFF2-40B4-BE49-F238E27FC236}">
                    <a16:creationId xmlns:a16="http://schemas.microsoft.com/office/drawing/2014/main" id="{8301E0D8-30A8-4C41-BA14-A1339FF2AD34}"/>
                  </a:ext>
                </a:extLst>
              </p:cNvPr>
              <p:cNvGraphicFramePr>
                <a:graphicFrameLocks noChangeAspect="1"/>
              </p:cNvGraphicFramePr>
              <p:nvPr/>
            </p:nvGraphicFramePr>
            <p:xfrm>
              <a:off x="-1435892" y="3777129"/>
              <a:ext cx="3048000" cy="1714500"/>
            </p:xfrm>
            <a:graphic>
              <a:graphicData uri="http://schemas.microsoft.com/office/powerpoint/2016/slidezoom">
                <pslz:sldZm>
                  <pslz:sldZmObj sldId="431" cId="1762009295">
                    <pslz:zmPr id="{AAA7D379-8B09-4B15-BA26-079DCA51C850}"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2" name="Náhled snímku 11">
                <a:hlinkClick r:id="rId6" action="ppaction://hlinksldjump"/>
                <a:extLst>
                  <a:ext uri="{FF2B5EF4-FFF2-40B4-BE49-F238E27FC236}">
                    <a16:creationId xmlns:a16="http://schemas.microsoft.com/office/drawing/2014/main" id="{8301E0D8-30A8-4C41-BA14-A1339FF2AD34}"/>
                  </a:ext>
                </a:extLst>
              </p:cNvPr>
              <p:cNvPicPr>
                <a:picLocks noGrp="1" noRot="1" noChangeAspect="1" noMove="1" noResize="1" noEditPoints="1" noAdjustHandles="1" noChangeArrowheads="1" noChangeShapeType="1"/>
              </p:cNvPicPr>
              <p:nvPr/>
            </p:nvPicPr>
            <p:blipFill>
              <a:blip r:embed="rId7"/>
              <a:stretch>
                <a:fillRect/>
              </a:stretch>
            </p:blipFill>
            <p:spPr>
              <a:xfrm>
                <a:off x="-1435892" y="3777129"/>
                <a:ext cx="3048000" cy="1714500"/>
              </a:xfrm>
              <a:prstGeom prst="rect">
                <a:avLst/>
              </a:prstGeom>
              <a:ln w="3175">
                <a:solidFill>
                  <a:prstClr val="ltGray"/>
                </a:solidFill>
              </a:ln>
            </p:spPr>
          </p:pic>
        </mc:Fallback>
      </mc:AlternateContent>
      <p:sp>
        <p:nvSpPr>
          <p:cNvPr id="13" name="TextovéPole 12">
            <a:extLst>
              <a:ext uri="{FF2B5EF4-FFF2-40B4-BE49-F238E27FC236}">
                <a16:creationId xmlns:a16="http://schemas.microsoft.com/office/drawing/2014/main" id="{37F004FF-FD8B-47A7-836A-487B797F4C01}"/>
              </a:ext>
            </a:extLst>
          </p:cNvPr>
          <p:cNvSpPr txBox="1"/>
          <p:nvPr/>
        </p:nvSpPr>
        <p:spPr>
          <a:xfrm>
            <a:off x="5776957" y="3493243"/>
            <a:ext cx="2931614" cy="1754326"/>
          </a:xfrm>
          <a:prstGeom prst="rect">
            <a:avLst/>
          </a:prstGeom>
          <a:noFill/>
        </p:spPr>
        <p:txBody>
          <a:bodyPr wrap="square" rtlCol="0">
            <a:spAutoFit/>
          </a:bodyPr>
          <a:lstStyle/>
          <a:p>
            <a:r>
              <a:rPr lang="cs-CZ" dirty="0" err="1"/>
              <a:t>Courtyard</a:t>
            </a:r>
            <a:r>
              <a:rPr lang="cs-CZ" dirty="0"/>
              <a:t> </a:t>
            </a:r>
            <a:r>
              <a:rPr lang="cs-CZ" dirty="0" err="1"/>
              <a:t>Tales</a:t>
            </a:r>
            <a:r>
              <a:rPr lang="cs-CZ" dirty="0"/>
              <a:t> 2017-18</a:t>
            </a:r>
          </a:p>
          <a:p>
            <a:endParaRPr lang="cs-CZ" dirty="0"/>
          </a:p>
          <a:p>
            <a:endParaRPr lang="cs-CZ" dirty="0"/>
          </a:p>
          <a:p>
            <a:r>
              <a:rPr lang="cs-CZ" dirty="0"/>
              <a:t>„</a:t>
            </a:r>
            <a:r>
              <a:rPr lang="cs-CZ" i="1" dirty="0" err="1"/>
              <a:t>blankets</a:t>
            </a:r>
            <a:r>
              <a:rPr lang="cs-CZ" i="1" dirty="0"/>
              <a:t> are </a:t>
            </a:r>
            <a:r>
              <a:rPr lang="cs-CZ" i="1" dirty="0" err="1"/>
              <a:t>closest</a:t>
            </a:r>
            <a:r>
              <a:rPr lang="cs-CZ" i="1" dirty="0"/>
              <a:t> </a:t>
            </a:r>
            <a:r>
              <a:rPr lang="cs-CZ" i="1" dirty="0" err="1"/>
              <a:t>thing</a:t>
            </a:r>
            <a:r>
              <a:rPr lang="cs-CZ" i="1" dirty="0"/>
              <a:t> to </a:t>
            </a:r>
            <a:r>
              <a:rPr lang="cs-CZ" i="1" dirty="0" err="1"/>
              <a:t>your</a:t>
            </a:r>
            <a:r>
              <a:rPr lang="cs-CZ" i="1" dirty="0"/>
              <a:t> body….</a:t>
            </a:r>
            <a:r>
              <a:rPr lang="cs-CZ" i="1" dirty="0" err="1"/>
              <a:t>you</a:t>
            </a:r>
            <a:r>
              <a:rPr lang="cs-CZ" i="1" dirty="0"/>
              <a:t> </a:t>
            </a:r>
            <a:r>
              <a:rPr lang="cs-CZ" i="1" dirty="0" err="1"/>
              <a:t>feel</a:t>
            </a:r>
            <a:r>
              <a:rPr lang="cs-CZ" i="1" dirty="0"/>
              <a:t> </a:t>
            </a:r>
            <a:r>
              <a:rPr lang="cs-CZ" i="1" dirty="0" err="1"/>
              <a:t>the</a:t>
            </a:r>
            <a:r>
              <a:rPr lang="cs-CZ" i="1" dirty="0"/>
              <a:t> body </a:t>
            </a:r>
            <a:r>
              <a:rPr lang="cs-CZ" i="1" dirty="0" err="1"/>
              <a:t>even</a:t>
            </a:r>
            <a:r>
              <a:rPr lang="cs-CZ" i="1" dirty="0"/>
              <a:t> not </a:t>
            </a:r>
            <a:r>
              <a:rPr lang="cs-CZ" i="1" dirty="0" err="1"/>
              <a:t>seeing</a:t>
            </a:r>
            <a:r>
              <a:rPr lang="cs-CZ" i="1" dirty="0"/>
              <a:t> </a:t>
            </a:r>
            <a:r>
              <a:rPr lang="cs-CZ" i="1" dirty="0" err="1"/>
              <a:t>the</a:t>
            </a:r>
            <a:r>
              <a:rPr lang="cs-CZ" i="1" dirty="0"/>
              <a:t> body</a:t>
            </a:r>
            <a:r>
              <a:rPr lang="cs-CZ" dirty="0"/>
              <a:t>“</a:t>
            </a:r>
          </a:p>
        </p:txBody>
      </p:sp>
    </p:spTree>
    <p:extLst>
      <p:ext uri="{BB962C8B-B14F-4D97-AF65-F5344CB8AC3E}">
        <p14:creationId xmlns:p14="http://schemas.microsoft.com/office/powerpoint/2010/main" val="2670394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93B86E-9245-41E4-817F-909225DF73D5}"/>
              </a:ext>
            </a:extLst>
          </p:cNvPr>
          <p:cNvSpPr>
            <a:spLocks noGrp="1"/>
          </p:cNvSpPr>
          <p:nvPr>
            <p:ph type="title"/>
          </p:nvPr>
        </p:nvSpPr>
        <p:spPr>
          <a:xfrm>
            <a:off x="838200" y="152401"/>
            <a:ext cx="10515599" cy="990600"/>
          </a:xfrm>
        </p:spPr>
        <p:txBody>
          <a:bodyPr>
            <a:normAutofit/>
          </a:bodyPr>
          <a:lstStyle/>
          <a:p>
            <a:r>
              <a:rPr lang="cs-CZ" sz="3200" dirty="0" err="1"/>
              <a:t>Berlinde</a:t>
            </a:r>
            <a:r>
              <a:rPr lang="cs-CZ" sz="3200" dirty="0"/>
              <a:t> De </a:t>
            </a:r>
            <a:r>
              <a:rPr lang="cs-CZ" sz="3200" dirty="0" err="1"/>
              <a:t>Bruyckere</a:t>
            </a:r>
            <a:r>
              <a:rPr lang="cs-CZ" sz="3200" dirty="0"/>
              <a:t>  </a:t>
            </a:r>
          </a:p>
        </p:txBody>
      </p:sp>
      <p:pic>
        <p:nvPicPr>
          <p:cNvPr id="9" name="Zástupný obsah 8" descr="Obsah obrázku dezert&#10;&#10;Popis byl vytvořen automaticky">
            <a:extLst>
              <a:ext uri="{FF2B5EF4-FFF2-40B4-BE49-F238E27FC236}">
                <a16:creationId xmlns:a16="http://schemas.microsoft.com/office/drawing/2014/main" id="{34AA0B52-13B4-41FC-A234-3C161FBBFE9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8374" y="1143001"/>
            <a:ext cx="5181600" cy="3456506"/>
          </a:xfrm>
        </p:spPr>
      </p:pic>
      <p:pic>
        <p:nvPicPr>
          <p:cNvPr id="11" name="Zástupný obsah 10" descr="Obsah obrázku interiér, skála&#10;&#10;Popis byl vytvořen automaticky">
            <a:extLst>
              <a:ext uri="{FF2B5EF4-FFF2-40B4-BE49-F238E27FC236}">
                <a16:creationId xmlns:a16="http://schemas.microsoft.com/office/drawing/2014/main" id="{501188C2-551B-4608-A075-397CEEC59E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74737" y="1567961"/>
            <a:ext cx="6617263" cy="4414198"/>
          </a:xfrm>
        </p:spPr>
      </p:pic>
      <p:sp>
        <p:nvSpPr>
          <p:cNvPr id="12" name="TextovéPole 11">
            <a:extLst>
              <a:ext uri="{FF2B5EF4-FFF2-40B4-BE49-F238E27FC236}">
                <a16:creationId xmlns:a16="http://schemas.microsoft.com/office/drawing/2014/main" id="{9EC0711F-41A7-49AD-A2E5-2DA33AB26264}"/>
              </a:ext>
            </a:extLst>
          </p:cNvPr>
          <p:cNvSpPr txBox="1"/>
          <p:nvPr/>
        </p:nvSpPr>
        <p:spPr>
          <a:xfrm>
            <a:off x="298374" y="5040086"/>
            <a:ext cx="4948540" cy="369332"/>
          </a:xfrm>
          <a:prstGeom prst="rect">
            <a:avLst/>
          </a:prstGeom>
          <a:noFill/>
        </p:spPr>
        <p:txBody>
          <a:bodyPr wrap="square" rtlCol="0">
            <a:spAutoFit/>
          </a:bodyPr>
          <a:lstStyle/>
          <a:p>
            <a:r>
              <a:rPr lang="cs-CZ" dirty="0" err="1"/>
              <a:t>Anderlecht</a:t>
            </a:r>
            <a:r>
              <a:rPr lang="cs-CZ" dirty="0"/>
              <a:t> 2018</a:t>
            </a:r>
          </a:p>
        </p:txBody>
      </p:sp>
    </p:spTree>
    <p:extLst>
      <p:ext uri="{BB962C8B-B14F-4D97-AF65-F5344CB8AC3E}">
        <p14:creationId xmlns:p14="http://schemas.microsoft.com/office/powerpoint/2010/main" val="375990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60B9CB-E5C9-43C6-971E-FE4BE0C35204}"/>
              </a:ext>
            </a:extLst>
          </p:cNvPr>
          <p:cNvSpPr>
            <a:spLocks noGrp="1"/>
          </p:cNvSpPr>
          <p:nvPr>
            <p:ph type="title"/>
          </p:nvPr>
        </p:nvSpPr>
        <p:spPr>
          <a:xfrm>
            <a:off x="1157681" y="151003"/>
            <a:ext cx="10196119" cy="1082180"/>
          </a:xfrm>
        </p:spPr>
        <p:txBody>
          <a:bodyPr/>
          <a:lstStyle/>
          <a:p>
            <a:r>
              <a:rPr lang="cs-CZ" dirty="0"/>
              <a:t>Contemporary (art?) </a:t>
            </a:r>
            <a:r>
              <a:rPr lang="cs-CZ" dirty="0" err="1"/>
              <a:t>activism</a:t>
            </a:r>
            <a:r>
              <a:rPr lang="cs-CZ" dirty="0"/>
              <a:t> </a:t>
            </a:r>
            <a:r>
              <a:rPr lang="cs-CZ" dirty="0" err="1"/>
              <a:t>once</a:t>
            </a:r>
            <a:r>
              <a:rPr lang="cs-CZ" dirty="0"/>
              <a:t> more </a:t>
            </a:r>
          </a:p>
        </p:txBody>
      </p:sp>
      <p:pic>
        <p:nvPicPr>
          <p:cNvPr id="6" name="Zástupný obsah 5" descr="Obsah obrázku text, snímek obrazovky&#10;&#10;Popis byl vytvořen automaticky">
            <a:extLst>
              <a:ext uri="{FF2B5EF4-FFF2-40B4-BE49-F238E27FC236}">
                <a16:creationId xmlns:a16="http://schemas.microsoft.com/office/drawing/2014/main" id="{F4EB7437-3E69-4ED4-A20C-88BE2122ACA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4585" y="1636624"/>
            <a:ext cx="3924503" cy="4931956"/>
          </a:xfrm>
        </p:spPr>
      </p:pic>
      <p:pic>
        <p:nvPicPr>
          <p:cNvPr id="8" name="Zástupný obsah 7" descr="Obsah obrázku text, venku, budova, obloha&#10;&#10;Popis byl vytvořen automaticky">
            <a:extLst>
              <a:ext uri="{FF2B5EF4-FFF2-40B4-BE49-F238E27FC236}">
                <a16:creationId xmlns:a16="http://schemas.microsoft.com/office/drawing/2014/main" id="{451B048D-4ABE-4946-B353-8251AFC2A11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08437" y="2172749"/>
            <a:ext cx="6380268" cy="4236896"/>
          </a:xfrm>
        </p:spPr>
      </p:pic>
    </p:spTree>
    <p:extLst>
      <p:ext uri="{BB962C8B-B14F-4D97-AF65-F5344CB8AC3E}">
        <p14:creationId xmlns:p14="http://schemas.microsoft.com/office/powerpoint/2010/main" val="1829813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FB6196-20FD-4DDF-8BC7-D5F9AA0BF46C}"/>
              </a:ext>
            </a:extLst>
          </p:cNvPr>
          <p:cNvSpPr>
            <a:spLocks noGrp="1"/>
          </p:cNvSpPr>
          <p:nvPr>
            <p:ph type="title"/>
          </p:nvPr>
        </p:nvSpPr>
        <p:spPr/>
        <p:txBody>
          <a:bodyPr/>
          <a:lstStyle/>
          <a:p>
            <a:endParaRPr lang="cs-CZ" dirty="0"/>
          </a:p>
        </p:txBody>
      </p:sp>
      <p:pic>
        <p:nvPicPr>
          <p:cNvPr id="7" name="Zástupný obsah 6" descr="Obsah obrázku galerie, zeď, interiér, Galerie umění&#10;&#10;Popis byl vytvořen automaticky">
            <a:extLst>
              <a:ext uri="{FF2B5EF4-FFF2-40B4-BE49-F238E27FC236}">
                <a16:creationId xmlns:a16="http://schemas.microsoft.com/office/drawing/2014/main" id="{B0E1CB83-C722-414D-B4D5-9B7E5FBFB19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9" name="Zástupný obsah 8" descr="Obsah obrázku zeď, oblečení, interiér, osoba&#10;&#10;Popis byl vytvořen automaticky">
            <a:extLst>
              <a:ext uri="{FF2B5EF4-FFF2-40B4-BE49-F238E27FC236}">
                <a16:creationId xmlns:a16="http://schemas.microsoft.com/office/drawing/2014/main" id="{DA5AB1E2-19A8-4992-A3A1-D8BEE69996A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4965"/>
            <a:ext cx="5181600" cy="3452658"/>
          </a:xfrm>
        </p:spPr>
      </p:pic>
    </p:spTree>
    <p:extLst>
      <p:ext uri="{BB962C8B-B14F-4D97-AF65-F5344CB8AC3E}">
        <p14:creationId xmlns:p14="http://schemas.microsoft.com/office/powerpoint/2010/main" val="3654612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6178CC-F7C2-396F-5EB9-B052872BB916}"/>
              </a:ext>
            </a:extLst>
          </p:cNvPr>
          <p:cNvSpPr>
            <a:spLocks noGrp="1"/>
          </p:cNvSpPr>
          <p:nvPr>
            <p:ph type="title"/>
          </p:nvPr>
        </p:nvSpPr>
        <p:spPr>
          <a:xfrm>
            <a:off x="249382" y="365126"/>
            <a:ext cx="11739418" cy="623166"/>
          </a:xfrm>
        </p:spPr>
        <p:txBody>
          <a:bodyPr>
            <a:normAutofit fontScale="90000"/>
          </a:bodyPr>
          <a:lstStyle/>
          <a:p>
            <a:r>
              <a:rPr lang="cs-CZ" dirty="0" err="1"/>
              <a:t>Why</a:t>
            </a:r>
            <a:r>
              <a:rPr lang="cs-CZ" dirty="0"/>
              <a:t> </a:t>
            </a:r>
            <a:r>
              <a:rPr lang="cs-CZ" dirty="0" err="1"/>
              <a:t>overtly</a:t>
            </a:r>
            <a:r>
              <a:rPr lang="cs-CZ" dirty="0"/>
              <a:t> </a:t>
            </a:r>
            <a:r>
              <a:rPr lang="cs-CZ" dirty="0" err="1"/>
              <a:t>political</a:t>
            </a:r>
            <a:r>
              <a:rPr lang="cs-CZ" dirty="0"/>
              <a:t> and </a:t>
            </a:r>
            <a:r>
              <a:rPr lang="cs-CZ" dirty="0" err="1"/>
              <a:t>activist</a:t>
            </a:r>
            <a:r>
              <a:rPr lang="cs-CZ" dirty="0"/>
              <a:t> art </a:t>
            </a:r>
            <a:r>
              <a:rPr lang="cs-CZ" dirty="0" err="1"/>
              <a:t>often</a:t>
            </a:r>
            <a:r>
              <a:rPr lang="cs-CZ" dirty="0"/>
              <a:t> (</a:t>
            </a:r>
            <a:r>
              <a:rPr lang="cs-CZ" dirty="0" err="1"/>
              <a:t>mostly</a:t>
            </a:r>
            <a:r>
              <a:rPr lang="cs-CZ" dirty="0"/>
              <a:t>?) </a:t>
            </a:r>
            <a:r>
              <a:rPr lang="cs-CZ" dirty="0" err="1"/>
              <a:t>fails</a:t>
            </a:r>
            <a:endParaRPr lang="cs-CZ" dirty="0"/>
          </a:p>
        </p:txBody>
      </p:sp>
      <p:sp>
        <p:nvSpPr>
          <p:cNvPr id="3" name="Zástupný text 2">
            <a:extLst>
              <a:ext uri="{FF2B5EF4-FFF2-40B4-BE49-F238E27FC236}">
                <a16:creationId xmlns:a16="http://schemas.microsoft.com/office/drawing/2014/main" id="{44BD074F-15A8-ED3B-9114-18BBB76E3E81}"/>
              </a:ext>
            </a:extLst>
          </p:cNvPr>
          <p:cNvSpPr>
            <a:spLocks noGrp="1"/>
          </p:cNvSpPr>
          <p:nvPr>
            <p:ph type="body" idx="1"/>
          </p:nvPr>
        </p:nvSpPr>
        <p:spPr>
          <a:xfrm flipH="1">
            <a:off x="5997575" y="1422401"/>
            <a:ext cx="440170" cy="389804"/>
          </a:xfrm>
        </p:spPr>
        <p:txBody>
          <a:bodyPr>
            <a:normAutofit fontScale="92500" lnSpcReduction="10000"/>
          </a:bodyPr>
          <a:lstStyle/>
          <a:p>
            <a:endParaRPr lang="cs-CZ" dirty="0"/>
          </a:p>
        </p:txBody>
      </p:sp>
      <p:sp>
        <p:nvSpPr>
          <p:cNvPr id="4" name="Zástupný obsah 3">
            <a:extLst>
              <a:ext uri="{FF2B5EF4-FFF2-40B4-BE49-F238E27FC236}">
                <a16:creationId xmlns:a16="http://schemas.microsoft.com/office/drawing/2014/main" id="{E4A66379-6881-FBBA-532A-368101EF0666}"/>
              </a:ext>
            </a:extLst>
          </p:cNvPr>
          <p:cNvSpPr>
            <a:spLocks noGrp="1"/>
          </p:cNvSpPr>
          <p:nvPr>
            <p:ph sz="half" idx="2"/>
          </p:nvPr>
        </p:nvSpPr>
        <p:spPr>
          <a:xfrm>
            <a:off x="387928" y="1320800"/>
            <a:ext cx="5609648" cy="4868863"/>
          </a:xfrm>
        </p:spPr>
        <p:txBody>
          <a:bodyPr>
            <a:normAutofit fontScale="85000" lnSpcReduction="20000"/>
          </a:bodyPr>
          <a:lstStyle/>
          <a:p>
            <a:pPr marL="514350" indent="-514350">
              <a:buAutoNum type="arabicParenR"/>
            </a:pPr>
            <a:r>
              <a:rPr lang="cs-CZ" dirty="0" err="1"/>
              <a:t>Hypocrisy</a:t>
            </a:r>
            <a:r>
              <a:rPr lang="cs-CZ" dirty="0"/>
              <a:t> </a:t>
            </a:r>
            <a:r>
              <a:rPr lang="cs-CZ" dirty="0" err="1"/>
              <a:t>of</a:t>
            </a:r>
            <a:r>
              <a:rPr lang="cs-CZ" dirty="0"/>
              <a:t> art </a:t>
            </a:r>
            <a:r>
              <a:rPr lang="cs-CZ" dirty="0" err="1"/>
              <a:t>world</a:t>
            </a:r>
            <a:r>
              <a:rPr lang="cs-CZ" dirty="0"/>
              <a:t>:</a:t>
            </a:r>
          </a:p>
          <a:p>
            <a:pPr marL="0" indent="0">
              <a:buNone/>
            </a:pPr>
            <a:r>
              <a:rPr lang="cs-CZ" dirty="0"/>
              <a:t> (</a:t>
            </a:r>
            <a:r>
              <a:rPr lang="en-US" i="1" dirty="0"/>
              <a:t>the art world’s deep interdependence with the sectors of society benefiting most from the crises caused by capital—from the debt-induced deterioration of labor, the elimination of the middle class, and the global commerce of war to the fracking of our natural environment—has become obvious, a scandalous fact. </a:t>
            </a:r>
            <a:r>
              <a:rPr lang="cs-CZ" i="1" dirty="0"/>
              <a:t>)</a:t>
            </a:r>
          </a:p>
          <a:p>
            <a:pPr marL="0" indent="0">
              <a:buNone/>
            </a:pPr>
            <a:endParaRPr lang="cs-CZ" dirty="0"/>
          </a:p>
          <a:p>
            <a:pPr marL="0" indent="0">
              <a:buNone/>
            </a:pPr>
            <a:endParaRPr lang="cs-CZ" dirty="0"/>
          </a:p>
          <a:p>
            <a:pPr marL="0" indent="0">
              <a:buNone/>
            </a:pPr>
            <a:r>
              <a:rPr lang="cs-CZ" dirty="0"/>
              <a:t>2) Many </a:t>
            </a:r>
            <a:r>
              <a:rPr lang="cs-CZ" dirty="0" err="1"/>
              <a:t>works</a:t>
            </a:r>
            <a:r>
              <a:rPr lang="cs-CZ" dirty="0"/>
              <a:t> </a:t>
            </a:r>
            <a:r>
              <a:rPr lang="cs-CZ" dirty="0" err="1"/>
              <a:t>with</a:t>
            </a:r>
            <a:r>
              <a:rPr lang="cs-CZ" dirty="0"/>
              <a:t> </a:t>
            </a:r>
            <a:r>
              <a:rPr lang="cs-CZ" dirty="0" err="1"/>
              <a:t>political</a:t>
            </a:r>
            <a:r>
              <a:rPr lang="cs-CZ" dirty="0"/>
              <a:t> </a:t>
            </a:r>
            <a:r>
              <a:rPr lang="cs-CZ" dirty="0" err="1"/>
              <a:t>or</a:t>
            </a:r>
            <a:r>
              <a:rPr lang="cs-CZ" dirty="0"/>
              <a:t> </a:t>
            </a:r>
            <a:r>
              <a:rPr lang="cs-CZ" dirty="0" err="1"/>
              <a:t>social-activist</a:t>
            </a:r>
            <a:r>
              <a:rPr lang="cs-CZ" dirty="0"/>
              <a:t> agenda in reality </a:t>
            </a:r>
            <a:r>
              <a:rPr lang="cs-CZ" dirty="0" err="1"/>
              <a:t>trivialize</a:t>
            </a:r>
            <a:r>
              <a:rPr lang="cs-CZ" dirty="0"/>
              <a:t> </a:t>
            </a:r>
            <a:r>
              <a:rPr lang="cs-CZ" dirty="0" err="1"/>
              <a:t>complex</a:t>
            </a:r>
            <a:r>
              <a:rPr lang="cs-CZ" dirty="0"/>
              <a:t> </a:t>
            </a:r>
            <a:r>
              <a:rPr lang="cs-CZ" dirty="0" err="1"/>
              <a:t>problems</a:t>
            </a:r>
            <a:r>
              <a:rPr lang="cs-CZ" dirty="0"/>
              <a:t>, and in </a:t>
            </a:r>
            <a:r>
              <a:rPr lang="cs-CZ" dirty="0" err="1"/>
              <a:t>some</a:t>
            </a:r>
            <a:r>
              <a:rPr lang="cs-CZ" dirty="0"/>
              <a:t> </a:t>
            </a:r>
            <a:r>
              <a:rPr lang="cs-CZ" dirty="0" err="1"/>
              <a:t>cases</a:t>
            </a:r>
            <a:r>
              <a:rPr lang="cs-CZ" dirty="0"/>
              <a:t> parasite on </a:t>
            </a:r>
            <a:r>
              <a:rPr lang="cs-CZ" dirty="0" err="1"/>
              <a:t>suffering</a:t>
            </a:r>
            <a:r>
              <a:rPr lang="cs-CZ" dirty="0"/>
              <a:t> </a:t>
            </a:r>
            <a:r>
              <a:rPr lang="cs-CZ" dirty="0" err="1"/>
              <a:t>of</a:t>
            </a:r>
            <a:r>
              <a:rPr lang="cs-CZ" dirty="0"/>
              <a:t> </a:t>
            </a:r>
            <a:r>
              <a:rPr lang="cs-CZ" dirty="0" err="1"/>
              <a:t>other</a:t>
            </a:r>
            <a:r>
              <a:rPr lang="cs-CZ" dirty="0"/>
              <a:t> </a:t>
            </a:r>
            <a:r>
              <a:rPr lang="cs-CZ" dirty="0" err="1"/>
              <a:t>people</a:t>
            </a:r>
            <a:endParaRPr lang="cs-CZ" dirty="0"/>
          </a:p>
        </p:txBody>
      </p:sp>
      <p:sp>
        <p:nvSpPr>
          <p:cNvPr id="5" name="Zástupný text 4">
            <a:extLst>
              <a:ext uri="{FF2B5EF4-FFF2-40B4-BE49-F238E27FC236}">
                <a16:creationId xmlns:a16="http://schemas.microsoft.com/office/drawing/2014/main" id="{04C00A83-A6AA-4347-84E8-4D8CC796B23D}"/>
              </a:ext>
            </a:extLst>
          </p:cNvPr>
          <p:cNvSpPr>
            <a:spLocks noGrp="1"/>
          </p:cNvSpPr>
          <p:nvPr>
            <p:ph type="body" sz="quarter" idx="3"/>
          </p:nvPr>
        </p:nvSpPr>
        <p:spPr>
          <a:xfrm flipH="1">
            <a:off x="11355388" y="1881909"/>
            <a:ext cx="633412" cy="623166"/>
          </a:xfrm>
        </p:spPr>
        <p:txBody>
          <a:bodyPr>
            <a:normAutofit fontScale="92500" lnSpcReduction="10000"/>
          </a:bodyPr>
          <a:lstStyle/>
          <a:p>
            <a:endParaRPr lang="cs-CZ" dirty="0"/>
          </a:p>
        </p:txBody>
      </p:sp>
      <p:sp>
        <p:nvSpPr>
          <p:cNvPr id="6" name="Zástupný obsah 5">
            <a:extLst>
              <a:ext uri="{FF2B5EF4-FFF2-40B4-BE49-F238E27FC236}">
                <a16:creationId xmlns:a16="http://schemas.microsoft.com/office/drawing/2014/main" id="{095D63FA-F3B3-EFC2-D14F-866D3C882121}"/>
              </a:ext>
            </a:extLst>
          </p:cNvPr>
          <p:cNvSpPr>
            <a:spLocks noGrp="1"/>
          </p:cNvSpPr>
          <p:nvPr>
            <p:ph sz="quarter" idx="4"/>
          </p:nvPr>
        </p:nvSpPr>
        <p:spPr>
          <a:xfrm>
            <a:off x="6194426" y="1246909"/>
            <a:ext cx="5885814" cy="4942754"/>
          </a:xfrm>
        </p:spPr>
        <p:txBody>
          <a:bodyPr>
            <a:normAutofit fontScale="85000" lnSpcReduction="20000"/>
          </a:bodyPr>
          <a:lstStyle/>
          <a:p>
            <a:pPr marL="0" indent="0">
              <a:buNone/>
            </a:pPr>
            <a:endParaRPr lang="cs-CZ" dirty="0"/>
          </a:p>
          <a:p>
            <a:pPr marL="0" indent="0">
              <a:buNone/>
            </a:pPr>
            <a:endParaRPr lang="cs-CZ" dirty="0"/>
          </a:p>
          <a:p>
            <a:pPr marL="0" indent="0">
              <a:buNone/>
            </a:pPr>
            <a:endParaRPr lang="cs-CZ" dirty="0"/>
          </a:p>
          <a:p>
            <a:pPr marL="0" indent="0">
              <a:buNone/>
            </a:pPr>
            <a:r>
              <a:rPr lang="cs-CZ" dirty="0"/>
              <a:t>    3)Such </a:t>
            </a:r>
            <a:r>
              <a:rPr lang="cs-CZ" dirty="0" err="1"/>
              <a:t>works</a:t>
            </a:r>
            <a:r>
              <a:rPr lang="cs-CZ" dirty="0"/>
              <a:t> </a:t>
            </a:r>
            <a:r>
              <a:rPr lang="cs-CZ" dirty="0" err="1"/>
              <a:t>often</a:t>
            </a:r>
            <a:r>
              <a:rPr lang="cs-CZ" dirty="0"/>
              <a:t> miss </a:t>
            </a:r>
            <a:r>
              <a:rPr lang="cs-CZ" dirty="0" err="1"/>
              <a:t>their</a:t>
            </a:r>
            <a:r>
              <a:rPr lang="cs-CZ" dirty="0"/>
              <a:t> </a:t>
            </a:r>
            <a:r>
              <a:rPr lang="cs-CZ" dirty="0" err="1"/>
              <a:t>targets</a:t>
            </a:r>
            <a:endParaRPr lang="cs-CZ" dirty="0"/>
          </a:p>
          <a:p>
            <a:pPr marL="0" indent="0">
              <a:buNone/>
            </a:pPr>
            <a:endParaRPr lang="cs-CZ" dirty="0"/>
          </a:p>
          <a:p>
            <a:pPr marL="0" indent="0">
              <a:buNone/>
            </a:pPr>
            <a:endParaRPr lang="cs-CZ" dirty="0"/>
          </a:p>
          <a:p>
            <a:pPr marL="0" indent="0">
              <a:buNone/>
            </a:pPr>
            <a:r>
              <a:rPr lang="cs-CZ" dirty="0"/>
              <a:t>   4) </a:t>
            </a:r>
            <a:r>
              <a:rPr lang="cs-CZ" dirty="0" err="1"/>
              <a:t>Visual</a:t>
            </a:r>
            <a:r>
              <a:rPr lang="cs-CZ" dirty="0"/>
              <a:t> art </a:t>
            </a:r>
            <a:r>
              <a:rPr lang="cs-CZ" dirty="0" err="1"/>
              <a:t>is</a:t>
            </a:r>
            <a:r>
              <a:rPr lang="cs-CZ" dirty="0"/>
              <a:t> not </a:t>
            </a:r>
            <a:r>
              <a:rPr lang="cs-CZ" dirty="0" err="1"/>
              <a:t>the</a:t>
            </a:r>
            <a:r>
              <a:rPr lang="cs-CZ" dirty="0"/>
              <a:t> </a:t>
            </a:r>
            <a:r>
              <a:rPr lang="cs-CZ" dirty="0" err="1"/>
              <a:t>ideal</a:t>
            </a:r>
            <a:r>
              <a:rPr lang="cs-CZ" dirty="0"/>
              <a:t> </a:t>
            </a:r>
            <a:r>
              <a:rPr lang="cs-CZ" dirty="0" err="1"/>
              <a:t>platform</a:t>
            </a:r>
            <a:r>
              <a:rPr lang="cs-CZ" dirty="0"/>
              <a:t> for </a:t>
            </a:r>
            <a:r>
              <a:rPr lang="cs-CZ" dirty="0" err="1"/>
              <a:t>communication</a:t>
            </a:r>
            <a:r>
              <a:rPr lang="cs-CZ" dirty="0"/>
              <a:t> and </a:t>
            </a:r>
            <a:r>
              <a:rPr lang="cs-CZ" dirty="0" err="1"/>
              <a:t>discussion</a:t>
            </a:r>
            <a:r>
              <a:rPr lang="cs-CZ" dirty="0"/>
              <a:t> </a:t>
            </a:r>
            <a:r>
              <a:rPr lang="cs-CZ" dirty="0" err="1"/>
              <a:t>of</a:t>
            </a:r>
            <a:r>
              <a:rPr lang="cs-CZ" dirty="0"/>
              <a:t> </a:t>
            </a:r>
            <a:r>
              <a:rPr lang="cs-CZ" dirty="0" err="1"/>
              <a:t>difficult</a:t>
            </a:r>
            <a:r>
              <a:rPr lang="cs-CZ" dirty="0"/>
              <a:t> and </a:t>
            </a:r>
            <a:r>
              <a:rPr lang="cs-CZ" dirty="0" err="1"/>
              <a:t>pressing</a:t>
            </a:r>
            <a:r>
              <a:rPr lang="cs-CZ" dirty="0"/>
              <a:t> </a:t>
            </a:r>
            <a:r>
              <a:rPr lang="cs-CZ" dirty="0" err="1"/>
              <a:t>global</a:t>
            </a:r>
            <a:r>
              <a:rPr lang="cs-CZ" dirty="0"/>
              <a:t> </a:t>
            </a:r>
            <a:r>
              <a:rPr lang="cs-CZ" dirty="0" err="1"/>
              <a:t>problems</a:t>
            </a:r>
            <a:r>
              <a:rPr lang="cs-CZ" dirty="0"/>
              <a:t>. </a:t>
            </a:r>
          </a:p>
          <a:p>
            <a:pPr marL="0" indent="0">
              <a:buNone/>
            </a:pPr>
            <a:endParaRPr lang="cs-CZ" dirty="0"/>
          </a:p>
        </p:txBody>
      </p:sp>
    </p:spTree>
    <p:extLst>
      <p:ext uri="{BB962C8B-B14F-4D97-AF65-F5344CB8AC3E}">
        <p14:creationId xmlns:p14="http://schemas.microsoft.com/office/powerpoint/2010/main" val="30046740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498DD6-2463-4A32-B75C-7E1F1F8805A1}"/>
              </a:ext>
            </a:extLst>
          </p:cNvPr>
          <p:cNvSpPr>
            <a:spLocks noGrp="1"/>
          </p:cNvSpPr>
          <p:nvPr>
            <p:ph type="title"/>
          </p:nvPr>
        </p:nvSpPr>
        <p:spPr>
          <a:xfrm>
            <a:off x="1350628" y="365125"/>
            <a:ext cx="10003172" cy="1010669"/>
          </a:xfrm>
        </p:spPr>
        <p:txBody>
          <a:bodyPr>
            <a:normAutofit/>
          </a:bodyPr>
          <a:lstStyle/>
          <a:p>
            <a:endParaRPr lang="cs-CZ" dirty="0"/>
          </a:p>
        </p:txBody>
      </p:sp>
      <p:sp>
        <p:nvSpPr>
          <p:cNvPr id="3" name="Zástupný obsah 2">
            <a:extLst>
              <a:ext uri="{FF2B5EF4-FFF2-40B4-BE49-F238E27FC236}">
                <a16:creationId xmlns:a16="http://schemas.microsoft.com/office/drawing/2014/main" id="{CB133C16-3A42-4837-A1A0-E2E4AA863398}"/>
              </a:ext>
            </a:extLst>
          </p:cNvPr>
          <p:cNvSpPr>
            <a:spLocks noGrp="1"/>
          </p:cNvSpPr>
          <p:nvPr>
            <p:ph sz="half" idx="1"/>
          </p:nvPr>
        </p:nvSpPr>
        <p:spPr>
          <a:xfrm>
            <a:off x="536895" y="1543574"/>
            <a:ext cx="5482905" cy="4633389"/>
          </a:xfrm>
        </p:spPr>
        <p:txBody>
          <a:bodyPr>
            <a:normAutofit lnSpcReduction="10000"/>
          </a:bodyPr>
          <a:lstStyle/>
          <a:p>
            <a:pPr marL="0" indent="0">
              <a:buNone/>
            </a:pPr>
            <a:r>
              <a:rPr lang="en-US" i="1" dirty="0"/>
              <a:t>What’s wrong with today’s “protest art”—which occupies so much of our public space?</a:t>
            </a:r>
            <a:r>
              <a:rPr lang="en-US" dirty="0"/>
              <a:t> Mainly this: it’s long on protest and virtually devoid of </a:t>
            </a:r>
            <a:r>
              <a:rPr lang="en-US" i="1" dirty="0"/>
              <a:t>art</a:t>
            </a:r>
            <a:r>
              <a:rPr lang="en-US" dirty="0"/>
              <a:t>.</a:t>
            </a:r>
            <a:endParaRPr lang="cs-CZ" dirty="0"/>
          </a:p>
        </p:txBody>
      </p:sp>
      <p:sp>
        <p:nvSpPr>
          <p:cNvPr id="4" name="Zástupný obsah 3">
            <a:extLst>
              <a:ext uri="{FF2B5EF4-FFF2-40B4-BE49-F238E27FC236}">
                <a16:creationId xmlns:a16="http://schemas.microsoft.com/office/drawing/2014/main" id="{13BCF641-18A1-474C-9A3F-5C23FCDBD923}"/>
              </a:ext>
            </a:extLst>
          </p:cNvPr>
          <p:cNvSpPr>
            <a:spLocks noGrp="1"/>
          </p:cNvSpPr>
          <p:nvPr>
            <p:ph sz="half" idx="2"/>
          </p:nvPr>
        </p:nvSpPr>
        <p:spPr/>
        <p:txBody>
          <a:bodyPr>
            <a:normAutofit lnSpcReduction="10000"/>
          </a:bodyPr>
          <a:lstStyle/>
          <a:p>
            <a:pPr marL="0" indent="0">
              <a:buNone/>
            </a:pPr>
            <a:r>
              <a:rPr lang="en-US" dirty="0"/>
              <a:t>aestheticization and </a:t>
            </a:r>
            <a:r>
              <a:rPr lang="en-US" dirty="0" err="1"/>
              <a:t>spectacularization</a:t>
            </a:r>
            <a:r>
              <a:rPr lang="en-US" dirty="0"/>
              <a:t> of politics, including political protest, are bad things because </a:t>
            </a:r>
            <a:r>
              <a:rPr lang="en-US" dirty="0">
                <a:highlight>
                  <a:srgbClr val="FFFF00"/>
                </a:highlight>
              </a:rPr>
              <a:t>they divert attention away from the practical goals of political protest and towards its aesthetic form. </a:t>
            </a:r>
            <a:r>
              <a:rPr lang="en-US" dirty="0"/>
              <a:t>And this means that art cannot be used as a medium of a genuine political protest—because the use of art for political action necessarily aestheticizes</a:t>
            </a:r>
            <a:r>
              <a:rPr lang="cs-CZ" dirty="0"/>
              <a:t>….</a:t>
            </a:r>
            <a:r>
              <a:rPr lang="en-US" dirty="0"/>
              <a:t> </a:t>
            </a:r>
            <a:endParaRPr lang="cs-CZ" dirty="0"/>
          </a:p>
          <a:p>
            <a:endParaRPr lang="cs-CZ" dirty="0"/>
          </a:p>
        </p:txBody>
      </p:sp>
      <p:pic>
        <p:nvPicPr>
          <p:cNvPr id="6" name="Obrázek 5" descr="Obsah obrázku obloha, venku, socha, strom&#10;&#10;Popis byl vytvořen automaticky">
            <a:extLst>
              <a:ext uri="{FF2B5EF4-FFF2-40B4-BE49-F238E27FC236}">
                <a16:creationId xmlns:a16="http://schemas.microsoft.com/office/drawing/2014/main" id="{6BFF2BCB-AC6C-4F8D-9665-B624481F3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451" y="3652705"/>
            <a:ext cx="2945105" cy="2945105"/>
          </a:xfrm>
          <a:prstGeom prst="rect">
            <a:avLst/>
          </a:prstGeom>
        </p:spPr>
      </p:pic>
    </p:spTree>
    <p:extLst>
      <p:ext uri="{BB962C8B-B14F-4D97-AF65-F5344CB8AC3E}">
        <p14:creationId xmlns:p14="http://schemas.microsoft.com/office/powerpoint/2010/main" val="395143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BADB2E-3E53-6F85-0EA5-928F08C4A0B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6ECF241-2C25-2982-E723-F0E9986CC796}"/>
              </a:ext>
            </a:extLst>
          </p:cNvPr>
          <p:cNvSpPr>
            <a:spLocks noGrp="1"/>
          </p:cNvSpPr>
          <p:nvPr>
            <p:ph sz="half" idx="1"/>
          </p:nvPr>
        </p:nvSpPr>
        <p:spPr>
          <a:xfrm>
            <a:off x="591127" y="157018"/>
            <a:ext cx="5428673" cy="6019945"/>
          </a:xfrm>
        </p:spPr>
        <p:txBody>
          <a:bodyPr/>
          <a:lstStyle/>
          <a:p>
            <a:pPr marL="0" indent="0">
              <a:buNone/>
            </a:pPr>
            <a:endParaRPr lang="cs-CZ" dirty="0"/>
          </a:p>
          <a:p>
            <a:pPr marL="0" indent="0">
              <a:buNone/>
            </a:pPr>
            <a:endParaRPr lang="cs-CZ" dirty="0"/>
          </a:p>
          <a:p>
            <a:pPr marL="0" indent="0">
              <a:buNone/>
            </a:pPr>
            <a:r>
              <a:rPr lang="cs-CZ" dirty="0"/>
              <a:t>Works </a:t>
            </a:r>
            <a:r>
              <a:rPr lang="cs-CZ" dirty="0" err="1"/>
              <a:t>of</a:t>
            </a:r>
            <a:r>
              <a:rPr lang="cs-CZ" dirty="0"/>
              <a:t> art </a:t>
            </a:r>
            <a:r>
              <a:rPr lang="cs-CZ" dirty="0" err="1"/>
              <a:t>can</a:t>
            </a:r>
            <a:r>
              <a:rPr lang="cs-CZ" dirty="0"/>
              <a:t> </a:t>
            </a:r>
            <a:r>
              <a:rPr lang="cs-CZ" dirty="0" err="1"/>
              <a:t>raise</a:t>
            </a:r>
            <a:r>
              <a:rPr lang="cs-CZ" dirty="0"/>
              <a:t> public </a:t>
            </a:r>
            <a:r>
              <a:rPr lang="cs-CZ" dirty="0" err="1"/>
              <a:t>awareness</a:t>
            </a:r>
            <a:r>
              <a:rPr lang="cs-CZ" dirty="0"/>
              <a:t>, </a:t>
            </a:r>
            <a:r>
              <a:rPr lang="cs-CZ" dirty="0" err="1"/>
              <a:t>motivate</a:t>
            </a:r>
            <a:r>
              <a:rPr lang="cs-CZ" dirty="0"/>
              <a:t> and </a:t>
            </a:r>
            <a:r>
              <a:rPr lang="cs-CZ" dirty="0" err="1"/>
              <a:t>mobilize</a:t>
            </a:r>
            <a:r>
              <a:rPr lang="cs-CZ" dirty="0"/>
              <a:t> </a:t>
            </a:r>
          </a:p>
          <a:p>
            <a:pPr marL="0" indent="0">
              <a:buNone/>
            </a:pPr>
            <a:r>
              <a:rPr lang="cs-CZ" dirty="0" err="1"/>
              <a:t>individuals</a:t>
            </a:r>
            <a:r>
              <a:rPr lang="cs-CZ" dirty="0"/>
              <a:t> and </a:t>
            </a:r>
            <a:r>
              <a:rPr lang="cs-CZ" dirty="0" err="1"/>
              <a:t>groups</a:t>
            </a:r>
            <a:r>
              <a:rPr lang="cs-CZ" dirty="0"/>
              <a:t> for  to do </a:t>
            </a:r>
            <a:r>
              <a:rPr lang="cs-CZ" dirty="0" err="1"/>
              <a:t>morally</a:t>
            </a:r>
            <a:r>
              <a:rPr lang="cs-CZ" dirty="0"/>
              <a:t> </a:t>
            </a:r>
            <a:r>
              <a:rPr lang="cs-CZ" dirty="0" err="1"/>
              <a:t>good</a:t>
            </a:r>
            <a:r>
              <a:rPr lang="cs-CZ" dirty="0"/>
              <a:t> </a:t>
            </a:r>
            <a:r>
              <a:rPr lang="cs-CZ" dirty="0" err="1"/>
              <a:t>things</a:t>
            </a:r>
            <a:r>
              <a:rPr lang="cs-CZ" dirty="0"/>
              <a:t>.</a:t>
            </a:r>
          </a:p>
          <a:p>
            <a:pPr marL="0" indent="0">
              <a:buNone/>
            </a:pPr>
            <a:endParaRPr lang="cs-CZ" dirty="0"/>
          </a:p>
          <a:p>
            <a:pPr marL="0" indent="0">
              <a:buNone/>
            </a:pPr>
            <a:r>
              <a:rPr lang="cs-CZ" dirty="0">
                <a:solidFill>
                  <a:srgbClr val="FF0000"/>
                </a:solidFill>
              </a:rPr>
              <a:t>But </a:t>
            </a:r>
            <a:r>
              <a:rPr lang="cs-CZ" dirty="0" err="1">
                <a:solidFill>
                  <a:srgbClr val="FF0000"/>
                </a:solidFill>
              </a:rPr>
              <a:t>they</a:t>
            </a:r>
            <a:r>
              <a:rPr lang="cs-CZ" dirty="0">
                <a:solidFill>
                  <a:srgbClr val="FF0000"/>
                </a:solidFill>
              </a:rPr>
              <a:t> </a:t>
            </a:r>
            <a:r>
              <a:rPr lang="cs-CZ" dirty="0" err="1">
                <a:solidFill>
                  <a:srgbClr val="FF0000"/>
                </a:solidFill>
              </a:rPr>
              <a:t>can</a:t>
            </a:r>
            <a:r>
              <a:rPr lang="cs-CZ" dirty="0">
                <a:solidFill>
                  <a:srgbClr val="FF0000"/>
                </a:solidFill>
              </a:rPr>
              <a:t> do so </a:t>
            </a:r>
            <a:r>
              <a:rPr lang="cs-CZ" dirty="0" err="1">
                <a:solidFill>
                  <a:srgbClr val="FF0000"/>
                </a:solidFill>
              </a:rPr>
              <a:t>only</a:t>
            </a:r>
            <a:r>
              <a:rPr lang="cs-CZ" dirty="0">
                <a:solidFill>
                  <a:srgbClr val="FF0000"/>
                </a:solidFill>
              </a:rPr>
              <a:t> </a:t>
            </a:r>
            <a:r>
              <a:rPr lang="cs-CZ" dirty="0" err="1">
                <a:solidFill>
                  <a:srgbClr val="FF0000"/>
                </a:solidFill>
              </a:rPr>
              <a:t>through</a:t>
            </a:r>
            <a:r>
              <a:rPr lang="cs-CZ" dirty="0">
                <a:solidFill>
                  <a:srgbClr val="FF0000"/>
                </a:solidFill>
              </a:rPr>
              <a:t> </a:t>
            </a:r>
            <a:r>
              <a:rPr lang="cs-CZ" dirty="0" err="1">
                <a:solidFill>
                  <a:srgbClr val="FF0000"/>
                </a:solidFill>
              </a:rPr>
              <a:t>their</a:t>
            </a:r>
            <a:r>
              <a:rPr lang="cs-CZ" dirty="0">
                <a:solidFill>
                  <a:srgbClr val="FF0000"/>
                </a:solidFill>
              </a:rPr>
              <a:t> </a:t>
            </a:r>
            <a:r>
              <a:rPr lang="cs-CZ" dirty="0" err="1">
                <a:solidFill>
                  <a:srgbClr val="FF0000"/>
                </a:solidFill>
              </a:rPr>
              <a:t>potential</a:t>
            </a:r>
            <a:r>
              <a:rPr lang="cs-CZ" dirty="0">
                <a:solidFill>
                  <a:srgbClr val="FF0000"/>
                </a:solidFill>
              </a:rPr>
              <a:t> to </a:t>
            </a:r>
            <a:r>
              <a:rPr lang="cs-CZ" dirty="0" err="1">
                <a:solidFill>
                  <a:srgbClr val="FF0000"/>
                </a:solidFill>
              </a:rPr>
              <a:t>offer</a:t>
            </a:r>
            <a:r>
              <a:rPr lang="cs-CZ" dirty="0">
                <a:solidFill>
                  <a:srgbClr val="FF0000"/>
                </a:solidFill>
              </a:rPr>
              <a:t> </a:t>
            </a:r>
            <a:r>
              <a:rPr lang="cs-CZ" dirty="0" err="1">
                <a:solidFill>
                  <a:srgbClr val="FF0000"/>
                </a:solidFill>
              </a:rPr>
              <a:t>an</a:t>
            </a:r>
            <a:r>
              <a:rPr lang="cs-CZ" dirty="0">
                <a:solidFill>
                  <a:srgbClr val="FF0000"/>
                </a:solidFill>
              </a:rPr>
              <a:t> </a:t>
            </a:r>
            <a:r>
              <a:rPr lang="cs-CZ" dirty="0" err="1">
                <a:solidFill>
                  <a:srgbClr val="FF0000"/>
                </a:solidFill>
              </a:rPr>
              <a:t>exceptional</a:t>
            </a:r>
            <a:r>
              <a:rPr lang="cs-CZ" dirty="0">
                <a:solidFill>
                  <a:srgbClr val="FF0000"/>
                </a:solidFill>
              </a:rPr>
              <a:t> </a:t>
            </a:r>
            <a:r>
              <a:rPr lang="cs-CZ" dirty="0" err="1">
                <a:solidFill>
                  <a:srgbClr val="FF0000"/>
                </a:solidFill>
              </a:rPr>
              <a:t>visual</a:t>
            </a:r>
            <a:r>
              <a:rPr lang="cs-CZ" dirty="0">
                <a:solidFill>
                  <a:srgbClr val="FF0000"/>
                </a:solidFill>
              </a:rPr>
              <a:t>, </a:t>
            </a:r>
            <a:r>
              <a:rPr lang="cs-CZ" dirty="0" err="1">
                <a:solidFill>
                  <a:srgbClr val="FF0000"/>
                </a:solidFill>
              </a:rPr>
              <a:t>cognitive</a:t>
            </a:r>
            <a:r>
              <a:rPr lang="cs-CZ" dirty="0">
                <a:solidFill>
                  <a:srgbClr val="FF0000"/>
                </a:solidFill>
              </a:rPr>
              <a:t> and </a:t>
            </a:r>
            <a:r>
              <a:rPr lang="cs-CZ" dirty="0" err="1">
                <a:solidFill>
                  <a:srgbClr val="FF0000"/>
                </a:solidFill>
              </a:rPr>
              <a:t>affective</a:t>
            </a:r>
            <a:r>
              <a:rPr lang="cs-CZ" dirty="0">
                <a:solidFill>
                  <a:srgbClr val="FF0000"/>
                </a:solidFill>
              </a:rPr>
              <a:t> </a:t>
            </a:r>
            <a:r>
              <a:rPr lang="cs-CZ" dirty="0" err="1">
                <a:solidFill>
                  <a:srgbClr val="FF0000"/>
                </a:solidFill>
              </a:rPr>
              <a:t>experiences</a:t>
            </a:r>
            <a:r>
              <a:rPr lang="cs-CZ" dirty="0">
                <a:solidFill>
                  <a:srgbClr val="FF0000"/>
                </a:solidFill>
              </a:rPr>
              <a:t>.</a:t>
            </a:r>
          </a:p>
        </p:txBody>
      </p:sp>
      <p:sp>
        <p:nvSpPr>
          <p:cNvPr id="4" name="Zástupný obsah 3">
            <a:extLst>
              <a:ext uri="{FF2B5EF4-FFF2-40B4-BE49-F238E27FC236}">
                <a16:creationId xmlns:a16="http://schemas.microsoft.com/office/drawing/2014/main" id="{4D4C6B63-6ADC-7B42-92DC-913BCD682800}"/>
              </a:ext>
            </a:extLst>
          </p:cNvPr>
          <p:cNvSpPr>
            <a:spLocks noGrp="1"/>
          </p:cNvSpPr>
          <p:nvPr>
            <p:ph sz="half" idx="2"/>
          </p:nvPr>
        </p:nvSpPr>
        <p:spPr>
          <a:xfrm>
            <a:off x="6602136" y="931178"/>
            <a:ext cx="4751664" cy="5245785"/>
          </a:xfrm>
        </p:spPr>
        <p:txBody>
          <a:bodyPr/>
          <a:lstStyle/>
          <a:p>
            <a:pPr marL="0" indent="0">
              <a:buNone/>
            </a:pPr>
            <a:r>
              <a:rPr lang="cs-CZ" dirty="0" err="1"/>
              <a:t>If</a:t>
            </a:r>
            <a:r>
              <a:rPr lang="cs-CZ" dirty="0"/>
              <a:t> </a:t>
            </a:r>
            <a:r>
              <a:rPr lang="cs-CZ" dirty="0" err="1"/>
              <a:t>they</a:t>
            </a:r>
            <a:r>
              <a:rPr lang="cs-CZ" dirty="0"/>
              <a:t> are not </a:t>
            </a:r>
            <a:r>
              <a:rPr lang="cs-CZ" dirty="0" err="1"/>
              <a:t>capable</a:t>
            </a:r>
            <a:r>
              <a:rPr lang="cs-CZ" dirty="0"/>
              <a:t> </a:t>
            </a:r>
            <a:r>
              <a:rPr lang="cs-CZ" dirty="0" err="1"/>
              <a:t>of</a:t>
            </a:r>
            <a:r>
              <a:rPr lang="cs-CZ" dirty="0"/>
              <a:t> </a:t>
            </a:r>
            <a:r>
              <a:rPr lang="cs-CZ" dirty="0" err="1"/>
              <a:t>providing</a:t>
            </a:r>
            <a:r>
              <a:rPr lang="cs-CZ" dirty="0"/>
              <a:t> such </a:t>
            </a:r>
            <a:r>
              <a:rPr lang="cs-CZ" dirty="0" err="1"/>
              <a:t>experiences</a:t>
            </a:r>
            <a:r>
              <a:rPr lang="cs-CZ" dirty="0"/>
              <a:t>, </a:t>
            </a:r>
            <a:r>
              <a:rPr lang="cs-CZ" dirty="0" err="1"/>
              <a:t>they</a:t>
            </a:r>
            <a:r>
              <a:rPr lang="cs-CZ" dirty="0"/>
              <a:t> </a:t>
            </a:r>
            <a:r>
              <a:rPr lang="cs-CZ" dirty="0" err="1"/>
              <a:t>remain</a:t>
            </a:r>
            <a:r>
              <a:rPr lang="cs-CZ" dirty="0"/>
              <a:t> </a:t>
            </a:r>
            <a:r>
              <a:rPr lang="cs-CZ" dirty="0" err="1"/>
              <a:t>only</a:t>
            </a:r>
            <a:r>
              <a:rPr lang="cs-CZ" dirty="0"/>
              <a:t> a </a:t>
            </a:r>
            <a:r>
              <a:rPr lang="cs-CZ" dirty="0" err="1"/>
              <a:t>piece</a:t>
            </a:r>
            <a:r>
              <a:rPr lang="cs-CZ" dirty="0"/>
              <a:t> </a:t>
            </a:r>
            <a:r>
              <a:rPr lang="cs-CZ" dirty="0" err="1"/>
              <a:t>of</a:t>
            </a:r>
            <a:r>
              <a:rPr lang="cs-CZ" dirty="0"/>
              <a:t> propaganda </a:t>
            </a:r>
            <a:r>
              <a:rPr lang="cs-CZ" dirty="0" err="1"/>
              <a:t>or</a:t>
            </a:r>
            <a:r>
              <a:rPr lang="cs-CZ" dirty="0"/>
              <a:t> </a:t>
            </a:r>
            <a:r>
              <a:rPr lang="cs-CZ" dirty="0" err="1"/>
              <a:t>superficial</a:t>
            </a:r>
            <a:r>
              <a:rPr lang="cs-CZ" dirty="0"/>
              <a:t> comment, </a:t>
            </a:r>
            <a:r>
              <a:rPr lang="cs-CZ" dirty="0" err="1"/>
              <a:t>less</a:t>
            </a:r>
            <a:r>
              <a:rPr lang="cs-CZ" dirty="0"/>
              <a:t> </a:t>
            </a:r>
            <a:r>
              <a:rPr lang="cs-CZ" dirty="0" err="1"/>
              <a:t>effective</a:t>
            </a:r>
            <a:r>
              <a:rPr lang="cs-CZ" dirty="0"/>
              <a:t> </a:t>
            </a:r>
            <a:r>
              <a:rPr lang="cs-CZ" dirty="0" err="1"/>
              <a:t>than</a:t>
            </a:r>
            <a:r>
              <a:rPr lang="cs-CZ" dirty="0"/>
              <a:t> </a:t>
            </a:r>
            <a:r>
              <a:rPr lang="cs-CZ" dirty="0" err="1"/>
              <a:t>other</a:t>
            </a:r>
            <a:r>
              <a:rPr lang="cs-CZ" dirty="0"/>
              <a:t> </a:t>
            </a:r>
            <a:r>
              <a:rPr lang="cs-CZ" dirty="0" err="1"/>
              <a:t>forms</a:t>
            </a:r>
            <a:r>
              <a:rPr lang="cs-CZ" dirty="0"/>
              <a:t> </a:t>
            </a:r>
            <a:r>
              <a:rPr lang="cs-CZ" dirty="0" err="1"/>
              <a:t>of</a:t>
            </a:r>
            <a:r>
              <a:rPr lang="cs-CZ" dirty="0"/>
              <a:t> public </a:t>
            </a:r>
            <a:r>
              <a:rPr lang="cs-CZ" dirty="0" err="1"/>
              <a:t>discourse</a:t>
            </a:r>
            <a:r>
              <a:rPr lang="cs-CZ" dirty="0"/>
              <a:t>.</a:t>
            </a:r>
          </a:p>
        </p:txBody>
      </p:sp>
      <p:pic>
        <p:nvPicPr>
          <p:cNvPr id="6" name="Obrázek 5" descr="Obsah obrázku obraz, kresba, kreslené, ilustrace&#10;&#10;Popis byl vytvořen automaticky">
            <a:extLst>
              <a:ext uri="{FF2B5EF4-FFF2-40B4-BE49-F238E27FC236}">
                <a16:creationId xmlns:a16="http://schemas.microsoft.com/office/drawing/2014/main" id="{0258C907-F48F-454F-9A4D-42D72A5E6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5217" y="3697811"/>
            <a:ext cx="3045205" cy="3045205"/>
          </a:xfrm>
          <a:prstGeom prst="rect">
            <a:avLst/>
          </a:prstGeom>
        </p:spPr>
      </p:pic>
    </p:spTree>
    <p:extLst>
      <p:ext uri="{BB962C8B-B14F-4D97-AF65-F5344CB8AC3E}">
        <p14:creationId xmlns:p14="http://schemas.microsoft.com/office/powerpoint/2010/main" val="7693802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DB1FC5-7220-FD02-0225-4FC5218FCE5A}"/>
              </a:ext>
            </a:extLst>
          </p:cNvPr>
          <p:cNvSpPr>
            <a:spLocks noGrp="1"/>
          </p:cNvSpPr>
          <p:nvPr>
            <p:ph type="title"/>
          </p:nvPr>
        </p:nvSpPr>
        <p:spPr/>
        <p:txBody>
          <a:bodyPr/>
          <a:lstStyle/>
          <a:p>
            <a:r>
              <a:rPr lang="cs-CZ" dirty="0"/>
              <a:t>My </a:t>
            </a:r>
            <a:r>
              <a:rPr lang="cs-CZ" dirty="0" err="1"/>
              <a:t>questions</a:t>
            </a:r>
            <a:r>
              <a:rPr lang="cs-CZ" dirty="0"/>
              <a:t>:</a:t>
            </a:r>
          </a:p>
        </p:txBody>
      </p:sp>
      <p:sp>
        <p:nvSpPr>
          <p:cNvPr id="3" name="Zástupný obsah 2">
            <a:extLst>
              <a:ext uri="{FF2B5EF4-FFF2-40B4-BE49-F238E27FC236}">
                <a16:creationId xmlns:a16="http://schemas.microsoft.com/office/drawing/2014/main" id="{906D94BE-1F04-5408-DC21-9B36A73A1FF8}"/>
              </a:ext>
            </a:extLst>
          </p:cNvPr>
          <p:cNvSpPr>
            <a:spLocks noGrp="1"/>
          </p:cNvSpPr>
          <p:nvPr>
            <p:ph sz="half" idx="1"/>
          </p:nvPr>
        </p:nvSpPr>
        <p:spPr/>
        <p:txBody>
          <a:bodyPr>
            <a:normAutofit/>
          </a:bodyPr>
          <a:lstStyle/>
          <a:p>
            <a:r>
              <a:rPr lang="en-US" dirty="0"/>
              <a:t>Can art really help in addressing major problems of this world, such as climate</a:t>
            </a:r>
            <a:r>
              <a:rPr lang="cs-CZ" dirty="0"/>
              <a:t> </a:t>
            </a:r>
            <a:r>
              <a:rPr lang="en-US" dirty="0"/>
              <a:t>crisis, wars, inequality </a:t>
            </a:r>
            <a:r>
              <a:rPr lang="en-US" dirty="0" err="1"/>
              <a:t>etc</a:t>
            </a:r>
            <a:r>
              <a:rPr lang="en-US" dirty="0"/>
              <a:t>?</a:t>
            </a:r>
            <a:br>
              <a:rPr lang="en-US" dirty="0"/>
            </a:br>
            <a:endParaRPr lang="cs-CZ" dirty="0"/>
          </a:p>
          <a:p>
            <a:r>
              <a:rPr lang="en-US" dirty="0"/>
              <a:t>Is art activism making any difference, or is it largely tactics to make oneself</a:t>
            </a:r>
            <a:r>
              <a:rPr lang="cs-CZ" dirty="0"/>
              <a:t> </a:t>
            </a:r>
            <a:r>
              <a:rPr lang="en-US" dirty="0"/>
              <a:t>visible within the contemporary art world?</a:t>
            </a:r>
            <a:br>
              <a:rPr lang="en-US" dirty="0"/>
            </a:br>
            <a:endParaRPr lang="cs-CZ" dirty="0"/>
          </a:p>
        </p:txBody>
      </p:sp>
      <p:sp>
        <p:nvSpPr>
          <p:cNvPr id="4" name="Zástupný obsah 3">
            <a:extLst>
              <a:ext uri="{FF2B5EF4-FFF2-40B4-BE49-F238E27FC236}">
                <a16:creationId xmlns:a16="http://schemas.microsoft.com/office/drawing/2014/main" id="{504C1340-D21B-B320-AB8C-B2513EE7E542}"/>
              </a:ext>
            </a:extLst>
          </p:cNvPr>
          <p:cNvSpPr>
            <a:spLocks noGrp="1"/>
          </p:cNvSpPr>
          <p:nvPr>
            <p:ph sz="half" idx="2"/>
          </p:nvPr>
        </p:nvSpPr>
        <p:spPr/>
        <p:txBody>
          <a:bodyPr>
            <a:normAutofit/>
          </a:bodyPr>
          <a:lstStyle/>
          <a:p>
            <a:r>
              <a:rPr lang="en-US" dirty="0"/>
              <a:t>Have you encountered any contemporary artist/work of art, which you found</a:t>
            </a:r>
            <a:br>
              <a:rPr lang="en-US" dirty="0"/>
            </a:br>
            <a:r>
              <a:rPr lang="en-US" dirty="0"/>
              <a:t>effective as a tool of social change or activism? etc.</a:t>
            </a:r>
            <a:br>
              <a:rPr lang="en-US" dirty="0"/>
            </a:br>
            <a:endParaRPr lang="cs-CZ" dirty="0"/>
          </a:p>
          <a:p>
            <a:endParaRPr lang="cs-CZ" dirty="0"/>
          </a:p>
        </p:txBody>
      </p:sp>
    </p:spTree>
    <p:extLst>
      <p:ext uri="{BB962C8B-B14F-4D97-AF65-F5344CB8AC3E}">
        <p14:creationId xmlns:p14="http://schemas.microsoft.com/office/powerpoint/2010/main" val="2231624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A37864-18F1-471A-8618-8CBE34AB9AB6}"/>
              </a:ext>
            </a:extLst>
          </p:cNvPr>
          <p:cNvSpPr>
            <a:spLocks noGrp="1"/>
          </p:cNvSpPr>
          <p:nvPr>
            <p:ph type="title"/>
          </p:nvPr>
        </p:nvSpPr>
        <p:spPr/>
        <p:txBody>
          <a:bodyPr/>
          <a:lstStyle/>
          <a:p>
            <a:endParaRPr lang="cs-CZ"/>
          </a:p>
        </p:txBody>
      </p:sp>
      <p:pic>
        <p:nvPicPr>
          <p:cNvPr id="6" name="Zástupný obsah 5" descr="Obsah obrázku obraz, kresba, skica, umění&#10;&#10;Popis byl vytvořen automaticky">
            <a:extLst>
              <a:ext uri="{FF2B5EF4-FFF2-40B4-BE49-F238E27FC236}">
                <a16:creationId xmlns:a16="http://schemas.microsoft.com/office/drawing/2014/main" id="{126E6D0F-5361-4B4E-8765-AC104AFB93B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89143" y="788565"/>
            <a:ext cx="5050618" cy="4336798"/>
          </a:xfrm>
        </p:spPr>
      </p:pic>
      <p:sp>
        <p:nvSpPr>
          <p:cNvPr id="4" name="Zástupný obsah 3">
            <a:extLst>
              <a:ext uri="{FF2B5EF4-FFF2-40B4-BE49-F238E27FC236}">
                <a16:creationId xmlns:a16="http://schemas.microsoft.com/office/drawing/2014/main" id="{CECD5153-DF60-4A60-9B62-4BE1B72D8C15}"/>
              </a:ext>
            </a:extLst>
          </p:cNvPr>
          <p:cNvSpPr>
            <a:spLocks noGrp="1"/>
          </p:cNvSpPr>
          <p:nvPr>
            <p:ph sz="half" idx="2"/>
          </p:nvPr>
        </p:nvSpPr>
        <p:spPr>
          <a:xfrm>
            <a:off x="5805182" y="1825624"/>
            <a:ext cx="5548618" cy="5170793"/>
          </a:xfrm>
        </p:spPr>
        <p:txBody>
          <a:bodyPr>
            <a:normAutofit fontScale="92500" lnSpcReduction="1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marL="0" indent="0">
              <a:buNone/>
            </a:pPr>
            <a:endParaRPr lang="cs-CZ" b="1" dirty="0"/>
          </a:p>
          <a:p>
            <a:pPr marL="0" indent="0">
              <a:buNone/>
            </a:pPr>
            <a:r>
              <a:rPr lang="cs-CZ" dirty="0" err="1"/>
              <a:t>Käthe</a:t>
            </a:r>
            <a:r>
              <a:rPr lang="cs-CZ" dirty="0"/>
              <a:t> </a:t>
            </a:r>
            <a:r>
              <a:rPr lang="cs-CZ" dirty="0" err="1"/>
              <a:t>Kollwitz</a:t>
            </a:r>
            <a:endParaRPr lang="cs-CZ" dirty="0"/>
          </a:p>
          <a:p>
            <a:pPr marL="0" indent="0">
              <a:buNone/>
            </a:pPr>
            <a:r>
              <a:rPr lang="cs-CZ" dirty="0"/>
              <a:t> </a:t>
            </a:r>
          </a:p>
        </p:txBody>
      </p:sp>
      <p:pic>
        <p:nvPicPr>
          <p:cNvPr id="8" name="Obrázek 7" descr="Obsah obrázku obraz, skica, kresba, Kresby&#10;&#10;Popis byl vytvořen automaticky">
            <a:extLst>
              <a:ext uri="{FF2B5EF4-FFF2-40B4-BE49-F238E27FC236}">
                <a16:creationId xmlns:a16="http://schemas.microsoft.com/office/drawing/2014/main" id="{AEA2A15B-E31B-4A79-A93B-37F55963C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362" y="1690688"/>
            <a:ext cx="6903638" cy="3944936"/>
          </a:xfrm>
          <a:prstGeom prst="rect">
            <a:avLst/>
          </a:prstGeom>
        </p:spPr>
      </p:pic>
    </p:spTree>
    <p:extLst>
      <p:ext uri="{BB962C8B-B14F-4D97-AF65-F5344CB8AC3E}">
        <p14:creationId xmlns:p14="http://schemas.microsoft.com/office/powerpoint/2010/main" val="867374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57B6FE-0718-4427-8F5C-7C0C64AAA4CB}"/>
              </a:ext>
            </a:extLst>
          </p:cNvPr>
          <p:cNvSpPr>
            <a:spLocks noGrp="1"/>
          </p:cNvSpPr>
          <p:nvPr>
            <p:ph type="title"/>
          </p:nvPr>
        </p:nvSpPr>
        <p:spPr/>
        <p:txBody>
          <a:bodyPr/>
          <a:lstStyle/>
          <a:p>
            <a:endParaRPr lang="cs-CZ"/>
          </a:p>
        </p:txBody>
      </p:sp>
      <p:pic>
        <p:nvPicPr>
          <p:cNvPr id="8" name="Zástupný obsah 7" descr="Obsah obrázku obraz, oblečení, mytologie, kresba&#10;&#10;Popis byl vytvořen automaticky">
            <a:extLst>
              <a:ext uri="{FF2B5EF4-FFF2-40B4-BE49-F238E27FC236}">
                <a16:creationId xmlns:a16="http://schemas.microsoft.com/office/drawing/2014/main" id="{58B7ECB1-AB0F-496F-90E5-4C3144B3BB8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1003" y="143701"/>
            <a:ext cx="7180976" cy="5654312"/>
          </a:xfrm>
        </p:spPr>
      </p:pic>
      <p:sp>
        <p:nvSpPr>
          <p:cNvPr id="4" name="Zástupný obsah 3">
            <a:extLst>
              <a:ext uri="{FF2B5EF4-FFF2-40B4-BE49-F238E27FC236}">
                <a16:creationId xmlns:a16="http://schemas.microsoft.com/office/drawing/2014/main" id="{E232DD19-51CA-4A21-9344-99C6711E1A13}"/>
              </a:ext>
            </a:extLst>
          </p:cNvPr>
          <p:cNvSpPr>
            <a:spLocks noGrp="1"/>
          </p:cNvSpPr>
          <p:nvPr>
            <p:ph sz="half" idx="2"/>
          </p:nvPr>
        </p:nvSpPr>
        <p:spPr>
          <a:xfrm>
            <a:off x="7524924" y="1825625"/>
            <a:ext cx="4412609" cy="4351338"/>
          </a:xfrm>
        </p:spPr>
        <p:txBody>
          <a:bodyPr/>
          <a:lstStyle/>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r>
              <a:rPr lang="cs-CZ" dirty="0"/>
              <a:t>Diego Rivera, </a:t>
            </a:r>
            <a:r>
              <a:rPr lang="cs-CZ" dirty="0" err="1"/>
              <a:t>Uprising</a:t>
            </a:r>
            <a:r>
              <a:rPr lang="cs-CZ" dirty="0"/>
              <a:t> 1931</a:t>
            </a:r>
          </a:p>
        </p:txBody>
      </p:sp>
    </p:spTree>
    <p:extLst>
      <p:ext uri="{BB962C8B-B14F-4D97-AF65-F5344CB8AC3E}">
        <p14:creationId xmlns:p14="http://schemas.microsoft.com/office/powerpoint/2010/main" val="3617804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F83F12-EFBC-8B2F-39B1-1C439A9A1418}"/>
              </a:ext>
            </a:extLst>
          </p:cNvPr>
          <p:cNvSpPr>
            <a:spLocks noGrp="1"/>
          </p:cNvSpPr>
          <p:nvPr>
            <p:ph type="title"/>
          </p:nvPr>
        </p:nvSpPr>
        <p:spPr>
          <a:xfrm>
            <a:off x="461818" y="129309"/>
            <a:ext cx="10891981" cy="988291"/>
          </a:xfrm>
        </p:spPr>
        <p:txBody>
          <a:bodyPr>
            <a:normAutofit/>
          </a:bodyPr>
          <a:lstStyle/>
          <a:p>
            <a:pPr algn="ctr"/>
            <a:r>
              <a:rPr lang="cs-CZ" dirty="0" err="1"/>
              <a:t>Modern</a:t>
            </a:r>
            <a:r>
              <a:rPr lang="cs-CZ" dirty="0"/>
              <a:t> art as a </a:t>
            </a:r>
            <a:r>
              <a:rPr lang="cs-CZ" dirty="0" err="1"/>
              <a:t>means</a:t>
            </a:r>
            <a:r>
              <a:rPr lang="cs-CZ" dirty="0"/>
              <a:t> </a:t>
            </a:r>
            <a:r>
              <a:rPr lang="cs-CZ" dirty="0" err="1"/>
              <a:t>of</a:t>
            </a:r>
            <a:r>
              <a:rPr lang="cs-CZ" dirty="0"/>
              <a:t> protest…. </a:t>
            </a:r>
          </a:p>
        </p:txBody>
      </p:sp>
      <p:pic>
        <p:nvPicPr>
          <p:cNvPr id="8" name="Zástupný obsah 7" descr="Obsah obrázku text, několik&#10;&#10;Popis byl vytvořen automaticky">
            <a:extLst>
              <a:ext uri="{FF2B5EF4-FFF2-40B4-BE49-F238E27FC236}">
                <a16:creationId xmlns:a16="http://schemas.microsoft.com/office/drawing/2014/main" id="{3F7C777B-E16E-3977-A46B-50E4CC1C424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833" y="1390651"/>
            <a:ext cx="6800267" cy="4540550"/>
          </a:xfrm>
        </p:spPr>
      </p:pic>
      <p:pic>
        <p:nvPicPr>
          <p:cNvPr id="6" name="Zástupný obsah 5" descr="Obsah obrázku exteriér, staré, černá, bílá&#10;&#10;Popis byl vytvořen automaticky">
            <a:extLst>
              <a:ext uri="{FF2B5EF4-FFF2-40B4-BE49-F238E27FC236}">
                <a16:creationId xmlns:a16="http://schemas.microsoft.com/office/drawing/2014/main" id="{9D049A97-31C5-B180-FF62-1E72CA77FCD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10400" y="2781545"/>
            <a:ext cx="5181600" cy="3792048"/>
          </a:xfrm>
        </p:spPr>
      </p:pic>
    </p:spTree>
    <p:extLst>
      <p:ext uri="{BB962C8B-B14F-4D97-AF65-F5344CB8AC3E}">
        <p14:creationId xmlns:p14="http://schemas.microsoft.com/office/powerpoint/2010/main" val="2959486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EE3F7E-92A7-4809-0354-F96134534907}"/>
              </a:ext>
            </a:extLst>
          </p:cNvPr>
          <p:cNvSpPr>
            <a:spLocks noGrp="1"/>
          </p:cNvSpPr>
          <p:nvPr>
            <p:ph type="title"/>
          </p:nvPr>
        </p:nvSpPr>
        <p:spPr>
          <a:xfrm>
            <a:off x="1256145" y="101601"/>
            <a:ext cx="10097654" cy="914400"/>
          </a:xfrm>
        </p:spPr>
        <p:txBody>
          <a:bodyPr>
            <a:normAutofit/>
          </a:bodyPr>
          <a:lstStyle/>
          <a:p>
            <a:r>
              <a:rPr lang="cs-CZ" dirty="0"/>
              <a:t>and </a:t>
            </a:r>
            <a:r>
              <a:rPr lang="cs-CZ" dirty="0" err="1"/>
              <a:t>raising</a:t>
            </a:r>
            <a:r>
              <a:rPr lang="cs-CZ" dirty="0"/>
              <a:t> public </a:t>
            </a:r>
            <a:r>
              <a:rPr lang="cs-CZ" dirty="0" err="1"/>
              <a:t>awareness</a:t>
            </a:r>
            <a:r>
              <a:rPr lang="cs-CZ" dirty="0"/>
              <a:t> </a:t>
            </a:r>
          </a:p>
        </p:txBody>
      </p:sp>
      <p:pic>
        <p:nvPicPr>
          <p:cNvPr id="6" name="Zástupný obsah 5" descr="Obsah obrázku text&#10;&#10;Popis byl vytvořen automaticky">
            <a:extLst>
              <a:ext uri="{FF2B5EF4-FFF2-40B4-BE49-F238E27FC236}">
                <a16:creationId xmlns:a16="http://schemas.microsoft.com/office/drawing/2014/main" id="{1C6E7609-1AE2-3E56-9427-1467EF12DFD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099128"/>
            <a:ext cx="11932483" cy="3589067"/>
          </a:xfrm>
        </p:spPr>
      </p:pic>
      <p:sp>
        <p:nvSpPr>
          <p:cNvPr id="4" name="Zástupný obsah 3">
            <a:extLst>
              <a:ext uri="{FF2B5EF4-FFF2-40B4-BE49-F238E27FC236}">
                <a16:creationId xmlns:a16="http://schemas.microsoft.com/office/drawing/2014/main" id="{379C30AA-31CD-FEFB-404A-7BD6B5BC4D9B}"/>
              </a:ext>
            </a:extLst>
          </p:cNvPr>
          <p:cNvSpPr>
            <a:spLocks noGrp="1"/>
          </p:cNvSpPr>
          <p:nvPr>
            <p:ph sz="half" idx="2"/>
          </p:nvPr>
        </p:nvSpPr>
        <p:spPr/>
        <p:txBody>
          <a:bodyPr/>
          <a:lstStyle/>
          <a:p>
            <a:endParaRPr lang="cs-CZ"/>
          </a:p>
        </p:txBody>
      </p:sp>
      <p:sp>
        <p:nvSpPr>
          <p:cNvPr id="7" name="TextovéPole 6">
            <a:extLst>
              <a:ext uri="{FF2B5EF4-FFF2-40B4-BE49-F238E27FC236}">
                <a16:creationId xmlns:a16="http://schemas.microsoft.com/office/drawing/2014/main" id="{21134FC8-CCA5-88D8-EB67-CA9C338E6CCD}"/>
              </a:ext>
            </a:extLst>
          </p:cNvPr>
          <p:cNvSpPr txBox="1"/>
          <p:nvPr/>
        </p:nvSpPr>
        <p:spPr>
          <a:xfrm>
            <a:off x="674255" y="5758872"/>
            <a:ext cx="5421745" cy="923330"/>
          </a:xfrm>
          <a:prstGeom prst="rect">
            <a:avLst/>
          </a:prstGeom>
          <a:noFill/>
        </p:spPr>
        <p:txBody>
          <a:bodyPr wrap="square" rtlCol="0">
            <a:spAutoFit/>
          </a:bodyPr>
          <a:lstStyle/>
          <a:p>
            <a:endParaRPr lang="cs-CZ" dirty="0"/>
          </a:p>
          <a:p>
            <a:endParaRPr lang="cs-CZ" dirty="0"/>
          </a:p>
          <a:p>
            <a:r>
              <a:rPr lang="cs-CZ" dirty="0"/>
              <a:t>Leon </a:t>
            </a:r>
            <a:r>
              <a:rPr lang="cs-CZ" dirty="0" err="1"/>
              <a:t>Golub</a:t>
            </a:r>
            <a:r>
              <a:rPr lang="cs-CZ" dirty="0"/>
              <a:t>, Vietnam 1973</a:t>
            </a:r>
          </a:p>
        </p:txBody>
      </p:sp>
    </p:spTree>
    <p:extLst>
      <p:ext uri="{BB962C8B-B14F-4D97-AF65-F5344CB8AC3E}">
        <p14:creationId xmlns:p14="http://schemas.microsoft.com/office/powerpoint/2010/main" val="328700401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1895</Words>
  <Application>Microsoft Office PowerPoint</Application>
  <PresentationFormat>Širokoúhlá obrazovka</PresentationFormat>
  <Paragraphs>157</Paragraphs>
  <Slides>57</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57</vt:i4>
      </vt:variant>
    </vt:vector>
  </HeadingPairs>
  <TitlesOfParts>
    <vt:vector size="61" baseType="lpstr">
      <vt:lpstr>Arial</vt:lpstr>
      <vt:lpstr>Calibri</vt:lpstr>
      <vt:lpstr>Calibri Light</vt:lpstr>
      <vt:lpstr>Motiv Office</vt:lpstr>
      <vt:lpstr>Art, visual culture, activism</vt:lpstr>
      <vt:lpstr>Prezentace aplikace PowerPoint</vt:lpstr>
      <vt:lpstr>Prezentace aplikace PowerPoint</vt:lpstr>
      <vt:lpstr>Aims of critical and activist art</vt:lpstr>
      <vt:lpstr>Prezentace aplikace PowerPoint</vt:lpstr>
      <vt:lpstr>Prezentace aplikace PowerPoint</vt:lpstr>
      <vt:lpstr>Prezentace aplikace PowerPoint</vt:lpstr>
      <vt:lpstr>Modern art as a means of protest…. </vt:lpstr>
      <vt:lpstr>and raising public awareness </vt:lpstr>
      <vt:lpstr>Prezentace aplikace PowerPoint</vt:lpstr>
      <vt:lpstr>Activist art vs critical art </vt:lpstr>
      <vt:lpstr>Prezentace aplikace PowerPoint</vt:lpstr>
      <vt:lpstr>A few examples….</vt:lpstr>
      <vt:lpstr>                       Guerilla Girls  (since 1985)</vt:lpstr>
      <vt:lpstr>Prezentace aplikace PowerPoint</vt:lpstr>
      <vt:lpstr>Banksy</vt:lpstr>
      <vt:lpstr>Visual culture and actvisim Street activism</vt:lpstr>
      <vt:lpstr>Prezentace aplikace PowerPoint</vt:lpstr>
      <vt:lpstr>Prezentace aplikace PowerPoint</vt:lpstr>
      <vt:lpstr>Prezentace aplikace PowerPoint</vt:lpstr>
      <vt:lpstr>Prezentace aplikace PowerPoint</vt:lpstr>
      <vt:lpstr>What about art?</vt:lpstr>
      <vt:lpstr>Prezentace aplikace PowerPoint</vt:lpstr>
      <vt:lpstr>12th Berlin Biennale of Contemporary Art 2022</vt:lpstr>
      <vt:lpstr>David Chavalarias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Documenta 15</vt:lpstr>
      <vt:lpstr>My thesis:</vt:lpstr>
      <vt:lpstr>Serving good cause or exploiting suffering of others?  Case study: The plight of refugees</vt:lpstr>
      <vt:lpstr> </vt:lpstr>
      <vt:lpstr>Prezentace aplikace PowerPoint</vt:lpstr>
      <vt:lpstr>Prezentace aplikace PowerPoint</vt:lpstr>
      <vt:lpstr>Prezentace aplikace PowerPoint</vt:lpstr>
      <vt:lpstr>Reflection in popular visual culture</vt:lpstr>
      <vt:lpstr>Prezentace aplikace PowerPoint</vt:lpstr>
      <vt:lpstr>Activism or exploitation?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The Guardian view on the Venice Biennale’s migrant boat: pushing the limits of art  Editorial </vt:lpstr>
      <vt:lpstr>Prezentace aplikace PowerPoint</vt:lpstr>
      <vt:lpstr>Prezentace aplikace PowerPoint</vt:lpstr>
      <vt:lpstr>Berlinde De Bruyckere  </vt:lpstr>
      <vt:lpstr>Contemporary (art?) activism once more </vt:lpstr>
      <vt:lpstr>Prezentace aplikace PowerPoint</vt:lpstr>
      <vt:lpstr>Why overtly political and activist art often (mostly?) fails</vt:lpstr>
      <vt:lpstr>Prezentace aplikace PowerPoint</vt:lpstr>
      <vt:lpstr>Prezentace aplikace PowerPoint</vt:lpstr>
      <vt:lpstr>My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visual culture, activism</dc:title>
  <dc:creator>Ladislav Kesner</dc:creator>
  <cp:lastModifiedBy>Ladislav Kesner</cp:lastModifiedBy>
  <cp:revision>12</cp:revision>
  <dcterms:created xsi:type="dcterms:W3CDTF">2023-11-26T09:23:09Z</dcterms:created>
  <dcterms:modified xsi:type="dcterms:W3CDTF">2024-11-08T15:06:01Z</dcterms:modified>
</cp:coreProperties>
</file>