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18" r:id="rId2"/>
    <p:sldId id="256" r:id="rId3"/>
    <p:sldId id="331" r:id="rId4"/>
    <p:sldId id="332" r:id="rId5"/>
    <p:sldId id="257" r:id="rId6"/>
    <p:sldId id="308" r:id="rId7"/>
    <p:sldId id="321" r:id="rId8"/>
    <p:sldId id="322" r:id="rId9"/>
    <p:sldId id="282" r:id="rId10"/>
    <p:sldId id="297" r:id="rId11"/>
    <p:sldId id="265" r:id="rId12"/>
    <p:sldId id="274" r:id="rId13"/>
    <p:sldId id="317" r:id="rId14"/>
    <p:sldId id="277" r:id="rId15"/>
    <p:sldId id="307" r:id="rId16"/>
    <p:sldId id="302" r:id="rId17"/>
    <p:sldId id="334" r:id="rId18"/>
    <p:sldId id="305" r:id="rId19"/>
    <p:sldId id="309" r:id="rId20"/>
    <p:sldId id="310" r:id="rId21"/>
    <p:sldId id="312" r:id="rId22"/>
    <p:sldId id="314" r:id="rId23"/>
    <p:sldId id="315" r:id="rId24"/>
    <p:sldId id="335" r:id="rId25"/>
    <p:sldId id="326" r:id="rId26"/>
    <p:sldId id="323" r:id="rId27"/>
    <p:sldId id="324" r:id="rId28"/>
    <p:sldId id="333" r:id="rId29"/>
    <p:sldId id="337" r:id="rId30"/>
    <p:sldId id="338" r:id="rId31"/>
    <p:sldId id="340" r:id="rId32"/>
    <p:sldId id="325" r:id="rId33"/>
    <p:sldId id="398" r:id="rId34"/>
    <p:sldId id="341" r:id="rId35"/>
    <p:sldId id="400" r:id="rId36"/>
    <p:sldId id="399" r:id="rId37"/>
    <p:sldId id="329" r:id="rId38"/>
    <p:sldId id="330" r:id="rId39"/>
    <p:sldId id="319" r:id="rId4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dislav Kesner" initials="LK" lastIdx="2" clrIdx="0">
    <p:extLst>
      <p:ext uri="{19B8F6BF-5375-455C-9EA6-DF929625EA0E}">
        <p15:presenceInfo xmlns:p15="http://schemas.microsoft.com/office/powerpoint/2012/main" userId="Ladislav Kes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7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03T16:20:59.935" idx="2">
    <p:pos x="-291" y="3056"/>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0-01T10:12:23.974"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1A9EE-8F26-4D0E-82A7-1FD03D93D1E8}" type="datetimeFigureOut">
              <a:rPr lang="cs-CZ" smtClean="0"/>
              <a:pPr/>
              <a:t>02.10.2024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054573-581F-4A5C-9C00-8B698DC3DFED}"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40F7769-538D-4128-AAFE-8A2548124CBC}" type="slidenum">
              <a:rPr lang="en-US"/>
              <a:pPr/>
              <a:t>10</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0D06CA-91A1-4D73-AD42-A5C09840616B}" type="slidenum">
              <a:rPr lang="en-US"/>
              <a:pPr fontAlgn="base">
                <a:spcBef>
                  <a:spcPct val="0"/>
                </a:spcBef>
                <a:spcAft>
                  <a:spcPct val="0"/>
                </a:spcAft>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0C56D94-4516-4E37-9B16-A7CDBCCDD378}" type="slidenum">
              <a:rPr lang="en-US"/>
              <a:pPr/>
              <a:t>14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1054573-581F-4A5C-9C00-8B698DC3DFED}" type="slidenum">
              <a:rPr lang="cs-CZ" smtClean="0"/>
              <a:pPr/>
              <a:t>24</a:t>
            </a:fld>
            <a:endParaRPr lang="cs-CZ"/>
          </a:p>
        </p:txBody>
      </p:sp>
    </p:spTree>
    <p:extLst>
      <p:ext uri="{BB962C8B-B14F-4D97-AF65-F5344CB8AC3E}">
        <p14:creationId xmlns:p14="http://schemas.microsoft.com/office/powerpoint/2010/main" val="2668809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050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038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8ED40CF0-DE5E-45BE-AEEF-53E407018CD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122238"/>
            <a:ext cx="7543800" cy="1295400"/>
          </a:xfrm>
        </p:spPr>
        <p:txBody>
          <a:bodyPr/>
          <a:lstStyle/>
          <a:p>
            <a:r>
              <a:rPr lang="cs-CZ"/>
              <a:t>Klepnutím lze upravit styl předlohy nadpisů.</a:t>
            </a:r>
          </a:p>
        </p:txBody>
      </p:sp>
      <p:sp>
        <p:nvSpPr>
          <p:cNvPr id="3" name="Zástupný symbol pro obsah 2"/>
          <p:cNvSpPr>
            <a:spLocks noGrp="1"/>
          </p:cNvSpPr>
          <p:nvPr>
            <p:ph sz="quarter" idx="1"/>
          </p:nvPr>
        </p:nvSpPr>
        <p:spPr>
          <a:xfrm>
            <a:off x="457200" y="1719263"/>
            <a:ext cx="4038600" cy="212883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719263"/>
            <a:ext cx="4038600" cy="212883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57200" y="4000500"/>
            <a:ext cx="4038600" cy="21304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4648200" y="4000500"/>
            <a:ext cx="4038600" cy="21304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8" name="Zástupný symbol pro zápatí 7"/>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Zástupný symbol pro číslo snímku 8"/>
          <p:cNvSpPr>
            <a:spLocks noGrp="1"/>
          </p:cNvSpPr>
          <p:nvPr>
            <p:ph type="sldNum" sz="quarter" idx="12"/>
          </p:nvPr>
        </p:nvSpPr>
        <p:spPr>
          <a:xfrm>
            <a:off x="6553200" y="6248400"/>
            <a:ext cx="2133600" cy="457200"/>
          </a:xfrm>
        </p:spPr>
        <p:txBody>
          <a:bodyPr/>
          <a:lstStyle>
            <a:lvl1pPr>
              <a:defRPr/>
            </a:lvl1pPr>
          </a:lstStyle>
          <a:p>
            <a:fld id="{10297D72-C59F-4466-9091-9FFF5DE8AB41}"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02.10.2024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02.10.2024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18A2481B-5154-415F-B752-558547769AA3}" type="datetimeFigureOut">
              <a:rPr lang="cs-CZ" smtClean="0"/>
              <a:pPr/>
              <a:t>02.10.2024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02.10.2024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02.10.2024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02.10.2024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02.10.2024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moma.org/interactives/exhibitions/2012/cindysherman/" TargetMode="External"/><Relationship Id="rId2" Type="http://schemas.openxmlformats.org/officeDocument/2006/relationships/image" Target="../media/image31.jp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youtube.com/watch?v=sRdpV7GqtrA"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4.xml"/><Relationship Id="rId6" Type="http://schemas.openxmlformats.org/officeDocument/2006/relationships/image" Target="../media/image44.jpg"/><Relationship Id="rId5" Type="http://schemas.openxmlformats.org/officeDocument/2006/relationships/image" Target="../media/image43.jpeg"/><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 Id="rId4" Type="http://schemas.openxmlformats.org/officeDocument/2006/relationships/image" Target="../media/image57.jp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s://www.artforum.com/print/202207/david-joselit-on-documenta-15-and-the-59th-venice-biennale-88912?utm_campaign=hp-mostread-module&amp;utm_medium=web&amp;utm_source=homepage"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magazin.aktualne.cz/umelec-odevzdal-galerii-za-dva-miliony-jen-prazdne-ramy-jde/r~89957c24210411ec94d2ac1f6b220ee8/"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Art </a:t>
            </a:r>
            <a:r>
              <a:rPr lang="cs-CZ" sz="4000" b="1" dirty="0" err="1"/>
              <a:t>of</a:t>
            </a:r>
            <a:r>
              <a:rPr lang="cs-CZ" sz="4000" b="1" dirty="0"/>
              <a:t> XX-XXI </a:t>
            </a:r>
            <a:r>
              <a:rPr lang="cs-CZ" sz="4000" b="1" dirty="0" err="1"/>
              <a:t>century</a:t>
            </a:r>
            <a:r>
              <a:rPr lang="cs-CZ" sz="4000" b="1" dirty="0"/>
              <a:t> </a:t>
            </a:r>
          </a:p>
        </p:txBody>
      </p:sp>
      <p:sp>
        <p:nvSpPr>
          <p:cNvPr id="3" name="Zástupný symbol pro obsah 2"/>
          <p:cNvSpPr>
            <a:spLocks noGrp="1"/>
          </p:cNvSpPr>
          <p:nvPr>
            <p:ph sz="half" idx="1"/>
          </p:nvPr>
        </p:nvSpPr>
        <p:spPr>
          <a:xfrm>
            <a:off x="457200" y="1600200"/>
            <a:ext cx="4402832" cy="4983162"/>
          </a:xfrm>
        </p:spPr>
        <p:txBody>
          <a:bodyPr>
            <a:normAutofit lnSpcReduction="10000"/>
          </a:bodyPr>
          <a:lstStyle/>
          <a:p>
            <a:r>
              <a:rPr lang="cs-CZ" dirty="0"/>
              <a:t>What </a:t>
            </a:r>
            <a:r>
              <a:rPr lang="cs-CZ" dirty="0" err="1"/>
              <a:t>is</a:t>
            </a:r>
            <a:r>
              <a:rPr lang="cs-CZ" dirty="0"/>
              <a:t> </a:t>
            </a:r>
            <a:r>
              <a:rPr lang="cs-CZ" dirty="0" err="1"/>
              <a:t>the</a:t>
            </a:r>
            <a:r>
              <a:rPr lang="cs-CZ" dirty="0"/>
              <a:t> </a:t>
            </a:r>
            <a:r>
              <a:rPr lang="cs-CZ" dirty="0" err="1"/>
              <a:t>difference</a:t>
            </a:r>
            <a:r>
              <a:rPr lang="cs-CZ" dirty="0"/>
              <a:t> </a:t>
            </a:r>
            <a:r>
              <a:rPr lang="cs-CZ" dirty="0" err="1"/>
              <a:t>between</a:t>
            </a:r>
            <a:r>
              <a:rPr lang="cs-CZ" dirty="0"/>
              <a:t> </a:t>
            </a:r>
            <a:r>
              <a:rPr lang="cs-CZ" dirty="0" err="1"/>
              <a:t>modern</a:t>
            </a:r>
            <a:r>
              <a:rPr lang="cs-CZ" dirty="0"/>
              <a:t> and </a:t>
            </a:r>
            <a:r>
              <a:rPr lang="cs-CZ" dirty="0" err="1"/>
              <a:t>contemporary</a:t>
            </a:r>
            <a:r>
              <a:rPr lang="cs-CZ" dirty="0"/>
              <a:t>?</a:t>
            </a:r>
          </a:p>
          <a:p>
            <a:endParaRPr lang="cs-CZ" dirty="0"/>
          </a:p>
          <a:p>
            <a:r>
              <a:rPr lang="cs-CZ" dirty="0" err="1"/>
              <a:t>When</a:t>
            </a:r>
            <a:r>
              <a:rPr lang="cs-CZ" dirty="0"/>
              <a:t> </a:t>
            </a:r>
            <a:r>
              <a:rPr lang="cs-CZ" dirty="0" err="1"/>
              <a:t>does</a:t>
            </a:r>
            <a:r>
              <a:rPr lang="cs-CZ" dirty="0"/>
              <a:t> </a:t>
            </a:r>
            <a:r>
              <a:rPr lang="cs-CZ" dirty="0" err="1"/>
              <a:t>contemporary</a:t>
            </a:r>
            <a:r>
              <a:rPr lang="cs-CZ" dirty="0"/>
              <a:t> </a:t>
            </a:r>
            <a:r>
              <a:rPr lang="cs-CZ" dirty="0" err="1"/>
              <a:t>begin</a:t>
            </a:r>
            <a:r>
              <a:rPr lang="cs-CZ" dirty="0"/>
              <a:t>?</a:t>
            </a:r>
          </a:p>
          <a:p>
            <a:endParaRPr lang="cs-CZ" dirty="0"/>
          </a:p>
          <a:p>
            <a:r>
              <a:rPr lang="cs-CZ" dirty="0" err="1"/>
              <a:t>Does</a:t>
            </a:r>
            <a:r>
              <a:rPr lang="cs-CZ" dirty="0"/>
              <a:t> ´</a:t>
            </a:r>
            <a:r>
              <a:rPr lang="cs-CZ" dirty="0" err="1"/>
              <a:t>contemporary</a:t>
            </a:r>
            <a:r>
              <a:rPr lang="cs-CZ" dirty="0"/>
              <a:t> ´art </a:t>
            </a:r>
            <a:r>
              <a:rPr lang="cs-CZ" dirty="0" err="1"/>
              <a:t>belong</a:t>
            </a:r>
            <a:r>
              <a:rPr lang="cs-CZ" dirty="0"/>
              <a:t> to </a:t>
            </a:r>
            <a:r>
              <a:rPr lang="cs-CZ" dirty="0" err="1"/>
              <a:t>history</a:t>
            </a:r>
            <a:r>
              <a:rPr lang="cs-CZ" dirty="0"/>
              <a:t> </a:t>
            </a:r>
            <a:r>
              <a:rPr lang="cs-CZ" dirty="0" err="1"/>
              <a:t>of</a:t>
            </a:r>
            <a:r>
              <a:rPr lang="cs-CZ" dirty="0"/>
              <a:t> art? </a:t>
            </a:r>
          </a:p>
          <a:p>
            <a:r>
              <a:rPr lang="cs-CZ" dirty="0" err="1"/>
              <a:t>Can</a:t>
            </a:r>
            <a:r>
              <a:rPr lang="cs-CZ" dirty="0"/>
              <a:t> </a:t>
            </a:r>
            <a:r>
              <a:rPr lang="cs-CZ" dirty="0" err="1"/>
              <a:t>we</a:t>
            </a:r>
            <a:r>
              <a:rPr lang="cs-CZ" dirty="0"/>
              <a:t> </a:t>
            </a:r>
            <a:r>
              <a:rPr lang="cs-CZ" dirty="0" err="1"/>
              <a:t>tell</a:t>
            </a:r>
            <a:r>
              <a:rPr lang="cs-CZ" dirty="0"/>
              <a:t> </a:t>
            </a:r>
            <a:r>
              <a:rPr lang="cs-CZ" dirty="0" err="1"/>
              <a:t>good</a:t>
            </a:r>
            <a:r>
              <a:rPr lang="cs-CZ" dirty="0"/>
              <a:t> </a:t>
            </a:r>
            <a:r>
              <a:rPr lang="cs-CZ" dirty="0" err="1"/>
              <a:t>from</a:t>
            </a:r>
            <a:r>
              <a:rPr lang="cs-CZ" dirty="0"/>
              <a:t> </a:t>
            </a:r>
            <a:r>
              <a:rPr lang="cs-CZ" dirty="0" err="1"/>
              <a:t>bad</a:t>
            </a:r>
            <a:endParaRPr lang="cs-CZ" dirty="0"/>
          </a:p>
          <a:p>
            <a:pPr marL="0" indent="0">
              <a:buNone/>
            </a:pPr>
            <a:r>
              <a:rPr lang="cs-CZ" dirty="0"/>
              <a:t> in </a:t>
            </a:r>
            <a:r>
              <a:rPr lang="cs-CZ" dirty="0" err="1"/>
              <a:t>contemporary</a:t>
            </a:r>
            <a:r>
              <a:rPr lang="cs-CZ" dirty="0"/>
              <a:t> art?  </a:t>
            </a:r>
          </a:p>
        </p:txBody>
      </p:sp>
      <p:pic>
        <p:nvPicPr>
          <p:cNvPr id="6" name="Zástupný obsah 5" descr="Obsah obrázku interiér, zeď&#10;&#10;Popis byl vytvořen automaticky">
            <a:extLst>
              <a:ext uri="{FF2B5EF4-FFF2-40B4-BE49-F238E27FC236}">
                <a16:creationId xmlns:a16="http://schemas.microsoft.com/office/drawing/2014/main" id="{D21F91C0-DFDB-4F90-8172-35F53DCC0C6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268760"/>
            <a:ext cx="4689077" cy="2533179"/>
          </a:xfrm>
        </p:spPr>
      </p:pic>
      <p:sp>
        <p:nvSpPr>
          <p:cNvPr id="7" name="TextovéPole 6">
            <a:extLst>
              <a:ext uri="{FF2B5EF4-FFF2-40B4-BE49-F238E27FC236}">
                <a16:creationId xmlns:a16="http://schemas.microsoft.com/office/drawing/2014/main" id="{09CF023B-9918-4FA9-9E7B-DC6CD375FBAE}"/>
              </a:ext>
            </a:extLst>
          </p:cNvPr>
          <p:cNvSpPr txBox="1"/>
          <p:nvPr/>
        </p:nvSpPr>
        <p:spPr>
          <a:xfrm>
            <a:off x="5508104" y="4581128"/>
            <a:ext cx="3744416" cy="830997"/>
          </a:xfrm>
          <a:prstGeom prst="rect">
            <a:avLst/>
          </a:prstGeom>
          <a:noFill/>
        </p:spPr>
        <p:txBody>
          <a:bodyPr wrap="square" rtlCol="0">
            <a:spAutoFit/>
          </a:bodyPr>
          <a:lstStyle/>
          <a:p>
            <a:r>
              <a:rPr lang="cs-CZ" sz="2400" dirty="0">
                <a:solidFill>
                  <a:srgbClr val="FF0000"/>
                </a:solidFill>
              </a:rPr>
              <a:t>These </a:t>
            </a:r>
            <a:r>
              <a:rPr lang="cs-CZ" sz="2400" dirty="0" err="1">
                <a:solidFill>
                  <a:srgbClr val="FF0000"/>
                </a:solidFill>
              </a:rPr>
              <a:t>questions</a:t>
            </a:r>
            <a:r>
              <a:rPr lang="cs-CZ" sz="2400" dirty="0">
                <a:solidFill>
                  <a:srgbClr val="FF0000"/>
                </a:solidFill>
              </a:rPr>
              <a:t> are not </a:t>
            </a:r>
            <a:r>
              <a:rPr lang="cs-CZ" sz="2400" dirty="0" err="1">
                <a:solidFill>
                  <a:srgbClr val="FF0000"/>
                </a:solidFill>
              </a:rPr>
              <a:t>value-neutral</a:t>
            </a:r>
            <a:r>
              <a:rPr lang="cs-CZ" sz="24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sz="quarter"/>
          </p:nvPr>
        </p:nvSpPr>
        <p:spPr/>
        <p:txBody>
          <a:bodyPr/>
          <a:lstStyle/>
          <a:p>
            <a:pPr eaLnBrk="1" hangingPunct="1">
              <a:defRPr/>
            </a:pPr>
            <a:r>
              <a:rPr lang="cs-CZ" dirty="0"/>
              <a:t> </a:t>
            </a:r>
            <a:endParaRPr lang="en-US" dirty="0"/>
          </a:p>
        </p:txBody>
      </p:sp>
      <p:pic>
        <p:nvPicPr>
          <p:cNvPr id="45063" name="Picture 7" descr="Foucault"/>
          <p:cNvPicPr>
            <a:picLocks noGrp="1" noChangeAspect="1" noChangeArrowheads="1"/>
          </p:cNvPicPr>
          <p:nvPr>
            <p:ph sz="quarter" idx="1"/>
          </p:nvPr>
        </p:nvPicPr>
        <p:blipFill>
          <a:blip r:embed="rId3" cstate="print"/>
          <a:srcRect/>
          <a:stretch>
            <a:fillRect/>
          </a:stretch>
        </p:blipFill>
        <p:spPr>
          <a:xfrm>
            <a:off x="611560" y="908720"/>
            <a:ext cx="1519064" cy="2039582"/>
          </a:xfrm>
        </p:spPr>
      </p:pic>
      <p:sp>
        <p:nvSpPr>
          <p:cNvPr id="84996" name="Text Box 8"/>
          <p:cNvSpPr txBox="1">
            <a:spLocks noChangeArrowheads="1"/>
          </p:cNvSpPr>
          <p:nvPr/>
        </p:nvSpPr>
        <p:spPr bwMode="auto">
          <a:xfrm>
            <a:off x="467544" y="3140968"/>
            <a:ext cx="1440160" cy="307777"/>
          </a:xfrm>
          <a:prstGeom prst="rect">
            <a:avLst/>
          </a:prstGeom>
          <a:noFill/>
          <a:ln w="9525">
            <a:noFill/>
            <a:miter lim="800000"/>
            <a:headEnd/>
            <a:tailEnd/>
          </a:ln>
        </p:spPr>
        <p:txBody>
          <a:bodyPr wrap="square">
            <a:spAutoFit/>
          </a:bodyPr>
          <a:lstStyle/>
          <a:p>
            <a:pPr>
              <a:spcBef>
                <a:spcPct val="50000"/>
              </a:spcBef>
            </a:pPr>
            <a:r>
              <a:rPr lang="en-US" sz="1400" dirty="0"/>
              <a:t>Michel Foucault</a:t>
            </a:r>
            <a:endParaRPr lang="en-US" dirty="0"/>
          </a:p>
        </p:txBody>
      </p:sp>
      <p:pic>
        <p:nvPicPr>
          <p:cNvPr id="45065" name="Picture 9" descr="derrida"/>
          <p:cNvPicPr>
            <a:picLocks noGrp="1" noChangeAspect="1" noChangeArrowheads="1"/>
          </p:cNvPicPr>
          <p:nvPr>
            <p:ph sz="quarter" idx="2"/>
          </p:nvPr>
        </p:nvPicPr>
        <p:blipFill>
          <a:blip r:embed="rId4" cstate="print"/>
          <a:srcRect/>
          <a:stretch>
            <a:fillRect/>
          </a:stretch>
        </p:blipFill>
        <p:spPr>
          <a:xfrm>
            <a:off x="6438900" y="1301839"/>
            <a:ext cx="1971253" cy="1954928"/>
          </a:xfrm>
        </p:spPr>
      </p:pic>
      <p:sp>
        <p:nvSpPr>
          <p:cNvPr id="84998" name="Text Box 10"/>
          <p:cNvSpPr txBox="1">
            <a:spLocks noChangeArrowheads="1"/>
          </p:cNvSpPr>
          <p:nvPr/>
        </p:nvSpPr>
        <p:spPr bwMode="auto">
          <a:xfrm>
            <a:off x="6948264" y="3505200"/>
            <a:ext cx="1584176" cy="307777"/>
          </a:xfrm>
          <a:prstGeom prst="rect">
            <a:avLst/>
          </a:prstGeom>
          <a:noFill/>
          <a:ln w="9525">
            <a:noFill/>
            <a:miter lim="800000"/>
            <a:headEnd/>
            <a:tailEnd/>
          </a:ln>
        </p:spPr>
        <p:txBody>
          <a:bodyPr wrap="square">
            <a:spAutoFit/>
          </a:bodyPr>
          <a:lstStyle/>
          <a:p>
            <a:r>
              <a:rPr lang="en-US" sz="1400" dirty="0"/>
              <a:t>Jacques Derrida</a:t>
            </a:r>
            <a:endParaRPr lang="en-US" dirty="0"/>
          </a:p>
        </p:txBody>
      </p:sp>
      <p:sp>
        <p:nvSpPr>
          <p:cNvPr id="84999" name="Text Box 11"/>
          <p:cNvSpPr txBox="1">
            <a:spLocks noChangeArrowheads="1"/>
          </p:cNvSpPr>
          <p:nvPr/>
        </p:nvSpPr>
        <p:spPr bwMode="auto">
          <a:xfrm>
            <a:off x="2987824" y="5867400"/>
            <a:ext cx="1512168" cy="307777"/>
          </a:xfrm>
          <a:prstGeom prst="rect">
            <a:avLst/>
          </a:prstGeom>
          <a:noFill/>
          <a:ln w="9525">
            <a:noFill/>
            <a:miter lim="800000"/>
            <a:headEnd/>
            <a:tailEnd/>
          </a:ln>
        </p:spPr>
        <p:txBody>
          <a:bodyPr wrap="square">
            <a:spAutoFit/>
          </a:bodyPr>
          <a:lstStyle/>
          <a:p>
            <a:pPr>
              <a:spcBef>
                <a:spcPct val="50000"/>
              </a:spcBef>
            </a:pPr>
            <a:r>
              <a:rPr lang="en-US" sz="1400"/>
              <a:t>Gilles Deleuze</a:t>
            </a:r>
            <a:endParaRPr lang="en-US"/>
          </a:p>
        </p:txBody>
      </p:sp>
      <p:pic>
        <p:nvPicPr>
          <p:cNvPr id="45068" name="Picture 12" descr="deleuze_peellaert"/>
          <p:cNvPicPr>
            <a:picLocks noGrp="1" noChangeAspect="1" noChangeArrowheads="1"/>
          </p:cNvPicPr>
          <p:nvPr>
            <p:ph sz="quarter" idx="3"/>
          </p:nvPr>
        </p:nvPicPr>
        <p:blipFill>
          <a:blip r:embed="rId5" cstate="print"/>
          <a:srcRect/>
          <a:stretch>
            <a:fillRect/>
          </a:stretch>
        </p:blipFill>
        <p:spPr>
          <a:xfrm>
            <a:off x="2587792" y="3959225"/>
            <a:ext cx="2522537" cy="1811338"/>
          </a:xfrm>
        </p:spPr>
      </p:pic>
      <p:sp>
        <p:nvSpPr>
          <p:cNvPr id="85001" name="Text Box 13"/>
          <p:cNvSpPr txBox="1">
            <a:spLocks noChangeArrowheads="1"/>
          </p:cNvSpPr>
          <p:nvPr/>
        </p:nvSpPr>
        <p:spPr bwMode="auto">
          <a:xfrm>
            <a:off x="5105400" y="5791200"/>
            <a:ext cx="2667000" cy="304800"/>
          </a:xfrm>
          <a:prstGeom prst="rect">
            <a:avLst/>
          </a:prstGeom>
          <a:noFill/>
          <a:ln w="9525">
            <a:noFill/>
            <a:miter lim="800000"/>
            <a:headEnd/>
            <a:tailEnd/>
          </a:ln>
        </p:spPr>
        <p:txBody>
          <a:bodyPr>
            <a:spAutoFit/>
          </a:bodyPr>
          <a:lstStyle/>
          <a:p>
            <a:pPr>
              <a:spcBef>
                <a:spcPct val="50000"/>
              </a:spcBef>
            </a:pPr>
            <a:r>
              <a:rPr lang="en-US" sz="1400"/>
              <a:t>Felix Guattari</a:t>
            </a:r>
            <a:endParaRPr lang="en-US"/>
          </a:p>
        </p:txBody>
      </p:sp>
      <p:pic>
        <p:nvPicPr>
          <p:cNvPr id="45070" name="Picture 14" descr="felix_guattari"/>
          <p:cNvPicPr>
            <a:picLocks noGrp="1" noChangeAspect="1" noChangeArrowheads="1"/>
          </p:cNvPicPr>
          <p:nvPr>
            <p:ph sz="quarter" idx="4"/>
          </p:nvPr>
        </p:nvPicPr>
        <p:blipFill>
          <a:blip r:embed="rId6" cstate="print"/>
          <a:srcRect/>
          <a:stretch>
            <a:fillRect/>
          </a:stretch>
        </p:blipFill>
        <p:spPr>
          <a:xfrm>
            <a:off x="5181600" y="4038600"/>
            <a:ext cx="3205163" cy="1731963"/>
          </a:xfrm>
        </p:spPr>
      </p:pic>
      <p:pic>
        <p:nvPicPr>
          <p:cNvPr id="26626" name="Picture 2" descr="http://2.bp.blogspot.com/_HaD1w_F6EIM/S_0yRs7wyRI/AAAAAAAAACA/Ikw2ZqBiKQA/s1600/Lyotard.jpg"/>
          <p:cNvPicPr>
            <a:picLocks noChangeAspect="1" noChangeArrowheads="1"/>
          </p:cNvPicPr>
          <p:nvPr/>
        </p:nvPicPr>
        <p:blipFill>
          <a:blip r:embed="rId7" cstate="print"/>
          <a:srcRect/>
          <a:stretch>
            <a:fillRect/>
          </a:stretch>
        </p:blipFill>
        <p:spPr bwMode="auto">
          <a:xfrm>
            <a:off x="3119091" y="925153"/>
            <a:ext cx="1800200" cy="2708301"/>
          </a:xfrm>
          <a:prstGeom prst="rect">
            <a:avLst/>
          </a:prstGeom>
          <a:noFill/>
        </p:spPr>
      </p:pic>
      <p:pic>
        <p:nvPicPr>
          <p:cNvPr id="26628" name="Picture 4" descr="http://biografieonline.it/img/bio/u/Umberto_Eco.jpg"/>
          <p:cNvPicPr>
            <a:picLocks noChangeAspect="1" noChangeArrowheads="1"/>
          </p:cNvPicPr>
          <p:nvPr/>
        </p:nvPicPr>
        <p:blipFill>
          <a:blip r:embed="rId8" cstate="print"/>
          <a:srcRect/>
          <a:stretch>
            <a:fillRect/>
          </a:stretch>
        </p:blipFill>
        <p:spPr bwMode="auto">
          <a:xfrm>
            <a:off x="559375" y="3501008"/>
            <a:ext cx="1682870" cy="2520280"/>
          </a:xfrm>
          <a:prstGeom prst="rect">
            <a:avLst/>
          </a:prstGeom>
          <a:noFill/>
        </p:spPr>
      </p:pic>
      <p:sp>
        <p:nvSpPr>
          <p:cNvPr id="13" name="TextovéPole 12"/>
          <p:cNvSpPr txBox="1"/>
          <p:nvPr/>
        </p:nvSpPr>
        <p:spPr>
          <a:xfrm>
            <a:off x="251520" y="6165304"/>
            <a:ext cx="2160240" cy="369332"/>
          </a:xfrm>
          <a:prstGeom prst="rect">
            <a:avLst/>
          </a:prstGeom>
          <a:noFill/>
        </p:spPr>
        <p:txBody>
          <a:bodyPr wrap="square" rtlCol="0">
            <a:spAutoFit/>
          </a:bodyPr>
          <a:lstStyle/>
          <a:p>
            <a:r>
              <a:rPr lang="cs-CZ" dirty="0" err="1"/>
              <a:t>Umberto</a:t>
            </a:r>
            <a:r>
              <a:rPr lang="cs-CZ" dirty="0"/>
              <a:t> </a:t>
            </a:r>
            <a:r>
              <a:rPr lang="cs-CZ" dirty="0" err="1"/>
              <a:t>Eco</a:t>
            </a:r>
            <a:r>
              <a:rPr lang="cs-CZ" dirty="0"/>
              <a:t> </a:t>
            </a:r>
          </a:p>
        </p:txBody>
      </p:sp>
      <p:sp>
        <p:nvSpPr>
          <p:cNvPr id="2" name="TextovéPole 1">
            <a:extLst>
              <a:ext uri="{FF2B5EF4-FFF2-40B4-BE49-F238E27FC236}">
                <a16:creationId xmlns:a16="http://schemas.microsoft.com/office/drawing/2014/main" id="{6174E4AA-EBAD-4C3B-A24B-62A940B100E6}"/>
              </a:ext>
            </a:extLst>
          </p:cNvPr>
          <p:cNvSpPr txBox="1"/>
          <p:nvPr/>
        </p:nvSpPr>
        <p:spPr>
          <a:xfrm>
            <a:off x="1187624" y="188640"/>
            <a:ext cx="7199139" cy="584775"/>
          </a:xfrm>
          <a:prstGeom prst="rect">
            <a:avLst/>
          </a:prstGeom>
          <a:noFill/>
        </p:spPr>
        <p:txBody>
          <a:bodyPr wrap="square" rtlCol="0">
            <a:spAutoFit/>
          </a:bodyPr>
          <a:lstStyle/>
          <a:p>
            <a:r>
              <a:rPr lang="cs-CZ" sz="3200" dirty="0"/>
              <a:t>´</a:t>
            </a:r>
            <a:r>
              <a:rPr lang="cs-CZ" sz="3200" dirty="0" err="1"/>
              <a:t>Tyranny</a:t>
            </a:r>
            <a:r>
              <a:rPr lang="cs-CZ" sz="3200" dirty="0"/>
              <a:t>´ </a:t>
            </a:r>
            <a:r>
              <a:rPr lang="cs-CZ" sz="3200" dirty="0" err="1"/>
              <a:t>of</a:t>
            </a:r>
            <a:r>
              <a:rPr lang="cs-CZ" sz="3200" dirty="0"/>
              <a:t> </a:t>
            </a:r>
            <a:r>
              <a:rPr lang="cs-CZ" sz="3200" dirty="0" err="1"/>
              <a:t>theory</a:t>
            </a:r>
            <a:r>
              <a:rPr lang="cs-CZ" sz="32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lgn="ctr"/>
            <a:r>
              <a:rPr lang="en-US" u="sng" dirty="0"/>
              <a:t>De</a:t>
            </a:r>
            <a:r>
              <a:rPr lang="cs-CZ" u="sng" dirty="0" err="1"/>
              <a:t>construction</a:t>
            </a:r>
            <a:endParaRPr lang="en-US" u="sng" dirty="0"/>
          </a:p>
        </p:txBody>
      </p:sp>
      <p:sp>
        <p:nvSpPr>
          <p:cNvPr id="180227" name="Rectangle 3"/>
          <p:cNvSpPr>
            <a:spLocks noGrp="1" noChangeArrowheads="1"/>
          </p:cNvSpPr>
          <p:nvPr>
            <p:ph type="body" idx="1"/>
          </p:nvPr>
        </p:nvSpPr>
        <p:spPr>
          <a:xfrm>
            <a:off x="457200" y="1556792"/>
            <a:ext cx="8229600" cy="4569371"/>
          </a:xfrm>
        </p:spPr>
        <p:txBody>
          <a:bodyPr>
            <a:normAutofit/>
          </a:bodyPr>
          <a:lstStyle/>
          <a:p>
            <a:r>
              <a:rPr lang="cs-CZ" dirty="0"/>
              <a:t>Art </a:t>
            </a:r>
            <a:r>
              <a:rPr lang="cs-CZ" dirty="0" err="1"/>
              <a:t>works</a:t>
            </a:r>
            <a:r>
              <a:rPr lang="cs-CZ" dirty="0"/>
              <a:t> </a:t>
            </a:r>
            <a:r>
              <a:rPr lang="cs-CZ" dirty="0" err="1"/>
              <a:t>considered</a:t>
            </a:r>
            <a:r>
              <a:rPr lang="cs-CZ" dirty="0"/>
              <a:t> as text  </a:t>
            </a:r>
            <a:endParaRPr lang="en-US" dirty="0"/>
          </a:p>
          <a:p>
            <a:r>
              <a:rPr lang="cs-CZ" dirty="0"/>
              <a:t> </a:t>
            </a:r>
            <a:r>
              <a:rPr lang="cs-CZ" dirty="0" err="1"/>
              <a:t>Texts</a:t>
            </a:r>
            <a:r>
              <a:rPr lang="cs-CZ" dirty="0"/>
              <a:t> </a:t>
            </a:r>
            <a:r>
              <a:rPr lang="cs-CZ" dirty="0" err="1"/>
              <a:t>have</a:t>
            </a:r>
            <a:r>
              <a:rPr lang="cs-CZ" dirty="0"/>
              <a:t> </a:t>
            </a:r>
            <a:r>
              <a:rPr lang="cs-CZ" dirty="0" err="1"/>
              <a:t>multiple</a:t>
            </a:r>
            <a:r>
              <a:rPr lang="cs-CZ" dirty="0"/>
              <a:t> </a:t>
            </a:r>
            <a:r>
              <a:rPr lang="cs-CZ" dirty="0" err="1"/>
              <a:t>meanings</a:t>
            </a:r>
            <a:r>
              <a:rPr lang="cs-CZ" dirty="0"/>
              <a:t>   </a:t>
            </a:r>
            <a:endParaRPr lang="en-US" dirty="0"/>
          </a:p>
          <a:p>
            <a:pPr marL="742950" lvl="1" indent="-285750">
              <a:buNone/>
            </a:pPr>
            <a:r>
              <a:rPr lang="cs-CZ" dirty="0"/>
              <a:t> </a:t>
            </a:r>
            <a:endParaRPr lang="en-US" dirty="0"/>
          </a:p>
        </p:txBody>
      </p:sp>
      <p:pic>
        <p:nvPicPr>
          <p:cNvPr id="4" name="Picture 4" descr="220px-Derrida_main.jpg"/>
          <p:cNvPicPr>
            <a:picLocks noChangeAspect="1"/>
          </p:cNvPicPr>
          <p:nvPr/>
        </p:nvPicPr>
        <p:blipFill>
          <a:blip r:embed="rId2" cstate="print"/>
          <a:srcRect/>
          <a:stretch>
            <a:fillRect/>
          </a:stretch>
        </p:blipFill>
        <p:spPr bwMode="auto">
          <a:xfrm>
            <a:off x="5681498" y="2802942"/>
            <a:ext cx="3024336" cy="3780420"/>
          </a:xfrm>
          <a:prstGeom prst="rect">
            <a:avLst/>
          </a:prstGeom>
          <a:noFill/>
          <a:ln w="9525">
            <a:noFill/>
            <a:miter lim="800000"/>
            <a:headEnd/>
            <a:tailEnd/>
          </a:ln>
        </p:spPr>
      </p:pic>
    </p:spTree>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3" y="152636"/>
            <a:ext cx="8153400" cy="792088"/>
          </a:xfrm>
        </p:spPr>
        <p:txBody>
          <a:bodyPr>
            <a:normAutofit fontScale="90000"/>
          </a:bodyPr>
          <a:lstStyle/>
          <a:p>
            <a:pPr fontAlgn="auto">
              <a:spcAft>
                <a:spcPts val="0"/>
              </a:spcAft>
              <a:defRPr/>
            </a:pPr>
            <a:r>
              <a:rPr lang="en-US" dirty="0">
                <a:latin typeface="+mn-lt"/>
              </a:rPr>
              <a:t>J</a:t>
            </a:r>
            <a:r>
              <a:rPr lang="cs-CZ" dirty="0" err="1">
                <a:latin typeface="+mn-lt"/>
              </a:rPr>
              <a:t>ean</a:t>
            </a:r>
            <a:r>
              <a:rPr lang="en-US" dirty="0">
                <a:latin typeface="+mn-lt"/>
              </a:rPr>
              <a:t> </a:t>
            </a:r>
            <a:r>
              <a:rPr lang="en-US" dirty="0">
                <a:latin typeface="+mn-lt"/>
                <a:cs typeface="Aharoni" pitchFamily="2" charset="-79"/>
              </a:rPr>
              <a:t>B</a:t>
            </a:r>
            <a:r>
              <a:rPr lang="cs-CZ" dirty="0" err="1">
                <a:latin typeface="+mn-lt"/>
                <a:cs typeface="Aharoni" pitchFamily="2" charset="-79"/>
              </a:rPr>
              <a:t>audrillard</a:t>
            </a:r>
            <a:r>
              <a:rPr lang="en-US" dirty="0">
                <a:latin typeface="+mn-lt"/>
              </a:rPr>
              <a:t> (1929</a:t>
            </a:r>
            <a:r>
              <a:rPr lang="cs-CZ" dirty="0">
                <a:latin typeface="+mn-lt"/>
              </a:rPr>
              <a:t>- </a:t>
            </a:r>
            <a:r>
              <a:rPr lang="en-US" dirty="0">
                <a:latin typeface="+mn-lt"/>
              </a:rPr>
              <a:t>2006)</a:t>
            </a:r>
            <a:br>
              <a:rPr lang="en-US" dirty="0">
                <a:latin typeface="+mn-lt"/>
              </a:rPr>
            </a:br>
            <a:endParaRPr lang="en-US" dirty="0">
              <a:latin typeface="+mn-lt"/>
            </a:endParaRPr>
          </a:p>
        </p:txBody>
      </p:sp>
      <p:sp>
        <p:nvSpPr>
          <p:cNvPr id="3" name="Content Placeholder 2"/>
          <p:cNvSpPr>
            <a:spLocks noGrp="1"/>
          </p:cNvSpPr>
          <p:nvPr>
            <p:ph sz="quarter" idx="1"/>
          </p:nvPr>
        </p:nvSpPr>
        <p:spPr>
          <a:xfrm>
            <a:off x="0" y="1196752"/>
            <a:ext cx="7467600" cy="4899248"/>
          </a:xfrm>
        </p:spPr>
        <p:txBody>
          <a:bodyPr>
            <a:normAutofit lnSpcReduction="10000"/>
          </a:bodyPr>
          <a:lstStyle/>
          <a:p>
            <a:pPr fontAlgn="auto">
              <a:spcBef>
                <a:spcPts val="0"/>
              </a:spcBef>
              <a:spcAft>
                <a:spcPts val="0"/>
              </a:spcAft>
              <a:buNone/>
              <a:defRPr/>
            </a:pPr>
            <a:r>
              <a:rPr lang="cs-CZ" sz="2000" b="1" dirty="0"/>
              <a:t> </a:t>
            </a:r>
            <a:r>
              <a:rPr lang="cs-CZ" sz="2000" dirty="0"/>
              <a:t> </a:t>
            </a:r>
            <a:r>
              <a:rPr lang="en-US" sz="2000" dirty="0"/>
              <a:t>when it comes to postmodern simulation and simulacra, “It is no longer a question of imitation, nor duplication, nor even parody. It is a question of substituting the signs of the real for the real”</a:t>
            </a:r>
            <a:endParaRPr lang="cs-CZ" sz="2000" dirty="0"/>
          </a:p>
          <a:p>
            <a:pPr marL="457200" indent="-457200" fontAlgn="auto">
              <a:spcBef>
                <a:spcPts val="0"/>
              </a:spcBef>
              <a:spcAft>
                <a:spcPts val="0"/>
              </a:spcAft>
              <a:buAutoNum type="arabicParenR"/>
              <a:defRPr/>
            </a:pPr>
            <a:r>
              <a:rPr lang="en-US" sz="2000" dirty="0"/>
              <a:t>first order of simulacra</a:t>
            </a:r>
            <a:r>
              <a:rPr lang="cs-CZ" sz="2000" dirty="0"/>
              <a:t> = </a:t>
            </a:r>
            <a:r>
              <a:rPr lang="en-US" sz="2000" dirty="0"/>
              <a:t>the pre-modern period, the image is a clear counterfeit of the real; the image is recognized as just an illusion, a place marker for the real </a:t>
            </a:r>
            <a:endParaRPr lang="cs-CZ" sz="2000" dirty="0"/>
          </a:p>
          <a:p>
            <a:pPr marL="457200" indent="-457200" fontAlgn="auto">
              <a:spcBef>
                <a:spcPts val="0"/>
              </a:spcBef>
              <a:spcAft>
                <a:spcPts val="0"/>
              </a:spcAft>
              <a:buAutoNum type="arabicParenR"/>
              <a:defRPr/>
            </a:pPr>
            <a:r>
              <a:rPr lang="en-US" sz="2000" dirty="0"/>
              <a:t> the second order of simulacra</a:t>
            </a:r>
            <a:r>
              <a:rPr lang="cs-CZ" sz="2000" dirty="0"/>
              <a:t> = </a:t>
            </a:r>
            <a:r>
              <a:rPr lang="en-US" sz="2000" dirty="0"/>
              <a:t>the industrial revolution</a:t>
            </a:r>
            <a:r>
              <a:rPr lang="cs-CZ" sz="2000" dirty="0"/>
              <a:t>, </a:t>
            </a:r>
            <a:r>
              <a:rPr lang="en-US" sz="2000" dirty="0"/>
              <a:t>the distinctions between the image and the representation begin to break down because of mass production and the proliferation of copies</a:t>
            </a:r>
            <a:endParaRPr lang="cs-CZ" sz="2000" dirty="0"/>
          </a:p>
          <a:p>
            <a:pPr marL="457200" indent="-457200" fontAlgn="auto">
              <a:spcBef>
                <a:spcPts val="0"/>
              </a:spcBef>
              <a:spcAft>
                <a:spcPts val="0"/>
              </a:spcAft>
              <a:buAutoNum type="arabicParenR"/>
              <a:defRPr/>
            </a:pPr>
            <a:r>
              <a:rPr lang="en-US" sz="2000" dirty="0"/>
              <a:t> the third order of simulacra</a:t>
            </a:r>
            <a:r>
              <a:rPr lang="cs-CZ" sz="2000" dirty="0"/>
              <a:t> = </a:t>
            </a:r>
            <a:r>
              <a:rPr lang="en-US" sz="2000" dirty="0"/>
              <a:t>the postmodern age, </a:t>
            </a:r>
            <a:endParaRPr lang="cs-CZ" sz="2000" dirty="0"/>
          </a:p>
          <a:p>
            <a:pPr marL="457200" indent="-457200" fontAlgn="auto">
              <a:spcBef>
                <a:spcPts val="0"/>
              </a:spcBef>
              <a:spcAft>
                <a:spcPts val="0"/>
              </a:spcAft>
              <a:buAutoNum type="arabicParenR"/>
              <a:defRPr/>
            </a:pPr>
            <a:r>
              <a:rPr lang="en-US" sz="2000" dirty="0"/>
              <a:t>we are confronted with a </a:t>
            </a:r>
            <a:r>
              <a:rPr lang="en-US" sz="2000" i="1" dirty="0"/>
              <a:t>precession</a:t>
            </a:r>
            <a:r>
              <a:rPr lang="en-US" sz="2000" dirty="0"/>
              <a:t> of simulacra; that is, the representation </a:t>
            </a:r>
            <a:r>
              <a:rPr lang="en-US" sz="2000" i="1" dirty="0"/>
              <a:t>precedes</a:t>
            </a:r>
            <a:r>
              <a:rPr lang="en-US" sz="2000" dirty="0"/>
              <a:t> and </a:t>
            </a:r>
            <a:r>
              <a:rPr lang="en-US" sz="2000" i="1" dirty="0"/>
              <a:t>determines</a:t>
            </a:r>
            <a:r>
              <a:rPr lang="en-US" sz="2000" dirty="0"/>
              <a:t> the real. There is no longer any distinction between reality and its representation; there is only the simulacrum. </a:t>
            </a:r>
            <a:endParaRPr lang="cs-CZ" sz="2000" dirty="0"/>
          </a:p>
          <a:p>
            <a:pPr marL="457200" indent="-457200" fontAlgn="auto">
              <a:spcBef>
                <a:spcPts val="0"/>
              </a:spcBef>
              <a:spcAft>
                <a:spcPts val="0"/>
              </a:spcAft>
              <a:buAutoNum type="arabicParenR"/>
              <a:defRPr/>
            </a:pPr>
            <a:endParaRPr lang="en-US" sz="2000" b="1" dirty="0"/>
          </a:p>
          <a:p>
            <a:pPr marL="320040" indent="-320040" fontAlgn="auto">
              <a:spcAft>
                <a:spcPts val="0"/>
              </a:spcAft>
              <a:buNone/>
              <a:defRPr/>
            </a:pPr>
            <a:r>
              <a:rPr lang="cs-CZ" sz="2000" dirty="0" err="1"/>
              <a:t>Simulacres</a:t>
            </a:r>
            <a:r>
              <a:rPr lang="cs-CZ" sz="2000" dirty="0"/>
              <a:t> et </a:t>
            </a:r>
            <a:r>
              <a:rPr lang="cs-CZ" sz="2000" i="1" dirty="0" err="1"/>
              <a:t>Simulation</a:t>
            </a:r>
            <a:r>
              <a:rPr lang="cs-CZ" sz="2000" i="1" dirty="0"/>
              <a:t>, </a:t>
            </a:r>
            <a:r>
              <a:rPr lang="cs-CZ" sz="2000" dirty="0"/>
              <a:t>1981</a:t>
            </a:r>
            <a:endParaRPr lang="en-US" sz="2000" dirty="0">
              <a:solidFill>
                <a:schemeClr val="accent2">
                  <a:lumMod val="75000"/>
                </a:schemeClr>
              </a:solidFill>
            </a:endParaRPr>
          </a:p>
        </p:txBody>
      </p:sp>
      <p:pic>
        <p:nvPicPr>
          <p:cNvPr id="28676" name="Picture 3"/>
          <p:cNvPicPr>
            <a:picLocks noChangeAspect="1" noChangeArrowheads="1"/>
          </p:cNvPicPr>
          <p:nvPr/>
        </p:nvPicPr>
        <p:blipFill>
          <a:blip r:embed="rId3" cstate="print"/>
          <a:srcRect/>
          <a:stretch>
            <a:fillRect/>
          </a:stretch>
        </p:blipFill>
        <p:spPr bwMode="auto">
          <a:xfrm>
            <a:off x="7293382" y="548680"/>
            <a:ext cx="1850618" cy="234436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Jean-François </a:t>
            </a:r>
            <a:r>
              <a:rPr lang="en-US" dirty="0" err="1"/>
              <a:t>Lyotard</a:t>
            </a:r>
            <a:r>
              <a:rPr lang="en-US" dirty="0"/>
              <a:t>:</a:t>
            </a:r>
            <a:endParaRPr lang="cs-CZ" dirty="0"/>
          </a:p>
        </p:txBody>
      </p:sp>
      <p:sp>
        <p:nvSpPr>
          <p:cNvPr id="3" name="Zástupný symbol pro obsah 2"/>
          <p:cNvSpPr>
            <a:spLocks noGrp="1"/>
          </p:cNvSpPr>
          <p:nvPr>
            <p:ph sz="half" idx="1"/>
          </p:nvPr>
        </p:nvSpPr>
        <p:spPr/>
        <p:txBody>
          <a:bodyPr>
            <a:normAutofit fontScale="62500" lnSpcReduction="20000"/>
          </a:bodyPr>
          <a:lstStyle/>
          <a:p>
            <a:pPr>
              <a:buNone/>
            </a:pPr>
            <a:r>
              <a:rPr lang="en-US" b="1" dirty="0"/>
              <a:t>"Simplifying to the extreme, I define the postmodern as </a:t>
            </a:r>
            <a:r>
              <a:rPr lang="en-US" b="1" dirty="0">
                <a:highlight>
                  <a:srgbClr val="00FF00"/>
                </a:highlight>
              </a:rPr>
              <a:t>incredulity toward metanarratives." </a:t>
            </a:r>
            <a:r>
              <a:rPr lang="en-US" dirty="0"/>
              <a:t/>
            </a:r>
            <a:br>
              <a:rPr lang="en-US" dirty="0"/>
            </a:br>
            <a:endParaRPr lang="cs-CZ" dirty="0"/>
          </a:p>
          <a:p>
            <a:pPr>
              <a:buNone/>
            </a:pPr>
            <a:r>
              <a:rPr lang="en-US" dirty="0"/>
              <a:t>The postmodern as a historical/cultural "condition" based on a dissolution of master narratives or </a:t>
            </a:r>
            <a:r>
              <a:rPr lang="en-US" dirty="0" err="1"/>
              <a:t>metanarratives</a:t>
            </a:r>
            <a:r>
              <a:rPr lang="en-US" dirty="0"/>
              <a:t> (totalizing narrative paradigms like progress and national histories), a crisis in ideology when ideology no longer seems transparent but contingent and constructed </a:t>
            </a:r>
            <a:endParaRPr lang="cs-CZ" dirty="0"/>
          </a:p>
          <a:p>
            <a:pPr>
              <a:buNone/>
            </a:pPr>
            <a:endParaRPr lang="cs-CZ" dirty="0"/>
          </a:p>
          <a:p>
            <a:pPr>
              <a:buNone/>
            </a:pPr>
            <a:endParaRPr lang="cs-CZ" dirty="0"/>
          </a:p>
          <a:p>
            <a:pPr>
              <a:buNone/>
            </a:pPr>
            <a:r>
              <a:rPr lang="en-US" dirty="0"/>
              <a:t>(</a:t>
            </a:r>
            <a:r>
              <a:rPr lang="en-US" i="1" dirty="0"/>
              <a:t>The Post-Modern Condition: A Report on Knowledge</a:t>
            </a:r>
            <a:r>
              <a:rPr lang="en-US" dirty="0"/>
              <a:t>).</a:t>
            </a:r>
            <a:endParaRPr lang="cs-CZ" dirty="0"/>
          </a:p>
        </p:txBody>
      </p:sp>
      <p:pic>
        <p:nvPicPr>
          <p:cNvPr id="6" name="Zástupný obsah 5">
            <a:extLst>
              <a:ext uri="{FF2B5EF4-FFF2-40B4-BE49-F238E27FC236}">
                <a16:creationId xmlns:a16="http://schemas.microsoft.com/office/drawing/2014/main" id="{1C5E6A49-D111-407C-B506-89C2B3EAB9D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8064" y="1568370"/>
            <a:ext cx="3315267"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32656"/>
            <a:ext cx="7772400" cy="720080"/>
          </a:xfrm>
        </p:spPr>
        <p:txBody>
          <a:bodyPr>
            <a:normAutofit fontScale="90000"/>
          </a:bodyPr>
          <a:lstStyle/>
          <a:p>
            <a:pPr eaLnBrk="1" hangingPunct="1">
              <a:defRPr/>
            </a:pPr>
            <a:r>
              <a:rPr lang="en-US" dirty="0"/>
              <a:t>Fredric Jameson</a:t>
            </a:r>
          </a:p>
        </p:txBody>
      </p:sp>
      <p:sp>
        <p:nvSpPr>
          <p:cNvPr id="41989" name="Rectangle 5"/>
          <p:cNvSpPr>
            <a:spLocks noGrp="1" noChangeArrowheads="1"/>
          </p:cNvSpPr>
          <p:nvPr>
            <p:ph type="body" sz="half" idx="3"/>
          </p:nvPr>
        </p:nvSpPr>
        <p:spPr>
          <a:xfrm>
            <a:off x="3810000" y="1196752"/>
            <a:ext cx="4648200" cy="4823048"/>
          </a:xfrm>
        </p:spPr>
        <p:txBody>
          <a:bodyPr>
            <a:normAutofit fontScale="92500" lnSpcReduction="20000"/>
          </a:bodyPr>
          <a:lstStyle/>
          <a:p>
            <a:pPr eaLnBrk="1" hangingPunct="1"/>
            <a:r>
              <a:rPr lang="en-US" sz="2400" dirty="0"/>
              <a:t>Postmodernism is an intensification and latest phase of global capitalism</a:t>
            </a:r>
          </a:p>
          <a:p>
            <a:pPr eaLnBrk="1" hangingPunct="1"/>
            <a:r>
              <a:rPr lang="en-US" sz="2400" dirty="0"/>
              <a:t>Reality is evaporating into mere images</a:t>
            </a:r>
          </a:p>
          <a:p>
            <a:pPr eaLnBrk="1" hangingPunct="1"/>
            <a:r>
              <a:rPr lang="en-US" sz="2400" dirty="0"/>
              <a:t>We’re fixated on commodities and products</a:t>
            </a:r>
          </a:p>
          <a:p>
            <a:pPr eaLnBrk="1" hangingPunct="1"/>
            <a:r>
              <a:rPr lang="en-US" sz="2400" dirty="0"/>
              <a:t>There is no linguistic normality, only pastiche</a:t>
            </a:r>
            <a:endParaRPr lang="cs-CZ" sz="2400" dirty="0"/>
          </a:p>
          <a:p>
            <a:pPr marL="0" indent="0">
              <a:buNone/>
            </a:pPr>
            <a:r>
              <a:rPr lang="en-US" sz="2400" dirty="0"/>
              <a:t/>
            </a:r>
            <a:br>
              <a:rPr lang="en-US" sz="2400" dirty="0"/>
            </a:br>
            <a:endParaRPr lang="cs-CZ" sz="2400" dirty="0"/>
          </a:p>
          <a:p>
            <a:r>
              <a:rPr lang="en-US" sz="2400" dirty="0"/>
              <a:t>Postmodernism as a movement in arts and culture corresponding to a new configuration of politics and economics, "late capitalism" </a:t>
            </a:r>
            <a:endParaRPr lang="cs-CZ" sz="2400" dirty="0"/>
          </a:p>
          <a:p>
            <a:pPr marL="0" indent="0">
              <a:buNone/>
            </a:pPr>
            <a:r>
              <a:rPr lang="cs-CZ" sz="2400" dirty="0"/>
              <a:t>    </a:t>
            </a:r>
            <a:endParaRPr lang="en-US" sz="2400" dirty="0"/>
          </a:p>
        </p:txBody>
      </p:sp>
      <p:pic>
        <p:nvPicPr>
          <p:cNvPr id="41990" name="Picture 6" descr="jameson"/>
          <p:cNvPicPr>
            <a:picLocks noGrp="1" noChangeAspect="1" noChangeArrowheads="1"/>
          </p:cNvPicPr>
          <p:nvPr>
            <p:ph sz="quarter" idx="1"/>
          </p:nvPr>
        </p:nvPicPr>
        <p:blipFill>
          <a:blip r:embed="rId3" cstate="print"/>
          <a:srcRect/>
          <a:stretch>
            <a:fillRect/>
          </a:stretch>
        </p:blipFill>
        <p:spPr>
          <a:xfrm>
            <a:off x="861810" y="1196752"/>
            <a:ext cx="2231851" cy="2665408"/>
          </a:xfrm>
        </p:spPr>
      </p:pic>
      <p:pic>
        <p:nvPicPr>
          <p:cNvPr id="41991" name="Picture 7" descr="jameson3"/>
          <p:cNvPicPr>
            <a:picLocks noGrp="1" noChangeAspect="1" noChangeArrowheads="1"/>
          </p:cNvPicPr>
          <p:nvPr>
            <p:ph sz="quarter" idx="2"/>
          </p:nvPr>
        </p:nvPicPr>
        <p:blipFill>
          <a:blip r:embed="rId4" cstate="print"/>
          <a:srcRect/>
          <a:stretch>
            <a:fillRect/>
          </a:stretch>
        </p:blipFill>
        <p:spPr>
          <a:xfrm>
            <a:off x="1149643" y="4149080"/>
            <a:ext cx="1656183" cy="259989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9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9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9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19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579296" cy="692696"/>
          </a:xfrm>
        </p:spPr>
        <p:txBody>
          <a:bodyPr>
            <a:normAutofit fontScale="90000"/>
          </a:bodyPr>
          <a:lstStyle/>
          <a:p>
            <a:r>
              <a:rPr lang="cs-CZ" dirty="0" err="1"/>
              <a:t>Postmodernism</a:t>
            </a:r>
            <a:r>
              <a:rPr lang="cs-CZ" dirty="0"/>
              <a:t>? </a:t>
            </a:r>
            <a:r>
              <a:rPr lang="cs-CZ" dirty="0" err="1"/>
              <a:t>Postmodern</a:t>
            </a:r>
            <a:r>
              <a:rPr lang="cs-CZ" dirty="0"/>
              <a:t> </a:t>
            </a:r>
            <a:r>
              <a:rPr lang="cs-CZ" dirty="0" err="1"/>
              <a:t>condition</a:t>
            </a:r>
            <a:r>
              <a:rPr lang="cs-CZ" dirty="0"/>
              <a:t> </a:t>
            </a:r>
          </a:p>
        </p:txBody>
      </p:sp>
      <p:sp>
        <p:nvSpPr>
          <p:cNvPr id="3" name="Zástupný symbol pro obsah 2"/>
          <p:cNvSpPr>
            <a:spLocks noGrp="1"/>
          </p:cNvSpPr>
          <p:nvPr>
            <p:ph sz="half" idx="1"/>
          </p:nvPr>
        </p:nvSpPr>
        <p:spPr>
          <a:xfrm>
            <a:off x="457200" y="620688"/>
            <a:ext cx="4038600" cy="5505475"/>
          </a:xfrm>
        </p:spPr>
        <p:txBody>
          <a:bodyPr>
            <a:normAutofit fontScale="32500" lnSpcReduction="20000"/>
          </a:bodyPr>
          <a:lstStyle/>
          <a:p>
            <a:endParaRPr lang="cs-CZ" b="1" i="1" dirty="0"/>
          </a:p>
          <a:p>
            <a:endParaRPr lang="cs-CZ" b="1" i="1" dirty="0"/>
          </a:p>
          <a:p>
            <a:endParaRPr lang="cs-CZ" b="1" i="1" dirty="0"/>
          </a:p>
          <a:p>
            <a:endParaRPr lang="cs-CZ" b="1" i="1" dirty="0"/>
          </a:p>
          <a:p>
            <a:endParaRPr lang="cs-CZ" b="1" i="1" dirty="0"/>
          </a:p>
          <a:p>
            <a:endParaRPr lang="cs-CZ" b="1" i="1" dirty="0"/>
          </a:p>
          <a:p>
            <a:r>
              <a:rPr lang="en-US" sz="4500" b="1" i="1" dirty="0"/>
              <a:t>after </a:t>
            </a:r>
            <a:r>
              <a:rPr lang="en-US" sz="4500" b="1" dirty="0"/>
              <a:t>modernism</a:t>
            </a:r>
            <a:br>
              <a:rPr lang="en-US" sz="4500" b="1" dirty="0"/>
            </a:br>
            <a:r>
              <a:rPr lang="en-US" sz="4500" dirty="0"/>
              <a:t>subsumes, assumes, extends the modern or tendencies already present in modernism, not necessarily in strict chronological succession, or working out questions and problems implicit in modernism without a break from core assumptions</a:t>
            </a:r>
            <a:endParaRPr lang="cs-CZ" sz="4500" dirty="0"/>
          </a:p>
          <a:p>
            <a:endParaRPr lang="cs-CZ" sz="4500" dirty="0"/>
          </a:p>
          <a:p>
            <a:endParaRPr lang="en-US" sz="4500" dirty="0"/>
          </a:p>
          <a:p>
            <a:r>
              <a:rPr lang="en-US" sz="4500" b="1" i="1" dirty="0"/>
              <a:t>contra</a:t>
            </a:r>
            <a:r>
              <a:rPr lang="en-US" sz="4500" b="1" dirty="0"/>
              <a:t> modernism</a:t>
            </a:r>
            <a:br>
              <a:rPr lang="en-US" sz="4500" b="1" dirty="0"/>
            </a:br>
            <a:r>
              <a:rPr lang="en-US" sz="4500" dirty="0"/>
              <a:t>subverting, resisting, opposing, or countering features of modernism</a:t>
            </a:r>
            <a:endParaRPr lang="cs-CZ" sz="4500" dirty="0"/>
          </a:p>
          <a:p>
            <a:endParaRPr lang="cs-CZ" sz="4500" dirty="0"/>
          </a:p>
          <a:p>
            <a:endParaRPr lang="en-US" sz="4500" dirty="0"/>
          </a:p>
          <a:p>
            <a:r>
              <a:rPr lang="en-US" sz="4500" b="1" dirty="0"/>
              <a:t>equivalent to "late capitalism"</a:t>
            </a:r>
            <a:br>
              <a:rPr lang="en-US" sz="4500" b="1" dirty="0"/>
            </a:br>
            <a:r>
              <a:rPr lang="en-US" sz="4500" dirty="0"/>
              <a:t>culture dominated by post-industrial, consumerist, multi- and trans-national capitalism, beginnings of globalization</a:t>
            </a:r>
          </a:p>
          <a:p>
            <a:endParaRPr lang="cs-CZ" dirty="0"/>
          </a:p>
        </p:txBody>
      </p:sp>
      <p:sp>
        <p:nvSpPr>
          <p:cNvPr id="4" name="Zástupný symbol pro obsah 3"/>
          <p:cNvSpPr>
            <a:spLocks noGrp="1"/>
          </p:cNvSpPr>
          <p:nvPr>
            <p:ph sz="half" idx="2"/>
          </p:nvPr>
        </p:nvSpPr>
        <p:spPr>
          <a:xfrm>
            <a:off x="4648200" y="620688"/>
            <a:ext cx="4038600" cy="5505475"/>
          </a:xfrm>
        </p:spPr>
        <p:txBody>
          <a:bodyPr>
            <a:noAutofit/>
          </a:bodyPr>
          <a:lstStyle/>
          <a:p>
            <a:r>
              <a:rPr lang="en-US" sz="1600" b="1" dirty="0"/>
              <a:t>the historical era following the modern</a:t>
            </a:r>
            <a:br>
              <a:rPr lang="en-US" sz="1600" b="1" dirty="0"/>
            </a:br>
            <a:r>
              <a:rPr lang="en-US" sz="1600" dirty="0"/>
              <a:t>an historical time-period marker, recognizing cultural, ideological, and economic shifts without a new trajectory (triumphalism) or privileging of values</a:t>
            </a:r>
          </a:p>
          <a:p>
            <a:r>
              <a:rPr lang="en-US" sz="1600" b="1" dirty="0"/>
              <a:t>artistic and stylistic eclecticism (aesthetic postmodernism)</a:t>
            </a:r>
            <a:br>
              <a:rPr lang="en-US" sz="1600" b="1" dirty="0"/>
            </a:br>
            <a:r>
              <a:rPr lang="en-US" sz="1600" dirty="0"/>
              <a:t>hybridization of forms and genres, combining "high" and "low" cultural forms and sources, mixing styles of different cultures or time periods, </a:t>
            </a:r>
            <a:r>
              <a:rPr lang="en-US" sz="1600" dirty="0" err="1"/>
              <a:t>dehistoricizing</a:t>
            </a:r>
            <a:r>
              <a:rPr lang="en-US" sz="1600" dirty="0"/>
              <a:t> and re-contextualizing styles in architecture, visual arts, literature, film, photography</a:t>
            </a:r>
          </a:p>
          <a:p>
            <a:r>
              <a:rPr lang="en-US" sz="1600" b="1" dirty="0"/>
              <a:t>"global village" phenomena: globalization of cultures, races, images, capital, </a:t>
            </a:r>
            <a:r>
              <a:rPr lang="en-US" sz="1600" b="1" dirty="0" err="1"/>
              <a:t>products</a:t>
            </a:r>
            <a:r>
              <a:rPr lang="en-US" sz="1600" dirty="0" err="1"/>
              <a:t>"information</a:t>
            </a:r>
            <a:r>
              <a:rPr lang="en-US" sz="1600" dirty="0"/>
              <a:t> age" redefinition of nation-state identities, which were the foundation of the modern era; dissemination of images and information across national boundaries, a sense of erosion or breakdown of national, linguistic, ethnic, and cultural identities; </a:t>
            </a:r>
            <a:r>
              <a:rPr lang="cs-CZ" sz="1600" dirty="0"/>
              <a:t> </a:t>
            </a:r>
            <a:endParaRPr lang="en-US" sz="1600" dirty="0"/>
          </a:p>
          <a:p>
            <a:endParaRPr lang="cs-CZ"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fontScale="90000"/>
          </a:bodyPr>
          <a:lstStyle/>
          <a:p>
            <a:r>
              <a:rPr lang="cs-CZ" sz="4000" dirty="0"/>
              <a:t>Key </a:t>
            </a:r>
            <a:r>
              <a:rPr lang="cs-CZ" sz="4000" dirty="0" err="1"/>
              <a:t>features</a:t>
            </a:r>
            <a:r>
              <a:rPr lang="cs-CZ" sz="4000" dirty="0"/>
              <a:t> </a:t>
            </a:r>
            <a:r>
              <a:rPr lang="cs-CZ" sz="4000" dirty="0" err="1"/>
              <a:t>of</a:t>
            </a:r>
            <a:r>
              <a:rPr lang="cs-CZ" sz="4000" dirty="0"/>
              <a:t> </a:t>
            </a:r>
            <a:r>
              <a:rPr lang="cs-CZ" sz="4000" dirty="0" err="1"/>
              <a:t>postmodern</a:t>
            </a:r>
            <a:r>
              <a:rPr lang="cs-CZ" sz="4000" dirty="0"/>
              <a:t> </a:t>
            </a:r>
            <a:r>
              <a:rPr lang="cs-CZ" sz="4000" dirty="0" err="1"/>
              <a:t>style</a:t>
            </a:r>
            <a:r>
              <a:rPr lang="cs-CZ" dirty="0" err="1"/>
              <a:t>s</a:t>
            </a:r>
            <a:r>
              <a:rPr lang="cs-CZ" dirty="0"/>
              <a:t>   </a:t>
            </a:r>
          </a:p>
        </p:txBody>
      </p:sp>
      <p:sp>
        <p:nvSpPr>
          <p:cNvPr id="3" name="Zástupný symbol pro obsah 2"/>
          <p:cNvSpPr>
            <a:spLocks noGrp="1"/>
          </p:cNvSpPr>
          <p:nvPr>
            <p:ph sz="half" idx="1"/>
          </p:nvPr>
        </p:nvSpPr>
        <p:spPr>
          <a:xfrm>
            <a:off x="457200" y="1268760"/>
            <a:ext cx="4038600" cy="4857403"/>
          </a:xfrm>
        </p:spPr>
        <p:txBody>
          <a:bodyPr>
            <a:noAutofit/>
          </a:bodyPr>
          <a:lstStyle/>
          <a:p>
            <a:pPr>
              <a:buFont typeface="Wingdings" pitchFamily="2" charset="2"/>
              <a:buChar char="Ø"/>
            </a:pPr>
            <a:r>
              <a:rPr lang="en-US" sz="3200" dirty="0"/>
              <a:t>Iron</a:t>
            </a:r>
            <a:r>
              <a:rPr lang="cs-CZ" sz="3200" dirty="0"/>
              <a:t>y, </a:t>
            </a:r>
            <a:r>
              <a:rPr lang="cs-CZ" sz="3200" dirty="0" err="1"/>
              <a:t>parody</a:t>
            </a:r>
            <a:endParaRPr lang="cs-CZ" sz="3200" dirty="0"/>
          </a:p>
          <a:p>
            <a:pPr>
              <a:buFont typeface="Wingdings" pitchFamily="2" charset="2"/>
              <a:buChar char="Ø"/>
            </a:pPr>
            <a:r>
              <a:rPr lang="cs-CZ" sz="3200" dirty="0" err="1"/>
              <a:t>Sampling</a:t>
            </a:r>
            <a:endParaRPr lang="cs-CZ" sz="3200" dirty="0"/>
          </a:p>
          <a:p>
            <a:pPr>
              <a:buFont typeface="Wingdings" pitchFamily="2" charset="2"/>
              <a:buChar char="Ø"/>
            </a:pPr>
            <a:r>
              <a:rPr lang="cs-CZ" sz="3200" dirty="0" err="1"/>
              <a:t>Mixing</a:t>
            </a:r>
            <a:r>
              <a:rPr lang="cs-CZ" sz="3200" dirty="0"/>
              <a:t> </a:t>
            </a:r>
            <a:r>
              <a:rPr lang="cs-CZ" sz="3200" dirty="0" err="1"/>
              <a:t>of</a:t>
            </a:r>
            <a:r>
              <a:rPr lang="cs-CZ" sz="3200" dirty="0"/>
              <a:t> „</a:t>
            </a:r>
            <a:r>
              <a:rPr lang="cs-CZ" sz="3200" dirty="0" err="1"/>
              <a:t>high</a:t>
            </a:r>
            <a:r>
              <a:rPr lang="cs-CZ" sz="3200" dirty="0"/>
              <a:t>“ and „</a:t>
            </a:r>
            <a:r>
              <a:rPr lang="cs-CZ" sz="3200" dirty="0" err="1"/>
              <a:t>low</a:t>
            </a:r>
            <a:r>
              <a:rPr lang="cs-CZ" sz="3200" dirty="0"/>
              <a:t>“   </a:t>
            </a:r>
          </a:p>
          <a:p>
            <a:pPr>
              <a:buFont typeface="Wingdings" pitchFamily="2" charset="2"/>
              <a:buChar char="Ø"/>
            </a:pPr>
            <a:r>
              <a:rPr lang="cs-CZ" sz="3200" dirty="0"/>
              <a:t>Approprition and </a:t>
            </a:r>
          </a:p>
          <a:p>
            <a:pPr marL="0" indent="0">
              <a:buNone/>
            </a:pPr>
            <a:r>
              <a:rPr lang="cs-CZ" sz="3200" dirty="0" err="1"/>
              <a:t>Copying</a:t>
            </a:r>
            <a:endParaRPr lang="cs-CZ" sz="3200" dirty="0"/>
          </a:p>
          <a:p>
            <a:pPr>
              <a:buFont typeface="Wingdings" panose="05000000000000000000" pitchFamily="2" charset="2"/>
              <a:buChar char="Ø"/>
            </a:pPr>
            <a:r>
              <a:rPr lang="cs-CZ" sz="3200" dirty="0"/>
              <a:t>Pastiche</a:t>
            </a:r>
          </a:p>
          <a:p>
            <a:pPr marL="0" indent="0">
              <a:buNone/>
            </a:pPr>
            <a:endParaRPr lang="cs-CZ" sz="3200" dirty="0"/>
          </a:p>
        </p:txBody>
      </p:sp>
      <p:sp>
        <p:nvSpPr>
          <p:cNvPr id="4" name="Zástupný symbol pro obsah 3"/>
          <p:cNvSpPr>
            <a:spLocks noGrp="1"/>
          </p:cNvSpPr>
          <p:nvPr>
            <p:ph sz="half" idx="2"/>
          </p:nvPr>
        </p:nvSpPr>
        <p:spPr>
          <a:xfrm>
            <a:off x="4648200" y="836712"/>
            <a:ext cx="4038600" cy="5289451"/>
          </a:xfrm>
        </p:spPr>
        <p:txBody>
          <a:bodyPr>
            <a:noAutofit/>
          </a:bodyPr>
          <a:lstStyle/>
          <a:p>
            <a:r>
              <a:rPr lang="en-US" sz="1400" dirty="0" err="1"/>
              <a:t>Nostalgi</a:t>
            </a:r>
            <a:r>
              <a:rPr lang="cs-CZ" sz="1400" dirty="0"/>
              <a:t>a, </a:t>
            </a:r>
            <a:r>
              <a:rPr lang="cs-CZ" sz="1400" dirty="0" err="1"/>
              <a:t>reto</a:t>
            </a:r>
            <a:r>
              <a:rPr lang="cs-CZ" sz="1400" dirty="0"/>
              <a:t> </a:t>
            </a:r>
            <a:r>
              <a:rPr lang="cs-CZ" sz="1400" dirty="0" err="1"/>
              <a:t>styles</a:t>
            </a:r>
            <a:r>
              <a:rPr lang="cs-CZ" sz="1400" dirty="0"/>
              <a:t>, </a:t>
            </a:r>
            <a:r>
              <a:rPr lang="cs-CZ" sz="1400" dirty="0" err="1"/>
              <a:t>rycycling</a:t>
            </a:r>
            <a:r>
              <a:rPr lang="cs-CZ" sz="1400" dirty="0"/>
              <a:t> </a:t>
            </a:r>
            <a:r>
              <a:rPr lang="cs-CZ" sz="1400" dirty="0" err="1"/>
              <a:t>of</a:t>
            </a:r>
            <a:r>
              <a:rPr lang="cs-CZ" sz="1400" dirty="0"/>
              <a:t> </a:t>
            </a:r>
            <a:r>
              <a:rPr lang="cs-CZ" sz="1400" dirty="0" err="1"/>
              <a:t>genre</a:t>
            </a:r>
            <a:r>
              <a:rPr lang="cs-CZ" sz="1400" dirty="0"/>
              <a:t> </a:t>
            </a:r>
            <a:r>
              <a:rPr lang="cs-CZ" sz="1400" dirty="0" err="1"/>
              <a:t>and</a:t>
            </a:r>
            <a:r>
              <a:rPr lang="cs-CZ" sz="1400" dirty="0"/>
              <a:t> </a:t>
            </a:r>
            <a:r>
              <a:rPr lang="cs-CZ" sz="1400" dirty="0" err="1"/>
              <a:t>styles</a:t>
            </a:r>
            <a:r>
              <a:rPr lang="cs-CZ" sz="1400" dirty="0"/>
              <a:t> in </a:t>
            </a:r>
            <a:r>
              <a:rPr lang="cs-CZ" sz="1400" dirty="0" err="1"/>
              <a:t>new</a:t>
            </a:r>
            <a:r>
              <a:rPr lang="cs-CZ" sz="1400" dirty="0"/>
              <a:t> </a:t>
            </a:r>
            <a:r>
              <a:rPr lang="cs-CZ" sz="1400" dirty="0" err="1"/>
              <a:t>contexts</a:t>
            </a:r>
            <a:r>
              <a:rPr lang="cs-CZ" sz="1400" dirty="0"/>
              <a:t>   </a:t>
            </a:r>
            <a:r>
              <a:rPr lang="en-US" sz="1400" dirty="0"/>
              <a:t/>
            </a:r>
            <a:br>
              <a:rPr lang="en-US" sz="1400" dirty="0"/>
            </a:br>
            <a:endParaRPr lang="en-US" sz="1400" dirty="0"/>
          </a:p>
          <a:p>
            <a:r>
              <a:rPr lang="en-US" sz="1400" dirty="0"/>
              <a:t>"History" represented through nostalgic images of pop culture, fantasies of the past. History has become one of the styles; historical representations blend with nostalgia.</a:t>
            </a:r>
            <a:br>
              <a:rPr lang="en-US" sz="1400" dirty="0"/>
            </a:br>
            <a:endParaRPr lang="en-US" sz="1400" dirty="0"/>
          </a:p>
          <a:p>
            <a:r>
              <a:rPr lang="en-US" sz="1400" dirty="0"/>
              <a:t>"the disappearance of a sense of history, the way in which our entire contemporary social system has little by little begun to lose its capacity to retain its own past, has begun to live in a perpetual present and in a perpetual change that obliterates traditions of the kind which all earlier social formations have had in one way or another to preserve... </a:t>
            </a:r>
            <a:r>
              <a:rPr lang="cs-CZ" sz="1400" dirty="0"/>
              <a:t> </a:t>
            </a:r>
            <a:r>
              <a:rPr lang="en-US" sz="1400" dirty="0"/>
              <a:t/>
            </a:r>
            <a:br>
              <a:rPr lang="en-US" sz="1400" dirty="0"/>
            </a:br>
            <a:endParaRPr lang="en-US" sz="1400" dirty="0"/>
          </a:p>
          <a:p>
            <a:r>
              <a:rPr lang="en-US" sz="1400" dirty="0"/>
              <a:t>Culture on Fast Forward: Time and history replaced by speed, </a:t>
            </a:r>
            <a:r>
              <a:rPr lang="en-US" sz="1400" dirty="0" err="1"/>
              <a:t>futureness</a:t>
            </a:r>
            <a:r>
              <a:rPr lang="en-US" sz="1400" dirty="0"/>
              <a:t>, accelerated obsolescence.</a:t>
            </a:r>
            <a:endParaRPr lang="cs-CZ" sz="1400" dirty="0"/>
          </a:p>
          <a:p>
            <a:endParaRPr lang="en-US" sz="1400" dirty="0"/>
          </a:p>
          <a:p>
            <a:r>
              <a:rPr lang="en-US" sz="1400" dirty="0"/>
              <a:t>Critique: note the image of the past and origins presupposed in the view of history and the postmodern, the sense of Hegelian trajectories with no possible future in view to be argued for.</a:t>
            </a:r>
          </a:p>
          <a:p>
            <a:endParaRPr lang="cs-CZ"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93B441-BB04-4E9B-98E3-7DB8B461BF4F}"/>
              </a:ext>
            </a:extLst>
          </p:cNvPr>
          <p:cNvSpPr>
            <a:spLocks noGrp="1"/>
          </p:cNvSpPr>
          <p:nvPr>
            <p:ph type="title"/>
          </p:nvPr>
        </p:nvSpPr>
        <p:spPr/>
        <p:txBody>
          <a:bodyPr>
            <a:noAutofit/>
          </a:bodyPr>
          <a:lstStyle/>
          <a:p>
            <a:r>
              <a:rPr lang="cs-CZ" sz="3600" dirty="0" err="1"/>
              <a:t>Postmodernism</a:t>
            </a:r>
            <a:r>
              <a:rPr lang="cs-CZ" sz="3600" dirty="0"/>
              <a:t> as (</a:t>
            </a:r>
            <a:r>
              <a:rPr lang="cs-CZ" sz="3600" dirty="0" err="1"/>
              <a:t>dominantly</a:t>
            </a:r>
            <a:r>
              <a:rPr lang="cs-CZ" sz="3600" dirty="0"/>
              <a:t>) </a:t>
            </a:r>
            <a:r>
              <a:rPr lang="cs-CZ" sz="3600" dirty="0" err="1"/>
              <a:t>architectural</a:t>
            </a:r>
            <a:r>
              <a:rPr lang="cs-CZ" sz="3600" dirty="0"/>
              <a:t> style</a:t>
            </a:r>
          </a:p>
        </p:txBody>
      </p:sp>
      <p:pic>
        <p:nvPicPr>
          <p:cNvPr id="6" name="Zástupný obsah 5" descr="Obsah obrázku budova, obloha, exteriér, vládní budova&#10;&#10;Popis byl vytvořen automaticky">
            <a:extLst>
              <a:ext uri="{FF2B5EF4-FFF2-40B4-BE49-F238E27FC236}">
                <a16:creationId xmlns:a16="http://schemas.microsoft.com/office/drawing/2014/main" id="{A3DBCBAA-3AD5-441D-9A78-F829D038146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70700" y="4509120"/>
            <a:ext cx="3844714" cy="2160240"/>
          </a:xfrm>
        </p:spPr>
      </p:pic>
      <p:pic>
        <p:nvPicPr>
          <p:cNvPr id="4098" name="Picture 2" descr="Has Postmodern Architecture Killed Modern Architecture? | Dr. Selman ÇELİK">
            <a:extLst>
              <a:ext uri="{FF2B5EF4-FFF2-40B4-BE49-F238E27FC236}">
                <a16:creationId xmlns:a16="http://schemas.microsoft.com/office/drawing/2014/main" id="{196FF6B0-F01D-4A39-ACC2-48AAD3DB7FE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3567" y="1916832"/>
            <a:ext cx="4943031"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07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88640"/>
            <a:ext cx="8363272" cy="1221796"/>
          </a:xfrm>
        </p:spPr>
        <p:txBody>
          <a:bodyPr>
            <a:normAutofit/>
          </a:bodyPr>
          <a:lstStyle/>
          <a:p>
            <a:r>
              <a:rPr lang="cs-CZ" dirty="0"/>
              <a:t> </a:t>
            </a:r>
          </a:p>
        </p:txBody>
      </p:sp>
      <p:sp>
        <p:nvSpPr>
          <p:cNvPr id="3" name="Zástupný symbol pro obsah 2"/>
          <p:cNvSpPr>
            <a:spLocks noGrp="1"/>
          </p:cNvSpPr>
          <p:nvPr>
            <p:ph sz="half" idx="1"/>
          </p:nvPr>
        </p:nvSpPr>
        <p:spPr/>
        <p:txBody>
          <a:bodyPr/>
          <a:lstStyle/>
          <a:p>
            <a:endParaRPr lang="cs-CZ"/>
          </a:p>
        </p:txBody>
      </p:sp>
      <p:sp>
        <p:nvSpPr>
          <p:cNvPr id="4" name="Zástupný symbol pro obsah 3"/>
          <p:cNvSpPr>
            <a:spLocks noGrp="1"/>
          </p:cNvSpPr>
          <p:nvPr>
            <p:ph sz="half" idx="2"/>
          </p:nvPr>
        </p:nvSpPr>
        <p:spPr/>
        <p:txBody>
          <a:bodyPr/>
          <a:lstStyle/>
          <a:p>
            <a:endParaRPr lang="cs-CZ"/>
          </a:p>
        </p:txBody>
      </p:sp>
      <p:pic>
        <p:nvPicPr>
          <p:cNvPr id="12290" name="Picture 2" descr="http://museografo.com/wp-content/uploads/2013/10/kruger_we_dont_need_another_hero_museografo.jpg"/>
          <p:cNvPicPr>
            <a:picLocks noChangeAspect="1" noChangeArrowheads="1"/>
          </p:cNvPicPr>
          <p:nvPr/>
        </p:nvPicPr>
        <p:blipFill>
          <a:blip r:embed="rId2" cstate="print"/>
          <a:srcRect/>
          <a:stretch>
            <a:fillRect/>
          </a:stretch>
        </p:blipFill>
        <p:spPr bwMode="auto">
          <a:xfrm>
            <a:off x="57881" y="1521221"/>
            <a:ext cx="9028237" cy="4683919"/>
          </a:xfrm>
          <a:prstGeom prst="rect">
            <a:avLst/>
          </a:prstGeom>
          <a:noFill/>
        </p:spPr>
      </p:pic>
      <p:sp>
        <p:nvSpPr>
          <p:cNvPr id="5" name="TextovéPole 4">
            <a:extLst>
              <a:ext uri="{FF2B5EF4-FFF2-40B4-BE49-F238E27FC236}">
                <a16:creationId xmlns:a16="http://schemas.microsoft.com/office/drawing/2014/main" id="{BE454F3C-A254-4790-9C5F-7C3B2C01BB70}"/>
              </a:ext>
            </a:extLst>
          </p:cNvPr>
          <p:cNvSpPr txBox="1"/>
          <p:nvPr/>
        </p:nvSpPr>
        <p:spPr>
          <a:xfrm>
            <a:off x="755576" y="357407"/>
            <a:ext cx="10433892" cy="584775"/>
          </a:xfrm>
          <a:prstGeom prst="rect">
            <a:avLst/>
          </a:prstGeom>
          <a:noFill/>
        </p:spPr>
        <p:txBody>
          <a:bodyPr wrap="square" rtlCol="0">
            <a:spAutoFit/>
          </a:bodyPr>
          <a:lstStyle/>
          <a:p>
            <a:r>
              <a:rPr lang="cs-CZ" sz="3200" b="1" dirty="0"/>
              <a:t>Retro-</a:t>
            </a:r>
            <a:r>
              <a:rPr lang="cs-CZ" sz="3200" b="1" dirty="0" err="1"/>
              <a:t>sensationalist</a:t>
            </a:r>
            <a:r>
              <a:rPr lang="cs-CZ" sz="3200" b="1" dirty="0"/>
              <a:t>  (</a:t>
            </a:r>
            <a:r>
              <a:rPr lang="cs-CZ" sz="3200" b="1" dirty="0" err="1"/>
              <a:t>postmodern</a:t>
            </a:r>
            <a:r>
              <a:rPr lang="cs-CZ" sz="3200" b="1" dirty="0"/>
              <a:t>) art</a:t>
            </a:r>
          </a:p>
        </p:txBody>
      </p:sp>
    </p:spTree>
    <p:extLst>
      <p:ext uri="{BB962C8B-B14F-4D97-AF65-F5344CB8AC3E}">
        <p14:creationId xmlns:p14="http://schemas.microsoft.com/office/powerpoint/2010/main" val="3119248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Barbara </a:t>
            </a:r>
            <a:r>
              <a:rPr lang="cs-CZ" dirty="0" err="1"/>
              <a:t>Kruger</a:t>
            </a:r>
            <a:r>
              <a:rPr lang="cs-CZ" dirty="0"/>
              <a:t> (1945)</a:t>
            </a:r>
          </a:p>
        </p:txBody>
      </p:sp>
      <p:sp>
        <p:nvSpPr>
          <p:cNvPr id="3" name="Zástupný symbol pro obsah 2"/>
          <p:cNvSpPr>
            <a:spLocks noGrp="1"/>
          </p:cNvSpPr>
          <p:nvPr>
            <p:ph sz="half" idx="1"/>
          </p:nvPr>
        </p:nvSpPr>
        <p:spPr/>
        <p:txBody>
          <a:bodyPr/>
          <a:lstStyle/>
          <a:p>
            <a:endParaRPr lang="cs-CZ"/>
          </a:p>
        </p:txBody>
      </p:sp>
      <p:sp>
        <p:nvSpPr>
          <p:cNvPr id="4" name="Zástupný symbol pro obsah 3"/>
          <p:cNvSpPr>
            <a:spLocks noGrp="1"/>
          </p:cNvSpPr>
          <p:nvPr>
            <p:ph sz="half" idx="2"/>
          </p:nvPr>
        </p:nvSpPr>
        <p:spPr/>
        <p:txBody>
          <a:bodyPr/>
          <a:lstStyle/>
          <a:p>
            <a:endParaRPr lang="cs-CZ"/>
          </a:p>
        </p:txBody>
      </p:sp>
      <p:pic>
        <p:nvPicPr>
          <p:cNvPr id="50178" name="Picture 2" descr="http://www.arthistoryarchive.com/arthistory/feminist/images/BarbaraKruger-I-Shop-Therefore-I-Am-II-1987.jpg"/>
          <p:cNvPicPr>
            <a:picLocks noChangeAspect="1" noChangeArrowheads="1"/>
          </p:cNvPicPr>
          <p:nvPr/>
        </p:nvPicPr>
        <p:blipFill>
          <a:blip r:embed="rId2" cstate="print"/>
          <a:srcRect/>
          <a:stretch>
            <a:fillRect/>
          </a:stretch>
        </p:blipFill>
        <p:spPr bwMode="auto">
          <a:xfrm>
            <a:off x="0" y="1340768"/>
            <a:ext cx="4505325" cy="4448175"/>
          </a:xfrm>
          <a:prstGeom prst="rect">
            <a:avLst/>
          </a:prstGeom>
          <a:noFill/>
        </p:spPr>
      </p:pic>
      <p:pic>
        <p:nvPicPr>
          <p:cNvPr id="50180" name="Picture 4" descr="https://imageobjecttext.files.wordpress.com/2012/03/barbara-kruger-your-body-is-a-battleground-19891.jpg"/>
          <p:cNvPicPr>
            <a:picLocks noChangeAspect="1" noChangeArrowheads="1"/>
          </p:cNvPicPr>
          <p:nvPr/>
        </p:nvPicPr>
        <p:blipFill>
          <a:blip r:embed="rId3" cstate="print"/>
          <a:srcRect/>
          <a:stretch>
            <a:fillRect/>
          </a:stretch>
        </p:blipFill>
        <p:spPr bwMode="auto">
          <a:xfrm>
            <a:off x="4572000" y="1412776"/>
            <a:ext cx="4248472" cy="4310529"/>
          </a:xfrm>
          <a:prstGeom prst="rect">
            <a:avLst/>
          </a:prstGeom>
          <a:noFill/>
        </p:spPr>
      </p:pic>
    </p:spTree>
    <p:extLst>
      <p:ext uri="{BB962C8B-B14F-4D97-AF65-F5344CB8AC3E}">
        <p14:creationId xmlns:p14="http://schemas.microsoft.com/office/powerpoint/2010/main" val="274836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81736" y="274638"/>
            <a:ext cx="3862264" cy="1143000"/>
          </a:xfrm>
        </p:spPr>
        <p:txBody>
          <a:bodyPr>
            <a:noAutofit/>
          </a:bodyPr>
          <a:lstStyle/>
          <a:p>
            <a:r>
              <a:rPr lang="cs-CZ" sz="3600" dirty="0" err="1"/>
              <a:t>When</a:t>
            </a:r>
            <a:r>
              <a:rPr lang="cs-CZ" sz="3600" dirty="0"/>
              <a:t> </a:t>
            </a:r>
            <a:r>
              <a:rPr lang="cs-CZ" sz="3600" dirty="0" err="1"/>
              <a:t>modern</a:t>
            </a:r>
            <a:r>
              <a:rPr lang="cs-CZ" sz="3600" dirty="0"/>
              <a:t> </a:t>
            </a:r>
            <a:r>
              <a:rPr lang="cs-CZ" sz="3600" dirty="0" err="1"/>
              <a:t>was</a:t>
            </a:r>
            <a:r>
              <a:rPr lang="cs-CZ" sz="3600" dirty="0"/>
              <a:t> ´</a:t>
            </a:r>
            <a:r>
              <a:rPr lang="cs-CZ" sz="3600" dirty="0" err="1"/>
              <a:t>contemporary</a:t>
            </a:r>
            <a:r>
              <a:rPr lang="cs-CZ" sz="3600" dirty="0"/>
              <a:t>´</a:t>
            </a:r>
          </a:p>
        </p:txBody>
      </p:sp>
      <p:sp>
        <p:nvSpPr>
          <p:cNvPr id="3" name="Zástupný symbol pro obsah 2"/>
          <p:cNvSpPr>
            <a:spLocks noGrp="1"/>
          </p:cNvSpPr>
          <p:nvPr>
            <p:ph sz="half" idx="1"/>
          </p:nvPr>
        </p:nvSpPr>
        <p:spPr/>
        <p:txBody>
          <a:bodyPr/>
          <a:lstStyle/>
          <a:p>
            <a:endParaRPr lang="cs-CZ"/>
          </a:p>
        </p:txBody>
      </p:sp>
      <p:sp>
        <p:nvSpPr>
          <p:cNvPr id="4" name="Zástupný symbol pro obsah 3"/>
          <p:cNvSpPr>
            <a:spLocks noGrp="1"/>
          </p:cNvSpPr>
          <p:nvPr>
            <p:ph sz="half" idx="2"/>
          </p:nvPr>
        </p:nvSpPr>
        <p:spPr>
          <a:xfrm>
            <a:off x="5281736" y="1600200"/>
            <a:ext cx="3405064" cy="4525963"/>
          </a:xfrm>
        </p:spPr>
        <p:txBody>
          <a:bodyPr/>
          <a:lstStyle/>
          <a:p>
            <a:pPr marL="0" indent="0">
              <a:buNone/>
            </a:pPr>
            <a:endParaRPr lang="cs-CZ" dirty="0"/>
          </a:p>
          <a:p>
            <a:pPr marL="0" indent="0">
              <a:buNone/>
            </a:pPr>
            <a:endParaRPr lang="cs-CZ" dirty="0"/>
          </a:p>
          <a:p>
            <a:pPr marL="0" indent="0">
              <a:buNone/>
            </a:pPr>
            <a:endParaRPr lang="cs-CZ" dirty="0"/>
          </a:p>
          <a:p>
            <a:pPr marL="0" indent="0">
              <a:buNone/>
            </a:pPr>
            <a:r>
              <a:rPr lang="cs-CZ" dirty="0"/>
              <a:t>Alfred </a:t>
            </a:r>
            <a:r>
              <a:rPr lang="cs-CZ" dirty="0" err="1"/>
              <a:t>Barr</a:t>
            </a:r>
            <a:r>
              <a:rPr lang="cs-CZ" dirty="0"/>
              <a:t> Jr.</a:t>
            </a:r>
          </a:p>
        </p:txBody>
      </p:sp>
      <p:pic>
        <p:nvPicPr>
          <p:cNvPr id="1026" name="Picture 2" descr="http://38.media.tumblr.com/acdc95e15a9878a9de33362e8dd48445/tumblr_mgu56brrH81s3xom1o1_1280.gif"/>
          <p:cNvPicPr>
            <a:picLocks noChangeAspect="1" noChangeArrowheads="1"/>
          </p:cNvPicPr>
          <p:nvPr/>
        </p:nvPicPr>
        <p:blipFill>
          <a:blip r:embed="rId2" cstate="print"/>
          <a:srcRect/>
          <a:stretch>
            <a:fillRect/>
          </a:stretch>
        </p:blipFill>
        <p:spPr bwMode="auto">
          <a:xfrm>
            <a:off x="179512" y="239376"/>
            <a:ext cx="4824536" cy="6529504"/>
          </a:xfrm>
          <a:prstGeom prst="rect">
            <a:avLst/>
          </a:prstGeom>
          <a:noFill/>
        </p:spPr>
      </p:pic>
      <p:pic>
        <p:nvPicPr>
          <p:cNvPr id="3074" name="Picture 2" descr="Alfred Barr Jr. | givethegiftofmoma">
            <a:extLst>
              <a:ext uri="{FF2B5EF4-FFF2-40B4-BE49-F238E27FC236}">
                <a16:creationId xmlns:a16="http://schemas.microsoft.com/office/drawing/2014/main" id="{B73CBD7C-737F-43EE-97E7-2C5DEC6CF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804564"/>
            <a:ext cx="2160240" cy="276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237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1080120"/>
          </a:xfrm>
        </p:spPr>
        <p:txBody>
          <a:bodyPr/>
          <a:lstStyle/>
          <a:p>
            <a:r>
              <a:rPr lang="cs-CZ" dirty="0"/>
              <a:t>Cindy </a:t>
            </a:r>
            <a:r>
              <a:rPr lang="cs-CZ" dirty="0" err="1"/>
              <a:t>Sherman</a:t>
            </a:r>
            <a:r>
              <a:rPr lang="cs-CZ" dirty="0"/>
              <a:t> (1954)</a:t>
            </a:r>
          </a:p>
        </p:txBody>
      </p:sp>
      <p:pic>
        <p:nvPicPr>
          <p:cNvPr id="6" name="Zástupný obsah 5" descr="Obsah obrázku patro, interiér, místnost&#10;&#10;Popis byl vytvořen automaticky">
            <a:extLst>
              <a:ext uri="{FF2B5EF4-FFF2-40B4-BE49-F238E27FC236}">
                <a16:creationId xmlns:a16="http://schemas.microsoft.com/office/drawing/2014/main" id="{C4C7752C-24F0-4B2C-975C-8A896610217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69672" y="4297842"/>
            <a:ext cx="4038600" cy="2423160"/>
          </a:xfrm>
        </p:spPr>
      </p:pic>
      <p:sp>
        <p:nvSpPr>
          <p:cNvPr id="4" name="Zástupný symbol pro obsah 3"/>
          <p:cNvSpPr>
            <a:spLocks noGrp="1"/>
          </p:cNvSpPr>
          <p:nvPr>
            <p:ph sz="half" idx="2"/>
          </p:nvPr>
        </p:nvSpPr>
        <p:spPr/>
        <p:txBody>
          <a:bodyPr/>
          <a:lstStyle/>
          <a:p>
            <a:pPr>
              <a:buNone/>
            </a:pPr>
            <a:r>
              <a:rPr lang="cs-CZ" dirty="0">
                <a:hlinkClick r:id="rId3"/>
              </a:rPr>
              <a:t>http://www.</a:t>
            </a:r>
            <a:r>
              <a:rPr lang="cs-CZ" dirty="0" err="1">
                <a:hlinkClick r:id="rId3"/>
              </a:rPr>
              <a:t>moma.org</a:t>
            </a:r>
            <a:r>
              <a:rPr lang="cs-CZ" dirty="0">
                <a:hlinkClick r:id="rId3"/>
              </a:rPr>
              <a:t>/</a:t>
            </a:r>
            <a:r>
              <a:rPr lang="cs-CZ" dirty="0" err="1">
                <a:hlinkClick r:id="rId3"/>
              </a:rPr>
              <a:t>interactives</a:t>
            </a:r>
            <a:r>
              <a:rPr lang="cs-CZ" dirty="0">
                <a:hlinkClick r:id="rId3"/>
              </a:rPr>
              <a:t>/</a:t>
            </a:r>
            <a:r>
              <a:rPr lang="cs-CZ" dirty="0" err="1">
                <a:hlinkClick r:id="rId3"/>
              </a:rPr>
              <a:t>exhibitions</a:t>
            </a:r>
            <a:r>
              <a:rPr lang="cs-CZ" dirty="0">
                <a:hlinkClick r:id="rId3"/>
              </a:rPr>
              <a:t>/2012/</a:t>
            </a:r>
            <a:r>
              <a:rPr lang="cs-CZ" dirty="0" err="1">
                <a:hlinkClick r:id="rId3"/>
              </a:rPr>
              <a:t>cindysherman</a:t>
            </a:r>
            <a:r>
              <a:rPr lang="cs-CZ" dirty="0">
                <a:hlinkClick r:id="rId3"/>
              </a:rPr>
              <a:t>/#/0/</a:t>
            </a:r>
            <a:endParaRPr lang="cs-CZ" dirty="0"/>
          </a:p>
          <a:p>
            <a:pPr>
              <a:buNone/>
            </a:pPr>
            <a:endParaRPr lang="cs-CZ" dirty="0"/>
          </a:p>
        </p:txBody>
      </p:sp>
      <p:pic>
        <p:nvPicPr>
          <p:cNvPr id="52226" name="Picture 2" descr="http://www.bbc.co.uk/staticarchive/931e449228f1f4ca184bb01e176fc00203ea6582.jpg"/>
          <p:cNvPicPr>
            <a:picLocks noChangeAspect="1" noChangeArrowheads="1"/>
          </p:cNvPicPr>
          <p:nvPr/>
        </p:nvPicPr>
        <p:blipFill>
          <a:blip r:embed="rId4" cstate="print"/>
          <a:srcRect/>
          <a:stretch>
            <a:fillRect/>
          </a:stretch>
        </p:blipFill>
        <p:spPr bwMode="auto">
          <a:xfrm>
            <a:off x="165435" y="1484784"/>
            <a:ext cx="4428600" cy="2949449"/>
          </a:xfrm>
          <a:prstGeom prst="rect">
            <a:avLst/>
          </a:prstGeom>
          <a:noFill/>
        </p:spPr>
      </p:pic>
    </p:spTree>
    <p:extLst>
      <p:ext uri="{BB962C8B-B14F-4D97-AF65-F5344CB8AC3E}">
        <p14:creationId xmlns:p14="http://schemas.microsoft.com/office/powerpoint/2010/main" val="3088508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864096"/>
          </a:xfrm>
        </p:spPr>
        <p:txBody>
          <a:bodyPr>
            <a:normAutofit/>
          </a:bodyPr>
          <a:lstStyle/>
          <a:p>
            <a:r>
              <a:rPr lang="cs-CZ" sz="4000" dirty="0" err="1"/>
              <a:t>Jeff</a:t>
            </a:r>
            <a:r>
              <a:rPr lang="cs-CZ" sz="4000" dirty="0"/>
              <a:t> </a:t>
            </a:r>
            <a:r>
              <a:rPr lang="cs-CZ" sz="4000" dirty="0" err="1"/>
              <a:t>Koons</a:t>
            </a:r>
            <a:r>
              <a:rPr lang="cs-CZ" sz="4000" dirty="0"/>
              <a:t> (1955)</a:t>
            </a:r>
          </a:p>
        </p:txBody>
      </p:sp>
      <p:sp>
        <p:nvSpPr>
          <p:cNvPr id="3" name="Zástupný symbol pro obsah 2"/>
          <p:cNvSpPr>
            <a:spLocks noGrp="1"/>
          </p:cNvSpPr>
          <p:nvPr>
            <p:ph sz="half" idx="1"/>
          </p:nvPr>
        </p:nvSpPr>
        <p:spPr>
          <a:xfrm>
            <a:off x="457200" y="1600200"/>
            <a:ext cx="4038600" cy="4525963"/>
          </a:xfrm>
        </p:spPr>
        <p:txBody>
          <a:bodyPr>
            <a:normAutofit/>
          </a:bodyPr>
          <a:lstStyle/>
          <a:p>
            <a:endParaRPr lang="cs-CZ" dirty="0"/>
          </a:p>
          <a:p>
            <a:endParaRPr lang="cs-CZ" dirty="0"/>
          </a:p>
          <a:p>
            <a:endParaRPr lang="cs-CZ" dirty="0"/>
          </a:p>
          <a:p>
            <a:pPr>
              <a:buNone/>
            </a:pPr>
            <a:endParaRPr lang="cs-CZ" dirty="0"/>
          </a:p>
          <a:p>
            <a:pPr>
              <a:buNone/>
            </a:pPr>
            <a:r>
              <a:rPr lang="cs-CZ" sz="1800" dirty="0" err="1"/>
              <a:t>Ushering</a:t>
            </a:r>
            <a:r>
              <a:rPr lang="cs-CZ" sz="1800" dirty="0"/>
              <a:t> in Banality 1988</a:t>
            </a:r>
          </a:p>
        </p:txBody>
      </p:sp>
      <p:sp>
        <p:nvSpPr>
          <p:cNvPr id="4" name="Zástupný symbol pro obsah 3"/>
          <p:cNvSpPr>
            <a:spLocks noGrp="1"/>
          </p:cNvSpPr>
          <p:nvPr>
            <p:ph sz="half" idx="2"/>
          </p:nvPr>
        </p:nvSpPr>
        <p:spPr/>
        <p:txBody>
          <a:bodyPr>
            <a:normAutofit/>
          </a:bodyPr>
          <a:lstStyle/>
          <a:p>
            <a:pPr marL="0" indent="0">
              <a:buNone/>
            </a:pPr>
            <a:r>
              <a:rPr lang="cs-CZ" dirty="0"/>
              <a:t> </a:t>
            </a:r>
            <a:r>
              <a:rPr lang="cs-CZ" dirty="0" err="1"/>
              <a:t>neo</a:t>
            </a:r>
            <a:r>
              <a:rPr lang="cs-CZ" dirty="0"/>
              <a:t>-pop, post-pop  </a:t>
            </a:r>
          </a:p>
        </p:txBody>
      </p:sp>
      <p:pic>
        <p:nvPicPr>
          <p:cNvPr id="54274" name="Picture 2" descr="http://whitney.org/image_columns/0059/1671/banality_e.2013.0077_ushering_in_banality_1140.jpg?1403626400"/>
          <p:cNvPicPr>
            <a:picLocks noChangeAspect="1" noChangeArrowheads="1"/>
          </p:cNvPicPr>
          <p:nvPr/>
        </p:nvPicPr>
        <p:blipFill>
          <a:blip r:embed="rId2" cstate="print"/>
          <a:srcRect/>
          <a:stretch>
            <a:fillRect/>
          </a:stretch>
        </p:blipFill>
        <p:spPr bwMode="auto">
          <a:xfrm>
            <a:off x="360692" y="962819"/>
            <a:ext cx="3830308" cy="2466181"/>
          </a:xfrm>
          <a:prstGeom prst="rect">
            <a:avLst/>
          </a:prstGeom>
          <a:noFill/>
        </p:spPr>
      </p:pic>
      <p:pic>
        <p:nvPicPr>
          <p:cNvPr id="54276" name="Picture 4" descr="https://timenewsfeed.files.wordpress.com/2013/11/koons-monkey.jpg"/>
          <p:cNvPicPr>
            <a:picLocks noChangeAspect="1" noChangeArrowheads="1"/>
          </p:cNvPicPr>
          <p:nvPr/>
        </p:nvPicPr>
        <p:blipFill>
          <a:blip r:embed="rId3" cstate="print"/>
          <a:srcRect/>
          <a:stretch>
            <a:fillRect/>
          </a:stretch>
        </p:blipFill>
        <p:spPr bwMode="auto">
          <a:xfrm>
            <a:off x="4320591" y="3212976"/>
            <a:ext cx="4693817" cy="3129211"/>
          </a:xfrm>
          <a:prstGeom prst="rect">
            <a:avLst/>
          </a:prstGeom>
          <a:noFill/>
        </p:spPr>
      </p:pic>
      <p:pic>
        <p:nvPicPr>
          <p:cNvPr id="7" name="Picture 2" descr="http://www.maxhetzler.com/uploads/tx_hetzlergallery/1991_Installation_view_1_690.jpg">
            <a:extLst>
              <a:ext uri="{FF2B5EF4-FFF2-40B4-BE49-F238E27FC236}">
                <a16:creationId xmlns:a16="http://schemas.microsoft.com/office/drawing/2014/main" id="{726D8665-5956-4180-B913-5D10312B1448}"/>
              </a:ext>
            </a:extLst>
          </p:cNvPr>
          <p:cNvPicPr>
            <a:picLocks noChangeAspect="1" noChangeArrowheads="1"/>
          </p:cNvPicPr>
          <p:nvPr/>
        </p:nvPicPr>
        <p:blipFill>
          <a:blip r:embed="rId4" cstate="print"/>
          <a:srcRect/>
          <a:stretch>
            <a:fillRect/>
          </a:stretch>
        </p:blipFill>
        <p:spPr bwMode="auto">
          <a:xfrm>
            <a:off x="393234" y="4104739"/>
            <a:ext cx="3356448" cy="2753261"/>
          </a:xfrm>
          <a:prstGeom prst="rect">
            <a:avLst/>
          </a:prstGeom>
          <a:noFill/>
        </p:spPr>
      </p:pic>
    </p:spTree>
    <p:extLst>
      <p:ext uri="{BB962C8B-B14F-4D97-AF65-F5344CB8AC3E}">
        <p14:creationId xmlns:p14="http://schemas.microsoft.com/office/powerpoint/2010/main" val="2334627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cs-CZ" dirty="0"/>
              <a:t>Gilbert </a:t>
            </a:r>
            <a:r>
              <a:rPr lang="cs-CZ" dirty="0" err="1"/>
              <a:t>and</a:t>
            </a:r>
            <a:r>
              <a:rPr lang="cs-CZ" dirty="0"/>
              <a:t> </a:t>
            </a:r>
            <a:r>
              <a:rPr lang="cs-CZ" dirty="0" err="1"/>
              <a:t>George</a:t>
            </a:r>
            <a:endParaRPr lang="cs-CZ" dirty="0"/>
          </a:p>
        </p:txBody>
      </p:sp>
      <p:sp>
        <p:nvSpPr>
          <p:cNvPr id="3" name="Zástupný symbol pro obsah 2"/>
          <p:cNvSpPr>
            <a:spLocks noGrp="1"/>
          </p:cNvSpPr>
          <p:nvPr>
            <p:ph sz="half" idx="1"/>
          </p:nvPr>
        </p:nvSpPr>
        <p:spPr/>
        <p:txBody>
          <a:bodyPr/>
          <a:lstStyle/>
          <a:p>
            <a:endParaRPr lang="cs-CZ"/>
          </a:p>
        </p:txBody>
      </p:sp>
      <p:sp>
        <p:nvSpPr>
          <p:cNvPr id="4" name="Zástupný symbol pro obsah 3"/>
          <p:cNvSpPr>
            <a:spLocks noGrp="1"/>
          </p:cNvSpPr>
          <p:nvPr>
            <p:ph sz="half" idx="2"/>
          </p:nvPr>
        </p:nvSpPr>
        <p:spPr/>
        <p:txBody>
          <a:bodyPr/>
          <a:lstStyle/>
          <a:p>
            <a:endParaRPr lang="cs-CZ"/>
          </a:p>
        </p:txBody>
      </p:sp>
      <p:pic>
        <p:nvPicPr>
          <p:cNvPr id="55298" name="Picture 2" descr="http://www.andrewgrahamdixon.com/article_images/The%20Singing%20Sculpture,%20by%20Gilbert%20and%20George.jpg"/>
          <p:cNvPicPr>
            <a:picLocks noChangeAspect="1" noChangeArrowheads="1"/>
          </p:cNvPicPr>
          <p:nvPr/>
        </p:nvPicPr>
        <p:blipFill>
          <a:blip r:embed="rId2" cstate="print"/>
          <a:srcRect/>
          <a:stretch>
            <a:fillRect/>
          </a:stretch>
        </p:blipFill>
        <p:spPr bwMode="auto">
          <a:xfrm>
            <a:off x="75490" y="1084387"/>
            <a:ext cx="3616602" cy="3024336"/>
          </a:xfrm>
          <a:prstGeom prst="rect">
            <a:avLst/>
          </a:prstGeom>
          <a:noFill/>
        </p:spPr>
      </p:pic>
      <p:pic>
        <p:nvPicPr>
          <p:cNvPr id="55300" name="Picture 4" descr="http://www.tate.org.uk/art/images/work/T/T12/T12168_10.jpg"/>
          <p:cNvPicPr>
            <a:picLocks noChangeAspect="1" noChangeArrowheads="1"/>
          </p:cNvPicPr>
          <p:nvPr/>
        </p:nvPicPr>
        <p:blipFill>
          <a:blip r:embed="rId3" cstate="print"/>
          <a:srcRect/>
          <a:stretch>
            <a:fillRect/>
          </a:stretch>
        </p:blipFill>
        <p:spPr bwMode="auto">
          <a:xfrm>
            <a:off x="3768292" y="3717032"/>
            <a:ext cx="5236652" cy="2924944"/>
          </a:xfrm>
          <a:prstGeom prst="rect">
            <a:avLst/>
          </a:prstGeom>
          <a:noFill/>
        </p:spPr>
      </p:pic>
    </p:spTree>
    <p:extLst>
      <p:ext uri="{BB962C8B-B14F-4D97-AF65-F5344CB8AC3E}">
        <p14:creationId xmlns:p14="http://schemas.microsoft.com/office/powerpoint/2010/main" val="806891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936104"/>
          </a:xfrm>
        </p:spPr>
        <p:txBody>
          <a:bodyPr>
            <a:normAutofit/>
          </a:bodyPr>
          <a:lstStyle/>
          <a:p>
            <a:r>
              <a:rPr lang="cs-CZ" sz="3600" dirty="0" err="1">
                <a:solidFill>
                  <a:srgbClr val="7030A0"/>
                </a:solidFill>
              </a:rPr>
              <a:t>Young</a:t>
            </a:r>
            <a:r>
              <a:rPr lang="cs-CZ" sz="3600" dirty="0">
                <a:solidFill>
                  <a:srgbClr val="7030A0"/>
                </a:solidFill>
              </a:rPr>
              <a:t> </a:t>
            </a:r>
            <a:r>
              <a:rPr lang="cs-CZ" sz="3600" dirty="0" err="1">
                <a:solidFill>
                  <a:srgbClr val="7030A0"/>
                </a:solidFill>
              </a:rPr>
              <a:t>British</a:t>
            </a:r>
            <a:r>
              <a:rPr lang="cs-CZ" sz="3600" dirty="0">
                <a:solidFill>
                  <a:srgbClr val="7030A0"/>
                </a:solidFill>
              </a:rPr>
              <a:t> </a:t>
            </a:r>
            <a:r>
              <a:rPr lang="cs-CZ" sz="3600" dirty="0" err="1">
                <a:solidFill>
                  <a:srgbClr val="7030A0"/>
                </a:solidFill>
              </a:rPr>
              <a:t>Artists</a:t>
            </a:r>
            <a:endParaRPr lang="cs-CZ" sz="3600" dirty="0"/>
          </a:p>
        </p:txBody>
      </p:sp>
      <p:sp>
        <p:nvSpPr>
          <p:cNvPr id="3" name="Zástupný symbol pro obsah 2"/>
          <p:cNvSpPr>
            <a:spLocks noGrp="1"/>
          </p:cNvSpPr>
          <p:nvPr>
            <p:ph sz="half" idx="1"/>
          </p:nvPr>
        </p:nvSpPr>
        <p:spPr>
          <a:xfrm>
            <a:off x="457200" y="980728"/>
            <a:ext cx="4038600" cy="5145435"/>
          </a:xfrm>
        </p:spPr>
        <p:txBody>
          <a:bodyPr/>
          <a:lstStyle/>
          <a:p>
            <a:pPr>
              <a:buNone/>
            </a:pPr>
            <a:endParaRPr lang="cs-CZ" dirty="0"/>
          </a:p>
          <a:p>
            <a:endParaRPr lang="cs-CZ" dirty="0"/>
          </a:p>
        </p:txBody>
      </p:sp>
      <p:sp>
        <p:nvSpPr>
          <p:cNvPr id="4" name="Zástupný symbol pro obsah 3"/>
          <p:cNvSpPr>
            <a:spLocks noGrp="1"/>
          </p:cNvSpPr>
          <p:nvPr>
            <p:ph sz="half" idx="2"/>
          </p:nvPr>
        </p:nvSpPr>
        <p:spPr>
          <a:xfrm>
            <a:off x="4648200" y="1268760"/>
            <a:ext cx="4038600" cy="4857403"/>
          </a:xfrm>
        </p:spPr>
        <p:txBody>
          <a:bodyPr/>
          <a:lstStyle/>
          <a:p>
            <a:pPr>
              <a:buNone/>
            </a:pPr>
            <a:r>
              <a:rPr lang="cs-CZ" dirty="0">
                <a:hlinkClick r:id="rId2"/>
              </a:rPr>
              <a:t>https://www.youtube.com/watch?v=sRdpV7GqtrA</a:t>
            </a:r>
            <a:endParaRPr lang="cs-CZ" dirty="0"/>
          </a:p>
          <a:p>
            <a:pPr>
              <a:buNone/>
            </a:pPr>
            <a:endParaRPr lang="cs-CZ" dirty="0"/>
          </a:p>
        </p:txBody>
      </p:sp>
      <p:pic>
        <p:nvPicPr>
          <p:cNvPr id="6" name="Obrázek 5" descr="Obsah obrázku interiér, zeď, postel&#10;&#10;Popis byl vytvořen automaticky">
            <a:extLst>
              <a:ext uri="{FF2B5EF4-FFF2-40B4-BE49-F238E27FC236}">
                <a16:creationId xmlns:a16="http://schemas.microsoft.com/office/drawing/2014/main" id="{2406DF06-5C12-4556-B7B2-009E40CBCB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276872"/>
            <a:ext cx="6156176" cy="3078088"/>
          </a:xfrm>
          <a:prstGeom prst="rect">
            <a:avLst/>
          </a:prstGeom>
        </p:spPr>
      </p:pic>
      <p:sp>
        <p:nvSpPr>
          <p:cNvPr id="7" name="TextovéPole 6">
            <a:extLst>
              <a:ext uri="{FF2B5EF4-FFF2-40B4-BE49-F238E27FC236}">
                <a16:creationId xmlns:a16="http://schemas.microsoft.com/office/drawing/2014/main" id="{E703A9C1-8707-44B4-BBCC-53FF4EC9CE44}"/>
              </a:ext>
            </a:extLst>
          </p:cNvPr>
          <p:cNvSpPr txBox="1"/>
          <p:nvPr/>
        </p:nvSpPr>
        <p:spPr>
          <a:xfrm>
            <a:off x="755576" y="6309320"/>
            <a:ext cx="7776864" cy="369332"/>
          </a:xfrm>
          <a:prstGeom prst="rect">
            <a:avLst/>
          </a:prstGeom>
          <a:noFill/>
        </p:spPr>
        <p:txBody>
          <a:bodyPr wrap="square" rtlCol="0">
            <a:spAutoFit/>
          </a:bodyPr>
          <a:lstStyle/>
          <a:p>
            <a:r>
              <a:rPr lang="cs-CZ" dirty="0"/>
              <a:t>Tracey Emin (1963),  My </a:t>
            </a:r>
            <a:r>
              <a:rPr lang="cs-CZ" dirty="0" err="1"/>
              <a:t>Bed</a:t>
            </a:r>
            <a:r>
              <a:rPr lang="cs-CZ" dirty="0"/>
              <a:t> </a:t>
            </a:r>
          </a:p>
        </p:txBody>
      </p:sp>
    </p:spTree>
    <p:extLst>
      <p:ext uri="{BB962C8B-B14F-4D97-AF65-F5344CB8AC3E}">
        <p14:creationId xmlns:p14="http://schemas.microsoft.com/office/powerpoint/2010/main" val="3939600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60251F-4A3F-4133-98AD-753CC2CD23E3}"/>
              </a:ext>
            </a:extLst>
          </p:cNvPr>
          <p:cNvSpPr>
            <a:spLocks noGrp="1"/>
          </p:cNvSpPr>
          <p:nvPr>
            <p:ph type="title"/>
          </p:nvPr>
        </p:nvSpPr>
        <p:spPr/>
        <p:txBody>
          <a:bodyPr>
            <a:normAutofit/>
          </a:bodyPr>
          <a:lstStyle/>
          <a:p>
            <a:r>
              <a:rPr lang="cs-CZ" sz="3600" dirty="0"/>
              <a:t>Damien </a:t>
            </a:r>
            <a:r>
              <a:rPr lang="cs-CZ" sz="3600" dirty="0" err="1"/>
              <a:t>Hirst</a:t>
            </a:r>
            <a:r>
              <a:rPr lang="cs-CZ" sz="3600" dirty="0"/>
              <a:t> (1965)</a:t>
            </a:r>
          </a:p>
        </p:txBody>
      </p:sp>
      <p:pic>
        <p:nvPicPr>
          <p:cNvPr id="6" name="Zástupný obsah 5">
            <a:extLst>
              <a:ext uri="{FF2B5EF4-FFF2-40B4-BE49-F238E27FC236}">
                <a16:creationId xmlns:a16="http://schemas.microsoft.com/office/drawing/2014/main" id="{1C0C4864-B30B-4E37-BEEB-7DCA25C0B5F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9552" y="1268760"/>
            <a:ext cx="7670826" cy="4320480"/>
          </a:xfrm>
        </p:spPr>
      </p:pic>
      <p:sp>
        <p:nvSpPr>
          <p:cNvPr id="4" name="Zástupný obsah 3">
            <a:extLst>
              <a:ext uri="{FF2B5EF4-FFF2-40B4-BE49-F238E27FC236}">
                <a16:creationId xmlns:a16="http://schemas.microsoft.com/office/drawing/2014/main" id="{8BF65F6F-F6B9-4017-A56D-9AE9ECC4128A}"/>
              </a:ext>
            </a:extLst>
          </p:cNvPr>
          <p:cNvSpPr>
            <a:spLocks noGrp="1"/>
          </p:cNvSpPr>
          <p:nvPr>
            <p:ph sz="half" idx="2"/>
          </p:nvPr>
        </p:nvSpPr>
        <p:spPr/>
        <p:txBody>
          <a:bodyPr/>
          <a:lstStyle/>
          <a:p>
            <a:endParaRPr lang="cs-CZ" dirty="0"/>
          </a:p>
        </p:txBody>
      </p:sp>
    </p:spTree>
    <p:extLst>
      <p:ext uri="{BB962C8B-B14F-4D97-AF65-F5344CB8AC3E}">
        <p14:creationId xmlns:p14="http://schemas.microsoft.com/office/powerpoint/2010/main" val="369449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40E5D8-9930-4363-AEB0-77B9BB5328AB}"/>
              </a:ext>
            </a:extLst>
          </p:cNvPr>
          <p:cNvSpPr>
            <a:spLocks noGrp="1"/>
          </p:cNvSpPr>
          <p:nvPr>
            <p:ph type="title"/>
          </p:nvPr>
        </p:nvSpPr>
        <p:spPr>
          <a:xfrm>
            <a:off x="827584" y="274638"/>
            <a:ext cx="7859216" cy="346050"/>
          </a:xfrm>
        </p:spPr>
        <p:txBody>
          <a:bodyPr>
            <a:normAutofit fontScale="90000"/>
          </a:bodyPr>
          <a:lstStyle/>
          <a:p>
            <a:r>
              <a:rPr lang="cs-CZ" dirty="0" err="1"/>
              <a:t>Modern</a:t>
            </a:r>
            <a:r>
              <a:rPr lang="cs-CZ" dirty="0"/>
              <a:t> / </a:t>
            </a:r>
            <a:r>
              <a:rPr lang="cs-CZ" dirty="0" err="1"/>
              <a:t>Contemporary</a:t>
            </a:r>
            <a:r>
              <a:rPr lang="cs-CZ" dirty="0"/>
              <a:t> </a:t>
            </a:r>
          </a:p>
        </p:txBody>
      </p:sp>
      <p:pic>
        <p:nvPicPr>
          <p:cNvPr id="6" name="Zástupný obsah 5" descr="Obsah obrázku osoba, muž, interiér, oblek&#10;&#10;Popis byl vytvořen automaticky">
            <a:extLst>
              <a:ext uri="{FF2B5EF4-FFF2-40B4-BE49-F238E27FC236}">
                <a16:creationId xmlns:a16="http://schemas.microsoft.com/office/drawing/2014/main" id="{8788CEE3-E597-404C-9437-9ADE54A7873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960444"/>
            <a:ext cx="4038600" cy="2701602"/>
          </a:xfrm>
        </p:spPr>
      </p:pic>
      <p:pic>
        <p:nvPicPr>
          <p:cNvPr id="8" name="Zástupný obsah 7" descr="Obsah obrázku osoba, muž&#10;&#10;Popis byl vytvořen automaticky">
            <a:extLst>
              <a:ext uri="{FF2B5EF4-FFF2-40B4-BE49-F238E27FC236}">
                <a16:creationId xmlns:a16="http://schemas.microsoft.com/office/drawing/2014/main" id="{1B0BF41D-85AD-45A7-8296-1AAC746EC43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72871" y="1002804"/>
            <a:ext cx="4038600" cy="2739517"/>
          </a:xfrm>
        </p:spPr>
      </p:pic>
      <p:pic>
        <p:nvPicPr>
          <p:cNvPr id="10" name="Obrázek 9">
            <a:extLst>
              <a:ext uri="{FF2B5EF4-FFF2-40B4-BE49-F238E27FC236}">
                <a16:creationId xmlns:a16="http://schemas.microsoft.com/office/drawing/2014/main" id="{3F9930C3-0E24-4C72-AEC6-8EC9BD52C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877" y="3792253"/>
            <a:ext cx="1905000" cy="2943225"/>
          </a:xfrm>
          <a:prstGeom prst="rect">
            <a:avLst/>
          </a:prstGeom>
        </p:spPr>
      </p:pic>
      <p:pic>
        <p:nvPicPr>
          <p:cNvPr id="12" name="Obrázek 11">
            <a:extLst>
              <a:ext uri="{FF2B5EF4-FFF2-40B4-BE49-F238E27FC236}">
                <a16:creationId xmlns:a16="http://schemas.microsoft.com/office/drawing/2014/main" id="{18398FAC-7A32-4FB8-AF85-5ED11F4C90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9773" y="4161433"/>
            <a:ext cx="2204864" cy="2204864"/>
          </a:xfrm>
          <a:prstGeom prst="rect">
            <a:avLst/>
          </a:prstGeom>
        </p:spPr>
      </p:pic>
      <p:pic>
        <p:nvPicPr>
          <p:cNvPr id="14" name="Obrázek 13" descr="Obsah obrázku text&#10;&#10;Popis byl vytvořen automaticky">
            <a:extLst>
              <a:ext uri="{FF2B5EF4-FFF2-40B4-BE49-F238E27FC236}">
                <a16:creationId xmlns:a16="http://schemas.microsoft.com/office/drawing/2014/main" id="{62D6FE28-CC12-4D2D-9049-35E96E5786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121" y="4001803"/>
            <a:ext cx="1676400" cy="2733675"/>
          </a:xfrm>
          <a:prstGeom prst="rect">
            <a:avLst/>
          </a:prstGeom>
        </p:spPr>
      </p:pic>
    </p:spTree>
    <p:extLst>
      <p:ext uri="{BB962C8B-B14F-4D97-AF65-F5344CB8AC3E}">
        <p14:creationId xmlns:p14="http://schemas.microsoft.com/office/powerpoint/2010/main" val="2749640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AEB021-93A7-41F3-BE62-EE1CA239CCFC}"/>
              </a:ext>
            </a:extLst>
          </p:cNvPr>
          <p:cNvSpPr>
            <a:spLocks noGrp="1"/>
          </p:cNvSpPr>
          <p:nvPr>
            <p:ph type="title"/>
          </p:nvPr>
        </p:nvSpPr>
        <p:spPr/>
        <p:txBody>
          <a:bodyPr/>
          <a:lstStyle/>
          <a:p>
            <a:r>
              <a:rPr lang="cs-CZ" dirty="0" err="1"/>
              <a:t>Contemporary</a:t>
            </a:r>
            <a:r>
              <a:rPr lang="cs-CZ" dirty="0"/>
              <a:t> </a:t>
            </a:r>
          </a:p>
        </p:txBody>
      </p:sp>
      <p:sp>
        <p:nvSpPr>
          <p:cNvPr id="3" name="Zástupný obsah 2">
            <a:extLst>
              <a:ext uri="{FF2B5EF4-FFF2-40B4-BE49-F238E27FC236}">
                <a16:creationId xmlns:a16="http://schemas.microsoft.com/office/drawing/2014/main" id="{0C2E3ED1-B3EB-4EB6-BC26-FCD234F035E8}"/>
              </a:ext>
            </a:extLst>
          </p:cNvPr>
          <p:cNvSpPr>
            <a:spLocks noGrp="1"/>
          </p:cNvSpPr>
          <p:nvPr>
            <p:ph sz="half" idx="1"/>
          </p:nvPr>
        </p:nvSpPr>
        <p:spPr/>
        <p:txBody>
          <a:bodyPr>
            <a:normAutofit fontScale="92500" lnSpcReduction="10000"/>
          </a:bodyPr>
          <a:lstStyle/>
          <a:p>
            <a:pPr marL="0" indent="0">
              <a:buNone/>
            </a:pPr>
            <a:r>
              <a:rPr lang="cs-CZ" dirty="0"/>
              <a:t>It </a:t>
            </a:r>
            <a:r>
              <a:rPr lang="cs-CZ" dirty="0" err="1"/>
              <a:t>designates</a:t>
            </a:r>
            <a:r>
              <a:rPr lang="cs-CZ" dirty="0"/>
              <a:t> </a:t>
            </a:r>
            <a:r>
              <a:rPr lang="cs-CZ" dirty="0" err="1"/>
              <a:t>less</a:t>
            </a:r>
            <a:r>
              <a:rPr lang="cs-CZ" dirty="0"/>
              <a:t> a period </a:t>
            </a:r>
            <a:r>
              <a:rPr lang="cs-CZ" dirty="0" err="1"/>
              <a:t>than</a:t>
            </a:r>
            <a:r>
              <a:rPr lang="cs-CZ" dirty="0"/>
              <a:t> </a:t>
            </a:r>
            <a:r>
              <a:rPr lang="cs-CZ" dirty="0" err="1"/>
              <a:t>what</a:t>
            </a:r>
            <a:r>
              <a:rPr lang="cs-CZ" dirty="0"/>
              <a:t> </a:t>
            </a:r>
            <a:r>
              <a:rPr lang="cs-CZ" dirty="0" err="1"/>
              <a:t>happens</a:t>
            </a:r>
            <a:r>
              <a:rPr lang="cs-CZ" dirty="0"/>
              <a:t> </a:t>
            </a:r>
            <a:r>
              <a:rPr lang="cs-CZ" dirty="0" err="1"/>
              <a:t>after</a:t>
            </a:r>
            <a:r>
              <a:rPr lang="cs-CZ" dirty="0"/>
              <a:t> </a:t>
            </a:r>
            <a:r>
              <a:rPr lang="cs-CZ" dirty="0" err="1"/>
              <a:t>there</a:t>
            </a:r>
            <a:r>
              <a:rPr lang="cs-CZ" dirty="0"/>
              <a:t> are no more period in master </a:t>
            </a:r>
            <a:r>
              <a:rPr lang="cs-CZ" dirty="0" err="1"/>
              <a:t>narrative</a:t>
            </a:r>
            <a:r>
              <a:rPr lang="cs-CZ" dirty="0"/>
              <a:t> </a:t>
            </a:r>
            <a:r>
              <a:rPr lang="cs-CZ" dirty="0" err="1"/>
              <a:t>of</a:t>
            </a:r>
            <a:r>
              <a:rPr lang="cs-CZ" dirty="0"/>
              <a:t> art and </a:t>
            </a:r>
            <a:r>
              <a:rPr lang="cs-CZ" dirty="0" err="1"/>
              <a:t>less</a:t>
            </a:r>
            <a:r>
              <a:rPr lang="cs-CZ" dirty="0"/>
              <a:t> a style </a:t>
            </a:r>
            <a:r>
              <a:rPr lang="cs-CZ" dirty="0" err="1"/>
              <a:t>of</a:t>
            </a:r>
            <a:r>
              <a:rPr lang="cs-CZ" dirty="0"/>
              <a:t> </a:t>
            </a:r>
            <a:r>
              <a:rPr lang="cs-CZ" dirty="0" err="1"/>
              <a:t>making</a:t>
            </a:r>
            <a:r>
              <a:rPr lang="cs-CZ" dirty="0"/>
              <a:t> </a:t>
            </a:r>
            <a:r>
              <a:rPr lang="cs-CZ" dirty="0" err="1"/>
              <a:t>than</a:t>
            </a:r>
            <a:r>
              <a:rPr lang="cs-CZ" dirty="0"/>
              <a:t> a style </a:t>
            </a:r>
            <a:r>
              <a:rPr lang="cs-CZ" dirty="0" err="1"/>
              <a:t>of</a:t>
            </a:r>
            <a:r>
              <a:rPr lang="cs-CZ" dirty="0"/>
              <a:t> </a:t>
            </a:r>
            <a:r>
              <a:rPr lang="cs-CZ" dirty="0" err="1"/>
              <a:t>using</a:t>
            </a:r>
            <a:r>
              <a:rPr lang="cs-CZ" dirty="0"/>
              <a:t> </a:t>
            </a:r>
            <a:r>
              <a:rPr lang="cs-CZ" dirty="0" err="1"/>
              <a:t>styles</a:t>
            </a:r>
            <a:r>
              <a:rPr lang="cs-CZ" dirty="0"/>
              <a:t>… </a:t>
            </a:r>
          </a:p>
          <a:p>
            <a:pPr marL="0" indent="0">
              <a:buNone/>
            </a:pPr>
            <a:endParaRPr lang="cs-CZ" dirty="0"/>
          </a:p>
          <a:p>
            <a:pPr marL="0" indent="0">
              <a:buNone/>
            </a:pPr>
            <a:r>
              <a:rPr lang="cs-CZ" dirty="0">
                <a:solidFill>
                  <a:srgbClr val="002060"/>
                </a:solidFill>
              </a:rPr>
              <a:t>post-</a:t>
            </a:r>
            <a:r>
              <a:rPr lang="cs-CZ" dirty="0" err="1">
                <a:solidFill>
                  <a:srgbClr val="002060"/>
                </a:solidFill>
              </a:rPr>
              <a:t>historical</a:t>
            </a:r>
            <a:r>
              <a:rPr lang="cs-CZ" dirty="0">
                <a:solidFill>
                  <a:srgbClr val="002060"/>
                </a:solidFill>
              </a:rPr>
              <a:t> art</a:t>
            </a:r>
          </a:p>
          <a:p>
            <a:pPr marL="0" indent="0">
              <a:buNone/>
            </a:pPr>
            <a:r>
              <a:rPr lang="cs-CZ" sz="2600" dirty="0"/>
              <a:t>A </a:t>
            </a:r>
            <a:r>
              <a:rPr lang="cs-CZ" sz="2600" dirty="0" err="1"/>
              <a:t>state</a:t>
            </a:r>
            <a:r>
              <a:rPr lang="cs-CZ" sz="2600" dirty="0"/>
              <a:t> </a:t>
            </a:r>
            <a:r>
              <a:rPr lang="cs-CZ" sz="2600" dirty="0" err="1"/>
              <a:t>of</a:t>
            </a:r>
            <a:r>
              <a:rPr lang="cs-CZ" sz="2600" dirty="0"/>
              <a:t> </a:t>
            </a:r>
            <a:r>
              <a:rPr lang="cs-CZ" sz="2600" dirty="0" err="1"/>
              <a:t>being</a:t>
            </a:r>
            <a:r>
              <a:rPr lang="cs-CZ" sz="2600" dirty="0"/>
              <a:t> </a:t>
            </a:r>
            <a:r>
              <a:rPr lang="cs-CZ" sz="2600" dirty="0" err="1"/>
              <a:t>permanently</a:t>
            </a:r>
            <a:r>
              <a:rPr lang="cs-CZ" sz="2600" dirty="0"/>
              <a:t> </a:t>
            </a:r>
            <a:r>
              <a:rPr lang="cs-CZ" sz="2600" dirty="0" err="1"/>
              <a:t>out</a:t>
            </a:r>
            <a:r>
              <a:rPr lang="cs-CZ" sz="2600" dirty="0"/>
              <a:t> </a:t>
            </a:r>
            <a:r>
              <a:rPr lang="cs-CZ" sz="2600" dirty="0" err="1"/>
              <a:t>of</a:t>
            </a:r>
            <a:r>
              <a:rPr lang="cs-CZ" sz="2600" dirty="0"/>
              <a:t> </a:t>
            </a:r>
            <a:r>
              <a:rPr lang="cs-CZ" sz="2600" dirty="0" err="1"/>
              <a:t>time</a:t>
            </a:r>
            <a:r>
              <a:rPr lang="cs-CZ" sz="2600" dirty="0"/>
              <a:t>, </a:t>
            </a:r>
            <a:r>
              <a:rPr lang="cs-CZ" sz="2600" dirty="0" err="1"/>
              <a:t>suspended</a:t>
            </a:r>
            <a:r>
              <a:rPr lang="cs-CZ" sz="2600" dirty="0"/>
              <a:t> in a </a:t>
            </a:r>
            <a:r>
              <a:rPr lang="cs-CZ" sz="2600" dirty="0" err="1"/>
              <a:t>state</a:t>
            </a:r>
            <a:r>
              <a:rPr lang="cs-CZ" sz="2600" dirty="0"/>
              <a:t> </a:t>
            </a:r>
            <a:r>
              <a:rPr lang="cs-CZ" sz="2600" dirty="0" err="1"/>
              <a:t>after</a:t>
            </a:r>
            <a:r>
              <a:rPr lang="cs-CZ" sz="2600" dirty="0"/>
              <a:t> </a:t>
            </a:r>
            <a:r>
              <a:rPr lang="cs-CZ" sz="2600" dirty="0" err="1"/>
              <a:t>or</a:t>
            </a:r>
            <a:r>
              <a:rPr lang="cs-CZ" sz="2600" dirty="0"/>
              <a:t> </a:t>
            </a:r>
            <a:r>
              <a:rPr lang="cs-CZ" sz="2600" dirty="0" err="1"/>
              <a:t>beyond</a:t>
            </a:r>
            <a:r>
              <a:rPr lang="cs-CZ" sz="2600" dirty="0"/>
              <a:t> </a:t>
            </a:r>
            <a:r>
              <a:rPr lang="cs-CZ" sz="2600" dirty="0" err="1"/>
              <a:t>history</a:t>
            </a:r>
            <a:endParaRPr lang="cs-CZ" sz="2600" dirty="0"/>
          </a:p>
          <a:p>
            <a:pPr marL="0" indent="0">
              <a:buNone/>
            </a:pPr>
            <a:endParaRPr lang="cs-CZ" dirty="0">
              <a:solidFill>
                <a:srgbClr val="002060"/>
              </a:solidFill>
            </a:endParaRPr>
          </a:p>
        </p:txBody>
      </p:sp>
      <p:sp>
        <p:nvSpPr>
          <p:cNvPr id="4" name="Zástupný obsah 3">
            <a:extLst>
              <a:ext uri="{FF2B5EF4-FFF2-40B4-BE49-F238E27FC236}">
                <a16:creationId xmlns:a16="http://schemas.microsoft.com/office/drawing/2014/main" id="{96D8DDBD-AC12-4892-8CA8-E1CB6E41A4B7}"/>
              </a:ext>
            </a:extLst>
          </p:cNvPr>
          <p:cNvSpPr>
            <a:spLocks noGrp="1"/>
          </p:cNvSpPr>
          <p:nvPr>
            <p:ph sz="half" idx="2"/>
          </p:nvPr>
        </p:nvSpPr>
        <p:spPr/>
        <p:txBody>
          <a:bodyPr>
            <a:normAutofit fontScale="92500" lnSpcReduction="10000"/>
          </a:bodyPr>
          <a:lstStyle/>
          <a:p>
            <a:pPr marL="0" indent="0">
              <a:buNone/>
            </a:pPr>
            <a:r>
              <a:rPr lang="cs-CZ" b="1" dirty="0" err="1"/>
              <a:t>contemporary</a:t>
            </a:r>
            <a:r>
              <a:rPr lang="cs-CZ" dirty="0"/>
              <a:t> has </a:t>
            </a:r>
            <a:r>
              <a:rPr lang="cs-CZ" dirty="0" err="1"/>
              <a:t>come</a:t>
            </a:r>
            <a:r>
              <a:rPr lang="cs-CZ" dirty="0"/>
              <a:t> to </a:t>
            </a:r>
            <a:r>
              <a:rPr lang="cs-CZ" dirty="0" err="1"/>
              <a:t>designate</a:t>
            </a:r>
            <a:r>
              <a:rPr lang="cs-CZ" dirty="0"/>
              <a:t> </a:t>
            </a:r>
            <a:r>
              <a:rPr lang="cs-CZ" dirty="0" err="1"/>
              <a:t>something</a:t>
            </a:r>
            <a:r>
              <a:rPr lang="cs-CZ" dirty="0"/>
              <a:t> more </a:t>
            </a:r>
            <a:r>
              <a:rPr lang="cs-CZ" dirty="0" err="1"/>
              <a:t>than</a:t>
            </a:r>
            <a:r>
              <a:rPr lang="cs-CZ" dirty="0"/>
              <a:t> </a:t>
            </a:r>
            <a:r>
              <a:rPr lang="cs-CZ" dirty="0" err="1"/>
              <a:t>simply</a:t>
            </a:r>
            <a:r>
              <a:rPr lang="cs-CZ" dirty="0"/>
              <a:t> </a:t>
            </a:r>
            <a:r>
              <a:rPr lang="cs-CZ" dirty="0" err="1"/>
              <a:t>the</a:t>
            </a:r>
            <a:r>
              <a:rPr lang="cs-CZ" dirty="0"/>
              <a:t> art </a:t>
            </a:r>
            <a:r>
              <a:rPr lang="cs-CZ" dirty="0" err="1"/>
              <a:t>of</a:t>
            </a:r>
            <a:r>
              <a:rPr lang="cs-CZ" dirty="0"/>
              <a:t> </a:t>
            </a:r>
            <a:r>
              <a:rPr lang="cs-CZ" dirty="0" err="1"/>
              <a:t>the</a:t>
            </a:r>
            <a:r>
              <a:rPr lang="cs-CZ" dirty="0"/>
              <a:t> </a:t>
            </a:r>
            <a:r>
              <a:rPr lang="cs-CZ" dirty="0" err="1"/>
              <a:t>present</a:t>
            </a:r>
            <a:r>
              <a:rPr lang="cs-CZ" dirty="0"/>
              <a:t>…</a:t>
            </a:r>
          </a:p>
          <a:p>
            <a:pPr marL="0" indent="0">
              <a:buNone/>
            </a:pPr>
            <a:r>
              <a:rPr lang="cs-CZ" dirty="0"/>
              <a:t>art </a:t>
            </a:r>
            <a:r>
              <a:rPr lang="cs-CZ" dirty="0" err="1"/>
              <a:t>produced</a:t>
            </a:r>
            <a:r>
              <a:rPr lang="cs-CZ" dirty="0"/>
              <a:t> </a:t>
            </a:r>
            <a:r>
              <a:rPr lang="cs-CZ" dirty="0" err="1"/>
              <a:t>within</a:t>
            </a:r>
            <a:r>
              <a:rPr lang="cs-CZ" dirty="0"/>
              <a:t> </a:t>
            </a:r>
            <a:r>
              <a:rPr lang="cs-CZ" dirty="0" err="1"/>
              <a:t>certain</a:t>
            </a:r>
            <a:r>
              <a:rPr lang="cs-CZ" dirty="0"/>
              <a:t> </a:t>
            </a:r>
            <a:r>
              <a:rPr lang="cs-CZ" dirty="0" err="1"/>
              <a:t>structure</a:t>
            </a:r>
            <a:r>
              <a:rPr lang="cs-CZ" dirty="0"/>
              <a:t> </a:t>
            </a:r>
            <a:r>
              <a:rPr lang="cs-CZ" dirty="0" err="1"/>
              <a:t>of</a:t>
            </a:r>
            <a:r>
              <a:rPr lang="cs-CZ" dirty="0"/>
              <a:t> </a:t>
            </a:r>
            <a:r>
              <a:rPr lang="cs-CZ" dirty="0" err="1"/>
              <a:t>production</a:t>
            </a:r>
            <a:r>
              <a:rPr lang="cs-CZ" dirty="0"/>
              <a:t> </a:t>
            </a:r>
            <a:r>
              <a:rPr lang="cs-CZ" dirty="0" err="1"/>
              <a:t>never</a:t>
            </a:r>
            <a:r>
              <a:rPr lang="cs-CZ" dirty="0"/>
              <a:t> </a:t>
            </a:r>
            <a:r>
              <a:rPr lang="cs-CZ" dirty="0" err="1"/>
              <a:t>seen</a:t>
            </a:r>
            <a:r>
              <a:rPr lang="cs-CZ" dirty="0"/>
              <a:t> </a:t>
            </a:r>
            <a:r>
              <a:rPr lang="cs-CZ" dirty="0" err="1"/>
              <a:t>before</a:t>
            </a:r>
            <a:endParaRPr lang="cs-CZ" dirty="0"/>
          </a:p>
          <a:p>
            <a:pPr marL="0" indent="0">
              <a:buNone/>
            </a:pPr>
            <a:endParaRPr lang="cs-CZ" dirty="0"/>
          </a:p>
          <a:p>
            <a:pPr marL="0" indent="0">
              <a:buNone/>
            </a:pPr>
            <a:r>
              <a:rPr lang="cs-CZ" dirty="0" err="1"/>
              <a:t>Contemporary</a:t>
            </a:r>
            <a:r>
              <a:rPr lang="cs-CZ" dirty="0"/>
              <a:t> art </a:t>
            </a:r>
            <a:r>
              <a:rPr lang="cs-CZ" dirty="0" err="1"/>
              <a:t>is</a:t>
            </a:r>
            <a:r>
              <a:rPr lang="cs-CZ" dirty="0"/>
              <a:t> </a:t>
            </a:r>
            <a:r>
              <a:rPr lang="cs-CZ" dirty="0" err="1"/>
              <a:t>different</a:t>
            </a:r>
            <a:r>
              <a:rPr lang="cs-CZ" dirty="0"/>
              <a:t> in </a:t>
            </a:r>
            <a:r>
              <a:rPr lang="cs-CZ" dirty="0" err="1"/>
              <a:t>kind</a:t>
            </a:r>
            <a:r>
              <a:rPr lang="cs-CZ" dirty="0"/>
              <a:t> </a:t>
            </a:r>
            <a:r>
              <a:rPr lang="cs-CZ" dirty="0" err="1"/>
              <a:t>from</a:t>
            </a:r>
            <a:r>
              <a:rPr lang="cs-CZ" dirty="0"/>
              <a:t> </a:t>
            </a:r>
            <a:r>
              <a:rPr lang="cs-CZ" dirty="0" err="1"/>
              <a:t>modern</a:t>
            </a:r>
            <a:r>
              <a:rPr lang="cs-CZ" dirty="0"/>
              <a:t> art?</a:t>
            </a:r>
          </a:p>
          <a:p>
            <a:endParaRPr lang="cs-CZ" dirty="0"/>
          </a:p>
        </p:txBody>
      </p:sp>
    </p:spTree>
    <p:extLst>
      <p:ext uri="{BB962C8B-B14F-4D97-AF65-F5344CB8AC3E}">
        <p14:creationId xmlns:p14="http://schemas.microsoft.com/office/powerpoint/2010/main" val="47771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00ABC4-AFD4-457F-9813-0BB409C8609B}"/>
              </a:ext>
            </a:extLst>
          </p:cNvPr>
          <p:cNvSpPr>
            <a:spLocks noGrp="1"/>
          </p:cNvSpPr>
          <p:nvPr>
            <p:ph type="title"/>
          </p:nvPr>
        </p:nvSpPr>
        <p:spPr/>
        <p:txBody>
          <a:bodyPr/>
          <a:lstStyle/>
          <a:p>
            <a:r>
              <a:rPr lang="cs-CZ" sz="3200" dirty="0" err="1"/>
              <a:t>Modern</a:t>
            </a:r>
            <a:r>
              <a:rPr lang="cs-CZ" sz="3200" dirty="0"/>
              <a:t> // </a:t>
            </a:r>
            <a:r>
              <a:rPr lang="cs-CZ" sz="3200" dirty="0" err="1"/>
              <a:t>contemporary</a:t>
            </a:r>
            <a:r>
              <a:rPr lang="cs-CZ" dirty="0"/>
              <a:t> </a:t>
            </a:r>
          </a:p>
        </p:txBody>
      </p:sp>
      <p:sp>
        <p:nvSpPr>
          <p:cNvPr id="3" name="Zástupný obsah 2">
            <a:extLst>
              <a:ext uri="{FF2B5EF4-FFF2-40B4-BE49-F238E27FC236}">
                <a16:creationId xmlns:a16="http://schemas.microsoft.com/office/drawing/2014/main" id="{01837E2D-AB55-4E58-BD94-B8ADDC66F8FF}"/>
              </a:ext>
            </a:extLst>
          </p:cNvPr>
          <p:cNvSpPr>
            <a:spLocks noGrp="1"/>
          </p:cNvSpPr>
          <p:nvPr>
            <p:ph sz="half" idx="1"/>
          </p:nvPr>
        </p:nvSpPr>
        <p:spPr>
          <a:xfrm>
            <a:off x="609600" y="1600200"/>
            <a:ext cx="4038600" cy="4525963"/>
          </a:xfrm>
        </p:spPr>
        <p:txBody>
          <a:bodyPr>
            <a:normAutofit/>
          </a:bodyPr>
          <a:lstStyle/>
          <a:p>
            <a:pPr marL="0" indent="0">
              <a:buNone/>
            </a:pPr>
            <a:r>
              <a:rPr lang="cs-CZ" sz="2400" b="1" dirty="0" err="1"/>
              <a:t>Common-sense</a:t>
            </a:r>
            <a:r>
              <a:rPr lang="cs-CZ" sz="2400" b="1" dirty="0"/>
              <a:t>:</a:t>
            </a:r>
          </a:p>
          <a:p>
            <a:pPr marL="0" indent="0">
              <a:buNone/>
            </a:pPr>
            <a:endParaRPr lang="cs-CZ" sz="2400" dirty="0"/>
          </a:p>
          <a:p>
            <a:pPr marL="0" indent="0">
              <a:buNone/>
            </a:pPr>
            <a:r>
              <a:rPr lang="cs-CZ" sz="2400" dirty="0"/>
              <a:t>What </a:t>
            </a:r>
            <a:r>
              <a:rPr lang="cs-CZ" sz="2400" dirty="0" err="1"/>
              <a:t>is</a:t>
            </a:r>
            <a:r>
              <a:rPr lang="cs-CZ" sz="2400" dirty="0"/>
              <a:t> happening </a:t>
            </a:r>
            <a:r>
              <a:rPr lang="cs-CZ" sz="2400" dirty="0" err="1"/>
              <a:t>now</a:t>
            </a:r>
            <a:endParaRPr lang="cs-CZ" sz="2400" dirty="0"/>
          </a:p>
          <a:p>
            <a:pPr marL="0" indent="0">
              <a:buNone/>
            </a:pPr>
            <a:r>
              <a:rPr lang="cs-CZ" sz="2400" dirty="0" err="1"/>
              <a:t>Belonging</a:t>
            </a:r>
            <a:r>
              <a:rPr lang="cs-CZ" sz="2400" dirty="0"/>
              <a:t> to </a:t>
            </a:r>
            <a:r>
              <a:rPr lang="cs-CZ" sz="2400" dirty="0" err="1"/>
              <a:t>our</a:t>
            </a:r>
            <a:r>
              <a:rPr lang="cs-CZ" sz="2400" dirty="0"/>
              <a:t> </a:t>
            </a:r>
            <a:r>
              <a:rPr lang="cs-CZ" sz="2400" dirty="0" err="1"/>
              <a:t>times</a:t>
            </a:r>
            <a:r>
              <a:rPr lang="cs-CZ" sz="2400" dirty="0"/>
              <a:t> </a:t>
            </a:r>
          </a:p>
          <a:p>
            <a:pPr marL="0" indent="0">
              <a:buNone/>
            </a:pPr>
            <a:endParaRPr lang="cs-CZ" sz="2400" dirty="0"/>
          </a:p>
          <a:p>
            <a:pPr marL="0" indent="0">
              <a:buNone/>
            </a:pPr>
            <a:r>
              <a:rPr lang="cs-CZ" sz="2400" dirty="0"/>
              <a:t>Art </a:t>
            </a:r>
            <a:r>
              <a:rPr lang="cs-CZ" sz="2400" dirty="0" err="1"/>
              <a:t>produced</a:t>
            </a:r>
            <a:r>
              <a:rPr lang="cs-CZ" sz="2400" dirty="0"/>
              <a:t> by </a:t>
            </a:r>
            <a:r>
              <a:rPr lang="cs-CZ" sz="2400" dirty="0" err="1"/>
              <a:t>our</a:t>
            </a:r>
            <a:r>
              <a:rPr lang="cs-CZ" sz="2400" dirty="0"/>
              <a:t> </a:t>
            </a:r>
            <a:r>
              <a:rPr lang="cs-CZ" sz="2400" dirty="0" err="1"/>
              <a:t>contemporaries</a:t>
            </a:r>
            <a:r>
              <a:rPr lang="cs-CZ" sz="2400" dirty="0"/>
              <a:t> </a:t>
            </a:r>
          </a:p>
          <a:p>
            <a:pPr marL="0" indent="0">
              <a:buNone/>
            </a:pPr>
            <a:endParaRPr lang="cs-CZ" sz="2400" dirty="0"/>
          </a:p>
          <a:p>
            <a:pPr marL="0" indent="0">
              <a:buNone/>
            </a:pPr>
            <a:r>
              <a:rPr lang="cs-CZ" sz="2400" dirty="0"/>
              <a:t>(</a:t>
            </a:r>
            <a:r>
              <a:rPr lang="cs-CZ" sz="2400" dirty="0" err="1"/>
              <a:t>is</a:t>
            </a:r>
            <a:r>
              <a:rPr lang="cs-CZ" sz="2400" dirty="0"/>
              <a:t> </a:t>
            </a:r>
            <a:r>
              <a:rPr lang="cs-CZ" sz="2400" dirty="0" err="1"/>
              <a:t>it</a:t>
            </a:r>
            <a:r>
              <a:rPr lang="cs-CZ" sz="2400" dirty="0"/>
              <a:t> so </a:t>
            </a:r>
            <a:r>
              <a:rPr lang="cs-CZ" sz="2400" dirty="0" err="1"/>
              <a:t>simple</a:t>
            </a:r>
            <a:r>
              <a:rPr lang="cs-CZ" sz="2400" dirty="0"/>
              <a:t>?)</a:t>
            </a:r>
          </a:p>
          <a:p>
            <a:endParaRPr lang="cs-CZ" dirty="0"/>
          </a:p>
        </p:txBody>
      </p:sp>
      <p:sp>
        <p:nvSpPr>
          <p:cNvPr id="4" name="Zástupný obsah 3">
            <a:extLst>
              <a:ext uri="{FF2B5EF4-FFF2-40B4-BE49-F238E27FC236}">
                <a16:creationId xmlns:a16="http://schemas.microsoft.com/office/drawing/2014/main" id="{F9105804-1AB7-423C-884E-E4AA4D40E894}"/>
              </a:ext>
            </a:extLst>
          </p:cNvPr>
          <p:cNvSpPr>
            <a:spLocks noGrp="1"/>
          </p:cNvSpPr>
          <p:nvPr>
            <p:ph sz="half" idx="2"/>
          </p:nvPr>
        </p:nvSpPr>
        <p:spPr>
          <a:xfrm>
            <a:off x="4648200" y="1417638"/>
            <a:ext cx="4892352" cy="4708525"/>
          </a:xfrm>
        </p:spPr>
        <p:txBody>
          <a:bodyPr>
            <a:normAutofit/>
          </a:bodyPr>
          <a:lstStyle/>
          <a:p>
            <a:pPr marL="0" indent="0">
              <a:buNone/>
            </a:pPr>
            <a:r>
              <a:rPr lang="cs-CZ" dirty="0"/>
              <a:t>Or ?:</a:t>
            </a:r>
          </a:p>
          <a:p>
            <a:pPr marL="0" indent="0">
              <a:buNone/>
            </a:pPr>
            <a:endParaRPr lang="cs-CZ" dirty="0"/>
          </a:p>
          <a:p>
            <a:pPr marL="0" indent="0">
              <a:buNone/>
            </a:pPr>
            <a:r>
              <a:rPr lang="cs-CZ" sz="2400" dirty="0" err="1"/>
              <a:t>Artistic</a:t>
            </a:r>
            <a:r>
              <a:rPr lang="cs-CZ" sz="2400" dirty="0"/>
              <a:t> </a:t>
            </a:r>
            <a:r>
              <a:rPr lang="cs-CZ" sz="2400" dirty="0" err="1"/>
              <a:t>production</a:t>
            </a:r>
            <a:r>
              <a:rPr lang="cs-CZ" sz="2400" dirty="0"/>
              <a:t> </a:t>
            </a:r>
            <a:r>
              <a:rPr lang="cs-CZ" sz="2400" dirty="0" err="1"/>
              <a:t>which</a:t>
            </a:r>
            <a:r>
              <a:rPr lang="cs-CZ" sz="2400" dirty="0"/>
              <a:t> </a:t>
            </a:r>
            <a:r>
              <a:rPr lang="cs-CZ" sz="2400" dirty="0" err="1"/>
              <a:t>is</a:t>
            </a:r>
            <a:r>
              <a:rPr lang="cs-CZ" sz="2400" dirty="0"/>
              <a:t> </a:t>
            </a:r>
            <a:r>
              <a:rPr lang="cs-CZ" sz="2400" dirty="0" err="1"/>
              <a:t>different</a:t>
            </a:r>
            <a:r>
              <a:rPr lang="cs-CZ" sz="2400" dirty="0"/>
              <a:t> in </a:t>
            </a:r>
            <a:r>
              <a:rPr lang="cs-CZ" sz="2400" dirty="0" err="1"/>
              <a:t>kind</a:t>
            </a:r>
            <a:r>
              <a:rPr lang="cs-CZ" sz="2400" dirty="0"/>
              <a:t> </a:t>
            </a:r>
            <a:r>
              <a:rPr lang="cs-CZ" sz="2400" dirty="0" err="1"/>
              <a:t>from</a:t>
            </a:r>
            <a:r>
              <a:rPr lang="cs-CZ" sz="2400" dirty="0"/>
              <a:t> </a:t>
            </a:r>
          </a:p>
          <a:p>
            <a:pPr marL="0" indent="0">
              <a:buNone/>
            </a:pPr>
            <a:r>
              <a:rPr lang="cs-CZ" sz="2400" dirty="0" err="1"/>
              <a:t>historical</a:t>
            </a:r>
            <a:r>
              <a:rPr lang="cs-CZ" sz="2400" dirty="0"/>
              <a:t> (</a:t>
            </a:r>
            <a:r>
              <a:rPr lang="cs-CZ" sz="2400" dirty="0" err="1"/>
              <a:t>including</a:t>
            </a:r>
            <a:r>
              <a:rPr lang="cs-CZ" sz="2400" dirty="0"/>
              <a:t> </a:t>
            </a:r>
            <a:r>
              <a:rPr lang="cs-CZ" sz="2400" dirty="0" err="1"/>
              <a:t>modernist</a:t>
            </a:r>
            <a:r>
              <a:rPr lang="cs-CZ" sz="2400" dirty="0"/>
              <a:t>) art</a:t>
            </a:r>
          </a:p>
          <a:p>
            <a:pPr marL="0" indent="0">
              <a:buNone/>
            </a:pPr>
            <a:endParaRPr lang="cs-CZ" dirty="0"/>
          </a:p>
          <a:p>
            <a:pPr marL="0" indent="0">
              <a:buNone/>
            </a:pPr>
            <a:endParaRPr lang="cs-CZ" dirty="0"/>
          </a:p>
          <a:p>
            <a:pPr marL="0" indent="0">
              <a:buNone/>
            </a:pPr>
            <a:endParaRPr lang="cs-CZ" dirty="0"/>
          </a:p>
          <a:p>
            <a:endParaRPr lang="cs-CZ" dirty="0"/>
          </a:p>
          <a:p>
            <a:pPr marL="0" indent="0">
              <a:buNone/>
            </a:pPr>
            <a:endParaRPr lang="cs-CZ" dirty="0"/>
          </a:p>
        </p:txBody>
      </p:sp>
    </p:spTree>
    <p:extLst>
      <p:ext uri="{BB962C8B-B14F-4D97-AF65-F5344CB8AC3E}">
        <p14:creationId xmlns:p14="http://schemas.microsoft.com/office/powerpoint/2010/main" val="99208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63F17B-7739-4B6F-90BF-824442FD4EA3}"/>
              </a:ext>
            </a:extLst>
          </p:cNvPr>
          <p:cNvSpPr>
            <a:spLocks noGrp="1"/>
          </p:cNvSpPr>
          <p:nvPr>
            <p:ph type="title"/>
          </p:nvPr>
        </p:nvSpPr>
        <p:spPr/>
        <p:txBody>
          <a:bodyPr>
            <a:normAutofit fontScale="90000"/>
          </a:bodyPr>
          <a:lstStyle/>
          <a:p>
            <a:r>
              <a:rPr lang="cs-CZ" sz="4000" dirty="0" err="1"/>
              <a:t>Is</a:t>
            </a:r>
            <a:r>
              <a:rPr lang="cs-CZ" sz="4000" dirty="0"/>
              <a:t> </a:t>
            </a:r>
            <a:r>
              <a:rPr lang="cs-CZ" sz="4000" dirty="0" err="1"/>
              <a:t>contemnporary</a:t>
            </a:r>
            <a:r>
              <a:rPr lang="cs-CZ" sz="4000" dirty="0"/>
              <a:t> a part </a:t>
            </a:r>
            <a:r>
              <a:rPr lang="cs-CZ" sz="4000" dirty="0" err="1"/>
              <a:t>of</a:t>
            </a:r>
            <a:r>
              <a:rPr lang="cs-CZ" sz="4000" dirty="0"/>
              <a:t> </a:t>
            </a:r>
            <a:r>
              <a:rPr lang="cs-CZ" sz="4000" dirty="0" err="1"/>
              <a:t>history</a:t>
            </a:r>
            <a:r>
              <a:rPr lang="cs-CZ" sz="4000" dirty="0"/>
              <a:t>?</a:t>
            </a:r>
            <a:br>
              <a:rPr lang="cs-CZ" sz="4000" dirty="0"/>
            </a:br>
            <a:r>
              <a:rPr lang="cs-CZ" sz="4000" dirty="0"/>
              <a:t>In </a:t>
            </a:r>
            <a:r>
              <a:rPr lang="cs-CZ" sz="4000" dirty="0" err="1"/>
              <a:t>what</a:t>
            </a:r>
            <a:r>
              <a:rPr lang="cs-CZ" sz="4000" dirty="0"/>
              <a:t> </a:t>
            </a:r>
            <a:r>
              <a:rPr lang="cs-CZ" sz="4000" dirty="0" err="1"/>
              <a:t>sense</a:t>
            </a:r>
            <a:r>
              <a:rPr lang="cs-CZ" sz="4000" dirty="0"/>
              <a:t>?</a:t>
            </a:r>
            <a:r>
              <a:rPr lang="cs-CZ" dirty="0"/>
              <a:t/>
            </a:r>
            <a:br>
              <a:rPr lang="cs-CZ" dirty="0"/>
            </a:br>
            <a:endParaRPr lang="cs-CZ" dirty="0"/>
          </a:p>
        </p:txBody>
      </p:sp>
      <p:pic>
        <p:nvPicPr>
          <p:cNvPr id="7" name="Zástupný obsah 6" descr="Obsah obrázku text, kniha&#10;&#10;Popis byl vytvořen automaticky">
            <a:extLst>
              <a:ext uri="{FF2B5EF4-FFF2-40B4-BE49-F238E27FC236}">
                <a16:creationId xmlns:a16="http://schemas.microsoft.com/office/drawing/2014/main" id="{E3746A63-0C60-4933-9187-F0B21009BE0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3790230"/>
            <a:ext cx="1935186" cy="2793132"/>
          </a:xfrm>
        </p:spPr>
      </p:pic>
      <p:pic>
        <p:nvPicPr>
          <p:cNvPr id="9" name="Zástupný obsah 8">
            <a:extLst>
              <a:ext uri="{FF2B5EF4-FFF2-40B4-BE49-F238E27FC236}">
                <a16:creationId xmlns:a16="http://schemas.microsoft.com/office/drawing/2014/main" id="{53010D79-AE1C-4D27-98D2-FF967FF35D6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990763" y="1801718"/>
            <a:ext cx="2085975" cy="2918536"/>
          </a:xfrm>
        </p:spPr>
      </p:pic>
      <p:pic>
        <p:nvPicPr>
          <p:cNvPr id="1026" name="Picture 2" descr="CAA News | College Art Association » Blog Archive » Explore the Latest  Issue of The Art Bulletin | CAA">
            <a:extLst>
              <a:ext uri="{FF2B5EF4-FFF2-40B4-BE49-F238E27FC236}">
                <a16:creationId xmlns:a16="http://schemas.microsoft.com/office/drawing/2014/main" id="{BB03165D-C7DE-4BBA-A0E4-A10AF6E5D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9" y="954410"/>
            <a:ext cx="166687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0" descr="Obsah obrázku text&#10;&#10;Popis byl vytvořen automaticky">
            <a:extLst>
              <a:ext uri="{FF2B5EF4-FFF2-40B4-BE49-F238E27FC236}">
                <a16:creationId xmlns:a16="http://schemas.microsoft.com/office/drawing/2014/main" id="{CDF60FE6-8821-4D1C-BFED-C07952DA71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3390" y="2181414"/>
            <a:ext cx="1420376" cy="2135904"/>
          </a:xfrm>
          <a:prstGeom prst="rect">
            <a:avLst/>
          </a:prstGeom>
        </p:spPr>
      </p:pic>
      <p:pic>
        <p:nvPicPr>
          <p:cNvPr id="1028" name="Picture 4" descr="Artforum International - May 2021">
            <a:extLst>
              <a:ext uri="{FF2B5EF4-FFF2-40B4-BE49-F238E27FC236}">
                <a16:creationId xmlns:a16="http://schemas.microsoft.com/office/drawing/2014/main" id="{5BADA4C9-015E-4770-A732-19A8014D91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5835" y="1810061"/>
            <a:ext cx="2085975" cy="2085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ieze magazine | Frieze">
            <a:extLst>
              <a:ext uri="{FF2B5EF4-FFF2-40B4-BE49-F238E27FC236}">
                <a16:creationId xmlns:a16="http://schemas.microsoft.com/office/drawing/2014/main" id="{1F6D34D5-2C9A-432E-AAF9-C68043C2B0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7485" y="4489523"/>
            <a:ext cx="168592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lashArt.cz">
            <a:extLst>
              <a:ext uri="{FF2B5EF4-FFF2-40B4-BE49-F238E27FC236}">
                <a16:creationId xmlns:a16="http://schemas.microsoft.com/office/drawing/2014/main" id="{1CE6ABD9-4CA0-469E-9583-0AF39FAE0D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7548" y="4317318"/>
            <a:ext cx="138112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222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4C5D54-8D49-49F3-B8B9-EA5C1BFCBC4D}"/>
              </a:ext>
            </a:extLst>
          </p:cNvPr>
          <p:cNvSpPr>
            <a:spLocks noGrp="1"/>
          </p:cNvSpPr>
          <p:nvPr>
            <p:ph type="title"/>
          </p:nvPr>
        </p:nvSpPr>
        <p:spPr/>
        <p:txBody>
          <a:bodyPr>
            <a:normAutofit fontScale="90000"/>
          </a:bodyPr>
          <a:lstStyle/>
          <a:p>
            <a:r>
              <a:rPr lang="cs-CZ" dirty="0"/>
              <a:t>Key to </a:t>
            </a:r>
            <a:r>
              <a:rPr lang="cs-CZ" dirty="0" err="1"/>
              <a:t>definition</a:t>
            </a:r>
            <a:r>
              <a:rPr lang="cs-CZ" dirty="0"/>
              <a:t> </a:t>
            </a:r>
            <a:r>
              <a:rPr lang="cs-CZ" dirty="0" err="1"/>
              <a:t>of</a:t>
            </a:r>
            <a:r>
              <a:rPr lang="cs-CZ" dirty="0"/>
              <a:t> </a:t>
            </a:r>
            <a:r>
              <a:rPr lang="cs-CZ" dirty="0" err="1"/>
              <a:t>contemporary</a:t>
            </a:r>
            <a:r>
              <a:rPr lang="cs-CZ" dirty="0"/>
              <a:t> art</a:t>
            </a:r>
          </a:p>
        </p:txBody>
      </p:sp>
      <p:sp>
        <p:nvSpPr>
          <p:cNvPr id="3" name="Zástupný obsah 2">
            <a:extLst>
              <a:ext uri="{FF2B5EF4-FFF2-40B4-BE49-F238E27FC236}">
                <a16:creationId xmlns:a16="http://schemas.microsoft.com/office/drawing/2014/main" id="{E193B9FC-8C1E-426F-A050-92EC4D0456A5}"/>
              </a:ext>
            </a:extLst>
          </p:cNvPr>
          <p:cNvSpPr>
            <a:spLocks noGrp="1"/>
          </p:cNvSpPr>
          <p:nvPr>
            <p:ph sz="half" idx="1"/>
          </p:nvPr>
        </p:nvSpPr>
        <p:spPr>
          <a:xfrm>
            <a:off x="457200" y="1268760"/>
            <a:ext cx="4038600" cy="4857403"/>
          </a:xfrm>
        </p:spPr>
        <p:txBody>
          <a:bodyPr/>
          <a:lstStyle/>
          <a:p>
            <a:pPr marL="0" indent="0">
              <a:buNone/>
            </a:pPr>
            <a:r>
              <a:rPr lang="cs-CZ" dirty="0" err="1"/>
              <a:t>globalization</a:t>
            </a:r>
            <a:endParaRPr lang="cs-CZ" dirty="0"/>
          </a:p>
          <a:p>
            <a:pPr marL="0" indent="0">
              <a:buNone/>
            </a:pPr>
            <a:r>
              <a:rPr lang="cs-CZ" dirty="0" err="1"/>
              <a:t>Decentering</a:t>
            </a:r>
            <a:endParaRPr lang="cs-CZ" dirty="0"/>
          </a:p>
          <a:p>
            <a:pPr marL="0" indent="0">
              <a:buNone/>
            </a:pPr>
            <a:r>
              <a:rPr lang="cs-CZ" dirty="0"/>
              <a:t>(Art </a:t>
            </a:r>
            <a:r>
              <a:rPr lang="cs-CZ" dirty="0" err="1"/>
              <a:t>is</a:t>
            </a:r>
            <a:r>
              <a:rPr lang="cs-CZ" dirty="0"/>
              <a:t> </a:t>
            </a:r>
            <a:r>
              <a:rPr lang="cs-CZ" dirty="0" err="1"/>
              <a:t>where</a:t>
            </a:r>
            <a:r>
              <a:rPr lang="cs-CZ" dirty="0"/>
              <a:t> </a:t>
            </a:r>
            <a:r>
              <a:rPr lang="cs-CZ" dirty="0" err="1"/>
              <a:t>money</a:t>
            </a:r>
            <a:r>
              <a:rPr lang="cs-CZ" dirty="0"/>
              <a:t> </a:t>
            </a:r>
            <a:r>
              <a:rPr lang="cs-CZ" dirty="0" err="1"/>
              <a:t>is</a:t>
            </a:r>
            <a:r>
              <a:rPr lang="cs-CZ" dirty="0"/>
              <a:t>)</a:t>
            </a:r>
          </a:p>
        </p:txBody>
      </p:sp>
      <p:pic>
        <p:nvPicPr>
          <p:cNvPr id="6" name="Zástupný obsah 5" descr="Obsah obrázku text&#10;&#10;Popis byl vytvořen automaticky">
            <a:extLst>
              <a:ext uri="{FF2B5EF4-FFF2-40B4-BE49-F238E27FC236}">
                <a16:creationId xmlns:a16="http://schemas.microsoft.com/office/drawing/2014/main" id="{5E081FCC-7BB9-47D6-90C3-5691DA0C2E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18523" y="1400131"/>
            <a:ext cx="4745555" cy="2635923"/>
          </a:xfrm>
        </p:spPr>
      </p:pic>
      <p:pic>
        <p:nvPicPr>
          <p:cNvPr id="8" name="Obrázek 7" descr="Obsah obrázku interiér, patro, koupelna, dřez&#10;&#10;Popis byl vytvořen automaticky">
            <a:extLst>
              <a:ext uri="{FF2B5EF4-FFF2-40B4-BE49-F238E27FC236}">
                <a16:creationId xmlns:a16="http://schemas.microsoft.com/office/drawing/2014/main" id="{BC7C5773-BF3C-4225-AF2D-2538DDBD5A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2291" y="4219970"/>
            <a:ext cx="3707904" cy="2475798"/>
          </a:xfrm>
          <a:prstGeom prst="rect">
            <a:avLst/>
          </a:prstGeom>
        </p:spPr>
      </p:pic>
      <p:pic>
        <p:nvPicPr>
          <p:cNvPr id="10" name="Obrázek 9" descr="Obsah obrázku interiér, několik&#10;&#10;Popis byl vytvořen automaticky">
            <a:extLst>
              <a:ext uri="{FF2B5EF4-FFF2-40B4-BE49-F238E27FC236}">
                <a16:creationId xmlns:a16="http://schemas.microsoft.com/office/drawing/2014/main" id="{065C02F2-AF2A-4BE8-A273-A735FDA2E2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896" y="2929528"/>
            <a:ext cx="2559968" cy="3837968"/>
          </a:xfrm>
          <a:prstGeom prst="rect">
            <a:avLst/>
          </a:prstGeom>
        </p:spPr>
      </p:pic>
    </p:spTree>
    <p:extLst>
      <p:ext uri="{BB962C8B-B14F-4D97-AF65-F5344CB8AC3E}">
        <p14:creationId xmlns:p14="http://schemas.microsoft.com/office/powerpoint/2010/main" val="44853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1288C9-03CF-4232-896C-2A1583CEFE20}"/>
              </a:ext>
            </a:extLst>
          </p:cNvPr>
          <p:cNvSpPr>
            <a:spLocks noGrp="1"/>
          </p:cNvSpPr>
          <p:nvPr>
            <p:ph type="title"/>
          </p:nvPr>
        </p:nvSpPr>
        <p:spPr/>
        <p:txBody>
          <a:bodyPr/>
          <a:lstStyle/>
          <a:p>
            <a:r>
              <a:rPr lang="cs-CZ" dirty="0"/>
              <a:t>….</a:t>
            </a:r>
            <a:r>
              <a:rPr lang="cs-CZ" dirty="0" err="1"/>
              <a:t>after</a:t>
            </a:r>
            <a:r>
              <a:rPr lang="cs-CZ" dirty="0"/>
              <a:t> </a:t>
            </a:r>
            <a:r>
              <a:rPr lang="cs-CZ" dirty="0" err="1"/>
              <a:t>that</a:t>
            </a:r>
            <a:r>
              <a:rPr lang="cs-CZ" dirty="0"/>
              <a:t>?</a:t>
            </a:r>
          </a:p>
        </p:txBody>
      </p:sp>
      <p:pic>
        <p:nvPicPr>
          <p:cNvPr id="6" name="Zástupný obsah 5">
            <a:extLst>
              <a:ext uri="{FF2B5EF4-FFF2-40B4-BE49-F238E27FC236}">
                <a16:creationId xmlns:a16="http://schemas.microsoft.com/office/drawing/2014/main" id="{EA6941A3-4A53-4B1D-9C33-04F8CAC6080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7624" y="1844824"/>
            <a:ext cx="6419056" cy="3904517"/>
          </a:xfrm>
        </p:spPr>
      </p:pic>
      <p:sp>
        <p:nvSpPr>
          <p:cNvPr id="4" name="Zástupný obsah 3">
            <a:extLst>
              <a:ext uri="{FF2B5EF4-FFF2-40B4-BE49-F238E27FC236}">
                <a16:creationId xmlns:a16="http://schemas.microsoft.com/office/drawing/2014/main" id="{76DD7FAC-CA87-4292-83E3-319A6794A743}"/>
              </a:ext>
            </a:extLst>
          </p:cNvPr>
          <p:cNvSpPr>
            <a:spLocks noGrp="1"/>
          </p:cNvSpPr>
          <p:nvPr>
            <p:ph sz="half" idx="2"/>
          </p:nvPr>
        </p:nvSpPr>
        <p:spPr/>
        <p:txBody>
          <a:bodyPr/>
          <a:lstStyle/>
          <a:p>
            <a:endParaRPr lang="cs-CZ" dirty="0"/>
          </a:p>
        </p:txBody>
      </p:sp>
    </p:spTree>
    <p:extLst>
      <p:ext uri="{BB962C8B-B14F-4D97-AF65-F5344CB8AC3E}">
        <p14:creationId xmlns:p14="http://schemas.microsoft.com/office/powerpoint/2010/main" val="2572392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933011-9C1A-4D12-941D-4663E186BF53}"/>
              </a:ext>
            </a:extLst>
          </p:cNvPr>
          <p:cNvSpPr>
            <a:spLocks noGrp="1"/>
          </p:cNvSpPr>
          <p:nvPr>
            <p:ph type="title"/>
          </p:nvPr>
        </p:nvSpPr>
        <p:spPr/>
        <p:txBody>
          <a:bodyPr>
            <a:normAutofit fontScale="90000"/>
          </a:bodyPr>
          <a:lstStyle/>
          <a:p>
            <a:r>
              <a:rPr lang="cs-CZ" dirty="0"/>
              <a:t>Art market </a:t>
            </a:r>
            <a:r>
              <a:rPr lang="cs-CZ" dirty="0" err="1"/>
              <a:t>forces</a:t>
            </a:r>
            <a:r>
              <a:rPr lang="cs-CZ" dirty="0"/>
              <a:t/>
            </a:r>
            <a:br>
              <a:rPr lang="cs-CZ" dirty="0"/>
            </a:br>
            <a:endParaRPr lang="cs-CZ" dirty="0"/>
          </a:p>
        </p:txBody>
      </p:sp>
      <p:sp>
        <p:nvSpPr>
          <p:cNvPr id="3" name="Zástupný obsah 2">
            <a:extLst>
              <a:ext uri="{FF2B5EF4-FFF2-40B4-BE49-F238E27FC236}">
                <a16:creationId xmlns:a16="http://schemas.microsoft.com/office/drawing/2014/main" id="{0DBFED88-4073-43A9-ABF0-08A2E7BF83F3}"/>
              </a:ext>
            </a:extLst>
          </p:cNvPr>
          <p:cNvSpPr>
            <a:spLocks noGrp="1"/>
          </p:cNvSpPr>
          <p:nvPr>
            <p:ph sz="half" idx="1"/>
          </p:nvPr>
        </p:nvSpPr>
        <p:spPr>
          <a:xfrm>
            <a:off x="457200" y="1124744"/>
            <a:ext cx="4038600" cy="5001419"/>
          </a:xfrm>
        </p:spPr>
        <p:txBody>
          <a:bodyPr/>
          <a:lstStyle/>
          <a:p>
            <a:r>
              <a:rPr lang="cs-CZ" dirty="0" err="1"/>
              <a:t>Commercial</a:t>
            </a:r>
            <a:r>
              <a:rPr lang="cs-CZ" dirty="0"/>
              <a:t> </a:t>
            </a:r>
            <a:r>
              <a:rPr lang="cs-CZ" dirty="0" err="1"/>
              <a:t>galleries</a:t>
            </a:r>
            <a:endParaRPr lang="cs-CZ" dirty="0"/>
          </a:p>
          <a:p>
            <a:r>
              <a:rPr lang="cs-CZ" dirty="0" err="1"/>
              <a:t>Collectors</a:t>
            </a:r>
            <a:endParaRPr lang="cs-CZ" dirty="0"/>
          </a:p>
          <a:p>
            <a:r>
              <a:rPr lang="cs-CZ" dirty="0"/>
              <a:t>Art </a:t>
            </a:r>
            <a:r>
              <a:rPr lang="cs-CZ" dirty="0" err="1"/>
              <a:t>fairs</a:t>
            </a:r>
            <a:endParaRPr lang="cs-CZ" dirty="0"/>
          </a:p>
        </p:txBody>
      </p:sp>
      <p:pic>
        <p:nvPicPr>
          <p:cNvPr id="8" name="Obrázek 7" descr="Obsah obrázku středisko&#10;&#10;Popis byl vytvořen automaticky">
            <a:extLst>
              <a:ext uri="{FF2B5EF4-FFF2-40B4-BE49-F238E27FC236}">
                <a16:creationId xmlns:a16="http://schemas.microsoft.com/office/drawing/2014/main" id="{E809F15E-668B-423F-8B02-F25D8A9D0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7348" y="1108219"/>
            <a:ext cx="3707904" cy="2471936"/>
          </a:xfrm>
          <a:prstGeom prst="rect">
            <a:avLst/>
          </a:prstGeom>
        </p:spPr>
      </p:pic>
      <p:pic>
        <p:nvPicPr>
          <p:cNvPr id="11" name="Zástupný obsah 10" descr="Obsah obrázku obloha, exteriér, lidé, skupina&#10;&#10;Popis byl vytvořen automaticky">
            <a:extLst>
              <a:ext uri="{FF2B5EF4-FFF2-40B4-BE49-F238E27FC236}">
                <a16:creationId xmlns:a16="http://schemas.microsoft.com/office/drawing/2014/main" id="{33353591-FBBB-470C-9F04-2EFBE5F78A2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11960" y="3933056"/>
            <a:ext cx="4038600" cy="2692400"/>
          </a:xfrm>
        </p:spPr>
      </p:pic>
      <p:pic>
        <p:nvPicPr>
          <p:cNvPr id="14" name="Obrázek 13">
            <a:extLst>
              <a:ext uri="{FF2B5EF4-FFF2-40B4-BE49-F238E27FC236}">
                <a16:creationId xmlns:a16="http://schemas.microsoft.com/office/drawing/2014/main" id="{2A6C5F02-1493-4F78-9CDE-143F81F50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4" y="3429000"/>
            <a:ext cx="3199904" cy="1799946"/>
          </a:xfrm>
          <a:prstGeom prst="rect">
            <a:avLst/>
          </a:prstGeom>
        </p:spPr>
      </p:pic>
    </p:spTree>
    <p:extLst>
      <p:ext uri="{BB962C8B-B14F-4D97-AF65-F5344CB8AC3E}">
        <p14:creationId xmlns:p14="http://schemas.microsoft.com/office/powerpoint/2010/main" val="4189352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C1F353-5CC9-4391-8171-7F2E84874527}"/>
              </a:ext>
            </a:extLst>
          </p:cNvPr>
          <p:cNvSpPr>
            <a:spLocks noGrp="1"/>
          </p:cNvSpPr>
          <p:nvPr>
            <p:ph type="title"/>
          </p:nvPr>
        </p:nvSpPr>
        <p:spPr>
          <a:xfrm>
            <a:off x="323528" y="188640"/>
            <a:ext cx="8363272" cy="543197"/>
          </a:xfrm>
        </p:spPr>
        <p:txBody>
          <a:bodyPr>
            <a:normAutofit fontScale="90000"/>
          </a:bodyPr>
          <a:lstStyle/>
          <a:p>
            <a:r>
              <a:rPr lang="cs-CZ" dirty="0"/>
              <a:t>Intense </a:t>
            </a:r>
            <a:r>
              <a:rPr lang="cs-CZ" dirty="0" err="1"/>
              <a:t>commodification</a:t>
            </a:r>
            <a:r>
              <a:rPr lang="cs-CZ" dirty="0"/>
              <a:t/>
            </a:r>
            <a:br>
              <a:rPr lang="cs-CZ" dirty="0"/>
            </a:br>
            <a:r>
              <a:rPr lang="cs-CZ" dirty="0"/>
              <a:t> Art as </a:t>
            </a:r>
            <a:r>
              <a:rPr lang="cs-CZ" dirty="0" err="1"/>
              <a:t>investment</a:t>
            </a:r>
            <a:r>
              <a:rPr lang="cs-CZ" dirty="0"/>
              <a:t> </a:t>
            </a:r>
          </a:p>
        </p:txBody>
      </p:sp>
      <p:pic>
        <p:nvPicPr>
          <p:cNvPr id="6" name="Zástupný obsah 5">
            <a:extLst>
              <a:ext uri="{FF2B5EF4-FFF2-40B4-BE49-F238E27FC236}">
                <a16:creationId xmlns:a16="http://schemas.microsoft.com/office/drawing/2014/main" id="{C3CD6CB2-CD92-4B70-A6D6-37A107D5701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05400" y="2079970"/>
            <a:ext cx="4038600" cy="3061247"/>
          </a:xfrm>
        </p:spPr>
      </p:pic>
      <p:sp>
        <p:nvSpPr>
          <p:cNvPr id="4" name="Zástupný obsah 3">
            <a:extLst>
              <a:ext uri="{FF2B5EF4-FFF2-40B4-BE49-F238E27FC236}">
                <a16:creationId xmlns:a16="http://schemas.microsoft.com/office/drawing/2014/main" id="{5BE5C8C8-AFA4-44E1-8552-DA57839AC960}"/>
              </a:ext>
            </a:extLst>
          </p:cNvPr>
          <p:cNvSpPr>
            <a:spLocks noGrp="1"/>
          </p:cNvSpPr>
          <p:nvPr>
            <p:ph sz="half" idx="2"/>
          </p:nvPr>
        </p:nvSpPr>
        <p:spPr>
          <a:xfrm>
            <a:off x="5220072" y="1916832"/>
            <a:ext cx="3466728" cy="4209331"/>
          </a:xfrm>
        </p:spPr>
        <p:txBody>
          <a:bodyPr>
            <a:normAutofit/>
          </a:bodyPr>
          <a:lstStyle/>
          <a:p>
            <a:endParaRPr lang="cs-CZ" dirty="0"/>
          </a:p>
          <a:p>
            <a:endParaRPr lang="cs-CZ" dirty="0"/>
          </a:p>
          <a:p>
            <a:endParaRPr lang="cs-CZ" dirty="0"/>
          </a:p>
          <a:p>
            <a:endParaRPr lang="cs-CZ" dirty="0"/>
          </a:p>
          <a:p>
            <a:endParaRPr lang="cs-CZ" dirty="0"/>
          </a:p>
          <a:p>
            <a:endParaRPr lang="cs-CZ" dirty="0"/>
          </a:p>
          <a:p>
            <a:endParaRPr lang="cs-CZ" dirty="0"/>
          </a:p>
          <a:p>
            <a:pPr marL="0" indent="0">
              <a:buNone/>
            </a:pPr>
            <a:r>
              <a:rPr lang="cs-CZ" sz="1800" dirty="0"/>
              <a:t>Damien </a:t>
            </a:r>
            <a:r>
              <a:rPr lang="cs-CZ" sz="1800" dirty="0" err="1"/>
              <a:t>Hirst</a:t>
            </a:r>
            <a:r>
              <a:rPr lang="cs-CZ" sz="1800" dirty="0"/>
              <a:t>, </a:t>
            </a:r>
            <a:r>
              <a:rPr lang="cs-CZ" sz="1800" dirty="0" err="1"/>
              <a:t>For</a:t>
            </a:r>
            <a:r>
              <a:rPr lang="cs-CZ" sz="1800" dirty="0"/>
              <a:t> </a:t>
            </a:r>
            <a:r>
              <a:rPr lang="cs-CZ" sz="1800" dirty="0" err="1"/>
              <a:t>the</a:t>
            </a:r>
            <a:r>
              <a:rPr lang="cs-CZ" sz="1800" dirty="0"/>
              <a:t> Love </a:t>
            </a:r>
            <a:r>
              <a:rPr lang="cs-CZ" sz="1800" dirty="0" err="1"/>
              <a:t>of</a:t>
            </a:r>
            <a:r>
              <a:rPr lang="cs-CZ" sz="1800" dirty="0"/>
              <a:t> </a:t>
            </a:r>
            <a:r>
              <a:rPr lang="cs-CZ" sz="1800" dirty="0" err="1"/>
              <a:t>God</a:t>
            </a:r>
            <a:r>
              <a:rPr lang="cs-CZ" sz="1800" dirty="0"/>
              <a:t>, 2007</a:t>
            </a:r>
          </a:p>
        </p:txBody>
      </p:sp>
      <p:pic>
        <p:nvPicPr>
          <p:cNvPr id="10" name="Obrázek 9" descr="Obsah obrázku text, patro, galerie, osoba&#10;&#10;Popis byl vytvořen automaticky">
            <a:extLst>
              <a:ext uri="{FF2B5EF4-FFF2-40B4-BE49-F238E27FC236}">
                <a16:creationId xmlns:a16="http://schemas.microsoft.com/office/drawing/2014/main" id="{A1B8D7C6-C12C-42D5-AB72-711DBA234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68760"/>
            <a:ext cx="4814250" cy="2808312"/>
          </a:xfrm>
          <a:prstGeom prst="rect">
            <a:avLst/>
          </a:prstGeom>
        </p:spPr>
      </p:pic>
    </p:spTree>
    <p:extLst>
      <p:ext uri="{BB962C8B-B14F-4D97-AF65-F5344CB8AC3E}">
        <p14:creationId xmlns:p14="http://schemas.microsoft.com/office/powerpoint/2010/main" val="1958219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A12268-D21B-44D4-AC04-D7CBCAF531A3}"/>
              </a:ext>
            </a:extLst>
          </p:cNvPr>
          <p:cNvSpPr>
            <a:spLocks noGrp="1"/>
          </p:cNvSpPr>
          <p:nvPr>
            <p:ph type="title"/>
          </p:nvPr>
        </p:nvSpPr>
        <p:spPr>
          <a:xfrm>
            <a:off x="457200" y="575245"/>
            <a:ext cx="8435280" cy="313183"/>
          </a:xfrm>
        </p:spPr>
        <p:txBody>
          <a:bodyPr>
            <a:normAutofit fontScale="90000"/>
          </a:bodyPr>
          <a:lstStyle/>
          <a:p>
            <a:r>
              <a:rPr lang="cs-CZ" dirty="0"/>
              <a:t/>
            </a:r>
            <a:br>
              <a:rPr lang="cs-CZ" dirty="0"/>
            </a:br>
            <a:r>
              <a:rPr lang="cs-CZ" sz="3600" dirty="0" err="1">
                <a:solidFill>
                  <a:srgbClr val="FF0000"/>
                </a:solidFill>
              </a:rPr>
              <a:t>Who</a:t>
            </a:r>
            <a:r>
              <a:rPr lang="cs-CZ" sz="3600" dirty="0">
                <a:solidFill>
                  <a:srgbClr val="FF0000"/>
                </a:solidFill>
              </a:rPr>
              <a:t> </a:t>
            </a:r>
            <a:r>
              <a:rPr lang="cs-CZ" sz="3600" dirty="0" err="1">
                <a:solidFill>
                  <a:srgbClr val="FF0000"/>
                </a:solidFill>
              </a:rPr>
              <a:t>is</a:t>
            </a:r>
            <a:r>
              <a:rPr lang="cs-CZ" sz="3600" dirty="0">
                <a:solidFill>
                  <a:srgbClr val="FF0000"/>
                </a:solidFill>
              </a:rPr>
              <a:t> </a:t>
            </a:r>
            <a:r>
              <a:rPr lang="cs-CZ" sz="3600" dirty="0" err="1">
                <a:solidFill>
                  <a:srgbClr val="FF0000"/>
                </a:solidFill>
              </a:rPr>
              <a:t>contemporary</a:t>
            </a:r>
            <a:r>
              <a:rPr lang="cs-CZ" sz="3600" dirty="0">
                <a:solidFill>
                  <a:srgbClr val="FF0000"/>
                </a:solidFill>
              </a:rPr>
              <a:t>?</a:t>
            </a:r>
            <a:br>
              <a:rPr lang="cs-CZ" sz="3600" dirty="0">
                <a:solidFill>
                  <a:srgbClr val="FF0000"/>
                </a:solidFill>
              </a:rPr>
            </a:br>
            <a:r>
              <a:rPr lang="cs-CZ" sz="3600" dirty="0" err="1">
                <a:solidFill>
                  <a:srgbClr val="FF0000"/>
                </a:solidFill>
              </a:rPr>
              <a:t>Who</a:t>
            </a:r>
            <a:r>
              <a:rPr lang="cs-CZ" sz="3600" dirty="0">
                <a:solidFill>
                  <a:srgbClr val="FF0000"/>
                </a:solidFill>
              </a:rPr>
              <a:t> </a:t>
            </a:r>
            <a:r>
              <a:rPr lang="cs-CZ" sz="3600" dirty="0" err="1">
                <a:solidFill>
                  <a:srgbClr val="FF0000"/>
                </a:solidFill>
              </a:rPr>
              <a:t>is</a:t>
            </a:r>
            <a:r>
              <a:rPr lang="cs-CZ" sz="3600" dirty="0">
                <a:solidFill>
                  <a:srgbClr val="FF0000"/>
                </a:solidFill>
              </a:rPr>
              <a:t> part </a:t>
            </a:r>
            <a:r>
              <a:rPr lang="cs-CZ" sz="3600" dirty="0" err="1">
                <a:solidFill>
                  <a:srgbClr val="FF0000"/>
                </a:solidFill>
              </a:rPr>
              <a:t>of</a:t>
            </a:r>
            <a:r>
              <a:rPr lang="cs-CZ" sz="3600" dirty="0">
                <a:solidFill>
                  <a:srgbClr val="FF0000"/>
                </a:solidFill>
              </a:rPr>
              <a:t> </a:t>
            </a:r>
            <a:r>
              <a:rPr lang="cs-CZ" sz="3600" dirty="0" err="1">
                <a:solidFill>
                  <a:srgbClr val="FF0000"/>
                </a:solidFill>
              </a:rPr>
              <a:t>history</a:t>
            </a:r>
            <a:r>
              <a:rPr lang="cs-CZ" sz="3600" dirty="0">
                <a:solidFill>
                  <a:srgbClr val="FF0000"/>
                </a:solidFill>
              </a:rPr>
              <a:t> </a:t>
            </a:r>
            <a:r>
              <a:rPr lang="cs-CZ" sz="3600" dirty="0" err="1">
                <a:solidFill>
                  <a:srgbClr val="FF0000"/>
                </a:solidFill>
              </a:rPr>
              <a:t>of</a:t>
            </a:r>
            <a:r>
              <a:rPr lang="cs-CZ" sz="3600" dirty="0">
                <a:solidFill>
                  <a:srgbClr val="FF0000"/>
                </a:solidFill>
              </a:rPr>
              <a:t> art? </a:t>
            </a:r>
            <a:r>
              <a:rPr lang="cs-CZ" dirty="0"/>
              <a:t/>
            </a:r>
            <a:br>
              <a:rPr lang="cs-CZ" dirty="0"/>
            </a:br>
            <a:r>
              <a:rPr lang="cs-CZ" dirty="0"/>
              <a:t/>
            </a:r>
            <a:br>
              <a:rPr lang="cs-CZ" dirty="0"/>
            </a:br>
            <a:endParaRPr lang="cs-CZ" dirty="0"/>
          </a:p>
        </p:txBody>
      </p:sp>
      <p:sp>
        <p:nvSpPr>
          <p:cNvPr id="3" name="Zástupný obsah 2">
            <a:extLst>
              <a:ext uri="{FF2B5EF4-FFF2-40B4-BE49-F238E27FC236}">
                <a16:creationId xmlns:a16="http://schemas.microsoft.com/office/drawing/2014/main" id="{D03937D7-BF68-4D5E-8F8B-C7BC03792A82}"/>
              </a:ext>
            </a:extLst>
          </p:cNvPr>
          <p:cNvSpPr>
            <a:spLocks noGrp="1"/>
          </p:cNvSpPr>
          <p:nvPr>
            <p:ph sz="half" idx="1"/>
          </p:nvPr>
        </p:nvSpPr>
        <p:spPr>
          <a:xfrm>
            <a:off x="323528" y="980728"/>
            <a:ext cx="5832648" cy="5616624"/>
          </a:xfrm>
        </p:spPr>
        <p:txBody>
          <a:bodyPr/>
          <a:lstStyle/>
          <a:p>
            <a:pPr marL="0" indent="0">
              <a:buNone/>
            </a:pPr>
            <a:r>
              <a:rPr lang="cs-CZ" dirty="0"/>
              <a:t>Antony </a:t>
            </a:r>
            <a:r>
              <a:rPr lang="cs-CZ" dirty="0" err="1"/>
              <a:t>Gormley</a:t>
            </a:r>
            <a:r>
              <a:rPr lang="cs-CZ" dirty="0"/>
              <a:t>  1954</a:t>
            </a:r>
          </a:p>
          <a:p>
            <a:pPr marL="0" indent="0">
              <a:buNone/>
            </a:pPr>
            <a:r>
              <a:rPr lang="cs-CZ" dirty="0" err="1"/>
              <a:t>Anish</a:t>
            </a:r>
            <a:r>
              <a:rPr lang="cs-CZ" dirty="0"/>
              <a:t> </a:t>
            </a:r>
            <a:r>
              <a:rPr lang="cs-CZ" dirty="0" err="1"/>
              <a:t>Kapoor</a:t>
            </a:r>
            <a:r>
              <a:rPr lang="cs-CZ" dirty="0"/>
              <a:t>  1954</a:t>
            </a:r>
          </a:p>
          <a:p>
            <a:pPr marL="0" indent="0">
              <a:buNone/>
            </a:pPr>
            <a:r>
              <a:rPr lang="cs-CZ" dirty="0"/>
              <a:t>Rachel </a:t>
            </a:r>
            <a:r>
              <a:rPr lang="cs-CZ" dirty="0" err="1"/>
              <a:t>Whiteread</a:t>
            </a:r>
            <a:r>
              <a:rPr lang="cs-CZ" dirty="0"/>
              <a:t>  1963</a:t>
            </a:r>
          </a:p>
          <a:p>
            <a:pPr marL="0" indent="0">
              <a:buNone/>
            </a:pPr>
            <a:r>
              <a:rPr lang="cs-CZ" dirty="0"/>
              <a:t>Thomas </a:t>
            </a:r>
            <a:r>
              <a:rPr lang="cs-CZ" dirty="0" err="1"/>
              <a:t>Schutte</a:t>
            </a:r>
            <a:r>
              <a:rPr lang="cs-CZ" dirty="0"/>
              <a:t>  1954</a:t>
            </a:r>
          </a:p>
          <a:p>
            <a:pPr marL="0" indent="0">
              <a:buNone/>
            </a:pPr>
            <a:r>
              <a:rPr lang="cs-CZ" dirty="0"/>
              <a:t>Vincent </a:t>
            </a:r>
            <a:r>
              <a:rPr lang="cs-CZ" dirty="0" err="1"/>
              <a:t>Desiderio</a:t>
            </a:r>
            <a:r>
              <a:rPr lang="cs-CZ" dirty="0"/>
              <a:t>  1955</a:t>
            </a:r>
          </a:p>
          <a:p>
            <a:pPr marL="0" indent="0">
              <a:buNone/>
            </a:pPr>
            <a:r>
              <a:rPr lang="cs-CZ" dirty="0"/>
              <a:t>Jaroslav </a:t>
            </a:r>
            <a:r>
              <a:rPr lang="cs-CZ" dirty="0" err="1"/>
              <a:t>Róna</a:t>
            </a:r>
            <a:r>
              <a:rPr lang="cs-CZ" dirty="0"/>
              <a:t>  1957</a:t>
            </a:r>
          </a:p>
          <a:p>
            <a:pPr marL="0" indent="0">
              <a:buNone/>
            </a:pPr>
            <a:r>
              <a:rPr lang="cs-CZ" dirty="0"/>
              <a:t>Marlene Dumas  1953</a:t>
            </a:r>
          </a:p>
          <a:p>
            <a:pPr marL="0" indent="0">
              <a:buNone/>
            </a:pPr>
            <a:r>
              <a:rPr lang="cs-CZ" dirty="0"/>
              <a:t>Anselm </a:t>
            </a:r>
            <a:r>
              <a:rPr lang="cs-CZ" dirty="0" err="1"/>
              <a:t>Kiefer</a:t>
            </a:r>
            <a:r>
              <a:rPr lang="cs-CZ" dirty="0"/>
              <a:t>  1945</a:t>
            </a:r>
          </a:p>
          <a:p>
            <a:pPr marL="0" indent="0">
              <a:buNone/>
            </a:pPr>
            <a:r>
              <a:rPr lang="cs-CZ" dirty="0" err="1" smtClean="0"/>
              <a:t>Berlinde</a:t>
            </a:r>
            <a:r>
              <a:rPr lang="cs-CZ" dirty="0" smtClean="0"/>
              <a:t> </a:t>
            </a:r>
            <a:r>
              <a:rPr lang="cs-CZ" dirty="0"/>
              <a:t>de </a:t>
            </a:r>
            <a:r>
              <a:rPr lang="cs-CZ" smtClean="0"/>
              <a:t>Bruyckere</a:t>
            </a:r>
            <a:r>
              <a:rPr lang="cs-CZ" dirty="0" smtClean="0"/>
              <a:t>  </a:t>
            </a:r>
            <a:r>
              <a:rPr lang="cs-CZ" dirty="0"/>
              <a:t>1964</a:t>
            </a:r>
          </a:p>
          <a:p>
            <a:pPr marL="0" indent="0">
              <a:buNone/>
            </a:pPr>
            <a:r>
              <a:rPr lang="cs-CZ" dirty="0" err="1"/>
              <a:t>Callum</a:t>
            </a:r>
            <a:r>
              <a:rPr lang="cs-CZ" dirty="0"/>
              <a:t> </a:t>
            </a:r>
            <a:r>
              <a:rPr lang="cs-CZ" dirty="0" err="1"/>
              <a:t>Innes</a:t>
            </a:r>
            <a:r>
              <a:rPr lang="cs-CZ" dirty="0"/>
              <a:t>  1962</a:t>
            </a:r>
          </a:p>
        </p:txBody>
      </p:sp>
      <p:pic>
        <p:nvPicPr>
          <p:cNvPr id="5122" name="Picture 2" descr="Rachel Whiteread | Gagosian">
            <a:extLst>
              <a:ext uri="{FF2B5EF4-FFF2-40B4-BE49-F238E27FC236}">
                <a16:creationId xmlns:a16="http://schemas.microsoft.com/office/drawing/2014/main" id="{9072CE1F-8842-428A-985F-7943EEBFE53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2276872"/>
            <a:ext cx="3801695" cy="252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603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09F40D-5C86-4BE1-9672-0E418F5336E4}"/>
              </a:ext>
            </a:extLst>
          </p:cNvPr>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4CD4544F-1200-4D23-8728-D5F74A58148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474228"/>
            <a:ext cx="4237118" cy="5649491"/>
          </a:xfrm>
        </p:spPr>
      </p:pic>
      <p:pic>
        <p:nvPicPr>
          <p:cNvPr id="8" name="Zástupný obsah 7" descr="Obsah obrázku text&#10;&#10;Popis byl vytvořen automaticky">
            <a:extLst>
              <a:ext uri="{FF2B5EF4-FFF2-40B4-BE49-F238E27FC236}">
                <a16:creationId xmlns:a16="http://schemas.microsoft.com/office/drawing/2014/main" id="{1B25017D-D9D6-438C-B921-D388F8431E0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13996" y="274638"/>
            <a:ext cx="4536504" cy="6048672"/>
          </a:xfrm>
        </p:spPr>
      </p:pic>
      <p:sp>
        <p:nvSpPr>
          <p:cNvPr id="3" name="TextovéPole 2">
            <a:extLst>
              <a:ext uri="{FF2B5EF4-FFF2-40B4-BE49-F238E27FC236}">
                <a16:creationId xmlns:a16="http://schemas.microsoft.com/office/drawing/2014/main" id="{262C4CCB-68D2-422E-9B3C-88856F7F4179}"/>
              </a:ext>
            </a:extLst>
          </p:cNvPr>
          <p:cNvSpPr txBox="1"/>
          <p:nvPr/>
        </p:nvSpPr>
        <p:spPr>
          <a:xfrm>
            <a:off x="111204" y="6323310"/>
            <a:ext cx="4536504" cy="369332"/>
          </a:xfrm>
          <a:prstGeom prst="rect">
            <a:avLst/>
          </a:prstGeom>
          <a:noFill/>
        </p:spPr>
        <p:txBody>
          <a:bodyPr wrap="square" rtlCol="0">
            <a:spAutoFit/>
          </a:bodyPr>
          <a:lstStyle/>
          <a:p>
            <a:r>
              <a:rPr lang="cs-CZ" dirty="0"/>
              <a:t>Anselm </a:t>
            </a:r>
            <a:r>
              <a:rPr lang="cs-CZ" dirty="0" err="1"/>
              <a:t>Kiefer</a:t>
            </a:r>
            <a:r>
              <a:rPr lang="cs-CZ" dirty="0"/>
              <a:t>  2021 </a:t>
            </a:r>
          </a:p>
        </p:txBody>
      </p:sp>
    </p:spTree>
    <p:extLst>
      <p:ext uri="{BB962C8B-B14F-4D97-AF65-F5344CB8AC3E}">
        <p14:creationId xmlns:p14="http://schemas.microsoft.com/office/powerpoint/2010/main" val="2313401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BACB5A-671F-4841-BF9F-6A4D311DE3E4}"/>
              </a:ext>
            </a:extLst>
          </p:cNvPr>
          <p:cNvSpPr>
            <a:spLocks noGrp="1"/>
          </p:cNvSpPr>
          <p:nvPr>
            <p:ph type="title"/>
          </p:nvPr>
        </p:nvSpPr>
        <p:spPr>
          <a:xfrm>
            <a:off x="971600" y="274638"/>
            <a:ext cx="7715200" cy="562074"/>
          </a:xfrm>
        </p:spPr>
        <p:txBody>
          <a:bodyPr>
            <a:normAutofit fontScale="90000"/>
          </a:bodyPr>
          <a:lstStyle/>
          <a:p>
            <a:r>
              <a:rPr lang="cs-CZ" dirty="0" err="1"/>
              <a:t>Documenta</a:t>
            </a:r>
            <a:r>
              <a:rPr lang="cs-CZ" dirty="0"/>
              <a:t> 15</a:t>
            </a:r>
          </a:p>
        </p:txBody>
      </p:sp>
      <p:sp>
        <p:nvSpPr>
          <p:cNvPr id="4" name="Zástupný obsah 3">
            <a:extLst>
              <a:ext uri="{FF2B5EF4-FFF2-40B4-BE49-F238E27FC236}">
                <a16:creationId xmlns:a16="http://schemas.microsoft.com/office/drawing/2014/main" id="{0DB2FE3B-1637-4FBB-ADE6-E31114F0FCDF}"/>
              </a:ext>
            </a:extLst>
          </p:cNvPr>
          <p:cNvSpPr>
            <a:spLocks noGrp="1"/>
          </p:cNvSpPr>
          <p:nvPr>
            <p:ph sz="half" idx="2"/>
          </p:nvPr>
        </p:nvSpPr>
        <p:spPr>
          <a:xfrm>
            <a:off x="6084168" y="1052736"/>
            <a:ext cx="2602632" cy="5073427"/>
          </a:xfrm>
        </p:spPr>
        <p:txBody>
          <a:bodyPr/>
          <a:lstStyle/>
          <a:p>
            <a:pPr marL="0" indent="0">
              <a:buNone/>
            </a:pPr>
            <a:r>
              <a:rPr lang="cs-CZ" dirty="0"/>
              <a:t>             </a:t>
            </a:r>
            <a:r>
              <a:rPr lang="cs-CZ" dirty="0" err="1"/>
              <a:t>Ruangruppa</a:t>
            </a:r>
            <a:endParaRPr lang="cs-CZ" dirty="0"/>
          </a:p>
        </p:txBody>
      </p:sp>
      <p:pic>
        <p:nvPicPr>
          <p:cNvPr id="9" name="Obrázek 8" descr="Obsah obrázku osoba, budova, exteriér, země&#10;&#10;Popis byl vytvořen automaticky">
            <a:extLst>
              <a:ext uri="{FF2B5EF4-FFF2-40B4-BE49-F238E27FC236}">
                <a16:creationId xmlns:a16="http://schemas.microsoft.com/office/drawing/2014/main" id="{0E1C69FA-F33A-4BE6-8C74-0B6B0C4B0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836712"/>
            <a:ext cx="5184576" cy="3888432"/>
          </a:xfrm>
          <a:prstGeom prst="rect">
            <a:avLst/>
          </a:prstGeom>
        </p:spPr>
      </p:pic>
      <p:pic>
        <p:nvPicPr>
          <p:cNvPr id="12" name="Zástupný obsah 11" descr="Obsah obrázku zeď, interiér, místnost, scéna&#10;&#10;Popis byl vytvořen automaticky">
            <a:extLst>
              <a:ext uri="{FF2B5EF4-FFF2-40B4-BE49-F238E27FC236}">
                <a16:creationId xmlns:a16="http://schemas.microsoft.com/office/drawing/2014/main" id="{4F653F69-181D-44D8-BF13-97C8138708A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508105" y="3201217"/>
            <a:ext cx="3654754" cy="3656784"/>
          </a:xfrm>
        </p:spPr>
      </p:pic>
    </p:spTree>
    <p:extLst>
      <p:ext uri="{BB962C8B-B14F-4D97-AF65-F5344CB8AC3E}">
        <p14:creationId xmlns:p14="http://schemas.microsoft.com/office/powerpoint/2010/main" val="3172266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F5EAC8-D600-4D67-A270-1F47F39E335F}"/>
              </a:ext>
            </a:extLst>
          </p:cNvPr>
          <p:cNvSpPr>
            <a:spLocks noGrp="1"/>
          </p:cNvSpPr>
          <p:nvPr>
            <p:ph type="title"/>
          </p:nvPr>
        </p:nvSpPr>
        <p:spPr/>
        <p:txBody>
          <a:bodyPr/>
          <a:lstStyle/>
          <a:p>
            <a:endParaRPr lang="cs-CZ"/>
          </a:p>
        </p:txBody>
      </p:sp>
      <p:pic>
        <p:nvPicPr>
          <p:cNvPr id="3" name="obrázek 15" descr="Safdar Ahmed&amp;#8217;s 2021 Harvest drawing. From the Documenta Fifteen Handbook, 2022.">
            <a:hlinkClick r:id="rId2"/>
            <a:extLst>
              <a:ext uri="{FF2B5EF4-FFF2-40B4-BE49-F238E27FC236}">
                <a16:creationId xmlns:a16="http://schemas.microsoft.com/office/drawing/2014/main" id="{23D328DF-F8C3-4339-9649-9A1E63E1AB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16633"/>
            <a:ext cx="9144000" cy="6741368"/>
          </a:xfrm>
          <a:prstGeom prst="rect">
            <a:avLst/>
          </a:prstGeom>
          <a:noFill/>
          <a:ln>
            <a:noFill/>
          </a:ln>
        </p:spPr>
      </p:pic>
    </p:spTree>
    <p:extLst>
      <p:ext uri="{BB962C8B-B14F-4D97-AF65-F5344CB8AC3E}">
        <p14:creationId xmlns:p14="http://schemas.microsoft.com/office/powerpoint/2010/main" val="3793917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41E6C4-364D-45DB-B45D-42F5E22BC34E}"/>
              </a:ext>
            </a:extLst>
          </p:cNvPr>
          <p:cNvSpPr>
            <a:spLocks noGrp="1"/>
          </p:cNvSpPr>
          <p:nvPr>
            <p:ph type="title"/>
          </p:nvPr>
        </p:nvSpPr>
        <p:spPr/>
        <p:txBody>
          <a:bodyPr/>
          <a:lstStyle/>
          <a:p>
            <a:endParaRPr lang="cs-CZ"/>
          </a:p>
        </p:txBody>
      </p:sp>
      <p:pic>
        <p:nvPicPr>
          <p:cNvPr id="7" name="Zástupný obsah 6" descr="Obsah obrázku text&#10;&#10;Popis byl vytvořen automaticky">
            <a:extLst>
              <a:ext uri="{FF2B5EF4-FFF2-40B4-BE49-F238E27FC236}">
                <a16:creationId xmlns:a16="http://schemas.microsoft.com/office/drawing/2014/main" id="{3EBDB310-837F-4A04-BD9E-7598B6D6380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2651" y="116632"/>
            <a:ext cx="6916253" cy="4320480"/>
          </a:xfrm>
        </p:spPr>
      </p:pic>
      <p:pic>
        <p:nvPicPr>
          <p:cNvPr id="10" name="Zástupný obsah 9" descr="Obsah obrázku text, obloha, exteriér, osoba&#10;&#10;Popis byl vytvořen automaticky">
            <a:extLst>
              <a:ext uri="{FF2B5EF4-FFF2-40B4-BE49-F238E27FC236}">
                <a16:creationId xmlns:a16="http://schemas.microsoft.com/office/drawing/2014/main" id="{5AF3BC80-3A7E-4C9D-93A3-C5A68452A61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2040" y="4595118"/>
            <a:ext cx="4038600" cy="2272786"/>
          </a:xfrm>
        </p:spPr>
      </p:pic>
      <p:sp>
        <p:nvSpPr>
          <p:cNvPr id="8" name="TextovéPole 7">
            <a:extLst>
              <a:ext uri="{FF2B5EF4-FFF2-40B4-BE49-F238E27FC236}">
                <a16:creationId xmlns:a16="http://schemas.microsoft.com/office/drawing/2014/main" id="{7DEBE4FC-8438-429E-A77F-BE853C5E12D9}"/>
              </a:ext>
            </a:extLst>
          </p:cNvPr>
          <p:cNvSpPr txBox="1"/>
          <p:nvPr/>
        </p:nvSpPr>
        <p:spPr>
          <a:xfrm>
            <a:off x="899592" y="5589240"/>
            <a:ext cx="5904656" cy="369332"/>
          </a:xfrm>
          <a:prstGeom prst="rect">
            <a:avLst/>
          </a:prstGeom>
          <a:noFill/>
        </p:spPr>
        <p:txBody>
          <a:bodyPr wrap="square" rtlCol="0">
            <a:spAutoFit/>
          </a:bodyPr>
          <a:lstStyle/>
          <a:p>
            <a:r>
              <a:rPr lang="cs-CZ" dirty="0" err="1"/>
              <a:t>Taring</a:t>
            </a:r>
            <a:r>
              <a:rPr lang="cs-CZ" dirty="0"/>
              <a:t> </a:t>
            </a:r>
            <a:r>
              <a:rPr lang="cs-CZ" dirty="0" err="1"/>
              <a:t>Padi</a:t>
            </a:r>
            <a:r>
              <a:rPr lang="cs-CZ" dirty="0"/>
              <a:t>, </a:t>
            </a:r>
            <a:r>
              <a:rPr lang="cs-CZ" dirty="0" err="1"/>
              <a:t>People´s</a:t>
            </a:r>
            <a:r>
              <a:rPr lang="cs-CZ" dirty="0"/>
              <a:t> Justice, detail</a:t>
            </a:r>
          </a:p>
        </p:txBody>
      </p:sp>
    </p:spTree>
    <p:extLst>
      <p:ext uri="{BB962C8B-B14F-4D97-AF65-F5344CB8AC3E}">
        <p14:creationId xmlns:p14="http://schemas.microsoft.com/office/powerpoint/2010/main" val="1909861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94117B-DF5C-42B4-A5D1-6733E3C15B2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D1A8430-925C-4A8C-8469-8EDD196055AE}"/>
              </a:ext>
            </a:extLst>
          </p:cNvPr>
          <p:cNvSpPr>
            <a:spLocks noGrp="1"/>
          </p:cNvSpPr>
          <p:nvPr>
            <p:ph idx="1"/>
          </p:nvPr>
        </p:nvSpPr>
        <p:spPr>
          <a:xfrm>
            <a:off x="107504" y="1600200"/>
            <a:ext cx="8784976" cy="4525963"/>
          </a:xfrm>
        </p:spPr>
        <p:txBody>
          <a:bodyPr>
            <a:normAutofit/>
          </a:bodyPr>
          <a:lstStyle/>
          <a:p>
            <a:pPr marL="0" indent="0">
              <a:buNone/>
            </a:pPr>
            <a:r>
              <a:rPr lang="cs-CZ" sz="2400" dirty="0"/>
              <a:t>1860          1900              1940             1975                  2000             2020</a:t>
            </a:r>
          </a:p>
        </p:txBody>
      </p:sp>
      <p:cxnSp>
        <p:nvCxnSpPr>
          <p:cNvPr id="5" name="Přímá spojnice se šipkou 4">
            <a:extLst>
              <a:ext uri="{FF2B5EF4-FFF2-40B4-BE49-F238E27FC236}">
                <a16:creationId xmlns:a16="http://schemas.microsoft.com/office/drawing/2014/main" id="{A1A02942-0BAC-47DA-B486-9156ED7324CE}"/>
              </a:ext>
            </a:extLst>
          </p:cNvPr>
          <p:cNvCxnSpPr>
            <a:cxnSpLocks/>
          </p:cNvCxnSpPr>
          <p:nvPr/>
        </p:nvCxnSpPr>
        <p:spPr>
          <a:xfrm>
            <a:off x="107504" y="2132856"/>
            <a:ext cx="868189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B730B979-1F01-4492-A269-2D08D2411B83}"/>
              </a:ext>
            </a:extLst>
          </p:cNvPr>
          <p:cNvSpPr txBox="1"/>
          <p:nvPr/>
        </p:nvSpPr>
        <p:spPr>
          <a:xfrm>
            <a:off x="248300" y="2480847"/>
            <a:ext cx="8784975" cy="707886"/>
          </a:xfrm>
          <a:prstGeom prst="rect">
            <a:avLst/>
          </a:prstGeom>
          <a:noFill/>
        </p:spPr>
        <p:txBody>
          <a:bodyPr wrap="square" rtlCol="0">
            <a:spAutoFit/>
          </a:bodyPr>
          <a:lstStyle/>
          <a:p>
            <a:r>
              <a:rPr lang="cs-CZ" dirty="0"/>
              <a:t>                                 </a:t>
            </a:r>
            <a:r>
              <a:rPr lang="cs-CZ" sz="4000" dirty="0"/>
              <a:t>MODERN            CONTEMPORARY   </a:t>
            </a:r>
            <a:r>
              <a:rPr lang="cs-CZ" dirty="0"/>
              <a:t>  </a:t>
            </a:r>
          </a:p>
        </p:txBody>
      </p:sp>
      <p:sp>
        <p:nvSpPr>
          <p:cNvPr id="13" name="Ovál 12">
            <a:extLst>
              <a:ext uri="{FF2B5EF4-FFF2-40B4-BE49-F238E27FC236}">
                <a16:creationId xmlns:a16="http://schemas.microsoft.com/office/drawing/2014/main" id="{4A126E99-2F75-4E6A-A407-B2BF3B3CADA0}"/>
              </a:ext>
            </a:extLst>
          </p:cNvPr>
          <p:cNvSpPr/>
          <p:nvPr/>
        </p:nvSpPr>
        <p:spPr>
          <a:xfrm>
            <a:off x="1475656" y="3188733"/>
            <a:ext cx="2016224" cy="11763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Classical</a:t>
            </a:r>
            <a:r>
              <a:rPr lang="cs-CZ" dirty="0"/>
              <a:t> (</a:t>
            </a:r>
            <a:r>
              <a:rPr lang="cs-CZ" dirty="0" err="1"/>
              <a:t>high</a:t>
            </a:r>
            <a:r>
              <a:rPr lang="cs-CZ" dirty="0"/>
              <a:t>) </a:t>
            </a:r>
            <a:r>
              <a:rPr lang="cs-CZ" dirty="0" err="1"/>
              <a:t>modernism</a:t>
            </a:r>
            <a:r>
              <a:rPr lang="cs-CZ" dirty="0"/>
              <a:t> </a:t>
            </a:r>
          </a:p>
        </p:txBody>
      </p:sp>
      <p:sp>
        <p:nvSpPr>
          <p:cNvPr id="14" name="Ovál 13">
            <a:extLst>
              <a:ext uri="{FF2B5EF4-FFF2-40B4-BE49-F238E27FC236}">
                <a16:creationId xmlns:a16="http://schemas.microsoft.com/office/drawing/2014/main" id="{945BE51B-8F7B-4C32-8855-B34A1DA2A742}"/>
              </a:ext>
            </a:extLst>
          </p:cNvPr>
          <p:cNvSpPr/>
          <p:nvPr/>
        </p:nvSpPr>
        <p:spPr>
          <a:xfrm>
            <a:off x="3707904" y="3188733"/>
            <a:ext cx="1800200" cy="1176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Late </a:t>
            </a:r>
            <a:r>
              <a:rPr lang="cs-CZ" dirty="0" err="1"/>
              <a:t>modernism</a:t>
            </a:r>
            <a:r>
              <a:rPr lang="cs-CZ" dirty="0"/>
              <a:t> </a:t>
            </a:r>
          </a:p>
        </p:txBody>
      </p:sp>
      <p:sp>
        <p:nvSpPr>
          <p:cNvPr id="15" name="Ovál 14">
            <a:extLst>
              <a:ext uri="{FF2B5EF4-FFF2-40B4-BE49-F238E27FC236}">
                <a16:creationId xmlns:a16="http://schemas.microsoft.com/office/drawing/2014/main" id="{218DACBF-24D0-493C-B481-FEEA3706BD43}"/>
              </a:ext>
            </a:extLst>
          </p:cNvPr>
          <p:cNvSpPr/>
          <p:nvPr/>
        </p:nvSpPr>
        <p:spPr>
          <a:xfrm>
            <a:off x="5796136" y="3150095"/>
            <a:ext cx="1656184" cy="1312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Extended</a:t>
            </a:r>
            <a:r>
              <a:rPr lang="cs-CZ" dirty="0"/>
              <a:t> </a:t>
            </a:r>
            <a:r>
              <a:rPr lang="cs-CZ" dirty="0" err="1"/>
              <a:t>contemporary</a:t>
            </a:r>
            <a:r>
              <a:rPr lang="cs-CZ" dirty="0"/>
              <a:t> </a:t>
            </a:r>
          </a:p>
        </p:txBody>
      </p:sp>
      <p:sp>
        <p:nvSpPr>
          <p:cNvPr id="16" name="Ovál 15">
            <a:extLst>
              <a:ext uri="{FF2B5EF4-FFF2-40B4-BE49-F238E27FC236}">
                <a16:creationId xmlns:a16="http://schemas.microsoft.com/office/drawing/2014/main" id="{78CD9500-D5D6-4E4A-AB66-766315023589}"/>
              </a:ext>
            </a:extLst>
          </p:cNvPr>
          <p:cNvSpPr/>
          <p:nvPr/>
        </p:nvSpPr>
        <p:spPr>
          <a:xfrm>
            <a:off x="7593116" y="3183881"/>
            <a:ext cx="1418456" cy="1154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Present</a:t>
            </a:r>
            <a:endParaRPr lang="cs-CZ" dirty="0"/>
          </a:p>
        </p:txBody>
      </p:sp>
    </p:spTree>
    <p:extLst>
      <p:ext uri="{BB962C8B-B14F-4D97-AF65-F5344CB8AC3E}">
        <p14:creationId xmlns:p14="http://schemas.microsoft.com/office/powerpoint/2010/main" val="334877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A9B6E4-DDF3-4A43-8EE5-C248E880F021}"/>
              </a:ext>
            </a:extLst>
          </p:cNvPr>
          <p:cNvSpPr>
            <a:spLocks noGrp="1"/>
          </p:cNvSpPr>
          <p:nvPr>
            <p:ph type="title"/>
          </p:nvPr>
        </p:nvSpPr>
        <p:spPr>
          <a:xfrm>
            <a:off x="1043608" y="274638"/>
            <a:ext cx="7643192" cy="850106"/>
          </a:xfrm>
        </p:spPr>
        <p:txBody>
          <a:bodyPr/>
          <a:lstStyle/>
          <a:p>
            <a:r>
              <a:rPr lang="cs-CZ" dirty="0"/>
              <a:t>Art // </a:t>
            </a:r>
            <a:r>
              <a:rPr lang="cs-CZ" dirty="0" err="1"/>
              <a:t>World</a:t>
            </a:r>
            <a:r>
              <a:rPr lang="cs-CZ" dirty="0"/>
              <a:t> Framework</a:t>
            </a:r>
          </a:p>
        </p:txBody>
      </p:sp>
      <p:sp>
        <p:nvSpPr>
          <p:cNvPr id="3" name="Zástupný obsah 2">
            <a:extLst>
              <a:ext uri="{FF2B5EF4-FFF2-40B4-BE49-F238E27FC236}">
                <a16:creationId xmlns:a16="http://schemas.microsoft.com/office/drawing/2014/main" id="{237218A7-187F-410F-8FDC-D48BEF647F77}"/>
              </a:ext>
            </a:extLst>
          </p:cNvPr>
          <p:cNvSpPr>
            <a:spLocks noGrp="1"/>
          </p:cNvSpPr>
          <p:nvPr>
            <p:ph sz="half" idx="1"/>
          </p:nvPr>
        </p:nvSpPr>
        <p:spPr>
          <a:xfrm>
            <a:off x="323528" y="1268759"/>
            <a:ext cx="4172272" cy="4392490"/>
          </a:xfrm>
        </p:spPr>
        <p:txBody>
          <a:bodyPr>
            <a:normAutofit fontScale="92500" lnSpcReduction="20000"/>
          </a:bodyPr>
          <a:lstStyle/>
          <a:p>
            <a:pPr marL="0" indent="0">
              <a:buNone/>
            </a:pPr>
            <a:r>
              <a:rPr lang="cs-CZ" b="1" dirty="0"/>
              <a:t>1989-2010</a:t>
            </a:r>
          </a:p>
          <a:p>
            <a:r>
              <a:rPr lang="cs-CZ" dirty="0"/>
              <a:t>End </a:t>
            </a:r>
            <a:r>
              <a:rPr lang="cs-CZ" dirty="0" err="1"/>
              <a:t>of</a:t>
            </a:r>
            <a:r>
              <a:rPr lang="cs-CZ" dirty="0"/>
              <a:t> </a:t>
            </a:r>
            <a:r>
              <a:rPr lang="cs-CZ" dirty="0" err="1"/>
              <a:t>Cold</a:t>
            </a:r>
            <a:r>
              <a:rPr lang="cs-CZ" dirty="0"/>
              <a:t> </a:t>
            </a:r>
            <a:r>
              <a:rPr lang="cs-CZ" dirty="0" err="1"/>
              <a:t>War</a:t>
            </a:r>
            <a:endParaRPr lang="cs-CZ" dirty="0"/>
          </a:p>
          <a:p>
            <a:r>
              <a:rPr lang="cs-CZ" dirty="0" err="1"/>
              <a:t>Economic</a:t>
            </a:r>
            <a:r>
              <a:rPr lang="cs-CZ" dirty="0"/>
              <a:t> </a:t>
            </a:r>
            <a:r>
              <a:rPr lang="cs-CZ" dirty="0" err="1"/>
              <a:t>globalization</a:t>
            </a:r>
            <a:endParaRPr lang="cs-CZ" dirty="0"/>
          </a:p>
          <a:p>
            <a:r>
              <a:rPr lang="cs-CZ" dirty="0"/>
              <a:t>Dominance </a:t>
            </a:r>
            <a:r>
              <a:rPr lang="cs-CZ" dirty="0" err="1"/>
              <a:t>of</a:t>
            </a:r>
            <a:r>
              <a:rPr lang="cs-CZ" dirty="0"/>
              <a:t> </a:t>
            </a:r>
            <a:r>
              <a:rPr lang="cs-CZ" dirty="0" err="1"/>
              <a:t>economic</a:t>
            </a:r>
            <a:r>
              <a:rPr lang="cs-CZ" dirty="0"/>
              <a:t> </a:t>
            </a:r>
            <a:r>
              <a:rPr lang="cs-CZ" dirty="0" err="1"/>
              <a:t>neolioberalism</a:t>
            </a:r>
            <a:endParaRPr lang="cs-CZ" dirty="0"/>
          </a:p>
          <a:p>
            <a:r>
              <a:rPr lang="cs-CZ" dirty="0"/>
              <a:t>Spread </a:t>
            </a:r>
            <a:r>
              <a:rPr lang="cs-CZ" dirty="0" err="1"/>
              <a:t>of</a:t>
            </a:r>
            <a:r>
              <a:rPr lang="cs-CZ" dirty="0"/>
              <a:t> </a:t>
            </a:r>
            <a:r>
              <a:rPr lang="cs-CZ" dirty="0" err="1"/>
              <a:t>integrated</a:t>
            </a:r>
            <a:r>
              <a:rPr lang="cs-CZ" dirty="0"/>
              <a:t> </a:t>
            </a:r>
            <a:r>
              <a:rPr lang="cs-CZ" dirty="0" err="1"/>
              <a:t>electronic</a:t>
            </a:r>
            <a:r>
              <a:rPr lang="cs-CZ" dirty="0"/>
              <a:t> </a:t>
            </a:r>
            <a:r>
              <a:rPr lang="cs-CZ" dirty="0" err="1"/>
              <a:t>culture</a:t>
            </a:r>
            <a:endParaRPr lang="cs-CZ" dirty="0"/>
          </a:p>
        </p:txBody>
      </p:sp>
      <p:sp>
        <p:nvSpPr>
          <p:cNvPr id="4" name="Zástupný obsah 3">
            <a:extLst>
              <a:ext uri="{FF2B5EF4-FFF2-40B4-BE49-F238E27FC236}">
                <a16:creationId xmlns:a16="http://schemas.microsoft.com/office/drawing/2014/main" id="{8A0A5FC6-154A-4627-B4A7-E1A74F811745}"/>
              </a:ext>
            </a:extLst>
          </p:cNvPr>
          <p:cNvSpPr>
            <a:spLocks noGrp="1"/>
          </p:cNvSpPr>
          <p:nvPr>
            <p:ph sz="half" idx="2"/>
          </p:nvPr>
        </p:nvSpPr>
        <p:spPr>
          <a:xfrm>
            <a:off x="4860032" y="1268759"/>
            <a:ext cx="4172272" cy="4464498"/>
          </a:xfrm>
        </p:spPr>
        <p:txBody>
          <a:bodyPr>
            <a:normAutofit fontScale="92500" lnSpcReduction="20000"/>
          </a:bodyPr>
          <a:lstStyle/>
          <a:p>
            <a:pPr marL="0" indent="0">
              <a:buNone/>
            </a:pPr>
            <a:r>
              <a:rPr lang="cs-CZ" b="1" dirty="0"/>
              <a:t>2010 –</a:t>
            </a:r>
          </a:p>
          <a:p>
            <a:r>
              <a:rPr lang="cs-CZ" dirty="0"/>
              <a:t>Return </a:t>
            </a:r>
            <a:r>
              <a:rPr lang="cs-CZ" dirty="0" err="1"/>
              <a:t>of</a:t>
            </a:r>
            <a:r>
              <a:rPr lang="cs-CZ" dirty="0"/>
              <a:t> </a:t>
            </a:r>
            <a:r>
              <a:rPr lang="cs-CZ" dirty="0" err="1"/>
              <a:t>cold</a:t>
            </a:r>
            <a:r>
              <a:rPr lang="cs-CZ" dirty="0"/>
              <a:t> </a:t>
            </a:r>
            <a:r>
              <a:rPr lang="cs-CZ" dirty="0" err="1"/>
              <a:t>war</a:t>
            </a:r>
            <a:endParaRPr lang="cs-CZ" dirty="0"/>
          </a:p>
          <a:p>
            <a:r>
              <a:rPr lang="cs-CZ" dirty="0"/>
              <a:t>Raise </a:t>
            </a:r>
            <a:r>
              <a:rPr lang="cs-CZ" dirty="0" err="1"/>
              <a:t>of</a:t>
            </a:r>
            <a:r>
              <a:rPr lang="cs-CZ" dirty="0"/>
              <a:t> </a:t>
            </a:r>
            <a:r>
              <a:rPr lang="cs-CZ" dirty="0" err="1"/>
              <a:t>authoritarian</a:t>
            </a:r>
            <a:r>
              <a:rPr lang="cs-CZ" dirty="0"/>
              <a:t> </a:t>
            </a:r>
            <a:r>
              <a:rPr lang="cs-CZ" dirty="0" err="1"/>
              <a:t>regimes</a:t>
            </a:r>
            <a:r>
              <a:rPr lang="cs-CZ" dirty="0"/>
              <a:t> and </a:t>
            </a:r>
            <a:r>
              <a:rPr lang="cs-CZ" dirty="0" err="1"/>
              <a:t>tendencies</a:t>
            </a:r>
            <a:endParaRPr lang="cs-CZ" dirty="0"/>
          </a:p>
          <a:p>
            <a:r>
              <a:rPr lang="cs-CZ" dirty="0" err="1"/>
              <a:t>Contuing</a:t>
            </a:r>
            <a:r>
              <a:rPr lang="cs-CZ" dirty="0"/>
              <a:t> </a:t>
            </a:r>
            <a:r>
              <a:rPr lang="cs-CZ" dirty="0" err="1"/>
              <a:t>crisis</a:t>
            </a:r>
            <a:r>
              <a:rPr lang="cs-CZ" dirty="0"/>
              <a:t> </a:t>
            </a:r>
            <a:r>
              <a:rPr lang="cs-CZ" dirty="0" err="1"/>
              <a:t>of</a:t>
            </a:r>
            <a:r>
              <a:rPr lang="cs-CZ" dirty="0"/>
              <a:t> </a:t>
            </a:r>
            <a:r>
              <a:rPr lang="cs-CZ" dirty="0" err="1"/>
              <a:t>neoliberal</a:t>
            </a:r>
            <a:r>
              <a:rPr lang="cs-CZ" dirty="0"/>
              <a:t> model</a:t>
            </a:r>
          </a:p>
          <a:p>
            <a:r>
              <a:rPr lang="cs-CZ" dirty="0" err="1"/>
              <a:t>Climate</a:t>
            </a:r>
            <a:r>
              <a:rPr lang="cs-CZ" dirty="0"/>
              <a:t> </a:t>
            </a:r>
            <a:r>
              <a:rPr lang="cs-CZ" dirty="0" err="1"/>
              <a:t>change</a:t>
            </a:r>
            <a:endParaRPr lang="cs-CZ" dirty="0"/>
          </a:p>
          <a:p>
            <a:r>
              <a:rPr lang="cs-CZ" dirty="0"/>
              <a:t>COVID</a:t>
            </a:r>
          </a:p>
          <a:p>
            <a:r>
              <a:rPr lang="cs-CZ" dirty="0"/>
              <a:t>Spread </a:t>
            </a:r>
            <a:r>
              <a:rPr lang="cs-CZ" dirty="0" err="1"/>
              <a:t>of</a:t>
            </a:r>
            <a:r>
              <a:rPr lang="cs-CZ" dirty="0"/>
              <a:t> </a:t>
            </a:r>
            <a:r>
              <a:rPr lang="cs-CZ" dirty="0" err="1"/>
              <a:t>social</a:t>
            </a:r>
            <a:r>
              <a:rPr lang="cs-CZ" dirty="0"/>
              <a:t> </a:t>
            </a:r>
            <a:r>
              <a:rPr lang="cs-CZ" dirty="0" err="1"/>
              <a:t>platforms</a:t>
            </a:r>
            <a:endParaRPr lang="cs-CZ" dirty="0"/>
          </a:p>
          <a:p>
            <a:r>
              <a:rPr lang="cs-CZ" dirty="0"/>
              <a:t> Spread </a:t>
            </a:r>
            <a:r>
              <a:rPr lang="cs-CZ" dirty="0" err="1"/>
              <a:t>of</a:t>
            </a:r>
            <a:r>
              <a:rPr lang="cs-CZ" dirty="0"/>
              <a:t> AI</a:t>
            </a:r>
          </a:p>
          <a:p>
            <a:pPr marL="0" indent="0">
              <a:buNone/>
            </a:pPr>
            <a:r>
              <a:rPr lang="cs-CZ" dirty="0"/>
              <a:t>  </a:t>
            </a:r>
          </a:p>
        </p:txBody>
      </p:sp>
      <p:sp>
        <p:nvSpPr>
          <p:cNvPr id="5" name="TextovéPole 4">
            <a:extLst>
              <a:ext uri="{FF2B5EF4-FFF2-40B4-BE49-F238E27FC236}">
                <a16:creationId xmlns:a16="http://schemas.microsoft.com/office/drawing/2014/main" id="{B10686F2-6A48-419B-A46D-C488B9EE8B76}"/>
              </a:ext>
            </a:extLst>
          </p:cNvPr>
          <p:cNvSpPr txBox="1"/>
          <p:nvPr/>
        </p:nvSpPr>
        <p:spPr>
          <a:xfrm>
            <a:off x="827584" y="5805264"/>
            <a:ext cx="7344816" cy="646331"/>
          </a:xfrm>
          <a:prstGeom prst="rect">
            <a:avLst/>
          </a:prstGeom>
          <a:noFill/>
        </p:spPr>
        <p:txBody>
          <a:bodyPr wrap="square" rtlCol="0">
            <a:spAutoFit/>
          </a:bodyPr>
          <a:lstStyle/>
          <a:p>
            <a:r>
              <a:rPr lang="cs-CZ" dirty="0" err="1">
                <a:solidFill>
                  <a:srgbClr val="FF0000"/>
                </a:solidFill>
              </a:rPr>
              <a:t>Does</a:t>
            </a:r>
            <a:r>
              <a:rPr lang="cs-CZ" dirty="0">
                <a:solidFill>
                  <a:srgbClr val="FF0000"/>
                </a:solidFill>
              </a:rPr>
              <a:t> a </a:t>
            </a:r>
            <a:r>
              <a:rPr lang="cs-CZ" dirty="0" err="1">
                <a:solidFill>
                  <a:srgbClr val="FF0000"/>
                </a:solidFill>
              </a:rPr>
              <a:t>match</a:t>
            </a:r>
            <a:r>
              <a:rPr lang="cs-CZ" dirty="0">
                <a:solidFill>
                  <a:srgbClr val="FF0000"/>
                </a:solidFill>
              </a:rPr>
              <a:t> </a:t>
            </a:r>
            <a:r>
              <a:rPr lang="cs-CZ" dirty="0" err="1">
                <a:solidFill>
                  <a:srgbClr val="FF0000"/>
                </a:solidFill>
              </a:rPr>
              <a:t>between</a:t>
            </a:r>
            <a:r>
              <a:rPr lang="cs-CZ" dirty="0">
                <a:solidFill>
                  <a:srgbClr val="FF0000"/>
                </a:solidFill>
              </a:rPr>
              <a:t> </a:t>
            </a:r>
            <a:r>
              <a:rPr lang="cs-CZ" dirty="0" err="1">
                <a:solidFill>
                  <a:srgbClr val="FF0000"/>
                </a:solidFill>
              </a:rPr>
              <a:t>world</a:t>
            </a:r>
            <a:r>
              <a:rPr lang="cs-CZ" dirty="0">
                <a:solidFill>
                  <a:srgbClr val="FF0000"/>
                </a:solidFill>
              </a:rPr>
              <a:t> </a:t>
            </a:r>
            <a:r>
              <a:rPr lang="cs-CZ" dirty="0" err="1">
                <a:solidFill>
                  <a:srgbClr val="FF0000"/>
                </a:solidFill>
              </a:rPr>
              <a:t>historical</a:t>
            </a:r>
            <a:r>
              <a:rPr lang="cs-CZ" dirty="0">
                <a:solidFill>
                  <a:srgbClr val="FF0000"/>
                </a:solidFill>
              </a:rPr>
              <a:t> epoch and universal art </a:t>
            </a:r>
            <a:r>
              <a:rPr lang="cs-CZ" dirty="0" err="1">
                <a:solidFill>
                  <a:srgbClr val="FF0000"/>
                </a:solidFill>
              </a:rPr>
              <a:t>historical</a:t>
            </a:r>
            <a:r>
              <a:rPr lang="cs-CZ" dirty="0">
                <a:solidFill>
                  <a:srgbClr val="FF0000"/>
                </a:solidFill>
              </a:rPr>
              <a:t> period </a:t>
            </a:r>
            <a:r>
              <a:rPr lang="cs-CZ" dirty="0" err="1">
                <a:solidFill>
                  <a:srgbClr val="FF0000"/>
                </a:solidFill>
              </a:rPr>
              <a:t>remain</a:t>
            </a:r>
            <a:r>
              <a:rPr lang="cs-CZ" dirty="0">
                <a:solidFill>
                  <a:srgbClr val="FF0000"/>
                </a:solidFill>
              </a:rPr>
              <a:t> </a:t>
            </a:r>
            <a:r>
              <a:rPr lang="cs-CZ" dirty="0" err="1">
                <a:solidFill>
                  <a:srgbClr val="FF0000"/>
                </a:solidFill>
              </a:rPr>
              <a:t>viable</a:t>
            </a:r>
            <a:r>
              <a:rPr lang="cs-CZ" dirty="0">
                <a:solidFill>
                  <a:srgbClr val="FF0000"/>
                </a:solidFill>
              </a:rPr>
              <a:t> in </a:t>
            </a:r>
            <a:r>
              <a:rPr lang="cs-CZ" dirty="0" err="1">
                <a:solidFill>
                  <a:srgbClr val="FF0000"/>
                </a:solidFill>
              </a:rPr>
              <a:t>contemporary</a:t>
            </a:r>
            <a:r>
              <a:rPr lang="cs-CZ" dirty="0">
                <a:solidFill>
                  <a:srgbClr val="FF0000"/>
                </a:solidFill>
              </a:rPr>
              <a:t> </a:t>
            </a:r>
            <a:r>
              <a:rPr lang="cs-CZ" dirty="0" err="1">
                <a:solidFill>
                  <a:srgbClr val="FF0000"/>
                </a:solidFill>
              </a:rPr>
              <a:t>conditions</a:t>
            </a:r>
            <a:r>
              <a:rPr lang="cs-CZ" dirty="0">
                <a:solidFill>
                  <a:srgbClr val="FF0000"/>
                </a:solidFill>
              </a:rPr>
              <a:t>?</a:t>
            </a:r>
          </a:p>
        </p:txBody>
      </p:sp>
    </p:spTree>
    <p:extLst>
      <p:ext uri="{BB962C8B-B14F-4D97-AF65-F5344CB8AC3E}">
        <p14:creationId xmlns:p14="http://schemas.microsoft.com/office/powerpoint/2010/main" val="346616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4824536" cy="706090"/>
          </a:xfrm>
        </p:spPr>
        <p:txBody>
          <a:bodyPr>
            <a:normAutofit fontScale="90000"/>
          </a:bodyPr>
          <a:lstStyle/>
          <a:p>
            <a:pPr algn="l"/>
            <a:r>
              <a:rPr lang="cs-CZ" sz="3200" dirty="0" err="1"/>
              <a:t>Closed</a:t>
            </a:r>
            <a:r>
              <a:rPr lang="cs-CZ" sz="3200" dirty="0"/>
              <a:t> </a:t>
            </a:r>
            <a:r>
              <a:rPr lang="cs-CZ" sz="3200" dirty="0" err="1"/>
              <a:t>world</a:t>
            </a:r>
            <a:r>
              <a:rPr lang="cs-CZ" sz="3200" dirty="0"/>
              <a:t> </a:t>
            </a:r>
            <a:r>
              <a:rPr lang="cs-CZ" sz="3200" dirty="0" err="1"/>
              <a:t>of</a:t>
            </a:r>
            <a:r>
              <a:rPr lang="cs-CZ" sz="3200" dirty="0"/>
              <a:t> </a:t>
            </a:r>
            <a:r>
              <a:rPr lang="cs-CZ" sz="3200" dirty="0" err="1"/>
              <a:t>contemporary</a:t>
            </a:r>
            <a:r>
              <a:rPr lang="cs-CZ" sz="3200" dirty="0"/>
              <a:t> art  </a:t>
            </a:r>
          </a:p>
        </p:txBody>
      </p:sp>
      <p:sp>
        <p:nvSpPr>
          <p:cNvPr id="3" name="Zástupný symbol pro obsah 2"/>
          <p:cNvSpPr>
            <a:spLocks noGrp="1"/>
          </p:cNvSpPr>
          <p:nvPr>
            <p:ph sz="half" idx="1"/>
          </p:nvPr>
        </p:nvSpPr>
        <p:spPr>
          <a:xfrm>
            <a:off x="457200" y="1196752"/>
            <a:ext cx="8579296" cy="5661248"/>
          </a:xfrm>
        </p:spPr>
        <p:txBody>
          <a:bodyPr>
            <a:normAutofit fontScale="62500" lnSpcReduction="20000"/>
          </a:bodyPr>
          <a:lstStyle/>
          <a:p>
            <a:r>
              <a:rPr lang="cs-CZ" dirty="0" err="1"/>
              <a:t>Massive</a:t>
            </a:r>
            <a:r>
              <a:rPr lang="cs-CZ" dirty="0"/>
              <a:t> </a:t>
            </a:r>
            <a:r>
              <a:rPr lang="cs-CZ" dirty="0" err="1"/>
              <a:t>overproduction</a:t>
            </a:r>
            <a:r>
              <a:rPr lang="cs-CZ" dirty="0"/>
              <a:t> </a:t>
            </a:r>
          </a:p>
          <a:p>
            <a:endParaRPr lang="cs-CZ" dirty="0"/>
          </a:p>
          <a:p>
            <a:endParaRPr lang="cs-CZ" dirty="0"/>
          </a:p>
          <a:p>
            <a:endParaRPr lang="cs-CZ" dirty="0"/>
          </a:p>
          <a:p>
            <a:endParaRPr lang="cs-CZ" dirty="0"/>
          </a:p>
          <a:p>
            <a:endParaRPr lang="cs-CZ" dirty="0"/>
          </a:p>
          <a:p>
            <a:r>
              <a:rPr lang="cs-CZ" dirty="0" err="1"/>
              <a:t>Loss</a:t>
            </a:r>
            <a:r>
              <a:rPr lang="cs-CZ" dirty="0"/>
              <a:t> </a:t>
            </a:r>
            <a:r>
              <a:rPr lang="cs-CZ" dirty="0" err="1"/>
              <a:t>of</a:t>
            </a:r>
            <a:r>
              <a:rPr lang="cs-CZ" dirty="0"/>
              <a:t> </a:t>
            </a:r>
            <a:r>
              <a:rPr lang="cs-CZ" dirty="0" err="1"/>
              <a:t>quality</a:t>
            </a:r>
            <a:r>
              <a:rPr lang="cs-CZ" dirty="0"/>
              <a:t> and banality</a:t>
            </a:r>
          </a:p>
          <a:p>
            <a:r>
              <a:rPr lang="cs-CZ" dirty="0" err="1"/>
              <a:t>Populist</a:t>
            </a:r>
            <a:r>
              <a:rPr lang="cs-CZ" dirty="0"/>
              <a:t>, </a:t>
            </a:r>
            <a:r>
              <a:rPr lang="cs-CZ" dirty="0" err="1"/>
              <a:t>yet</a:t>
            </a:r>
            <a:r>
              <a:rPr lang="cs-CZ" dirty="0"/>
              <a:t> </a:t>
            </a:r>
            <a:r>
              <a:rPr lang="cs-CZ" dirty="0" err="1"/>
              <a:t>at</a:t>
            </a:r>
            <a:r>
              <a:rPr lang="cs-CZ" dirty="0"/>
              <a:t> </a:t>
            </a:r>
            <a:r>
              <a:rPr lang="cs-CZ" dirty="0" err="1"/>
              <a:t>the</a:t>
            </a:r>
            <a:r>
              <a:rPr lang="cs-CZ" dirty="0"/>
              <a:t> </a:t>
            </a:r>
            <a:r>
              <a:rPr lang="cs-CZ" dirty="0" err="1"/>
              <a:t>same</a:t>
            </a:r>
            <a:r>
              <a:rPr lang="cs-CZ" dirty="0"/>
              <a:t> </a:t>
            </a:r>
            <a:r>
              <a:rPr lang="cs-CZ" dirty="0" err="1"/>
              <a:t>time</a:t>
            </a:r>
            <a:r>
              <a:rPr lang="cs-CZ" dirty="0"/>
              <a:t> </a:t>
            </a:r>
            <a:r>
              <a:rPr lang="cs-CZ" dirty="0" err="1"/>
              <a:t>inacessible</a:t>
            </a:r>
            <a:endParaRPr lang="cs-CZ" dirty="0"/>
          </a:p>
          <a:p>
            <a:r>
              <a:rPr lang="cs-CZ" dirty="0" err="1"/>
              <a:t>Competing</a:t>
            </a:r>
            <a:r>
              <a:rPr lang="cs-CZ" dirty="0"/>
              <a:t> </a:t>
            </a:r>
            <a:r>
              <a:rPr lang="cs-CZ" dirty="0" err="1"/>
              <a:t>fiercely</a:t>
            </a:r>
            <a:r>
              <a:rPr lang="cs-CZ" dirty="0"/>
              <a:t> </a:t>
            </a:r>
            <a:r>
              <a:rPr lang="cs-CZ" dirty="0" err="1"/>
              <a:t>for</a:t>
            </a:r>
            <a:r>
              <a:rPr lang="cs-CZ" dirty="0"/>
              <a:t> </a:t>
            </a:r>
            <a:r>
              <a:rPr lang="cs-CZ" dirty="0" err="1"/>
              <a:t>attention</a:t>
            </a:r>
            <a:r>
              <a:rPr lang="cs-CZ" dirty="0"/>
              <a:t> (</a:t>
            </a:r>
            <a:r>
              <a:rPr lang="cs-CZ" dirty="0" err="1"/>
              <a:t>attention</a:t>
            </a:r>
            <a:r>
              <a:rPr lang="cs-CZ" dirty="0"/>
              <a:t> </a:t>
            </a:r>
            <a:r>
              <a:rPr lang="cs-CZ" dirty="0" err="1"/>
              <a:t>economy</a:t>
            </a:r>
            <a:r>
              <a:rPr lang="cs-CZ" dirty="0"/>
              <a:t>)</a:t>
            </a:r>
          </a:p>
          <a:p>
            <a:r>
              <a:rPr lang="cs-CZ" dirty="0" err="1"/>
              <a:t>Pervasive</a:t>
            </a:r>
            <a:r>
              <a:rPr lang="cs-CZ" dirty="0"/>
              <a:t> influence </a:t>
            </a:r>
            <a:r>
              <a:rPr lang="cs-CZ" dirty="0" err="1"/>
              <a:t>of</a:t>
            </a:r>
            <a:r>
              <a:rPr lang="cs-CZ" dirty="0"/>
              <a:t> </a:t>
            </a:r>
            <a:r>
              <a:rPr lang="cs-CZ" dirty="0" err="1"/>
              <a:t>fashionable</a:t>
            </a:r>
            <a:r>
              <a:rPr lang="cs-CZ" dirty="0"/>
              <a:t> </a:t>
            </a:r>
            <a:r>
              <a:rPr lang="cs-CZ" dirty="0" err="1"/>
              <a:t>theories</a:t>
            </a:r>
            <a:r>
              <a:rPr lang="cs-CZ" dirty="0"/>
              <a:t> and </a:t>
            </a:r>
            <a:r>
              <a:rPr lang="cs-CZ" dirty="0" err="1"/>
              <a:t>discourses</a:t>
            </a:r>
            <a:endParaRPr lang="cs-CZ" dirty="0"/>
          </a:p>
          <a:p>
            <a:r>
              <a:rPr lang="cs-CZ" dirty="0" err="1"/>
              <a:t>Dictate</a:t>
            </a:r>
            <a:r>
              <a:rPr lang="cs-CZ" dirty="0"/>
              <a:t> </a:t>
            </a:r>
            <a:r>
              <a:rPr lang="cs-CZ" dirty="0" err="1"/>
              <a:t>of</a:t>
            </a:r>
            <a:r>
              <a:rPr lang="cs-CZ" dirty="0"/>
              <a:t> art market </a:t>
            </a:r>
            <a:r>
              <a:rPr lang="cs-CZ" dirty="0" err="1"/>
              <a:t>forces</a:t>
            </a:r>
            <a:endParaRPr lang="cs-CZ" dirty="0"/>
          </a:p>
          <a:p>
            <a:r>
              <a:rPr lang="cs-CZ" dirty="0" err="1"/>
              <a:t>Deskilling</a:t>
            </a:r>
            <a:endParaRPr lang="cs-CZ" dirty="0"/>
          </a:p>
          <a:p>
            <a:endParaRPr lang="cs-CZ" dirty="0"/>
          </a:p>
          <a:p>
            <a:endParaRPr lang="cs-CZ" dirty="0"/>
          </a:p>
          <a:p>
            <a:endParaRPr lang="cs-CZ" dirty="0"/>
          </a:p>
          <a:p>
            <a:endParaRPr lang="cs-CZ" dirty="0"/>
          </a:p>
          <a:p>
            <a:endParaRPr lang="cs-CZ" dirty="0"/>
          </a:p>
          <a:p>
            <a:pPr marL="0" indent="0">
              <a:buNone/>
            </a:pPr>
            <a:r>
              <a:rPr lang="cs-CZ" dirty="0">
                <a:hlinkClick r:id="rId2"/>
              </a:rPr>
              <a:t>https://magazin.aktualne.cz/umelec-odevzdal-galerii-za-dva-miliony-jen-prazdne-ramy-jde/r~89957c24210411ec94d2ac1f6b220ee8/</a:t>
            </a:r>
            <a:endParaRPr lang="cs-CZ" dirty="0"/>
          </a:p>
          <a:p>
            <a:pPr marL="0" indent="0">
              <a:buNone/>
            </a:pPr>
            <a:endParaRPr lang="cs-CZ" dirty="0"/>
          </a:p>
          <a:p>
            <a:endParaRPr lang="cs-CZ" dirty="0"/>
          </a:p>
          <a:p>
            <a:endParaRPr lang="cs-CZ" dirty="0"/>
          </a:p>
          <a:p>
            <a:pPr>
              <a:buNone/>
            </a:pPr>
            <a:endParaRPr lang="cs-CZ" dirty="0"/>
          </a:p>
          <a:p>
            <a:pPr>
              <a:buNone/>
            </a:pPr>
            <a:endParaRPr lang="cs-CZ" dirty="0"/>
          </a:p>
        </p:txBody>
      </p:sp>
      <p:sp>
        <p:nvSpPr>
          <p:cNvPr id="4" name="Zástupný symbol pro obsah 3"/>
          <p:cNvSpPr>
            <a:spLocks noGrp="1"/>
          </p:cNvSpPr>
          <p:nvPr>
            <p:ph sz="half" idx="2"/>
          </p:nvPr>
        </p:nvSpPr>
        <p:spPr>
          <a:xfrm>
            <a:off x="4932040" y="1600200"/>
            <a:ext cx="4211960" cy="4525963"/>
          </a:xfrm>
        </p:spPr>
        <p:txBody>
          <a:bodyPr>
            <a:normAutofit fontScale="62500" lnSpcReduction="20000"/>
          </a:bodyPr>
          <a:lstStyle/>
          <a:p>
            <a:endParaRPr lang="cs-CZ" dirty="0"/>
          </a:p>
          <a:p>
            <a:endParaRPr lang="cs-CZ" dirty="0"/>
          </a:p>
          <a:p>
            <a:pPr>
              <a:buNone/>
            </a:pPr>
            <a:endParaRPr lang="cs-CZ" sz="1800" dirty="0"/>
          </a:p>
        </p:txBody>
      </p:sp>
      <p:pic>
        <p:nvPicPr>
          <p:cNvPr id="14338" name="Picture 2" descr="http://news.bbcimg.co.uk/media/images/74224000/jpg/_74224485_74224482.jpg"/>
          <p:cNvPicPr>
            <a:picLocks noChangeAspect="1" noChangeArrowheads="1"/>
          </p:cNvPicPr>
          <p:nvPr/>
        </p:nvPicPr>
        <p:blipFill>
          <a:blip r:embed="rId3" cstate="print"/>
          <a:srcRect/>
          <a:stretch>
            <a:fillRect/>
          </a:stretch>
        </p:blipFill>
        <p:spPr bwMode="auto">
          <a:xfrm>
            <a:off x="5398177" y="3871084"/>
            <a:ext cx="3279686" cy="1844824"/>
          </a:xfrm>
          <a:prstGeom prst="rect">
            <a:avLst/>
          </a:prstGeom>
          <a:noFill/>
        </p:spPr>
      </p:pic>
      <p:sp>
        <p:nvSpPr>
          <p:cNvPr id="5" name="Řečová bublina: oválný bublinový popisek 4">
            <a:extLst>
              <a:ext uri="{FF2B5EF4-FFF2-40B4-BE49-F238E27FC236}">
                <a16:creationId xmlns:a16="http://schemas.microsoft.com/office/drawing/2014/main" id="{88E260A7-3D6F-486E-930C-9A74E2827257}"/>
              </a:ext>
            </a:extLst>
          </p:cNvPr>
          <p:cNvSpPr/>
          <p:nvPr/>
        </p:nvSpPr>
        <p:spPr>
          <a:xfrm>
            <a:off x="4932040" y="-28369"/>
            <a:ext cx="4824536" cy="333887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sz="1600" dirty="0"/>
              <a:t>In the 1970s, there were hundreds of people in the art world</a:t>
            </a:r>
            <a:r>
              <a:rPr lang="cs-CZ" sz="1600" dirty="0"/>
              <a:t>. </a:t>
            </a:r>
            <a:r>
              <a:rPr lang="en-US" sz="1600" dirty="0"/>
              <a:t>Now there are hundreds of thousands. The art world is so big that even people who’ve been collecting for thirty-five years are seeking help to navigate it.”</a:t>
            </a:r>
            <a:endParaRPr lang="cs-CZ" sz="1600" dirty="0"/>
          </a:p>
        </p:txBody>
      </p:sp>
    </p:spTree>
    <p:extLst>
      <p:ext uri="{BB962C8B-B14F-4D97-AF65-F5344CB8AC3E}">
        <p14:creationId xmlns:p14="http://schemas.microsoft.com/office/powerpoint/2010/main" val="363049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A983E03-4336-4B98-9381-9EB0B2DD0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944724"/>
            <a:ext cx="7022688" cy="4968552"/>
          </a:xfrm>
          <a:prstGeom prst="rect">
            <a:avLst/>
          </a:prstGeom>
        </p:spPr>
      </p:pic>
    </p:spTree>
    <p:extLst>
      <p:ext uri="{BB962C8B-B14F-4D97-AF65-F5344CB8AC3E}">
        <p14:creationId xmlns:p14="http://schemas.microsoft.com/office/powerpoint/2010/main" val="556199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half" idx="1"/>
          </p:nvPr>
        </p:nvSpPr>
        <p:spPr/>
        <p:txBody>
          <a:bodyPr/>
          <a:lstStyle/>
          <a:p>
            <a:endParaRPr lang="cs-CZ"/>
          </a:p>
        </p:txBody>
      </p:sp>
      <p:sp>
        <p:nvSpPr>
          <p:cNvPr id="4" name="Zástupný symbol pro obsah 3"/>
          <p:cNvSpPr>
            <a:spLocks noGrp="1"/>
          </p:cNvSpPr>
          <p:nvPr>
            <p:ph sz="half" idx="2"/>
          </p:nvPr>
        </p:nvSpPr>
        <p:spPr/>
        <p:txBody>
          <a:bodyPr/>
          <a:lstStyle/>
          <a:p>
            <a:endParaRPr lang="cs-CZ"/>
          </a:p>
        </p:txBody>
      </p:sp>
      <p:pic>
        <p:nvPicPr>
          <p:cNvPr id="15362" name="Picture 2" descr="http://1vze7o2h8a2b2tyahl3i0t68.wpengine.netdna-cdn.com/wp-content/uploads/2012/10/1.jpg"/>
          <p:cNvPicPr>
            <a:picLocks noChangeAspect="1" noChangeArrowheads="1"/>
          </p:cNvPicPr>
          <p:nvPr/>
        </p:nvPicPr>
        <p:blipFill>
          <a:blip r:embed="rId2" cstate="print"/>
          <a:srcRect/>
          <a:stretch>
            <a:fillRect/>
          </a:stretch>
        </p:blipFill>
        <p:spPr bwMode="auto">
          <a:xfrm>
            <a:off x="245614" y="332656"/>
            <a:ext cx="8386071" cy="5297093"/>
          </a:xfrm>
          <a:prstGeom prst="rect">
            <a:avLst/>
          </a:prstGeom>
          <a:noFill/>
        </p:spPr>
      </p:pic>
    </p:spTree>
    <p:extLst>
      <p:ext uri="{BB962C8B-B14F-4D97-AF65-F5344CB8AC3E}">
        <p14:creationId xmlns:p14="http://schemas.microsoft.com/office/powerpoint/2010/main" val="112907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fontScale="90000"/>
          </a:bodyPr>
          <a:lstStyle/>
          <a:p>
            <a:endParaRPr lang="cs-CZ" dirty="0"/>
          </a:p>
        </p:txBody>
      </p:sp>
      <p:sp>
        <p:nvSpPr>
          <p:cNvPr id="3" name="Zástupný symbol pro obsah 2"/>
          <p:cNvSpPr>
            <a:spLocks noGrp="1"/>
          </p:cNvSpPr>
          <p:nvPr>
            <p:ph idx="1"/>
          </p:nvPr>
        </p:nvSpPr>
        <p:spPr>
          <a:xfrm>
            <a:off x="457200" y="44624"/>
            <a:ext cx="8229600" cy="6081539"/>
          </a:xfrm>
        </p:spPr>
        <p:txBody>
          <a:bodyPr/>
          <a:lstStyle/>
          <a:p>
            <a:pPr marL="0" indent="0">
              <a:buNone/>
            </a:pPr>
            <a:r>
              <a:rPr lang="cs-CZ" dirty="0"/>
              <a:t>What </a:t>
            </a:r>
            <a:r>
              <a:rPr lang="cs-CZ" dirty="0" err="1"/>
              <a:t>is</a:t>
            </a:r>
            <a:r>
              <a:rPr lang="cs-CZ" dirty="0"/>
              <a:t> </a:t>
            </a:r>
            <a:r>
              <a:rPr lang="cs-CZ" dirty="0" err="1"/>
              <a:t>modern</a:t>
            </a:r>
            <a:r>
              <a:rPr lang="cs-CZ" dirty="0"/>
              <a:t> art? </a:t>
            </a:r>
          </a:p>
        </p:txBody>
      </p:sp>
      <p:pic>
        <p:nvPicPr>
          <p:cNvPr id="1026" name="Picture 2" descr="http://lifeandlegends.com/wp-content/uploads/2014/12/baudelaire_wide.jpg"/>
          <p:cNvPicPr>
            <a:picLocks noChangeAspect="1" noChangeArrowheads="1"/>
          </p:cNvPicPr>
          <p:nvPr/>
        </p:nvPicPr>
        <p:blipFill>
          <a:blip r:embed="rId2" cstate="print"/>
          <a:srcRect/>
          <a:stretch>
            <a:fillRect/>
          </a:stretch>
        </p:blipFill>
        <p:spPr bwMode="auto">
          <a:xfrm>
            <a:off x="251520" y="1028489"/>
            <a:ext cx="2819467" cy="2114600"/>
          </a:xfrm>
          <a:prstGeom prst="rect">
            <a:avLst/>
          </a:prstGeom>
          <a:noFill/>
        </p:spPr>
      </p:pic>
      <p:pic>
        <p:nvPicPr>
          <p:cNvPr id="1028" name="Picture 4" descr="http://graphics8.nytimes.com/images/2013/06/02/t-magazine/02lookout-picasso/02lookout-picasso-blog480.jpg"/>
          <p:cNvPicPr>
            <a:picLocks noChangeAspect="1" noChangeArrowheads="1"/>
          </p:cNvPicPr>
          <p:nvPr/>
        </p:nvPicPr>
        <p:blipFill>
          <a:blip r:embed="rId3" cstate="print"/>
          <a:srcRect/>
          <a:stretch>
            <a:fillRect/>
          </a:stretch>
        </p:blipFill>
        <p:spPr bwMode="auto">
          <a:xfrm>
            <a:off x="6287872" y="3764340"/>
            <a:ext cx="2513861" cy="3105666"/>
          </a:xfrm>
          <a:prstGeom prst="rect">
            <a:avLst/>
          </a:prstGeom>
          <a:noFill/>
        </p:spPr>
      </p:pic>
      <p:pic>
        <p:nvPicPr>
          <p:cNvPr id="1030" name="Picture 6" descr="http://static.wix.com/media/43bf53_395f7b5d71f4b5e570b177c033de5473.jpg"/>
          <p:cNvPicPr>
            <a:picLocks noChangeAspect="1" noChangeArrowheads="1"/>
          </p:cNvPicPr>
          <p:nvPr/>
        </p:nvPicPr>
        <p:blipFill>
          <a:blip r:embed="rId4" cstate="print"/>
          <a:srcRect/>
          <a:stretch>
            <a:fillRect/>
          </a:stretch>
        </p:blipFill>
        <p:spPr bwMode="auto">
          <a:xfrm>
            <a:off x="83461" y="3429000"/>
            <a:ext cx="2499823" cy="3384376"/>
          </a:xfrm>
          <a:prstGeom prst="rect">
            <a:avLst/>
          </a:prstGeom>
          <a:noFill/>
        </p:spPr>
      </p:pic>
      <p:pic>
        <p:nvPicPr>
          <p:cNvPr id="1032" name="Picture 8" descr="http://houstonmuseumdistrict.org/media/files/museum/W-NW-N-by-Hickey-Robertson_700x700.jpg"/>
          <p:cNvPicPr>
            <a:picLocks noChangeAspect="1" noChangeArrowheads="1"/>
          </p:cNvPicPr>
          <p:nvPr/>
        </p:nvPicPr>
        <p:blipFill>
          <a:blip r:embed="rId5" cstate="print"/>
          <a:srcRect/>
          <a:stretch>
            <a:fillRect/>
          </a:stretch>
        </p:blipFill>
        <p:spPr bwMode="auto">
          <a:xfrm>
            <a:off x="5323240" y="692256"/>
            <a:ext cx="3816424" cy="2987715"/>
          </a:xfrm>
          <a:prstGeom prst="rect">
            <a:avLst/>
          </a:prstGeom>
          <a:noFill/>
        </p:spPr>
      </p:pic>
      <p:pic>
        <p:nvPicPr>
          <p:cNvPr id="1034" name="Picture 10" descr="[Guggenheim-Museum-Frank-Lloyd-Wright-new-york-souvenir-buildings-replicas-ornament-models-ny-resin-plastic.jpg]"/>
          <p:cNvPicPr>
            <a:picLocks noChangeAspect="1" noChangeArrowheads="1"/>
          </p:cNvPicPr>
          <p:nvPr/>
        </p:nvPicPr>
        <p:blipFill>
          <a:blip r:embed="rId6" cstate="print"/>
          <a:srcRect/>
          <a:stretch>
            <a:fillRect/>
          </a:stretch>
        </p:blipFill>
        <p:spPr bwMode="auto">
          <a:xfrm>
            <a:off x="2684213" y="4539922"/>
            <a:ext cx="3258859" cy="233008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139CCC-FFB4-40CD-A79B-187C91407FA9}"/>
              </a:ext>
            </a:extLst>
          </p:cNvPr>
          <p:cNvSpPr>
            <a:spLocks noGrp="1"/>
          </p:cNvSpPr>
          <p:nvPr>
            <p:ph type="title"/>
          </p:nvPr>
        </p:nvSpPr>
        <p:spPr>
          <a:xfrm>
            <a:off x="1043608" y="274638"/>
            <a:ext cx="7643192" cy="593725"/>
          </a:xfrm>
        </p:spPr>
        <p:txBody>
          <a:bodyPr>
            <a:normAutofit fontScale="90000"/>
          </a:bodyPr>
          <a:lstStyle/>
          <a:p>
            <a:r>
              <a:rPr lang="cs-CZ" dirty="0" err="1"/>
              <a:t>Modernism</a:t>
            </a:r>
            <a:endParaRPr lang="cs-CZ" dirty="0"/>
          </a:p>
        </p:txBody>
      </p:sp>
      <p:sp>
        <p:nvSpPr>
          <p:cNvPr id="3" name="Zástupný obsah 2">
            <a:extLst>
              <a:ext uri="{FF2B5EF4-FFF2-40B4-BE49-F238E27FC236}">
                <a16:creationId xmlns:a16="http://schemas.microsoft.com/office/drawing/2014/main" id="{7F14C33F-594E-4DA7-95E9-2DF469C1340A}"/>
              </a:ext>
            </a:extLst>
          </p:cNvPr>
          <p:cNvSpPr>
            <a:spLocks noGrp="1"/>
          </p:cNvSpPr>
          <p:nvPr>
            <p:ph sz="half" idx="1"/>
          </p:nvPr>
        </p:nvSpPr>
        <p:spPr>
          <a:xfrm>
            <a:off x="457200" y="1052736"/>
            <a:ext cx="4038600" cy="5073427"/>
          </a:xfrm>
        </p:spPr>
        <p:txBody>
          <a:bodyPr/>
          <a:lstStyle/>
          <a:p>
            <a:r>
              <a:rPr lang="cs-CZ" dirty="0"/>
              <a:t>Art </a:t>
            </a:r>
            <a:r>
              <a:rPr lang="cs-CZ" dirty="0" err="1"/>
              <a:t>becomes</a:t>
            </a:r>
            <a:r>
              <a:rPr lang="cs-CZ" dirty="0"/>
              <a:t> </a:t>
            </a:r>
            <a:r>
              <a:rPr lang="cs-CZ" dirty="0" err="1"/>
              <a:t>its</a:t>
            </a:r>
            <a:r>
              <a:rPr lang="cs-CZ" dirty="0"/>
              <a:t> </a:t>
            </a:r>
            <a:r>
              <a:rPr lang="cs-CZ" dirty="0" err="1"/>
              <a:t>own</a:t>
            </a:r>
            <a:r>
              <a:rPr lang="cs-CZ" dirty="0"/>
              <a:t> </a:t>
            </a:r>
            <a:r>
              <a:rPr lang="cs-CZ" dirty="0" err="1"/>
              <a:t>subject</a:t>
            </a:r>
            <a:endParaRPr lang="cs-CZ" dirty="0"/>
          </a:p>
          <a:p>
            <a:r>
              <a:rPr lang="cs-CZ" dirty="0"/>
              <a:t>Shift </a:t>
            </a:r>
            <a:r>
              <a:rPr lang="cs-CZ" dirty="0" err="1"/>
              <a:t>from</a:t>
            </a:r>
            <a:r>
              <a:rPr lang="cs-CZ" dirty="0"/>
              <a:t> </a:t>
            </a:r>
            <a:r>
              <a:rPr lang="cs-CZ" dirty="0" err="1"/>
              <a:t>mimetic</a:t>
            </a:r>
            <a:r>
              <a:rPr lang="cs-CZ" dirty="0"/>
              <a:t> to non-</a:t>
            </a:r>
            <a:r>
              <a:rPr lang="cs-CZ" dirty="0" err="1"/>
              <a:t>mimetic</a:t>
            </a:r>
            <a:r>
              <a:rPr lang="cs-CZ" dirty="0"/>
              <a:t> </a:t>
            </a:r>
            <a:r>
              <a:rPr lang="cs-CZ" dirty="0" err="1"/>
              <a:t>features</a:t>
            </a:r>
            <a:endParaRPr lang="cs-CZ" dirty="0"/>
          </a:p>
        </p:txBody>
      </p:sp>
      <p:sp>
        <p:nvSpPr>
          <p:cNvPr id="4" name="Zástupný obsah 3">
            <a:extLst>
              <a:ext uri="{FF2B5EF4-FFF2-40B4-BE49-F238E27FC236}">
                <a16:creationId xmlns:a16="http://schemas.microsoft.com/office/drawing/2014/main" id="{A764EA1C-053F-4852-AF5F-0DCFDDC73E37}"/>
              </a:ext>
            </a:extLst>
          </p:cNvPr>
          <p:cNvSpPr>
            <a:spLocks noGrp="1"/>
          </p:cNvSpPr>
          <p:nvPr>
            <p:ph sz="half" idx="2"/>
          </p:nvPr>
        </p:nvSpPr>
        <p:spPr>
          <a:xfrm>
            <a:off x="4788024" y="1196752"/>
            <a:ext cx="4038600" cy="5386610"/>
          </a:xfrm>
        </p:spPr>
        <p:txBody>
          <a:bodyPr>
            <a:normAutofit/>
          </a:bodyPr>
          <a:lstStyle/>
          <a:p>
            <a:pPr marL="0" indent="0">
              <a:buNone/>
            </a:pPr>
            <a:r>
              <a:rPr lang="cs-CZ" sz="2000" dirty="0"/>
              <a:t>Clement </a:t>
            </a:r>
            <a:r>
              <a:rPr lang="cs-CZ" sz="2000" dirty="0" err="1"/>
              <a:t>Greenberg</a:t>
            </a:r>
            <a:r>
              <a:rPr lang="cs-CZ" sz="2000" dirty="0"/>
              <a:t>  in </a:t>
            </a:r>
            <a:r>
              <a:rPr lang="cs-CZ" sz="2000" i="1" dirty="0" err="1"/>
              <a:t>Modernist</a:t>
            </a:r>
            <a:r>
              <a:rPr lang="cs-CZ" sz="2000" i="1" dirty="0"/>
              <a:t> </a:t>
            </a:r>
            <a:r>
              <a:rPr lang="cs-CZ" sz="2000" i="1" dirty="0" err="1"/>
              <a:t>painting</a:t>
            </a:r>
            <a:endParaRPr lang="cs-CZ" sz="2000" i="1" dirty="0"/>
          </a:p>
          <a:p>
            <a:pPr marL="0" indent="0">
              <a:buNone/>
            </a:pPr>
            <a:r>
              <a:rPr lang="cs-CZ" sz="2000" dirty="0"/>
              <a:t>´</a:t>
            </a:r>
            <a:r>
              <a:rPr lang="cs-CZ" sz="2000" dirty="0" err="1"/>
              <a:t>Manet´s</a:t>
            </a:r>
            <a:r>
              <a:rPr lang="cs-CZ" sz="2000" dirty="0"/>
              <a:t> </a:t>
            </a:r>
            <a:r>
              <a:rPr lang="cs-CZ" sz="2000" dirty="0" err="1"/>
              <a:t>became</a:t>
            </a:r>
            <a:r>
              <a:rPr lang="cs-CZ" sz="2000" dirty="0"/>
              <a:t> </a:t>
            </a:r>
            <a:r>
              <a:rPr lang="cs-CZ" sz="2000" dirty="0" err="1"/>
              <a:t>the</a:t>
            </a:r>
            <a:r>
              <a:rPr lang="cs-CZ" sz="2000" dirty="0"/>
              <a:t> </a:t>
            </a:r>
            <a:r>
              <a:rPr lang="cs-CZ" sz="2000" dirty="0" err="1"/>
              <a:t>first</a:t>
            </a:r>
            <a:r>
              <a:rPr lang="cs-CZ" sz="2000" dirty="0"/>
              <a:t> </a:t>
            </a:r>
            <a:r>
              <a:rPr lang="cs-CZ" sz="2000" dirty="0" err="1"/>
              <a:t>modernist</a:t>
            </a:r>
            <a:r>
              <a:rPr lang="cs-CZ" sz="2000" dirty="0"/>
              <a:t> </a:t>
            </a:r>
            <a:r>
              <a:rPr lang="cs-CZ" sz="2000" dirty="0" err="1"/>
              <a:t>pictures</a:t>
            </a:r>
            <a:r>
              <a:rPr lang="cs-CZ" sz="2000" dirty="0"/>
              <a:t> by </a:t>
            </a:r>
            <a:r>
              <a:rPr lang="cs-CZ" sz="2000" dirty="0" err="1"/>
              <a:t>virtue</a:t>
            </a:r>
            <a:r>
              <a:rPr lang="cs-CZ" sz="2000" dirty="0"/>
              <a:t> </a:t>
            </a:r>
            <a:r>
              <a:rPr lang="cs-CZ" sz="2000" dirty="0" err="1"/>
              <a:t>of</a:t>
            </a:r>
            <a:r>
              <a:rPr lang="cs-CZ" sz="2000" dirty="0"/>
              <a:t> </a:t>
            </a:r>
            <a:r>
              <a:rPr lang="cs-CZ" sz="2000" dirty="0" err="1"/>
              <a:t>the</a:t>
            </a:r>
            <a:r>
              <a:rPr lang="cs-CZ" sz="2000" dirty="0"/>
              <a:t> </a:t>
            </a:r>
            <a:r>
              <a:rPr lang="cs-CZ" sz="2000" dirty="0" err="1"/>
              <a:t>frankness</a:t>
            </a:r>
            <a:r>
              <a:rPr lang="cs-CZ" sz="2000" dirty="0"/>
              <a:t> </a:t>
            </a:r>
            <a:r>
              <a:rPr lang="cs-CZ" sz="2000" dirty="0" err="1"/>
              <a:t>with</a:t>
            </a:r>
            <a:r>
              <a:rPr lang="cs-CZ" sz="2000" dirty="0"/>
              <a:t> </a:t>
            </a:r>
            <a:r>
              <a:rPr lang="cs-CZ" sz="2000" dirty="0" err="1"/>
              <a:t>which</a:t>
            </a:r>
            <a:r>
              <a:rPr lang="cs-CZ" sz="2000" dirty="0"/>
              <a:t> </a:t>
            </a:r>
            <a:r>
              <a:rPr lang="cs-CZ" sz="2000" dirty="0" err="1"/>
              <a:t>they</a:t>
            </a:r>
            <a:r>
              <a:rPr lang="cs-CZ" sz="2000" dirty="0"/>
              <a:t> </a:t>
            </a:r>
            <a:r>
              <a:rPr lang="cs-CZ" sz="2000" dirty="0" err="1"/>
              <a:t>declared</a:t>
            </a:r>
            <a:r>
              <a:rPr lang="cs-CZ" sz="2000" dirty="0"/>
              <a:t> </a:t>
            </a:r>
            <a:r>
              <a:rPr lang="cs-CZ" sz="2000" dirty="0" err="1"/>
              <a:t>the</a:t>
            </a:r>
            <a:r>
              <a:rPr lang="cs-CZ" sz="2000" dirty="0"/>
              <a:t> </a:t>
            </a:r>
            <a:r>
              <a:rPr lang="cs-CZ" sz="2000" dirty="0" err="1"/>
              <a:t>flat</a:t>
            </a:r>
            <a:r>
              <a:rPr lang="cs-CZ" sz="2000" dirty="0"/>
              <a:t> </a:t>
            </a:r>
            <a:r>
              <a:rPr lang="cs-CZ" sz="2000" dirty="0" err="1"/>
              <a:t>surfaces</a:t>
            </a:r>
            <a:r>
              <a:rPr lang="cs-CZ" sz="2000" dirty="0"/>
              <a:t> on </a:t>
            </a:r>
            <a:r>
              <a:rPr lang="cs-CZ" sz="2000" dirty="0" err="1"/>
              <a:t>which</a:t>
            </a:r>
            <a:r>
              <a:rPr lang="cs-CZ" sz="2000" dirty="0"/>
              <a:t> </a:t>
            </a:r>
            <a:r>
              <a:rPr lang="cs-CZ" sz="2000" dirty="0" err="1"/>
              <a:t>they</a:t>
            </a:r>
            <a:r>
              <a:rPr lang="cs-CZ" sz="2000" dirty="0"/>
              <a:t> </a:t>
            </a:r>
            <a:r>
              <a:rPr lang="cs-CZ" sz="2000" dirty="0" err="1"/>
              <a:t>were</a:t>
            </a:r>
            <a:r>
              <a:rPr lang="cs-CZ" sz="2000" dirty="0"/>
              <a:t> </a:t>
            </a:r>
            <a:r>
              <a:rPr lang="cs-CZ" sz="2000" dirty="0" err="1"/>
              <a:t>painted</a:t>
            </a:r>
            <a:r>
              <a:rPr lang="cs-CZ" sz="2000" dirty="0"/>
              <a:t>.´</a:t>
            </a:r>
          </a:p>
        </p:txBody>
      </p:sp>
      <p:pic>
        <p:nvPicPr>
          <p:cNvPr id="6" name="Obrázek 5" descr="Obsah obrázku obchod&#10;&#10;Popis byl vytvořen automaticky">
            <a:extLst>
              <a:ext uri="{FF2B5EF4-FFF2-40B4-BE49-F238E27FC236}">
                <a16:creationId xmlns:a16="http://schemas.microsoft.com/office/drawing/2014/main" id="{0C1A31BD-7191-41DA-817F-56189BCF9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0" y="3686435"/>
            <a:ext cx="3629860" cy="2738177"/>
          </a:xfrm>
          <a:prstGeom prst="rect">
            <a:avLst/>
          </a:prstGeom>
        </p:spPr>
      </p:pic>
      <p:pic>
        <p:nvPicPr>
          <p:cNvPr id="8" name="Obrázek 7" descr="Obsah obrázku text, muž, osoba&#10;&#10;Popis byl vytvořen automaticky">
            <a:extLst>
              <a:ext uri="{FF2B5EF4-FFF2-40B4-BE49-F238E27FC236}">
                <a16:creationId xmlns:a16="http://schemas.microsoft.com/office/drawing/2014/main" id="{C59B1F35-A828-4582-B73D-F836A0710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3911896"/>
            <a:ext cx="2520280" cy="2508824"/>
          </a:xfrm>
          <a:prstGeom prst="rect">
            <a:avLst/>
          </a:prstGeom>
        </p:spPr>
      </p:pic>
    </p:spTree>
    <p:extLst>
      <p:ext uri="{BB962C8B-B14F-4D97-AF65-F5344CB8AC3E}">
        <p14:creationId xmlns:p14="http://schemas.microsoft.com/office/powerpoint/2010/main" val="144621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53E2B6-97E9-49D3-B4C3-BA5FED83834D}"/>
              </a:ext>
            </a:extLst>
          </p:cNvPr>
          <p:cNvSpPr>
            <a:spLocks noGrp="1"/>
          </p:cNvSpPr>
          <p:nvPr>
            <p:ph type="title"/>
          </p:nvPr>
        </p:nvSpPr>
        <p:spPr>
          <a:xfrm>
            <a:off x="395536" y="333993"/>
            <a:ext cx="8291264" cy="1083645"/>
          </a:xfrm>
        </p:spPr>
        <p:txBody>
          <a:bodyPr>
            <a:normAutofit/>
          </a:bodyPr>
          <a:lstStyle/>
          <a:p>
            <a:r>
              <a:rPr lang="cs-CZ" sz="3600" dirty="0" err="1"/>
              <a:t>Modernism</a:t>
            </a:r>
            <a:r>
              <a:rPr lang="cs-CZ" sz="3600" dirty="0"/>
              <a:t> as a </a:t>
            </a:r>
            <a:r>
              <a:rPr lang="cs-CZ" sz="3600" dirty="0" err="1"/>
              <a:t>profound</a:t>
            </a:r>
            <a:r>
              <a:rPr lang="cs-CZ" sz="3600" dirty="0"/>
              <a:t> shift…</a:t>
            </a:r>
          </a:p>
        </p:txBody>
      </p:sp>
      <p:sp>
        <p:nvSpPr>
          <p:cNvPr id="3" name="Zástupný obsah 2">
            <a:extLst>
              <a:ext uri="{FF2B5EF4-FFF2-40B4-BE49-F238E27FC236}">
                <a16:creationId xmlns:a16="http://schemas.microsoft.com/office/drawing/2014/main" id="{F9DE3033-83D2-446B-93CA-783A400FFA4B}"/>
              </a:ext>
            </a:extLst>
          </p:cNvPr>
          <p:cNvSpPr>
            <a:spLocks noGrp="1"/>
          </p:cNvSpPr>
          <p:nvPr>
            <p:ph sz="half" idx="1"/>
          </p:nvPr>
        </p:nvSpPr>
        <p:spPr>
          <a:xfrm>
            <a:off x="533400" y="1700808"/>
            <a:ext cx="4038600" cy="4708525"/>
          </a:xfrm>
        </p:spPr>
        <p:txBody>
          <a:bodyPr>
            <a:normAutofit fontScale="85000" lnSpcReduction="10000"/>
          </a:bodyPr>
          <a:lstStyle/>
          <a:p>
            <a:pPr marL="0" indent="0">
              <a:buNone/>
            </a:pPr>
            <a:endParaRPr lang="cs-CZ" dirty="0"/>
          </a:p>
          <a:p>
            <a:pPr marL="0" indent="0">
              <a:buNone/>
            </a:pPr>
            <a:r>
              <a:rPr lang="cs-CZ" dirty="0" err="1"/>
              <a:t>modernism</a:t>
            </a:r>
            <a:r>
              <a:rPr lang="cs-CZ" dirty="0"/>
              <a:t> </a:t>
            </a:r>
            <a:r>
              <a:rPr lang="cs-CZ" dirty="0" err="1"/>
              <a:t>is</a:t>
            </a:r>
            <a:r>
              <a:rPr lang="cs-CZ" dirty="0"/>
              <a:t> </a:t>
            </a:r>
            <a:r>
              <a:rPr lang="cs-CZ" dirty="0" err="1"/>
              <a:t>marked</a:t>
            </a:r>
            <a:r>
              <a:rPr lang="cs-CZ" dirty="0"/>
              <a:t> by </a:t>
            </a:r>
            <a:r>
              <a:rPr lang="cs-CZ" dirty="0" err="1"/>
              <a:t>an</a:t>
            </a:r>
            <a:r>
              <a:rPr lang="cs-CZ" dirty="0"/>
              <a:t> </a:t>
            </a:r>
            <a:r>
              <a:rPr lang="cs-CZ" dirty="0" err="1"/>
              <a:t>ascent</a:t>
            </a:r>
            <a:r>
              <a:rPr lang="cs-CZ" dirty="0"/>
              <a:t> to a </a:t>
            </a:r>
            <a:r>
              <a:rPr lang="cs-CZ" b="1" dirty="0" err="1"/>
              <a:t>new</a:t>
            </a:r>
            <a:r>
              <a:rPr lang="cs-CZ" b="1" dirty="0"/>
              <a:t> level </a:t>
            </a:r>
            <a:r>
              <a:rPr lang="cs-CZ" b="1" dirty="0" err="1"/>
              <a:t>of</a:t>
            </a:r>
            <a:r>
              <a:rPr lang="cs-CZ" b="1" dirty="0"/>
              <a:t> </a:t>
            </a:r>
            <a:r>
              <a:rPr lang="cs-CZ" b="1" dirty="0" err="1"/>
              <a:t>consciousness</a:t>
            </a:r>
            <a:r>
              <a:rPr lang="cs-CZ" b="1" dirty="0"/>
              <a:t>, </a:t>
            </a:r>
            <a:r>
              <a:rPr lang="cs-CZ" dirty="0" err="1"/>
              <a:t>which</a:t>
            </a:r>
            <a:r>
              <a:rPr lang="cs-CZ" dirty="0"/>
              <a:t> </a:t>
            </a:r>
            <a:r>
              <a:rPr lang="cs-CZ" dirty="0" err="1"/>
              <a:t>is</a:t>
            </a:r>
            <a:r>
              <a:rPr lang="cs-CZ" dirty="0"/>
              <a:t> </a:t>
            </a:r>
            <a:r>
              <a:rPr lang="cs-CZ" dirty="0" err="1"/>
              <a:t>reflected</a:t>
            </a:r>
            <a:r>
              <a:rPr lang="cs-CZ" dirty="0"/>
              <a:t> in </a:t>
            </a:r>
            <a:r>
              <a:rPr lang="cs-CZ" dirty="0" err="1"/>
              <a:t>painting</a:t>
            </a:r>
            <a:r>
              <a:rPr lang="cs-CZ" dirty="0"/>
              <a:t> as a </a:t>
            </a:r>
            <a:r>
              <a:rPr lang="cs-CZ" dirty="0" err="1"/>
              <a:t>kind</a:t>
            </a:r>
            <a:r>
              <a:rPr lang="cs-CZ" dirty="0"/>
              <a:t> </a:t>
            </a:r>
            <a:r>
              <a:rPr lang="cs-CZ" dirty="0" err="1"/>
              <a:t>of</a:t>
            </a:r>
            <a:r>
              <a:rPr lang="cs-CZ" dirty="0"/>
              <a:t> </a:t>
            </a:r>
            <a:r>
              <a:rPr lang="cs-CZ" dirty="0" err="1"/>
              <a:t>discontinuity</a:t>
            </a:r>
            <a:r>
              <a:rPr lang="cs-CZ" dirty="0"/>
              <a:t>, </a:t>
            </a:r>
            <a:r>
              <a:rPr lang="cs-CZ" dirty="0" err="1"/>
              <a:t>almost</a:t>
            </a:r>
            <a:r>
              <a:rPr lang="cs-CZ" dirty="0"/>
              <a:t> as </a:t>
            </a:r>
            <a:r>
              <a:rPr lang="cs-CZ" dirty="0" err="1"/>
              <a:t>if</a:t>
            </a:r>
            <a:r>
              <a:rPr lang="cs-CZ" dirty="0"/>
              <a:t> to </a:t>
            </a:r>
            <a:r>
              <a:rPr lang="cs-CZ" dirty="0" err="1"/>
              <a:t>emphasize</a:t>
            </a:r>
            <a:r>
              <a:rPr lang="cs-CZ" dirty="0"/>
              <a:t> </a:t>
            </a:r>
            <a:r>
              <a:rPr lang="cs-CZ" dirty="0" err="1"/>
              <a:t>that</a:t>
            </a:r>
            <a:r>
              <a:rPr lang="cs-CZ" dirty="0"/>
              <a:t> </a:t>
            </a:r>
            <a:r>
              <a:rPr lang="cs-CZ" dirty="0" err="1"/>
              <a:t>mimetic</a:t>
            </a:r>
            <a:r>
              <a:rPr lang="cs-CZ" dirty="0"/>
              <a:t> </a:t>
            </a:r>
            <a:r>
              <a:rPr lang="cs-CZ" dirty="0" err="1"/>
              <a:t>representation</a:t>
            </a:r>
            <a:r>
              <a:rPr lang="cs-CZ" dirty="0"/>
              <a:t> had </a:t>
            </a:r>
            <a:r>
              <a:rPr lang="cs-CZ" dirty="0" err="1"/>
              <a:t>become</a:t>
            </a:r>
            <a:r>
              <a:rPr lang="cs-CZ" dirty="0"/>
              <a:t> </a:t>
            </a:r>
            <a:r>
              <a:rPr lang="cs-CZ" dirty="0" err="1"/>
              <a:t>less</a:t>
            </a:r>
            <a:r>
              <a:rPr lang="cs-CZ" dirty="0"/>
              <a:t> </a:t>
            </a:r>
            <a:r>
              <a:rPr lang="cs-CZ" dirty="0" err="1"/>
              <a:t>important</a:t>
            </a:r>
            <a:r>
              <a:rPr lang="cs-CZ" dirty="0"/>
              <a:t> </a:t>
            </a:r>
            <a:r>
              <a:rPr lang="cs-CZ" dirty="0" err="1"/>
              <a:t>than</a:t>
            </a:r>
            <a:r>
              <a:rPr lang="cs-CZ" dirty="0"/>
              <a:t> </a:t>
            </a:r>
            <a:r>
              <a:rPr lang="cs-CZ" dirty="0" err="1"/>
              <a:t>some</a:t>
            </a:r>
            <a:r>
              <a:rPr lang="cs-CZ" dirty="0"/>
              <a:t> </a:t>
            </a:r>
            <a:r>
              <a:rPr lang="cs-CZ" dirty="0" err="1"/>
              <a:t>kind</a:t>
            </a:r>
            <a:r>
              <a:rPr lang="cs-CZ" dirty="0"/>
              <a:t> </a:t>
            </a:r>
            <a:r>
              <a:rPr lang="cs-CZ" dirty="0" err="1"/>
              <a:t>of</a:t>
            </a:r>
            <a:r>
              <a:rPr lang="cs-CZ" dirty="0"/>
              <a:t> </a:t>
            </a:r>
            <a:r>
              <a:rPr lang="cs-CZ" dirty="0" err="1"/>
              <a:t>reflection</a:t>
            </a:r>
            <a:r>
              <a:rPr lang="cs-CZ" dirty="0"/>
              <a:t> on </a:t>
            </a:r>
            <a:r>
              <a:rPr lang="cs-CZ" dirty="0" err="1"/>
              <a:t>the</a:t>
            </a:r>
            <a:r>
              <a:rPr lang="cs-CZ" dirty="0"/>
              <a:t> </a:t>
            </a:r>
            <a:r>
              <a:rPr lang="cs-CZ" dirty="0" err="1"/>
              <a:t>means</a:t>
            </a:r>
            <a:r>
              <a:rPr lang="cs-CZ" dirty="0"/>
              <a:t> and </a:t>
            </a:r>
            <a:r>
              <a:rPr lang="cs-CZ" dirty="0" err="1"/>
              <a:t>methods</a:t>
            </a:r>
            <a:r>
              <a:rPr lang="cs-CZ" dirty="0"/>
              <a:t> </a:t>
            </a:r>
            <a:r>
              <a:rPr lang="cs-CZ" dirty="0" err="1"/>
              <a:t>of</a:t>
            </a:r>
            <a:r>
              <a:rPr lang="cs-CZ" dirty="0"/>
              <a:t> </a:t>
            </a:r>
            <a:r>
              <a:rPr lang="cs-CZ" dirty="0" err="1"/>
              <a:t>representation</a:t>
            </a:r>
            <a:endParaRPr lang="cs-CZ" dirty="0"/>
          </a:p>
          <a:p>
            <a:pPr marL="0" indent="0">
              <a:buNone/>
            </a:pPr>
            <a:endParaRPr lang="cs-CZ" dirty="0"/>
          </a:p>
          <a:p>
            <a:pPr marL="0" indent="0">
              <a:buNone/>
            </a:pPr>
            <a:r>
              <a:rPr lang="cs-CZ" dirty="0"/>
              <a:t>Arthur </a:t>
            </a:r>
            <a:r>
              <a:rPr lang="cs-CZ" dirty="0" err="1"/>
              <a:t>Danto</a:t>
            </a:r>
            <a:endParaRPr lang="cs-CZ" dirty="0"/>
          </a:p>
        </p:txBody>
      </p:sp>
      <p:sp>
        <p:nvSpPr>
          <p:cNvPr id="4" name="Zástupný obsah 3">
            <a:extLst>
              <a:ext uri="{FF2B5EF4-FFF2-40B4-BE49-F238E27FC236}">
                <a16:creationId xmlns:a16="http://schemas.microsoft.com/office/drawing/2014/main" id="{205CC287-3DFD-4DC7-A940-56EC2429D61D}"/>
              </a:ext>
            </a:extLst>
          </p:cNvPr>
          <p:cNvSpPr>
            <a:spLocks noGrp="1"/>
          </p:cNvSpPr>
          <p:nvPr>
            <p:ph sz="half" idx="2"/>
          </p:nvPr>
        </p:nvSpPr>
        <p:spPr>
          <a:xfrm>
            <a:off x="5004048" y="1600200"/>
            <a:ext cx="3682752" cy="4525963"/>
          </a:xfrm>
        </p:spPr>
        <p:txBody>
          <a:bodyPr>
            <a:normAutofit fontScale="85000" lnSpcReduction="10000"/>
          </a:bodyPr>
          <a:lstStyle/>
          <a:p>
            <a:pPr marL="0" indent="0">
              <a:buNone/>
            </a:pPr>
            <a:r>
              <a:rPr lang="cs-CZ" dirty="0"/>
              <a:t> </a:t>
            </a:r>
            <a:r>
              <a:rPr lang="cs-CZ" dirty="0" err="1">
                <a:highlight>
                  <a:srgbClr val="FFFF00"/>
                </a:highlight>
              </a:rPr>
              <a:t>We</a:t>
            </a:r>
            <a:r>
              <a:rPr lang="cs-CZ" dirty="0">
                <a:highlight>
                  <a:srgbClr val="FFFF00"/>
                </a:highlight>
              </a:rPr>
              <a:t> </a:t>
            </a:r>
            <a:r>
              <a:rPr lang="cs-CZ" dirty="0" err="1">
                <a:highlight>
                  <a:srgbClr val="FFFF00"/>
                </a:highlight>
              </a:rPr>
              <a:t>will</a:t>
            </a:r>
            <a:r>
              <a:rPr lang="cs-CZ" dirty="0">
                <a:highlight>
                  <a:srgbClr val="FFFF00"/>
                </a:highlight>
              </a:rPr>
              <a:t> return to </a:t>
            </a:r>
            <a:r>
              <a:rPr lang="cs-CZ" dirty="0" err="1">
                <a:highlight>
                  <a:srgbClr val="FFFF00"/>
                </a:highlight>
              </a:rPr>
              <a:t>this</a:t>
            </a:r>
            <a:r>
              <a:rPr lang="cs-CZ" dirty="0">
                <a:highlight>
                  <a:srgbClr val="FFFF00"/>
                </a:highlight>
              </a:rPr>
              <a:t> </a:t>
            </a:r>
            <a:r>
              <a:rPr lang="cs-CZ" dirty="0" err="1">
                <a:highlight>
                  <a:srgbClr val="FFFF00"/>
                </a:highlight>
              </a:rPr>
              <a:t>later</a:t>
            </a:r>
            <a:r>
              <a:rPr lang="cs-CZ" dirty="0">
                <a:highlight>
                  <a:srgbClr val="FFFF00"/>
                </a:highlight>
              </a:rPr>
              <a:t> on!</a:t>
            </a:r>
          </a:p>
          <a:p>
            <a:pPr marL="0" indent="0">
              <a:buNone/>
            </a:pPr>
            <a:endParaRPr lang="cs-CZ" dirty="0">
              <a:highlight>
                <a:srgbClr val="FFFF00"/>
              </a:highlight>
            </a:endParaRPr>
          </a:p>
          <a:p>
            <a:pPr marL="0" indent="0">
              <a:buNone/>
            </a:pPr>
            <a:endParaRPr lang="cs-CZ" dirty="0">
              <a:highlight>
                <a:srgbClr val="FFFF00"/>
              </a:highlight>
            </a:endParaRPr>
          </a:p>
          <a:p>
            <a:pPr marL="0" indent="0">
              <a:buNone/>
            </a:pPr>
            <a:endParaRPr lang="cs-CZ" dirty="0">
              <a:highlight>
                <a:srgbClr val="FFFF00"/>
              </a:highlight>
            </a:endParaRPr>
          </a:p>
          <a:p>
            <a:pPr marL="0" indent="0">
              <a:buNone/>
            </a:pPr>
            <a:r>
              <a:rPr lang="cs-CZ" dirty="0" err="1">
                <a:solidFill>
                  <a:srgbClr val="FF0000"/>
                </a:solidFill>
              </a:rPr>
              <a:t>Is</a:t>
            </a:r>
            <a:r>
              <a:rPr lang="cs-CZ" dirty="0">
                <a:solidFill>
                  <a:srgbClr val="FF0000"/>
                </a:solidFill>
              </a:rPr>
              <a:t> </a:t>
            </a:r>
            <a:r>
              <a:rPr lang="cs-CZ" dirty="0" err="1">
                <a:solidFill>
                  <a:srgbClr val="FF0000"/>
                </a:solidFill>
              </a:rPr>
              <a:t>there</a:t>
            </a:r>
            <a:r>
              <a:rPr lang="cs-CZ" dirty="0">
                <a:solidFill>
                  <a:srgbClr val="FF0000"/>
                </a:solidFill>
              </a:rPr>
              <a:t> a </a:t>
            </a:r>
            <a:r>
              <a:rPr lang="cs-CZ" dirty="0" err="1">
                <a:solidFill>
                  <a:srgbClr val="FF0000"/>
                </a:solidFill>
              </a:rPr>
              <a:t>similar</a:t>
            </a:r>
            <a:r>
              <a:rPr lang="cs-CZ" dirty="0">
                <a:solidFill>
                  <a:srgbClr val="FF0000"/>
                </a:solidFill>
              </a:rPr>
              <a:t> </a:t>
            </a:r>
            <a:r>
              <a:rPr lang="cs-CZ" dirty="0" err="1">
                <a:solidFill>
                  <a:srgbClr val="FF0000"/>
                </a:solidFill>
              </a:rPr>
              <a:t>break</a:t>
            </a:r>
            <a:r>
              <a:rPr lang="cs-CZ" dirty="0">
                <a:solidFill>
                  <a:srgbClr val="FF0000"/>
                </a:solidFill>
              </a:rPr>
              <a:t> </a:t>
            </a:r>
            <a:r>
              <a:rPr lang="cs-CZ" dirty="0" err="1">
                <a:solidFill>
                  <a:srgbClr val="FF0000"/>
                </a:solidFill>
              </a:rPr>
              <a:t>between</a:t>
            </a:r>
            <a:r>
              <a:rPr lang="cs-CZ" dirty="0">
                <a:solidFill>
                  <a:srgbClr val="FF0000"/>
                </a:solidFill>
              </a:rPr>
              <a:t> </a:t>
            </a:r>
            <a:r>
              <a:rPr lang="cs-CZ" dirty="0" err="1">
                <a:solidFill>
                  <a:srgbClr val="FF0000"/>
                </a:solidFill>
              </a:rPr>
              <a:t>modern</a:t>
            </a:r>
            <a:r>
              <a:rPr lang="cs-CZ" dirty="0">
                <a:solidFill>
                  <a:srgbClr val="FF0000"/>
                </a:solidFill>
              </a:rPr>
              <a:t> and </a:t>
            </a:r>
            <a:r>
              <a:rPr lang="cs-CZ" dirty="0" err="1">
                <a:solidFill>
                  <a:srgbClr val="FF0000"/>
                </a:solidFill>
              </a:rPr>
              <a:t>contemporary</a:t>
            </a:r>
            <a:r>
              <a:rPr lang="cs-CZ" dirty="0">
                <a:solidFill>
                  <a:srgbClr val="FF0000"/>
                </a:solidFill>
              </a:rPr>
              <a:t>? </a:t>
            </a:r>
          </a:p>
        </p:txBody>
      </p:sp>
    </p:spTree>
    <p:extLst>
      <p:ext uri="{BB962C8B-B14F-4D97-AF65-F5344CB8AC3E}">
        <p14:creationId xmlns:p14="http://schemas.microsoft.com/office/powerpoint/2010/main" val="9968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normAutofit/>
          </a:bodyPr>
          <a:lstStyle/>
          <a:p>
            <a:r>
              <a:rPr lang="cs-CZ" sz="4000" dirty="0" err="1"/>
              <a:t>Modern</a:t>
            </a:r>
            <a:r>
              <a:rPr lang="cs-CZ" sz="4000" dirty="0"/>
              <a:t> vs </a:t>
            </a:r>
            <a:r>
              <a:rPr lang="cs-CZ" sz="4000" dirty="0" err="1"/>
              <a:t>Postmodern</a:t>
            </a:r>
            <a:endParaRPr lang="cs-CZ" sz="4000" dirty="0"/>
          </a:p>
        </p:txBody>
      </p:sp>
      <p:sp>
        <p:nvSpPr>
          <p:cNvPr id="3" name="Zástupný symbol pro obsah 2"/>
          <p:cNvSpPr>
            <a:spLocks noGrp="1"/>
          </p:cNvSpPr>
          <p:nvPr>
            <p:ph sz="half" idx="1"/>
          </p:nvPr>
        </p:nvSpPr>
        <p:spPr/>
        <p:txBody>
          <a:bodyPr>
            <a:normAutofit/>
          </a:bodyPr>
          <a:lstStyle/>
          <a:p>
            <a:pPr>
              <a:buFont typeface="Wingdings" panose="05000000000000000000" pitchFamily="2" charset="2"/>
              <a:buChar char="ü"/>
            </a:pPr>
            <a:r>
              <a:rPr lang="en-US" dirty="0"/>
              <a:t>Form</a:t>
            </a:r>
            <a:r>
              <a:rPr lang="cs-CZ" dirty="0"/>
              <a:t>al </a:t>
            </a:r>
            <a:r>
              <a:rPr lang="cs-CZ" dirty="0" err="1"/>
              <a:t>purity</a:t>
            </a:r>
            <a:r>
              <a:rPr lang="en-US" dirty="0"/>
              <a:t> </a:t>
            </a:r>
            <a:endParaRPr lang="cs-CZ" dirty="0"/>
          </a:p>
          <a:p>
            <a:pPr>
              <a:buFont typeface="Wingdings" panose="05000000000000000000" pitchFamily="2" charset="2"/>
              <a:buChar char="ü"/>
            </a:pPr>
            <a:r>
              <a:rPr lang="cs-CZ" dirty="0"/>
              <a:t>Medium specificity</a:t>
            </a:r>
          </a:p>
          <a:p>
            <a:pPr>
              <a:buFont typeface="Wingdings" panose="05000000000000000000" pitchFamily="2" charset="2"/>
              <a:buChar char="ü"/>
            </a:pPr>
            <a:r>
              <a:rPr lang="cs-CZ" dirty="0"/>
              <a:t>A</a:t>
            </a:r>
            <a:r>
              <a:rPr lang="en-US" dirty="0" err="1"/>
              <a:t>ut</a:t>
            </a:r>
            <a:r>
              <a:rPr lang="cs-CZ" dirty="0" err="1"/>
              <a:t>henticity</a:t>
            </a:r>
            <a:endParaRPr lang="cs-CZ" dirty="0"/>
          </a:p>
          <a:p>
            <a:pPr>
              <a:buFont typeface="Wingdings" panose="05000000000000000000" pitchFamily="2" charset="2"/>
              <a:buChar char="ü"/>
            </a:pPr>
            <a:r>
              <a:rPr lang="cs-CZ" dirty="0"/>
              <a:t>O</a:t>
            </a:r>
            <a:r>
              <a:rPr lang="en-US" dirty="0" err="1"/>
              <a:t>riginalit</a:t>
            </a:r>
            <a:r>
              <a:rPr lang="cs-CZ" dirty="0"/>
              <a:t>y</a:t>
            </a:r>
            <a:r>
              <a:rPr lang="en-US" dirty="0"/>
              <a:t> </a:t>
            </a:r>
            <a:r>
              <a:rPr lang="cs-CZ" dirty="0"/>
              <a:t> </a:t>
            </a:r>
          </a:p>
          <a:p>
            <a:pPr>
              <a:buFont typeface="Wingdings" panose="05000000000000000000" pitchFamily="2" charset="2"/>
              <a:buChar char="ü"/>
            </a:pPr>
            <a:r>
              <a:rPr lang="cs-CZ" dirty="0" err="1"/>
              <a:t>Utopic</a:t>
            </a:r>
            <a:r>
              <a:rPr lang="cs-CZ" dirty="0"/>
              <a:t> </a:t>
            </a:r>
            <a:r>
              <a:rPr lang="cs-CZ" dirty="0" err="1"/>
              <a:t>ideals</a:t>
            </a:r>
            <a:endParaRPr lang="cs-CZ" dirty="0"/>
          </a:p>
          <a:p>
            <a:pPr>
              <a:buFont typeface="Wingdings" panose="05000000000000000000" pitchFamily="2" charset="2"/>
              <a:buChar char="ü"/>
            </a:pPr>
            <a:r>
              <a:rPr lang="cs-CZ" dirty="0" err="1"/>
              <a:t>Linear</a:t>
            </a:r>
            <a:r>
              <a:rPr lang="cs-CZ" dirty="0"/>
              <a:t> </a:t>
            </a:r>
            <a:r>
              <a:rPr lang="cs-CZ" dirty="0" err="1"/>
              <a:t>concept</a:t>
            </a:r>
            <a:r>
              <a:rPr lang="cs-CZ" dirty="0"/>
              <a:t> </a:t>
            </a:r>
            <a:r>
              <a:rPr lang="cs-CZ" dirty="0" err="1"/>
              <a:t>of</a:t>
            </a:r>
            <a:r>
              <a:rPr lang="cs-CZ" dirty="0"/>
              <a:t> </a:t>
            </a:r>
          </a:p>
          <a:p>
            <a:pPr>
              <a:buNone/>
            </a:pPr>
            <a:r>
              <a:rPr lang="cs-CZ" dirty="0" err="1"/>
              <a:t>History</a:t>
            </a:r>
            <a:endParaRPr lang="cs-CZ" dirty="0"/>
          </a:p>
          <a:p>
            <a:pPr>
              <a:buFont typeface="Wingdings" panose="05000000000000000000" pitchFamily="2" charset="2"/>
              <a:buChar char="ü"/>
            </a:pPr>
            <a:r>
              <a:rPr lang="cs-CZ" dirty="0" err="1"/>
              <a:t>Progress</a:t>
            </a:r>
            <a:r>
              <a:rPr lang="cs-CZ" dirty="0"/>
              <a:t> in art</a:t>
            </a:r>
          </a:p>
          <a:p>
            <a:pPr>
              <a:buNone/>
            </a:pPr>
            <a:endParaRPr lang="cs-CZ" dirty="0"/>
          </a:p>
          <a:p>
            <a:endParaRPr lang="cs-CZ" dirty="0"/>
          </a:p>
        </p:txBody>
      </p:sp>
      <p:sp>
        <p:nvSpPr>
          <p:cNvPr id="4" name="Zástupný symbol pro obsah 3"/>
          <p:cNvSpPr>
            <a:spLocks noGrp="1"/>
          </p:cNvSpPr>
          <p:nvPr>
            <p:ph sz="half" idx="2"/>
          </p:nvPr>
        </p:nvSpPr>
        <p:spPr>
          <a:xfrm>
            <a:off x="4648200" y="1196752"/>
            <a:ext cx="4495800" cy="4929411"/>
          </a:xfrm>
        </p:spPr>
        <p:txBody>
          <a:bodyPr>
            <a:normAutofit/>
          </a:bodyPr>
          <a:lstStyle/>
          <a:p>
            <a:pPr>
              <a:buNone/>
            </a:pPr>
            <a:r>
              <a:rPr lang="cs-CZ" dirty="0"/>
              <a:t> </a:t>
            </a:r>
          </a:p>
          <a:p>
            <a:endParaRPr lang="cs-CZ" dirty="0"/>
          </a:p>
        </p:txBody>
      </p:sp>
      <p:sp>
        <p:nvSpPr>
          <p:cNvPr id="6" name="TextovéPole 5"/>
          <p:cNvSpPr txBox="1"/>
          <p:nvPr/>
        </p:nvSpPr>
        <p:spPr>
          <a:xfrm>
            <a:off x="4499992" y="5877272"/>
            <a:ext cx="3744416" cy="369332"/>
          </a:xfrm>
          <a:prstGeom prst="rect">
            <a:avLst/>
          </a:prstGeom>
          <a:noFill/>
        </p:spPr>
        <p:txBody>
          <a:bodyPr wrap="square" rtlCol="0">
            <a:spAutoFit/>
          </a:bodyPr>
          <a:lstStyle/>
          <a:p>
            <a:pPr algn="ctr">
              <a:spcBef>
                <a:spcPct val="20000"/>
              </a:spcBef>
            </a:pPr>
            <a:r>
              <a:rPr lang="cs-CZ" dirty="0">
                <a:solidFill>
                  <a:schemeClr val="folHlink"/>
                </a:solidFill>
                <a:latin typeface="Verdana" pitchFamily="34" charset="0"/>
              </a:rPr>
              <a:t> </a:t>
            </a:r>
            <a:endParaRPr lang="en-AU" dirty="0">
              <a:solidFill>
                <a:schemeClr val="folHlink"/>
              </a:solidFill>
              <a:latin typeface="Verdana" pitchFamily="34" charset="0"/>
            </a:endParaRPr>
          </a:p>
        </p:txBody>
      </p:sp>
      <p:sp>
        <p:nvSpPr>
          <p:cNvPr id="7" name="TextovéPole 6"/>
          <p:cNvSpPr txBox="1"/>
          <p:nvPr/>
        </p:nvSpPr>
        <p:spPr>
          <a:xfrm>
            <a:off x="7308304" y="1556792"/>
            <a:ext cx="1835696" cy="3693319"/>
          </a:xfrm>
          <a:prstGeom prst="rect">
            <a:avLst/>
          </a:prstGeom>
          <a:noFill/>
        </p:spPr>
        <p:txBody>
          <a:bodyPr wrap="square" rtlCol="0">
            <a:spAutoFit/>
          </a:bodyPr>
          <a:lstStyle/>
          <a:p>
            <a:pPr eaLnBrk="0" hangingPunct="0"/>
            <a:r>
              <a:rPr lang="cs-CZ" i="1" dirty="0">
                <a:latin typeface="Gill Sans MT" pitchFamily="34" charset="0"/>
              </a:rPr>
              <a:t> </a:t>
            </a:r>
            <a:r>
              <a:rPr lang="cs-CZ" i="1" dirty="0" err="1">
                <a:latin typeface="Gill Sans MT" pitchFamily="34" charset="0"/>
              </a:rPr>
              <a:t>Appropriation</a:t>
            </a:r>
            <a:r>
              <a:rPr lang="cs-CZ" i="1" dirty="0">
                <a:latin typeface="Gill Sans MT" pitchFamily="34" charset="0"/>
              </a:rPr>
              <a:t> -</a:t>
            </a:r>
            <a:r>
              <a:rPr lang="cs-CZ" i="1" dirty="0" err="1">
                <a:latin typeface="Gill Sans MT" pitchFamily="34" charset="0"/>
              </a:rPr>
              <a:t>borrowing</a:t>
            </a:r>
            <a:endParaRPr lang="en-US" i="1" dirty="0">
              <a:latin typeface="Gill Sans MT" pitchFamily="34" charset="0"/>
            </a:endParaRPr>
          </a:p>
          <a:p>
            <a:pPr eaLnBrk="0" hangingPunct="0"/>
            <a:endParaRPr lang="cs-CZ" i="1" dirty="0">
              <a:latin typeface="Gill Sans MT" pitchFamily="34" charset="0"/>
            </a:endParaRPr>
          </a:p>
          <a:p>
            <a:pPr eaLnBrk="0" hangingPunct="0"/>
            <a:r>
              <a:rPr lang="cs-CZ" i="1" dirty="0" err="1">
                <a:latin typeface="Gill Sans MT" pitchFamily="34" charset="0"/>
              </a:rPr>
              <a:t>Copying</a:t>
            </a:r>
            <a:endParaRPr lang="cs-CZ" i="1" dirty="0">
              <a:latin typeface="Gill Sans MT" pitchFamily="34" charset="0"/>
            </a:endParaRPr>
          </a:p>
          <a:p>
            <a:pPr eaLnBrk="0" hangingPunct="0"/>
            <a:endParaRPr lang="cs-CZ" i="1" dirty="0">
              <a:latin typeface="Gill Sans MT" pitchFamily="34" charset="0"/>
            </a:endParaRPr>
          </a:p>
          <a:p>
            <a:pPr eaLnBrk="0" hangingPunct="0"/>
            <a:r>
              <a:rPr lang="en-US" i="1" dirty="0">
                <a:latin typeface="Gill Sans MT" pitchFamily="34" charset="0"/>
              </a:rPr>
              <a:t>Iron</a:t>
            </a:r>
            <a:r>
              <a:rPr lang="cs-CZ" i="1" dirty="0">
                <a:latin typeface="Gill Sans MT" pitchFamily="34" charset="0"/>
              </a:rPr>
              <a:t>y, </a:t>
            </a:r>
            <a:r>
              <a:rPr lang="cs-CZ" i="1" dirty="0" err="1">
                <a:latin typeface="Gill Sans MT" pitchFamily="34" charset="0"/>
              </a:rPr>
              <a:t>parody</a:t>
            </a:r>
            <a:endParaRPr lang="cs-CZ" i="1" dirty="0">
              <a:latin typeface="Gill Sans MT" pitchFamily="34" charset="0"/>
            </a:endParaRPr>
          </a:p>
          <a:p>
            <a:pPr eaLnBrk="0" hangingPunct="0"/>
            <a:endParaRPr lang="cs-CZ" i="1" dirty="0">
              <a:latin typeface="Gill Sans MT" pitchFamily="34" charset="0"/>
            </a:endParaRPr>
          </a:p>
          <a:p>
            <a:pPr eaLnBrk="0" hangingPunct="0"/>
            <a:r>
              <a:rPr lang="cs-CZ" i="1" dirty="0">
                <a:latin typeface="Gill Sans MT" pitchFamily="34" charset="0"/>
              </a:rPr>
              <a:t>Pastiche</a:t>
            </a:r>
          </a:p>
          <a:p>
            <a:pPr eaLnBrk="0" hangingPunct="0"/>
            <a:endParaRPr lang="cs-CZ" i="1" dirty="0">
              <a:latin typeface="Gill Sans MT" pitchFamily="34" charset="0"/>
            </a:endParaRPr>
          </a:p>
          <a:p>
            <a:pPr eaLnBrk="0" hangingPunct="0"/>
            <a:r>
              <a:rPr lang="cs-CZ" i="1" dirty="0">
                <a:latin typeface="Gill Sans MT" pitchFamily="34" charset="0"/>
              </a:rPr>
              <a:t>No master </a:t>
            </a:r>
            <a:r>
              <a:rPr lang="cs-CZ" i="1" dirty="0" err="1">
                <a:latin typeface="Gill Sans MT" pitchFamily="34" charset="0"/>
              </a:rPr>
              <a:t>narratives</a:t>
            </a:r>
            <a:endParaRPr lang="cs-CZ" i="1" dirty="0">
              <a:latin typeface="Gill Sans MT" pitchFamily="34" charset="0"/>
            </a:endParaRPr>
          </a:p>
          <a:p>
            <a:pPr eaLnBrk="0" hangingPunct="0"/>
            <a:endParaRPr lang="en-US" i="1" dirty="0">
              <a:latin typeface="Gill Sans MT" pitchFamily="34" charset="0"/>
            </a:endParaRPr>
          </a:p>
          <a:p>
            <a:pPr eaLnBrk="0" hangingPunct="0"/>
            <a:r>
              <a:rPr lang="cs-CZ" i="1" dirty="0">
                <a:latin typeface="Gill Sans MT" pitchFamily="34" charset="0"/>
              </a:rPr>
              <a:t> </a:t>
            </a:r>
            <a:endParaRPr lang="en-US" i="1" dirty="0">
              <a:latin typeface="Gill Sans MT" pitchFamily="34" charset="0"/>
            </a:endParaRPr>
          </a:p>
        </p:txBody>
      </p:sp>
      <p:pic>
        <p:nvPicPr>
          <p:cNvPr id="8" name="Picture 2" descr="https://encrypted-tbn3.gstatic.com/images?q=tbn:ANd9GcT-xjlSy6GB7-PXXMvBvePC9TL5l4YzwSJBSMpIOH8SYEQABEkNnw">
            <a:extLst>
              <a:ext uri="{FF2B5EF4-FFF2-40B4-BE49-F238E27FC236}">
                <a16:creationId xmlns:a16="http://schemas.microsoft.com/office/drawing/2014/main" id="{49D025FE-EC8A-4020-AE22-675591208607}"/>
              </a:ext>
            </a:extLst>
          </p:cNvPr>
          <p:cNvPicPr>
            <a:picLocks noChangeAspect="1" noChangeArrowheads="1"/>
          </p:cNvPicPr>
          <p:nvPr/>
        </p:nvPicPr>
        <p:blipFill>
          <a:blip r:embed="rId2" cstate="print"/>
          <a:srcRect/>
          <a:stretch>
            <a:fillRect/>
          </a:stretch>
        </p:blipFill>
        <p:spPr bwMode="auto">
          <a:xfrm>
            <a:off x="3788137" y="1340768"/>
            <a:ext cx="3367767"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1868</TotalTime>
  <Words>1447</Words>
  <Application>Microsoft Office PowerPoint</Application>
  <PresentationFormat>Předvádění na obrazovce (4:3)</PresentationFormat>
  <Paragraphs>243</Paragraphs>
  <Slides>39</Slides>
  <Notes>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39</vt:i4>
      </vt:variant>
    </vt:vector>
  </HeadingPairs>
  <TitlesOfParts>
    <vt:vector size="46" baseType="lpstr">
      <vt:lpstr>Aharoni</vt:lpstr>
      <vt:lpstr>Arial</vt:lpstr>
      <vt:lpstr>Calibri</vt:lpstr>
      <vt:lpstr>Gill Sans MT</vt:lpstr>
      <vt:lpstr>Verdana</vt:lpstr>
      <vt:lpstr>Wingdings</vt:lpstr>
      <vt:lpstr>Motiv sady Office</vt:lpstr>
      <vt:lpstr>Art of XX-XXI century </vt:lpstr>
      <vt:lpstr>When modern was ´contemporary´</vt:lpstr>
      <vt:lpstr>….after that?</vt:lpstr>
      <vt:lpstr>Prezentace aplikace PowerPoint</vt:lpstr>
      <vt:lpstr>Prezentace aplikace PowerPoint</vt:lpstr>
      <vt:lpstr>Prezentace aplikace PowerPoint</vt:lpstr>
      <vt:lpstr>Modernism</vt:lpstr>
      <vt:lpstr>Modernism as a profound shift…</vt:lpstr>
      <vt:lpstr>Modern vs Postmodern</vt:lpstr>
      <vt:lpstr> </vt:lpstr>
      <vt:lpstr>Deconstruction</vt:lpstr>
      <vt:lpstr>Jean Baudrillard (1929- 2006) </vt:lpstr>
      <vt:lpstr>Jean-François Lyotard:</vt:lpstr>
      <vt:lpstr>Fredric Jameson</vt:lpstr>
      <vt:lpstr>Postmodernism? Postmodern condition </vt:lpstr>
      <vt:lpstr>Key features of postmodern styles   </vt:lpstr>
      <vt:lpstr>Postmodernism as (dominantly) architectural style</vt:lpstr>
      <vt:lpstr> </vt:lpstr>
      <vt:lpstr>Barbara Kruger (1945)</vt:lpstr>
      <vt:lpstr>Cindy Sherman (1954)</vt:lpstr>
      <vt:lpstr>Jeff Koons (1955)</vt:lpstr>
      <vt:lpstr>Gilbert and George</vt:lpstr>
      <vt:lpstr>Young British Artists</vt:lpstr>
      <vt:lpstr>Damien Hirst (1965)</vt:lpstr>
      <vt:lpstr>Modern / Contemporary </vt:lpstr>
      <vt:lpstr>Contemporary </vt:lpstr>
      <vt:lpstr>Modern // contemporary </vt:lpstr>
      <vt:lpstr>Is contemnporary a part of history? In what sense? </vt:lpstr>
      <vt:lpstr>Key to definition of contemporary art</vt:lpstr>
      <vt:lpstr>Art market forces </vt:lpstr>
      <vt:lpstr>Intense commodification  Art as investment </vt:lpstr>
      <vt:lpstr> Who is contemporary? Who is part of history of art?   </vt:lpstr>
      <vt:lpstr>Prezentace aplikace PowerPoint</vt:lpstr>
      <vt:lpstr>Documenta 15</vt:lpstr>
      <vt:lpstr>Prezentace aplikace PowerPoint</vt:lpstr>
      <vt:lpstr>Prezentace aplikace PowerPoint</vt:lpstr>
      <vt:lpstr>Prezentace aplikace PowerPoint</vt:lpstr>
      <vt:lpstr>Art // World Framework</vt:lpstr>
      <vt:lpstr>Closed world of contemporary 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Lada</dc:creator>
  <cp:lastModifiedBy>Kesner Ladislav</cp:lastModifiedBy>
  <cp:revision>117</cp:revision>
  <dcterms:created xsi:type="dcterms:W3CDTF">2015-02-20T07:56:06Z</dcterms:created>
  <dcterms:modified xsi:type="dcterms:W3CDTF">2024-10-02T06:46:18Z</dcterms:modified>
</cp:coreProperties>
</file>