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sldIdLst>
    <p:sldId id="1079" r:id="rId2"/>
    <p:sldId id="275" r:id="rId3"/>
    <p:sldId id="2202" r:id="rId4"/>
    <p:sldId id="2024" r:id="rId5"/>
    <p:sldId id="2195" r:id="rId6"/>
    <p:sldId id="1039" r:id="rId7"/>
    <p:sldId id="1040" r:id="rId8"/>
    <p:sldId id="1087" r:id="rId9"/>
    <p:sldId id="1084" r:id="rId10"/>
    <p:sldId id="1074" r:id="rId11"/>
    <p:sldId id="1088" r:id="rId12"/>
    <p:sldId id="1086" r:id="rId13"/>
    <p:sldId id="1062" r:id="rId14"/>
    <p:sldId id="1005" r:id="rId15"/>
    <p:sldId id="1006" r:id="rId16"/>
    <p:sldId id="1075" r:id="rId17"/>
    <p:sldId id="1070" r:id="rId18"/>
    <p:sldId id="2201" r:id="rId19"/>
    <p:sldId id="1068" r:id="rId20"/>
    <p:sldId id="1073" r:id="rId21"/>
    <p:sldId id="2025" r:id="rId22"/>
    <p:sldId id="2026" r:id="rId23"/>
    <p:sldId id="1069" r:id="rId24"/>
    <p:sldId id="2199" r:id="rId25"/>
    <p:sldId id="279" r:id="rId26"/>
    <p:sldId id="1107" r:id="rId27"/>
    <p:sldId id="2056" r:id="rId28"/>
    <p:sldId id="2197" r:id="rId29"/>
    <p:sldId id="270" r:id="rId30"/>
    <p:sldId id="1163" r:id="rId31"/>
    <p:sldId id="2196" r:id="rId32"/>
    <p:sldId id="1170" r:id="rId33"/>
    <p:sldId id="2198" r:id="rId34"/>
    <p:sldId id="2193" r:id="rId35"/>
    <p:sldId id="2194" r:id="rId36"/>
    <p:sldId id="2189" r:id="rId37"/>
    <p:sldId id="2183" r:id="rId38"/>
    <p:sldId id="2087" r:id="rId39"/>
    <p:sldId id="308" r:id="rId40"/>
    <p:sldId id="1080" r:id="rId41"/>
    <p:sldId id="1081" r:id="rId42"/>
    <p:sldId id="1082" r:id="rId43"/>
    <p:sldId id="1083" r:id="rId44"/>
    <p:sldId id="1059" r:id="rId45"/>
    <p:sldId id="2203" r:id="rId46"/>
    <p:sldId id="2204" r:id="rId47"/>
    <p:sldId id="220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9DB8D4-0246-3448-B564-0324B15E00DF}" v="1" dt="2024-12-06T08:31:37.162"/>
    <p1510:client id="{EEDD3B2E-F4A1-3F42-BF4E-5C3B89D0F5F9}" v="223" dt="2024-12-06T07:44:30.5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/>
    <p:restoredTop sz="91973"/>
  </p:normalViewPr>
  <p:slideViewPr>
    <p:cSldViewPr snapToGrid="0">
      <p:cViewPr varScale="1">
        <p:scale>
          <a:sx n="113" d="100"/>
          <a:sy n="113" d="100"/>
        </p:scale>
        <p:origin x="9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Rampley" userId="2e212c8a1ddac6fb" providerId="LiveId" clId="{209DB8D4-0246-3448-B564-0324B15E00DF}"/>
    <pc:docChg chg="modSld">
      <pc:chgData name="Matthew Rampley" userId="2e212c8a1ddac6fb" providerId="LiveId" clId="{209DB8D4-0246-3448-B564-0324B15E00DF}" dt="2024-12-06T08:31:37.161" v="0" actId="18331"/>
      <pc:docMkLst>
        <pc:docMk/>
      </pc:docMkLst>
      <pc:sldChg chg="modSp">
        <pc:chgData name="Matthew Rampley" userId="2e212c8a1ddac6fb" providerId="LiveId" clId="{209DB8D4-0246-3448-B564-0324B15E00DF}" dt="2024-12-06T08:31:37.161" v="0" actId="18331"/>
        <pc:sldMkLst>
          <pc:docMk/>
          <pc:sldMk cId="4095919610" sldId="275"/>
        </pc:sldMkLst>
        <pc:picChg chg="mod">
          <ac:chgData name="Matthew Rampley" userId="2e212c8a1ddac6fb" providerId="LiveId" clId="{209DB8D4-0246-3448-B564-0324B15E00DF}" dt="2024-12-06T08:31:37.161" v="0" actId="18331"/>
          <ac:picMkLst>
            <pc:docMk/>
            <pc:sldMk cId="4095919610" sldId="275"/>
            <ac:picMk id="2" creationId="{DCED21AF-F7DE-F64C-6AC2-61501F551D3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023BF-52DB-8744-935D-6E76CF3C5290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2C14B-859D-884D-B0F2-1ACF1C75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40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layered with stories and meanings as the paintings we have been looking at</a:t>
            </a:r>
          </a:p>
          <a:p>
            <a:r>
              <a:rPr lang="en-US" dirty="0"/>
              <a:t>Use of beads showing already a transnational dialogue with Italy; women makers on both sides</a:t>
            </a:r>
          </a:p>
          <a:p>
            <a:r>
              <a:rPr lang="en-US" dirty="0"/>
              <a:t>Think about exporting beads to the borderlands of Turtle Islands and then those beads migrating back to Italy</a:t>
            </a:r>
          </a:p>
          <a:p>
            <a:r>
              <a:rPr lang="en-US" dirty="0"/>
              <a:t>Blair, object itineraries/</a:t>
            </a:r>
            <a:r>
              <a:rPr lang="en-US" dirty="0" err="1"/>
              <a:t>ingold’s</a:t>
            </a:r>
            <a:r>
              <a:rPr lang="en-US" dirty="0"/>
              <a:t> meshwork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“community of practice”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17</a:t>
            </a:r>
            <a:r>
              <a:rPr lang="en-US" baseline="30000" dirty="0"/>
              <a:t>th</a:t>
            </a:r>
            <a:r>
              <a:rPr lang="en-US" dirty="0"/>
              <a:t> century, </a:t>
            </a:r>
            <a:r>
              <a:rPr lang="en-US" dirty="0" err="1"/>
              <a:t>oer</a:t>
            </a:r>
            <a:r>
              <a:rPr lang="en-US" dirty="0"/>
              <a:t> 70,000 beads excavated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2C14B-859D-884D-B0F2-1ACF1C75CF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68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sent from the Sulpician missionaries at the Lake of the Two Mountains (Lac des Deux </a:t>
            </a:r>
            <a:r>
              <a:rPr lang="en-US" dirty="0" err="1"/>
              <a:t>Montagnes</a:t>
            </a:r>
            <a:r>
              <a:rPr lang="en-US" dirty="0"/>
              <a:t>) in Quebec to Pope Gregory XVI as a form of gift or prestation</a:t>
            </a:r>
          </a:p>
          <a:p>
            <a:r>
              <a:rPr lang="en-US" dirty="0"/>
              <a:t>Algonquin, Nipissing, and Mohawk,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2C14B-859D-884D-B0F2-1ACF1C75CF4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4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7B3C1-7229-1100-AC7C-085919EF5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CA6A36-F53E-6E12-C072-F023DEAD4E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01E0E9-E3BB-2861-8359-9CA66B20F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sent from the Sulpician missionaries at the Lake of the Two Mountains (Lac des Deux </a:t>
            </a:r>
            <a:r>
              <a:rPr lang="en-US" dirty="0" err="1"/>
              <a:t>Montagnes</a:t>
            </a:r>
            <a:r>
              <a:rPr lang="en-US" dirty="0"/>
              <a:t>) in Quebec to Pope Gregory XVI as a form of gift or prestation</a:t>
            </a:r>
          </a:p>
          <a:p>
            <a:r>
              <a:rPr lang="en-US" dirty="0"/>
              <a:t>Algonquin, Nipissing, and Mohawk,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AD67B-3011-E42B-B3FB-CB1F4462F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2C14B-859D-884D-B0F2-1ACF1C75CF4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63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CE343-B6AB-932D-1AB3-21FCB746E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8D3FE7-1281-B62D-00AD-F34D5B09E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5BB6DF-390D-D1A6-317C-71E370764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sent from the Sulpician missionaries at the Lake of the Two Mountains (Lac des Deux </a:t>
            </a:r>
            <a:r>
              <a:rPr lang="en-US" dirty="0" err="1"/>
              <a:t>Montagnes</a:t>
            </a:r>
            <a:r>
              <a:rPr lang="en-US" dirty="0"/>
              <a:t>) in Quebec to Pope Gregory XVI as a form of gift or prestation</a:t>
            </a:r>
          </a:p>
          <a:p>
            <a:r>
              <a:rPr lang="en-US" dirty="0"/>
              <a:t>Algonquin, Nipissing, and Mohawk,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3A374-7CFC-F246-5DF4-19C67B1E9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2C14B-859D-884D-B0F2-1ACF1C75CF4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6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8259E-935E-47CA-86E9-CACE5AD7B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2A89CA-AF98-6B77-C4D7-2C2CE35C20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B5A2EB-EFA4-DDA9-E03F-0BFE4D10A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sent from the Sulpician missionaries at the Lake of the Two Mountains (Lac des Deux </a:t>
            </a:r>
            <a:r>
              <a:rPr lang="en-US" dirty="0" err="1"/>
              <a:t>Montagnes</a:t>
            </a:r>
            <a:r>
              <a:rPr lang="en-US" dirty="0"/>
              <a:t>) in Quebec to Pope Gregory XVI as a form of gift or prestation</a:t>
            </a:r>
          </a:p>
          <a:p>
            <a:r>
              <a:rPr lang="en-US" dirty="0"/>
              <a:t>Algonquin, Nipissing, and Mohawk,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876E5-BF09-6B9F-387C-0AEC2BA35D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2C14B-859D-884D-B0F2-1ACF1C75CF4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32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5CD27-948B-7576-EA4F-8E3D54532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84A814-9859-E182-F86D-F80F0CA2E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9A929A-353F-117B-387C-617450C60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layered with stories and meanings as the paintings we have been looking at</a:t>
            </a:r>
          </a:p>
          <a:p>
            <a:r>
              <a:rPr lang="en-US" dirty="0"/>
              <a:t>Use of beads showing already a transnational dialogue with Italy; women makers on both sides</a:t>
            </a:r>
          </a:p>
          <a:p>
            <a:r>
              <a:rPr lang="en-US" dirty="0"/>
              <a:t>Think about exporting beads to the borderlands of Turtle Islands and then those beads migrating back to Italy</a:t>
            </a:r>
          </a:p>
          <a:p>
            <a:r>
              <a:rPr lang="en-US" dirty="0"/>
              <a:t>Blair, object itineraries/</a:t>
            </a:r>
            <a:r>
              <a:rPr lang="en-US" dirty="0" err="1"/>
              <a:t>ingold’s</a:t>
            </a:r>
            <a:r>
              <a:rPr lang="en-US" dirty="0"/>
              <a:t> meshwork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“community of practice”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17</a:t>
            </a:r>
            <a:r>
              <a:rPr lang="en-US" baseline="30000" dirty="0"/>
              <a:t>th</a:t>
            </a:r>
            <a:r>
              <a:rPr lang="en-US" dirty="0"/>
              <a:t> century, </a:t>
            </a:r>
            <a:r>
              <a:rPr lang="en-US" dirty="0" err="1"/>
              <a:t>oer</a:t>
            </a:r>
            <a:r>
              <a:rPr lang="en-US" dirty="0"/>
              <a:t> 70,000 beads excavated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0EF73-0B10-FFAC-6967-EA321E29D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2C14B-859D-884D-B0F2-1ACF1C75CF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36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4F094-355E-2312-23C5-7F4EEA15B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DFB042-3F45-85CD-6313-B3CE9AFF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FEE2CA-7DAD-6517-7041-2DD637722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layered with stories and meanings as the paintings we have been looking at</a:t>
            </a:r>
          </a:p>
          <a:p>
            <a:r>
              <a:rPr lang="en-US" dirty="0"/>
              <a:t>Use of beads showing already a transnational dialogue with Italy; women makers on both sides</a:t>
            </a:r>
          </a:p>
          <a:p>
            <a:r>
              <a:rPr lang="en-US" dirty="0"/>
              <a:t>Think about exporting beads to the borderlands of Turtle Islands and then those beads migrating back to Italy</a:t>
            </a:r>
          </a:p>
          <a:p>
            <a:r>
              <a:rPr lang="en-US" dirty="0"/>
              <a:t>Blair, object itineraries/</a:t>
            </a:r>
            <a:r>
              <a:rPr lang="en-US" dirty="0" err="1"/>
              <a:t>ingold’s</a:t>
            </a:r>
            <a:r>
              <a:rPr lang="en-US" dirty="0"/>
              <a:t> meshwork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“community of practice”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17</a:t>
            </a:r>
            <a:r>
              <a:rPr lang="en-US" baseline="30000" dirty="0"/>
              <a:t>th</a:t>
            </a:r>
            <a:r>
              <a:rPr lang="en-US" dirty="0"/>
              <a:t> century, </a:t>
            </a:r>
            <a:r>
              <a:rPr lang="en-US" dirty="0" err="1"/>
              <a:t>oer</a:t>
            </a:r>
            <a:r>
              <a:rPr lang="en-US" dirty="0"/>
              <a:t> 70,000 beads excavated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FF4497-6CD5-1C1E-3B4F-1ADF2F4CBB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2C14B-859D-884D-B0F2-1ACF1C75CF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89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layered with stories and meanings as the paintings we have been looking at</a:t>
            </a:r>
          </a:p>
          <a:p>
            <a:r>
              <a:rPr lang="en-US" dirty="0"/>
              <a:t>Use of beads showing already a transnational dialogue with Italy; women makers on both sides</a:t>
            </a:r>
          </a:p>
          <a:p>
            <a:r>
              <a:rPr lang="en-US" dirty="0"/>
              <a:t>Think about exporting beads to the borderlands of Turtle Islands and then those beads migrating back to Italy</a:t>
            </a:r>
          </a:p>
          <a:p>
            <a:r>
              <a:rPr lang="en-US" dirty="0"/>
              <a:t>Blair, object itineraries/</a:t>
            </a:r>
            <a:r>
              <a:rPr lang="en-US" dirty="0" err="1"/>
              <a:t>ingold’s</a:t>
            </a:r>
            <a:r>
              <a:rPr lang="en-US" dirty="0"/>
              <a:t> meshwork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2C14B-859D-884D-B0F2-1ACF1C75CF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50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B940C-2A8E-E1C7-08A9-4271B1EAE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198CA4-A09B-31E3-11A9-C14D5528E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F1381A-9065-9ADE-C2ED-8FDE910E4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layered with stories and meanings as the paintings we have been looking at</a:t>
            </a:r>
          </a:p>
          <a:p>
            <a:r>
              <a:rPr lang="en-US" dirty="0"/>
              <a:t>Use of beads showing already a transnational dialogue with Italy; women makers on both sides</a:t>
            </a:r>
          </a:p>
          <a:p>
            <a:r>
              <a:rPr lang="en-US" dirty="0"/>
              <a:t>Think about exporting beads to the borderlands of Turtle Islands and then those beads migrating back to Italy</a:t>
            </a:r>
          </a:p>
          <a:p>
            <a:r>
              <a:rPr lang="en-US" dirty="0"/>
              <a:t>Blair, object itineraries/</a:t>
            </a:r>
            <a:r>
              <a:rPr lang="en-US" dirty="0" err="1"/>
              <a:t>ingold’s</a:t>
            </a:r>
            <a:r>
              <a:rPr lang="en-US" dirty="0"/>
              <a:t> meshwork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ABA1B-F97E-3676-D690-2EAE379CC0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2C14B-859D-884D-B0F2-1ACF1C75CF4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23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566B5-87F3-4E98-D7EB-4882D9949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2C0072-BA87-9525-D59F-5BB8A0641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D935CA-013B-1EA3-9A56-C52203061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layered with stories and meanings as the paintings we have been looking at</a:t>
            </a:r>
          </a:p>
          <a:p>
            <a:r>
              <a:rPr lang="en-US" dirty="0"/>
              <a:t>Use of beads showing already a transnational dialogue with Italy; women makers on both sides</a:t>
            </a:r>
          </a:p>
          <a:p>
            <a:r>
              <a:rPr lang="en-US" dirty="0"/>
              <a:t>Think about exporting beads to the borderlands of Turtle Islands and then those beads migrating back to Italy</a:t>
            </a:r>
          </a:p>
          <a:p>
            <a:r>
              <a:rPr lang="en-US" dirty="0"/>
              <a:t>Blair, object itineraries/</a:t>
            </a:r>
            <a:r>
              <a:rPr lang="en-US" dirty="0" err="1"/>
              <a:t>ingold’s</a:t>
            </a:r>
            <a:r>
              <a:rPr lang="en-US" dirty="0"/>
              <a:t> meshwork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“community of practice”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17</a:t>
            </a:r>
            <a:r>
              <a:rPr lang="en-US" baseline="30000" dirty="0"/>
              <a:t>th</a:t>
            </a:r>
            <a:r>
              <a:rPr lang="en-US" dirty="0"/>
              <a:t> century, </a:t>
            </a:r>
            <a:r>
              <a:rPr lang="en-US" dirty="0" err="1"/>
              <a:t>oer</a:t>
            </a:r>
            <a:r>
              <a:rPr lang="en-US" dirty="0"/>
              <a:t> 70,000 beads excavated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58209-1437-C46E-A781-2200A5B2DA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2C14B-859D-884D-B0F2-1ACF1C75CF4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08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1E525-AD83-FC1F-EED8-B4BF27C4B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07886D-4409-D03D-497A-DAF0F6054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0729E6-EE2C-1CF7-9D94-9E9C040C88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layered with stories and meanings as the paintings we have been looking at</a:t>
            </a:r>
          </a:p>
          <a:p>
            <a:r>
              <a:rPr lang="en-US" dirty="0"/>
              <a:t>Use of beads showing already a transnational dialogue with Italy; women makers on both sides</a:t>
            </a:r>
          </a:p>
          <a:p>
            <a:r>
              <a:rPr lang="en-US" dirty="0"/>
              <a:t>Think about exporting beads to the borderlands of Turtle Islands and then those beads migrating back to Italy</a:t>
            </a:r>
          </a:p>
          <a:p>
            <a:r>
              <a:rPr lang="en-US" dirty="0"/>
              <a:t>Blair, object itineraries/</a:t>
            </a:r>
            <a:r>
              <a:rPr lang="en-US" dirty="0" err="1"/>
              <a:t>ingold’s</a:t>
            </a:r>
            <a:r>
              <a:rPr lang="en-US" dirty="0"/>
              <a:t> meshwork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“community of practice”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17</a:t>
            </a:r>
            <a:r>
              <a:rPr lang="en-US" baseline="30000" dirty="0"/>
              <a:t>th</a:t>
            </a:r>
            <a:r>
              <a:rPr lang="en-US" dirty="0"/>
              <a:t> century, </a:t>
            </a:r>
            <a:r>
              <a:rPr lang="en-US" dirty="0" err="1"/>
              <a:t>oer</a:t>
            </a:r>
            <a:r>
              <a:rPr lang="en-US" dirty="0"/>
              <a:t> 70,000 beads excavated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8BE4B-77D5-7612-0B32-4A57F1FC8A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2C14B-859D-884D-B0F2-1ACF1C75CF4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78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C6FE3-D2C8-753D-EF89-0BAE372B2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B29AD6-F9F1-B679-FABF-9821CAA8B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91F02-CA94-BF29-340F-0AE0D5020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layered with stories and meanings as the paintings we have been looking at</a:t>
            </a:r>
          </a:p>
          <a:p>
            <a:r>
              <a:rPr lang="en-US" dirty="0"/>
              <a:t>Use of beads showing already a transnational dialogue with Italy; women makers on both sides</a:t>
            </a:r>
          </a:p>
          <a:p>
            <a:r>
              <a:rPr lang="en-US" dirty="0"/>
              <a:t>Think about exporting beads to the borderlands of Turtle Islands and then those beads migrating back to Italy</a:t>
            </a:r>
          </a:p>
          <a:p>
            <a:r>
              <a:rPr lang="en-US" dirty="0"/>
              <a:t>Blair, object itineraries/</a:t>
            </a:r>
            <a:r>
              <a:rPr lang="en-US" dirty="0" err="1"/>
              <a:t>ingold’s</a:t>
            </a:r>
            <a:r>
              <a:rPr lang="en-US" dirty="0"/>
              <a:t> meshwork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“community of practice”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17</a:t>
            </a:r>
            <a:r>
              <a:rPr lang="en-US" baseline="30000" dirty="0"/>
              <a:t>th</a:t>
            </a:r>
            <a:r>
              <a:rPr lang="en-US" dirty="0"/>
              <a:t> century, </a:t>
            </a:r>
            <a:r>
              <a:rPr lang="en-US" dirty="0" err="1"/>
              <a:t>oer</a:t>
            </a:r>
            <a:r>
              <a:rPr lang="en-US" dirty="0"/>
              <a:t> 70,000 beads excavated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43755-F9AB-F305-96EB-9D220FF51F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2C14B-859D-884D-B0F2-1ACF1C75CF4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98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52AB1-D2D5-73B1-CCDB-F7ABD3195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7DF6D2-B532-F84B-523B-22CDEEEC8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B7A51E-870B-13BF-633B-84E6ACF564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layered with stories and meanings as the paintings we have been looking at</a:t>
            </a:r>
          </a:p>
          <a:p>
            <a:r>
              <a:rPr lang="en-US" dirty="0"/>
              <a:t>Use of beads showing already a transnational dialogue with Italy; women makers on both sides</a:t>
            </a:r>
          </a:p>
          <a:p>
            <a:r>
              <a:rPr lang="en-US" dirty="0"/>
              <a:t>Think about exporting beads to the borderlands of Turtle Islands and then those beads migrating back to Italy</a:t>
            </a:r>
          </a:p>
          <a:p>
            <a:r>
              <a:rPr lang="en-US" dirty="0"/>
              <a:t>Blair, object itineraries/</a:t>
            </a:r>
            <a:r>
              <a:rPr lang="en-US" dirty="0" err="1"/>
              <a:t>ingold’s</a:t>
            </a:r>
            <a:r>
              <a:rPr lang="en-US" dirty="0"/>
              <a:t> meshwork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“community of practice”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17</a:t>
            </a:r>
            <a:r>
              <a:rPr lang="en-US" baseline="30000" dirty="0"/>
              <a:t>th</a:t>
            </a:r>
            <a:r>
              <a:rPr lang="en-US" dirty="0"/>
              <a:t> century, </a:t>
            </a:r>
            <a:r>
              <a:rPr lang="en-US" dirty="0" err="1"/>
              <a:t>oer</a:t>
            </a:r>
            <a:r>
              <a:rPr lang="en-US" dirty="0"/>
              <a:t> 70,000 beads excavated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BB31F-B2C8-9AF7-F4FA-7E7D838B37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2C14B-859D-884D-B0F2-1ACF1C75CF4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2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FC59C6-D9A9-004D-9736-39D5DE10B3E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7192A9-1A00-0145-B7FB-C907AB7B164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F78B8E-940C-E049-A1C4-B4B5CA6A46C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901B90-8EDF-0443-91FF-F24DC1C829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7841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4183F3-84DA-3F42-8393-0D9E4388945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84DD9B-6A75-674B-B944-6D2912704BA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F3682E-73B6-3342-81E2-F9EE315DA65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3DD9E6-79EA-0349-8063-6A38879386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5419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4684" y="463551"/>
            <a:ext cx="2588683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63551"/>
            <a:ext cx="7567084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8B0C8F-3A4A-3345-AB0E-0C4CDE4D566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708187-D831-A94B-953F-3B3E7B85EBA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AEB48D-FA7D-8847-89A6-373B07AD78C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0CE03-6C7B-6E4A-A5F2-C094DE0A245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85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42A5A2-CF9F-DD4F-AD61-E2CDCDA789B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5B4D3-5FD8-BB46-A86D-F55E77ECDAE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8DBFE-5510-E741-A495-924A8FF0878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7E669-31E3-1D4F-8F1B-5D2C21A4312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562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59B851-3812-1C49-B90B-440DE59C0CC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ED8E2E-C686-DE4F-8396-BC45310194E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DE58B-D690-5845-9E79-9B26165AA71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4F90B2-E499-1E46-9BEE-FCAA70DEA48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249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981201"/>
            <a:ext cx="5077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7788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B8544AA-49E9-1C4B-8912-D48FA289783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CFDE7EC-3631-5A40-9BD8-F1757EE7357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6DFE1C5-CE5D-F744-9468-48AE0892EC8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E3A69-EA6B-FD4E-BEEE-50CA357A68B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202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8AC9D13-0174-9B4F-A0A7-071FC68D732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2F84FAF-B46C-0140-933E-47B6CD4DACE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C13269F-1BE7-F54E-8046-7438C3786CB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69A6C-0A94-9E43-A6E4-7CB79DE0F06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075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C5CE0C8-EC37-5845-B1C1-22AF39DACF5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D52787-0860-2645-B7BB-E937C6CC417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CA0E16-7866-C248-BF3D-597042307A6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A8761-5852-944B-8939-0C23DDE28C3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83244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CC7E701-D604-4645-95DC-B26A939192B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48E226-0185-314F-81B9-058CB023044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699929C-6F61-644C-B25C-82082E97977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A17B0B-187C-BB43-829C-095DC197861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727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6A3F4CB-A403-C248-B3FE-D431269CC54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77B1BBA-27C3-B542-8D8B-AE8A007DC7C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111C3D3-9DF1-A944-89E5-D77109EBB1A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6FD99-F36C-8D42-AF1E-C29820B5C0C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583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7462D29-F2D6-E942-BD17-163E1605FB3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90EE5D8-50E4-2347-98C3-59F939BF71C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0897894-0EF0-434B-A5A4-992FF2A35A6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173CE-52B8-6F49-BB67-157A61A45C7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455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BE2C9055-745D-764F-858B-C213B31B88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463551"/>
            <a:ext cx="10358967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33E95FD3-ED82-4C4C-820A-10DA49D53D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58967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AD3B7DF-90D0-C147-845B-8CC7D1DF1EA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914401" y="6248401"/>
            <a:ext cx="253576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2AA9510-6BBD-9B45-826A-BEA68CE696B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165601" y="6248401"/>
            <a:ext cx="385656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Clr>
                <a:srgbClr val="000000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C26B0D4-AE06-DC40-8054-3B5C61A79C7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248401"/>
            <a:ext cx="253576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defRPr sz="1400">
                <a:solidFill>
                  <a:srgbClr val="FFFFFF"/>
                </a:solidFill>
              </a:defRPr>
            </a:lvl1pPr>
          </a:lstStyle>
          <a:p>
            <a:fld id="{84097B0A-3138-D646-973E-1C6E78944FB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517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panose="020B0604020202020204" pitchFamily="34" charset="0"/>
        <a:defRPr sz="4400">
          <a:solidFill>
            <a:srgbClr val="E3EBF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panose="020B0604020202020204" pitchFamily="34" charset="0"/>
        <a:defRPr sz="4400">
          <a:solidFill>
            <a:srgbClr val="E3EBF1"/>
          </a:solidFill>
          <a:latin typeface="Arial" charset="0"/>
          <a:ea typeface="ＭＳ Ｐゴシック" pitchFamily="48" charset="0"/>
          <a:cs typeface="ＭＳ Ｐゴシック" pitchFamily="48" charset="0"/>
        </a:defRPr>
      </a:lvl2pPr>
      <a:lvl3pPr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panose="020B0604020202020204" pitchFamily="34" charset="0"/>
        <a:defRPr sz="4400">
          <a:solidFill>
            <a:srgbClr val="E3EBF1"/>
          </a:solidFill>
          <a:latin typeface="Arial" charset="0"/>
          <a:ea typeface="ＭＳ Ｐゴシック" pitchFamily="48" charset="0"/>
          <a:cs typeface="ＭＳ Ｐゴシック" pitchFamily="48" charset="0"/>
        </a:defRPr>
      </a:lvl3pPr>
      <a:lvl4pPr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panose="020B0604020202020204" pitchFamily="34" charset="0"/>
        <a:defRPr sz="4400">
          <a:solidFill>
            <a:srgbClr val="E3EBF1"/>
          </a:solidFill>
          <a:latin typeface="Arial" charset="0"/>
          <a:ea typeface="ＭＳ Ｐゴシック" pitchFamily="48" charset="0"/>
          <a:cs typeface="ＭＳ Ｐゴシック" pitchFamily="48" charset="0"/>
        </a:defRPr>
      </a:lvl4pPr>
      <a:lvl5pPr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panose="020B0604020202020204" pitchFamily="34" charset="0"/>
        <a:defRPr sz="4400">
          <a:solidFill>
            <a:srgbClr val="E3EBF1"/>
          </a:solidFill>
          <a:latin typeface="Arial" charset="0"/>
          <a:ea typeface="ＭＳ Ｐゴシック" pitchFamily="48" charset="0"/>
          <a:cs typeface="ＭＳ Ｐゴシック" pitchFamily="48" charset="0"/>
        </a:defRPr>
      </a:lvl5pPr>
      <a:lvl6pPr marL="457200" algn="ctr" defTabSz="457200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charset="0"/>
        <a:defRPr sz="4400">
          <a:solidFill>
            <a:srgbClr val="E3EBF1"/>
          </a:solidFill>
          <a:latin typeface="Arial" charset="0"/>
          <a:ea typeface="ＭＳ Ｐゴシック" pitchFamily="48" charset="0"/>
          <a:cs typeface="ＭＳ Ｐゴシック" pitchFamily="48" charset="0"/>
        </a:defRPr>
      </a:lvl6pPr>
      <a:lvl7pPr marL="914400" algn="ctr" defTabSz="457200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charset="0"/>
        <a:defRPr sz="4400">
          <a:solidFill>
            <a:srgbClr val="E3EBF1"/>
          </a:solidFill>
          <a:latin typeface="Arial" charset="0"/>
          <a:ea typeface="ＭＳ Ｐゴシック" pitchFamily="48" charset="0"/>
          <a:cs typeface="ＭＳ Ｐゴシック" pitchFamily="48" charset="0"/>
        </a:defRPr>
      </a:lvl7pPr>
      <a:lvl8pPr marL="1371600" algn="ctr" defTabSz="457200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charset="0"/>
        <a:defRPr sz="4400">
          <a:solidFill>
            <a:srgbClr val="E3EBF1"/>
          </a:solidFill>
          <a:latin typeface="Arial" charset="0"/>
          <a:ea typeface="ＭＳ Ｐゴシック" pitchFamily="48" charset="0"/>
          <a:cs typeface="ＭＳ Ｐゴシック" pitchFamily="48" charset="0"/>
        </a:defRPr>
      </a:lvl8pPr>
      <a:lvl9pPr marL="1828800" algn="ctr" defTabSz="457200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charset="0"/>
        <a:defRPr sz="4400">
          <a:solidFill>
            <a:srgbClr val="E3EBF1"/>
          </a:solidFill>
          <a:latin typeface="Arial" charset="0"/>
          <a:ea typeface="ＭＳ Ｐゴシック" pitchFamily="48" charset="0"/>
          <a:cs typeface="ＭＳ Ｐゴシック" pitchFamily="48" charset="0"/>
        </a:defRPr>
      </a:lvl9pPr>
    </p:titleStyle>
    <p:bodyStyle>
      <a:lvl1pPr marL="339725" indent="-339725" algn="l" defTabSz="457200" rtl="0" eaLnBrk="0" fontAlgn="base" hangingPunct="0">
        <a:lnSpc>
          <a:spcPct val="87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39775" indent="-282575" algn="l" defTabSz="457200" rtl="0" eaLnBrk="0" fontAlgn="base" hangingPunct="0">
        <a:lnSpc>
          <a:spcPct val="87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70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7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87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87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87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87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87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hyperlink" Target="https://matotope.com/period-embroidery-beads-old-color-bead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06CE3-C462-F0C6-72B7-EBD6C05AB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5F1C98-04E3-9FF5-C0C3-7107EF3A6149}"/>
              </a:ext>
            </a:extLst>
          </p:cNvPr>
          <p:cNvSpPr/>
          <p:nvPr/>
        </p:nvSpPr>
        <p:spPr>
          <a:xfrm>
            <a:off x="5905020" y="57648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A9A82-B99C-04D0-A329-93DC9C7EB86C}"/>
              </a:ext>
            </a:extLst>
          </p:cNvPr>
          <p:cNvSpPr txBox="1"/>
          <p:nvPr/>
        </p:nvSpPr>
        <p:spPr>
          <a:xfrm>
            <a:off x="8016240" y="72628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180FF-C6C0-F361-011B-FAA0BBD13CB0}"/>
              </a:ext>
            </a:extLst>
          </p:cNvPr>
          <p:cNvSpPr txBox="1"/>
          <p:nvPr/>
        </p:nvSpPr>
        <p:spPr>
          <a:xfrm>
            <a:off x="1676400" y="379476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33DE50-DB3E-3C40-A007-CA381C8D9CA9}"/>
              </a:ext>
            </a:extLst>
          </p:cNvPr>
          <p:cNvSpPr txBox="1"/>
          <p:nvPr/>
        </p:nvSpPr>
        <p:spPr>
          <a:xfrm>
            <a:off x="171250" y="72628"/>
            <a:ext cx="42965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Outline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Before Beading</a:t>
            </a:r>
          </a:p>
          <a:p>
            <a:r>
              <a:rPr lang="en-US" dirty="0">
                <a:solidFill>
                  <a:schemeClr val="bg1"/>
                </a:solidFill>
              </a:rPr>
              <a:t>-Shellwork</a:t>
            </a:r>
          </a:p>
          <a:p>
            <a:r>
              <a:rPr lang="en-US" dirty="0">
                <a:solidFill>
                  <a:schemeClr val="bg1"/>
                </a:solidFill>
              </a:rPr>
              <a:t>-Quillwork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Indigenization of Beading</a:t>
            </a:r>
          </a:p>
          <a:p>
            <a:r>
              <a:rPr lang="en-US" dirty="0">
                <a:solidFill>
                  <a:schemeClr val="bg1"/>
                </a:solidFill>
              </a:rPr>
              <a:t>-bead trade; “object itinerary”</a:t>
            </a:r>
          </a:p>
          <a:p>
            <a:r>
              <a:rPr lang="en-US" dirty="0">
                <a:solidFill>
                  <a:schemeClr val="bg1"/>
                </a:solidFill>
              </a:rPr>
              <a:t>-the global made local, and often back again</a:t>
            </a:r>
          </a:p>
          <a:p>
            <a:r>
              <a:rPr lang="en-US" dirty="0">
                <a:solidFill>
                  <a:schemeClr val="bg1"/>
                </a:solidFill>
              </a:rPr>
              <a:t>-Lakota beaded containers</a:t>
            </a:r>
          </a:p>
          <a:p>
            <a:r>
              <a:rPr lang="en-US" dirty="0">
                <a:solidFill>
                  <a:schemeClr val="bg1"/>
                </a:solidFill>
              </a:rPr>
              <a:t>-a few examples of Lakota belongings that are now in French collections</a:t>
            </a:r>
          </a:p>
          <a:p>
            <a:r>
              <a:rPr lang="en-US" dirty="0">
                <a:solidFill>
                  <a:schemeClr val="bg1"/>
                </a:solidFill>
              </a:rPr>
              <a:t>-Blackfeet dress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Living </a:t>
            </a:r>
            <a:r>
              <a:rPr lang="en-U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Beaders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AE5F6B-9ED8-1BD0-620B-944A5A2039FC}"/>
              </a:ext>
            </a:extLst>
          </p:cNvPr>
          <p:cNvSpPr txBox="1"/>
          <p:nvPr/>
        </p:nvSpPr>
        <p:spPr>
          <a:xfrm>
            <a:off x="5347504" y="625033"/>
            <a:ext cx="60767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Key Definitions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Expressive culture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Belonging &gt; artifact / object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Co-eval artistry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Survivance = survival and resistance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14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905020" y="5764828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1400" b="0" i="0" dirty="0">
                <a:solidFill>
                  <a:schemeClr val="bg1"/>
                </a:solidFill>
                <a:effectLst/>
                <a:latin typeface="Raleway" pitchFamily="2" charset="77"/>
              </a:rPr>
              <a:t>Two Row Wampum –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Raleway" pitchFamily="2" charset="77"/>
              </a:rPr>
              <a:t>Gaswéñdah</a:t>
            </a:r>
            <a:endParaRPr lang="en-US" sz="1400" b="0" i="0" dirty="0">
              <a:solidFill>
                <a:schemeClr val="bg1"/>
              </a:solidFill>
              <a:effectLst/>
              <a:latin typeface="Raleway" pitchFamily="2" charset="77"/>
            </a:endParaRPr>
          </a:p>
          <a:p>
            <a:pPr algn="l"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  <a:latin typeface="Raleway" pitchFamily="2" charset="77"/>
              </a:rPr>
              <a:t>17</a:t>
            </a:r>
            <a:r>
              <a:rPr lang="en-US" sz="1400" baseline="30000" dirty="0">
                <a:solidFill>
                  <a:schemeClr val="bg1"/>
                </a:solidFill>
                <a:latin typeface="Raleway" pitchFamily="2" charset="77"/>
              </a:rPr>
              <a:t>th</a:t>
            </a:r>
            <a:r>
              <a:rPr lang="en-US" sz="1400" dirty="0">
                <a:solidFill>
                  <a:schemeClr val="bg1"/>
                </a:solidFill>
                <a:latin typeface="Raleway" pitchFamily="2" charset="77"/>
              </a:rPr>
              <a:t> century</a:t>
            </a:r>
            <a:endParaRPr lang="en-US" sz="1400" b="0" i="0" dirty="0">
              <a:solidFill>
                <a:schemeClr val="bg1"/>
              </a:solidFill>
              <a:effectLst/>
              <a:latin typeface="Raleway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A9F0A-C2A8-864A-8D44-E8BBDE8053C5}"/>
              </a:ext>
            </a:extLst>
          </p:cNvPr>
          <p:cNvSpPr txBox="1"/>
          <p:nvPr/>
        </p:nvSpPr>
        <p:spPr>
          <a:xfrm>
            <a:off x="8016240" y="72628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5D44D-C1F9-2249-8C38-A382FAC33BDD}"/>
              </a:ext>
            </a:extLst>
          </p:cNvPr>
          <p:cNvSpPr txBox="1"/>
          <p:nvPr/>
        </p:nvSpPr>
        <p:spPr>
          <a:xfrm>
            <a:off x="1676400" y="379476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BAF004-307E-4249-929A-D448D8A5FED5}"/>
              </a:ext>
            </a:extLst>
          </p:cNvPr>
          <p:cNvSpPr txBox="1"/>
          <p:nvPr/>
        </p:nvSpPr>
        <p:spPr>
          <a:xfrm>
            <a:off x="7223760" y="4236720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81FA8-EB38-A9F8-1A23-E00474A551CD}"/>
              </a:ext>
            </a:extLst>
          </p:cNvPr>
          <p:cNvSpPr txBox="1"/>
          <p:nvPr/>
        </p:nvSpPr>
        <p:spPr>
          <a:xfrm>
            <a:off x="642938" y="720745"/>
            <a:ext cx="312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Wampum; quahog shells</a:t>
            </a:r>
          </a:p>
        </p:txBody>
      </p:sp>
      <p:pic>
        <p:nvPicPr>
          <p:cNvPr id="5124" name="Picture 4" descr="Two Row Wampum Belt">
            <a:extLst>
              <a:ext uri="{FF2B5EF4-FFF2-40B4-BE49-F238E27FC236}">
                <a16:creationId xmlns:a16="http://schemas.microsoft.com/office/drawing/2014/main" id="{6CA8680A-7D92-4B7D-F0B6-5A534EE7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4743" y="1090077"/>
            <a:ext cx="10679307" cy="477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9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CA9F0A-C2A8-864A-8D44-E8BBDE8053C5}"/>
              </a:ext>
            </a:extLst>
          </p:cNvPr>
          <p:cNvSpPr txBox="1"/>
          <p:nvPr/>
        </p:nvSpPr>
        <p:spPr>
          <a:xfrm>
            <a:off x="8016240" y="72628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5D44D-C1F9-2249-8C38-A382FAC33BDD}"/>
              </a:ext>
            </a:extLst>
          </p:cNvPr>
          <p:cNvSpPr txBox="1"/>
          <p:nvPr/>
        </p:nvSpPr>
        <p:spPr>
          <a:xfrm>
            <a:off x="1676400" y="379476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BAF004-307E-4249-929A-D448D8A5FED5}"/>
              </a:ext>
            </a:extLst>
          </p:cNvPr>
          <p:cNvSpPr txBox="1"/>
          <p:nvPr/>
        </p:nvSpPr>
        <p:spPr>
          <a:xfrm>
            <a:off x="7223760" y="4236720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CF6AD8-9AB5-6F40-BD46-3EB4716061AD}"/>
              </a:ext>
            </a:extLst>
          </p:cNvPr>
          <p:cNvSpPr txBox="1"/>
          <p:nvPr/>
        </p:nvSpPr>
        <p:spPr>
          <a:xfrm>
            <a:off x="6720840" y="259081"/>
            <a:ext cx="359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w Cen MT" panose="020B0602020104020603" pitchFamily="34" charset="77"/>
              </a:rPr>
              <a:t>Guswenta</a:t>
            </a:r>
            <a:r>
              <a:rPr lang="en-US" dirty="0">
                <a:solidFill>
                  <a:schemeClr val="bg1"/>
                </a:solidFill>
                <a:latin typeface="Tw Cen MT" panose="020B0602020104020603" pitchFamily="34" charset="77"/>
              </a:rPr>
              <a:t> or Two-Row Wampum, 1613 – Dutch and Haudenosaunee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99BC0A-5656-B649-85A0-A30377063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952750"/>
            <a:ext cx="21336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C7504D-33A3-644A-84DF-D20B1E85D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184" y="985978"/>
            <a:ext cx="8551417" cy="561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03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A25EF-36CC-73A9-1959-8396A92CE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8D8DCB-3C95-FEE6-F0D5-14B52394AB2E}"/>
              </a:ext>
            </a:extLst>
          </p:cNvPr>
          <p:cNvSpPr/>
          <p:nvPr/>
        </p:nvSpPr>
        <p:spPr>
          <a:xfrm>
            <a:off x="5905020" y="5764828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1400" b="0" i="0" dirty="0">
                <a:solidFill>
                  <a:schemeClr val="bg1"/>
                </a:solidFill>
                <a:effectLst/>
                <a:latin typeface="Raleway" pitchFamily="2" charset="77"/>
              </a:rPr>
              <a:t>Two Row Wampum –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Raleway" pitchFamily="2" charset="77"/>
              </a:rPr>
              <a:t>Gaswéñdah</a:t>
            </a:r>
            <a:endParaRPr lang="en-US" sz="1400" b="0" i="0" dirty="0">
              <a:solidFill>
                <a:schemeClr val="bg1"/>
              </a:solidFill>
              <a:effectLst/>
              <a:latin typeface="Raleway" pitchFamily="2" charset="77"/>
            </a:endParaRPr>
          </a:p>
          <a:p>
            <a:pPr algn="l"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  <a:latin typeface="Raleway" pitchFamily="2" charset="77"/>
              </a:rPr>
              <a:t>17</a:t>
            </a:r>
            <a:r>
              <a:rPr lang="en-US" sz="1400" baseline="30000" dirty="0">
                <a:solidFill>
                  <a:schemeClr val="bg1"/>
                </a:solidFill>
                <a:latin typeface="Raleway" pitchFamily="2" charset="77"/>
              </a:rPr>
              <a:t>th</a:t>
            </a:r>
            <a:r>
              <a:rPr lang="en-US" sz="1400" dirty="0">
                <a:solidFill>
                  <a:schemeClr val="bg1"/>
                </a:solidFill>
                <a:latin typeface="Raleway" pitchFamily="2" charset="77"/>
              </a:rPr>
              <a:t> century</a:t>
            </a:r>
            <a:endParaRPr lang="en-US" sz="1400" b="0" i="0" dirty="0">
              <a:solidFill>
                <a:schemeClr val="bg1"/>
              </a:solidFill>
              <a:effectLst/>
              <a:latin typeface="Raleway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76D157-50DE-A050-F7D2-6311E4FA3678}"/>
              </a:ext>
            </a:extLst>
          </p:cNvPr>
          <p:cNvSpPr txBox="1"/>
          <p:nvPr/>
        </p:nvSpPr>
        <p:spPr>
          <a:xfrm>
            <a:off x="8016240" y="72628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45B364-EE5A-D09D-8A5D-13E122986281}"/>
              </a:ext>
            </a:extLst>
          </p:cNvPr>
          <p:cNvSpPr txBox="1"/>
          <p:nvPr/>
        </p:nvSpPr>
        <p:spPr>
          <a:xfrm>
            <a:off x="1676400" y="379476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5FFAF-6D9F-C0CA-12E9-7D1BE8A6E2E3}"/>
              </a:ext>
            </a:extLst>
          </p:cNvPr>
          <p:cNvSpPr txBox="1"/>
          <p:nvPr/>
        </p:nvSpPr>
        <p:spPr>
          <a:xfrm>
            <a:off x="7223760" y="4236720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8FD1F1-33C7-3E87-D991-1E11FDDA6FE5}"/>
              </a:ext>
            </a:extLst>
          </p:cNvPr>
          <p:cNvSpPr txBox="1"/>
          <p:nvPr/>
        </p:nvSpPr>
        <p:spPr>
          <a:xfrm>
            <a:off x="9418319" y="416064"/>
            <a:ext cx="15465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w Cen MT" panose="020B0602020104020603" pitchFamily="34" charset="77"/>
              </a:rPr>
              <a:t>Alan Michelson, </a:t>
            </a:r>
            <a:r>
              <a:rPr lang="en-US" i="1" dirty="0">
                <a:solidFill>
                  <a:schemeClr val="bg1"/>
                </a:solidFill>
                <a:latin typeface="Tw Cen MT" panose="020B0602020104020603" pitchFamily="34" charset="77"/>
              </a:rPr>
              <a:t>Third Bank of the River, </a:t>
            </a:r>
            <a:r>
              <a:rPr lang="en-US" dirty="0">
                <a:solidFill>
                  <a:schemeClr val="bg1"/>
                </a:solidFill>
                <a:latin typeface="Tw Cen MT" panose="020B0602020104020603" pitchFamily="34" charset="77"/>
              </a:rPr>
              <a:t>etched glass, 2009.</a:t>
            </a:r>
          </a:p>
        </p:txBody>
      </p:sp>
      <p:pic>
        <p:nvPicPr>
          <p:cNvPr id="7170" name="Picture 2" descr="Third Bank of the River, 2009">
            <a:extLst>
              <a:ext uri="{FF2B5EF4-FFF2-40B4-BE49-F238E27FC236}">
                <a16:creationId xmlns:a16="http://schemas.microsoft.com/office/drawing/2014/main" id="{5685558E-8C9B-80BF-734A-9701C370C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063" y="111018"/>
            <a:ext cx="8059822" cy="45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01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905020" y="57648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A9F0A-C2A8-864A-8D44-E8BBDE8053C5}"/>
              </a:ext>
            </a:extLst>
          </p:cNvPr>
          <p:cNvSpPr txBox="1"/>
          <p:nvPr/>
        </p:nvSpPr>
        <p:spPr>
          <a:xfrm>
            <a:off x="8016240" y="72628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5D44D-C1F9-2249-8C38-A382FAC33BDD}"/>
              </a:ext>
            </a:extLst>
          </p:cNvPr>
          <p:cNvSpPr txBox="1"/>
          <p:nvPr/>
        </p:nvSpPr>
        <p:spPr>
          <a:xfrm>
            <a:off x="1676400" y="379476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A5AE92-2735-724A-BA30-C2510C916EF9}"/>
              </a:ext>
            </a:extLst>
          </p:cNvPr>
          <p:cNvSpPr txBox="1"/>
          <p:nvPr/>
        </p:nvSpPr>
        <p:spPr>
          <a:xfrm>
            <a:off x="7711440" y="441960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Quillwork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4F6D5-2FAD-8F44-ABC2-B979CDF7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257294"/>
            <a:ext cx="3644425" cy="2599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8DB2-7B1B-0048-A31F-E931FE623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1" y="3078783"/>
            <a:ext cx="3644425" cy="2696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7A4FB9-FEAD-9749-A6DE-ECD8D7CC6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389" y="1076960"/>
            <a:ext cx="5057702" cy="398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81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905020" y="57648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A9F0A-C2A8-864A-8D44-E8BBDE8053C5}"/>
              </a:ext>
            </a:extLst>
          </p:cNvPr>
          <p:cNvSpPr txBox="1"/>
          <p:nvPr/>
        </p:nvSpPr>
        <p:spPr>
          <a:xfrm>
            <a:off x="8016240" y="72628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5D44D-C1F9-2249-8C38-A382FAC33BDD}"/>
              </a:ext>
            </a:extLst>
          </p:cNvPr>
          <p:cNvSpPr txBox="1"/>
          <p:nvPr/>
        </p:nvSpPr>
        <p:spPr>
          <a:xfrm>
            <a:off x="1676400" y="379476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C0A52-4232-6F4E-922F-C45C245B2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0" y="-15240"/>
            <a:ext cx="5577331" cy="6873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227D76-65F7-1F42-9CB6-04795CC779BE}"/>
              </a:ext>
            </a:extLst>
          </p:cNvPr>
          <p:cNvSpPr txBox="1"/>
          <p:nvPr/>
        </p:nvSpPr>
        <p:spPr>
          <a:xfrm>
            <a:off x="7380729" y="3995678"/>
            <a:ext cx="2377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Shoulder bag, Anishinaabe, possibly Mississauga Ojibwa, c. 1800, </a:t>
            </a: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t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leather, porcupine quills, dye, glass beads, silk ribbon, metal cones, and deer hair, Metropolitan Museum of Art, 2019.456.3</a:t>
            </a:r>
          </a:p>
        </p:txBody>
      </p:sp>
    </p:spTree>
    <p:extLst>
      <p:ext uri="{BB962C8B-B14F-4D97-AF65-F5344CB8AC3E}">
        <p14:creationId xmlns:p14="http://schemas.microsoft.com/office/powerpoint/2010/main" val="361340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905020" y="57648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A9F0A-C2A8-864A-8D44-E8BBDE8053C5}"/>
              </a:ext>
            </a:extLst>
          </p:cNvPr>
          <p:cNvSpPr txBox="1"/>
          <p:nvPr/>
        </p:nvSpPr>
        <p:spPr>
          <a:xfrm>
            <a:off x="8016240" y="72628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5D44D-C1F9-2249-8C38-A382FAC33BDD}"/>
              </a:ext>
            </a:extLst>
          </p:cNvPr>
          <p:cNvSpPr txBox="1"/>
          <p:nvPr/>
        </p:nvSpPr>
        <p:spPr>
          <a:xfrm>
            <a:off x="1676400" y="379476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83365F-C417-DD4F-85A5-1DF65F8CB9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835" y="0"/>
            <a:ext cx="480865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C4ADFF-F7C2-8D40-83AE-100EE5FF3EBB}"/>
              </a:ext>
            </a:extLst>
          </p:cNvPr>
          <p:cNvSpPr txBox="1"/>
          <p:nvPr/>
        </p:nvSpPr>
        <p:spPr>
          <a:xfrm>
            <a:off x="8046721" y="2274838"/>
            <a:ext cx="40256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Hill and Adamson, </a:t>
            </a:r>
            <a:r>
              <a:rPr lang="en-US" i="1" dirty="0" err="1">
                <a:solidFill>
                  <a:schemeClr val="bg1"/>
                </a:solidFill>
              </a:rPr>
              <a:t>Kahkewāquonāby</a:t>
            </a:r>
            <a:r>
              <a:rPr lang="en-US" i="1" dirty="0">
                <a:solidFill>
                  <a:schemeClr val="bg1"/>
                </a:solidFill>
              </a:rPr>
              <a:t> or Reverend Peter Jones</a:t>
            </a:r>
            <a:r>
              <a:rPr lang="en-US" dirty="0">
                <a:solidFill>
                  <a:schemeClr val="bg1"/>
                </a:solidFill>
              </a:rPr>
              <a:t>, 1845, salted paper print from paper negative, Metropolitan Museum of Art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entinel SSm A"/>
              </a:rPr>
              <a:t>Mississauga chief in 1829, taken on Edinburgh trip in 1845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  <a:latin typeface="Sentinel SSm A"/>
            </a:endParaRP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82513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915" y="544779"/>
            <a:ext cx="285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109" y="5690392"/>
            <a:ext cx="419754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catalog of beads with different colors&#10;&#10;Description automatically generated">
            <a:extLst>
              <a:ext uri="{FF2B5EF4-FFF2-40B4-BE49-F238E27FC236}">
                <a16:creationId xmlns:a16="http://schemas.microsoft.com/office/drawing/2014/main" id="{80CFE743-1DAD-E108-CD21-1AE2FFDA32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62" y="1025980"/>
            <a:ext cx="6875362" cy="38453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59ABCC0-DDEE-8077-78E7-60E415AA7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91428" y="83114"/>
            <a:ext cx="3490591" cy="575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26082-4E16-60C7-1EDC-7E5226CA1FBA}"/>
              </a:ext>
            </a:extLst>
          </p:cNvPr>
          <p:cNvSpPr txBox="1"/>
          <p:nvPr/>
        </p:nvSpPr>
        <p:spPr>
          <a:xfrm>
            <a:off x="486861" y="83114"/>
            <a:ext cx="60998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Jablonec</a:t>
            </a:r>
            <a:r>
              <a:rPr lang="en-US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nad</a:t>
            </a:r>
            <a:r>
              <a:rPr lang="en-US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Nisou</a:t>
            </a:r>
            <a:r>
              <a:rPr lang="en-US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 (</a:t>
            </a:r>
            <a:r>
              <a:rPr lang="en-US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Gablonz</a:t>
            </a:r>
            <a:r>
              <a:rPr lang="en-US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an der </a:t>
            </a:r>
            <a:r>
              <a:rPr lang="en-US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Neiße</a:t>
            </a:r>
            <a:r>
              <a:rPr lang="en-US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) in Bohemia</a:t>
            </a:r>
          </a:p>
          <a:p>
            <a:endParaRPr lang="en-US" dirty="0">
              <a:solidFill>
                <a:schemeClr val="bg1"/>
              </a:solidFill>
              <a:latin typeface="Roboto" panose="020000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</a:rPr>
              <a:t>Murano in Venice</a:t>
            </a:r>
          </a:p>
        </p:txBody>
      </p: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BD825CC4-3782-C396-D64F-C7F8B1EB2A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4524"/>
            <a:ext cx="2457477" cy="1878532"/>
          </a:xfrm>
          <a:prstGeom prst="rect">
            <a:avLst/>
          </a:prstGeom>
        </p:spPr>
      </p:pic>
      <p:pic>
        <p:nvPicPr>
          <p:cNvPr id="8" name="Picture 7" descr="A city with many buildings&#10;&#10;Description automatically generated">
            <a:extLst>
              <a:ext uri="{FF2B5EF4-FFF2-40B4-BE49-F238E27FC236}">
                <a16:creationId xmlns:a16="http://schemas.microsoft.com/office/drawing/2014/main" id="{1EC4DB48-D0D5-4DB6-3309-5CEE2309F7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863" y="5018177"/>
            <a:ext cx="2946905" cy="1912785"/>
          </a:xfrm>
          <a:prstGeom prst="rect">
            <a:avLst/>
          </a:prstGeom>
        </p:spPr>
      </p:pic>
      <p:pic>
        <p:nvPicPr>
          <p:cNvPr id="10" name="Picture 9" descr="A map of a country&#10;&#10;Description automatically generated">
            <a:extLst>
              <a:ext uri="{FF2B5EF4-FFF2-40B4-BE49-F238E27FC236}">
                <a16:creationId xmlns:a16="http://schemas.microsoft.com/office/drawing/2014/main" id="{E4953F8D-D0A4-BAB4-8A84-42439708D1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811" y="5231756"/>
            <a:ext cx="3203727" cy="154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52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915" y="544779"/>
            <a:ext cx="285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109" y="5690392"/>
            <a:ext cx="419754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diagram of a production company&#10;&#10;Description automatically generated">
            <a:extLst>
              <a:ext uri="{FF2B5EF4-FFF2-40B4-BE49-F238E27FC236}">
                <a16:creationId xmlns:a16="http://schemas.microsoft.com/office/drawing/2014/main" id="{75107402-C6F8-A523-B866-27EBB257A2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0"/>
            <a:ext cx="7772400" cy="49965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6F4D1-5D4B-805F-A06C-04E4B4F6F6B1}"/>
              </a:ext>
            </a:extLst>
          </p:cNvPr>
          <p:cNvSpPr txBox="1"/>
          <p:nvPr/>
        </p:nvSpPr>
        <p:spPr>
          <a:xfrm>
            <a:off x="8900932" y="405114"/>
            <a:ext cx="277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“multiple overlapping communities of practice”</a:t>
            </a:r>
          </a:p>
        </p:txBody>
      </p:sp>
    </p:spTree>
    <p:extLst>
      <p:ext uri="{BB962C8B-B14F-4D97-AF65-F5344CB8AC3E}">
        <p14:creationId xmlns:p14="http://schemas.microsoft.com/office/powerpoint/2010/main" val="1061981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EDCBE-84CE-CE1E-976A-D3FE3F683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BE6A30-0BE6-3983-3739-8E73D7DB0B1C}"/>
              </a:ext>
            </a:extLst>
          </p:cNvPr>
          <p:cNvSpPr txBox="1"/>
          <p:nvPr/>
        </p:nvSpPr>
        <p:spPr>
          <a:xfrm>
            <a:off x="283915" y="544779"/>
            <a:ext cx="285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283B68-66BF-7FB9-E5D2-18775B3EB96D}"/>
              </a:ext>
            </a:extLst>
          </p:cNvPr>
          <p:cNvSpPr txBox="1"/>
          <p:nvPr/>
        </p:nvSpPr>
        <p:spPr>
          <a:xfrm>
            <a:off x="99109" y="5690392"/>
            <a:ext cx="419754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61190F-E105-0771-B995-5E0272AA3AAA}"/>
              </a:ext>
            </a:extLst>
          </p:cNvPr>
          <p:cNvSpPr txBox="1"/>
          <p:nvPr/>
        </p:nvSpPr>
        <p:spPr>
          <a:xfrm>
            <a:off x="8900932" y="405114"/>
            <a:ext cx="277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“multiple overlapping communities of practice”</a:t>
            </a:r>
          </a:p>
        </p:txBody>
      </p:sp>
      <p:pic>
        <p:nvPicPr>
          <p:cNvPr id="9218" name="Picture 2" descr="End and side view of a cylindrical white bead.">
            <a:extLst>
              <a:ext uri="{FF2B5EF4-FFF2-40B4-BE49-F238E27FC236}">
                <a16:creationId xmlns:a16="http://schemas.microsoft.com/office/drawing/2014/main" id="{83868EA2-A3DF-427E-210F-E8CF5D67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600"/>
            <a:ext cx="12192000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519E2E-EB47-D841-869B-5C5B115A5F43}"/>
              </a:ext>
            </a:extLst>
          </p:cNvPr>
          <p:cNvSpPr txBox="1"/>
          <p:nvPr/>
        </p:nvSpPr>
        <p:spPr>
          <a:xfrm>
            <a:off x="474562" y="3738623"/>
            <a:ext cx="2673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Drawn</a:t>
            </a:r>
          </a:p>
          <a:p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Wound</a:t>
            </a:r>
          </a:p>
        </p:txBody>
      </p:sp>
      <p:pic>
        <p:nvPicPr>
          <p:cNvPr id="9222" name="Picture 6" descr="End and side view of a bright yellow bead.">
            <a:extLst>
              <a:ext uri="{FF2B5EF4-FFF2-40B4-BE49-F238E27FC236}">
                <a16:creationId xmlns:a16="http://schemas.microsoft.com/office/drawing/2014/main" id="{98A44CFA-0182-C90E-352A-FD549EAD1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1226" y="3429000"/>
            <a:ext cx="7895351" cy="34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874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915" y="544779"/>
            <a:ext cx="285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109" y="5690392"/>
            <a:ext cx="419754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erson using a tool to cut a hole in a hole&#10;&#10;Description automatically generated">
            <a:extLst>
              <a:ext uri="{FF2B5EF4-FFF2-40B4-BE49-F238E27FC236}">
                <a16:creationId xmlns:a16="http://schemas.microsoft.com/office/drawing/2014/main" id="{08F0B91C-B06A-6763-955A-B300773FAA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15" y="372369"/>
            <a:ext cx="5166900" cy="2679847"/>
          </a:xfrm>
          <a:prstGeom prst="rect">
            <a:avLst/>
          </a:prstGeom>
        </p:spPr>
      </p:pic>
      <p:pic>
        <p:nvPicPr>
          <p:cNvPr id="9218" name="Picture 2" descr="Period Embroidery Beads (Old Color Beads) - Matotope.com">
            <a:extLst>
              <a:ext uri="{FF2B5EF4-FFF2-40B4-BE49-F238E27FC236}">
                <a16:creationId xmlns:a16="http://schemas.microsoft.com/office/drawing/2014/main" id="{1730FC7F-594C-3D64-74F8-DB4D0B38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76" y="53163"/>
            <a:ext cx="5094714" cy="447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C2538E-D1BD-EFD8-4CD0-12B0F910F902}"/>
              </a:ext>
            </a:extLst>
          </p:cNvPr>
          <p:cNvSpPr txBox="1"/>
          <p:nvPr/>
        </p:nvSpPr>
        <p:spPr>
          <a:xfrm>
            <a:off x="6021677" y="4549676"/>
            <a:ext cx="61579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https://matotope.com/period-embroidery-beads-old-color-beads/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>
              <a:solidFill>
                <a:schemeClr val="bg1"/>
              </a:solidFill>
              <a:latin typeface="Roboto" panose="020000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</a:rPr>
              <a:t>Pony beads – seed </a:t>
            </a:r>
            <a:r>
              <a:rPr lang="en-US" dirty="0" err="1">
                <a:solidFill>
                  <a:schemeClr val="bg1"/>
                </a:solidFill>
                <a:latin typeface="Roboto" panose="02000000000000000000" pitchFamily="2" charset="0"/>
              </a:rPr>
              <a:t>beeds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14E8BE5-F29A-3C4A-B893-6F88CF51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483" y="3072732"/>
            <a:ext cx="2839655" cy="378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978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AEF5EA-06B5-A8D0-9055-7776ADBBD745}"/>
              </a:ext>
            </a:extLst>
          </p:cNvPr>
          <p:cNvSpPr txBox="1"/>
          <p:nvPr/>
        </p:nvSpPr>
        <p:spPr>
          <a:xfrm>
            <a:off x="1021606" y="6236696"/>
            <a:ext cx="30376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ranklin Gothic Book" panose="020B0503020102020204" pitchFamily="34" charset="0"/>
              </a:rPr>
              <a:t>Powhatan’s Mantle,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4BF9CC4-EC3F-2CA7-298E-D840416A89F1}"/>
              </a:ext>
            </a:extLst>
          </p:cNvPr>
          <p:cNvSpPr/>
          <p:nvPr/>
        </p:nvSpPr>
        <p:spPr>
          <a:xfrm>
            <a:off x="9976184" y="144927"/>
            <a:ext cx="1721830" cy="3284073"/>
          </a:xfrm>
          <a:prstGeom prst="roundRect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Tribal Nations - 48&quot;x55&quot;">
            <a:extLst>
              <a:ext uri="{FF2B5EF4-FFF2-40B4-BE49-F238E27FC236}">
                <a16:creationId xmlns:a16="http://schemas.microsoft.com/office/drawing/2014/main" id="{DCED21AF-F7DE-F64C-6AC2-61501F55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275" y="0"/>
            <a:ext cx="6011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91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915" y="544779"/>
            <a:ext cx="285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109" y="5690392"/>
            <a:ext cx="419754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erson sitting in chairs&#10;&#10;Description automatically generated">
            <a:extLst>
              <a:ext uri="{FF2B5EF4-FFF2-40B4-BE49-F238E27FC236}">
                <a16:creationId xmlns:a16="http://schemas.microsoft.com/office/drawing/2014/main" id="{9AEEDE3D-D679-28C0-E8C5-171029A44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159" y="0"/>
            <a:ext cx="9867541" cy="6858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F8C9A3-4908-E48C-E056-5BC2DA763568}"/>
              </a:ext>
            </a:extLst>
          </p:cNvPr>
          <p:cNvSpPr txBox="1"/>
          <p:nvPr/>
        </p:nvSpPr>
        <p:spPr>
          <a:xfrm>
            <a:off x="-67220" y="2563587"/>
            <a:ext cx="1515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John Singer Sargent, </a:t>
            </a:r>
            <a:r>
              <a:rPr lang="en-US" i="1" dirty="0">
                <a:solidFill>
                  <a:schemeClr val="bg1"/>
                </a:solidFill>
              </a:rPr>
              <a:t>Bead Stringers</a:t>
            </a:r>
            <a:r>
              <a:rPr lang="en-US" dirty="0">
                <a:solidFill>
                  <a:schemeClr val="bg1"/>
                </a:solidFill>
              </a:rPr>
              <a:t>, 1880-82</a:t>
            </a:r>
          </a:p>
        </p:txBody>
      </p:sp>
    </p:spTree>
    <p:extLst>
      <p:ext uri="{BB962C8B-B14F-4D97-AF65-F5344CB8AC3E}">
        <p14:creationId xmlns:p14="http://schemas.microsoft.com/office/powerpoint/2010/main" val="3744963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7157D-08D3-7957-4A4B-CFEC1A3AB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A1F3DB-13B3-2D3A-99E0-275324E72BAB}"/>
              </a:ext>
            </a:extLst>
          </p:cNvPr>
          <p:cNvSpPr txBox="1"/>
          <p:nvPr/>
        </p:nvSpPr>
        <p:spPr>
          <a:xfrm>
            <a:off x="283915" y="544779"/>
            <a:ext cx="285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BF2E4F-338B-2014-A04B-E9A51E96BC42}"/>
              </a:ext>
            </a:extLst>
          </p:cNvPr>
          <p:cNvSpPr txBox="1"/>
          <p:nvPr/>
        </p:nvSpPr>
        <p:spPr>
          <a:xfrm>
            <a:off x="99109" y="5690392"/>
            <a:ext cx="419754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A089CD-7E91-BCF2-8CA6-9782F98DDB20}"/>
              </a:ext>
            </a:extLst>
          </p:cNvPr>
          <p:cNvSpPr txBox="1"/>
          <p:nvPr/>
        </p:nvSpPr>
        <p:spPr>
          <a:xfrm>
            <a:off x="384806" y="2185084"/>
            <a:ext cx="61579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Overlaid stitch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Sinew – animal membrane/tendon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pic>
        <p:nvPicPr>
          <p:cNvPr id="3" name="Picture 2" descr="A line drawing of eggs&#10;&#10;Description automatically generated">
            <a:extLst>
              <a:ext uri="{FF2B5EF4-FFF2-40B4-BE49-F238E27FC236}">
                <a16:creationId xmlns:a16="http://schemas.microsoft.com/office/drawing/2014/main" id="{6CBC41AA-2940-065B-354B-389E5AAE1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4636"/>
            <a:ext cx="3962159" cy="1788051"/>
          </a:xfrm>
          <a:prstGeom prst="rect">
            <a:avLst/>
          </a:prstGeom>
        </p:spPr>
      </p:pic>
      <p:pic>
        <p:nvPicPr>
          <p:cNvPr id="9" name="Picture 8" descr="A diagram of a stitching&#10;&#10;Description automatically generated">
            <a:extLst>
              <a:ext uri="{FF2B5EF4-FFF2-40B4-BE49-F238E27FC236}">
                <a16:creationId xmlns:a16="http://schemas.microsoft.com/office/drawing/2014/main" id="{548E66CF-A2F0-CBCE-0496-21CF57CA5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15" y="294636"/>
            <a:ext cx="4991100" cy="1866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8BD5D7-6515-E981-10DB-A84C4B23BB81}"/>
              </a:ext>
            </a:extLst>
          </p:cNvPr>
          <p:cNvSpPr txBox="1"/>
          <p:nvPr/>
        </p:nvSpPr>
        <p:spPr>
          <a:xfrm>
            <a:off x="6096000" y="2258891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</a:rPr>
              <a:t>Lane Stitch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97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EEDC2-3DB8-0BAC-48AB-EBBC50AD3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041CEB-9FBE-FD5F-AEDD-27D4452149C6}"/>
              </a:ext>
            </a:extLst>
          </p:cNvPr>
          <p:cNvSpPr txBox="1"/>
          <p:nvPr/>
        </p:nvSpPr>
        <p:spPr>
          <a:xfrm>
            <a:off x="283915" y="544779"/>
            <a:ext cx="285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9BBF4-B243-CAD4-3576-5945C4A363AD}"/>
              </a:ext>
            </a:extLst>
          </p:cNvPr>
          <p:cNvSpPr txBox="1"/>
          <p:nvPr/>
        </p:nvSpPr>
        <p:spPr>
          <a:xfrm>
            <a:off x="99109" y="5690392"/>
            <a:ext cx="419754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B638A-84DC-7956-003F-6E2D08471C8C}"/>
              </a:ext>
            </a:extLst>
          </p:cNvPr>
          <p:cNvSpPr txBox="1"/>
          <p:nvPr/>
        </p:nvSpPr>
        <p:spPr>
          <a:xfrm>
            <a:off x="99110" y="173620"/>
            <a:ext cx="92178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Lana Ray</a:t>
            </a:r>
          </a:p>
          <a:p>
            <a:r>
              <a:rPr lang="en-US" dirty="0">
                <a:solidFill>
                  <a:schemeClr val="bg1"/>
                </a:solidFill>
              </a:rPr>
              <a:t>“Beading Becomes a Part of your Life” </a:t>
            </a:r>
            <a:r>
              <a:rPr lang="en-US" i="1" dirty="0">
                <a:solidFill>
                  <a:schemeClr val="bg1"/>
                </a:solidFill>
              </a:rPr>
              <a:t>International Review of Qualitative Research</a:t>
            </a:r>
            <a:r>
              <a:rPr lang="en-US" dirty="0">
                <a:solidFill>
                  <a:schemeClr val="bg1"/>
                </a:solidFill>
              </a:rPr>
              <a:t> 9, no. 3 (Fall 2016): 363-78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-Beading as an Indigenous mode of teaching and an academic mode of inquiry</a:t>
            </a:r>
          </a:p>
          <a:p>
            <a:r>
              <a:rPr lang="en-US" dirty="0">
                <a:solidFill>
                  <a:schemeClr val="bg1"/>
                </a:solidFill>
              </a:rPr>
              <a:t>-storytelling – “even when patterns are nameless they are not without story”</a:t>
            </a:r>
          </a:p>
          <a:p>
            <a:r>
              <a:rPr lang="en-US" dirty="0">
                <a:solidFill>
                  <a:schemeClr val="bg1"/>
                </a:solidFill>
              </a:rPr>
              <a:t>-relationality – from sinew (connective tissue) and from the parts and whole in beading itself – interdependence / </a:t>
            </a:r>
            <a:r>
              <a:rPr lang="en-US" dirty="0" err="1">
                <a:solidFill>
                  <a:schemeClr val="bg1"/>
                </a:solidFill>
              </a:rPr>
              <a:t>intergenerationality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-respect – details work within the whole</a:t>
            </a:r>
          </a:p>
          <a:p>
            <a:r>
              <a:rPr lang="en-US" dirty="0">
                <a:solidFill>
                  <a:schemeClr val="bg1"/>
                </a:solidFill>
              </a:rPr>
              <a:t>-harmony – promoting spiritual and community consciousness (teaching-making-gifting)</a:t>
            </a:r>
          </a:p>
          <a:p>
            <a:r>
              <a:rPr lang="en-US" dirty="0">
                <a:solidFill>
                  <a:schemeClr val="bg1"/>
                </a:solidFill>
              </a:rPr>
              <a:t>-balance</a:t>
            </a:r>
          </a:p>
          <a:p>
            <a:r>
              <a:rPr lang="en-US" dirty="0">
                <a:solidFill>
                  <a:schemeClr val="bg1"/>
                </a:solidFill>
              </a:rPr>
              <a:t>-repetition – promoting meditation and mindfulness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From Carmen Robertson</a:t>
            </a:r>
          </a:p>
          <a:p>
            <a:r>
              <a:rPr lang="en-US" dirty="0">
                <a:solidFill>
                  <a:schemeClr val="bg1"/>
                </a:solidFill>
              </a:rPr>
              <a:t>-land-based epistemology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1A1F5D31-2BE0-C2CA-B90A-2ADBAE72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4857" y="0"/>
            <a:ext cx="3092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7C5412-8C9D-4B05-745F-635547C5708A}"/>
              </a:ext>
            </a:extLst>
          </p:cNvPr>
          <p:cNvSpPr txBox="1"/>
          <p:nvPr/>
        </p:nvSpPr>
        <p:spPr>
          <a:xfrm>
            <a:off x="4942703" y="5887978"/>
            <a:ext cx="370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Muscogee Creek Maker, Bandolier Bag, 1820</a:t>
            </a:r>
          </a:p>
        </p:txBody>
      </p:sp>
    </p:spTree>
    <p:extLst>
      <p:ext uri="{BB962C8B-B14F-4D97-AF65-F5344CB8AC3E}">
        <p14:creationId xmlns:p14="http://schemas.microsoft.com/office/powerpoint/2010/main" val="2823181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915" y="544779"/>
            <a:ext cx="285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109" y="5690392"/>
            <a:ext cx="419754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D2B07F0-476E-589E-88CD-C292D34F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915" y="95464"/>
            <a:ext cx="9563100" cy="617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60C4F5-8927-5499-661D-3B18EAA06E0B}"/>
              </a:ext>
            </a:extLst>
          </p:cNvPr>
          <p:cNvSpPr txBox="1"/>
          <p:nvPr/>
        </p:nvSpPr>
        <p:spPr>
          <a:xfrm>
            <a:off x="99109" y="6363587"/>
            <a:ext cx="610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Lakota Maker, Possible Bag/ </a:t>
            </a:r>
            <a:r>
              <a:rPr lang="en-US" dirty="0" err="1">
                <a:solidFill>
                  <a:schemeClr val="bg1"/>
                </a:solidFill>
              </a:rPr>
              <a:t>Wokphan</a:t>
            </a:r>
            <a:r>
              <a:rPr lang="en-US" dirty="0">
                <a:solidFill>
                  <a:schemeClr val="bg1"/>
                </a:solidFill>
              </a:rPr>
              <a:t>, c. 1880s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D633F8-0E06-2796-C0DA-A029AD116CCF}"/>
              </a:ext>
            </a:extLst>
          </p:cNvPr>
          <p:cNvSpPr txBox="1"/>
          <p:nvPr/>
        </p:nvSpPr>
        <p:spPr>
          <a:xfrm>
            <a:off x="9847015" y="-1"/>
            <a:ext cx="2245876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en-US" sz="1600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Abstraction</a:t>
            </a:r>
          </a:p>
          <a:p>
            <a:endParaRPr lang="en-US" sz="1600" kern="0" dirty="0">
              <a:solidFill>
                <a:schemeClr val="bg1"/>
              </a:solidFill>
              <a:latin typeface="+mj-lt"/>
              <a:ea typeface="Times New Roman" panose="02020603050405020304" pitchFamily="18" charset="0"/>
            </a:endParaRPr>
          </a:p>
          <a:p>
            <a:r>
              <a:rPr lang="en-US" sz="160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Oglala Lakota Sun Dance leader Loretta Afraid of Bear Cook explains the significance of the </a:t>
            </a:r>
            <a:r>
              <a:rPr lang="en-US" sz="160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Wokphun</a:t>
            </a:r>
            <a:r>
              <a:rPr lang="en-US" sz="160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(whoa </a:t>
            </a:r>
            <a:r>
              <a:rPr lang="en-US" sz="160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kphan</a:t>
            </a:r>
            <a:r>
              <a:rPr lang="en-US" sz="160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), a Possible Bag, such as those made by Little Thunder: “Wo is the word description used for all living things or everything that is alive. </a:t>
            </a:r>
            <a:r>
              <a:rPr lang="en-US" sz="160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Ph’an</a:t>
            </a:r>
            <a:r>
              <a:rPr lang="en-US" sz="160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is a description for creating something smooth and malleable from something rough using your creativity. It is the word used for describing a special container, a sacred container.” </a:t>
            </a:r>
            <a:r>
              <a:rPr lang="en-US" sz="160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7124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30858-77DE-CC43-AF2E-7A4FE45BE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D737AD-72F2-5211-5B2C-2343B07A306E}"/>
              </a:ext>
            </a:extLst>
          </p:cNvPr>
          <p:cNvSpPr txBox="1"/>
          <p:nvPr/>
        </p:nvSpPr>
        <p:spPr>
          <a:xfrm>
            <a:off x="-1849209" y="-76704"/>
            <a:ext cx="2543324" cy="309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4157A-4DF0-C33A-548A-26ABB2CDABA0}"/>
              </a:ext>
            </a:extLst>
          </p:cNvPr>
          <p:cNvSpPr txBox="1"/>
          <p:nvPr/>
        </p:nvSpPr>
        <p:spPr>
          <a:xfrm>
            <a:off x="99109" y="5690392"/>
            <a:ext cx="419754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91BB36-0D3D-AA32-7BF3-28B17CD27B2A}"/>
              </a:ext>
            </a:extLst>
          </p:cNvPr>
          <p:cNvSpPr txBox="1"/>
          <p:nvPr/>
        </p:nvSpPr>
        <p:spPr>
          <a:xfrm>
            <a:off x="99109" y="6190525"/>
            <a:ext cx="6100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Nellie Two Bears Gates (Yanktonai Dakota), </a:t>
            </a:r>
            <a:r>
              <a:rPr lang="en-US" i="1" dirty="0">
                <a:solidFill>
                  <a:schemeClr val="bg1"/>
                </a:solidFill>
              </a:rPr>
              <a:t>Suitcase for Ida Claymore</a:t>
            </a:r>
            <a:r>
              <a:rPr lang="en-US" dirty="0">
                <a:solidFill>
                  <a:schemeClr val="bg1"/>
                </a:solidFill>
              </a:rPr>
              <a:t>, 1880-1910, beads, hide, oilcloth, thread </a:t>
            </a:r>
          </a:p>
        </p:txBody>
      </p:sp>
      <p:pic>
        <p:nvPicPr>
          <p:cNvPr id="8194" name="Picture 2" descr="doctor bag-style with metal closure and metal handle; beaded overall with blue ground; geometric shapes on sides (crosses and triangles); one side has scene of two cowboys (one on white and black horse and one on rust-colored, white and yellow horse) roping blue and red steers; opposite side decorated with three Native American figures with teepee; horse in LLC and horses' heads around top and L sides; lined in light green">
            <a:extLst>
              <a:ext uri="{FF2B5EF4-FFF2-40B4-BE49-F238E27FC236}">
                <a16:creationId xmlns:a16="http://schemas.microsoft.com/office/drawing/2014/main" id="{C1935092-BEB7-3F8D-2FC9-1ACED658B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662" y="78249"/>
            <a:ext cx="7765186" cy="611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rystal-Bridges-Museum-of-American-Art-Suitcase-Nellie-Two-Bear-Gates -  Cowboys and Indians Magazine">
            <a:extLst>
              <a:ext uri="{FF2B5EF4-FFF2-40B4-BE49-F238E27FC236}">
                <a16:creationId xmlns:a16="http://schemas.microsoft.com/office/drawing/2014/main" id="{10258792-E401-C0CF-CA1F-4A8B8C117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1524" y="1053140"/>
            <a:ext cx="4490476" cy="353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008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54979585-55E0-2AAA-8A06-765FC3198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122" y="194061"/>
            <a:ext cx="5585011" cy="31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-up of a bag&#10;&#10;Description automatically generated">
            <a:extLst>
              <a:ext uri="{FF2B5EF4-FFF2-40B4-BE49-F238E27FC236}">
                <a16:creationId xmlns:a16="http://schemas.microsoft.com/office/drawing/2014/main" id="{CD2C2944-E1A0-57DF-FF49-B50E4C10D2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869" y="2522667"/>
            <a:ext cx="5665691" cy="42165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B07A6F-F422-3DA2-099C-D684CD3BC994}"/>
              </a:ext>
            </a:extLst>
          </p:cNvPr>
          <p:cNvSpPr/>
          <p:nvPr/>
        </p:nvSpPr>
        <p:spPr>
          <a:xfrm>
            <a:off x="6096000" y="194061"/>
            <a:ext cx="55850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Rosalie Little Thunder (</a:t>
            </a:r>
            <a:r>
              <a:rPr lang="en-US" sz="800" b="0" i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Sičhą́ǧu</a:t>
            </a:r>
            <a:r>
              <a:rPr lang="en-US" sz="800" b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sz="800" i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Lakȟóta</a:t>
            </a:r>
            <a:r>
              <a:rPr lang="en-US" sz="800" b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, 1949-2014), </a:t>
            </a:r>
            <a:r>
              <a:rPr lang="en-US" sz="800" b="0" i="1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Possible Bags</a:t>
            </a:r>
            <a:r>
              <a:rPr lang="en-US" sz="800" b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, 1995, tanned hide, beads, feathers, and horsehair, 13 ½ x 18 in. ea.; Joslyn Art Museum, Museum purchase and partial gift of Putt Thompson, 1995.14.1</a:t>
            </a:r>
            <a:endParaRPr lang="en-US" sz="800" dirty="0">
              <a:solidFill>
                <a:schemeClr val="bg1"/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6622D7-1134-858D-A685-C492CD9817AA}"/>
              </a:ext>
            </a:extLst>
          </p:cNvPr>
          <p:cNvSpPr txBox="1"/>
          <p:nvPr/>
        </p:nvSpPr>
        <p:spPr>
          <a:xfrm>
            <a:off x="6661002" y="2522667"/>
            <a:ext cx="5665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Rosalie Little Thunder (</a:t>
            </a:r>
            <a:r>
              <a:rPr lang="en-US" sz="800" b="0" i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Sičhą́ǧu</a:t>
            </a:r>
            <a:r>
              <a:rPr lang="en-US" sz="800" b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sz="800" i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Lakȟóta</a:t>
            </a:r>
            <a:r>
              <a:rPr lang="en-US" sz="800" b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, 1949-2014), </a:t>
            </a:r>
            <a:r>
              <a:rPr lang="en-US" sz="800" b="0" i="1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Possible Bag</a:t>
            </a:r>
            <a:r>
              <a:rPr lang="en-US" sz="800" b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, 1985, hide, glass beads/ horsehair, hide, sinew, National Museum of the American Indian, donated to NMAI by Pam King in 1998, 25/4717.</a:t>
            </a:r>
            <a:endParaRPr lang="en-US" sz="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72DA3A-CBAF-1990-8F03-E0E342DA3B26}"/>
              </a:ext>
            </a:extLst>
          </p:cNvPr>
          <p:cNvSpPr txBox="1"/>
          <p:nvPr/>
        </p:nvSpPr>
        <p:spPr>
          <a:xfrm>
            <a:off x="324091" y="3717619"/>
            <a:ext cx="61808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“old patterns are peaceful and natural to me – so peaceful and powerful that when I start doing them, it’s almost as though I can recover that piece; I can achieve a kind of meditation. I can relate today and tomorrow with yesterday.” </a:t>
            </a:r>
          </a:p>
          <a:p>
            <a:endParaRPr lang="en-US" kern="0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“’look at this design, see the color combination.’ I’m taking them back to that earlier preservation period. The more I do this work, the more I see its relevance to my role from my grandfather’s generation to my children’s."</a:t>
            </a:r>
          </a:p>
        </p:txBody>
      </p:sp>
    </p:spTree>
    <p:extLst>
      <p:ext uri="{BB962C8B-B14F-4D97-AF65-F5344CB8AC3E}">
        <p14:creationId xmlns:p14="http://schemas.microsoft.com/office/powerpoint/2010/main" val="243035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6-10 at 2.06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943" y="0"/>
            <a:ext cx="45226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238" y="34290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Plains Indian buckskin tunic and</a:t>
            </a:r>
          </a:p>
          <a:p>
            <a:r>
              <a:rPr lang="en-US" i="1" dirty="0"/>
              <a:t>leggings given or sold to Rosa Bonheur</a:t>
            </a:r>
          </a:p>
          <a:p>
            <a:r>
              <a:rPr lang="en-US" i="1" dirty="0"/>
              <a:t>in 1889</a:t>
            </a:r>
            <a:r>
              <a:rPr lang="en-US" dirty="0"/>
              <a:t>. Beadwork, eagle feathers,</a:t>
            </a:r>
          </a:p>
          <a:p>
            <a:r>
              <a:rPr lang="en-US" dirty="0"/>
              <a:t>paint, and quillwork on deerskin.</a:t>
            </a:r>
          </a:p>
          <a:p>
            <a:r>
              <a:rPr lang="en-US" dirty="0" err="1"/>
              <a:t>Musée</a:t>
            </a:r>
            <a:r>
              <a:rPr lang="en-US" dirty="0"/>
              <a:t> de </a:t>
            </a:r>
            <a:r>
              <a:rPr lang="en-US" dirty="0" err="1"/>
              <a:t>l’Atelier</a:t>
            </a:r>
            <a:r>
              <a:rPr lang="en-US" dirty="0"/>
              <a:t> Rosa-Bonheur,</a:t>
            </a:r>
          </a:p>
          <a:p>
            <a:r>
              <a:rPr lang="en-US" dirty="0" err="1"/>
              <a:t>Ch.teau</a:t>
            </a:r>
            <a:r>
              <a:rPr lang="en-US" dirty="0"/>
              <a:t> de By, </a:t>
            </a:r>
            <a:r>
              <a:rPr lang="en-US" dirty="0" err="1"/>
              <a:t>Thomery</a:t>
            </a:r>
            <a:r>
              <a:rPr lang="en-US" dirty="0"/>
              <a:t>, France.</a:t>
            </a:r>
          </a:p>
          <a:p>
            <a:r>
              <a:rPr lang="en-US" dirty="0"/>
              <a:t>Photograph courtesy of Christie’s</a:t>
            </a:r>
          </a:p>
          <a:p>
            <a:r>
              <a:rPr lang="en-US" dirty="0"/>
              <a:t>Paris.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A25AA9E-3B71-3527-5376-8E11E470F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720" y="109459"/>
            <a:ext cx="5283280" cy="59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3426E1-789C-7655-65B2-9A7F21C07540}"/>
              </a:ext>
            </a:extLst>
          </p:cNvPr>
          <p:cNvSpPr txBox="1"/>
          <p:nvPr/>
        </p:nvSpPr>
        <p:spPr>
          <a:xfrm>
            <a:off x="335666" y="6227180"/>
            <a:ext cx="545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Oglala Lakota Maker, Warrior Shirt and pants, before 1887</a:t>
            </a:r>
          </a:p>
        </p:txBody>
      </p:sp>
    </p:spTree>
    <p:extLst>
      <p:ext uri="{BB962C8B-B14F-4D97-AF65-F5344CB8AC3E}">
        <p14:creationId xmlns:p14="http://schemas.microsoft.com/office/powerpoint/2010/main" val="2882195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Arts 08 00146 g006">
            <a:extLst>
              <a:ext uri="{FF2B5EF4-FFF2-40B4-BE49-F238E27FC236}">
                <a16:creationId xmlns:a16="http://schemas.microsoft.com/office/drawing/2014/main" id="{0E73B5B0-5A12-1294-43B9-E502D8312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8638" y="0"/>
            <a:ext cx="8594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004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33720-A3CD-8B26-3340-93E97AD52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6FEA334-033C-E0A0-A623-0B37851A97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B0709FF-BC3F-C20F-D287-3F2C1A4E5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8288" y="0"/>
            <a:ext cx="6573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070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32748" y="5836115"/>
            <a:ext cx="2848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Íŋyaŋ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Mathó</a:t>
            </a:r>
            <a:r>
              <a:rPr lang="en-US" dirty="0">
                <a:solidFill>
                  <a:schemeClr val="bg1"/>
                </a:solidFill>
              </a:rPr>
              <a:t>̌</a:t>
            </a:r>
          </a:p>
          <a:p>
            <a:r>
              <a:rPr lang="en-US" dirty="0">
                <a:solidFill>
                  <a:schemeClr val="bg1"/>
                </a:solidFill>
              </a:rPr>
              <a:t>Rocky Bear</a:t>
            </a:r>
          </a:p>
        </p:txBody>
      </p:sp>
      <p:sp>
        <p:nvSpPr>
          <p:cNvPr id="8" name="Rectangle 7"/>
          <p:cNvSpPr/>
          <p:nvPr/>
        </p:nvSpPr>
        <p:spPr>
          <a:xfrm>
            <a:off x="7483408" y="60182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Itĥúŋkasan</a:t>
            </a:r>
            <a:r>
              <a:rPr lang="en-US" dirty="0"/>
              <a:t> </a:t>
            </a:r>
            <a:r>
              <a:rPr lang="en-US" dirty="0" err="1"/>
              <a:t>Gleŝká</a:t>
            </a:r>
            <a:endParaRPr lang="en-US" dirty="0"/>
          </a:p>
          <a:p>
            <a:r>
              <a:rPr lang="en-US" dirty="0"/>
              <a:t>Spotted Weasel</a:t>
            </a:r>
          </a:p>
        </p:txBody>
      </p:sp>
      <p:sp>
        <p:nvSpPr>
          <p:cNvPr id="4" name="Rectangle 3"/>
          <p:cNvSpPr/>
          <p:nvPr/>
        </p:nvSpPr>
        <p:spPr>
          <a:xfrm>
            <a:off x="4481173" y="4029263"/>
            <a:ext cx="2941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Sam </a:t>
            </a:r>
            <a:r>
              <a:rPr lang="en-US" dirty="0" err="1"/>
              <a:t>Mathó</a:t>
            </a:r>
            <a:r>
              <a:rPr lang="en-US" dirty="0"/>
              <a:t>̌ </a:t>
            </a:r>
            <a:r>
              <a:rPr lang="en-US" dirty="0" err="1"/>
              <a:t>Išnála</a:t>
            </a:r>
            <a:endParaRPr lang="en-US" dirty="0"/>
          </a:p>
          <a:p>
            <a:r>
              <a:rPr lang="en-US" dirty="0"/>
              <a:t>Sam Lone Bear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EC9BC3-9536-7933-D3AE-7ED10725255A}"/>
              </a:ext>
            </a:extLst>
          </p:cNvPr>
          <p:cNvSpPr txBox="1"/>
          <p:nvPr/>
        </p:nvSpPr>
        <p:spPr>
          <a:xfrm>
            <a:off x="1632749" y="156117"/>
            <a:ext cx="284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I. Composite Characters</a:t>
            </a:r>
          </a:p>
        </p:txBody>
      </p:sp>
      <p:pic>
        <p:nvPicPr>
          <p:cNvPr id="5" name="Picture 4" descr="Screen Shot 2018-06-10 at 2.06.15 PM.png">
            <a:extLst>
              <a:ext uri="{FF2B5EF4-FFF2-40B4-BE49-F238E27FC236}">
                <a16:creationId xmlns:a16="http://schemas.microsoft.com/office/drawing/2014/main" id="{4B8ED5A6-FFDD-BF81-E5F6-719C6722D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863" y="-25115"/>
            <a:ext cx="4522699" cy="6858000"/>
          </a:xfrm>
          <a:prstGeom prst="rect">
            <a:avLst/>
          </a:prstGeom>
        </p:spPr>
      </p:pic>
      <p:pic>
        <p:nvPicPr>
          <p:cNvPr id="7" name="Picture 6" descr="Screen Shot 2018-09-19 at 4.43.06 PM.png">
            <a:extLst>
              <a:ext uri="{FF2B5EF4-FFF2-40B4-BE49-F238E27FC236}">
                <a16:creationId xmlns:a16="http://schemas.microsoft.com/office/drawing/2014/main" id="{348F7388-6176-2948-5CFE-3516A05AF2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905" y="375554"/>
            <a:ext cx="6008145" cy="431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77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3790F-D944-4340-5533-D552EF2B0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D1520D-639A-8FCA-19EE-CADD9B865C9E}"/>
              </a:ext>
            </a:extLst>
          </p:cNvPr>
          <p:cNvSpPr txBox="1"/>
          <p:nvPr/>
        </p:nvSpPr>
        <p:spPr>
          <a:xfrm>
            <a:off x="1021606" y="6236696"/>
            <a:ext cx="30376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ranklin Gothic Book" panose="020B0503020102020204" pitchFamily="34" charset="0"/>
              </a:rPr>
              <a:t>Powhatan’s Mantle,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DE2C0E-7F01-440B-21B2-CAD8FB89BAF6}"/>
              </a:ext>
            </a:extLst>
          </p:cNvPr>
          <p:cNvSpPr/>
          <p:nvPr/>
        </p:nvSpPr>
        <p:spPr>
          <a:xfrm>
            <a:off x="9976184" y="144927"/>
            <a:ext cx="1721830" cy="3284073"/>
          </a:xfrm>
          <a:prstGeom prst="roundRect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6599A60-E62B-CE0A-D4C5-288A8E5AB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410325" y="105103"/>
            <a:ext cx="8397766" cy="617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WHATAN'S MANTLE | Ashmolean Museum">
            <a:extLst>
              <a:ext uri="{FF2B5EF4-FFF2-40B4-BE49-F238E27FC236}">
                <a16:creationId xmlns:a16="http://schemas.microsoft.com/office/drawing/2014/main" id="{0AD5F3D1-1082-10C5-1B05-3E2E22539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2" y="746439"/>
            <a:ext cx="5496910" cy="25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8B21386-9DFB-A2C7-5753-C3C2A693F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986" y="3342441"/>
            <a:ext cx="4418150" cy="33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41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770" y="3674327"/>
            <a:ext cx="8534400" cy="1752600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646" y="6076800"/>
            <a:ext cx="8370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Rosa Bonheur</a:t>
            </a:r>
            <a:r>
              <a:rPr lang="en-US" i="1" dirty="0">
                <a:solidFill>
                  <a:schemeClr val="bg1"/>
                </a:solidFill>
              </a:rPr>
              <a:t>, Mounted Indians Carrying Spears</a:t>
            </a:r>
            <a:r>
              <a:rPr lang="en-US" dirty="0">
                <a:solidFill>
                  <a:schemeClr val="bg1"/>
                </a:solidFill>
              </a:rPr>
              <a:t>, 1890, oil on board, Whitney Gallery of Western Art, Buffalo Bill Center of the West</a:t>
            </a:r>
          </a:p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6" descr="C:\Users\coye\AppData\Local\Microsoft\Windows\Temporary Internet Files\Content.Outlook\GFNCABY0\8 04 6 (2).jpg">
            <a:extLst>
              <a:ext uri="{FF2B5EF4-FFF2-40B4-BE49-F238E27FC236}">
                <a16:creationId xmlns:a16="http://schemas.microsoft.com/office/drawing/2014/main" id="{B04326BC-F918-DF45-8078-26A1334FE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022"/>
            <a:ext cx="7856034" cy="569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50C779-214D-846E-89EC-8644014136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803" y="184665"/>
            <a:ext cx="4070849" cy="52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41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D7938-C7E9-2F96-C596-9D5D2E6F6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E0AB7A0-CFB4-7555-096A-3EED2E53A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0530" y="0"/>
            <a:ext cx="7405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65EB12F-9789-9AA3-F65D-764C93856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504" y="102470"/>
            <a:ext cx="3181136" cy="378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78B1974-4CD5-6C68-2D28-63D65269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7395" y="3899846"/>
            <a:ext cx="1864127" cy="285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206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C1FD5E2-7C29-81E0-F188-E3A4DF07FD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40" y="117676"/>
            <a:ext cx="5518459" cy="651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72892BF-63E1-8367-8D1A-2BDF5D9B7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75" y="0"/>
            <a:ext cx="5953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999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B641B-6895-1AB2-3BDA-A4688CD45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E32DAAD-DD90-4DDB-023A-18EDEC14C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5620" y="0"/>
            <a:ext cx="272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470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A2A50-782B-518D-C5D5-45BC3A76F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9F5DCA-790D-805C-1832-D0648A38BBF6}"/>
              </a:ext>
            </a:extLst>
          </p:cNvPr>
          <p:cNvSpPr txBox="1"/>
          <p:nvPr/>
        </p:nvSpPr>
        <p:spPr>
          <a:xfrm>
            <a:off x="4313356" y="1"/>
            <a:ext cx="2765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Blackfeet Maker, Dress, c. 1900</a:t>
            </a:r>
          </a:p>
        </p:txBody>
      </p:sp>
      <p:pic>
        <p:nvPicPr>
          <p:cNvPr id="8" name="Picture 7" descr="A close up of a blanket&#10;&#10;Description automatically generated">
            <a:extLst>
              <a:ext uri="{FF2B5EF4-FFF2-40B4-BE49-F238E27FC236}">
                <a16:creationId xmlns:a16="http://schemas.microsoft.com/office/drawing/2014/main" id="{2219A1B7-1165-B8EA-2B26-1ED43F62E5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02" y="824090"/>
            <a:ext cx="4711506" cy="5898444"/>
          </a:xfrm>
          <a:prstGeom prst="rect">
            <a:avLst/>
          </a:prstGeom>
        </p:spPr>
      </p:pic>
      <p:pic>
        <p:nvPicPr>
          <p:cNvPr id="10" name="Picture 9" descr="A close up of a beaded pillow&#10;&#10;Description automatically generated">
            <a:extLst>
              <a:ext uri="{FF2B5EF4-FFF2-40B4-BE49-F238E27FC236}">
                <a16:creationId xmlns:a16="http://schemas.microsoft.com/office/drawing/2014/main" id="{818B1454-58CC-8361-2258-7B1A7140A6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704" y="1919111"/>
            <a:ext cx="4357134" cy="388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05792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51A85-A9E1-5128-5570-86A988ABB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F1F2E0-B54F-B5C1-E19C-68346166C7FC}"/>
              </a:ext>
            </a:extLst>
          </p:cNvPr>
          <p:cNvSpPr txBox="1"/>
          <p:nvPr/>
        </p:nvSpPr>
        <p:spPr>
          <a:xfrm>
            <a:off x="4313356" y="1"/>
            <a:ext cx="2765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Blackfeet Maker, Dress, c. 1900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D3ADB3-BE01-A76F-23A9-51AE47FC6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6245" y="-1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beaded object&#10;&#10;Description automatically generated">
            <a:extLst>
              <a:ext uri="{FF2B5EF4-FFF2-40B4-BE49-F238E27FC236}">
                <a16:creationId xmlns:a16="http://schemas.microsoft.com/office/drawing/2014/main" id="{0470AC5C-5074-68DA-9868-71348A1911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77" y="0"/>
            <a:ext cx="517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90228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C2BD2-DE00-8BBE-EC6E-4E165C047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1B6BE6-2AD9-2EAD-E215-B6C562050ADC}"/>
              </a:ext>
            </a:extLst>
          </p:cNvPr>
          <p:cNvSpPr/>
          <p:nvPr/>
        </p:nvSpPr>
        <p:spPr>
          <a:xfrm>
            <a:off x="10697670" y="0"/>
            <a:ext cx="149433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23BA0F-5D91-5870-119E-85B25E7527B5}"/>
              </a:ext>
            </a:extLst>
          </p:cNvPr>
          <p:cNvSpPr/>
          <p:nvPr/>
        </p:nvSpPr>
        <p:spPr>
          <a:xfrm>
            <a:off x="0" y="2984992"/>
            <a:ext cx="195855" cy="673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36296D-F5CF-B4C3-E84E-4700654B67ED}"/>
              </a:ext>
            </a:extLst>
          </p:cNvPr>
          <p:cNvSpPr/>
          <p:nvPr/>
        </p:nvSpPr>
        <p:spPr>
          <a:xfrm>
            <a:off x="268279" y="2988211"/>
            <a:ext cx="195855" cy="673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D15996-40E1-22A4-2A2E-E86B5EE9C46F}"/>
              </a:ext>
            </a:extLst>
          </p:cNvPr>
          <p:cNvSpPr/>
          <p:nvPr/>
        </p:nvSpPr>
        <p:spPr>
          <a:xfrm>
            <a:off x="536977" y="2984992"/>
            <a:ext cx="195855" cy="673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88907F-0A05-058A-83E0-7EC623766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870252" y="56233"/>
            <a:ext cx="5225748" cy="674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AB7CA1-8A3D-9E7E-C893-552828FC14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282169" y="37238"/>
            <a:ext cx="2831001" cy="6734543"/>
          </a:xfrm>
          <a:prstGeom prst="rect">
            <a:avLst/>
          </a:prstGeom>
        </p:spPr>
      </p:pic>
      <p:pic>
        <p:nvPicPr>
          <p:cNvPr id="2" name="Picture 1" descr="A drawing of a person on a piece of paper&#10;&#10;Description automatically generated">
            <a:extLst>
              <a:ext uri="{FF2B5EF4-FFF2-40B4-BE49-F238E27FC236}">
                <a16:creationId xmlns:a16="http://schemas.microsoft.com/office/drawing/2014/main" id="{940575DC-C132-CA69-B9F1-74710E32F5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51192" y="1946356"/>
            <a:ext cx="4275786" cy="291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0074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1B274-A57E-523C-8819-6469C8647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EDA748-E2E5-D696-0683-B6A5C8FAAD1C}"/>
              </a:ext>
            </a:extLst>
          </p:cNvPr>
          <p:cNvSpPr/>
          <p:nvPr/>
        </p:nvSpPr>
        <p:spPr>
          <a:xfrm>
            <a:off x="10697670" y="0"/>
            <a:ext cx="149433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A5F6A-6B2F-9639-2CD9-B736750369EF}"/>
              </a:ext>
            </a:extLst>
          </p:cNvPr>
          <p:cNvSpPr/>
          <p:nvPr/>
        </p:nvSpPr>
        <p:spPr>
          <a:xfrm>
            <a:off x="0" y="2984992"/>
            <a:ext cx="195855" cy="673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83EF2B-D6E3-75DC-C54D-054667F09E9B}"/>
              </a:ext>
            </a:extLst>
          </p:cNvPr>
          <p:cNvSpPr/>
          <p:nvPr/>
        </p:nvSpPr>
        <p:spPr>
          <a:xfrm>
            <a:off x="268279" y="2988211"/>
            <a:ext cx="195855" cy="673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63A7BA-B5C0-A0ED-F653-5639A9C2A817}"/>
              </a:ext>
            </a:extLst>
          </p:cNvPr>
          <p:cNvSpPr/>
          <p:nvPr/>
        </p:nvSpPr>
        <p:spPr>
          <a:xfrm>
            <a:off x="536977" y="2984992"/>
            <a:ext cx="195855" cy="673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2ED367-7899-CC06-B6BB-0E62D1C08D5E}"/>
              </a:ext>
            </a:extLst>
          </p:cNvPr>
          <p:cNvSpPr txBox="1"/>
          <p:nvPr/>
        </p:nvSpPr>
        <p:spPr>
          <a:xfrm>
            <a:off x="7830355" y="4272677"/>
            <a:ext cx="304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dirty="0">
              <a:solidFill>
                <a:srgbClr val="242424"/>
              </a:solidFill>
              <a:latin typeface="Tw Cen MT" panose="020B0602020104020603" pitchFamily="34" charset="77"/>
              <a:ea typeface="Calibri"/>
              <a:cs typeface="Calibri"/>
            </a:endParaRPr>
          </a:p>
        </p:txBody>
      </p:sp>
      <p:pic>
        <p:nvPicPr>
          <p:cNvPr id="5" name="Picture 4" descr="A painting of a person holding a hat&#10;&#10;Description automatically generated">
            <a:extLst>
              <a:ext uri="{FF2B5EF4-FFF2-40B4-BE49-F238E27FC236}">
                <a16:creationId xmlns:a16="http://schemas.microsoft.com/office/drawing/2014/main" id="{43AEC233-049A-5342-9FCA-C9E47DCCE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505" y="0"/>
            <a:ext cx="4765517" cy="688957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4E924F7-4390-8746-A9CD-A865C60D8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136705" y="0"/>
            <a:ext cx="5302496" cy="68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612853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1577" y="79022"/>
            <a:ext cx="1873272" cy="282666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 descr="A close up of a blanket&#10;&#10;Description automatically generated">
            <a:extLst>
              <a:ext uri="{FF2B5EF4-FFF2-40B4-BE49-F238E27FC236}">
                <a16:creationId xmlns:a16="http://schemas.microsoft.com/office/drawing/2014/main" id="{07519D2C-8659-C888-400C-34FF35B2CC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54" y="0"/>
            <a:ext cx="177689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BE3DD-9920-9003-5B89-CFFFE3380F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956" y="79022"/>
            <a:ext cx="2789356" cy="6626146"/>
          </a:xfrm>
          <a:prstGeom prst="rect">
            <a:avLst/>
          </a:prstGeom>
        </p:spPr>
      </p:pic>
      <p:pic>
        <p:nvPicPr>
          <p:cNvPr id="9" name="Picture 8" descr="A painting of a dress&#10;&#10;Description automatically generated">
            <a:extLst>
              <a:ext uri="{FF2B5EF4-FFF2-40B4-BE49-F238E27FC236}">
                <a16:creationId xmlns:a16="http://schemas.microsoft.com/office/drawing/2014/main" id="{CBCE4CBF-88BB-0341-FF3A-23C98AD5FE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548" y="50231"/>
            <a:ext cx="5258840" cy="52386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2F42C6-5179-3637-D13E-43FCD74681E5}"/>
              </a:ext>
            </a:extLst>
          </p:cNvPr>
          <p:cNvSpPr txBox="1"/>
          <p:nvPr/>
        </p:nvSpPr>
        <p:spPr>
          <a:xfrm>
            <a:off x="6815029" y="5330442"/>
            <a:ext cx="36937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Nancy Josephine Clark, </a:t>
            </a:r>
            <a:r>
              <a:rPr lang="en-US" i="1" dirty="0">
                <a:solidFill>
                  <a:schemeClr val="bg1"/>
                </a:solidFill>
              </a:rPr>
              <a:t>Blackfeet Dress</a:t>
            </a:r>
            <a:r>
              <a:rPr lang="en-US" dirty="0">
                <a:solidFill>
                  <a:schemeClr val="bg1"/>
                </a:solidFill>
              </a:rPr>
              <a:t>, 2023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Mokakssini</a:t>
            </a:r>
            <a:r>
              <a:rPr lang="en-US" dirty="0">
                <a:solidFill>
                  <a:schemeClr val="bg1"/>
                </a:solidFill>
              </a:rPr>
              <a:t> – Blackfoot </a:t>
            </a:r>
            <a:r>
              <a:rPr lang="en-US" dirty="0" err="1">
                <a:solidFill>
                  <a:schemeClr val="bg1"/>
                </a:solidFill>
              </a:rPr>
              <a:t>Knoweledge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9993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9-27 at 10.35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125" y="11673"/>
            <a:ext cx="3246121" cy="6658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11035B-9577-A546-B110-A0D856E8EF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881" y="266687"/>
            <a:ext cx="4389120" cy="63258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0E9E5E-BACD-7843-8705-CF634D311CCF}"/>
              </a:ext>
            </a:extLst>
          </p:cNvPr>
          <p:cNvSpPr/>
          <p:nvPr/>
        </p:nvSpPr>
        <p:spPr>
          <a:xfrm>
            <a:off x="5193045" y="3666446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77"/>
              </a:rPr>
              <a:t>Thomas Jefferson</a:t>
            </a:r>
          </a:p>
          <a:p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77"/>
              </a:rPr>
              <a:t>Indian peace medal</a:t>
            </a:r>
          </a:p>
          <a:p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77"/>
              </a:rPr>
              <a:t>owned by Powder Face</a:t>
            </a:r>
          </a:p>
          <a:p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77"/>
              </a:rPr>
              <a:t>(Northern </a:t>
            </a:r>
            <a:r>
              <a:rPr lang="en-US" sz="1400" dirty="0" err="1">
                <a:solidFill>
                  <a:schemeClr val="bg1"/>
                </a:solidFill>
                <a:latin typeface="Tw Cen MT" panose="020B0602020104020603" pitchFamily="34" charset="77"/>
              </a:rPr>
              <a:t>Inunaina</a:t>
            </a:r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77"/>
              </a:rPr>
              <a:t>/</a:t>
            </a:r>
          </a:p>
          <a:p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77"/>
              </a:rPr>
              <a:t>Arapaho), Oklahoma,</a:t>
            </a:r>
          </a:p>
          <a:p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77"/>
              </a:rPr>
              <a:t>1801. Artist unknown.</a:t>
            </a:r>
          </a:p>
          <a:p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77"/>
              </a:rPr>
              <a:t>Bronze copper alloy,</a:t>
            </a:r>
          </a:p>
          <a:p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77"/>
              </a:rPr>
              <a:t>hide, porcupine quills,</a:t>
            </a:r>
          </a:p>
          <a:p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77"/>
              </a:rPr>
              <a:t>feathers, dye, metal</a:t>
            </a:r>
          </a:p>
          <a:p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77"/>
              </a:rPr>
              <a:t>cones, 14 x 17 . in.</a:t>
            </a:r>
          </a:p>
          <a:p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77"/>
              </a:rPr>
              <a:t>National Museum of</a:t>
            </a:r>
          </a:p>
          <a:p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77"/>
              </a:rPr>
              <a:t>the American Indian,</a:t>
            </a:r>
          </a:p>
          <a:p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77"/>
              </a:rPr>
              <a:t>Smithsonian Institution</a:t>
            </a:r>
          </a:p>
          <a:p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77"/>
              </a:rPr>
              <a:t>(24/1965)</a:t>
            </a:r>
          </a:p>
        </p:txBody>
      </p:sp>
    </p:spTree>
    <p:extLst>
      <p:ext uri="{BB962C8B-B14F-4D97-AF65-F5344CB8AC3E}">
        <p14:creationId xmlns:p14="http://schemas.microsoft.com/office/powerpoint/2010/main" val="2947537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18951-4BA4-A57D-D133-2A5EC862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051F2F-BF48-1766-B537-3CAA396FC743}"/>
              </a:ext>
            </a:extLst>
          </p:cNvPr>
          <p:cNvSpPr txBox="1"/>
          <p:nvPr/>
        </p:nvSpPr>
        <p:spPr>
          <a:xfrm>
            <a:off x="1021606" y="6236696"/>
            <a:ext cx="30376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ranklin Gothic Book" panose="020B0503020102020204" pitchFamily="34" charset="0"/>
              </a:rPr>
              <a:t>Powhatan’s Mantle,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38F9E4-A72C-EE1A-59DD-670FDE8CB6CB}"/>
              </a:ext>
            </a:extLst>
          </p:cNvPr>
          <p:cNvSpPr/>
          <p:nvPr/>
        </p:nvSpPr>
        <p:spPr>
          <a:xfrm>
            <a:off x="9976184" y="144927"/>
            <a:ext cx="1721830" cy="3284073"/>
          </a:xfrm>
          <a:prstGeom prst="roundRect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4" descr="No photo description available.">
            <a:extLst>
              <a:ext uri="{FF2B5EF4-FFF2-40B4-BE49-F238E27FC236}">
                <a16:creationId xmlns:a16="http://schemas.microsoft.com/office/drawing/2014/main" id="{A3EC44BA-C29A-A524-2B00-76B8016EE6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group of small white shells on a brown surface&#10;&#10;Description automatically generated">
            <a:extLst>
              <a:ext uri="{FF2B5EF4-FFF2-40B4-BE49-F238E27FC236}">
                <a16:creationId xmlns:a16="http://schemas.microsoft.com/office/drawing/2014/main" id="{9816EFFE-FEC2-414F-0713-3CA9AE011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58" y="302172"/>
            <a:ext cx="7220608" cy="5415456"/>
          </a:xfrm>
          <a:prstGeom prst="rect">
            <a:avLst/>
          </a:prstGeom>
        </p:spPr>
      </p:pic>
      <p:pic>
        <p:nvPicPr>
          <p:cNvPr id="9" name="Picture 8" descr="A close-up of a leather rug&#10;&#10;Description automatically generated">
            <a:extLst>
              <a:ext uri="{FF2B5EF4-FFF2-40B4-BE49-F238E27FC236}">
                <a16:creationId xmlns:a16="http://schemas.microsoft.com/office/drawing/2014/main" id="{58BBF908-CD1D-3C2A-BBF7-EBA431FE6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52392" y="1174750"/>
            <a:ext cx="63500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7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4D4EA-1403-DEB8-4B88-5DB809E50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57F0F3-5E1B-A16D-D65E-6D88619816C9}"/>
              </a:ext>
            </a:extLst>
          </p:cNvPr>
          <p:cNvSpPr txBox="1"/>
          <p:nvPr/>
        </p:nvSpPr>
        <p:spPr>
          <a:xfrm>
            <a:off x="283915" y="544779"/>
            <a:ext cx="285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C9AF32-F989-C9B5-CA51-25BC5C37A507}"/>
              </a:ext>
            </a:extLst>
          </p:cNvPr>
          <p:cNvSpPr txBox="1"/>
          <p:nvPr/>
        </p:nvSpPr>
        <p:spPr>
          <a:xfrm>
            <a:off x="99109" y="5690392"/>
            <a:ext cx="419754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mallpox, 2009 beads and acrylic on suedeboard 61.0 x 45.7 cm Collection of  the MacKenzie Art Gallery – Ruth Cuthand">
            <a:extLst>
              <a:ext uri="{FF2B5EF4-FFF2-40B4-BE49-F238E27FC236}">
                <a16:creationId xmlns:a16="http://schemas.microsoft.com/office/drawing/2014/main" id="{05719818-A287-894F-2AC8-71D6345D0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150" y="0"/>
            <a:ext cx="5270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aded Images of Disease Explore the Impact of Colonial Trade — Colossal">
            <a:extLst>
              <a:ext uri="{FF2B5EF4-FFF2-40B4-BE49-F238E27FC236}">
                <a16:creationId xmlns:a16="http://schemas.microsoft.com/office/drawing/2014/main" id="{0149C5B8-7716-47BE-606E-728F09D81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581" y="544779"/>
            <a:ext cx="5129332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40F929-2356-6F35-93AB-33B01DE64F20}"/>
              </a:ext>
            </a:extLst>
          </p:cNvPr>
          <p:cNvSpPr txBox="1"/>
          <p:nvPr/>
        </p:nvSpPr>
        <p:spPr>
          <a:xfrm>
            <a:off x="7786688" y="4829175"/>
            <a:ext cx="34591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Ruth </a:t>
            </a:r>
            <a:r>
              <a:rPr lang="en-US" dirty="0" err="1">
                <a:solidFill>
                  <a:schemeClr val="bg1"/>
                </a:solidFill>
              </a:rPr>
              <a:t>Cuthand</a:t>
            </a:r>
            <a:r>
              <a:rPr lang="en-US" dirty="0">
                <a:solidFill>
                  <a:schemeClr val="bg1"/>
                </a:solidFill>
              </a:rPr>
              <a:t> (Plains Cree and Scots), </a:t>
            </a:r>
            <a:r>
              <a:rPr lang="en-US" i="1" dirty="0">
                <a:solidFill>
                  <a:schemeClr val="bg1"/>
                </a:solidFill>
              </a:rPr>
              <a:t>Trading: Smallpox</a:t>
            </a:r>
            <a:r>
              <a:rPr lang="en-US" dirty="0">
                <a:solidFill>
                  <a:schemeClr val="bg1"/>
                </a:solidFill>
              </a:rPr>
              <a:t>, 2009, beads and acrylic on suede board, 24 x 18”, </a:t>
            </a:r>
            <a:r>
              <a:rPr lang="en-US" dirty="0" err="1">
                <a:solidFill>
                  <a:schemeClr val="bg1"/>
                </a:solidFill>
              </a:rPr>
              <a:t>MacKenzie</a:t>
            </a:r>
            <a:r>
              <a:rPr lang="en-US" dirty="0">
                <a:solidFill>
                  <a:schemeClr val="bg1"/>
                </a:solidFill>
              </a:rPr>
              <a:t> Art Gallery</a:t>
            </a:r>
          </a:p>
        </p:txBody>
      </p:sp>
    </p:spTree>
    <p:extLst>
      <p:ext uri="{BB962C8B-B14F-4D97-AF65-F5344CB8AC3E}">
        <p14:creationId xmlns:p14="http://schemas.microsoft.com/office/powerpoint/2010/main" val="4220820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7EE2F-72A0-AEF0-FC17-655E2A61E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DA366A-53D3-4B75-40F2-788117C441A7}"/>
              </a:ext>
            </a:extLst>
          </p:cNvPr>
          <p:cNvSpPr txBox="1"/>
          <p:nvPr/>
        </p:nvSpPr>
        <p:spPr>
          <a:xfrm>
            <a:off x="283915" y="544779"/>
            <a:ext cx="285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23C7FB-4FAE-D1DA-D425-6F35B411E681}"/>
              </a:ext>
            </a:extLst>
          </p:cNvPr>
          <p:cNvSpPr txBox="1"/>
          <p:nvPr/>
        </p:nvSpPr>
        <p:spPr>
          <a:xfrm>
            <a:off x="99109" y="5690392"/>
            <a:ext cx="419754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Beaded Images of Disease Explore the Impact of Colonial Trade — Colossal">
            <a:extLst>
              <a:ext uri="{FF2B5EF4-FFF2-40B4-BE49-F238E27FC236}">
                <a16:creationId xmlns:a16="http://schemas.microsoft.com/office/drawing/2014/main" id="{80F3087B-DA19-946F-A7E6-11ABC3D38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581" y="544779"/>
            <a:ext cx="5129332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228883-5974-A72B-0831-D4A3B11705C7}"/>
              </a:ext>
            </a:extLst>
          </p:cNvPr>
          <p:cNvSpPr txBox="1"/>
          <p:nvPr/>
        </p:nvSpPr>
        <p:spPr>
          <a:xfrm>
            <a:off x="7786688" y="4829175"/>
            <a:ext cx="3459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Ruth </a:t>
            </a:r>
            <a:r>
              <a:rPr lang="en-US" dirty="0" err="1">
                <a:solidFill>
                  <a:schemeClr val="bg1"/>
                </a:solidFill>
              </a:rPr>
              <a:t>Cuthand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</a:rPr>
              <a:t>Trading: Smallpox</a:t>
            </a:r>
            <a:r>
              <a:rPr lang="en-US" dirty="0">
                <a:solidFill>
                  <a:schemeClr val="bg1"/>
                </a:solidFill>
              </a:rPr>
              <a:t>, 2009, beads and acrylic on suede board, 24 x 18”, </a:t>
            </a:r>
            <a:r>
              <a:rPr lang="en-US" dirty="0" err="1">
                <a:solidFill>
                  <a:schemeClr val="bg1"/>
                </a:solidFill>
              </a:rPr>
              <a:t>MacKenzie</a:t>
            </a:r>
            <a:r>
              <a:rPr lang="en-US" dirty="0">
                <a:solidFill>
                  <a:schemeClr val="bg1"/>
                </a:solidFill>
              </a:rPr>
              <a:t> Art Gallery</a:t>
            </a:r>
          </a:p>
        </p:txBody>
      </p:sp>
      <p:pic>
        <p:nvPicPr>
          <p:cNvPr id="2050" name="Picture 2" descr="But There's No Scar?">
            <a:extLst>
              <a:ext uri="{FF2B5EF4-FFF2-40B4-BE49-F238E27FC236}">
                <a16:creationId xmlns:a16="http://schemas.microsoft.com/office/drawing/2014/main" id="{FD0D0B48-BD58-771D-E7E3-F5390B03D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2698" y="0"/>
            <a:ext cx="10085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850D96-678D-724D-65C7-3BA9FC22D537}"/>
              </a:ext>
            </a:extLst>
          </p:cNvPr>
          <p:cNvSpPr txBox="1"/>
          <p:nvPr/>
        </p:nvSpPr>
        <p:spPr>
          <a:xfrm>
            <a:off x="99109" y="3429000"/>
            <a:ext cx="1696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Catherine Blackburn (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Dëne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)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</a:rPr>
              <a:t>But There’s No Scar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734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44E15-3459-7ACC-637B-89E01DD1F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BAFDEC-9DC4-EF8B-BA29-C4404BA21873}"/>
              </a:ext>
            </a:extLst>
          </p:cNvPr>
          <p:cNvSpPr txBox="1"/>
          <p:nvPr/>
        </p:nvSpPr>
        <p:spPr>
          <a:xfrm>
            <a:off x="283915" y="544779"/>
            <a:ext cx="285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616171-F24D-7E77-310E-58C0F7ED13DC}"/>
              </a:ext>
            </a:extLst>
          </p:cNvPr>
          <p:cNvSpPr txBox="1"/>
          <p:nvPr/>
        </p:nvSpPr>
        <p:spPr>
          <a:xfrm>
            <a:off x="99109" y="5690392"/>
            <a:ext cx="419754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29A32C-2F71-EC12-8649-46A59DEC33F0}"/>
              </a:ext>
            </a:extLst>
          </p:cNvPr>
          <p:cNvSpPr txBox="1"/>
          <p:nvPr/>
        </p:nvSpPr>
        <p:spPr>
          <a:xfrm>
            <a:off x="8615190" y="4263529"/>
            <a:ext cx="2630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Catherine Blackburn, </a:t>
            </a:r>
            <a:r>
              <a:rPr lang="en-US" i="1" dirty="0">
                <a:solidFill>
                  <a:schemeClr val="bg1"/>
                </a:solidFill>
              </a:rPr>
              <a:t>But there’s No Scar II?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2" name="Picture 4" descr="But There's No Scar II?">
            <a:extLst>
              <a:ext uri="{FF2B5EF4-FFF2-40B4-BE49-F238E27FC236}">
                <a16:creationId xmlns:a16="http://schemas.microsoft.com/office/drawing/2014/main" id="{F5C0E85E-18EB-74D8-5917-6582A6B9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915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9E535-8DB9-CC52-9B98-EC9E9B6D0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4846BC-1AE7-CDF4-FE6D-6413AF508588}"/>
              </a:ext>
            </a:extLst>
          </p:cNvPr>
          <p:cNvSpPr txBox="1"/>
          <p:nvPr/>
        </p:nvSpPr>
        <p:spPr>
          <a:xfrm>
            <a:off x="283915" y="544779"/>
            <a:ext cx="285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D7ABB-E819-778F-7E55-DF2ADF7FD3C6}"/>
              </a:ext>
            </a:extLst>
          </p:cNvPr>
          <p:cNvSpPr txBox="1"/>
          <p:nvPr/>
        </p:nvSpPr>
        <p:spPr>
          <a:xfrm>
            <a:off x="99109" y="5690392"/>
            <a:ext cx="419754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429B3D-3A2F-F7CE-4FAC-DBF7903D37C9}"/>
              </a:ext>
            </a:extLst>
          </p:cNvPr>
          <p:cNvSpPr txBox="1"/>
          <p:nvPr/>
        </p:nvSpPr>
        <p:spPr>
          <a:xfrm>
            <a:off x="8615190" y="4263529"/>
            <a:ext cx="2630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Catherine Blackburn, </a:t>
            </a:r>
            <a:r>
              <a:rPr lang="en-US" i="1" dirty="0">
                <a:solidFill>
                  <a:schemeClr val="bg1"/>
                </a:solidFill>
              </a:rPr>
              <a:t>But there’s No Scar 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But There's No Scar? (detail)">
            <a:extLst>
              <a:ext uri="{FF2B5EF4-FFF2-40B4-BE49-F238E27FC236}">
                <a16:creationId xmlns:a16="http://schemas.microsoft.com/office/drawing/2014/main" id="{CF247B53-64A4-8755-F0B6-D3F84923C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1552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7325" y="257395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Tw Cen MT" panose="020B0602020104020603" pitchFamily="34" charset="77"/>
              </a:rPr>
              <a:t>1831 Wampum, Vatican Museums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A9F0A-C2A8-864A-8D44-E8BBDE8053C5}"/>
              </a:ext>
            </a:extLst>
          </p:cNvPr>
          <p:cNvSpPr txBox="1"/>
          <p:nvPr/>
        </p:nvSpPr>
        <p:spPr>
          <a:xfrm>
            <a:off x="8016240" y="72628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5D44D-C1F9-2249-8C38-A382FAC33BDD}"/>
              </a:ext>
            </a:extLst>
          </p:cNvPr>
          <p:cNvSpPr txBox="1"/>
          <p:nvPr/>
        </p:nvSpPr>
        <p:spPr>
          <a:xfrm>
            <a:off x="1676400" y="379476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BAF004-307E-4249-929A-D448D8A5FED5}"/>
              </a:ext>
            </a:extLst>
          </p:cNvPr>
          <p:cNvSpPr txBox="1"/>
          <p:nvPr/>
        </p:nvSpPr>
        <p:spPr>
          <a:xfrm>
            <a:off x="11585728" y="5840594"/>
            <a:ext cx="1706091" cy="340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CF6AD8-9AB5-6F40-BD46-3EB4716061AD}"/>
              </a:ext>
            </a:extLst>
          </p:cNvPr>
          <p:cNvSpPr txBox="1"/>
          <p:nvPr/>
        </p:nvSpPr>
        <p:spPr>
          <a:xfrm>
            <a:off x="6720840" y="259080"/>
            <a:ext cx="3596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77"/>
              </a:rPr>
              <a:t>Co-eval artistry</a:t>
            </a:r>
          </a:p>
          <a:p>
            <a:r>
              <a:rPr lang="en-US" dirty="0">
                <a:latin typeface="Tw Cen MT" panose="020B0602020104020603" pitchFamily="34" charset="77"/>
              </a:rPr>
              <a:t>Right to opacity or readings beyond our access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1AFA26-EBA7-AA13-10E4-9DB009D4B9BE}"/>
              </a:ext>
            </a:extLst>
          </p:cNvPr>
          <p:cNvSpPr txBox="1"/>
          <p:nvPr/>
        </p:nvSpPr>
        <p:spPr>
          <a:xfrm>
            <a:off x="396660" y="5980006"/>
            <a:ext cx="6650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WHOMPOM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CA091-E096-057D-4336-4C48B625143C}"/>
              </a:ext>
            </a:extLst>
          </p:cNvPr>
          <p:cNvSpPr txBox="1"/>
          <p:nvPr/>
        </p:nvSpPr>
        <p:spPr>
          <a:xfrm>
            <a:off x="9215438" y="6092021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Indigenous person and a priest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83C72-F046-A6D9-C281-8EFABADCEB3D}"/>
              </a:ext>
            </a:extLst>
          </p:cNvPr>
          <p:cNvSpPr txBox="1"/>
          <p:nvPr/>
        </p:nvSpPr>
        <p:spPr>
          <a:xfrm>
            <a:off x="324492" y="5768855"/>
            <a:ext cx="8890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Christi Belcourt, Wisdom of the Universe, 2014</a:t>
            </a:r>
          </a:p>
          <a:p>
            <a:pPr algn="l"/>
            <a:r>
              <a:rPr lang="en-US" b="0" i="0" dirty="0">
                <a:solidFill>
                  <a:schemeClr val="bg1"/>
                </a:solidFill>
                <a:effectLst/>
                <a:latin typeface="CommonGround_Normal"/>
              </a:rPr>
              <a:t>“Perhaps it's time to place the rights of Mother Earth ahead of the rights to Mother Earth."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painting of a tree with flowers and birds&#10;&#10;Description automatically generated">
            <a:extLst>
              <a:ext uri="{FF2B5EF4-FFF2-40B4-BE49-F238E27FC236}">
                <a16:creationId xmlns:a16="http://schemas.microsoft.com/office/drawing/2014/main" id="{BD5FD0F0-4FCD-8134-CD76-FE331A2CED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3" y="257294"/>
            <a:ext cx="7848602" cy="4761237"/>
          </a:xfrm>
          <a:prstGeom prst="rect">
            <a:avLst/>
          </a:prstGeom>
        </p:spPr>
      </p:pic>
      <p:pic>
        <p:nvPicPr>
          <p:cNvPr id="3074" name="Picture 2" descr="The Wisdom of the Universe (detail) | Acrylic painting by Ch… | Flickr">
            <a:extLst>
              <a:ext uri="{FF2B5EF4-FFF2-40B4-BE49-F238E27FC236}">
                <a16:creationId xmlns:a16="http://schemas.microsoft.com/office/drawing/2014/main" id="{2AC45EE1-2368-E998-82A4-064FF34CE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295" y="1015193"/>
            <a:ext cx="4464705" cy="35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5310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0CD48-B9CC-7D2A-B6E3-96F3495D5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C42E86-EF00-7F74-F635-15E8ACA5563E}"/>
              </a:ext>
            </a:extLst>
          </p:cNvPr>
          <p:cNvSpPr/>
          <p:nvPr/>
        </p:nvSpPr>
        <p:spPr>
          <a:xfrm>
            <a:off x="187325" y="257395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Tw Cen MT" panose="020B0602020104020603" pitchFamily="34" charset="77"/>
              </a:rPr>
              <a:t>1831 Wampum, Vatican Museums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E66CA8-3DD1-EF0F-502E-48EB75F100AA}"/>
              </a:ext>
            </a:extLst>
          </p:cNvPr>
          <p:cNvSpPr txBox="1"/>
          <p:nvPr/>
        </p:nvSpPr>
        <p:spPr>
          <a:xfrm>
            <a:off x="8016240" y="72628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AE8FFA-D18B-8554-4C0B-BA1B6F87151E}"/>
              </a:ext>
            </a:extLst>
          </p:cNvPr>
          <p:cNvSpPr txBox="1"/>
          <p:nvPr/>
        </p:nvSpPr>
        <p:spPr>
          <a:xfrm>
            <a:off x="1676400" y="379476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EB297B-88A4-D73E-73CE-8D6DACD90C40}"/>
              </a:ext>
            </a:extLst>
          </p:cNvPr>
          <p:cNvSpPr txBox="1"/>
          <p:nvPr/>
        </p:nvSpPr>
        <p:spPr>
          <a:xfrm>
            <a:off x="11585728" y="5840594"/>
            <a:ext cx="1706091" cy="340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39786E-5082-6D84-80E5-BA73D4F0AACF}"/>
              </a:ext>
            </a:extLst>
          </p:cNvPr>
          <p:cNvSpPr txBox="1"/>
          <p:nvPr/>
        </p:nvSpPr>
        <p:spPr>
          <a:xfrm>
            <a:off x="6720840" y="259080"/>
            <a:ext cx="3596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77"/>
              </a:rPr>
              <a:t>Co-eval artistry</a:t>
            </a:r>
          </a:p>
          <a:p>
            <a:r>
              <a:rPr lang="en-US" dirty="0">
                <a:latin typeface="Tw Cen MT" panose="020B0602020104020603" pitchFamily="34" charset="77"/>
              </a:rPr>
              <a:t>Right to opacity or readings beyond our access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2A4B72-550E-72C2-8896-153E04446BEE}"/>
              </a:ext>
            </a:extLst>
          </p:cNvPr>
          <p:cNvSpPr txBox="1"/>
          <p:nvPr/>
        </p:nvSpPr>
        <p:spPr>
          <a:xfrm>
            <a:off x="9215438" y="6092021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Indigenous person and a priest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658B1-183F-0DD5-BAB8-811A47F50FFF}"/>
              </a:ext>
            </a:extLst>
          </p:cNvPr>
          <p:cNvSpPr txBox="1"/>
          <p:nvPr/>
        </p:nvSpPr>
        <p:spPr>
          <a:xfrm>
            <a:off x="3274541" y="1507524"/>
            <a:ext cx="4090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Dyani</a:t>
            </a:r>
            <a:r>
              <a:rPr lang="en-US" dirty="0">
                <a:solidFill>
                  <a:schemeClr val="bg1"/>
                </a:solidFill>
              </a:rPr>
              <a:t> White Hawk and Christi Belcourt</a:t>
            </a:r>
          </a:p>
        </p:txBody>
      </p:sp>
      <p:pic>
        <p:nvPicPr>
          <p:cNvPr id="4098" name="Picture 2" descr="Takes Care of Them Suite of four prints by Dyani White Hawk Screenprint and metallic foil">
            <a:extLst>
              <a:ext uri="{FF2B5EF4-FFF2-40B4-BE49-F238E27FC236}">
                <a16:creationId xmlns:a16="http://schemas.microsoft.com/office/drawing/2014/main" id="{5FE2A1DA-39FD-6141-02A5-A0E2AA246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6493"/>
            <a:ext cx="12192000" cy="455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291A7D-0361-8091-1A3E-41D812F25ED8}"/>
              </a:ext>
            </a:extLst>
          </p:cNvPr>
          <p:cNvSpPr txBox="1"/>
          <p:nvPr/>
        </p:nvSpPr>
        <p:spPr>
          <a:xfrm>
            <a:off x="7871254" y="5684108"/>
            <a:ext cx="3027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Dyani</a:t>
            </a:r>
            <a:r>
              <a:rPr lang="en-US" dirty="0">
                <a:solidFill>
                  <a:schemeClr val="bg1"/>
                </a:solidFill>
              </a:rPr>
              <a:t> White Hawk, Takes Care of Them</a:t>
            </a:r>
          </a:p>
        </p:txBody>
      </p:sp>
    </p:spTree>
    <p:extLst>
      <p:ext uri="{BB962C8B-B14F-4D97-AF65-F5344CB8AC3E}">
        <p14:creationId xmlns:p14="http://schemas.microsoft.com/office/powerpoint/2010/main" val="15765723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C9620-1C0C-3CE9-08BC-549690499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C5102-13F7-11BE-1EAB-C93310139774}"/>
              </a:ext>
            </a:extLst>
          </p:cNvPr>
          <p:cNvSpPr/>
          <p:nvPr/>
        </p:nvSpPr>
        <p:spPr>
          <a:xfrm>
            <a:off x="187325" y="257395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Tw Cen MT" panose="020B0602020104020603" pitchFamily="34" charset="77"/>
              </a:rPr>
              <a:t>1831 Wampum, Vatican Museums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04D30E-70E1-3D98-97D6-064F7DCA3250}"/>
              </a:ext>
            </a:extLst>
          </p:cNvPr>
          <p:cNvSpPr txBox="1"/>
          <p:nvPr/>
        </p:nvSpPr>
        <p:spPr>
          <a:xfrm>
            <a:off x="8016240" y="72628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C627A-7501-D496-E7D7-D89F1F5399A3}"/>
              </a:ext>
            </a:extLst>
          </p:cNvPr>
          <p:cNvSpPr txBox="1"/>
          <p:nvPr/>
        </p:nvSpPr>
        <p:spPr>
          <a:xfrm>
            <a:off x="1676400" y="379476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51E8F-D571-C9C9-9937-2C9B21A5E943}"/>
              </a:ext>
            </a:extLst>
          </p:cNvPr>
          <p:cNvSpPr txBox="1"/>
          <p:nvPr/>
        </p:nvSpPr>
        <p:spPr>
          <a:xfrm>
            <a:off x="11585728" y="5840594"/>
            <a:ext cx="1706091" cy="340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C93599-3AA2-83D3-6B79-16BAFC74ABFB}"/>
              </a:ext>
            </a:extLst>
          </p:cNvPr>
          <p:cNvSpPr txBox="1"/>
          <p:nvPr/>
        </p:nvSpPr>
        <p:spPr>
          <a:xfrm>
            <a:off x="6720840" y="259080"/>
            <a:ext cx="3596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77"/>
              </a:rPr>
              <a:t>Co-eval artistry</a:t>
            </a:r>
          </a:p>
          <a:p>
            <a:r>
              <a:rPr lang="en-US" dirty="0">
                <a:latin typeface="Tw Cen MT" panose="020B0602020104020603" pitchFamily="34" charset="77"/>
              </a:rPr>
              <a:t>Right to opacity or readings beyond our access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B7A7FB-91E4-2186-E9B4-2EBB6E631D9E}"/>
              </a:ext>
            </a:extLst>
          </p:cNvPr>
          <p:cNvSpPr txBox="1"/>
          <p:nvPr/>
        </p:nvSpPr>
        <p:spPr>
          <a:xfrm>
            <a:off x="9215438" y="6092021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Indigenous person and a priest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BC77DF-2240-7E08-D65A-9936764CA1D0}"/>
              </a:ext>
            </a:extLst>
          </p:cNvPr>
          <p:cNvSpPr txBox="1"/>
          <p:nvPr/>
        </p:nvSpPr>
        <p:spPr>
          <a:xfrm>
            <a:off x="6517999" y="6180646"/>
            <a:ext cx="3027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Dyani</a:t>
            </a:r>
            <a:r>
              <a:rPr lang="en-US" dirty="0">
                <a:solidFill>
                  <a:schemeClr val="bg1"/>
                </a:solidFill>
              </a:rPr>
              <a:t> White Hawk, </a:t>
            </a:r>
            <a:r>
              <a:rPr lang="en-US" i="1" dirty="0">
                <a:solidFill>
                  <a:schemeClr val="bg1"/>
                </a:solidFill>
              </a:rPr>
              <a:t>Takes Care of Them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377E42C-229A-87B5-0025-CCB2659B7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416" y="-259492"/>
            <a:ext cx="4464104" cy="757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entalium cape/dress | Fashion History Timeline">
            <a:extLst>
              <a:ext uri="{FF2B5EF4-FFF2-40B4-BE49-F238E27FC236}">
                <a16:creationId xmlns:a16="http://schemas.microsoft.com/office/drawing/2014/main" id="{D2B65EAB-F1B7-C5EE-30DC-6AEBE8CD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7578" y="257294"/>
            <a:ext cx="7169292" cy="365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84C66D-B7AF-026C-4A2C-F5A9A591FC37}"/>
              </a:ext>
            </a:extLst>
          </p:cNvPr>
          <p:cNvSpPr txBox="1"/>
          <p:nvPr/>
        </p:nvSpPr>
        <p:spPr>
          <a:xfrm>
            <a:off x="8390238" y="4308538"/>
            <a:ext cx="3941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Lakota maker, Early 20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century dentalium shell dress</a:t>
            </a:r>
          </a:p>
        </p:txBody>
      </p:sp>
    </p:spTree>
    <p:extLst>
      <p:ext uri="{BB962C8B-B14F-4D97-AF65-F5344CB8AC3E}">
        <p14:creationId xmlns:p14="http://schemas.microsoft.com/office/powerpoint/2010/main" val="329766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4C5A2-9D47-7D03-EE7F-4CE483CA2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E600F4-6E3E-3F76-5FF6-47093BE0C20A}"/>
              </a:ext>
            </a:extLst>
          </p:cNvPr>
          <p:cNvSpPr/>
          <p:nvPr/>
        </p:nvSpPr>
        <p:spPr>
          <a:xfrm>
            <a:off x="187325" y="257395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Tw Cen MT" panose="020B0602020104020603" pitchFamily="34" charset="77"/>
              </a:rPr>
              <a:t>1831 Wampum, Vatican Museums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3AF048-999C-E775-3DE3-8769EDD781ED}"/>
              </a:ext>
            </a:extLst>
          </p:cNvPr>
          <p:cNvSpPr txBox="1"/>
          <p:nvPr/>
        </p:nvSpPr>
        <p:spPr>
          <a:xfrm>
            <a:off x="8016240" y="72628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2AD89-CBFC-D9BB-91FE-67E6BF830991}"/>
              </a:ext>
            </a:extLst>
          </p:cNvPr>
          <p:cNvSpPr txBox="1"/>
          <p:nvPr/>
        </p:nvSpPr>
        <p:spPr>
          <a:xfrm>
            <a:off x="1676400" y="379476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FCF692-5F7B-BAFE-154A-246B3DACA8A2}"/>
              </a:ext>
            </a:extLst>
          </p:cNvPr>
          <p:cNvSpPr txBox="1"/>
          <p:nvPr/>
        </p:nvSpPr>
        <p:spPr>
          <a:xfrm>
            <a:off x="11585728" y="5840594"/>
            <a:ext cx="1706091" cy="340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7747CE-7522-58A3-7867-9597D1099845}"/>
              </a:ext>
            </a:extLst>
          </p:cNvPr>
          <p:cNvSpPr txBox="1"/>
          <p:nvPr/>
        </p:nvSpPr>
        <p:spPr>
          <a:xfrm>
            <a:off x="6720840" y="259080"/>
            <a:ext cx="3596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77"/>
              </a:rPr>
              <a:t>Co-eval artistry</a:t>
            </a:r>
          </a:p>
          <a:p>
            <a:r>
              <a:rPr lang="en-US" dirty="0">
                <a:latin typeface="Tw Cen MT" panose="020B0602020104020603" pitchFamily="34" charset="77"/>
              </a:rPr>
              <a:t>Right to opacity or readings beyond our access</a:t>
            </a:r>
          </a:p>
        </p:txBody>
      </p:sp>
      <p:pic>
        <p:nvPicPr>
          <p:cNvPr id="4098" name="Picture 2" descr="The diplomacy of transatlantic Christian wampum - McCord Stewart Museum">
            <a:extLst>
              <a:ext uri="{FF2B5EF4-FFF2-40B4-BE49-F238E27FC236}">
                <a16:creationId xmlns:a16="http://schemas.microsoft.com/office/drawing/2014/main" id="{8A9379F8-72F7-6F22-CE72-8ACE3AA11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6575" y="12402"/>
            <a:ext cx="8928100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Vatican 1831 Wampum Belt: Letters Revealing its Origins Among the  Algonquin and Nippissing Groups at the Lake of the Two Mou">
            <a:extLst>
              <a:ext uri="{FF2B5EF4-FFF2-40B4-BE49-F238E27FC236}">
                <a16:creationId xmlns:a16="http://schemas.microsoft.com/office/drawing/2014/main" id="{6932B401-D46C-74E8-F294-B1271006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50" y="4164092"/>
            <a:ext cx="7983000" cy="17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e Vatican 1831 Wampum Belt: Letters Revealing its Origins Among the  Algonquin and Nippissing Groups at the Lake of the Two Mou">
            <a:extLst>
              <a:ext uri="{FF2B5EF4-FFF2-40B4-BE49-F238E27FC236}">
                <a16:creationId xmlns:a16="http://schemas.microsoft.com/office/drawing/2014/main" id="{1612EC99-86A1-373F-9C97-E7DE73D26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9396" y="4234180"/>
            <a:ext cx="4092603" cy="168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467DC-6234-F51C-703C-B2817A0E5579}"/>
              </a:ext>
            </a:extLst>
          </p:cNvPr>
          <p:cNvSpPr txBox="1"/>
          <p:nvPr/>
        </p:nvSpPr>
        <p:spPr>
          <a:xfrm>
            <a:off x="187325" y="305247"/>
            <a:ext cx="2557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b="0" i="0" dirty="0">
                <a:solidFill>
                  <a:srgbClr val="191919"/>
                </a:solidFill>
                <a:effectLst/>
                <a:highlight>
                  <a:srgbClr val="FFFFFF"/>
                </a:highlight>
                <a:latin typeface="Pratt"/>
              </a:rPr>
              <a:t>To be in front of something as precious as this was a bit emotional for me … It felt like a presence.” –Hilda Nicholas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45CAF1-5043-6F2D-74E1-56E7F4DB83B4}"/>
              </a:ext>
            </a:extLst>
          </p:cNvPr>
          <p:cNvSpPr txBox="1"/>
          <p:nvPr/>
        </p:nvSpPr>
        <p:spPr>
          <a:xfrm>
            <a:off x="396660" y="5980006"/>
            <a:ext cx="6650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WHOMPOM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66984B-DB29-75EE-BBE7-1D499F765206}"/>
              </a:ext>
            </a:extLst>
          </p:cNvPr>
          <p:cNvSpPr txBox="1"/>
          <p:nvPr/>
        </p:nvSpPr>
        <p:spPr>
          <a:xfrm>
            <a:off x="9215438" y="6092021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Indigenous person and a priest</a:t>
            </a:r>
          </a:p>
        </p:txBody>
      </p:sp>
    </p:spTree>
    <p:extLst>
      <p:ext uri="{BB962C8B-B14F-4D97-AF65-F5344CB8AC3E}">
        <p14:creationId xmlns:p14="http://schemas.microsoft.com/office/powerpoint/2010/main" val="3879134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F925E-D8DF-E2E8-54ED-9B00AEEE0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78F5F6-3788-3B3B-2385-1944DD3C3C66}"/>
              </a:ext>
            </a:extLst>
          </p:cNvPr>
          <p:cNvSpPr txBox="1"/>
          <p:nvPr/>
        </p:nvSpPr>
        <p:spPr>
          <a:xfrm>
            <a:off x="1021606" y="6236696"/>
            <a:ext cx="30376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Alan Michelson (Mohawk), Mantle, 2018</a:t>
            </a:r>
          </a:p>
        </p:txBody>
      </p:sp>
      <p:sp>
        <p:nvSpPr>
          <p:cNvPr id="2" name="AutoShape 4" descr="No photo description available.">
            <a:extLst>
              <a:ext uri="{FF2B5EF4-FFF2-40B4-BE49-F238E27FC236}">
                <a16:creationId xmlns:a16="http://schemas.microsoft.com/office/drawing/2014/main" id="{65269088-743A-6C1F-9695-2C63657D2D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4098" name="Picture 2" descr="Mantle, 2018">
            <a:extLst>
              <a:ext uri="{FF2B5EF4-FFF2-40B4-BE49-F238E27FC236}">
                <a16:creationId xmlns:a16="http://schemas.microsoft.com/office/drawing/2014/main" id="{DF499AAB-EC7C-8515-08DE-422A964A5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2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0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905020" y="57648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FA0CC-6FA6-134D-A03B-A85446857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934" y="0"/>
            <a:ext cx="86041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910126-0E42-E44A-9AC2-2921D38A2BB0}"/>
              </a:ext>
            </a:extLst>
          </p:cNvPr>
          <p:cNvSpPr txBox="1"/>
          <p:nvPr/>
        </p:nvSpPr>
        <p:spPr>
          <a:xfrm>
            <a:off x="1889760" y="2865120"/>
            <a:ext cx="2636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Haudenosaunee</a:t>
            </a:r>
          </a:p>
        </p:txBody>
      </p:sp>
    </p:spTree>
    <p:extLst>
      <p:ext uri="{BB962C8B-B14F-4D97-AF65-F5344CB8AC3E}">
        <p14:creationId xmlns:p14="http://schemas.microsoft.com/office/powerpoint/2010/main" val="874042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905020" y="57648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910126-0E42-E44A-9AC2-2921D38A2BB0}"/>
              </a:ext>
            </a:extLst>
          </p:cNvPr>
          <p:cNvSpPr txBox="1"/>
          <p:nvPr/>
        </p:nvSpPr>
        <p:spPr>
          <a:xfrm>
            <a:off x="1889760" y="2865120"/>
            <a:ext cx="2636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Haudenosaunee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07691-320B-5549-A7C0-CAA9B6985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69901"/>
            <a:ext cx="5684520" cy="3493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447F9C-FD3A-C046-810A-B77A19E27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540" y="3872071"/>
            <a:ext cx="5529498" cy="2985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D7F292-B679-A947-BD69-A96B07659524}"/>
              </a:ext>
            </a:extLst>
          </p:cNvPr>
          <p:cNvSpPr txBox="1"/>
          <p:nvPr/>
        </p:nvSpPr>
        <p:spPr>
          <a:xfrm>
            <a:off x="1645920" y="5032554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Longhouse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2F3083-40B7-AE49-8B5E-C7298D93F021}"/>
              </a:ext>
            </a:extLst>
          </p:cNvPr>
          <p:cNvSpPr txBox="1"/>
          <p:nvPr/>
        </p:nvSpPr>
        <p:spPr>
          <a:xfrm>
            <a:off x="1645920" y="4267201"/>
            <a:ext cx="2118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after Tuscarora join in 1722-3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72BB72-C4F5-4840-A340-2CE106FCC0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520" y="27019"/>
            <a:ext cx="3276600" cy="2776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6554B1-AFE5-FE46-81DE-0267E881A9D8}"/>
              </a:ext>
            </a:extLst>
          </p:cNvPr>
          <p:cNvSpPr txBox="1"/>
          <p:nvPr/>
        </p:nvSpPr>
        <p:spPr>
          <a:xfrm>
            <a:off x="7421880" y="2985931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Circle Wampum</a:t>
            </a:r>
          </a:p>
        </p:txBody>
      </p:sp>
    </p:spTree>
    <p:extLst>
      <p:ext uri="{BB962C8B-B14F-4D97-AF65-F5344CB8AC3E}">
        <p14:creationId xmlns:p14="http://schemas.microsoft.com/office/powerpoint/2010/main" val="2332841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70DC7-F72A-712E-D24B-75E65F0CA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42568D-6914-21A8-F37E-FE7506051F9D}"/>
              </a:ext>
            </a:extLst>
          </p:cNvPr>
          <p:cNvSpPr/>
          <p:nvPr/>
        </p:nvSpPr>
        <p:spPr>
          <a:xfrm>
            <a:off x="5905020" y="576482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Tw Cen MT" panose="020B0602020104020603" pitchFamily="34" charset="77"/>
              </a:rPr>
              <a:t>Unknown Iroquois Maker, Belt, 1750-70, skin, birchbark, quillwork, British Museum, objects from Benjamin West’s Studio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CD4BA7-2A83-39BD-9459-81B94A1027C0}"/>
              </a:ext>
            </a:extLst>
          </p:cNvPr>
          <p:cNvSpPr txBox="1"/>
          <p:nvPr/>
        </p:nvSpPr>
        <p:spPr>
          <a:xfrm>
            <a:off x="8016240" y="72628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5959F9-95C1-62DD-C206-8BAF3F4C33A5}"/>
              </a:ext>
            </a:extLst>
          </p:cNvPr>
          <p:cNvSpPr txBox="1"/>
          <p:nvPr/>
        </p:nvSpPr>
        <p:spPr>
          <a:xfrm>
            <a:off x="1676400" y="379476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BC9333-DBC5-E6D6-9BC1-DB6C625D6FAF}"/>
              </a:ext>
            </a:extLst>
          </p:cNvPr>
          <p:cNvSpPr txBox="1"/>
          <p:nvPr/>
        </p:nvSpPr>
        <p:spPr>
          <a:xfrm>
            <a:off x="7223760" y="4236720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D51CD-B9B7-A8AB-A07E-A209626F6759}"/>
              </a:ext>
            </a:extLst>
          </p:cNvPr>
          <p:cNvSpPr txBox="1"/>
          <p:nvPr/>
        </p:nvSpPr>
        <p:spPr>
          <a:xfrm>
            <a:off x="6720840" y="259080"/>
            <a:ext cx="3596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77"/>
              </a:rPr>
              <a:t>Co-eval artistry</a:t>
            </a:r>
          </a:p>
          <a:p>
            <a:r>
              <a:rPr lang="en-US" dirty="0">
                <a:latin typeface="Tw Cen MT" panose="020B0602020104020603" pitchFamily="34" charset="77"/>
              </a:rPr>
              <a:t>Right to opacity or readings beyond our access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F1D4D3-6995-30D5-7EB5-7774FF87D422}"/>
              </a:ext>
            </a:extLst>
          </p:cNvPr>
          <p:cNvSpPr txBox="1"/>
          <p:nvPr/>
        </p:nvSpPr>
        <p:spPr>
          <a:xfrm>
            <a:off x="642938" y="720745"/>
            <a:ext cx="312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Wampum; quahog shells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431DC95-4715-DEB0-8749-4EFE96C23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1767" y="1495743"/>
            <a:ext cx="6405016" cy="302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enuine Quahog Half-Shell-Quahog">
            <a:extLst>
              <a:ext uri="{FF2B5EF4-FFF2-40B4-BE49-F238E27FC236}">
                <a16:creationId xmlns:a16="http://schemas.microsoft.com/office/drawing/2014/main" id="{6E27E05A-3D77-FCB0-B528-BA203D865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8" y="1495743"/>
            <a:ext cx="4314097" cy="266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406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7B50B-DB61-B1FB-22F8-AA72C03F3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8A9D67-7BC0-6F07-A6B5-B5A44C356AB9}"/>
              </a:ext>
            </a:extLst>
          </p:cNvPr>
          <p:cNvSpPr/>
          <p:nvPr/>
        </p:nvSpPr>
        <p:spPr>
          <a:xfrm>
            <a:off x="5905020" y="576482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Tw Cen MT" panose="020B0602020104020603" pitchFamily="34" charset="77"/>
              </a:rPr>
              <a:t>Unknown Iroquois Maker, Belt, 1750-70, skin, birchbark, quillwork, British Museum, objects from Benjamin West’s Studio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B4596-26F0-0FD3-D1D6-094D38ED4036}"/>
              </a:ext>
            </a:extLst>
          </p:cNvPr>
          <p:cNvSpPr txBox="1"/>
          <p:nvPr/>
        </p:nvSpPr>
        <p:spPr>
          <a:xfrm>
            <a:off x="8016240" y="72628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DDFD3-EE59-EF47-9F2B-8C549EEFBB0D}"/>
              </a:ext>
            </a:extLst>
          </p:cNvPr>
          <p:cNvSpPr txBox="1"/>
          <p:nvPr/>
        </p:nvSpPr>
        <p:spPr>
          <a:xfrm>
            <a:off x="1676400" y="379476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E2BC4-097E-CD1E-34AB-F5FCDA051032}"/>
              </a:ext>
            </a:extLst>
          </p:cNvPr>
          <p:cNvSpPr txBox="1"/>
          <p:nvPr/>
        </p:nvSpPr>
        <p:spPr>
          <a:xfrm>
            <a:off x="7223760" y="4236720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956CC-8639-FC23-0511-467FE2143418}"/>
              </a:ext>
            </a:extLst>
          </p:cNvPr>
          <p:cNvSpPr txBox="1"/>
          <p:nvPr/>
        </p:nvSpPr>
        <p:spPr>
          <a:xfrm>
            <a:off x="6720840" y="259080"/>
            <a:ext cx="3596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77"/>
              </a:rPr>
              <a:t>Co-eval artistry</a:t>
            </a:r>
          </a:p>
          <a:p>
            <a:r>
              <a:rPr lang="en-US" dirty="0">
                <a:latin typeface="Tw Cen MT" panose="020B0602020104020603" pitchFamily="34" charset="77"/>
              </a:rPr>
              <a:t>Right to opacity or readings beyond our access</a:t>
            </a:r>
          </a:p>
        </p:txBody>
      </p:sp>
      <p:pic>
        <p:nvPicPr>
          <p:cNvPr id="6" name="Picture 5" descr="A close up of a beaded rug&#10;&#10;Description automatically generated">
            <a:extLst>
              <a:ext uri="{FF2B5EF4-FFF2-40B4-BE49-F238E27FC236}">
                <a16:creationId xmlns:a16="http://schemas.microsoft.com/office/drawing/2014/main" id="{1BF904B7-5D1F-2D26-C782-636EEA775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265" y="-1781"/>
            <a:ext cx="7733510" cy="6787153"/>
          </a:xfrm>
          <a:prstGeom prst="rect">
            <a:avLst/>
          </a:prstGeom>
        </p:spPr>
      </p:pic>
      <p:pic>
        <p:nvPicPr>
          <p:cNvPr id="14338" name="Picture 2" descr="Genuine Quahog Half-Shell-Quahog">
            <a:extLst>
              <a:ext uri="{FF2B5EF4-FFF2-40B4-BE49-F238E27FC236}">
                <a16:creationId xmlns:a16="http://schemas.microsoft.com/office/drawing/2014/main" id="{A42E199C-4292-CB40-A1DD-DEA1AF3F6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8" y="1495743"/>
            <a:ext cx="4314097" cy="266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C98495-03B7-DD7D-F621-7547013AB13B}"/>
              </a:ext>
            </a:extLst>
          </p:cNvPr>
          <p:cNvSpPr txBox="1"/>
          <p:nvPr/>
        </p:nvSpPr>
        <p:spPr>
          <a:xfrm>
            <a:off x="642938" y="720745"/>
            <a:ext cx="312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Wampum; quahog shells</a:t>
            </a:r>
          </a:p>
        </p:txBody>
      </p:sp>
    </p:spTree>
    <p:extLst>
      <p:ext uri="{BB962C8B-B14F-4D97-AF65-F5344CB8AC3E}">
        <p14:creationId xmlns:p14="http://schemas.microsoft.com/office/powerpoint/2010/main" val="15782065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15108</TotalTime>
  <Words>1941</Words>
  <Application>Microsoft Macintosh PowerPoint</Application>
  <PresentationFormat>Widescreen</PresentationFormat>
  <Paragraphs>237</Paragraphs>
  <Slides>47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Aptos</vt:lpstr>
      <vt:lpstr>Arial</vt:lpstr>
      <vt:lpstr>Calibri</vt:lpstr>
      <vt:lpstr>CommonGround_Normal</vt:lpstr>
      <vt:lpstr>Franklin Gothic Book</vt:lpstr>
      <vt:lpstr>Pratt</vt:lpstr>
      <vt:lpstr>Raleway</vt:lpstr>
      <vt:lpstr>Roboto</vt:lpstr>
      <vt:lpstr>Sentinel SSm A</vt:lpstr>
      <vt:lpstr>Tw Cen MT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Burns, Emily C.</dc:creator>
  <cp:lastModifiedBy>Matthew Rampley</cp:lastModifiedBy>
  <cp:revision>6</cp:revision>
  <cp:lastPrinted>2024-06-13T07:23:43Z</cp:lastPrinted>
  <dcterms:created xsi:type="dcterms:W3CDTF">2024-03-05T14:39:13Z</dcterms:created>
  <dcterms:modified xsi:type="dcterms:W3CDTF">2024-12-06T08:31:41Z</dcterms:modified>
</cp:coreProperties>
</file>