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89" r:id="rId3"/>
    <p:sldId id="282" r:id="rId4"/>
    <p:sldId id="283" r:id="rId5"/>
    <p:sldId id="261" r:id="rId6"/>
    <p:sldId id="257" r:id="rId7"/>
    <p:sldId id="258" r:id="rId8"/>
    <p:sldId id="259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0" r:id="rId17"/>
    <p:sldId id="269" r:id="rId18"/>
    <p:sldId id="270" r:id="rId19"/>
    <p:sldId id="271" r:id="rId20"/>
    <p:sldId id="284" r:id="rId21"/>
    <p:sldId id="277" r:id="rId22"/>
    <p:sldId id="278" r:id="rId23"/>
    <p:sldId id="293" r:id="rId24"/>
    <p:sldId id="294" r:id="rId25"/>
    <p:sldId id="280" r:id="rId26"/>
    <p:sldId id="276" r:id="rId27"/>
    <p:sldId id="281" r:id="rId28"/>
    <p:sldId id="292" r:id="rId29"/>
    <p:sldId id="279" r:id="rId30"/>
    <p:sldId id="296" r:id="rId31"/>
    <p:sldId id="295" r:id="rId32"/>
    <p:sldId id="287" r:id="rId33"/>
    <p:sldId id="288" r:id="rId34"/>
    <p:sldId id="286" r:id="rId35"/>
    <p:sldId id="290" r:id="rId36"/>
    <p:sldId id="285" r:id="rId37"/>
    <p:sldId id="298" r:id="rId38"/>
    <p:sldId id="273" r:id="rId39"/>
    <p:sldId id="272" r:id="rId40"/>
    <p:sldId id="274" r:id="rId41"/>
    <p:sldId id="291" r:id="rId42"/>
    <p:sldId id="29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8D91F4-B74F-A74F-8D80-2CD634F000C9}" v="417" dt="2024-09-26T18:11:47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7" d="100"/>
          <a:sy n="107" d="100"/>
        </p:scale>
        <p:origin x="16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8B6E1-6786-A942-B365-560705742EE7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5C3B3-2C67-2A41-852C-84B6EA69A08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6219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5C3B3-2C67-2A41-852C-84B6EA69A083}" type="slidenum">
              <a:rPr lang="en-CZ" smtClean="0"/>
              <a:t>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364304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B5C3B3-2C67-2A41-852C-84B6EA69A083}" type="slidenum">
              <a:rPr lang="en-CZ" smtClean="0"/>
              <a:t>14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8094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5632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0246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14376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1404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0475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0779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07080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13867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57875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1135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65715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56D580C7-8950-A646-B811-AD9A974DDCF6}" type="datetimeFigureOut">
              <a:rPr lang="en-CZ" smtClean="0"/>
              <a:t>26.09.2024</a:t>
            </a:fld>
            <a:endParaRPr lang="en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720F903-7FFA-C645-86F9-DF59906A400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99687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musweb.it/en/from-the-archive/2022/10/14/bruno-latour-on-the-difficulty-pf-being-glocal.html" TargetMode="External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095F-093F-372C-E231-2CFEB42497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Z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4500D-8D1B-6D9F-EAF0-51146AE9A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Z" dirty="0"/>
              <a:t>Matthew Rampley</a:t>
            </a:r>
          </a:p>
          <a:p>
            <a:r>
              <a:rPr lang="en-CZ" dirty="0"/>
              <a:t>27.9.2024</a:t>
            </a:r>
          </a:p>
        </p:txBody>
      </p:sp>
    </p:spTree>
    <p:extLst>
      <p:ext uri="{BB962C8B-B14F-4D97-AF65-F5344CB8AC3E}">
        <p14:creationId xmlns:p14="http://schemas.microsoft.com/office/powerpoint/2010/main" val="2556653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23F531-A616-FE0E-5A58-D4618E01019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McDonaldization of Society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en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29E4D-B2E4-509B-3B4F-1F745E809ACB}"/>
              </a:ext>
            </a:extLst>
          </p:cNvPr>
          <p:cNvSpPr txBox="1"/>
          <p:nvPr/>
        </p:nvSpPr>
        <p:spPr>
          <a:xfrm>
            <a:off x="664027" y="825977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dirty="0"/>
              <a:t>Critical Regionalism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6C7A4-1162-F5C8-0C68-BB8B1ABC7817}"/>
              </a:ext>
            </a:extLst>
          </p:cNvPr>
          <p:cNvSpPr txBox="1"/>
          <p:nvPr/>
        </p:nvSpPr>
        <p:spPr>
          <a:xfrm>
            <a:off x="685797" y="4544753"/>
            <a:ext cx="9601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Paul Ricoeur, </a:t>
            </a:r>
            <a:r>
              <a:rPr lang="en-GB" b="0" i="1" dirty="0">
                <a:effectLst/>
                <a:latin typeface="Arial" panose="020B0604020202020204" pitchFamily="34" charset="0"/>
              </a:rPr>
              <a:t>History and Truth </a:t>
            </a:r>
            <a:r>
              <a:rPr lang="en-GB" b="0" dirty="0">
                <a:effectLst/>
                <a:latin typeface="Arial" panose="020B0604020202020204" pitchFamily="34" charset="0"/>
              </a:rPr>
              <a:t>(1965) quoted in:</a:t>
            </a:r>
            <a:endParaRPr lang="en-GB" b="0" i="1" dirty="0">
              <a:effectLst/>
              <a:latin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b="0" i="0" dirty="0">
                <a:effectLst/>
                <a:latin typeface="Arial" panose="020B0604020202020204" pitchFamily="34" charset="0"/>
              </a:rPr>
              <a:t>Kenneth Frampton, "Towards a Critical Regionalism: Six points for an architecture of resistance", in </a:t>
            </a:r>
            <a:r>
              <a:rPr lang="en-GB" b="0" i="1" dirty="0">
                <a:effectLst/>
                <a:latin typeface="Arial" panose="020B0604020202020204" pitchFamily="34" charset="0"/>
              </a:rPr>
              <a:t>"Anti-Aesthetic. Essays on Postmodern Culture."</a:t>
            </a:r>
            <a:r>
              <a:rPr lang="en-GB" b="0" i="0" dirty="0">
                <a:effectLst/>
                <a:latin typeface="Arial" panose="020B0604020202020204" pitchFamily="34" charset="0"/>
              </a:rPr>
              <a:t> Seattle: Bay Press, 1983</a:t>
            </a:r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78507-A764-F2EC-9E0F-1A752D7A8D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027" y="2322569"/>
            <a:ext cx="9198271" cy="1520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6A8E8C-7611-5B18-6BDA-CE2B739CAF69}"/>
              </a:ext>
            </a:extLst>
          </p:cNvPr>
          <p:cNvSpPr/>
          <p:nvPr/>
        </p:nvSpPr>
        <p:spPr>
          <a:xfrm>
            <a:off x="9144000" y="3584139"/>
            <a:ext cx="1891430" cy="11426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18788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A5CC0-E21B-A143-B2FC-01DA667B5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53" y="1205984"/>
            <a:ext cx="9825449" cy="1255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8F548-811D-9AD8-FD75-5E901882B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39" y="3141013"/>
            <a:ext cx="10385942" cy="21855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C461AE-0C9F-C769-0686-4B3A622CEA79}"/>
              </a:ext>
            </a:extLst>
          </p:cNvPr>
          <p:cNvSpPr/>
          <p:nvPr/>
        </p:nvSpPr>
        <p:spPr>
          <a:xfrm>
            <a:off x="1865498" y="2079050"/>
            <a:ext cx="8906005" cy="501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3A11E-9100-B3E3-BE28-CA538BBC8A60}"/>
              </a:ext>
            </a:extLst>
          </p:cNvPr>
          <p:cNvSpPr/>
          <p:nvPr/>
        </p:nvSpPr>
        <p:spPr>
          <a:xfrm>
            <a:off x="456765" y="2890419"/>
            <a:ext cx="4213206" cy="6909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ABC87-3632-7A72-3437-E5C834C40882}"/>
              </a:ext>
            </a:extLst>
          </p:cNvPr>
          <p:cNvSpPr txBox="1"/>
          <p:nvPr/>
        </p:nvSpPr>
        <p:spPr>
          <a:xfrm>
            <a:off x="691268" y="5815134"/>
            <a:ext cx="10385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dirty="0">
                <a:effectLst/>
                <a:latin typeface="Arial" panose="020B0604020202020204" pitchFamily="34" charset="0"/>
              </a:rPr>
              <a:t>Kenneth Frampton, "Towards a Critical Regionalism: Six points for an architecture of resistance”. </a:t>
            </a:r>
            <a:endParaRPr lang="en-CZ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EC7D8-E104-1D0E-DEE4-5E95A3D7F18A}"/>
              </a:ext>
            </a:extLst>
          </p:cNvPr>
          <p:cNvSpPr txBox="1"/>
          <p:nvPr/>
        </p:nvSpPr>
        <p:spPr>
          <a:xfrm>
            <a:off x="560639" y="326571"/>
            <a:ext cx="713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The problem with modernization and modern architecture …. </a:t>
            </a:r>
          </a:p>
        </p:txBody>
      </p:sp>
    </p:spTree>
    <p:extLst>
      <p:ext uri="{BB962C8B-B14F-4D97-AF65-F5344CB8AC3E}">
        <p14:creationId xmlns:p14="http://schemas.microsoft.com/office/powerpoint/2010/main" val="29949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8C7454-755D-064E-F4E4-E7AD8C527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033" y="1843066"/>
            <a:ext cx="9785934" cy="1585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6266A0-395B-D2BF-FDBD-76BD4C061572}"/>
              </a:ext>
            </a:extLst>
          </p:cNvPr>
          <p:cNvSpPr txBox="1"/>
          <p:nvPr/>
        </p:nvSpPr>
        <p:spPr>
          <a:xfrm>
            <a:off x="1327759" y="4033381"/>
            <a:ext cx="98078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000" dirty="0"/>
              <a:t>In other words:</a:t>
            </a:r>
          </a:p>
          <a:p>
            <a:endParaRPr lang="en-CZ" sz="2000" dirty="0"/>
          </a:p>
          <a:p>
            <a:r>
              <a:rPr lang="en-CZ" sz="2000" dirty="0"/>
              <a:t>Neither ‘modern’ nor ‘traditional’ or … ‘modern’ </a:t>
            </a:r>
            <a:r>
              <a:rPr lang="en-CZ" sz="2000" i="1" dirty="0"/>
              <a:t>and </a:t>
            </a:r>
            <a:r>
              <a:rPr lang="en-CZ" sz="2000" dirty="0"/>
              <a:t>‘traditional’</a:t>
            </a:r>
          </a:p>
          <a:p>
            <a:endParaRPr lang="en-CZ" sz="2000" dirty="0"/>
          </a:p>
          <a:p>
            <a:r>
              <a:rPr lang="en-CZ" sz="2000" dirty="0"/>
              <a:t>Neither ‘universal / global’ nor ‘local’ or …. ‘global’ </a:t>
            </a:r>
            <a:r>
              <a:rPr lang="en-CZ" sz="2000" i="1" dirty="0"/>
              <a:t>and ‘</a:t>
            </a:r>
            <a:r>
              <a:rPr lang="en-CZ" sz="2000" dirty="0"/>
              <a:t>local’</a:t>
            </a:r>
          </a:p>
        </p:txBody>
      </p:sp>
    </p:spTree>
    <p:extLst>
      <p:ext uri="{BB962C8B-B14F-4D97-AF65-F5344CB8AC3E}">
        <p14:creationId xmlns:p14="http://schemas.microsoft.com/office/powerpoint/2010/main" val="2135903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79" name="Rectangle 6178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54" name="Picture 10" descr="bagsværd kirke">
            <a:extLst>
              <a:ext uri="{FF2B5EF4-FFF2-40B4-BE49-F238E27FC236}">
                <a16:creationId xmlns:a16="http://schemas.microsoft.com/office/drawing/2014/main" id="{5FB6B735-3B68-B780-34D5-177FF40FD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321734" y="321733"/>
            <a:ext cx="5674894" cy="30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A93FEB7-7FF1-7A0B-A6D3-982D0C4F7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735" y="3524289"/>
            <a:ext cx="2676579" cy="27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64FA9A0-684E-7D65-4E8A-DAC965EB4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 bwMode="auto">
          <a:xfrm>
            <a:off x="3159553" y="3514855"/>
            <a:ext cx="2837076" cy="27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B466853-8B87-EADA-D891-A595DB21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195373" y="321733"/>
            <a:ext cx="5674892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4A21CF-F0BB-EDC6-6800-55C8196F6DFA}"/>
              </a:ext>
            </a:extLst>
          </p:cNvPr>
          <p:cNvSpPr txBox="1"/>
          <p:nvPr/>
        </p:nvSpPr>
        <p:spPr>
          <a:xfrm>
            <a:off x="6195373" y="5949863"/>
            <a:ext cx="56748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Jørn Utzon, </a:t>
            </a:r>
            <a:r>
              <a:rPr lang="en-GB" b="0" i="0" dirty="0" err="1">
                <a:effectLst/>
              </a:rPr>
              <a:t>Bagsværd</a:t>
            </a:r>
            <a:r>
              <a:rPr lang="en-GB" b="0" i="0" dirty="0">
                <a:effectLst/>
              </a:rPr>
              <a:t> Church, Copenhagen (1968-76)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542784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>
            <a:extLst>
              <a:ext uri="{FF2B5EF4-FFF2-40B4-BE49-F238E27FC236}">
                <a16:creationId xmlns:a16="http://schemas.microsoft.com/office/drawing/2014/main" id="{D4B96135-2CC8-CF83-2311-776236124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lvar Aalto">
            <a:extLst>
              <a:ext uri="{FF2B5EF4-FFF2-40B4-BE49-F238E27FC236}">
                <a16:creationId xmlns:a16="http://schemas.microsoft.com/office/drawing/2014/main" id="{A658109B-14E4-2CD6-BAAE-3FDDBACC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6" r="2" b="16421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AABAD4BD-FAD3-4453-1D55-AEC395A44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äynätsalo Town Hall - Alvar Aalto Foundation | Alvar Aalto -säätiö EN">
            <a:extLst>
              <a:ext uri="{FF2B5EF4-FFF2-40B4-BE49-F238E27FC236}">
                <a16:creationId xmlns:a16="http://schemas.microsoft.com/office/drawing/2014/main" id="{0242DB7C-CB97-30E4-5494-6C842271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n the Footsteps of Alvar Aalto - Tour at Säynätsalo Town Hall | Visit  Finland">
            <a:extLst>
              <a:ext uri="{FF2B5EF4-FFF2-40B4-BE49-F238E27FC236}">
                <a16:creationId xmlns:a16="http://schemas.microsoft.com/office/drawing/2014/main" id="{96229EB1-2418-CD1D-8D30-1EC076E2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52E60C-277A-8364-BE48-3D69590036C6}"/>
              </a:ext>
            </a:extLst>
          </p:cNvPr>
          <p:cNvSpPr txBox="1"/>
          <p:nvPr/>
        </p:nvSpPr>
        <p:spPr>
          <a:xfrm>
            <a:off x="3696199" y="6211669"/>
            <a:ext cx="47890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Alvar Aalto, Säynatsalo Town Hall, </a:t>
            </a:r>
            <a:r>
              <a:rPr lang="en-GB" b="0" i="0" dirty="0">
                <a:effectLst/>
              </a:rPr>
              <a:t>Jyväskylä, Finland (1952)</a:t>
            </a:r>
            <a:r>
              <a:rPr lang="en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8111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EBFBF2-19DE-FB44-429B-096DBA7BC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02" y="1120521"/>
            <a:ext cx="7743780" cy="100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4F6274-4A9A-CECD-7215-4F753CFFE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385" y="3666473"/>
            <a:ext cx="7886443" cy="1155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CD2321-B52A-8B80-8F82-ED781C0ADF40}"/>
              </a:ext>
            </a:extLst>
          </p:cNvPr>
          <p:cNvSpPr/>
          <p:nvPr/>
        </p:nvSpPr>
        <p:spPr>
          <a:xfrm>
            <a:off x="7746602" y="1813887"/>
            <a:ext cx="1002082" cy="4008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794DEF-BBFE-7CF1-99DA-3064B72534A7}"/>
              </a:ext>
            </a:extLst>
          </p:cNvPr>
          <p:cNvSpPr/>
          <p:nvPr/>
        </p:nvSpPr>
        <p:spPr>
          <a:xfrm>
            <a:off x="2035629" y="3429000"/>
            <a:ext cx="3820885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073D8-7A37-B9F0-E0DC-D009B1A97F76}"/>
              </a:ext>
            </a:extLst>
          </p:cNvPr>
          <p:cNvSpPr/>
          <p:nvPr/>
        </p:nvSpPr>
        <p:spPr>
          <a:xfrm>
            <a:off x="3722914" y="4506686"/>
            <a:ext cx="6509657" cy="4245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F1845-EF82-0036-48B1-D24EC234B9B7}"/>
              </a:ext>
            </a:extLst>
          </p:cNvPr>
          <p:cNvSpPr txBox="1"/>
          <p:nvPr/>
        </p:nvSpPr>
        <p:spPr>
          <a:xfrm>
            <a:off x="957941" y="5475515"/>
            <a:ext cx="10069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Kenneth Frampton, "Towards a Critical Regionalism: Six points for an architecture of resistance", in </a:t>
            </a:r>
            <a:r>
              <a:rPr lang="en-GB" b="0" i="1" dirty="0">
                <a:effectLst/>
                <a:latin typeface="Arial" panose="020B0604020202020204" pitchFamily="34" charset="0"/>
              </a:rPr>
              <a:t>"Anti-Aesthetic. Essays on Postmodern Culture."</a:t>
            </a:r>
            <a:r>
              <a:rPr lang="en-GB" b="0" i="0" dirty="0">
                <a:effectLst/>
                <a:latin typeface="Arial" panose="020B0604020202020204" pitchFamily="34" charset="0"/>
              </a:rPr>
              <a:t> Seattle: Bay Press, 1983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01683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082340-0079-7FD3-DE34-4C7A6C781BB4}"/>
              </a:ext>
            </a:extLst>
          </p:cNvPr>
          <p:cNvSpPr txBox="1"/>
          <p:nvPr/>
        </p:nvSpPr>
        <p:spPr>
          <a:xfrm>
            <a:off x="4128368" y="4522156"/>
            <a:ext cx="4937937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Globalization</a:t>
            </a:r>
          </a:p>
        </p:txBody>
      </p:sp>
      <p:sp>
        <p:nvSpPr>
          <p:cNvPr id="4113" name="Freeform: Shape 411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5" name="Freeform: Shape 411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4" name="Picture 8" descr="McDonald's Menu Istanbul Turkey - September, 2024">
            <a:extLst>
              <a:ext uri="{FF2B5EF4-FFF2-40B4-BE49-F238E27FC236}">
                <a16:creationId xmlns:a16="http://schemas.microsoft.com/office/drawing/2014/main" id="{3D058B62-D967-BDAD-D40C-1BD053574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845B8CF-66BA-217C-E12C-F7182F78C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7" name="Oval 411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Nuclear Deal Could Mean McDonald's for Iran - Eater">
            <a:extLst>
              <a:ext uri="{FF2B5EF4-FFF2-40B4-BE49-F238E27FC236}">
                <a16:creationId xmlns:a16="http://schemas.microsoft.com/office/drawing/2014/main" id="{0D6C4EA5-4E05-9388-1F72-6B8D9578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9" name="Freeform: Shape 411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8" name="Picture 12" descr="McDonald's Safir Heliopolis restaurant, Egypt - Restaurant menu and reviews">
            <a:extLst>
              <a:ext uri="{FF2B5EF4-FFF2-40B4-BE49-F238E27FC236}">
                <a16:creationId xmlns:a16="http://schemas.microsoft.com/office/drawing/2014/main" id="{132FCCDB-3A78-8EC1-D9CC-F89DD8198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Freeform: Shape 412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6" name="Picture 10" descr="first mcdonald's malaysia bukit bintang 1982 | Remember Singapore">
            <a:extLst>
              <a:ext uri="{FF2B5EF4-FFF2-40B4-BE49-F238E27FC236}">
                <a16:creationId xmlns:a16="http://schemas.microsoft.com/office/drawing/2014/main" id="{B93E7A93-2312-75AE-AD47-D09B8EF7A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 bwMode="auto"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CFD89-2AA8-C740-1297-5AEC53C45EDE}"/>
              </a:ext>
            </a:extLst>
          </p:cNvPr>
          <p:cNvSpPr txBox="1"/>
          <p:nvPr/>
        </p:nvSpPr>
        <p:spPr>
          <a:xfrm>
            <a:off x="4128368" y="5523978"/>
            <a:ext cx="4790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George Ritzer, </a:t>
            </a:r>
            <a:r>
              <a:rPr lang="en-CZ" i="1" dirty="0"/>
              <a:t>The MacDonaldization of Society </a:t>
            </a:r>
            <a:r>
              <a:rPr lang="en-CZ" dirty="0"/>
              <a:t>(London and New York, 1993)</a:t>
            </a:r>
          </a:p>
        </p:txBody>
      </p:sp>
    </p:spTree>
    <p:extLst>
      <p:ext uri="{BB962C8B-B14F-4D97-AF65-F5344CB8AC3E}">
        <p14:creationId xmlns:p14="http://schemas.microsoft.com/office/powerpoint/2010/main" val="1892988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2EC0E4-0302-38BD-365C-A7B070CA6A45}"/>
              </a:ext>
            </a:extLst>
          </p:cNvPr>
          <p:cNvSpPr txBox="1"/>
          <p:nvPr/>
        </p:nvSpPr>
        <p:spPr>
          <a:xfrm>
            <a:off x="838200" y="664029"/>
            <a:ext cx="105918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dirty="0"/>
              <a:t>The Glocalization</a:t>
            </a:r>
          </a:p>
          <a:p>
            <a:endParaRPr lang="en-CZ" sz="2400" dirty="0"/>
          </a:p>
          <a:p>
            <a:endParaRPr lang="en-CZ" dirty="0"/>
          </a:p>
          <a:p>
            <a:r>
              <a:rPr lang="en-CZ" sz="2000" dirty="0"/>
              <a:t>Origins of the concept:</a:t>
            </a:r>
          </a:p>
          <a:p>
            <a:endParaRPr lang="en-CZ" sz="2000" dirty="0"/>
          </a:p>
          <a:p>
            <a:endParaRPr lang="en-CZ" sz="2000" dirty="0"/>
          </a:p>
          <a:p>
            <a:endParaRPr lang="en-CZ" sz="2000" dirty="0"/>
          </a:p>
          <a:p>
            <a:endParaRPr lang="en-CZ" sz="2000" dirty="0"/>
          </a:p>
          <a:p>
            <a:endParaRPr lang="en-CZ" sz="2000" dirty="0"/>
          </a:p>
          <a:p>
            <a:endParaRPr lang="en-CZ" sz="2000" dirty="0"/>
          </a:p>
          <a:p>
            <a:r>
              <a:rPr lang="en-GB" sz="2000" dirty="0">
                <a:latin typeface="Arial" panose="020B0604020202020204" pitchFamily="34" charset="0"/>
              </a:rPr>
              <a:t>Japanese term “</a:t>
            </a:r>
            <a:r>
              <a:rPr lang="en-GB" sz="2000" b="0" dirty="0" err="1">
                <a:effectLst/>
                <a:latin typeface="Arial" panose="020B0604020202020204" pitchFamily="34" charset="0"/>
              </a:rPr>
              <a:t>dochakuka</a:t>
            </a:r>
            <a:r>
              <a:rPr lang="en-GB" sz="2000" b="0" dirty="0">
                <a:effectLst/>
                <a:latin typeface="Arial" panose="020B0604020202020204" pitchFamily="34" charset="0"/>
              </a:rPr>
              <a:t>” (from: </a:t>
            </a:r>
            <a:r>
              <a:rPr lang="en-GB" sz="2000" b="0" i="1" dirty="0" err="1">
                <a:effectLst/>
                <a:latin typeface="Arial" panose="020B0604020202020204" pitchFamily="34" charset="0"/>
              </a:rPr>
              <a:t>dochaku</a:t>
            </a:r>
            <a:r>
              <a:rPr lang="en-GB" sz="2000" b="0" i="1" dirty="0">
                <a:effectLst/>
                <a:latin typeface="Arial" panose="020B0604020202020204" pitchFamily="34" charset="0"/>
              </a:rPr>
              <a:t> </a:t>
            </a:r>
            <a:r>
              <a:rPr lang="en-GB" sz="2000" b="0" dirty="0">
                <a:effectLst/>
                <a:latin typeface="Arial" panose="020B0604020202020204" pitchFamily="34" charset="0"/>
              </a:rPr>
              <a:t>= living on one’s own land = adapting to local conditions)</a:t>
            </a:r>
          </a:p>
          <a:p>
            <a:endParaRPr lang="en-GB" sz="2000" dirty="0">
              <a:latin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</a:rPr>
              <a:t>In business jargon – a global outlook adapted to local conditions</a:t>
            </a:r>
          </a:p>
          <a:p>
            <a:endParaRPr lang="en-GB" sz="2000" dirty="0">
              <a:latin typeface="Arial" panose="020B0604020202020204" pitchFamily="34" charset="0"/>
            </a:endParaRPr>
          </a:p>
          <a:p>
            <a:r>
              <a:rPr lang="en-CZ" sz="2000" dirty="0"/>
              <a:t>In cultural and social theory - </a:t>
            </a:r>
            <a:r>
              <a:rPr lang="en-GB" sz="2000" b="0" i="0" dirty="0">
                <a:effectLst/>
                <a:latin typeface="Arial" panose="020B0604020202020204" pitchFamily="34" charset="0"/>
              </a:rPr>
              <a:t>the co-presence – of universal and local tendencies</a:t>
            </a:r>
            <a:endParaRPr lang="en-CZ" sz="2000" dirty="0"/>
          </a:p>
        </p:txBody>
      </p:sp>
      <p:pic>
        <p:nvPicPr>
          <p:cNvPr id="9220" name="Picture 4" descr="undefined">
            <a:extLst>
              <a:ext uri="{FF2B5EF4-FFF2-40B4-BE49-F238E27FC236}">
                <a16:creationId xmlns:a16="http://schemas.microsoft.com/office/drawing/2014/main" id="{89E7DD11-DC35-72BA-26AD-2F44A7890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205" y="463463"/>
            <a:ext cx="4693325" cy="31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306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B3F873-8A23-748F-03CB-945DFB1EBA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48" y="2285865"/>
            <a:ext cx="4942562" cy="2964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20141-0BC7-C238-5E33-DC29CCD3C80F}"/>
              </a:ext>
            </a:extLst>
          </p:cNvPr>
          <p:cNvSpPr txBox="1"/>
          <p:nvPr/>
        </p:nvSpPr>
        <p:spPr>
          <a:xfrm>
            <a:off x="255740" y="5799551"/>
            <a:ext cx="4854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https://www.domusweb.it/en/from-the-archive/2022/10/14/bruno-latour-on-the-difficulty-pf-being-glocal.html</a:t>
            </a:r>
            <a:r>
              <a:rPr lang="en-GB" dirty="0"/>
              <a:t> </a:t>
            </a:r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7B7F93-A53D-6DF0-0867-AA0BA8F544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191" y="2059035"/>
            <a:ext cx="6160105" cy="1708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0EE5FF-52FC-A5EF-6F97-4434A4E2A7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191" y="4313898"/>
            <a:ext cx="6160104" cy="1334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F9B21-0867-49FB-33AE-6415158C50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48" y="354378"/>
            <a:ext cx="1920783" cy="1708932"/>
          </a:xfrm>
          <a:prstGeom prst="rect">
            <a:avLst/>
          </a:prstGeom>
        </p:spPr>
      </p:pic>
      <p:pic>
        <p:nvPicPr>
          <p:cNvPr id="8194" name="Picture 2" descr="Domus Urban Stories: &quot;Milan Next&quot; | Fuorisalone.it">
            <a:extLst>
              <a:ext uri="{FF2B5EF4-FFF2-40B4-BE49-F238E27FC236}">
                <a16:creationId xmlns:a16="http://schemas.microsoft.com/office/drawing/2014/main" id="{B78CC0DB-B33F-3692-09C3-47B267452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02426" y="354378"/>
            <a:ext cx="3731869" cy="134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05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378C6-CAE9-A3EC-8214-C10D7D43E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5E6311-6BA8-BDEB-9286-30C620889A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987" y="866934"/>
            <a:ext cx="4350707" cy="1464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891EB5-B0A0-A36A-B80E-9A572414AC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06" y="1227676"/>
            <a:ext cx="6783887" cy="877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09F29D-6A74-5280-0F94-3DFD86792F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414" y="2784254"/>
            <a:ext cx="6783887" cy="1406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A721C4-3BC2-BD29-797F-5FFFD30D58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860" y="4869658"/>
            <a:ext cx="7772400" cy="12272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CB90C7-4730-A072-E3B4-8028EC3C8B0F}"/>
              </a:ext>
            </a:extLst>
          </p:cNvPr>
          <p:cNvSpPr/>
          <p:nvPr/>
        </p:nvSpPr>
        <p:spPr>
          <a:xfrm>
            <a:off x="2843409" y="2630466"/>
            <a:ext cx="3457184" cy="5386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FAB4DD-9183-E816-9E59-279875C7D760}"/>
              </a:ext>
            </a:extLst>
          </p:cNvPr>
          <p:cNvSpPr/>
          <p:nvPr/>
        </p:nvSpPr>
        <p:spPr>
          <a:xfrm>
            <a:off x="5223353" y="1691014"/>
            <a:ext cx="2054269" cy="414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65769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ACF002CC-1B18-A4C8-7367-E9B0EED3C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4826" y="108287"/>
            <a:ext cx="3347254" cy="473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Art in the Czech lands 800 - 2000">
            <a:extLst>
              <a:ext uri="{FF2B5EF4-FFF2-40B4-BE49-F238E27FC236}">
                <a16:creationId xmlns:a16="http://schemas.microsoft.com/office/drawing/2014/main" id="{E264D7BE-E17A-0828-CB52-55F77AE1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66" y="177800"/>
            <a:ext cx="3020068" cy="400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79D4E8CA-2FC3-EF11-EAEB-7D4B84E77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759" y="2843408"/>
            <a:ext cx="3482054" cy="389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5A56566E-B9C9-F955-82EE-5680180B9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4894" y="2371103"/>
            <a:ext cx="3347254" cy="43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821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515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F4C365-9D02-BD07-30AA-C5D0B1125E68}"/>
              </a:ext>
            </a:extLst>
          </p:cNvPr>
          <p:cNvSpPr txBox="1"/>
          <p:nvPr/>
        </p:nvSpPr>
        <p:spPr>
          <a:xfrm>
            <a:off x="864296" y="730895"/>
            <a:ext cx="105093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b="1" dirty="0"/>
              <a:t>Hybrid / hybridity</a:t>
            </a:r>
            <a:r>
              <a:rPr lang="en-CZ" sz="2400" dirty="0"/>
              <a:t>, Métissage, Creole</a:t>
            </a:r>
          </a:p>
          <a:p>
            <a:endParaRPr lang="en-CZ" sz="2400" dirty="0"/>
          </a:p>
          <a:p>
            <a:endParaRPr lang="en-CZ" sz="2400" dirty="0"/>
          </a:p>
          <a:p>
            <a:endParaRPr lang="en-CZ" sz="2400" dirty="0"/>
          </a:p>
          <a:p>
            <a:r>
              <a:rPr lang="en-GB" sz="2400" dirty="0"/>
              <a:t>‘The word “hybrid” has developed from biological and botanical origins: in Latin it meant the offspring of a tame sow and a wild boar, and hence, as the Oxford English Dictionary puts it, ‘of human parents of different races, half-breed’. As a metaphor, the expression relates to linguistic compositions from different languages or, more generally, everything that is composed of different or incongruent elements.’</a:t>
            </a:r>
          </a:p>
          <a:p>
            <a:endParaRPr lang="en-GB" sz="2400" dirty="0"/>
          </a:p>
          <a:p>
            <a:r>
              <a:rPr lang="en-GB" sz="2400" dirty="0"/>
              <a:t>Andreas Ackermann, ‘Cultural Hybridity’ in P. W. </a:t>
            </a:r>
            <a:r>
              <a:rPr lang="en-GB" sz="2400" dirty="0" err="1"/>
              <a:t>Stockhammer</a:t>
            </a:r>
            <a:r>
              <a:rPr lang="en-GB" sz="2400" dirty="0"/>
              <a:t>, ed., </a:t>
            </a:r>
            <a:r>
              <a:rPr lang="en-GB" sz="2400" i="1" dirty="0"/>
              <a:t>Conceptualizing Cultural Hybridization</a:t>
            </a:r>
            <a:r>
              <a:rPr lang="en-GB" sz="2400" dirty="0"/>
              <a:t> (London, 2012) p. 6</a:t>
            </a:r>
            <a:endParaRPr lang="en-CZ" sz="2400" dirty="0"/>
          </a:p>
          <a:p>
            <a:endParaRPr lang="en-CZ" sz="2400" dirty="0"/>
          </a:p>
        </p:txBody>
      </p:sp>
    </p:spTree>
    <p:extLst>
      <p:ext uri="{BB962C8B-B14F-4D97-AF65-F5344CB8AC3E}">
        <p14:creationId xmlns:p14="http://schemas.microsoft.com/office/powerpoint/2010/main" val="514089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09746-B4A0-FA41-968E-4DC67C9CB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A52F1D-8EC7-20D0-B529-CD9FF9FC3F08}"/>
              </a:ext>
            </a:extLst>
          </p:cNvPr>
          <p:cNvSpPr txBox="1"/>
          <p:nvPr/>
        </p:nvSpPr>
        <p:spPr>
          <a:xfrm>
            <a:off x="864296" y="730895"/>
            <a:ext cx="1050933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dirty="0"/>
              <a:t>Hybrid, </a:t>
            </a:r>
            <a:r>
              <a:rPr lang="en-CZ" sz="2400" b="1" dirty="0"/>
              <a:t>Métissage</a:t>
            </a:r>
            <a:r>
              <a:rPr lang="en-CZ" sz="2400" dirty="0"/>
              <a:t>, Creole</a:t>
            </a:r>
          </a:p>
          <a:p>
            <a:endParaRPr lang="en-CZ" sz="2400" dirty="0"/>
          </a:p>
          <a:p>
            <a:endParaRPr lang="en-CZ" sz="2400" dirty="0"/>
          </a:p>
          <a:p>
            <a:endParaRPr lang="en-CZ" sz="2400" dirty="0"/>
          </a:p>
          <a:p>
            <a:endParaRPr lang="en-CZ" sz="2400" dirty="0"/>
          </a:p>
          <a:p>
            <a:r>
              <a:rPr lang="en-CZ" sz="2000" dirty="0"/>
              <a:t>‘</a:t>
            </a:r>
            <a:r>
              <a:rPr lang="en-GB" sz="2000" b="0" i="0" dirty="0">
                <a:effectLst/>
              </a:rPr>
              <a:t>The word “</a:t>
            </a:r>
            <a:r>
              <a:rPr lang="en-GB" sz="2000" b="0" i="1" dirty="0" err="1">
                <a:effectLst/>
              </a:rPr>
              <a:t>Métissage</a:t>
            </a:r>
            <a:r>
              <a:rPr lang="en-GB" sz="2000" b="0" i="0" dirty="0">
                <a:effectLst/>
              </a:rPr>
              <a:t>” comes from the root word “</a:t>
            </a:r>
            <a:r>
              <a:rPr lang="en-GB" sz="2000" b="0" i="1" dirty="0">
                <a:effectLst/>
              </a:rPr>
              <a:t>Métis</a:t>
            </a:r>
            <a:r>
              <a:rPr lang="en-GB" sz="2000" b="0" i="0" dirty="0">
                <a:effectLst/>
              </a:rPr>
              <a:t>”, which has both Latin and Greek origins. Its Latin origin, “</a:t>
            </a:r>
            <a:r>
              <a:rPr lang="en-GB" sz="2000" b="0" i="1" dirty="0" err="1">
                <a:effectLst/>
              </a:rPr>
              <a:t>mixtus</a:t>
            </a:r>
            <a:r>
              <a:rPr lang="en-GB" sz="2000" b="0" i="0" dirty="0">
                <a:effectLst/>
              </a:rPr>
              <a:t>”, means “mixed” … The idea of </a:t>
            </a:r>
            <a:r>
              <a:rPr lang="en-GB" sz="2000" b="0" i="0" dirty="0" err="1">
                <a:effectLst/>
              </a:rPr>
              <a:t>Métissage</a:t>
            </a:r>
            <a:r>
              <a:rPr lang="en-GB" sz="2000" b="0" i="0" dirty="0">
                <a:effectLst/>
              </a:rPr>
              <a:t> originated from Caribbean Creole geo-cultural and linguistic contexts, where it has been used to explore ideas of mixed identities, languages, and ideas around space and place …’</a:t>
            </a:r>
          </a:p>
          <a:p>
            <a:endParaRPr lang="en-GB" sz="2000" dirty="0"/>
          </a:p>
          <a:p>
            <a:r>
              <a:rPr lang="en-GB" sz="2000" dirty="0"/>
              <a:t>Susan Burke and </a:t>
            </a:r>
            <a:r>
              <a:rPr lang="en-GB" sz="2000" dirty="0" err="1"/>
              <a:t>Rheanna</a:t>
            </a:r>
            <a:r>
              <a:rPr lang="en-GB" sz="2000" dirty="0"/>
              <a:t> Robinson, ‘Reflections on </a:t>
            </a:r>
            <a:r>
              <a:rPr lang="en-GB" sz="2000" dirty="0" err="1"/>
              <a:t>Métissage</a:t>
            </a:r>
            <a:r>
              <a:rPr lang="en-GB" sz="2000" dirty="0"/>
              <a:t> as indigenous research practice,’ </a:t>
            </a:r>
            <a:r>
              <a:rPr lang="en-GB" sz="2000" i="1" dirty="0" err="1"/>
              <a:t>AlterNative</a:t>
            </a:r>
            <a:r>
              <a:rPr lang="en-GB" sz="2000" dirty="0"/>
              <a:t> 15.2, 2019, 152.</a:t>
            </a:r>
            <a:endParaRPr lang="en-CZ" sz="2000" dirty="0"/>
          </a:p>
        </p:txBody>
      </p:sp>
    </p:spTree>
    <p:extLst>
      <p:ext uri="{BB962C8B-B14F-4D97-AF65-F5344CB8AC3E}">
        <p14:creationId xmlns:p14="http://schemas.microsoft.com/office/powerpoint/2010/main" val="682345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A463547B-162C-B079-8ADC-16A6985C2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0" y="0"/>
            <a:ext cx="4889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0BBD8-CF47-CB06-3B7C-91B2616AA54E}"/>
              </a:ext>
            </a:extLst>
          </p:cNvPr>
          <p:cNvSpPr txBox="1"/>
          <p:nvPr/>
        </p:nvSpPr>
        <p:spPr>
          <a:xfrm>
            <a:off x="6436426" y="5700156"/>
            <a:ext cx="5035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Fiona Rae</a:t>
            </a:r>
          </a:p>
          <a:p>
            <a:r>
              <a:rPr lang="en-CZ" dirty="0"/>
              <a:t>L: Untitled: Orange, Green and Black (1991)</a:t>
            </a:r>
          </a:p>
          <a:p>
            <a:r>
              <a:rPr lang="en-CZ" dirty="0"/>
              <a:t>R: Untitled: Green, Blue and Black (1991)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26E45EDD-6504-FD55-1E62-992BF5FC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9553" y="0"/>
            <a:ext cx="5669808" cy="570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35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6E3F4B-750E-7558-0196-F59694D40EF7}"/>
              </a:ext>
            </a:extLst>
          </p:cNvPr>
          <p:cNvSpPr txBox="1"/>
          <p:nvPr/>
        </p:nvSpPr>
        <p:spPr>
          <a:xfrm>
            <a:off x="157372" y="5830783"/>
            <a:ext cx="543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Agnes Martin</a:t>
            </a:r>
          </a:p>
          <a:p>
            <a:pPr algn="ctr"/>
            <a:r>
              <a:rPr lang="en-CZ" dirty="0"/>
              <a:t>Untitled (1977)</a:t>
            </a:r>
          </a:p>
        </p:txBody>
      </p:sp>
      <p:pic>
        <p:nvPicPr>
          <p:cNvPr id="25602" name="Picture 2" descr="Agnes Martin | Untitled | The Guggenheim Museums and Foundation">
            <a:extLst>
              <a:ext uri="{FF2B5EF4-FFF2-40B4-BE49-F238E27FC236}">
                <a16:creationId xmlns:a16="http://schemas.microsoft.com/office/drawing/2014/main" id="{CD94F1C7-17C0-E7E5-D003-D11752612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35" y="563427"/>
            <a:ext cx="5162776" cy="517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5E9F2469-6FD6-8BF4-A032-DBBED963D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3091" y="364598"/>
            <a:ext cx="4550100" cy="537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15F3A-C1E3-E41F-BF67-F9F3EED7E959}"/>
              </a:ext>
            </a:extLst>
          </p:cNvPr>
          <p:cNvSpPr txBox="1"/>
          <p:nvPr/>
        </p:nvSpPr>
        <p:spPr>
          <a:xfrm>
            <a:off x="6373091" y="5997039"/>
            <a:ext cx="455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Wook-kyung Choi</a:t>
            </a:r>
          </a:p>
          <a:p>
            <a:pPr algn="ctr"/>
            <a:r>
              <a:rPr lang="en-CZ" dirty="0"/>
              <a:t>Untitled (1960s)</a:t>
            </a:r>
          </a:p>
        </p:txBody>
      </p:sp>
    </p:spTree>
    <p:extLst>
      <p:ext uri="{BB962C8B-B14F-4D97-AF65-F5344CB8AC3E}">
        <p14:creationId xmlns:p14="http://schemas.microsoft.com/office/powerpoint/2010/main" val="3290707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3FEC2-A4A2-15E4-AC76-DDBA28633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273F7-ACDB-9F33-66CC-D7377751ACFA}"/>
              </a:ext>
            </a:extLst>
          </p:cNvPr>
          <p:cNvSpPr txBox="1"/>
          <p:nvPr/>
        </p:nvSpPr>
        <p:spPr>
          <a:xfrm>
            <a:off x="864296" y="730895"/>
            <a:ext cx="1050933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b="1" dirty="0"/>
              <a:t>Hybrid / hybridity</a:t>
            </a:r>
            <a:r>
              <a:rPr lang="en-CZ" sz="2400" dirty="0"/>
              <a:t>, Métissage, Creole</a:t>
            </a:r>
          </a:p>
          <a:p>
            <a:endParaRPr lang="en-CZ" sz="2400" dirty="0"/>
          </a:p>
          <a:p>
            <a:r>
              <a:rPr lang="en-CZ" sz="2400" dirty="0"/>
              <a:t>However …. </a:t>
            </a:r>
            <a:r>
              <a:rPr lang="en-GB" sz="2400" dirty="0"/>
              <a:t>for the Russian philosopher Mikhail Bakhtin (1895-1975)</a:t>
            </a:r>
            <a:endParaRPr lang="en-CZ" sz="2400" dirty="0"/>
          </a:p>
          <a:p>
            <a:endParaRPr lang="en-CZ" sz="2400" dirty="0"/>
          </a:p>
          <a:p>
            <a:r>
              <a:rPr lang="en-GB" sz="2000" dirty="0"/>
              <a:t>‘ … hybridity delineates the way in which language, even within a single sentence, can be double-voiced … With organic hybridization Bakhtin refers to the unintentional, unconscious, everyday mixing and fusing of diverse cultural elements, as for example in language … With intentional hybridity two points of view are not mixed, but set against each other dialogically. This can be used, for2 Cultural Hybridity: Between Metaphor and Empiricism 13 example in the aesthetic domain, ‘to shock, change, challenge, revitalise or disrupt through deliberate, intended fusions of unlike social languages and images … ’</a:t>
            </a:r>
          </a:p>
          <a:p>
            <a:endParaRPr lang="en-GB" sz="2400" dirty="0"/>
          </a:p>
          <a:p>
            <a:r>
              <a:rPr lang="en-GB" sz="2400" dirty="0"/>
              <a:t>Andreas Ackermann, ‘Cultural Hybridity’ in P. W. </a:t>
            </a:r>
            <a:r>
              <a:rPr lang="en-GB" sz="2400" dirty="0" err="1"/>
              <a:t>Stockhammer</a:t>
            </a:r>
            <a:r>
              <a:rPr lang="en-GB" sz="2400" dirty="0"/>
              <a:t>, ed., </a:t>
            </a:r>
            <a:r>
              <a:rPr lang="en-GB" sz="2400" i="1" dirty="0"/>
              <a:t>Conceptualizing Cultural Hybridization</a:t>
            </a:r>
            <a:r>
              <a:rPr lang="en-GB" sz="2400" dirty="0"/>
              <a:t> (London, 2012) p. 6</a:t>
            </a:r>
            <a:endParaRPr lang="en-CZ" sz="2400" dirty="0"/>
          </a:p>
          <a:p>
            <a:endParaRPr lang="en-CZ" sz="2400" dirty="0"/>
          </a:p>
        </p:txBody>
      </p:sp>
    </p:spTree>
    <p:extLst>
      <p:ext uri="{BB962C8B-B14F-4D97-AF65-F5344CB8AC3E}">
        <p14:creationId xmlns:p14="http://schemas.microsoft.com/office/powerpoint/2010/main" val="1989672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13524E-3F98-06E6-2917-1D80B8C22F87}"/>
              </a:ext>
            </a:extLst>
          </p:cNvPr>
          <p:cNvSpPr txBox="1"/>
          <p:nvPr/>
        </p:nvSpPr>
        <p:spPr>
          <a:xfrm>
            <a:off x="626301" y="551145"/>
            <a:ext cx="8041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dirty="0"/>
              <a:t>Intentional hybridity</a:t>
            </a:r>
          </a:p>
        </p:txBody>
      </p:sp>
      <p:pic>
        <p:nvPicPr>
          <p:cNvPr id="13314" name="Picture 2" descr="Yinka Shonibare CBE RA, Diary of a Victorian Dandy: 14.00 hours, 1998">
            <a:extLst>
              <a:ext uri="{FF2B5EF4-FFF2-40B4-BE49-F238E27FC236}">
                <a16:creationId xmlns:a16="http://schemas.microsoft.com/office/drawing/2014/main" id="{0F5EE9B4-213F-620A-EC03-52D4581CF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38" y="1114816"/>
            <a:ext cx="6604565" cy="528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FD588F-CDDD-9E69-98E7-1817E85ADAD1}"/>
              </a:ext>
            </a:extLst>
          </p:cNvPr>
          <p:cNvSpPr txBox="1"/>
          <p:nvPr/>
        </p:nvSpPr>
        <p:spPr>
          <a:xfrm>
            <a:off x="7716033" y="5248405"/>
            <a:ext cx="3958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Yinka Shonibare</a:t>
            </a:r>
          </a:p>
          <a:p>
            <a:endParaRPr lang="en-CZ" dirty="0"/>
          </a:p>
          <a:p>
            <a:r>
              <a:rPr lang="en-CZ" dirty="0"/>
              <a:t>Diary of a Victorian Dandy (1998)</a:t>
            </a:r>
          </a:p>
        </p:txBody>
      </p:sp>
    </p:spTree>
    <p:extLst>
      <p:ext uri="{BB962C8B-B14F-4D97-AF65-F5344CB8AC3E}">
        <p14:creationId xmlns:p14="http://schemas.microsoft.com/office/powerpoint/2010/main" val="75295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FC70D1C9-75CC-34AC-2781-C3CBF4EDD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4950"/>
            <a:ext cx="4294170" cy="590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BE186A-F804-F207-6B8C-03AFDEA30BA0}"/>
              </a:ext>
            </a:extLst>
          </p:cNvPr>
          <p:cNvSpPr txBox="1"/>
          <p:nvPr/>
        </p:nvSpPr>
        <p:spPr>
          <a:xfrm>
            <a:off x="4129585" y="6302995"/>
            <a:ext cx="524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000" dirty="0"/>
              <a:t>Jean-Ulrich Désert, </a:t>
            </a:r>
            <a:r>
              <a:rPr lang="en-CZ" sz="2000" i="1" dirty="0"/>
              <a:t>Negerhosen </a:t>
            </a:r>
            <a:r>
              <a:rPr lang="en-CZ" sz="2000" dirty="0"/>
              <a:t>(2000)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37DB149A-236B-E018-86BE-11E0DB45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022" y="447712"/>
            <a:ext cx="3502192" cy="523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8C37C75B-689B-2103-6DFA-89096C56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9499" y="380446"/>
            <a:ext cx="3640521" cy="56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06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>
            <a:extLst>
              <a:ext uri="{FF2B5EF4-FFF2-40B4-BE49-F238E27FC236}">
                <a16:creationId xmlns:a16="http://schemas.microsoft.com/office/drawing/2014/main" id="{5D4381D7-8EFA-9AD8-A607-DA9FA580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9097" y="0"/>
            <a:ext cx="4222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4CED3210-8063-5DCB-7A76-43030DBB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72" y="0"/>
            <a:ext cx="3362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D00389DC-2444-73A1-B83D-D69535F75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5603" y="0"/>
            <a:ext cx="3354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B0DC7B-C6C4-7F0E-C8C6-B331833B9683}"/>
              </a:ext>
            </a:extLst>
          </p:cNvPr>
          <p:cNvSpPr txBox="1"/>
          <p:nvPr/>
        </p:nvSpPr>
        <p:spPr>
          <a:xfrm>
            <a:off x="4038468" y="237507"/>
            <a:ext cx="32886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0" i="0" dirty="0" err="1">
                <a:effectLst/>
              </a:rPr>
              <a:t>Arghavan</a:t>
            </a:r>
            <a:r>
              <a:rPr lang="en-GB" sz="2000" b="0" i="0" dirty="0">
                <a:effectLst/>
              </a:rPr>
              <a:t> </a:t>
            </a:r>
            <a:r>
              <a:rPr lang="en-GB" sz="2000" b="0" i="0" dirty="0" err="1">
                <a:effectLst/>
              </a:rPr>
              <a:t>Khosravi</a:t>
            </a:r>
            <a:r>
              <a:rPr lang="en-GB" sz="2000" b="0" i="0" dirty="0">
                <a:effectLst/>
              </a:rPr>
              <a:t> (1984 - ) </a:t>
            </a:r>
            <a:endParaRPr lang="en-CZ" sz="2000" dirty="0"/>
          </a:p>
        </p:txBody>
      </p:sp>
    </p:spTree>
    <p:extLst>
      <p:ext uri="{BB962C8B-B14F-4D97-AF65-F5344CB8AC3E}">
        <p14:creationId xmlns:p14="http://schemas.microsoft.com/office/powerpoint/2010/main" val="1319697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805A7-CA34-49D6-3222-EE32D323B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AC171E-B4AD-DC26-D46F-D65B508F313F}"/>
              </a:ext>
            </a:extLst>
          </p:cNvPr>
          <p:cNvSpPr txBox="1"/>
          <p:nvPr/>
        </p:nvSpPr>
        <p:spPr>
          <a:xfrm>
            <a:off x="864296" y="730895"/>
            <a:ext cx="105093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dirty="0"/>
              <a:t>Hybrid, Métissage, </a:t>
            </a:r>
            <a:r>
              <a:rPr lang="en-CZ" sz="2400" b="1" dirty="0"/>
              <a:t>Creole / creolization</a:t>
            </a:r>
          </a:p>
          <a:p>
            <a:endParaRPr lang="en-CZ" sz="2400" dirty="0"/>
          </a:p>
          <a:p>
            <a:endParaRPr lang="en-CZ" sz="2400" dirty="0"/>
          </a:p>
          <a:p>
            <a:endParaRPr lang="en-CZ" sz="2400" dirty="0"/>
          </a:p>
          <a:p>
            <a:r>
              <a:rPr lang="en-GB" sz="2400" b="0" i="0" dirty="0">
                <a:effectLst/>
              </a:rPr>
              <a:t>‘The concept of creolization was first formulated through the study of languages in colonial situations— especially in the Americas— where people who met speaking mutually unintelligible tongues developed a linguistic medium to communicate among themselves. They restructured the existing languages of the colonizers and colonized, creating new Creole languages …’</a:t>
            </a:r>
          </a:p>
          <a:p>
            <a:endParaRPr lang="en-GB" sz="2400" dirty="0"/>
          </a:p>
          <a:p>
            <a:br>
              <a:rPr lang="en-GB" sz="2400" dirty="0"/>
            </a:br>
            <a:r>
              <a:rPr lang="en-GB" sz="2400" dirty="0"/>
              <a:t>Robert Baron, and Ana C. Cara, eds., </a:t>
            </a:r>
            <a:r>
              <a:rPr lang="en-GB" sz="2400" b="0" i="1" dirty="0">
                <a:effectLst/>
              </a:rPr>
              <a:t>Creolization as Cultural Creativity</a:t>
            </a:r>
            <a:r>
              <a:rPr lang="en-GB" sz="2400" dirty="0"/>
              <a:t> (Jackson, Mississippi, 2011) p. 2</a:t>
            </a:r>
            <a:endParaRPr lang="en-CZ" sz="2400" dirty="0"/>
          </a:p>
        </p:txBody>
      </p:sp>
    </p:spTree>
    <p:extLst>
      <p:ext uri="{BB962C8B-B14F-4D97-AF65-F5344CB8AC3E}">
        <p14:creationId xmlns:p14="http://schemas.microsoft.com/office/powerpoint/2010/main" val="266101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n posed looking to the side waring an intricate gold robe with large round gold buttons and matching gold hat.">
            <a:extLst>
              <a:ext uri="{FF2B5EF4-FFF2-40B4-BE49-F238E27FC236}">
                <a16:creationId xmlns:a16="http://schemas.microsoft.com/office/drawing/2014/main" id="{BAF8D808-9A5F-CFB4-54FE-E304B1DE9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336" y="0"/>
            <a:ext cx="5233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081D68-3FB3-CFDE-2EC1-8EA65A534B08}"/>
              </a:ext>
            </a:extLst>
          </p:cNvPr>
          <p:cNvSpPr txBox="1"/>
          <p:nvPr/>
        </p:nvSpPr>
        <p:spPr>
          <a:xfrm>
            <a:off x="3494763" y="212942"/>
            <a:ext cx="2918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effectLst/>
                <a:latin typeface="Nunito Sans" pitchFamily="2" charset="77"/>
              </a:rPr>
              <a:t>Vittore Carpaccio, </a:t>
            </a:r>
            <a:r>
              <a:rPr lang="en-GB" b="0" i="1" dirty="0">
                <a:effectLst/>
                <a:latin typeface="Nunito Sans" pitchFamily="2" charset="77"/>
              </a:rPr>
              <a:t>Portrait of Doge Leonardo </a:t>
            </a:r>
            <a:r>
              <a:rPr lang="en-GB" b="0" i="1" dirty="0" err="1">
                <a:effectLst/>
                <a:latin typeface="Nunito Sans" pitchFamily="2" charset="77"/>
              </a:rPr>
              <a:t>Loredan</a:t>
            </a:r>
            <a:r>
              <a:rPr lang="en-GB" b="0" i="0" dirty="0">
                <a:effectLst/>
                <a:latin typeface="Nunito Sans" pitchFamily="2" charset="77"/>
              </a:rPr>
              <a:t> (1501–05)</a:t>
            </a:r>
            <a:endParaRPr lang="en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D079F4-8A4F-FB88-726F-37E43F9588FA}"/>
              </a:ext>
            </a:extLst>
          </p:cNvPr>
          <p:cNvSpPr txBox="1"/>
          <p:nvPr/>
        </p:nvSpPr>
        <p:spPr>
          <a:xfrm>
            <a:off x="7114784" y="6125227"/>
            <a:ext cx="4910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effectLst/>
              </a:rPr>
              <a:t>Sydney Curnow Vosper, </a:t>
            </a:r>
            <a:r>
              <a:rPr lang="en-GB" b="0" i="1" dirty="0">
                <a:effectLst/>
              </a:rPr>
              <a:t>Salem </a:t>
            </a:r>
            <a:r>
              <a:rPr lang="en-GB" b="0" dirty="0">
                <a:effectLst/>
              </a:rPr>
              <a:t>(</a:t>
            </a:r>
            <a:r>
              <a:rPr lang="en-GB" b="0" i="0" dirty="0">
                <a:effectLst/>
              </a:rPr>
              <a:t>1908)</a:t>
            </a:r>
            <a:endParaRPr lang="en-CZ" dirty="0"/>
          </a:p>
        </p:txBody>
      </p:sp>
      <p:pic>
        <p:nvPicPr>
          <p:cNvPr id="15366" name="Picture 6" descr="Salem card">
            <a:extLst>
              <a:ext uri="{FF2B5EF4-FFF2-40B4-BE49-F238E27FC236}">
                <a16:creationId xmlns:a16="http://schemas.microsoft.com/office/drawing/2014/main" id="{78F18C30-5AEB-BAE8-AEBB-15D62E61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003" y="-1"/>
            <a:ext cx="5452997" cy="56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267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968"/>
            <a:ext cx="12192000" cy="5264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4566" y="5754414"/>
            <a:ext cx="811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Edwin </a:t>
            </a:r>
            <a:r>
              <a:rPr lang="en-US" dirty="0" err="1"/>
              <a:t>Lutyens</a:t>
            </a:r>
            <a:r>
              <a:rPr lang="en-US" dirty="0"/>
              <a:t> – Viceroy’s House, New Delhi (1911-1929)</a:t>
            </a:r>
          </a:p>
        </p:txBody>
      </p:sp>
    </p:spTree>
    <p:extLst>
      <p:ext uri="{BB962C8B-B14F-4D97-AF65-F5344CB8AC3E}">
        <p14:creationId xmlns:p14="http://schemas.microsoft.com/office/powerpoint/2010/main" val="1293519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5267C5B6-B2A2-6BE0-265D-C7C7A5F61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9DF0E8-22D4-02B8-8ABD-CD559790C7EE}"/>
              </a:ext>
            </a:extLst>
          </p:cNvPr>
          <p:cNvSpPr txBox="1"/>
          <p:nvPr/>
        </p:nvSpPr>
        <p:spPr>
          <a:xfrm>
            <a:off x="2800597" y="6210795"/>
            <a:ext cx="6590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000" dirty="0"/>
              <a:t>Ödön Lechner, Museum of Applied Arts, Budapest (1896)</a:t>
            </a:r>
          </a:p>
        </p:txBody>
      </p:sp>
    </p:spTree>
    <p:extLst>
      <p:ext uri="{BB962C8B-B14F-4D97-AF65-F5344CB8AC3E}">
        <p14:creationId xmlns:p14="http://schemas.microsoft.com/office/powerpoint/2010/main" val="2760402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AAFA543A-B657-179C-749E-C2225B9D4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36574"/>
            <a:ext cx="7738226" cy="59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6BFA3E-09DA-86CD-03CA-1F10403241C2}"/>
              </a:ext>
            </a:extLst>
          </p:cNvPr>
          <p:cNvSpPr txBox="1"/>
          <p:nvPr/>
        </p:nvSpPr>
        <p:spPr>
          <a:xfrm>
            <a:off x="5035464" y="5586608"/>
            <a:ext cx="2830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0" dirty="0" err="1">
                <a:solidFill>
                  <a:srgbClr val="222222"/>
                </a:solidFill>
                <a:effectLst/>
              </a:rPr>
              <a:t>Bodys</a:t>
            </a:r>
            <a:r>
              <a:rPr lang="en-GB" sz="2000" i="0" dirty="0">
                <a:solidFill>
                  <a:srgbClr val="222222"/>
                </a:solidFill>
                <a:effectLst/>
              </a:rPr>
              <a:t> </a:t>
            </a:r>
            <a:r>
              <a:rPr lang="en-GB" sz="2000" i="0" dirty="0" err="1">
                <a:solidFill>
                  <a:srgbClr val="222222"/>
                </a:solidFill>
                <a:effectLst/>
              </a:rPr>
              <a:t>Isek</a:t>
            </a:r>
            <a:r>
              <a:rPr lang="en-GB" sz="2000" i="0" dirty="0">
                <a:solidFill>
                  <a:srgbClr val="222222"/>
                </a:solidFill>
                <a:effectLst/>
              </a:rPr>
              <a:t> </a:t>
            </a:r>
            <a:r>
              <a:rPr lang="en-GB" sz="2000" i="0" dirty="0" err="1">
                <a:solidFill>
                  <a:srgbClr val="222222"/>
                </a:solidFill>
                <a:effectLst/>
              </a:rPr>
              <a:t>Kingelez</a:t>
            </a:r>
            <a:endParaRPr lang="en-GB" sz="2000" i="0" dirty="0">
              <a:solidFill>
                <a:srgbClr val="222222"/>
              </a:solidFill>
              <a:effectLst/>
            </a:endParaRPr>
          </a:p>
          <a:p>
            <a:r>
              <a:rPr lang="en-CZ" sz="2000" dirty="0">
                <a:solidFill>
                  <a:schemeClr val="bg1"/>
                </a:solidFill>
              </a:rPr>
              <a:t>Ville Fantôme (1996)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D6AD45C9-BCA0-5F04-AF2C-E96E59C0B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8226" y="436574"/>
            <a:ext cx="4453774" cy="387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6D7D6C-0329-8293-5D59-E46C0D7D8F2C}"/>
              </a:ext>
            </a:extLst>
          </p:cNvPr>
          <p:cNvSpPr txBox="1"/>
          <p:nvPr/>
        </p:nvSpPr>
        <p:spPr>
          <a:xfrm>
            <a:off x="8004790" y="5775094"/>
            <a:ext cx="392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0" dirty="0" err="1">
                <a:effectLst/>
              </a:rPr>
              <a:t>Bodys</a:t>
            </a:r>
            <a:r>
              <a:rPr lang="en-GB" sz="1800" i="0" dirty="0">
                <a:effectLst/>
              </a:rPr>
              <a:t> </a:t>
            </a:r>
            <a:r>
              <a:rPr lang="en-GB" sz="1800" i="0" dirty="0" err="1">
                <a:effectLst/>
              </a:rPr>
              <a:t>Isek</a:t>
            </a:r>
            <a:r>
              <a:rPr lang="en-GB" sz="1800" i="0" dirty="0">
                <a:effectLst/>
              </a:rPr>
              <a:t> </a:t>
            </a:r>
            <a:r>
              <a:rPr lang="en-GB" sz="1800" i="0" dirty="0" err="1">
                <a:effectLst/>
              </a:rPr>
              <a:t>Kingelez</a:t>
            </a:r>
            <a:r>
              <a:rPr lang="en-GB" sz="1800" i="0" dirty="0">
                <a:effectLst/>
              </a:rPr>
              <a:t> (1948-2015</a:t>
            </a:r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175207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A448F3AB-5918-001F-BEE1-9BAE54B5B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Modernism180308">
            <a:extLst>
              <a:ext uri="{FF2B5EF4-FFF2-40B4-BE49-F238E27FC236}">
                <a16:creationId xmlns:a16="http://schemas.microsoft.com/office/drawing/2014/main" id="{0112DE0F-B82B-89E1-7628-5E9ABF85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9" name="Rectangle 20488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1" name="Rectangle 20490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3" name="Rectangle 20492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5A5D7B-DAC8-B861-3E15-BB8C9D33723F}"/>
              </a:ext>
            </a:extLst>
          </p:cNvPr>
          <p:cNvSpPr txBox="1"/>
          <p:nvPr/>
        </p:nvSpPr>
        <p:spPr>
          <a:xfrm>
            <a:off x="358642" y="4561063"/>
            <a:ext cx="42839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000" dirty="0"/>
              <a:t>L: Le Corbusier, </a:t>
            </a:r>
          </a:p>
          <a:p>
            <a:r>
              <a:rPr lang="en-CZ" sz="2000" dirty="0"/>
              <a:t>Design for a radiant city (1930) </a:t>
            </a:r>
          </a:p>
          <a:p>
            <a:endParaRPr lang="en-CZ" sz="2000" dirty="0"/>
          </a:p>
          <a:p>
            <a:r>
              <a:rPr lang="en-CZ" sz="2000" dirty="0"/>
              <a:t>R: Antonio Sant’ Elia, </a:t>
            </a:r>
          </a:p>
          <a:p>
            <a:r>
              <a:rPr lang="en-CZ" sz="2000" dirty="0"/>
              <a:t>Design for a future city (1914)</a:t>
            </a:r>
          </a:p>
        </p:txBody>
      </p:sp>
    </p:spTree>
    <p:extLst>
      <p:ext uri="{BB962C8B-B14F-4D97-AF65-F5344CB8AC3E}">
        <p14:creationId xmlns:p14="http://schemas.microsoft.com/office/powerpoint/2010/main" val="3275790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0641ACA-635C-E0F9-2D97-330F603D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12" y="122999"/>
            <a:ext cx="5457346" cy="54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D1553620-6862-8579-F5AA-4835B69B7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5272" y="122999"/>
            <a:ext cx="4412316" cy="591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106ED-A389-4371-6FD3-6360257DCF14}"/>
              </a:ext>
            </a:extLst>
          </p:cNvPr>
          <p:cNvSpPr txBox="1"/>
          <p:nvPr/>
        </p:nvSpPr>
        <p:spPr>
          <a:xfrm>
            <a:off x="734412" y="5774499"/>
            <a:ext cx="5916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</a:rPr>
              <a:t>L: </a:t>
            </a:r>
            <a:r>
              <a:rPr lang="en-GB" dirty="0" err="1">
                <a:latin typeface="Open Sans" panose="020B0606030504020204" pitchFamily="34" charset="0"/>
              </a:rPr>
              <a:t>Kinshasha</a:t>
            </a:r>
            <a:r>
              <a:rPr lang="en-GB" dirty="0">
                <a:latin typeface="Open Sans" panose="020B0606030504020204" pitchFamily="34" charset="0"/>
              </a:rPr>
              <a:t> la Belle (2001)</a:t>
            </a:r>
            <a:endParaRPr lang="en-GB" b="0" i="0" dirty="0">
              <a:effectLst/>
              <a:latin typeface="Open Sans" panose="020B0606030504020204" pitchFamily="34" charset="0"/>
            </a:endParaRPr>
          </a:p>
          <a:p>
            <a:endParaRPr lang="en-GB" dirty="0">
              <a:latin typeface="Open Sans" panose="020B0606030504020204" pitchFamily="34" charset="0"/>
            </a:endParaRPr>
          </a:p>
          <a:p>
            <a:r>
              <a:rPr lang="en-GB" b="0" i="0" dirty="0">
                <a:effectLst/>
                <a:latin typeface="Open Sans" panose="020B0606030504020204" pitchFamily="34" charset="0"/>
              </a:rPr>
              <a:t>R: La </a:t>
            </a:r>
            <a:r>
              <a:rPr lang="en-GB" b="0" i="0" dirty="0" err="1">
                <a:effectLst/>
                <a:latin typeface="Open Sans" panose="020B0606030504020204" pitchFamily="34" charset="0"/>
              </a:rPr>
              <a:t>Turpina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 restaurant (2008)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147672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13809-ED88-14F7-F2EC-10E8C05A7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CZ" dirty="0"/>
              <a:t>ome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6454B-D733-2666-930A-F83FF55A3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01080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74D8-575F-7A32-FB92-62D381843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" y="0"/>
            <a:ext cx="656134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059C27-B5AD-BDD6-5312-47526488786D}"/>
              </a:ext>
            </a:extLst>
          </p:cNvPr>
          <p:cNvSpPr txBox="1"/>
          <p:nvPr/>
        </p:nvSpPr>
        <p:spPr>
          <a:xfrm>
            <a:off x="7377830" y="5924811"/>
            <a:ext cx="4421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Pablo Picasso</a:t>
            </a:r>
          </a:p>
          <a:p>
            <a:r>
              <a:rPr lang="en-CZ" dirty="0"/>
              <a:t>Les Demoiselles d’Avignon (1907)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0E96659-3436-778E-BDE9-581A2BAA9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3643" y="162838"/>
            <a:ext cx="4102931" cy="564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26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9" name="Rectangle 27658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4" name="Picture 6">
            <a:extLst>
              <a:ext uri="{FF2B5EF4-FFF2-40B4-BE49-F238E27FC236}">
                <a16:creationId xmlns:a16="http://schemas.microsoft.com/office/drawing/2014/main" id="{580854FE-B5A0-81C0-D4CA-C0EBB6D96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20" y="638177"/>
            <a:ext cx="301750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1FFC6C0A-B5AB-ECE6-505D-E7BEFA163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3171272" y="638179"/>
            <a:ext cx="5849456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A8F8DD2A-F832-52E9-E45E-C7EB79434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4480" y="638178"/>
            <a:ext cx="3017520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1" name="Rectangle 27660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9F3D4A-B424-3F37-19F7-401078A76D35}"/>
              </a:ext>
            </a:extLst>
          </p:cNvPr>
          <p:cNvSpPr txBox="1"/>
          <p:nvPr/>
        </p:nvSpPr>
        <p:spPr>
          <a:xfrm>
            <a:off x="2470068" y="6356352"/>
            <a:ext cx="719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Ernst Ludwig Kirchner, Male Nude (1921) and studio shots</a:t>
            </a:r>
          </a:p>
        </p:txBody>
      </p:sp>
    </p:spTree>
    <p:extLst>
      <p:ext uri="{BB962C8B-B14F-4D97-AF65-F5344CB8AC3E}">
        <p14:creationId xmlns:p14="http://schemas.microsoft.com/office/powerpoint/2010/main" val="2240378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eydou Keïta | young men (1952-1956) | Artsy">
            <a:extLst>
              <a:ext uri="{FF2B5EF4-FFF2-40B4-BE49-F238E27FC236}">
                <a16:creationId xmlns:a16="http://schemas.microsoft.com/office/drawing/2014/main" id="{666249F2-8FC1-8D7C-C2E2-94130AE1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516" y="0"/>
            <a:ext cx="490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9D489C51-3429-04DE-2A4F-42703597C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7861" y="-1"/>
            <a:ext cx="4718139" cy="676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3837D-B9C7-C37B-8527-5A6F32873019}"/>
              </a:ext>
            </a:extLst>
          </p:cNvPr>
          <p:cNvSpPr txBox="1"/>
          <p:nvPr/>
        </p:nvSpPr>
        <p:spPr>
          <a:xfrm>
            <a:off x="2811484" y="6391710"/>
            <a:ext cx="60979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Z" dirty="0"/>
              <a:t>Seydou Keita, Portrait Photographs (1952-1959)</a:t>
            </a:r>
          </a:p>
        </p:txBody>
      </p:sp>
    </p:spTree>
    <p:extLst>
      <p:ext uri="{BB962C8B-B14F-4D97-AF65-F5344CB8AC3E}">
        <p14:creationId xmlns:p14="http://schemas.microsoft.com/office/powerpoint/2010/main" val="2224805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2" name="Rectangle 1025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50" name="Picture 10" descr="Seydou Keïta | flyeschool.com">
            <a:extLst>
              <a:ext uri="{FF2B5EF4-FFF2-40B4-BE49-F238E27FC236}">
                <a16:creationId xmlns:a16="http://schemas.microsoft.com/office/drawing/2014/main" id="{73832001-ED09-B124-4ECF-99E17A65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eydou Keïta - Caacart">
            <a:extLst>
              <a:ext uri="{FF2B5EF4-FFF2-40B4-BE49-F238E27FC236}">
                <a16:creationId xmlns:a16="http://schemas.microsoft.com/office/drawing/2014/main" id="{F23B06B9-DCC6-618F-D2DC-87D70A9BE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No photo description available.">
            <a:extLst>
              <a:ext uri="{FF2B5EF4-FFF2-40B4-BE49-F238E27FC236}">
                <a16:creationId xmlns:a16="http://schemas.microsoft.com/office/drawing/2014/main" id="{D9C23270-86D4-934C-1986-00228822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CB4692-3C31-DA98-EF97-77D655D6C98B}"/>
              </a:ext>
            </a:extLst>
          </p:cNvPr>
          <p:cNvSpPr txBox="1"/>
          <p:nvPr/>
        </p:nvSpPr>
        <p:spPr>
          <a:xfrm>
            <a:off x="375781" y="6263014"/>
            <a:ext cx="6701424" cy="3757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Seydou Keita, Portrait Photographs (1952-1959)</a:t>
            </a:r>
          </a:p>
        </p:txBody>
      </p:sp>
    </p:spTree>
    <p:extLst>
      <p:ext uri="{BB962C8B-B14F-4D97-AF65-F5344CB8AC3E}">
        <p14:creationId xmlns:p14="http://schemas.microsoft.com/office/powerpoint/2010/main" val="1205338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A51AE784-B533-A509-7C50-E75E36EE1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28" y="162838"/>
            <a:ext cx="4253347" cy="55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5BDCD9-3977-EB71-782B-3C9F5265B59F}"/>
              </a:ext>
            </a:extLst>
          </p:cNvPr>
          <p:cNvSpPr txBox="1"/>
          <p:nvPr/>
        </p:nvSpPr>
        <p:spPr>
          <a:xfrm>
            <a:off x="375782" y="6037545"/>
            <a:ext cx="4183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George Haite, Design for a Paisley Shawl (1850)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A495009E-FA8F-9E42-C25F-D0C04C82B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364" y="278319"/>
            <a:ext cx="3806584" cy="419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18295A-473D-1C26-930E-57A4305030E9}"/>
              </a:ext>
            </a:extLst>
          </p:cNvPr>
          <p:cNvSpPr txBox="1"/>
          <p:nvPr/>
        </p:nvSpPr>
        <p:spPr>
          <a:xfrm>
            <a:off x="4835047" y="4835047"/>
            <a:ext cx="371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effectLst/>
                <a:latin typeface="Arial" panose="020B0604020202020204" pitchFamily="34" charset="0"/>
              </a:rPr>
              <a:t>Sultan Gazi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Abdül</a:t>
            </a:r>
            <a:r>
              <a:rPr lang="en-GB" b="0" i="0" dirty="0">
                <a:effectLst/>
                <a:latin typeface="Arial" panose="020B0604020202020204" pitchFamily="34" charset="0"/>
              </a:rPr>
              <a:t> Hamid II (r. 1867-1909)</a:t>
            </a:r>
            <a:endParaRPr lang="en-CZ" dirty="0"/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43BA1CAE-73D2-36CF-22E6-7B80EB2F0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8532" y="162838"/>
            <a:ext cx="2967340" cy="652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22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37919D6-83ED-9353-13DC-C35A74BBF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510" y="0"/>
            <a:ext cx="6546546" cy="539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CDBEE9D3-3571-27DC-54D4-0BFE98B0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177" y="0"/>
            <a:ext cx="4786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2E7C3-D302-1057-9354-B570BCB3ED11}"/>
              </a:ext>
            </a:extLst>
          </p:cNvPr>
          <p:cNvSpPr txBox="1"/>
          <p:nvPr/>
        </p:nvSpPr>
        <p:spPr>
          <a:xfrm>
            <a:off x="313151" y="5686816"/>
            <a:ext cx="64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Henri Matisse</a:t>
            </a:r>
          </a:p>
          <a:p>
            <a:r>
              <a:rPr lang="en-CZ" dirty="0"/>
              <a:t>L: Odalisque with Red Pants (1921)</a:t>
            </a:r>
          </a:p>
          <a:p>
            <a:r>
              <a:rPr lang="en-CZ" dirty="0"/>
              <a:t>R: </a:t>
            </a:r>
            <a:r>
              <a:rPr lang="en-GB" b="0" i="0" dirty="0">
                <a:effectLst/>
                <a:latin typeface="Roboto" panose="02000000000000000000" pitchFamily="2" charset="0"/>
              </a:rPr>
              <a:t>Odalisque with Tambourine (1926)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544446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2">
            <a:extLst>
              <a:ext uri="{FF2B5EF4-FFF2-40B4-BE49-F238E27FC236}">
                <a16:creationId xmlns:a16="http://schemas.microsoft.com/office/drawing/2014/main" id="{1B1F8399-DE72-D53D-DC56-F9D471319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2" y="459193"/>
            <a:ext cx="3683111" cy="196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62" name="Rectangle 22561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64" name="Rectangle 22563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0AB0C-9645-DFF2-46BB-C3E0BF288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393" y="313080"/>
            <a:ext cx="2267949" cy="2262279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D4BF0C9A-9B2A-E9A7-3EAE-37BEB5F4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1906" y="3089731"/>
            <a:ext cx="2414016" cy="321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66" name="Rectangle 22565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03E099BC-3947-A6F8-A1A8-FB953BEF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89389" y="3193861"/>
            <a:ext cx="3671254" cy="301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68" name="Rectangle 22567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6" name="Picture 8" descr="undefined">
            <a:extLst>
              <a:ext uri="{FF2B5EF4-FFF2-40B4-BE49-F238E27FC236}">
                <a16:creationId xmlns:a16="http://schemas.microsoft.com/office/drawing/2014/main" id="{87DEE502-C206-43B7-29C2-2B3025DB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53268" y="341601"/>
            <a:ext cx="3567362" cy="327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70" name="Rectangle 22569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F63B1FA3-F140-DDEA-56B8-A99E736C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04683" y="4172622"/>
            <a:ext cx="3264010" cy="22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36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90" name="Rectangle 28689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80" name="Picture 8">
            <a:extLst>
              <a:ext uri="{FF2B5EF4-FFF2-40B4-BE49-F238E27FC236}">
                <a16:creationId xmlns:a16="http://schemas.microsoft.com/office/drawing/2014/main" id="{40ADB5AA-167B-7C97-AE59-D7F7A7701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09561D2D-E8F7-ABAC-AFE1-72E3DC4E4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0D461461-19E5-486B-F4D3-D9DD81EC7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8692" name="Freeform: Shape 28691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694" name="Freeform: Shape 28693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C9246-A858-5A15-F486-517708915BE4}"/>
              </a:ext>
            </a:extLst>
          </p:cNvPr>
          <p:cNvSpPr txBox="1"/>
          <p:nvPr/>
        </p:nvSpPr>
        <p:spPr>
          <a:xfrm>
            <a:off x="448056" y="685800"/>
            <a:ext cx="2807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“Biennale Art”</a:t>
            </a:r>
          </a:p>
        </p:txBody>
      </p:sp>
      <p:sp>
        <p:nvSpPr>
          <p:cNvPr id="28696" name="Rectangle 28695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98" name="Rectangle 28697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E3E58-2679-4DD7-0382-5A9140DE0591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Clockwise from left: </a:t>
            </a:r>
            <a:r>
              <a:rPr lang="en-US" sz="1700" dirty="0" err="1"/>
              <a:t>Vong</a:t>
            </a:r>
            <a:r>
              <a:rPr lang="en-US" sz="1700" dirty="0"/>
              <a:t> </a:t>
            </a:r>
            <a:r>
              <a:rPr lang="en-US" sz="1700" dirty="0" err="1"/>
              <a:t>Phao</a:t>
            </a:r>
            <a:r>
              <a:rPr lang="en-US" sz="1700" dirty="0"/>
              <a:t> </a:t>
            </a:r>
            <a:r>
              <a:rPr lang="en-US" sz="1700" dirty="0" err="1"/>
              <a:t>Phanit</a:t>
            </a:r>
            <a:r>
              <a:rPr lang="en-US" sz="1700" dirty="0"/>
              <a:t>; Sarah Sze; </a:t>
            </a:r>
            <a:r>
              <a:rPr lang="en-US" sz="1700" b="0" i="0" dirty="0" err="1">
                <a:effectLst/>
              </a:rPr>
              <a:t>Djon</a:t>
            </a:r>
            <a:r>
              <a:rPr lang="en-US" sz="1700" b="0" i="0" dirty="0">
                <a:effectLst/>
              </a:rPr>
              <a:t> Mundine and the </a:t>
            </a:r>
            <a:r>
              <a:rPr lang="en-US" sz="1700" b="0" i="0" dirty="0" err="1">
                <a:effectLst/>
              </a:rPr>
              <a:t>Bandjalung</a:t>
            </a:r>
            <a:r>
              <a:rPr lang="en-US" sz="1700" b="0" i="0" dirty="0">
                <a:effectLst/>
              </a:rPr>
              <a:t> people; Ha Bik </a:t>
            </a:r>
            <a:r>
              <a:rPr lang="en-US" sz="1700" b="0" i="0" dirty="0" err="1">
                <a:effectLst/>
              </a:rPr>
              <a:t>Chuen</a:t>
            </a:r>
            <a:r>
              <a:rPr lang="en-US" sz="1700" b="0" i="0" dirty="0">
                <a:effectLst/>
              </a:rPr>
              <a:t>; </a:t>
            </a:r>
            <a:endParaRPr lang="en-US" sz="1700" dirty="0"/>
          </a:p>
        </p:txBody>
      </p:sp>
      <p:pic>
        <p:nvPicPr>
          <p:cNvPr id="28682" name="Picture 10">
            <a:extLst>
              <a:ext uri="{FF2B5EF4-FFF2-40B4-BE49-F238E27FC236}">
                <a16:creationId xmlns:a16="http://schemas.microsoft.com/office/drawing/2014/main" id="{C79832B7-9C1A-ED49-3CA7-7ADCA8ED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81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6CFD5B-8A99-86AB-430E-A88A02EFBE74}"/>
              </a:ext>
            </a:extLst>
          </p:cNvPr>
          <p:cNvSpPr txBox="1"/>
          <p:nvPr/>
        </p:nvSpPr>
        <p:spPr>
          <a:xfrm>
            <a:off x="847445" y="483296"/>
            <a:ext cx="1028386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dirty="0"/>
              <a:t>Some Key Terms:</a:t>
            </a:r>
          </a:p>
          <a:p>
            <a:endParaRPr lang="en-CZ" sz="2400" dirty="0"/>
          </a:p>
          <a:p>
            <a:endParaRPr lang="en-CZ" dirty="0"/>
          </a:p>
          <a:p>
            <a:endParaRPr lang="en-CZ" dirty="0"/>
          </a:p>
          <a:p>
            <a:endParaRPr lang="en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sz="2000" dirty="0"/>
              <a:t>The global, the universal and the modern</a:t>
            </a:r>
            <a:br>
              <a:rPr lang="en-CZ" sz="2000" dirty="0"/>
            </a:br>
            <a:endParaRPr lang="en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sz="2000" dirty="0"/>
              <a:t>Critical Regionalism</a:t>
            </a:r>
          </a:p>
          <a:p>
            <a:endParaRPr lang="en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sz="2000" dirty="0"/>
              <a:t>Hybridity / métissage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sz="2000" dirty="0"/>
              <a:t>Creolization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Z" sz="2000" dirty="0"/>
              <a:t>Glocalization</a:t>
            </a:r>
          </a:p>
        </p:txBody>
      </p:sp>
    </p:spTree>
    <p:extLst>
      <p:ext uri="{BB962C8B-B14F-4D97-AF65-F5344CB8AC3E}">
        <p14:creationId xmlns:p14="http://schemas.microsoft.com/office/powerpoint/2010/main" val="234412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6CEFD38-3317-C46D-E053-D9FF4F56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9982" y="1661889"/>
            <a:ext cx="6176577" cy="373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B95A4C0-DC16-32EE-4FA8-E6F7A506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57724" y="1661889"/>
            <a:ext cx="5204168" cy="347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F4807-9657-9D70-CA18-093A1572A961}"/>
              </a:ext>
            </a:extLst>
          </p:cNvPr>
          <p:cNvSpPr txBox="1"/>
          <p:nvPr/>
        </p:nvSpPr>
        <p:spPr>
          <a:xfrm>
            <a:off x="6546559" y="5768050"/>
            <a:ext cx="529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Dušan Jurkovič, Private Villa, Brno (1906)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6461F-B530-9BF1-1D5E-68E5312FC212}"/>
              </a:ext>
            </a:extLst>
          </p:cNvPr>
          <p:cNvSpPr txBox="1"/>
          <p:nvPr/>
        </p:nvSpPr>
        <p:spPr>
          <a:xfrm>
            <a:off x="664542" y="5755524"/>
            <a:ext cx="529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Ludwig Mies van der Rohe, Villa Tugendhat, </a:t>
            </a:r>
          </a:p>
          <a:p>
            <a:pPr algn="ctr"/>
            <a:r>
              <a:rPr lang="en-CZ" dirty="0"/>
              <a:t>Brno (1930)</a:t>
            </a:r>
          </a:p>
        </p:txBody>
      </p:sp>
    </p:spTree>
    <p:extLst>
      <p:ext uri="{BB962C8B-B14F-4D97-AF65-F5344CB8AC3E}">
        <p14:creationId xmlns:p14="http://schemas.microsoft.com/office/powerpoint/2010/main" val="301080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>
            <a:extLst>
              <a:ext uri="{FF2B5EF4-FFF2-40B4-BE49-F238E27FC236}">
                <a16:creationId xmlns:a16="http://schemas.microsoft.com/office/drawing/2014/main" id="{57691B13-6EB3-4B34-867F-CD3C2046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Bauhaus Dessau building in Dessau, designed by Walter Gropius (1926)">
            <a:extLst>
              <a:ext uri="{FF2B5EF4-FFF2-40B4-BE49-F238E27FC236}">
                <a16:creationId xmlns:a16="http://schemas.microsoft.com/office/drawing/2014/main" id="{86B201D2-93A6-9C71-61A4-CF641373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4905" y="27271"/>
            <a:ext cx="4014047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5374BAE6-12B5-D0D4-1193-E68A46DE7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38AFEC30-A1D2-E3A5-0243-8D6864F33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4479" y="3469102"/>
            <a:ext cx="4014047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73460379-BD33-073D-7E2D-90E06BE6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9966" y="3469102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31C11B-697C-F3EF-7F2F-922A54E654DA}"/>
              </a:ext>
            </a:extLst>
          </p:cNvPr>
          <p:cNvSpPr txBox="1"/>
          <p:nvPr/>
        </p:nvSpPr>
        <p:spPr>
          <a:xfrm>
            <a:off x="2001529" y="2940649"/>
            <a:ext cx="800676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Z" sz="2000" dirty="0">
                <a:solidFill>
                  <a:schemeClr val="bg1"/>
                </a:solidFill>
              </a:rPr>
              <a:t>Modernism as a universal / global language</a:t>
            </a:r>
          </a:p>
        </p:txBody>
      </p:sp>
      <p:pic>
        <p:nvPicPr>
          <p:cNvPr id="2068" name="Picture 20">
            <a:extLst>
              <a:ext uri="{FF2B5EF4-FFF2-40B4-BE49-F238E27FC236}">
                <a16:creationId xmlns:a16="http://schemas.microsoft.com/office/drawing/2014/main" id="{766FB438-0971-59EE-9976-90578EAE6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27882" y="27271"/>
            <a:ext cx="3971730" cy="27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0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BADE56B6-570A-F5AD-0638-915D135EE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706AA4-12BF-03D5-FC8A-FB393B2DCB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3D99F9D-E02E-D243-D389-62EB22F98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80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3" name="Rectangle 5132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white outfits outside a building&#10;&#10;Description automatically generated">
            <a:extLst>
              <a:ext uri="{FF2B5EF4-FFF2-40B4-BE49-F238E27FC236}">
                <a16:creationId xmlns:a16="http://schemas.microsoft.com/office/drawing/2014/main" id="{91DDC4F4-9C99-108D-0497-EEE0296B94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5126" name="Picture 6" descr="Music of Peru delights crowd">
            <a:extLst>
              <a:ext uri="{FF2B5EF4-FFF2-40B4-BE49-F238E27FC236}">
                <a16:creationId xmlns:a16="http://schemas.microsoft.com/office/drawing/2014/main" id="{91AA178C-A3BF-0A75-1E17-41DF67E9D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istory of the National Institute of Folk Culture - Národní ústav lidové  kultury">
            <a:extLst>
              <a:ext uri="{FF2B5EF4-FFF2-40B4-BE49-F238E27FC236}">
                <a16:creationId xmlns:a16="http://schemas.microsoft.com/office/drawing/2014/main" id="{A3A28A43-3A66-46A7-7C42-2DAF553FE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nghat performing arts - DAWN.COM">
            <a:extLst>
              <a:ext uri="{FF2B5EF4-FFF2-40B4-BE49-F238E27FC236}">
                <a16:creationId xmlns:a16="http://schemas.microsoft.com/office/drawing/2014/main" id="{81E495A4-EB87-C3F4-F5FD-E36463E4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514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657</TotalTime>
  <Words>1027</Words>
  <Application>Microsoft Macintosh PowerPoint</Application>
  <PresentationFormat>Widescreen</PresentationFormat>
  <Paragraphs>125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Nunito Sans</vt:lpstr>
      <vt:lpstr>Open Sans</vt:lpstr>
      <vt:lpstr>Roboto</vt:lpstr>
      <vt:lpstr>Office Theme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Rampley</dc:creator>
  <cp:lastModifiedBy>Matthew Rampley</cp:lastModifiedBy>
  <cp:revision>1</cp:revision>
  <dcterms:created xsi:type="dcterms:W3CDTF">2024-09-26T07:14:44Z</dcterms:created>
  <dcterms:modified xsi:type="dcterms:W3CDTF">2024-09-26T18:11:57Z</dcterms:modified>
</cp:coreProperties>
</file>