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2"/>
  </p:notesMasterIdLst>
  <p:sldIdLst>
    <p:sldId id="256" r:id="rId2"/>
    <p:sldId id="257" r:id="rId3"/>
    <p:sldId id="272" r:id="rId4"/>
    <p:sldId id="276" r:id="rId5"/>
    <p:sldId id="258" r:id="rId6"/>
    <p:sldId id="259" r:id="rId7"/>
    <p:sldId id="263" r:id="rId8"/>
    <p:sldId id="262" r:id="rId9"/>
    <p:sldId id="277" r:id="rId10"/>
    <p:sldId id="278" r:id="rId11"/>
    <p:sldId id="279" r:id="rId12"/>
    <p:sldId id="264" r:id="rId13"/>
    <p:sldId id="265" r:id="rId14"/>
    <p:sldId id="273" r:id="rId15"/>
    <p:sldId id="274" r:id="rId16"/>
    <p:sldId id="275" r:id="rId17"/>
    <p:sldId id="267" r:id="rId18"/>
    <p:sldId id="268" r:id="rId19"/>
    <p:sldId id="269"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654"/>
  </p:normalViewPr>
  <p:slideViewPr>
    <p:cSldViewPr snapToGrid="0">
      <p:cViewPr varScale="1">
        <p:scale>
          <a:sx n="84" d="100"/>
          <a:sy n="84" d="100"/>
        </p:scale>
        <p:origin x="200" y="6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1211D-647B-B042-B6EE-B7CBA18C7EA1}" type="datetimeFigureOut">
              <a:rPr lang="en-AT" smtClean="0"/>
              <a:t>02.10.24</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0E1B9-CC29-084A-BC42-53D377CDF55A}" type="slidenum">
              <a:rPr lang="en-AT" smtClean="0"/>
              <a:t>‹#›</a:t>
            </a:fld>
            <a:endParaRPr lang="en-AT"/>
          </a:p>
        </p:txBody>
      </p:sp>
    </p:spTree>
    <p:extLst>
      <p:ext uri="{BB962C8B-B14F-4D97-AF65-F5344CB8AC3E}">
        <p14:creationId xmlns:p14="http://schemas.microsoft.com/office/powerpoint/2010/main" val="344717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F</a:t>
            </a:r>
            <a:r>
              <a:rPr lang="en-AT" dirty="0"/>
              <a:t>ashion for progress and technology</a:t>
            </a:r>
          </a:p>
          <a:p>
            <a:pPr marL="171450" indent="-171450">
              <a:buFontTx/>
              <a:buChar char="-"/>
            </a:pPr>
            <a:r>
              <a:rPr lang="en-GB" dirty="0"/>
              <a:t>C</a:t>
            </a:r>
            <a:r>
              <a:rPr lang="en-AT" dirty="0"/>
              <a:t>osmopolitanism </a:t>
            </a:r>
          </a:p>
          <a:p>
            <a:pPr marL="171450" indent="-171450">
              <a:buFontTx/>
              <a:buChar char="-"/>
            </a:pPr>
            <a:endParaRPr lang="en-AT" dirty="0"/>
          </a:p>
        </p:txBody>
      </p:sp>
      <p:sp>
        <p:nvSpPr>
          <p:cNvPr id="4" name="Slide Number Placeholder 3"/>
          <p:cNvSpPr>
            <a:spLocks noGrp="1"/>
          </p:cNvSpPr>
          <p:nvPr>
            <p:ph type="sldNum" sz="quarter" idx="5"/>
          </p:nvPr>
        </p:nvSpPr>
        <p:spPr/>
        <p:txBody>
          <a:bodyPr/>
          <a:lstStyle/>
          <a:p>
            <a:fld id="{2840E1B9-CC29-084A-BC42-53D377CDF55A}" type="slidenum">
              <a:rPr lang="en-AT" smtClean="0"/>
              <a:t>6</a:t>
            </a:fld>
            <a:endParaRPr lang="en-AT"/>
          </a:p>
        </p:txBody>
      </p:sp>
    </p:spTree>
    <p:extLst>
      <p:ext uri="{BB962C8B-B14F-4D97-AF65-F5344CB8AC3E}">
        <p14:creationId xmlns:p14="http://schemas.microsoft.com/office/powerpoint/2010/main" val="56483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2840E1B9-CC29-084A-BC42-53D377CDF55A}" type="slidenum">
              <a:rPr lang="en-AT" smtClean="0"/>
              <a:t>8</a:t>
            </a:fld>
            <a:endParaRPr lang="en-AT"/>
          </a:p>
        </p:txBody>
      </p:sp>
    </p:spTree>
    <p:extLst>
      <p:ext uri="{BB962C8B-B14F-4D97-AF65-F5344CB8AC3E}">
        <p14:creationId xmlns:p14="http://schemas.microsoft.com/office/powerpoint/2010/main" val="378942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T" i="1" dirty="0"/>
              <a:t>El Machete</a:t>
            </a:r>
            <a:r>
              <a:rPr lang="en-AT" dirty="0"/>
              <a:t>, the </a:t>
            </a:r>
            <a:r>
              <a:rPr lang="en-AT" i="1" dirty="0"/>
              <a:t>A-I-Z </a:t>
            </a:r>
            <a:r>
              <a:rPr lang="en-AT" dirty="0"/>
              <a:t>and </a:t>
            </a:r>
            <a:r>
              <a:rPr lang="en-AT" i="1" dirty="0"/>
              <a:t>Mexican Folkways</a:t>
            </a:r>
          </a:p>
          <a:p>
            <a:endParaRPr lang="en-AT" dirty="0"/>
          </a:p>
        </p:txBody>
      </p:sp>
      <p:sp>
        <p:nvSpPr>
          <p:cNvPr id="4" name="Slide Number Placeholder 3"/>
          <p:cNvSpPr>
            <a:spLocks noGrp="1"/>
          </p:cNvSpPr>
          <p:nvPr>
            <p:ph type="sldNum" sz="quarter" idx="5"/>
          </p:nvPr>
        </p:nvSpPr>
        <p:spPr/>
        <p:txBody>
          <a:bodyPr/>
          <a:lstStyle/>
          <a:p>
            <a:fld id="{2840E1B9-CC29-084A-BC42-53D377CDF55A}" type="slidenum">
              <a:rPr lang="en-AT" smtClean="0"/>
              <a:t>19</a:t>
            </a:fld>
            <a:endParaRPr lang="en-AT"/>
          </a:p>
        </p:txBody>
      </p:sp>
    </p:spTree>
    <p:extLst>
      <p:ext uri="{BB962C8B-B14F-4D97-AF65-F5344CB8AC3E}">
        <p14:creationId xmlns:p14="http://schemas.microsoft.com/office/powerpoint/2010/main" val="181260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4E1D373-3C03-1D47-83E2-620D07FB194D}" type="datetimeFigureOut">
              <a:rPr lang="en-AT" smtClean="0"/>
              <a:t>02.10.24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3583827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E1D373-3C03-1D47-83E2-620D07FB194D}" type="datetimeFigureOut">
              <a:rPr lang="en-AT" smtClean="0"/>
              <a:t>02.10.24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275737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E1D373-3C03-1D47-83E2-620D07FB194D}" type="datetimeFigureOut">
              <a:rPr lang="en-AT" smtClean="0"/>
              <a:t>02.10.24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199946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E1D373-3C03-1D47-83E2-620D07FB194D}" type="datetimeFigureOut">
              <a:rPr lang="en-AT" smtClean="0"/>
              <a:t>02.10.24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3716767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4E1D373-3C03-1D47-83E2-620D07FB194D}" type="datetimeFigureOut">
              <a:rPr lang="en-AT" smtClean="0"/>
              <a:t>02.10.24</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142016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E1D373-3C03-1D47-83E2-620D07FB194D}" type="datetimeFigureOut">
              <a:rPr lang="en-AT" smtClean="0"/>
              <a:t>02.10.24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261277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4E1D373-3C03-1D47-83E2-620D07FB194D}" type="datetimeFigureOut">
              <a:rPr lang="en-AT" smtClean="0"/>
              <a:t>02.10.24</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2383777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4E1D373-3C03-1D47-83E2-620D07FB194D}" type="datetimeFigureOut">
              <a:rPr lang="en-AT" smtClean="0"/>
              <a:t>02.10.24</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314947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E1D373-3C03-1D47-83E2-620D07FB194D}" type="datetimeFigureOut">
              <a:rPr lang="en-AT" smtClean="0"/>
              <a:t>02.10.24</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4227297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E1D373-3C03-1D47-83E2-620D07FB194D}" type="datetimeFigureOut">
              <a:rPr lang="en-AT" smtClean="0"/>
              <a:t>02.10.24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84718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E1D373-3C03-1D47-83E2-620D07FB194D}" type="datetimeFigureOut">
              <a:rPr lang="en-AT" smtClean="0"/>
              <a:t>02.10.24</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16140B28-3318-554A-AD45-58F4FD07B863}" type="slidenum">
              <a:rPr lang="en-AT" smtClean="0"/>
              <a:t>‹#›</a:t>
            </a:fld>
            <a:endParaRPr lang="en-AT"/>
          </a:p>
        </p:txBody>
      </p:sp>
    </p:spTree>
    <p:extLst>
      <p:ext uri="{BB962C8B-B14F-4D97-AF65-F5344CB8AC3E}">
        <p14:creationId xmlns:p14="http://schemas.microsoft.com/office/powerpoint/2010/main" val="422018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1D373-3C03-1D47-83E2-620D07FB194D}" type="datetimeFigureOut">
              <a:rPr lang="en-AT" smtClean="0"/>
              <a:t>02.10.24</a:t>
            </a:fld>
            <a:endParaRPr lang="en-A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40B28-3318-554A-AD45-58F4FD07B863}" type="slidenum">
              <a:rPr lang="en-AT" smtClean="0"/>
              <a:t>‹#›</a:t>
            </a:fld>
            <a:endParaRPr lang="en-AT"/>
          </a:p>
        </p:txBody>
      </p:sp>
    </p:spTree>
    <p:extLst>
      <p:ext uri="{BB962C8B-B14F-4D97-AF65-F5344CB8AC3E}">
        <p14:creationId xmlns:p14="http://schemas.microsoft.com/office/powerpoint/2010/main" val="42821122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F4F9-FD8B-30FC-350D-28441E8EDC47}"/>
              </a:ext>
            </a:extLst>
          </p:cNvPr>
          <p:cNvSpPr>
            <a:spLocks noGrp="1"/>
          </p:cNvSpPr>
          <p:nvPr>
            <p:ph type="ctrTitle"/>
          </p:nvPr>
        </p:nvSpPr>
        <p:spPr>
          <a:xfrm>
            <a:off x="6629400" y="893763"/>
            <a:ext cx="5562600" cy="2535237"/>
          </a:xfrm>
        </p:spPr>
        <p:txBody>
          <a:bodyPr>
            <a:normAutofit/>
          </a:bodyPr>
          <a:lstStyle/>
          <a:p>
            <a:pPr algn="r"/>
            <a:r>
              <a:rPr lang="en-AT" sz="4800" dirty="0">
                <a:solidFill>
                  <a:srgbClr val="C00000"/>
                </a:solidFill>
                <a:latin typeface="Krungthep" panose="02000400000000000000" pitchFamily="2" charset="-34"/>
                <a:ea typeface="Krungthep" panose="02000400000000000000" pitchFamily="2" charset="-34"/>
                <a:cs typeface="Krungthep" panose="02000400000000000000" pitchFamily="2" charset="-34"/>
              </a:rPr>
              <a:t>Mexican Modernism </a:t>
            </a:r>
          </a:p>
        </p:txBody>
      </p:sp>
      <p:sp>
        <p:nvSpPr>
          <p:cNvPr id="3" name="Subtitle 2">
            <a:extLst>
              <a:ext uri="{FF2B5EF4-FFF2-40B4-BE49-F238E27FC236}">
                <a16:creationId xmlns:a16="http://schemas.microsoft.com/office/drawing/2014/main" id="{D1B7A9D9-B3C0-C55A-F4C1-A995127597ED}"/>
              </a:ext>
            </a:extLst>
          </p:cNvPr>
          <p:cNvSpPr>
            <a:spLocks noGrp="1"/>
          </p:cNvSpPr>
          <p:nvPr>
            <p:ph type="subTitle" idx="1"/>
          </p:nvPr>
        </p:nvSpPr>
        <p:spPr>
          <a:xfrm>
            <a:off x="8067674" y="3641726"/>
            <a:ext cx="4002405" cy="1655762"/>
          </a:xfrm>
        </p:spPr>
        <p:txBody>
          <a:bodyPr>
            <a:normAutofit lnSpcReduction="10000"/>
          </a:bodyPr>
          <a:lstStyle/>
          <a:p>
            <a:pPr algn="r"/>
            <a:r>
              <a:rPr lang="en-AT" dirty="0">
                <a:solidFill>
                  <a:srgbClr val="C00000"/>
                </a:solidFill>
              </a:rPr>
              <a:t>4 October 2024</a:t>
            </a:r>
          </a:p>
          <a:p>
            <a:pPr algn="r"/>
            <a:r>
              <a:rPr lang="en-AT" dirty="0">
                <a:solidFill>
                  <a:srgbClr val="C00000"/>
                </a:solidFill>
              </a:rPr>
              <a:t>“The local in the global context”</a:t>
            </a:r>
          </a:p>
          <a:p>
            <a:pPr algn="r"/>
            <a:r>
              <a:rPr lang="en-GB" b="0" i="0" u="none" strike="noStrike" dirty="0">
                <a:solidFill>
                  <a:srgbClr val="C00000"/>
                </a:solidFill>
                <a:effectLst/>
                <a:latin typeface="Roboto" panose="02000000000000000000" pitchFamily="2" charset="0"/>
              </a:rPr>
              <a:t>DU2401</a:t>
            </a:r>
          </a:p>
          <a:p>
            <a:pPr algn="r"/>
            <a:endParaRPr lang="en-AT" dirty="0">
              <a:solidFill>
                <a:srgbClr val="C00000"/>
              </a:solidFill>
            </a:endParaRPr>
          </a:p>
          <a:p>
            <a:pPr algn="r"/>
            <a:endParaRPr lang="en-AT" dirty="0">
              <a:solidFill>
                <a:srgbClr val="C00000"/>
              </a:solidFill>
            </a:endParaRPr>
          </a:p>
        </p:txBody>
      </p:sp>
      <p:pic>
        <p:nvPicPr>
          <p:cNvPr id="21506" name="Picture 2">
            <a:extLst>
              <a:ext uri="{FF2B5EF4-FFF2-40B4-BE49-F238E27FC236}">
                <a16:creationId xmlns:a16="http://schemas.microsoft.com/office/drawing/2014/main" id="{204A94CE-CC23-BE7F-498E-93251817D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7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53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6B1E029E-0A4C-DCB2-F46F-8C9E01051F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42AC68-E3AA-7EF0-C071-26DB873C4FEF}"/>
              </a:ext>
            </a:extLst>
          </p:cNvPr>
          <p:cNvSpPr txBox="1"/>
          <p:nvPr/>
        </p:nvSpPr>
        <p:spPr>
          <a:xfrm>
            <a:off x="818369" y="6175907"/>
            <a:ext cx="10555262" cy="369332"/>
          </a:xfrm>
          <a:prstGeom prst="rect">
            <a:avLst/>
          </a:prstGeom>
          <a:noFill/>
        </p:spPr>
        <p:txBody>
          <a:bodyPr wrap="none" rtlCol="0">
            <a:spAutoFit/>
          </a:bodyPr>
          <a:lstStyle/>
          <a:p>
            <a:r>
              <a:rPr lang="en-GB" b="0" i="0" u="none" strike="noStrike" dirty="0">
                <a:solidFill>
                  <a:srgbClr val="C00000"/>
                </a:solidFill>
                <a:effectLst/>
                <a:latin typeface="Arial" panose="020B0604020202020204" pitchFamily="34" charset="0"/>
              </a:rPr>
              <a:t>Diego Rivera El Anahuac Mural – Man at the Crossroads, Rockefeller Centre, N.Y., 1930s (destroyed)</a:t>
            </a:r>
            <a:endParaRPr lang="en-AT" dirty="0">
              <a:solidFill>
                <a:srgbClr val="C00000"/>
              </a:solidFill>
            </a:endParaRPr>
          </a:p>
        </p:txBody>
      </p:sp>
      <p:pic>
        <p:nvPicPr>
          <p:cNvPr id="6148" name="Picture 4" descr="The recreated version of the painting, known as &quot;Man, Controller of the Universe&quot;">
            <a:extLst>
              <a:ext uri="{FF2B5EF4-FFF2-40B4-BE49-F238E27FC236}">
                <a16:creationId xmlns:a16="http://schemas.microsoft.com/office/drawing/2014/main" id="{F848022D-2B1E-62EF-66C0-1C70EA41B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4238"/>
            <a:ext cx="12192000" cy="508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DB69E983-FFE5-C06C-A540-2DC566C9AA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748C46-D543-78EB-BF74-A80BEB3D91D2}"/>
              </a:ext>
            </a:extLst>
          </p:cNvPr>
          <p:cNvSpPr txBox="1"/>
          <p:nvPr/>
        </p:nvSpPr>
        <p:spPr>
          <a:xfrm>
            <a:off x="3291386" y="6015269"/>
            <a:ext cx="5609228" cy="369332"/>
          </a:xfrm>
          <a:prstGeom prst="rect">
            <a:avLst/>
          </a:prstGeom>
          <a:noFill/>
        </p:spPr>
        <p:txBody>
          <a:bodyPr wrap="none" rtlCol="0">
            <a:spAutoFit/>
          </a:bodyPr>
          <a:lstStyle/>
          <a:p>
            <a:r>
              <a:rPr lang="en-GB" b="0" i="0" u="none" strike="noStrike" dirty="0">
                <a:solidFill>
                  <a:srgbClr val="C00000"/>
                </a:solidFill>
                <a:effectLst/>
                <a:latin typeface="Arial" panose="020B0604020202020204" pitchFamily="34" charset="0"/>
              </a:rPr>
              <a:t>Diego Rivera Detroit Industries Murals (detail), 1930s</a:t>
            </a:r>
            <a:endParaRPr lang="en-AT" dirty="0">
              <a:solidFill>
                <a:srgbClr val="C00000"/>
              </a:solidFill>
            </a:endParaRPr>
          </a:p>
        </p:txBody>
      </p:sp>
      <p:pic>
        <p:nvPicPr>
          <p:cNvPr id="8194" name="Picture 2">
            <a:extLst>
              <a:ext uri="{FF2B5EF4-FFF2-40B4-BE49-F238E27FC236}">
                <a16:creationId xmlns:a16="http://schemas.microsoft.com/office/drawing/2014/main" id="{44A4FF0A-DE0D-AD5D-A7E0-1E0CB8CE4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0"/>
            <a:ext cx="12192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15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0FAE7A4F-5B6E-ED8A-5307-6C2BE5BA23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6AB02B-E851-6ECA-D47C-FE9B0B40A483}"/>
              </a:ext>
            </a:extLst>
          </p:cNvPr>
          <p:cNvSpPr txBox="1"/>
          <p:nvPr/>
        </p:nvSpPr>
        <p:spPr>
          <a:xfrm>
            <a:off x="213359" y="254684"/>
            <a:ext cx="5008279" cy="369332"/>
          </a:xfrm>
          <a:prstGeom prst="rect">
            <a:avLst/>
          </a:prstGeom>
          <a:noFill/>
        </p:spPr>
        <p:txBody>
          <a:bodyPr wrap="squar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David Alfaro Siqueros (1896–1974)</a:t>
            </a:r>
          </a:p>
        </p:txBody>
      </p:sp>
      <p:sp>
        <p:nvSpPr>
          <p:cNvPr id="3" name="TextBox 2">
            <a:extLst>
              <a:ext uri="{FF2B5EF4-FFF2-40B4-BE49-F238E27FC236}">
                <a16:creationId xmlns:a16="http://schemas.microsoft.com/office/drawing/2014/main" id="{A7B8DA21-A78B-7FDA-CC33-A74B82678CB1}"/>
              </a:ext>
            </a:extLst>
          </p:cNvPr>
          <p:cNvSpPr txBox="1"/>
          <p:nvPr/>
        </p:nvSpPr>
        <p:spPr>
          <a:xfrm>
            <a:off x="7636476" y="254684"/>
            <a:ext cx="4856205" cy="923330"/>
          </a:xfrm>
          <a:prstGeom prst="rect">
            <a:avLst/>
          </a:prstGeom>
          <a:noFill/>
        </p:spPr>
        <p:txBody>
          <a:bodyPr wrap="square" rtlCol="0">
            <a:spAutoFit/>
          </a:bodyPr>
          <a:lstStyle/>
          <a:p>
            <a:r>
              <a:rPr lang="en-GB" dirty="0">
                <a:solidFill>
                  <a:srgbClr val="C00000"/>
                </a:solidFill>
              </a:rPr>
              <a:t>“We must become universal! Our own racial and regional physiognomy will always show through in our work.”</a:t>
            </a:r>
            <a:endParaRPr lang="en-AT" dirty="0">
              <a:solidFill>
                <a:srgbClr val="C00000"/>
              </a:solidFill>
            </a:endParaRPr>
          </a:p>
        </p:txBody>
      </p:sp>
      <p:pic>
        <p:nvPicPr>
          <p:cNvPr id="9218" name="Picture 2">
            <a:extLst>
              <a:ext uri="{FF2B5EF4-FFF2-40B4-BE49-F238E27FC236}">
                <a16:creationId xmlns:a16="http://schemas.microsoft.com/office/drawing/2014/main" id="{56800146-91C6-9E8E-16DF-4CEBCF889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0047"/>
            <a:ext cx="5881816" cy="30879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A6ED6B-F58E-88D3-693A-ED7A93BFC3F1}"/>
              </a:ext>
            </a:extLst>
          </p:cNvPr>
          <p:cNvSpPr txBox="1"/>
          <p:nvPr/>
        </p:nvSpPr>
        <p:spPr>
          <a:xfrm>
            <a:off x="5881816" y="6581001"/>
            <a:ext cx="1317284" cy="276999"/>
          </a:xfrm>
          <a:prstGeom prst="rect">
            <a:avLst/>
          </a:prstGeom>
          <a:noFill/>
        </p:spPr>
        <p:txBody>
          <a:bodyPr wrap="none" rtlCol="0">
            <a:spAutoFit/>
          </a:bodyPr>
          <a:lstStyle/>
          <a:p>
            <a:r>
              <a:rPr lang="en-AT" sz="1200" dirty="0">
                <a:solidFill>
                  <a:srgbClr val="C00000"/>
                </a:solidFill>
              </a:rPr>
              <a:t>Self-Portrait, 1945</a:t>
            </a:r>
          </a:p>
        </p:txBody>
      </p:sp>
      <p:pic>
        <p:nvPicPr>
          <p:cNvPr id="6" name="Picture 5" descr="A group of men in clothing&#10;&#10;Description automatically generated">
            <a:extLst>
              <a:ext uri="{FF2B5EF4-FFF2-40B4-BE49-F238E27FC236}">
                <a16:creationId xmlns:a16="http://schemas.microsoft.com/office/drawing/2014/main" id="{29488AE4-F404-5A76-4574-A13E608EB749}"/>
              </a:ext>
            </a:extLst>
          </p:cNvPr>
          <p:cNvPicPr>
            <a:picLocks noChangeAspect="1"/>
          </p:cNvPicPr>
          <p:nvPr/>
        </p:nvPicPr>
        <p:blipFill>
          <a:blip r:embed="rId3"/>
          <a:stretch>
            <a:fillRect/>
          </a:stretch>
        </p:blipFill>
        <p:spPr>
          <a:xfrm>
            <a:off x="6310186" y="1330776"/>
            <a:ext cx="5881816" cy="4644573"/>
          </a:xfrm>
          <a:prstGeom prst="rect">
            <a:avLst/>
          </a:prstGeom>
        </p:spPr>
      </p:pic>
      <p:sp>
        <p:nvSpPr>
          <p:cNvPr id="7" name="TextBox 6">
            <a:extLst>
              <a:ext uri="{FF2B5EF4-FFF2-40B4-BE49-F238E27FC236}">
                <a16:creationId xmlns:a16="http://schemas.microsoft.com/office/drawing/2014/main" id="{61613B6A-DEE3-3EAB-4413-330D82814680}"/>
              </a:ext>
            </a:extLst>
          </p:cNvPr>
          <p:cNvSpPr txBox="1"/>
          <p:nvPr/>
        </p:nvSpPr>
        <p:spPr>
          <a:xfrm>
            <a:off x="7636476" y="5989611"/>
            <a:ext cx="3283078" cy="276999"/>
          </a:xfrm>
          <a:prstGeom prst="rect">
            <a:avLst/>
          </a:prstGeom>
          <a:noFill/>
        </p:spPr>
        <p:txBody>
          <a:bodyPr wrap="none" rtlCol="0">
            <a:spAutoFit/>
          </a:bodyPr>
          <a:lstStyle/>
          <a:p>
            <a:r>
              <a:rPr lang="en-AT" sz="1200" dirty="0">
                <a:solidFill>
                  <a:srgbClr val="C00000"/>
                </a:solidFill>
              </a:rPr>
              <a:t>From Porfirianism to the Revolution (detail), 1964</a:t>
            </a:r>
          </a:p>
        </p:txBody>
      </p:sp>
      <p:pic>
        <p:nvPicPr>
          <p:cNvPr id="9222" name="Picture 6" descr="David Alfaro Siqueiros, Torment and Apotheosis of Cuauhtémoc (detail), 1950–51 (Museum of the Palace of Fine Arts)">
            <a:extLst>
              <a:ext uri="{FF2B5EF4-FFF2-40B4-BE49-F238E27FC236}">
                <a16:creationId xmlns:a16="http://schemas.microsoft.com/office/drawing/2014/main" id="{6AC1C836-65BA-256E-6DB2-D66C06FE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536" y="771954"/>
            <a:ext cx="5008279" cy="28322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829348-9D46-C6B6-A14D-2F4D81B600F2}"/>
              </a:ext>
            </a:extLst>
          </p:cNvPr>
          <p:cNvSpPr txBox="1"/>
          <p:nvPr/>
        </p:nvSpPr>
        <p:spPr>
          <a:xfrm rot="5400000">
            <a:off x="4093442" y="2596821"/>
            <a:ext cx="3841116" cy="276999"/>
          </a:xfrm>
          <a:prstGeom prst="rect">
            <a:avLst/>
          </a:prstGeom>
          <a:noFill/>
        </p:spPr>
        <p:txBody>
          <a:bodyPr wrap="none" rtlCol="0">
            <a:spAutoFit/>
          </a:bodyPr>
          <a:lstStyle/>
          <a:p>
            <a:r>
              <a:rPr lang="en-GB" sz="1200" dirty="0">
                <a:solidFill>
                  <a:srgbClr val="C00000"/>
                </a:solidFill>
              </a:rPr>
              <a:t>Torment and Apotheosis of Cuauhtémoc (detail), 1950–51 </a:t>
            </a:r>
            <a:endParaRPr lang="en-AT" sz="1200" dirty="0">
              <a:solidFill>
                <a:srgbClr val="C00000"/>
              </a:solidFill>
            </a:endParaRPr>
          </a:p>
        </p:txBody>
      </p:sp>
    </p:spTree>
    <p:extLst>
      <p:ext uri="{BB962C8B-B14F-4D97-AF65-F5344CB8AC3E}">
        <p14:creationId xmlns:p14="http://schemas.microsoft.com/office/powerpoint/2010/main" val="3290813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1C8ED7DC-CB16-4039-FEEA-D165FBECDE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5AC57E-E46A-EC15-9054-39D25D69346A}"/>
              </a:ext>
            </a:extLst>
          </p:cNvPr>
          <p:cNvSpPr txBox="1"/>
          <p:nvPr/>
        </p:nvSpPr>
        <p:spPr>
          <a:xfrm>
            <a:off x="0" y="50760"/>
            <a:ext cx="3686561" cy="307777"/>
          </a:xfrm>
          <a:prstGeom prst="rect">
            <a:avLst/>
          </a:prstGeom>
          <a:noFill/>
        </p:spPr>
        <p:txBody>
          <a:bodyPr wrap="square" rtlCol="0">
            <a:spAutoFit/>
          </a:bodyPr>
          <a:lstStyle/>
          <a:p>
            <a:r>
              <a:rPr lang="en-AT" sz="1400" dirty="0">
                <a:solidFill>
                  <a:srgbClr val="C00000"/>
                </a:solidFill>
                <a:latin typeface="Krungthep" panose="02000400000000000000" pitchFamily="2" charset="-34"/>
                <a:ea typeface="Krungthep" panose="02000400000000000000" pitchFamily="2" charset="-34"/>
                <a:cs typeface="Krungthep" panose="02000400000000000000" pitchFamily="2" charset="-34"/>
              </a:rPr>
              <a:t>José Clemente Orozco (1883–1949)</a:t>
            </a:r>
          </a:p>
        </p:txBody>
      </p:sp>
      <p:pic>
        <p:nvPicPr>
          <p:cNvPr id="10242" name="Picture 2" descr="José Clemente Orozco, Destruction of the Old Order (detail), 1926 (National Preparatory School, Mexico City; photo: Steven Zucker, CC BY-NC-SA 2.0)">
            <a:extLst>
              <a:ext uri="{FF2B5EF4-FFF2-40B4-BE49-F238E27FC236}">
                <a16:creationId xmlns:a16="http://schemas.microsoft.com/office/drawing/2014/main" id="{A85F8CF3-35B0-35D0-9122-AA27A2C1A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6096" y="0"/>
            <a:ext cx="4135904" cy="3052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8BF441-C4D8-BA39-7069-FFC74C43D199}"/>
              </a:ext>
            </a:extLst>
          </p:cNvPr>
          <p:cNvSpPr txBox="1"/>
          <p:nvPr/>
        </p:nvSpPr>
        <p:spPr>
          <a:xfrm>
            <a:off x="8056096" y="3052119"/>
            <a:ext cx="4135904" cy="461665"/>
          </a:xfrm>
          <a:prstGeom prst="rect">
            <a:avLst/>
          </a:prstGeom>
          <a:noFill/>
        </p:spPr>
        <p:txBody>
          <a:bodyPr wrap="square" rtlCol="0">
            <a:spAutoFit/>
          </a:bodyPr>
          <a:lstStyle/>
          <a:p>
            <a:r>
              <a:rPr lang="en-GB" sz="1200" b="0" i="1" u="none" strike="noStrike" dirty="0">
                <a:solidFill>
                  <a:srgbClr val="C00000"/>
                </a:solidFill>
                <a:effectLst/>
                <a:latin typeface="Avenir Next" panose="020B0503020202020204" pitchFamily="34" charset="0"/>
              </a:rPr>
              <a:t>Destruction of the Old Order</a:t>
            </a:r>
            <a:r>
              <a:rPr lang="en-GB" sz="1200" b="0" i="0" u="none" strike="noStrike" dirty="0">
                <a:solidFill>
                  <a:srgbClr val="C00000"/>
                </a:solidFill>
                <a:effectLst/>
                <a:latin typeface="Avenir Next" panose="020B0503020202020204" pitchFamily="34" charset="0"/>
              </a:rPr>
              <a:t> (detail), 1926 (National Preparatory School, Mexico City</a:t>
            </a:r>
            <a:endParaRPr lang="en-AT" sz="1200" dirty="0">
              <a:solidFill>
                <a:srgbClr val="C00000"/>
              </a:solidFill>
              <a:latin typeface="Avenir Next" panose="020B0503020202020204" pitchFamily="34" charset="0"/>
            </a:endParaRPr>
          </a:p>
        </p:txBody>
      </p:sp>
      <p:pic>
        <p:nvPicPr>
          <p:cNvPr id="10244" name="Picture 4" descr="José Clemente Orozco, Catharsis (partial view), 1934 (Museum of the Palace of Fine Arts, Mexico City)">
            <a:extLst>
              <a:ext uri="{FF2B5EF4-FFF2-40B4-BE49-F238E27FC236}">
                <a16:creationId xmlns:a16="http://schemas.microsoft.com/office/drawing/2014/main" id="{F5F618C2-C508-3963-8205-13D9C6A1B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3785"/>
            <a:ext cx="8789933" cy="33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A4E91B-2F0F-60EB-DAE1-CB02BAACD7BB}"/>
              </a:ext>
            </a:extLst>
          </p:cNvPr>
          <p:cNvSpPr txBox="1"/>
          <p:nvPr/>
        </p:nvSpPr>
        <p:spPr>
          <a:xfrm>
            <a:off x="8789933" y="6104238"/>
            <a:ext cx="2286000" cy="646331"/>
          </a:xfrm>
          <a:prstGeom prst="rect">
            <a:avLst/>
          </a:prstGeom>
          <a:noFill/>
        </p:spPr>
        <p:txBody>
          <a:bodyPr wrap="square" rtlCol="0">
            <a:spAutoFit/>
          </a:bodyPr>
          <a:lstStyle/>
          <a:p>
            <a:r>
              <a:rPr lang="en-GB" sz="1200" dirty="0">
                <a:solidFill>
                  <a:srgbClr val="C00000"/>
                </a:solidFill>
              </a:rPr>
              <a:t>Catharsis (partial view), 1934 (Museum of the Palace of Fine Arts, Mexico City</a:t>
            </a:r>
            <a:endParaRPr lang="en-AT" sz="1200" dirty="0">
              <a:solidFill>
                <a:srgbClr val="C00000"/>
              </a:solidFill>
            </a:endParaRPr>
          </a:p>
        </p:txBody>
      </p:sp>
      <p:pic>
        <p:nvPicPr>
          <p:cNvPr id="10246" name="Picture 6" descr="Maternity (1923-24)">
            <a:extLst>
              <a:ext uri="{FF2B5EF4-FFF2-40B4-BE49-F238E27FC236}">
                <a16:creationId xmlns:a16="http://schemas.microsoft.com/office/drawing/2014/main" id="{DD8EDE15-2444-FDC6-E7D4-FBC48D978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6259"/>
            <a:ext cx="3433635" cy="3052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F104CA-2CBB-9BDC-8E99-7A30D5F1A7D1}"/>
              </a:ext>
            </a:extLst>
          </p:cNvPr>
          <p:cNvSpPr txBox="1"/>
          <p:nvPr/>
        </p:nvSpPr>
        <p:spPr>
          <a:xfrm>
            <a:off x="3429596" y="3205715"/>
            <a:ext cx="3942618" cy="276999"/>
          </a:xfrm>
          <a:prstGeom prst="rect">
            <a:avLst/>
          </a:prstGeom>
          <a:noFill/>
        </p:spPr>
        <p:txBody>
          <a:bodyPr wrap="none" rtlCol="0">
            <a:spAutoFit/>
          </a:bodyPr>
          <a:lstStyle/>
          <a:p>
            <a:r>
              <a:rPr lang="en-AT" sz="1200" dirty="0">
                <a:solidFill>
                  <a:srgbClr val="C00000"/>
                </a:solidFill>
              </a:rPr>
              <a:t>Motherhood, 1924/25, National Preparatory School, Mexico</a:t>
            </a:r>
          </a:p>
        </p:txBody>
      </p:sp>
      <p:pic>
        <p:nvPicPr>
          <p:cNvPr id="10248" name="Picture 8" descr="The Trench (1926)">
            <a:extLst>
              <a:ext uri="{FF2B5EF4-FFF2-40B4-BE49-F238E27FC236}">
                <a16:creationId xmlns:a16="http://schemas.microsoft.com/office/drawing/2014/main" id="{2A690D81-8504-36EB-EA48-429EA6734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9865" y="0"/>
            <a:ext cx="381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526984-DFCA-7C13-01FF-FAF463DCE79B}"/>
              </a:ext>
            </a:extLst>
          </p:cNvPr>
          <p:cNvSpPr txBox="1"/>
          <p:nvPr/>
        </p:nvSpPr>
        <p:spPr>
          <a:xfrm>
            <a:off x="4827735" y="2539561"/>
            <a:ext cx="1307346" cy="276999"/>
          </a:xfrm>
          <a:prstGeom prst="rect">
            <a:avLst/>
          </a:prstGeom>
          <a:noFill/>
        </p:spPr>
        <p:txBody>
          <a:bodyPr wrap="none" rtlCol="0">
            <a:spAutoFit/>
          </a:bodyPr>
          <a:lstStyle/>
          <a:p>
            <a:r>
              <a:rPr lang="en-AT" sz="1200" dirty="0">
                <a:solidFill>
                  <a:srgbClr val="C00000"/>
                </a:solidFill>
              </a:rPr>
              <a:t>The Trench, 1926</a:t>
            </a:r>
          </a:p>
        </p:txBody>
      </p:sp>
    </p:spTree>
    <p:extLst>
      <p:ext uri="{BB962C8B-B14F-4D97-AF65-F5344CB8AC3E}">
        <p14:creationId xmlns:p14="http://schemas.microsoft.com/office/powerpoint/2010/main" val="303453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4D3C51AA-7B3E-B170-398D-6C12AFEADC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FF0758-8BD3-33B7-1566-0745E6628424}"/>
              </a:ext>
            </a:extLst>
          </p:cNvPr>
          <p:cNvSpPr txBox="1"/>
          <p:nvPr/>
        </p:nvSpPr>
        <p:spPr>
          <a:xfrm>
            <a:off x="298222" y="190667"/>
            <a:ext cx="3832912" cy="646331"/>
          </a:xfrm>
          <a:prstGeom prst="rect">
            <a:avLst/>
          </a:prstGeom>
          <a:noFill/>
        </p:spPr>
        <p:txBody>
          <a:bodyPr wrap="square" rtlCol="0">
            <a:spAutoFit/>
          </a:bodyPr>
          <a:lstStyle/>
          <a:p>
            <a:r>
              <a:rPr lang="en-AT" dirty="0">
                <a:solidFill>
                  <a:srgbClr val="C00000"/>
                </a:solidFill>
              </a:rPr>
              <a:t>Revisiting Mexican Modernism: through women’s eyes</a:t>
            </a:r>
          </a:p>
        </p:txBody>
      </p:sp>
      <p:pic>
        <p:nvPicPr>
          <p:cNvPr id="4" name="Picture 3" descr="A painting of people in a church&#10;&#10;Description automatically generated">
            <a:extLst>
              <a:ext uri="{FF2B5EF4-FFF2-40B4-BE49-F238E27FC236}">
                <a16:creationId xmlns:a16="http://schemas.microsoft.com/office/drawing/2014/main" id="{552C7DD6-9A4E-E1E9-8774-092A6BB8E784}"/>
              </a:ext>
            </a:extLst>
          </p:cNvPr>
          <p:cNvPicPr>
            <a:picLocks noChangeAspect="1"/>
          </p:cNvPicPr>
          <p:nvPr/>
        </p:nvPicPr>
        <p:blipFill>
          <a:blip r:embed="rId2"/>
          <a:stretch>
            <a:fillRect/>
          </a:stretch>
        </p:blipFill>
        <p:spPr>
          <a:xfrm>
            <a:off x="403310" y="904875"/>
            <a:ext cx="3622736" cy="5048250"/>
          </a:xfrm>
          <a:prstGeom prst="rect">
            <a:avLst/>
          </a:prstGeom>
        </p:spPr>
      </p:pic>
      <p:sp>
        <p:nvSpPr>
          <p:cNvPr id="5" name="TextBox 4">
            <a:extLst>
              <a:ext uri="{FF2B5EF4-FFF2-40B4-BE49-F238E27FC236}">
                <a16:creationId xmlns:a16="http://schemas.microsoft.com/office/drawing/2014/main" id="{D1A0AD47-61A4-341A-7B8B-FC9CDB47F799}"/>
              </a:ext>
            </a:extLst>
          </p:cNvPr>
          <p:cNvSpPr txBox="1"/>
          <p:nvPr/>
        </p:nvSpPr>
        <p:spPr>
          <a:xfrm>
            <a:off x="1166090" y="6067168"/>
            <a:ext cx="1975797" cy="276999"/>
          </a:xfrm>
          <a:prstGeom prst="rect">
            <a:avLst/>
          </a:prstGeom>
          <a:noFill/>
        </p:spPr>
        <p:txBody>
          <a:bodyPr wrap="none" rtlCol="0">
            <a:spAutoFit/>
          </a:bodyPr>
          <a:lstStyle/>
          <a:p>
            <a:r>
              <a:rPr lang="en-AT" sz="1200" dirty="0">
                <a:solidFill>
                  <a:srgbClr val="C00000"/>
                </a:solidFill>
              </a:rPr>
              <a:t>Nahui Olin, </a:t>
            </a:r>
            <a:r>
              <a:rPr lang="en-GB" sz="1200" dirty="0" err="1">
                <a:solidFill>
                  <a:srgbClr val="C00000"/>
                </a:solidFill>
              </a:rPr>
              <a:t>Bautizo</a:t>
            </a:r>
            <a:r>
              <a:rPr lang="en-GB" sz="1200" dirty="0">
                <a:solidFill>
                  <a:srgbClr val="C00000"/>
                </a:solidFill>
              </a:rPr>
              <a:t>, ca. 1935</a:t>
            </a:r>
            <a:endParaRPr lang="en-AT" sz="1200" dirty="0">
              <a:solidFill>
                <a:srgbClr val="C00000"/>
              </a:solidFill>
            </a:endParaRPr>
          </a:p>
        </p:txBody>
      </p:sp>
      <p:sp>
        <p:nvSpPr>
          <p:cNvPr id="7" name="TextBox 6">
            <a:extLst>
              <a:ext uri="{FF2B5EF4-FFF2-40B4-BE49-F238E27FC236}">
                <a16:creationId xmlns:a16="http://schemas.microsoft.com/office/drawing/2014/main" id="{5812A7E2-AC15-2873-6C16-B8113AC87EF5}"/>
              </a:ext>
            </a:extLst>
          </p:cNvPr>
          <p:cNvSpPr txBox="1"/>
          <p:nvPr/>
        </p:nvSpPr>
        <p:spPr>
          <a:xfrm>
            <a:off x="5433885" y="293856"/>
            <a:ext cx="6098058" cy="2031325"/>
          </a:xfrm>
          <a:prstGeom prst="rect">
            <a:avLst/>
          </a:prstGeom>
          <a:noFill/>
        </p:spPr>
        <p:txBody>
          <a:bodyPr wrap="square">
            <a:spAutoFit/>
          </a:bodyPr>
          <a:lstStyle/>
          <a:p>
            <a:r>
              <a:rPr lang="en-GB" dirty="0">
                <a:solidFill>
                  <a:srgbClr val="C00000"/>
                </a:solidFill>
              </a:rPr>
              <a:t>“Above all women must unite and fight together strongly to improve their condition. Women have to cease being luxury objects and transform themselves into a factor within the class struggle; they ought to evolve socially and participate directly in the revolutionary struggle.”</a:t>
            </a:r>
          </a:p>
          <a:p>
            <a:endParaRPr lang="en-GB" dirty="0">
              <a:solidFill>
                <a:srgbClr val="C00000"/>
              </a:solidFill>
            </a:endParaRPr>
          </a:p>
          <a:p>
            <a:r>
              <a:rPr lang="en-GB" sz="1400" dirty="0">
                <a:solidFill>
                  <a:srgbClr val="C00000"/>
                </a:solidFill>
              </a:rPr>
              <a:t>María Izquierdo, 1936</a:t>
            </a:r>
          </a:p>
        </p:txBody>
      </p:sp>
      <p:pic>
        <p:nvPicPr>
          <p:cNvPr id="12290" name="Picture 2" descr="A Few Small Nips - Frida Kahlo - 1935">
            <a:extLst>
              <a:ext uri="{FF2B5EF4-FFF2-40B4-BE49-F238E27FC236}">
                <a16:creationId xmlns:a16="http://schemas.microsoft.com/office/drawing/2014/main" id="{5BABB1F6-5DCF-8EB1-B65E-E22AA0289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885" y="2524662"/>
            <a:ext cx="4804905" cy="36810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284799-74DC-5CD1-655F-8E6925D9AF41}"/>
              </a:ext>
            </a:extLst>
          </p:cNvPr>
          <p:cNvSpPr txBox="1"/>
          <p:nvPr/>
        </p:nvSpPr>
        <p:spPr>
          <a:xfrm>
            <a:off x="6597536" y="6205667"/>
            <a:ext cx="2344103" cy="276999"/>
          </a:xfrm>
          <a:prstGeom prst="rect">
            <a:avLst/>
          </a:prstGeom>
          <a:noFill/>
        </p:spPr>
        <p:txBody>
          <a:bodyPr wrap="none" rtlCol="0">
            <a:spAutoFit/>
          </a:bodyPr>
          <a:lstStyle/>
          <a:p>
            <a:r>
              <a:rPr lang="en-AT" sz="1200" dirty="0">
                <a:solidFill>
                  <a:srgbClr val="C00000"/>
                </a:solidFill>
              </a:rPr>
              <a:t>Frida Kahlo, </a:t>
            </a:r>
            <a:r>
              <a:rPr lang="en-AT" sz="1200" i="1" dirty="0">
                <a:solidFill>
                  <a:srgbClr val="C00000"/>
                </a:solidFill>
              </a:rPr>
              <a:t>A few small nips</a:t>
            </a:r>
            <a:r>
              <a:rPr lang="en-AT" sz="1200" dirty="0">
                <a:solidFill>
                  <a:srgbClr val="C00000"/>
                </a:solidFill>
              </a:rPr>
              <a:t>, 1935</a:t>
            </a:r>
          </a:p>
        </p:txBody>
      </p:sp>
    </p:spTree>
    <p:extLst>
      <p:ext uri="{BB962C8B-B14F-4D97-AF65-F5344CB8AC3E}">
        <p14:creationId xmlns:p14="http://schemas.microsoft.com/office/powerpoint/2010/main" val="3707988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5A31BF3E-CABF-2AD0-0FF7-B394A54224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F9DDF7-10C4-BAF3-4D5B-A1303114E667}"/>
              </a:ext>
            </a:extLst>
          </p:cNvPr>
          <p:cNvSpPr txBox="1"/>
          <p:nvPr/>
        </p:nvSpPr>
        <p:spPr>
          <a:xfrm>
            <a:off x="0" y="61784"/>
            <a:ext cx="4065087" cy="369332"/>
          </a:xfrm>
          <a:prstGeom prst="rect">
            <a:avLst/>
          </a:prstGeom>
          <a:noFill/>
        </p:spPr>
        <p:txBody>
          <a:bodyPr wrap="none" rtlCol="0">
            <a:spAutoFit/>
          </a:bodyPr>
          <a:lstStyle/>
          <a:p>
            <a:r>
              <a:rPr lang="en-AT" dirty="0">
                <a:solidFill>
                  <a:srgbClr val="C00000"/>
                </a:solidFill>
              </a:rPr>
              <a:t>You cannot bypass </a:t>
            </a:r>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Frida Kahlo </a:t>
            </a:r>
            <a:r>
              <a:rPr lang="en-AT" dirty="0">
                <a:solidFill>
                  <a:srgbClr val="C00000"/>
                </a:solidFill>
              </a:rPr>
              <a:t>(today)</a:t>
            </a:r>
          </a:p>
        </p:txBody>
      </p:sp>
      <p:pic>
        <p:nvPicPr>
          <p:cNvPr id="17410" name="Picture 2" descr="My Dress Hangs There, 1933 by Frida Kahlo">
            <a:extLst>
              <a:ext uri="{FF2B5EF4-FFF2-40B4-BE49-F238E27FC236}">
                <a16:creationId xmlns:a16="http://schemas.microsoft.com/office/drawing/2014/main" id="{51EAC484-422B-C17F-5966-EFC278B34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0787" y="3057268"/>
            <a:ext cx="4207773" cy="3783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0FB923-4BCB-2092-3225-396ED63AB610}"/>
              </a:ext>
            </a:extLst>
          </p:cNvPr>
          <p:cNvSpPr txBox="1"/>
          <p:nvPr/>
        </p:nvSpPr>
        <p:spPr>
          <a:xfrm>
            <a:off x="10091553" y="2780269"/>
            <a:ext cx="2100447" cy="276999"/>
          </a:xfrm>
          <a:prstGeom prst="rect">
            <a:avLst/>
          </a:prstGeom>
          <a:noFill/>
        </p:spPr>
        <p:txBody>
          <a:bodyPr wrap="none" rtlCol="0">
            <a:spAutoFit/>
          </a:bodyPr>
          <a:lstStyle/>
          <a:p>
            <a:r>
              <a:rPr lang="en-AT" sz="1200" i="1" dirty="0">
                <a:solidFill>
                  <a:srgbClr val="C00000"/>
                </a:solidFill>
                <a:latin typeface="Avenir Next" panose="020B0503020202020204" pitchFamily="34" charset="0"/>
              </a:rPr>
              <a:t>My dress hangs there</a:t>
            </a:r>
            <a:r>
              <a:rPr lang="en-AT" sz="1200" dirty="0">
                <a:solidFill>
                  <a:srgbClr val="C00000"/>
                </a:solidFill>
                <a:latin typeface="Avenir Next" panose="020B0503020202020204" pitchFamily="34" charset="0"/>
              </a:rPr>
              <a:t>, 1933</a:t>
            </a:r>
          </a:p>
        </p:txBody>
      </p:sp>
      <p:pic>
        <p:nvPicPr>
          <p:cNvPr id="17412" name="Picture 4" descr="Self Portrait along the Boarder Line between Mexico and the United States">
            <a:extLst>
              <a:ext uri="{FF2B5EF4-FFF2-40B4-BE49-F238E27FC236}">
                <a16:creationId xmlns:a16="http://schemas.microsoft.com/office/drawing/2014/main" id="{50BF6EE1-DACD-037C-85FE-91AF5477A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1340"/>
            <a:ext cx="4441636" cy="3855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9A5F36-90BC-2760-DAF8-9830108AFCA7}"/>
              </a:ext>
            </a:extLst>
          </p:cNvPr>
          <p:cNvSpPr txBox="1"/>
          <p:nvPr/>
        </p:nvSpPr>
        <p:spPr>
          <a:xfrm>
            <a:off x="0" y="4386648"/>
            <a:ext cx="4441636" cy="646331"/>
          </a:xfrm>
          <a:prstGeom prst="rect">
            <a:avLst/>
          </a:prstGeom>
          <a:noFill/>
        </p:spPr>
        <p:txBody>
          <a:bodyPr wrap="square" rtlCol="0">
            <a:spAutoFit/>
          </a:bodyPr>
          <a:lstStyle/>
          <a:p>
            <a:r>
              <a:rPr lang="en-GB" sz="1200" i="0" u="none" strike="noStrike" dirty="0">
                <a:solidFill>
                  <a:srgbClr val="C00000"/>
                </a:solidFill>
                <a:effectLst/>
                <a:latin typeface="Avenir Next" panose="020B0503020202020204" pitchFamily="34" charset="0"/>
              </a:rPr>
              <a:t>Self Portrait along the Boarder Line between Mexico and the United States</a:t>
            </a:r>
          </a:p>
          <a:p>
            <a:endParaRPr lang="en-AT" sz="1200" dirty="0">
              <a:solidFill>
                <a:srgbClr val="C00000"/>
              </a:solidFill>
              <a:latin typeface="Avenir Next" panose="020B0503020202020204" pitchFamily="34" charset="0"/>
            </a:endParaRPr>
          </a:p>
        </p:txBody>
      </p:sp>
      <p:pic>
        <p:nvPicPr>
          <p:cNvPr id="17414" name="Picture 6" descr="Frida Kahlo self-portrait painting">
            <a:extLst>
              <a:ext uri="{FF2B5EF4-FFF2-40B4-BE49-F238E27FC236}">
                <a16:creationId xmlns:a16="http://schemas.microsoft.com/office/drawing/2014/main" id="{FFE64FD7-EA14-63D2-6232-AAAF94A90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708" y="1285103"/>
            <a:ext cx="3719007" cy="4794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0792EE-38A5-9E31-6F39-CDB75331F826}"/>
              </a:ext>
            </a:extLst>
          </p:cNvPr>
          <p:cNvSpPr txBox="1"/>
          <p:nvPr/>
        </p:nvSpPr>
        <p:spPr>
          <a:xfrm>
            <a:off x="3104862" y="6079525"/>
            <a:ext cx="6122772" cy="276999"/>
          </a:xfrm>
          <a:prstGeom prst="rect">
            <a:avLst/>
          </a:prstGeom>
          <a:noFill/>
        </p:spPr>
        <p:txBody>
          <a:bodyPr wrap="square">
            <a:spAutoFit/>
          </a:bodyPr>
          <a:lstStyle/>
          <a:p>
            <a:r>
              <a:rPr lang="en-GB" sz="1200" b="0" i="0" u="none" strike="noStrike" dirty="0">
                <a:solidFill>
                  <a:srgbClr val="C00000"/>
                </a:solidFill>
                <a:effectLst/>
                <a:latin typeface="Avenir Next" panose="020B0503020202020204" pitchFamily="34" charset="0"/>
              </a:rPr>
              <a:t>Untitled [Self-portrait with thorn necklace and hummingbird], 1940.</a:t>
            </a:r>
            <a:endParaRPr lang="en-AT" sz="1200" dirty="0">
              <a:solidFill>
                <a:srgbClr val="C00000"/>
              </a:solidFill>
              <a:latin typeface="Avenir Next" panose="020B0503020202020204" pitchFamily="34" charset="0"/>
            </a:endParaRPr>
          </a:p>
        </p:txBody>
      </p:sp>
    </p:spTree>
    <p:extLst>
      <p:ext uri="{BB962C8B-B14F-4D97-AF65-F5344CB8AC3E}">
        <p14:creationId xmlns:p14="http://schemas.microsoft.com/office/powerpoint/2010/main" val="2042522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409D73B4-3CAF-D93C-D641-5A89234A32B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DB5FB0-68F8-0ACD-46A9-3AD708457173}"/>
              </a:ext>
            </a:extLst>
          </p:cNvPr>
          <p:cNvSpPr txBox="1"/>
          <p:nvPr/>
        </p:nvSpPr>
        <p:spPr>
          <a:xfrm>
            <a:off x="232462" y="323849"/>
            <a:ext cx="4676088" cy="646331"/>
          </a:xfrm>
          <a:prstGeom prst="rect">
            <a:avLst/>
          </a:prstGeom>
          <a:noFill/>
        </p:spPr>
        <p:txBody>
          <a:bodyPr wrap="none" rtlCol="0">
            <a:spAutoFit/>
          </a:bodyPr>
          <a:lstStyle/>
          <a:p>
            <a:r>
              <a:rPr lang="en-AT" dirty="0">
                <a:solidFill>
                  <a:srgbClr val="C00000"/>
                </a:solidFill>
              </a:rPr>
              <a:t>Gendered perspectives of Mexican modernism: </a:t>
            </a:r>
          </a:p>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Maria Izqierdo </a:t>
            </a:r>
            <a:r>
              <a:rPr lang="en-AT" dirty="0">
                <a:solidFill>
                  <a:srgbClr val="C00000"/>
                </a:solidFill>
              </a:rPr>
              <a:t>(1902–1955)</a:t>
            </a:r>
          </a:p>
        </p:txBody>
      </p:sp>
      <p:pic>
        <p:nvPicPr>
          <p:cNvPr id="4" name="Picture 3">
            <a:extLst>
              <a:ext uri="{FF2B5EF4-FFF2-40B4-BE49-F238E27FC236}">
                <a16:creationId xmlns:a16="http://schemas.microsoft.com/office/drawing/2014/main" id="{76139579-A9C5-BEB0-3013-5A34305FCFE8}"/>
              </a:ext>
            </a:extLst>
          </p:cNvPr>
          <p:cNvPicPr>
            <a:picLocks noChangeAspect="1"/>
          </p:cNvPicPr>
          <p:nvPr/>
        </p:nvPicPr>
        <p:blipFill>
          <a:blip r:embed="rId2"/>
          <a:stretch>
            <a:fillRect/>
          </a:stretch>
        </p:blipFill>
        <p:spPr>
          <a:xfrm>
            <a:off x="0" y="1272745"/>
            <a:ext cx="3909339" cy="4984407"/>
          </a:xfrm>
          <a:prstGeom prst="rect">
            <a:avLst/>
          </a:prstGeom>
        </p:spPr>
      </p:pic>
      <p:sp>
        <p:nvSpPr>
          <p:cNvPr id="5" name="TextBox 4">
            <a:extLst>
              <a:ext uri="{FF2B5EF4-FFF2-40B4-BE49-F238E27FC236}">
                <a16:creationId xmlns:a16="http://schemas.microsoft.com/office/drawing/2014/main" id="{BBC9F36A-6B2D-905C-7D95-5DBD73D73603}"/>
              </a:ext>
            </a:extLst>
          </p:cNvPr>
          <p:cNvSpPr txBox="1"/>
          <p:nvPr/>
        </p:nvSpPr>
        <p:spPr>
          <a:xfrm>
            <a:off x="1334530" y="6257152"/>
            <a:ext cx="1817292" cy="276999"/>
          </a:xfrm>
          <a:prstGeom prst="rect">
            <a:avLst/>
          </a:prstGeom>
          <a:noFill/>
        </p:spPr>
        <p:txBody>
          <a:bodyPr wrap="none" rtlCol="0">
            <a:spAutoFit/>
          </a:bodyPr>
          <a:lstStyle/>
          <a:p>
            <a:r>
              <a:rPr lang="en-AT" sz="1200" dirty="0">
                <a:solidFill>
                  <a:srgbClr val="C00000"/>
                </a:solidFill>
              </a:rPr>
              <a:t>Bride from Papantla, 1944</a:t>
            </a:r>
          </a:p>
        </p:txBody>
      </p:sp>
      <p:pic>
        <p:nvPicPr>
          <p:cNvPr id="11266" name="Picture 2">
            <a:extLst>
              <a:ext uri="{FF2B5EF4-FFF2-40B4-BE49-F238E27FC236}">
                <a16:creationId xmlns:a16="http://schemas.microsoft.com/office/drawing/2014/main" id="{7969F1C3-E9CC-8A26-80CD-49E9BD2DA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475" y="0"/>
            <a:ext cx="420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E9BBF9-9160-C0C8-BFE1-B4177E730119}"/>
              </a:ext>
            </a:extLst>
          </p:cNvPr>
          <p:cNvSpPr txBox="1"/>
          <p:nvPr/>
        </p:nvSpPr>
        <p:spPr>
          <a:xfrm>
            <a:off x="6921759" y="6581001"/>
            <a:ext cx="1069716" cy="276999"/>
          </a:xfrm>
          <a:prstGeom prst="rect">
            <a:avLst/>
          </a:prstGeom>
          <a:noFill/>
        </p:spPr>
        <p:txBody>
          <a:bodyPr wrap="none" rtlCol="0">
            <a:spAutoFit/>
          </a:bodyPr>
          <a:lstStyle/>
          <a:p>
            <a:r>
              <a:rPr lang="en-AT" sz="1200" i="1" dirty="0">
                <a:solidFill>
                  <a:srgbClr val="C00000"/>
                </a:solidFill>
              </a:rPr>
              <a:t>Portrait</a:t>
            </a:r>
            <a:r>
              <a:rPr lang="en-AT" sz="1200" dirty="0">
                <a:solidFill>
                  <a:srgbClr val="C00000"/>
                </a:solidFill>
              </a:rPr>
              <a:t>, 1928</a:t>
            </a:r>
          </a:p>
        </p:txBody>
      </p:sp>
      <p:pic>
        <p:nvPicPr>
          <p:cNvPr id="11268" name="Picture 4">
            <a:extLst>
              <a:ext uri="{FF2B5EF4-FFF2-40B4-BE49-F238E27FC236}">
                <a16:creationId xmlns:a16="http://schemas.microsoft.com/office/drawing/2014/main" id="{1F2D5069-3AD7-F54D-E0DE-94CB915FE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310" y="1417164"/>
            <a:ext cx="3778193" cy="4695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389600-6C61-5559-5E7A-33A32A582C93}"/>
              </a:ext>
            </a:extLst>
          </p:cNvPr>
          <p:cNvSpPr txBox="1"/>
          <p:nvPr/>
        </p:nvSpPr>
        <p:spPr>
          <a:xfrm>
            <a:off x="5396504" y="6118652"/>
            <a:ext cx="1054456" cy="276999"/>
          </a:xfrm>
          <a:prstGeom prst="rect">
            <a:avLst/>
          </a:prstGeom>
          <a:noFill/>
        </p:spPr>
        <p:txBody>
          <a:bodyPr wrap="none" rtlCol="0">
            <a:spAutoFit/>
          </a:bodyPr>
          <a:lstStyle/>
          <a:p>
            <a:r>
              <a:rPr lang="en-AT" sz="1200" dirty="0">
                <a:solidFill>
                  <a:srgbClr val="C00000"/>
                </a:solidFill>
              </a:rPr>
              <a:t>Still Life, 1948</a:t>
            </a:r>
          </a:p>
        </p:txBody>
      </p:sp>
    </p:spTree>
    <p:extLst>
      <p:ext uri="{BB962C8B-B14F-4D97-AF65-F5344CB8AC3E}">
        <p14:creationId xmlns:p14="http://schemas.microsoft.com/office/powerpoint/2010/main" val="2358769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D603EB07-065D-58F2-4E77-1D4694BA22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05C725-8081-1AAC-2030-1F036648719D}"/>
              </a:ext>
            </a:extLst>
          </p:cNvPr>
          <p:cNvSpPr txBox="1"/>
          <p:nvPr/>
        </p:nvSpPr>
        <p:spPr>
          <a:xfrm rot="10800000" flipH="1" flipV="1">
            <a:off x="259492" y="197708"/>
            <a:ext cx="2669446" cy="369332"/>
          </a:xfrm>
          <a:prstGeom prst="rect">
            <a:avLst/>
          </a:prstGeom>
          <a:noFill/>
        </p:spPr>
        <p:txBody>
          <a:bodyPr wrap="squar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Photography</a:t>
            </a:r>
          </a:p>
        </p:txBody>
      </p:sp>
      <p:pic>
        <p:nvPicPr>
          <p:cNvPr id="5" name="Picture 4" descr="A group of people sitting at stools in a row&#10;&#10;Description automatically generated">
            <a:extLst>
              <a:ext uri="{FF2B5EF4-FFF2-40B4-BE49-F238E27FC236}">
                <a16:creationId xmlns:a16="http://schemas.microsoft.com/office/drawing/2014/main" id="{94D232FC-AE48-B45D-951B-779D27508590}"/>
              </a:ext>
            </a:extLst>
          </p:cNvPr>
          <p:cNvPicPr>
            <a:picLocks noChangeAspect="1"/>
          </p:cNvPicPr>
          <p:nvPr/>
        </p:nvPicPr>
        <p:blipFill>
          <a:blip r:embed="rId2"/>
          <a:stretch>
            <a:fillRect/>
          </a:stretch>
        </p:blipFill>
        <p:spPr>
          <a:xfrm>
            <a:off x="6096000" y="0"/>
            <a:ext cx="6136159" cy="4559108"/>
          </a:xfrm>
          <a:prstGeom prst="rect">
            <a:avLst/>
          </a:prstGeom>
        </p:spPr>
      </p:pic>
      <p:sp>
        <p:nvSpPr>
          <p:cNvPr id="6" name="TextBox 5">
            <a:extLst>
              <a:ext uri="{FF2B5EF4-FFF2-40B4-BE49-F238E27FC236}">
                <a16:creationId xmlns:a16="http://schemas.microsoft.com/office/drawing/2014/main" id="{F30F5F55-500B-B2FC-C3B4-B734577D842B}"/>
              </a:ext>
            </a:extLst>
          </p:cNvPr>
          <p:cNvSpPr txBox="1"/>
          <p:nvPr/>
        </p:nvSpPr>
        <p:spPr>
          <a:xfrm>
            <a:off x="7685902" y="4559108"/>
            <a:ext cx="3248390" cy="276999"/>
          </a:xfrm>
          <a:prstGeom prst="rect">
            <a:avLst/>
          </a:prstGeom>
          <a:noFill/>
        </p:spPr>
        <p:txBody>
          <a:bodyPr wrap="none" rtlCol="0">
            <a:spAutoFit/>
          </a:bodyPr>
          <a:lstStyle/>
          <a:p>
            <a:r>
              <a:rPr lang="en-GB" sz="1200" dirty="0">
                <a:solidFill>
                  <a:srgbClr val="C00000"/>
                </a:solidFill>
              </a:rPr>
              <a:t>M</a:t>
            </a:r>
            <a:r>
              <a:rPr lang="en-AT" sz="1200" dirty="0">
                <a:solidFill>
                  <a:srgbClr val="C00000"/>
                </a:solidFill>
              </a:rPr>
              <a:t>anuel Alvarez Bravo, </a:t>
            </a:r>
            <a:r>
              <a:rPr lang="en-AT" sz="1200" i="1" dirty="0">
                <a:solidFill>
                  <a:srgbClr val="C00000"/>
                </a:solidFill>
              </a:rPr>
              <a:t>The Crouched Ones </a:t>
            </a:r>
            <a:r>
              <a:rPr lang="en-AT" sz="1200" dirty="0">
                <a:solidFill>
                  <a:srgbClr val="C00000"/>
                </a:solidFill>
              </a:rPr>
              <a:t>(1934)</a:t>
            </a:r>
          </a:p>
        </p:txBody>
      </p:sp>
      <p:pic>
        <p:nvPicPr>
          <p:cNvPr id="8" name="Picture 7" descr="A group of people climbing on a wooden beam&#10;&#10;Description automatically generated">
            <a:extLst>
              <a:ext uri="{FF2B5EF4-FFF2-40B4-BE49-F238E27FC236}">
                <a16:creationId xmlns:a16="http://schemas.microsoft.com/office/drawing/2014/main" id="{6AB58C05-E0CA-5301-EF90-B23FE2DE4EA4}"/>
              </a:ext>
            </a:extLst>
          </p:cNvPr>
          <p:cNvPicPr>
            <a:picLocks noChangeAspect="1"/>
          </p:cNvPicPr>
          <p:nvPr/>
        </p:nvPicPr>
        <p:blipFill>
          <a:blip r:embed="rId3"/>
          <a:stretch>
            <a:fillRect/>
          </a:stretch>
        </p:blipFill>
        <p:spPr>
          <a:xfrm>
            <a:off x="0" y="2893541"/>
            <a:ext cx="4859940" cy="3964459"/>
          </a:xfrm>
          <a:prstGeom prst="rect">
            <a:avLst/>
          </a:prstGeom>
        </p:spPr>
      </p:pic>
      <p:sp>
        <p:nvSpPr>
          <p:cNvPr id="9" name="TextBox 8">
            <a:extLst>
              <a:ext uri="{FF2B5EF4-FFF2-40B4-BE49-F238E27FC236}">
                <a16:creationId xmlns:a16="http://schemas.microsoft.com/office/drawing/2014/main" id="{B15A4542-5A87-7C6D-0E96-E0765352EF1B}"/>
              </a:ext>
            </a:extLst>
          </p:cNvPr>
          <p:cNvSpPr txBox="1"/>
          <p:nvPr/>
        </p:nvSpPr>
        <p:spPr>
          <a:xfrm>
            <a:off x="4859940" y="6581001"/>
            <a:ext cx="2818336" cy="276999"/>
          </a:xfrm>
          <a:prstGeom prst="rect">
            <a:avLst/>
          </a:prstGeom>
          <a:noFill/>
        </p:spPr>
        <p:txBody>
          <a:bodyPr wrap="none" rtlCol="0">
            <a:spAutoFit/>
          </a:bodyPr>
          <a:lstStyle/>
          <a:p>
            <a:r>
              <a:rPr lang="en-AT" sz="1200" dirty="0">
                <a:solidFill>
                  <a:srgbClr val="C00000"/>
                </a:solidFill>
              </a:rPr>
              <a:t>Lola Alvarez Bravo, </a:t>
            </a:r>
            <a:r>
              <a:rPr lang="en-AT" sz="1200" i="1" dirty="0">
                <a:solidFill>
                  <a:srgbClr val="C00000"/>
                </a:solidFill>
              </a:rPr>
              <a:t>The Freeloaders (1955)</a:t>
            </a:r>
            <a:endParaRPr lang="en-AT" sz="1200" dirty="0">
              <a:solidFill>
                <a:srgbClr val="C00000"/>
              </a:solidFill>
            </a:endParaRPr>
          </a:p>
        </p:txBody>
      </p:sp>
      <p:pic>
        <p:nvPicPr>
          <p:cNvPr id="18434" name="Picture 2" descr="Mexican Suite : A History of Photography in Mexico by Olivier Debroise (2001-03-03)">
            <a:extLst>
              <a:ext uri="{FF2B5EF4-FFF2-40B4-BE49-F238E27FC236}">
                <a16:creationId xmlns:a16="http://schemas.microsoft.com/office/drawing/2014/main" id="{30A1EDC5-7DEA-95E3-447F-4FE7816ED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686" y="86497"/>
            <a:ext cx="2030254" cy="269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98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F7872BFD-71BF-AA0E-35C8-D455EC90149F}"/>
            </a:ext>
          </a:extLst>
        </p:cNvPr>
        <p:cNvGrpSpPr/>
        <p:nvPr/>
      </p:nvGrpSpPr>
      <p:grpSpPr>
        <a:xfrm>
          <a:off x="0" y="0"/>
          <a:ext cx="0" cy="0"/>
          <a:chOff x="0" y="0"/>
          <a:chExt cx="0" cy="0"/>
        </a:xfrm>
      </p:grpSpPr>
      <p:pic>
        <p:nvPicPr>
          <p:cNvPr id="15366" name="Picture 6" descr="Tina Modotti, Behind the Camera and Out of Weston’s Shadow">
            <a:extLst>
              <a:ext uri="{FF2B5EF4-FFF2-40B4-BE49-F238E27FC236}">
                <a16:creationId xmlns:a16="http://schemas.microsoft.com/office/drawing/2014/main" id="{340213B6-C578-7FE6-ABAB-0CC853357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3429000"/>
            <a:ext cx="4359275"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CDCE1D-EF00-C493-2557-106DFC637AC6}"/>
              </a:ext>
            </a:extLst>
          </p:cNvPr>
          <p:cNvSpPr txBox="1"/>
          <p:nvPr/>
        </p:nvSpPr>
        <p:spPr>
          <a:xfrm>
            <a:off x="0" y="288067"/>
            <a:ext cx="2989921" cy="369332"/>
          </a:xfrm>
          <a:prstGeom prst="rect">
            <a:avLst/>
          </a:prstGeom>
          <a:noFill/>
        </p:spPr>
        <p:txBody>
          <a:bodyPr wrap="non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Tina Modotti </a:t>
            </a:r>
            <a:r>
              <a:rPr lang="en-AT" dirty="0">
                <a:solidFill>
                  <a:srgbClr val="C00000"/>
                </a:solidFill>
              </a:rPr>
              <a:t>(1896–1942)</a:t>
            </a:r>
          </a:p>
        </p:txBody>
      </p:sp>
      <p:pic>
        <p:nvPicPr>
          <p:cNvPr id="15362" name="Picture 2" descr="Diego Rivera and Frida Kahlo with members of the Artists’ Union at a May Day march. Mexico City. 1929.">
            <a:extLst>
              <a:ext uri="{FF2B5EF4-FFF2-40B4-BE49-F238E27FC236}">
                <a16:creationId xmlns:a16="http://schemas.microsoft.com/office/drawing/2014/main" id="{D47068ED-B65B-183E-2ECD-C4E4C6173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02043"/>
            <a:ext cx="6096000" cy="412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2F1E82-4782-1AC9-2DAF-A236068D0191}"/>
              </a:ext>
            </a:extLst>
          </p:cNvPr>
          <p:cNvSpPr txBox="1"/>
          <p:nvPr/>
        </p:nvSpPr>
        <p:spPr>
          <a:xfrm>
            <a:off x="6477001" y="5143500"/>
            <a:ext cx="6098058" cy="646331"/>
          </a:xfrm>
          <a:prstGeom prst="rect">
            <a:avLst/>
          </a:prstGeom>
          <a:noFill/>
        </p:spPr>
        <p:txBody>
          <a:bodyPr wrap="square">
            <a:spAutoFit/>
          </a:bodyPr>
          <a:lstStyle/>
          <a:p>
            <a:r>
              <a:rPr lang="en-GB" sz="1200" dirty="0">
                <a:solidFill>
                  <a:srgbClr val="C00000"/>
                </a:solidFill>
              </a:rPr>
              <a:t>Diego Rivera and Frida Kahlo with members of the Artists’ Union at a May Day march. Mexico City. 1929.Credit</a:t>
            </a:r>
            <a:br>
              <a:rPr lang="en-GB" sz="1200" dirty="0">
                <a:solidFill>
                  <a:srgbClr val="C00000"/>
                </a:solidFill>
              </a:rPr>
            </a:br>
            <a:endParaRPr lang="en-AT" sz="1200" dirty="0">
              <a:solidFill>
                <a:srgbClr val="C00000"/>
              </a:solidFill>
            </a:endParaRPr>
          </a:p>
        </p:txBody>
      </p:sp>
      <p:pic>
        <p:nvPicPr>
          <p:cNvPr id="15364" name="Picture 4" descr="Tina Modotti - Wikipedia">
            <a:extLst>
              <a:ext uri="{FF2B5EF4-FFF2-40B4-BE49-F238E27FC236}">
                <a16:creationId xmlns:a16="http://schemas.microsoft.com/office/drawing/2014/main" id="{9B9B7A9C-3B6D-4A48-AA42-544A70DFF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5776"/>
            <a:ext cx="252730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1DF533B-46D7-09EE-78A6-303C2EB93CFA}"/>
              </a:ext>
            </a:extLst>
          </p:cNvPr>
          <p:cNvPicPr>
            <a:picLocks noChangeAspect="1"/>
          </p:cNvPicPr>
          <p:nvPr/>
        </p:nvPicPr>
        <p:blipFill>
          <a:blip r:embed="rId5"/>
          <a:stretch>
            <a:fillRect/>
          </a:stretch>
        </p:blipFill>
        <p:spPr>
          <a:xfrm>
            <a:off x="3076564" y="0"/>
            <a:ext cx="2527300" cy="3470637"/>
          </a:xfrm>
          <a:prstGeom prst="rect">
            <a:avLst/>
          </a:prstGeom>
        </p:spPr>
      </p:pic>
    </p:spTree>
    <p:extLst>
      <p:ext uri="{BB962C8B-B14F-4D97-AF65-F5344CB8AC3E}">
        <p14:creationId xmlns:p14="http://schemas.microsoft.com/office/powerpoint/2010/main" val="4095439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FF06633-2236-AB08-C08B-D2C5A58BD301}"/>
            </a:ext>
          </a:extLst>
        </p:cNvPr>
        <p:cNvGrpSpPr/>
        <p:nvPr/>
      </p:nvGrpSpPr>
      <p:grpSpPr>
        <a:xfrm>
          <a:off x="0" y="0"/>
          <a:ext cx="0" cy="0"/>
          <a:chOff x="0" y="0"/>
          <a:chExt cx="0" cy="0"/>
        </a:xfrm>
      </p:grpSpPr>
      <p:pic>
        <p:nvPicPr>
          <p:cNvPr id="13314" name="Picture 2" descr="Tina Modotti | MoMA">
            <a:extLst>
              <a:ext uri="{FF2B5EF4-FFF2-40B4-BE49-F238E27FC236}">
                <a16:creationId xmlns:a16="http://schemas.microsoft.com/office/drawing/2014/main" id="{ADC1BA13-4ACC-8E65-B368-A6D8C54AF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70" y="3089189"/>
            <a:ext cx="6020241" cy="337133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Jeu de Paume: Tina Modotti : The Eye of the Revolution - The Eye of  Photography Magazine">
            <a:extLst>
              <a:ext uri="{FF2B5EF4-FFF2-40B4-BE49-F238E27FC236}">
                <a16:creationId xmlns:a16="http://schemas.microsoft.com/office/drawing/2014/main" id="{1061BD45-79DA-5246-65B3-B42DAAEFC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573" y="0"/>
            <a:ext cx="4511427" cy="330608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ina Modotti, an Anti-Conformist at Heart — Blind Magazine">
            <a:extLst>
              <a:ext uri="{FF2B5EF4-FFF2-40B4-BE49-F238E27FC236}">
                <a16:creationId xmlns:a16="http://schemas.microsoft.com/office/drawing/2014/main" id="{865B303C-AC00-1795-4B8F-A8886AB42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270" y="0"/>
            <a:ext cx="32004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Tina Modotti, an Anti-Conformist at Heart — Blind Magazine">
            <a:extLst>
              <a:ext uri="{FF2B5EF4-FFF2-40B4-BE49-F238E27FC236}">
                <a16:creationId xmlns:a16="http://schemas.microsoft.com/office/drawing/2014/main" id="{3CC5A0C2-0D07-8841-A3F7-3BE6D6798B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577" y="3429000"/>
            <a:ext cx="2527300" cy="3213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8E3592-CB74-D5A8-D738-4CF8CA86623A}"/>
              </a:ext>
            </a:extLst>
          </p:cNvPr>
          <p:cNvSpPr txBox="1"/>
          <p:nvPr/>
        </p:nvSpPr>
        <p:spPr>
          <a:xfrm>
            <a:off x="570470" y="1191377"/>
            <a:ext cx="2105578" cy="923330"/>
          </a:xfrm>
          <a:prstGeom prst="rect">
            <a:avLst/>
          </a:prstGeom>
          <a:noFill/>
        </p:spPr>
        <p:txBody>
          <a:bodyPr wrap="squar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Photography as a socially committed art</a:t>
            </a:r>
          </a:p>
        </p:txBody>
      </p:sp>
      <p:pic>
        <p:nvPicPr>
          <p:cNvPr id="13322" name="Picture 10" descr="In a striking photograph taken in 1928, Tina Modotti captures what feels like an iconic image of revolution—a proud woman steps forward, looking toward the horizon, partially wrapped in a flag. But what revolution is symbolized? The flag itself is...">
            <a:extLst>
              <a:ext uri="{FF2B5EF4-FFF2-40B4-BE49-F238E27FC236}">
                <a16:creationId xmlns:a16="http://schemas.microsoft.com/office/drawing/2014/main" id="{F71615ED-6DDC-E45A-23BA-39165F5ADE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0141" y="3395635"/>
            <a:ext cx="2415310" cy="32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0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3CF18385-8F21-1AD1-472F-958E53BAA6B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7ABC413-4807-31BC-C602-5BEBC24985B2}"/>
              </a:ext>
            </a:extLst>
          </p:cNvPr>
          <p:cNvSpPr txBox="1"/>
          <p:nvPr/>
        </p:nvSpPr>
        <p:spPr>
          <a:xfrm>
            <a:off x="480167" y="383060"/>
            <a:ext cx="3890809" cy="369332"/>
          </a:xfrm>
          <a:prstGeom prst="rect">
            <a:avLst/>
          </a:prstGeom>
          <a:noFill/>
        </p:spPr>
        <p:txBody>
          <a:bodyPr wrap="non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What is Mexican modernism? </a:t>
            </a:r>
          </a:p>
        </p:txBody>
      </p:sp>
      <p:sp>
        <p:nvSpPr>
          <p:cNvPr id="8" name="TextBox 7">
            <a:extLst>
              <a:ext uri="{FF2B5EF4-FFF2-40B4-BE49-F238E27FC236}">
                <a16:creationId xmlns:a16="http://schemas.microsoft.com/office/drawing/2014/main" id="{B2D9C9B1-04E8-6585-5219-515CCF542312}"/>
              </a:ext>
            </a:extLst>
          </p:cNvPr>
          <p:cNvSpPr txBox="1"/>
          <p:nvPr/>
        </p:nvSpPr>
        <p:spPr>
          <a:xfrm>
            <a:off x="3110313" y="5478933"/>
            <a:ext cx="3275256" cy="369332"/>
          </a:xfrm>
          <a:prstGeom prst="rect">
            <a:avLst/>
          </a:prstGeom>
          <a:noFill/>
        </p:spPr>
        <p:txBody>
          <a:bodyPr wrap="none" rtlCol="0">
            <a:spAutoFit/>
          </a:bodyPr>
          <a:lstStyle/>
          <a:p>
            <a:r>
              <a:rPr lang="en-GB" dirty="0">
                <a:solidFill>
                  <a:srgbClr val="C00000"/>
                </a:solidFill>
                <a:latin typeface="Krungthep" panose="02000400000000000000" pitchFamily="2" charset="-34"/>
                <a:ea typeface="Krungthep" panose="02000400000000000000" pitchFamily="2" charset="-34"/>
                <a:cs typeface="Krungthep" panose="02000400000000000000" pitchFamily="2" charset="-34"/>
              </a:rPr>
              <a:t>T</a:t>
            </a:r>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ruly local – truly global?</a:t>
            </a:r>
          </a:p>
        </p:txBody>
      </p:sp>
      <p:pic>
        <p:nvPicPr>
          <p:cNvPr id="5" name="Picture 4">
            <a:extLst>
              <a:ext uri="{FF2B5EF4-FFF2-40B4-BE49-F238E27FC236}">
                <a16:creationId xmlns:a16="http://schemas.microsoft.com/office/drawing/2014/main" id="{20344F2A-8DE4-6A0A-9019-256FE5B959B2}"/>
              </a:ext>
            </a:extLst>
          </p:cNvPr>
          <p:cNvPicPr>
            <a:picLocks noChangeAspect="1"/>
          </p:cNvPicPr>
          <p:nvPr/>
        </p:nvPicPr>
        <p:blipFill>
          <a:blip r:embed="rId2"/>
          <a:stretch>
            <a:fillRect/>
          </a:stretch>
        </p:blipFill>
        <p:spPr>
          <a:xfrm>
            <a:off x="6752896" y="0"/>
            <a:ext cx="5439104" cy="6858000"/>
          </a:xfrm>
          <a:prstGeom prst="rect">
            <a:avLst/>
          </a:prstGeom>
        </p:spPr>
      </p:pic>
      <p:pic>
        <p:nvPicPr>
          <p:cNvPr id="9" name="Picture 8">
            <a:extLst>
              <a:ext uri="{FF2B5EF4-FFF2-40B4-BE49-F238E27FC236}">
                <a16:creationId xmlns:a16="http://schemas.microsoft.com/office/drawing/2014/main" id="{E0FC586C-1AE7-207F-63E2-099D901BAC82}"/>
              </a:ext>
            </a:extLst>
          </p:cNvPr>
          <p:cNvPicPr>
            <a:picLocks noChangeAspect="1"/>
          </p:cNvPicPr>
          <p:nvPr/>
        </p:nvPicPr>
        <p:blipFill>
          <a:blip r:embed="rId3"/>
          <a:stretch>
            <a:fillRect/>
          </a:stretch>
        </p:blipFill>
        <p:spPr>
          <a:xfrm>
            <a:off x="480167" y="1009735"/>
            <a:ext cx="4590059" cy="3528916"/>
          </a:xfrm>
          <a:prstGeom prst="rect">
            <a:avLst/>
          </a:prstGeom>
        </p:spPr>
      </p:pic>
      <p:sp>
        <p:nvSpPr>
          <p:cNvPr id="10" name="TextBox 9">
            <a:extLst>
              <a:ext uri="{FF2B5EF4-FFF2-40B4-BE49-F238E27FC236}">
                <a16:creationId xmlns:a16="http://schemas.microsoft.com/office/drawing/2014/main" id="{7A4CEEE2-829F-0B90-69AF-DF67960E31BA}"/>
              </a:ext>
            </a:extLst>
          </p:cNvPr>
          <p:cNvSpPr txBox="1"/>
          <p:nvPr/>
        </p:nvSpPr>
        <p:spPr>
          <a:xfrm>
            <a:off x="741404" y="4538651"/>
            <a:ext cx="3406958" cy="276999"/>
          </a:xfrm>
          <a:prstGeom prst="rect">
            <a:avLst/>
          </a:prstGeom>
          <a:noFill/>
        </p:spPr>
        <p:txBody>
          <a:bodyPr wrap="none" rtlCol="0">
            <a:spAutoFit/>
          </a:bodyPr>
          <a:lstStyle/>
          <a:p>
            <a:r>
              <a:rPr lang="en-AT" sz="1200" dirty="0">
                <a:solidFill>
                  <a:srgbClr val="C00000"/>
                </a:solidFill>
              </a:rPr>
              <a:t>José Chávez Morado, </a:t>
            </a:r>
            <a:r>
              <a:rPr lang="en-AT" sz="1200" i="1" dirty="0">
                <a:solidFill>
                  <a:srgbClr val="C00000"/>
                </a:solidFill>
              </a:rPr>
              <a:t>Carnival  at Huejotzingo, 1939</a:t>
            </a:r>
            <a:endParaRPr lang="en-AT" sz="1200" dirty="0">
              <a:solidFill>
                <a:srgbClr val="C00000"/>
              </a:solidFill>
            </a:endParaRPr>
          </a:p>
        </p:txBody>
      </p:sp>
    </p:spTree>
    <p:extLst>
      <p:ext uri="{BB962C8B-B14F-4D97-AF65-F5344CB8AC3E}">
        <p14:creationId xmlns:p14="http://schemas.microsoft.com/office/powerpoint/2010/main" val="272045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836C1610-7FA8-246F-F559-68E752C973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29A5AF-1473-A10F-26BD-8E3D45C2EBB1}"/>
              </a:ext>
            </a:extLst>
          </p:cNvPr>
          <p:cNvSpPr txBox="1"/>
          <p:nvPr/>
        </p:nvSpPr>
        <p:spPr>
          <a:xfrm>
            <a:off x="4293219" y="3531457"/>
            <a:ext cx="2061861" cy="1384995"/>
          </a:xfrm>
          <a:prstGeom prst="rect">
            <a:avLst/>
          </a:prstGeom>
          <a:noFill/>
        </p:spPr>
        <p:txBody>
          <a:bodyPr wrap="square" rtlCol="0">
            <a:spAutoFit/>
          </a:bodyPr>
          <a:lstStyle/>
          <a:p>
            <a:r>
              <a:rPr lang="en-AT" sz="2800" dirty="0">
                <a:solidFill>
                  <a:srgbClr val="C00000"/>
                </a:solidFill>
                <a:latin typeface="Krungthep" panose="02000400000000000000" pitchFamily="2" charset="-34"/>
                <a:ea typeface="Krungthep" panose="02000400000000000000" pitchFamily="2" charset="-34"/>
                <a:cs typeface="Krungthep" panose="02000400000000000000" pitchFamily="2" charset="-34"/>
              </a:rPr>
              <a:t>Palatable for the masses?</a:t>
            </a:r>
          </a:p>
        </p:txBody>
      </p:sp>
      <p:pic>
        <p:nvPicPr>
          <p:cNvPr id="14338" name="Picture 2" descr="Portrait of Tourist（Portrait of Mr. Henri de Chatillon)">
            <a:extLst>
              <a:ext uri="{FF2B5EF4-FFF2-40B4-BE49-F238E27FC236}">
                <a16:creationId xmlns:a16="http://schemas.microsoft.com/office/drawing/2014/main" id="{D70E7529-3EFE-D775-E230-272EF3A29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57"/>
            <a:ext cx="4254500"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633BF5-DCF8-6D5B-8708-DE4DC92216C6}"/>
              </a:ext>
            </a:extLst>
          </p:cNvPr>
          <p:cNvSpPr txBox="1"/>
          <p:nvPr/>
        </p:nvSpPr>
        <p:spPr>
          <a:xfrm>
            <a:off x="-9182" y="3531457"/>
            <a:ext cx="2391360" cy="276999"/>
          </a:xfrm>
          <a:prstGeom prst="rect">
            <a:avLst/>
          </a:prstGeom>
          <a:noFill/>
        </p:spPr>
        <p:txBody>
          <a:bodyPr wrap="none" rtlCol="0">
            <a:spAutoFit/>
          </a:bodyPr>
          <a:lstStyle/>
          <a:p>
            <a:r>
              <a:rPr lang="en-AT" sz="1200" dirty="0">
                <a:solidFill>
                  <a:srgbClr val="C00000"/>
                </a:solidFill>
              </a:rPr>
              <a:t>María Izquierdo, </a:t>
            </a:r>
            <a:r>
              <a:rPr lang="en-AT" sz="1200" i="1" dirty="0">
                <a:solidFill>
                  <a:srgbClr val="C00000"/>
                </a:solidFill>
              </a:rPr>
              <a:t>The Tourist, 1940</a:t>
            </a:r>
            <a:endParaRPr lang="en-AT" sz="1200" dirty="0">
              <a:solidFill>
                <a:srgbClr val="C00000"/>
              </a:solidFill>
            </a:endParaRPr>
          </a:p>
        </p:txBody>
      </p:sp>
      <p:pic>
        <p:nvPicPr>
          <p:cNvPr id="6" name="Picture 2" descr="Verfilmung über die Künstlerin Frida Kahlo">
            <a:extLst>
              <a:ext uri="{FF2B5EF4-FFF2-40B4-BE49-F238E27FC236}">
                <a16:creationId xmlns:a16="http://schemas.microsoft.com/office/drawing/2014/main" id="{733CB7C6-B73A-3E5D-72EA-42867FAF8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25" y="0"/>
            <a:ext cx="5489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027AE7C-A20E-1B72-78EF-614DA63B3173}"/>
              </a:ext>
            </a:extLst>
          </p:cNvPr>
          <p:cNvPicPr>
            <a:picLocks noChangeAspect="1"/>
          </p:cNvPicPr>
          <p:nvPr/>
        </p:nvPicPr>
        <p:blipFill>
          <a:blip r:embed="rId4"/>
          <a:stretch>
            <a:fillRect/>
          </a:stretch>
        </p:blipFill>
        <p:spPr>
          <a:xfrm>
            <a:off x="4254498" y="26257"/>
            <a:ext cx="2409206" cy="3413040"/>
          </a:xfrm>
          <a:prstGeom prst="rect">
            <a:avLst/>
          </a:prstGeom>
        </p:spPr>
      </p:pic>
      <p:pic>
        <p:nvPicPr>
          <p:cNvPr id="14342" name="Picture 6">
            <a:extLst>
              <a:ext uri="{FF2B5EF4-FFF2-40B4-BE49-F238E27FC236}">
                <a16:creationId xmlns:a16="http://schemas.microsoft.com/office/drawing/2014/main" id="{772E8A5D-B6CC-5631-A987-3A77A00DAF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70" t="5616" r="11980" b="5616"/>
          <a:stretch/>
        </p:blipFill>
        <p:spPr bwMode="auto">
          <a:xfrm>
            <a:off x="-1" y="3754825"/>
            <a:ext cx="4254499" cy="3103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BFE558-9C05-9D59-F537-42945DDAACB9}"/>
              </a:ext>
            </a:extLst>
          </p:cNvPr>
          <p:cNvSpPr txBox="1"/>
          <p:nvPr/>
        </p:nvSpPr>
        <p:spPr>
          <a:xfrm>
            <a:off x="4254498" y="5262083"/>
            <a:ext cx="2061861" cy="1569660"/>
          </a:xfrm>
          <a:prstGeom prst="rect">
            <a:avLst/>
          </a:prstGeom>
          <a:noFill/>
        </p:spPr>
        <p:txBody>
          <a:bodyPr wrap="square">
            <a:spAutoFit/>
          </a:bodyPr>
          <a:lstStyle/>
          <a:p>
            <a:r>
              <a:rPr lang="en-GB" sz="1200" dirty="0">
                <a:solidFill>
                  <a:srgbClr val="C00000"/>
                </a:solidFill>
              </a:rPr>
              <a:t>Women in indigenous-inspired costumes – a </a:t>
            </a:r>
            <a:r>
              <a:rPr lang="en-GB" sz="1200" dirty="0" err="1">
                <a:solidFill>
                  <a:srgbClr val="C00000"/>
                </a:solidFill>
              </a:rPr>
              <a:t>Tehuana</a:t>
            </a:r>
            <a:r>
              <a:rPr lang="en-GB" sz="1200" dirty="0">
                <a:solidFill>
                  <a:srgbClr val="C00000"/>
                </a:solidFill>
              </a:rPr>
              <a:t> everyday costume and a </a:t>
            </a:r>
            <a:r>
              <a:rPr lang="en-GB" sz="1200" dirty="0" err="1">
                <a:solidFill>
                  <a:srgbClr val="C00000"/>
                </a:solidFill>
              </a:rPr>
              <a:t>Tehuana</a:t>
            </a:r>
            <a:r>
              <a:rPr lang="en-GB" sz="1200" dirty="0">
                <a:solidFill>
                  <a:srgbClr val="C00000"/>
                </a:solidFill>
              </a:rPr>
              <a:t> holiday costume – in the Mexican Pavilion during the </a:t>
            </a:r>
            <a:r>
              <a:rPr lang="en-GB" sz="1200" dirty="0" err="1">
                <a:solidFill>
                  <a:srgbClr val="C00000"/>
                </a:solidFill>
              </a:rPr>
              <a:t>Ibero</a:t>
            </a:r>
            <a:r>
              <a:rPr lang="en-GB" sz="1200" dirty="0">
                <a:solidFill>
                  <a:srgbClr val="C00000"/>
                </a:solidFill>
              </a:rPr>
              <a:t>-American Exposition, Seville 1929</a:t>
            </a:r>
            <a:endParaRPr lang="en-AT" sz="1200" dirty="0">
              <a:solidFill>
                <a:srgbClr val="C00000"/>
              </a:solidFill>
            </a:endParaRPr>
          </a:p>
        </p:txBody>
      </p:sp>
    </p:spTree>
    <p:extLst>
      <p:ext uri="{BB962C8B-B14F-4D97-AF65-F5344CB8AC3E}">
        <p14:creationId xmlns:p14="http://schemas.microsoft.com/office/powerpoint/2010/main" val="1065851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4CC52A46-70E7-8F5D-A2B1-68DDB48E895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AFBD88A-1B96-A809-3925-EDAFD7E821F2}"/>
              </a:ext>
            </a:extLst>
          </p:cNvPr>
          <p:cNvSpPr txBox="1"/>
          <p:nvPr/>
        </p:nvSpPr>
        <p:spPr>
          <a:xfrm>
            <a:off x="7122599" y="1102160"/>
            <a:ext cx="4860433" cy="369332"/>
          </a:xfrm>
          <a:prstGeom prst="rect">
            <a:avLst/>
          </a:prstGeom>
          <a:noFill/>
        </p:spPr>
        <p:txBody>
          <a:bodyPr wrap="none" rtlCol="0">
            <a:spAutoFit/>
          </a:bodyPr>
          <a:lstStyle/>
          <a:p>
            <a:r>
              <a:rPr lang="en-GB" dirty="0">
                <a:solidFill>
                  <a:srgbClr val="C00000"/>
                </a:solidFill>
              </a:rPr>
              <a:t>T</a:t>
            </a:r>
            <a:r>
              <a:rPr lang="en-AT" dirty="0">
                <a:solidFill>
                  <a:srgbClr val="C00000"/>
                </a:solidFill>
              </a:rPr>
              <a:t>he Mexican Revolution as a catalyst (1910–1920)</a:t>
            </a:r>
          </a:p>
        </p:txBody>
      </p:sp>
      <p:sp>
        <p:nvSpPr>
          <p:cNvPr id="2" name="TextBox 1">
            <a:extLst>
              <a:ext uri="{FF2B5EF4-FFF2-40B4-BE49-F238E27FC236}">
                <a16:creationId xmlns:a16="http://schemas.microsoft.com/office/drawing/2014/main" id="{43041051-8711-AF3F-4A14-1BB3ABA874AF}"/>
              </a:ext>
            </a:extLst>
          </p:cNvPr>
          <p:cNvSpPr txBox="1"/>
          <p:nvPr/>
        </p:nvSpPr>
        <p:spPr>
          <a:xfrm>
            <a:off x="5452375" y="3429000"/>
            <a:ext cx="2837420" cy="923330"/>
          </a:xfrm>
          <a:prstGeom prst="rect">
            <a:avLst/>
          </a:prstGeom>
          <a:noFill/>
        </p:spPr>
        <p:txBody>
          <a:bodyPr wrap="square" rtlCol="0">
            <a:spAutoFit/>
          </a:bodyPr>
          <a:lstStyle/>
          <a:p>
            <a:r>
              <a:rPr lang="en-AT" dirty="0">
                <a:solidFill>
                  <a:srgbClr val="C00000"/>
                </a:solidFill>
              </a:rPr>
              <a:t>Popular and print culture: José Guadalupe Posada (1852–1913) </a:t>
            </a:r>
          </a:p>
        </p:txBody>
      </p:sp>
      <p:pic>
        <p:nvPicPr>
          <p:cNvPr id="8" name="Picture 7">
            <a:extLst>
              <a:ext uri="{FF2B5EF4-FFF2-40B4-BE49-F238E27FC236}">
                <a16:creationId xmlns:a16="http://schemas.microsoft.com/office/drawing/2014/main" id="{990122E7-07BC-ED9A-CB91-FF4A3F2B3971}"/>
              </a:ext>
            </a:extLst>
          </p:cNvPr>
          <p:cNvPicPr>
            <a:picLocks noChangeAspect="1"/>
          </p:cNvPicPr>
          <p:nvPr/>
        </p:nvPicPr>
        <p:blipFill>
          <a:blip r:embed="rId2"/>
          <a:stretch>
            <a:fillRect/>
          </a:stretch>
        </p:blipFill>
        <p:spPr>
          <a:xfrm>
            <a:off x="0" y="0"/>
            <a:ext cx="5163536" cy="6858000"/>
          </a:xfrm>
          <a:prstGeom prst="rect">
            <a:avLst/>
          </a:prstGeom>
        </p:spPr>
      </p:pic>
      <p:sp>
        <p:nvSpPr>
          <p:cNvPr id="9" name="TextBox 8">
            <a:extLst>
              <a:ext uri="{FF2B5EF4-FFF2-40B4-BE49-F238E27FC236}">
                <a16:creationId xmlns:a16="http://schemas.microsoft.com/office/drawing/2014/main" id="{726F161A-A3C6-88B6-F685-0359E78B412C}"/>
              </a:ext>
            </a:extLst>
          </p:cNvPr>
          <p:cNvSpPr txBox="1"/>
          <p:nvPr/>
        </p:nvSpPr>
        <p:spPr>
          <a:xfrm>
            <a:off x="5288692" y="86497"/>
            <a:ext cx="1598515" cy="369332"/>
          </a:xfrm>
          <a:prstGeom prst="rect">
            <a:avLst/>
          </a:prstGeom>
          <a:noFill/>
        </p:spPr>
        <p:txBody>
          <a:bodyPr wrap="none" rtlCol="0">
            <a:spAutoFit/>
          </a:bodyPr>
          <a:lstStyle/>
          <a:p>
            <a:r>
              <a:rPr lang="en-AT" b="1" dirty="0">
                <a:solidFill>
                  <a:srgbClr val="C00000"/>
                </a:solidFill>
                <a:latin typeface="Krungthep" panose="02000400000000000000" pitchFamily="2" charset="-34"/>
                <a:ea typeface="Krungthep" panose="02000400000000000000" pitchFamily="2" charset="-34"/>
                <a:cs typeface="Krungthep" panose="02000400000000000000" pitchFamily="2" charset="-34"/>
              </a:rPr>
              <a:t>Precursors</a:t>
            </a:r>
          </a:p>
        </p:txBody>
      </p:sp>
      <p:sp>
        <p:nvSpPr>
          <p:cNvPr id="11" name="TextBox 10">
            <a:extLst>
              <a:ext uri="{FF2B5EF4-FFF2-40B4-BE49-F238E27FC236}">
                <a16:creationId xmlns:a16="http://schemas.microsoft.com/office/drawing/2014/main" id="{7B8B2EAA-7D45-EA83-2F9C-0AE1B25EC745}"/>
              </a:ext>
            </a:extLst>
          </p:cNvPr>
          <p:cNvSpPr txBox="1"/>
          <p:nvPr/>
        </p:nvSpPr>
        <p:spPr>
          <a:xfrm>
            <a:off x="5163536" y="6494504"/>
            <a:ext cx="6252518" cy="276999"/>
          </a:xfrm>
          <a:prstGeom prst="rect">
            <a:avLst/>
          </a:prstGeom>
          <a:noFill/>
        </p:spPr>
        <p:txBody>
          <a:bodyPr wrap="square">
            <a:spAutoFit/>
          </a:bodyPr>
          <a:lstStyle/>
          <a:p>
            <a:r>
              <a:rPr lang="en-GB" sz="1200" dirty="0">
                <a:solidFill>
                  <a:srgbClr val="C00000"/>
                </a:solidFill>
                <a:latin typeface="Avenir Next" panose="020B0503020202020204" pitchFamily="34" charset="0"/>
              </a:rPr>
              <a:t>José Guadalupe Posada, Calavera </a:t>
            </a:r>
            <a:r>
              <a:rPr lang="en-GB" sz="1200" dirty="0" err="1">
                <a:solidFill>
                  <a:srgbClr val="C00000"/>
                </a:solidFill>
                <a:latin typeface="Avenir Next" panose="020B0503020202020204" pitchFamily="34" charset="0"/>
              </a:rPr>
              <a:t>oaxaqueña</a:t>
            </a:r>
            <a:r>
              <a:rPr lang="en-GB" sz="1200" dirty="0">
                <a:solidFill>
                  <a:srgbClr val="C00000"/>
                </a:solidFill>
                <a:latin typeface="Avenir Next" panose="020B0503020202020204" pitchFamily="34" charset="0"/>
              </a:rPr>
              <a:t>, broadsheet, 1903</a:t>
            </a:r>
          </a:p>
        </p:txBody>
      </p:sp>
      <p:pic>
        <p:nvPicPr>
          <p:cNvPr id="16388" name="Picture 4">
            <a:extLst>
              <a:ext uri="{FF2B5EF4-FFF2-40B4-BE49-F238E27FC236}">
                <a16:creationId xmlns:a16="http://schemas.microsoft.com/office/drawing/2014/main" id="{145A2916-37CC-B664-7A11-3E9ECA945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403" y="1516621"/>
            <a:ext cx="2828104" cy="39170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E3C33A-EF91-3019-0F0E-2EB0E1402D68}"/>
              </a:ext>
            </a:extLst>
          </p:cNvPr>
          <p:cNvSpPr txBox="1"/>
          <p:nvPr/>
        </p:nvSpPr>
        <p:spPr>
          <a:xfrm>
            <a:off x="9461044" y="5433713"/>
            <a:ext cx="2624821" cy="276999"/>
          </a:xfrm>
          <a:prstGeom prst="rect">
            <a:avLst/>
          </a:prstGeom>
          <a:noFill/>
        </p:spPr>
        <p:txBody>
          <a:bodyPr wrap="none" rtlCol="0">
            <a:spAutoFit/>
          </a:bodyPr>
          <a:lstStyle/>
          <a:p>
            <a:r>
              <a:rPr lang="en-AT" sz="1200" dirty="0">
                <a:solidFill>
                  <a:srgbClr val="C00000"/>
                </a:solidFill>
                <a:latin typeface="Avenir Next" panose="020B0503020202020204" pitchFamily="34" charset="0"/>
              </a:rPr>
              <a:t>Augistin Casasola, Emiliano Zapata</a:t>
            </a:r>
          </a:p>
        </p:txBody>
      </p:sp>
    </p:spTree>
    <p:extLst>
      <p:ext uri="{BB962C8B-B14F-4D97-AF65-F5344CB8AC3E}">
        <p14:creationId xmlns:p14="http://schemas.microsoft.com/office/powerpoint/2010/main" val="2480056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BF7A1B52-36CD-24F1-9E07-AB734D6C7F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D75A8E-0B8D-7798-D0EA-5EB4EBE2FFDB}"/>
              </a:ext>
            </a:extLst>
          </p:cNvPr>
          <p:cNvSpPr txBox="1"/>
          <p:nvPr/>
        </p:nvSpPr>
        <p:spPr>
          <a:xfrm>
            <a:off x="205947" y="976868"/>
            <a:ext cx="5725297" cy="646331"/>
          </a:xfrm>
          <a:prstGeom prst="rect">
            <a:avLst/>
          </a:prstGeom>
          <a:noFill/>
        </p:spPr>
        <p:txBody>
          <a:bodyPr wrap="square" rtlCol="0">
            <a:spAutoFit/>
          </a:bodyPr>
          <a:lstStyle/>
          <a:p>
            <a:r>
              <a:rPr lang="en-GB" dirty="0">
                <a:solidFill>
                  <a:srgbClr val="C00000"/>
                </a:solidFill>
              </a:rPr>
              <a:t>S</a:t>
            </a:r>
            <a:r>
              <a:rPr lang="en-AT" dirty="0">
                <a:solidFill>
                  <a:srgbClr val="C00000"/>
                </a:solidFill>
              </a:rPr>
              <a:t>uspicions towards European imperialist foundations &amp; democratic models: in search for alternatives</a:t>
            </a:r>
          </a:p>
        </p:txBody>
      </p:sp>
      <p:sp>
        <p:nvSpPr>
          <p:cNvPr id="4" name="TextBox 3">
            <a:extLst>
              <a:ext uri="{FF2B5EF4-FFF2-40B4-BE49-F238E27FC236}">
                <a16:creationId xmlns:a16="http://schemas.microsoft.com/office/drawing/2014/main" id="{9CB90A9F-166D-FE06-2541-FCAFC2B73391}"/>
              </a:ext>
            </a:extLst>
          </p:cNvPr>
          <p:cNvSpPr txBox="1"/>
          <p:nvPr/>
        </p:nvSpPr>
        <p:spPr>
          <a:xfrm>
            <a:off x="6363729" y="4130584"/>
            <a:ext cx="5725297" cy="1754326"/>
          </a:xfrm>
          <a:prstGeom prst="rect">
            <a:avLst/>
          </a:prstGeom>
          <a:noFill/>
        </p:spPr>
        <p:txBody>
          <a:bodyPr wrap="square" rtlCol="0">
            <a:spAutoFit/>
          </a:bodyPr>
          <a:lstStyle/>
          <a:p>
            <a:pPr marL="285750" indent="-285750">
              <a:buFontTx/>
              <a:buChar char="-"/>
            </a:pPr>
            <a:r>
              <a:rPr lang="en-GB" dirty="0">
                <a:solidFill>
                  <a:srgbClr val="C00000"/>
                </a:solidFill>
              </a:rPr>
              <a:t>General Alvaro </a:t>
            </a:r>
            <a:r>
              <a:rPr lang="en-GB" dirty="0" err="1">
                <a:solidFill>
                  <a:srgbClr val="C00000"/>
                </a:solidFill>
              </a:rPr>
              <a:t>Obregón</a:t>
            </a:r>
            <a:r>
              <a:rPr lang="en-GB" dirty="0">
                <a:solidFill>
                  <a:srgbClr val="C00000"/>
                </a:solidFill>
              </a:rPr>
              <a:t> and the consolidation period after the Revolution (1920 – 24): </a:t>
            </a:r>
            <a:r>
              <a:rPr lang="en-AT" dirty="0">
                <a:solidFill>
                  <a:srgbClr val="C00000"/>
                </a:solidFill>
              </a:rPr>
              <a:t>José Vasconcelos as Minister of Public Education (1920)</a:t>
            </a:r>
            <a:endParaRPr lang="en-GB" dirty="0">
              <a:solidFill>
                <a:srgbClr val="C00000"/>
              </a:solidFill>
            </a:endParaRPr>
          </a:p>
          <a:p>
            <a:pPr marL="285750" indent="-285750">
              <a:buFontTx/>
              <a:buChar char="-"/>
            </a:pPr>
            <a:r>
              <a:rPr lang="en-GB" dirty="0">
                <a:solidFill>
                  <a:srgbClr val="C00000"/>
                </a:solidFill>
              </a:rPr>
              <a:t>nationalist authoritarianism under President Plutarco Elías Calles and the </a:t>
            </a:r>
            <a:r>
              <a:rPr lang="en-GB" dirty="0" err="1">
                <a:solidFill>
                  <a:srgbClr val="C00000"/>
                </a:solidFill>
              </a:rPr>
              <a:t>Maximato</a:t>
            </a:r>
            <a:r>
              <a:rPr lang="en-GB" dirty="0">
                <a:solidFill>
                  <a:srgbClr val="C00000"/>
                </a:solidFill>
              </a:rPr>
              <a:t> (1924 – 34)</a:t>
            </a:r>
          </a:p>
          <a:p>
            <a:pPr marL="285750" indent="-285750">
              <a:buFontTx/>
              <a:buChar char="-"/>
            </a:pPr>
            <a:r>
              <a:rPr lang="en-GB" dirty="0">
                <a:solidFill>
                  <a:srgbClr val="C00000"/>
                </a:solidFill>
              </a:rPr>
              <a:t>socialism under President </a:t>
            </a:r>
            <a:r>
              <a:rPr lang="en-GB" dirty="0" err="1">
                <a:solidFill>
                  <a:srgbClr val="C00000"/>
                </a:solidFill>
              </a:rPr>
              <a:t>Lázaro</a:t>
            </a:r>
            <a:r>
              <a:rPr lang="en-GB" dirty="0">
                <a:solidFill>
                  <a:srgbClr val="C00000"/>
                </a:solidFill>
              </a:rPr>
              <a:t> Cárdenas (1934 – 40)</a:t>
            </a:r>
            <a:endParaRPr lang="en-AT" dirty="0">
              <a:solidFill>
                <a:srgbClr val="C00000"/>
              </a:solidFill>
            </a:endParaRPr>
          </a:p>
        </p:txBody>
      </p:sp>
      <p:pic>
        <p:nvPicPr>
          <p:cNvPr id="20482" name="Picture 2" descr="Peasants, c. 1913, by David Alfaro Siqueiros, 1896 – 1974, showing a man and woman, drawn in colol-toned pastels">
            <a:extLst>
              <a:ext uri="{FF2B5EF4-FFF2-40B4-BE49-F238E27FC236}">
                <a16:creationId xmlns:a16="http://schemas.microsoft.com/office/drawing/2014/main" id="{A15A2114-5786-D9F7-878C-E4711EAB8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91480"/>
            <a:ext cx="6259540" cy="35209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49270D-81E0-52CD-9AB1-48D3FA3CB286}"/>
              </a:ext>
            </a:extLst>
          </p:cNvPr>
          <p:cNvSpPr txBox="1"/>
          <p:nvPr/>
        </p:nvSpPr>
        <p:spPr>
          <a:xfrm>
            <a:off x="0" y="6412472"/>
            <a:ext cx="6096000" cy="461665"/>
          </a:xfrm>
          <a:prstGeom prst="rect">
            <a:avLst/>
          </a:prstGeom>
          <a:noFill/>
        </p:spPr>
        <p:txBody>
          <a:bodyPr wrap="square">
            <a:spAutoFit/>
          </a:bodyPr>
          <a:lstStyle/>
          <a:p>
            <a:r>
              <a:rPr lang="en-GB" sz="1200" b="0" i="1" u="none" strike="noStrike" dirty="0">
                <a:solidFill>
                  <a:srgbClr val="C00000"/>
                </a:solidFill>
                <a:effectLst/>
                <a:latin typeface="Urbanist"/>
              </a:rPr>
              <a:t>Peasants</a:t>
            </a:r>
            <a:r>
              <a:rPr lang="en-GB" sz="1200" b="0" i="0" u="none" strike="noStrike" dirty="0">
                <a:solidFill>
                  <a:srgbClr val="C00000"/>
                </a:solidFill>
                <a:effectLst/>
                <a:latin typeface="Urbanist"/>
              </a:rPr>
              <a:t>, c. 1913, by David Alfaro Siqueiros, 1896 – 1974, Pastel on paper, Museo Nacional de Arte, INBA.</a:t>
            </a:r>
            <a:endParaRPr lang="en-AT" sz="1200" dirty="0">
              <a:solidFill>
                <a:srgbClr val="C00000"/>
              </a:solidFill>
            </a:endParaRPr>
          </a:p>
        </p:txBody>
      </p:sp>
      <p:pic>
        <p:nvPicPr>
          <p:cNvPr id="20484" name="Picture 4" descr="Barricade, 1931, by José Clemente Orozco">
            <a:extLst>
              <a:ext uri="{FF2B5EF4-FFF2-40B4-BE49-F238E27FC236}">
                <a16:creationId xmlns:a16="http://schemas.microsoft.com/office/drawing/2014/main" id="{32317DB9-0B8E-5BD3-D27D-F90FB252E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757" y="1"/>
            <a:ext cx="5931243" cy="33363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537CD6F-2334-37D9-3B2B-BB4FC3EF0306}"/>
              </a:ext>
            </a:extLst>
          </p:cNvPr>
          <p:cNvSpPr txBox="1"/>
          <p:nvPr/>
        </p:nvSpPr>
        <p:spPr>
          <a:xfrm>
            <a:off x="6363729" y="3348682"/>
            <a:ext cx="5828271" cy="276999"/>
          </a:xfrm>
          <a:prstGeom prst="rect">
            <a:avLst/>
          </a:prstGeom>
          <a:noFill/>
        </p:spPr>
        <p:txBody>
          <a:bodyPr wrap="square">
            <a:spAutoFit/>
          </a:bodyPr>
          <a:lstStyle/>
          <a:p>
            <a:pPr algn="r"/>
            <a:r>
              <a:rPr lang="en-GB" sz="1200" dirty="0">
                <a:solidFill>
                  <a:srgbClr val="C00000"/>
                </a:solidFill>
              </a:rPr>
              <a:t>Barricade, 1931, by José Clemente Orozco</a:t>
            </a:r>
            <a:endParaRPr lang="en-AT" sz="1200" dirty="0">
              <a:solidFill>
                <a:srgbClr val="C00000"/>
              </a:solidFill>
            </a:endParaRPr>
          </a:p>
        </p:txBody>
      </p:sp>
    </p:spTree>
    <p:extLst>
      <p:ext uri="{BB962C8B-B14F-4D97-AF65-F5344CB8AC3E}">
        <p14:creationId xmlns:p14="http://schemas.microsoft.com/office/powerpoint/2010/main" val="427791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72350F69-D1ED-F74E-F853-8A68B1C3D0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791756-795A-D5D4-F411-C7C97B643C3E}"/>
              </a:ext>
            </a:extLst>
          </p:cNvPr>
          <p:cNvSpPr txBox="1"/>
          <p:nvPr/>
        </p:nvSpPr>
        <p:spPr>
          <a:xfrm>
            <a:off x="527094" y="1123769"/>
            <a:ext cx="6013185" cy="1477328"/>
          </a:xfrm>
          <a:prstGeom prst="rect">
            <a:avLst/>
          </a:prstGeom>
          <a:noFill/>
        </p:spPr>
        <p:txBody>
          <a:bodyPr wrap="none" rtlCol="0">
            <a:spAutoFit/>
          </a:bodyPr>
          <a:lstStyle/>
          <a:p>
            <a:r>
              <a:rPr lang="en-AT" dirty="0">
                <a:solidFill>
                  <a:srgbClr val="C00000"/>
                </a:solidFill>
              </a:rPr>
              <a:t>Estridentismo</a:t>
            </a:r>
          </a:p>
          <a:p>
            <a:r>
              <a:rPr lang="en-AT" dirty="0">
                <a:solidFill>
                  <a:srgbClr val="C00000"/>
                </a:solidFill>
              </a:rPr>
              <a:t>Muralism &amp; politics</a:t>
            </a:r>
          </a:p>
          <a:p>
            <a:r>
              <a:rPr lang="en-AT" dirty="0">
                <a:solidFill>
                  <a:srgbClr val="C00000"/>
                </a:solidFill>
              </a:rPr>
              <a:t>Photography</a:t>
            </a:r>
          </a:p>
          <a:p>
            <a:r>
              <a:rPr lang="en-AT" dirty="0">
                <a:solidFill>
                  <a:srgbClr val="C00000"/>
                </a:solidFill>
              </a:rPr>
              <a:t>Gendered perspectives</a:t>
            </a:r>
          </a:p>
          <a:p>
            <a:r>
              <a:rPr lang="en-AT" dirty="0">
                <a:solidFill>
                  <a:srgbClr val="C00000"/>
                </a:solidFill>
              </a:rPr>
              <a:t>Popular culture and the forging of a modern Mexican nation</a:t>
            </a:r>
          </a:p>
        </p:txBody>
      </p:sp>
      <p:sp>
        <p:nvSpPr>
          <p:cNvPr id="3" name="TextBox 2">
            <a:extLst>
              <a:ext uri="{FF2B5EF4-FFF2-40B4-BE49-F238E27FC236}">
                <a16:creationId xmlns:a16="http://schemas.microsoft.com/office/drawing/2014/main" id="{9FD94061-CEA0-8E22-2750-61426057AD4E}"/>
              </a:ext>
            </a:extLst>
          </p:cNvPr>
          <p:cNvSpPr txBox="1"/>
          <p:nvPr/>
        </p:nvSpPr>
        <p:spPr>
          <a:xfrm>
            <a:off x="527094" y="491181"/>
            <a:ext cx="4429418" cy="369332"/>
          </a:xfrm>
          <a:prstGeom prst="rect">
            <a:avLst/>
          </a:prstGeom>
          <a:noFill/>
        </p:spPr>
        <p:txBody>
          <a:bodyPr wrap="non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Is there one Mexican Modernism?</a:t>
            </a:r>
          </a:p>
        </p:txBody>
      </p:sp>
      <p:pic>
        <p:nvPicPr>
          <p:cNvPr id="2050" name="Picture 2">
            <a:extLst>
              <a:ext uri="{FF2B5EF4-FFF2-40B4-BE49-F238E27FC236}">
                <a16:creationId xmlns:a16="http://schemas.microsoft.com/office/drawing/2014/main" id="{04FA5930-3E63-ACA2-A61A-DD9014DEE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0" y="0"/>
            <a:ext cx="568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B6BDCC-C6E1-914E-368D-8D0E45639EBA}"/>
              </a:ext>
            </a:extLst>
          </p:cNvPr>
          <p:cNvSpPr txBox="1"/>
          <p:nvPr/>
        </p:nvSpPr>
        <p:spPr>
          <a:xfrm>
            <a:off x="410692" y="6574130"/>
            <a:ext cx="6098058" cy="276999"/>
          </a:xfrm>
          <a:prstGeom prst="rect">
            <a:avLst/>
          </a:prstGeom>
          <a:noFill/>
        </p:spPr>
        <p:txBody>
          <a:bodyPr wrap="square">
            <a:spAutoFit/>
          </a:bodyPr>
          <a:lstStyle/>
          <a:p>
            <a:pPr algn="r"/>
            <a:r>
              <a:rPr lang="en-GB" sz="1200" dirty="0">
                <a:solidFill>
                  <a:srgbClr val="C00000"/>
                </a:solidFill>
              </a:rPr>
              <a:t>Ramón Alva de La Canal, El Café de </a:t>
            </a:r>
            <a:r>
              <a:rPr lang="en-GB" sz="1200" dirty="0" err="1">
                <a:solidFill>
                  <a:srgbClr val="C00000"/>
                </a:solidFill>
              </a:rPr>
              <a:t>Nadie</a:t>
            </a:r>
            <a:r>
              <a:rPr lang="en-GB" sz="1200" dirty="0">
                <a:solidFill>
                  <a:srgbClr val="C00000"/>
                </a:solidFill>
              </a:rPr>
              <a:t>, 1924. </a:t>
            </a:r>
            <a:endParaRPr lang="en-AT" sz="1200" dirty="0">
              <a:solidFill>
                <a:srgbClr val="C00000"/>
              </a:solidFill>
            </a:endParaRPr>
          </a:p>
        </p:txBody>
      </p:sp>
    </p:spTree>
    <p:extLst>
      <p:ext uri="{BB962C8B-B14F-4D97-AF65-F5344CB8AC3E}">
        <p14:creationId xmlns:p14="http://schemas.microsoft.com/office/powerpoint/2010/main" val="376357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853EEEB7-40B0-0E60-A2CE-4401C99518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CD032E-3C55-6137-363E-A9C49D661362}"/>
              </a:ext>
            </a:extLst>
          </p:cNvPr>
          <p:cNvSpPr txBox="1"/>
          <p:nvPr/>
        </p:nvSpPr>
        <p:spPr>
          <a:xfrm>
            <a:off x="177903" y="321275"/>
            <a:ext cx="3645550" cy="369332"/>
          </a:xfrm>
          <a:prstGeom prst="rect">
            <a:avLst/>
          </a:prstGeom>
          <a:noFill/>
        </p:spPr>
        <p:txBody>
          <a:bodyPr wrap="none" rtlCol="0">
            <a:spAutoFit/>
          </a:bodyPr>
          <a:lstStyle/>
          <a:p>
            <a:r>
              <a:rPr lang="en-AT" i="1" dirty="0">
                <a:solidFill>
                  <a:srgbClr val="C00000"/>
                </a:solidFill>
                <a:latin typeface="Krungthep" panose="02000400000000000000" pitchFamily="2" charset="-34"/>
                <a:ea typeface="Krungthep" panose="02000400000000000000" pitchFamily="2" charset="-34"/>
                <a:cs typeface="Krungthep" panose="02000400000000000000" pitchFamily="2" charset="-34"/>
              </a:rPr>
              <a:t>Estridentismo</a:t>
            </a:r>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 (stridentism)</a:t>
            </a:r>
          </a:p>
        </p:txBody>
      </p:sp>
      <p:pic>
        <p:nvPicPr>
          <p:cNvPr id="7" name="Picture 6">
            <a:extLst>
              <a:ext uri="{FF2B5EF4-FFF2-40B4-BE49-F238E27FC236}">
                <a16:creationId xmlns:a16="http://schemas.microsoft.com/office/drawing/2014/main" id="{514D3F14-B695-5FCE-9D90-DDCD1FD4E2F1}"/>
              </a:ext>
            </a:extLst>
          </p:cNvPr>
          <p:cNvPicPr>
            <a:picLocks noChangeAspect="1"/>
          </p:cNvPicPr>
          <p:nvPr/>
        </p:nvPicPr>
        <p:blipFill>
          <a:blip r:embed="rId3"/>
          <a:stretch>
            <a:fillRect/>
          </a:stretch>
        </p:blipFill>
        <p:spPr>
          <a:xfrm>
            <a:off x="7822605" y="0"/>
            <a:ext cx="4369395" cy="6858000"/>
          </a:xfrm>
          <a:prstGeom prst="rect">
            <a:avLst/>
          </a:prstGeom>
        </p:spPr>
      </p:pic>
      <p:sp>
        <p:nvSpPr>
          <p:cNvPr id="8" name="TextBox 7">
            <a:extLst>
              <a:ext uri="{FF2B5EF4-FFF2-40B4-BE49-F238E27FC236}">
                <a16:creationId xmlns:a16="http://schemas.microsoft.com/office/drawing/2014/main" id="{C323891A-510C-7995-17C8-BEA6DA213BEF}"/>
              </a:ext>
            </a:extLst>
          </p:cNvPr>
          <p:cNvSpPr txBox="1"/>
          <p:nvPr/>
        </p:nvSpPr>
        <p:spPr>
          <a:xfrm>
            <a:off x="5699229" y="5888157"/>
            <a:ext cx="2123376" cy="954107"/>
          </a:xfrm>
          <a:prstGeom prst="rect">
            <a:avLst/>
          </a:prstGeom>
          <a:noFill/>
        </p:spPr>
        <p:txBody>
          <a:bodyPr wrap="square" rtlCol="0">
            <a:spAutoFit/>
          </a:bodyPr>
          <a:lstStyle/>
          <a:p>
            <a:pPr algn="r"/>
            <a:r>
              <a:rPr lang="en-GB" sz="1400" dirty="0">
                <a:solidFill>
                  <a:srgbClr val="C00000"/>
                </a:solidFill>
              </a:rPr>
              <a:t>Manuel Maples Arce. Actual No. 1, broadsheet (recto), 59.5 .</a:t>
            </a:r>
          </a:p>
          <a:p>
            <a:pPr algn="r"/>
            <a:r>
              <a:rPr lang="en-GB" sz="1400" dirty="0">
                <a:solidFill>
                  <a:srgbClr val="C00000"/>
                </a:solidFill>
              </a:rPr>
              <a:t>40 cm (1921).</a:t>
            </a:r>
            <a:endParaRPr lang="en-AT" sz="1400" dirty="0">
              <a:solidFill>
                <a:srgbClr val="C00000"/>
              </a:solidFill>
            </a:endParaRPr>
          </a:p>
        </p:txBody>
      </p:sp>
      <p:pic>
        <p:nvPicPr>
          <p:cNvPr id="3074" name="Picture 2">
            <a:extLst>
              <a:ext uri="{FF2B5EF4-FFF2-40B4-BE49-F238E27FC236}">
                <a16:creationId xmlns:a16="http://schemas.microsoft.com/office/drawing/2014/main" id="{1E952644-BB20-39A0-FC7D-3549729BC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4" y="2591540"/>
            <a:ext cx="3223466" cy="42507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0C8D8C5-D90A-3CD0-72C1-1436308691EA}"/>
              </a:ext>
            </a:extLst>
          </p:cNvPr>
          <p:cNvSpPr txBox="1"/>
          <p:nvPr/>
        </p:nvSpPr>
        <p:spPr>
          <a:xfrm>
            <a:off x="199101" y="763910"/>
            <a:ext cx="2891048" cy="1754326"/>
          </a:xfrm>
          <a:prstGeom prst="rect">
            <a:avLst/>
          </a:prstGeom>
          <a:noFill/>
        </p:spPr>
        <p:txBody>
          <a:bodyPr wrap="square" rtlCol="0">
            <a:spAutoFit/>
          </a:bodyPr>
          <a:lstStyle/>
          <a:p>
            <a:r>
              <a:rPr lang="en-GB" dirty="0">
                <a:solidFill>
                  <a:srgbClr val="C00000"/>
                </a:solidFill>
              </a:rPr>
              <a:t>C</a:t>
            </a:r>
            <a:r>
              <a:rPr lang="en-AT" dirty="0">
                <a:solidFill>
                  <a:srgbClr val="C00000"/>
                </a:solidFill>
              </a:rPr>
              <a:t>ubist – dadaist – futurist ideas, combined with political activism: “the first Mexican avant-garde”, 1921–1927</a:t>
            </a:r>
          </a:p>
          <a:p>
            <a:r>
              <a:rPr lang="en-AT" dirty="0">
                <a:solidFill>
                  <a:srgbClr val="C00000"/>
                </a:solidFill>
              </a:rPr>
              <a:t>  </a:t>
            </a:r>
          </a:p>
        </p:txBody>
      </p:sp>
      <p:pic>
        <p:nvPicPr>
          <p:cNvPr id="3076" name="Picture 4">
            <a:extLst>
              <a:ext uri="{FF2B5EF4-FFF2-40B4-BE49-F238E27FC236}">
                <a16:creationId xmlns:a16="http://schemas.microsoft.com/office/drawing/2014/main" id="{D7B3FB40-38CB-C194-5378-CE7C72F59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293" y="763910"/>
            <a:ext cx="3170167" cy="40993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DFEBE5C-C4E0-5AEC-8EC2-38AD77E0D8B5}"/>
              </a:ext>
            </a:extLst>
          </p:cNvPr>
          <p:cNvSpPr txBox="1"/>
          <p:nvPr/>
        </p:nvSpPr>
        <p:spPr>
          <a:xfrm>
            <a:off x="4287611" y="4908731"/>
            <a:ext cx="2473306" cy="276999"/>
          </a:xfrm>
          <a:prstGeom prst="rect">
            <a:avLst/>
          </a:prstGeom>
          <a:noFill/>
        </p:spPr>
        <p:txBody>
          <a:bodyPr wrap="none" rtlCol="0">
            <a:spAutoFit/>
          </a:bodyPr>
          <a:lstStyle/>
          <a:p>
            <a:r>
              <a:rPr lang="en-AT" sz="1200" dirty="0">
                <a:solidFill>
                  <a:srgbClr val="C00000"/>
                </a:solidFill>
              </a:rPr>
              <a:t>Tina Modotti, </a:t>
            </a:r>
            <a:r>
              <a:rPr lang="en-AT" sz="1200" i="1" dirty="0">
                <a:solidFill>
                  <a:srgbClr val="C00000"/>
                </a:solidFill>
              </a:rPr>
              <a:t>Telegraph lines, </a:t>
            </a:r>
            <a:r>
              <a:rPr lang="en-AT" sz="1200" dirty="0">
                <a:solidFill>
                  <a:srgbClr val="C00000"/>
                </a:solidFill>
              </a:rPr>
              <a:t>1924</a:t>
            </a:r>
          </a:p>
        </p:txBody>
      </p:sp>
    </p:spTree>
    <p:extLst>
      <p:ext uri="{BB962C8B-B14F-4D97-AF65-F5344CB8AC3E}">
        <p14:creationId xmlns:p14="http://schemas.microsoft.com/office/powerpoint/2010/main" val="2823904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1D74695F-2859-D3BF-FD06-349F6834BA8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A10495-2996-56AC-6B44-51FD27406D72}"/>
              </a:ext>
            </a:extLst>
          </p:cNvPr>
          <p:cNvSpPr txBox="1"/>
          <p:nvPr/>
        </p:nvSpPr>
        <p:spPr>
          <a:xfrm>
            <a:off x="559143" y="451743"/>
            <a:ext cx="6866688" cy="369332"/>
          </a:xfrm>
          <a:prstGeom prst="rect">
            <a:avLst/>
          </a:prstGeom>
          <a:noFill/>
        </p:spPr>
        <p:txBody>
          <a:bodyPr wrap="none" rtlCol="0">
            <a:spAutoFit/>
          </a:bodyPr>
          <a:lstStyle/>
          <a:p>
            <a:r>
              <a:rPr lang="en-GB" dirty="0">
                <a:solidFill>
                  <a:srgbClr val="C00000"/>
                </a:solidFill>
              </a:rPr>
              <a:t>Manifesto of the Syndicate of Technical Workers, Painters and Sculptors</a:t>
            </a:r>
            <a:endParaRPr lang="en-AT" dirty="0">
              <a:solidFill>
                <a:srgbClr val="C00000"/>
              </a:solidFill>
            </a:endParaRPr>
          </a:p>
        </p:txBody>
      </p:sp>
      <p:sp>
        <p:nvSpPr>
          <p:cNvPr id="4" name="TextBox 3">
            <a:extLst>
              <a:ext uri="{FF2B5EF4-FFF2-40B4-BE49-F238E27FC236}">
                <a16:creationId xmlns:a16="http://schemas.microsoft.com/office/drawing/2014/main" id="{0C453CE9-6983-CCA3-0156-62268A2E4703}"/>
              </a:ext>
            </a:extLst>
          </p:cNvPr>
          <p:cNvSpPr txBox="1"/>
          <p:nvPr/>
        </p:nvSpPr>
        <p:spPr>
          <a:xfrm>
            <a:off x="559143" y="1133385"/>
            <a:ext cx="5125378" cy="4247317"/>
          </a:xfrm>
          <a:prstGeom prst="rect">
            <a:avLst/>
          </a:prstGeom>
          <a:noFill/>
        </p:spPr>
        <p:txBody>
          <a:bodyPr wrap="square" rtlCol="0">
            <a:spAutoFit/>
          </a:bodyPr>
          <a:lstStyle/>
          <a:p>
            <a:r>
              <a:rPr lang="en-GB" i="1" dirty="0">
                <a:solidFill>
                  <a:srgbClr val="C00000"/>
                </a:solidFill>
              </a:rPr>
              <a:t>To the Indian race humiliated for centuries; to soldiers made executioners by the praetorians; to workers and peasants beaten by the greed of the rich; to intellectuals uncorrupted by the bourgeoisie.</a:t>
            </a:r>
          </a:p>
          <a:p>
            <a:endParaRPr lang="en-GB" i="1" dirty="0">
              <a:solidFill>
                <a:srgbClr val="C00000"/>
              </a:solidFill>
            </a:endParaRPr>
          </a:p>
          <a:p>
            <a:r>
              <a:rPr lang="en-GB" i="1" dirty="0">
                <a:solidFill>
                  <a:srgbClr val="C00000"/>
                </a:solidFill>
              </a:rPr>
              <a:t>…</a:t>
            </a:r>
          </a:p>
          <a:p>
            <a:endParaRPr lang="en-GB" i="1" dirty="0">
              <a:solidFill>
                <a:srgbClr val="C00000"/>
              </a:solidFill>
            </a:endParaRPr>
          </a:p>
          <a:p>
            <a:r>
              <a:rPr lang="en-GB" i="1" dirty="0">
                <a:solidFill>
                  <a:srgbClr val="C00000"/>
                </a:solidFill>
              </a:rPr>
              <a:t>We appeal to common soldiers who, unaware of what is happening or deceived by their traitorous officers, are about to shed the blood of their brothers of race and class. Remember that the bourgeoisie will use the self-same weapons with which the Revolution guaranteed your brother’s land and livelihood to now seize them.</a:t>
            </a:r>
          </a:p>
          <a:p>
            <a:endParaRPr lang="en-AT" i="1" dirty="0">
              <a:solidFill>
                <a:srgbClr val="C00000"/>
              </a:solidFill>
            </a:endParaRPr>
          </a:p>
        </p:txBody>
      </p:sp>
      <p:pic>
        <p:nvPicPr>
          <p:cNvPr id="4098" name="Picture 2">
            <a:extLst>
              <a:ext uri="{FF2B5EF4-FFF2-40B4-BE49-F238E27FC236}">
                <a16:creationId xmlns:a16="http://schemas.microsoft.com/office/drawing/2014/main" id="{1AAD26C0-7525-7A09-ED7A-4E1921E31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090" y="988715"/>
            <a:ext cx="6264910" cy="4667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644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C6C8037F-0549-F835-2C5F-80B091E7AF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4A1E65-651D-8D44-E186-13F727BC280A}"/>
              </a:ext>
            </a:extLst>
          </p:cNvPr>
          <p:cNvSpPr txBox="1"/>
          <p:nvPr/>
        </p:nvSpPr>
        <p:spPr>
          <a:xfrm>
            <a:off x="780097" y="885945"/>
            <a:ext cx="5034327" cy="646331"/>
          </a:xfrm>
          <a:prstGeom prst="rect">
            <a:avLst/>
          </a:prstGeom>
          <a:noFill/>
        </p:spPr>
        <p:txBody>
          <a:bodyPr wrap="non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Los Tres Grandes</a:t>
            </a:r>
            <a:r>
              <a:rPr lang="en-AT" dirty="0">
                <a:solidFill>
                  <a:srgbClr val="C00000"/>
                </a:solidFill>
              </a:rPr>
              <a:t>: “the voice of the voiceless”?</a:t>
            </a:r>
          </a:p>
          <a:p>
            <a:r>
              <a:rPr lang="en-AT" dirty="0">
                <a:solidFill>
                  <a:srgbClr val="C00000"/>
                </a:solidFill>
              </a:rPr>
              <a:t> </a:t>
            </a:r>
          </a:p>
        </p:txBody>
      </p:sp>
      <p:sp>
        <p:nvSpPr>
          <p:cNvPr id="5" name="TextBox 4">
            <a:extLst>
              <a:ext uri="{FF2B5EF4-FFF2-40B4-BE49-F238E27FC236}">
                <a16:creationId xmlns:a16="http://schemas.microsoft.com/office/drawing/2014/main" id="{AA712B14-9020-263F-A462-EAB80B71C8F4}"/>
              </a:ext>
            </a:extLst>
          </p:cNvPr>
          <p:cNvSpPr txBox="1"/>
          <p:nvPr/>
        </p:nvSpPr>
        <p:spPr>
          <a:xfrm>
            <a:off x="7035788" y="2228850"/>
            <a:ext cx="3822711" cy="3139321"/>
          </a:xfrm>
          <a:prstGeom prst="rect">
            <a:avLst/>
          </a:prstGeom>
          <a:noFill/>
        </p:spPr>
        <p:txBody>
          <a:bodyPr wrap="square" rtlCol="0">
            <a:spAutoFit/>
          </a:bodyPr>
          <a:lstStyle/>
          <a:p>
            <a:pPr marL="285750" indent="-285750">
              <a:buFontTx/>
              <a:buChar char="-"/>
            </a:pPr>
            <a:r>
              <a:rPr lang="en-AT" dirty="0">
                <a:solidFill>
                  <a:srgbClr val="C00000"/>
                </a:solidFill>
              </a:rPr>
              <a:t>The monumental and the epic</a:t>
            </a:r>
          </a:p>
          <a:p>
            <a:pPr marL="285750" indent="-285750">
              <a:buFontTx/>
              <a:buChar char="-"/>
            </a:pPr>
            <a:r>
              <a:rPr lang="en-GB" dirty="0">
                <a:solidFill>
                  <a:srgbClr val="C00000"/>
                </a:solidFill>
              </a:rPr>
              <a:t>L</a:t>
            </a:r>
            <a:r>
              <a:rPr lang="en-AT" dirty="0">
                <a:solidFill>
                  <a:srgbClr val="C00000"/>
                </a:solidFill>
              </a:rPr>
              <a:t>eftist realism for the masses</a:t>
            </a:r>
          </a:p>
          <a:p>
            <a:pPr marL="285750" indent="-285750">
              <a:buFontTx/>
              <a:buChar char="-"/>
            </a:pPr>
            <a:r>
              <a:rPr lang="en-GB" i="1" dirty="0">
                <a:solidFill>
                  <a:srgbClr val="C00000"/>
                </a:solidFill>
              </a:rPr>
              <a:t>m</a:t>
            </a:r>
            <a:r>
              <a:rPr lang="en-AT" i="1" dirty="0">
                <a:solidFill>
                  <a:srgbClr val="C00000"/>
                </a:solidFill>
              </a:rPr>
              <a:t>estzaje </a:t>
            </a:r>
            <a:r>
              <a:rPr lang="en-AT" dirty="0">
                <a:solidFill>
                  <a:srgbClr val="C00000"/>
                </a:solidFill>
              </a:rPr>
              <a:t>and </a:t>
            </a:r>
            <a:r>
              <a:rPr lang="en-AT" i="1" dirty="0">
                <a:solidFill>
                  <a:srgbClr val="C00000"/>
                </a:solidFill>
              </a:rPr>
              <a:t>indigenismo: </a:t>
            </a:r>
            <a:r>
              <a:rPr lang="en-AT" dirty="0">
                <a:solidFill>
                  <a:srgbClr val="C00000"/>
                </a:solidFill>
              </a:rPr>
              <a:t>revisiting notions of what is modern and what is archaic </a:t>
            </a:r>
          </a:p>
          <a:p>
            <a:pPr marL="285750" indent="-285750">
              <a:buFontTx/>
              <a:buChar char="-"/>
            </a:pPr>
            <a:r>
              <a:rPr lang="en-GB" dirty="0">
                <a:solidFill>
                  <a:srgbClr val="C00000"/>
                </a:solidFill>
              </a:rPr>
              <a:t>T</a:t>
            </a:r>
            <a:r>
              <a:rPr lang="en-AT" dirty="0">
                <a:solidFill>
                  <a:srgbClr val="C00000"/>
                </a:solidFill>
              </a:rPr>
              <a:t>he “myth of revolutionary nationalism”</a:t>
            </a:r>
          </a:p>
          <a:p>
            <a:pPr marL="285750" indent="-285750">
              <a:buFontTx/>
              <a:buChar char="-"/>
            </a:pPr>
            <a:r>
              <a:rPr lang="en-GB" dirty="0">
                <a:solidFill>
                  <a:srgbClr val="C00000"/>
                </a:solidFill>
              </a:rPr>
              <a:t>Aesthetic production became as a site of public debate about the character of </a:t>
            </a:r>
            <a:r>
              <a:rPr lang="en-GB" i="1" dirty="0" err="1">
                <a:solidFill>
                  <a:srgbClr val="C00000"/>
                </a:solidFill>
              </a:rPr>
              <a:t>mexicanidad</a:t>
            </a:r>
            <a:endParaRPr lang="en-AT" dirty="0">
              <a:solidFill>
                <a:srgbClr val="C00000"/>
              </a:solidFill>
            </a:endParaRPr>
          </a:p>
          <a:p>
            <a:pPr marL="285750" indent="-285750">
              <a:buFontTx/>
              <a:buChar char="-"/>
            </a:pPr>
            <a:endParaRPr lang="en-AT" dirty="0">
              <a:solidFill>
                <a:srgbClr val="C00000"/>
              </a:solidFill>
            </a:endParaRPr>
          </a:p>
        </p:txBody>
      </p:sp>
      <p:pic>
        <p:nvPicPr>
          <p:cNvPr id="2" name="Picture 1">
            <a:extLst>
              <a:ext uri="{FF2B5EF4-FFF2-40B4-BE49-F238E27FC236}">
                <a16:creationId xmlns:a16="http://schemas.microsoft.com/office/drawing/2014/main" id="{F905A97C-DA0F-243B-73AF-EACED4833267}"/>
              </a:ext>
            </a:extLst>
          </p:cNvPr>
          <p:cNvPicPr>
            <a:picLocks noChangeAspect="1"/>
          </p:cNvPicPr>
          <p:nvPr/>
        </p:nvPicPr>
        <p:blipFill>
          <a:blip r:embed="rId3"/>
          <a:stretch>
            <a:fillRect/>
          </a:stretch>
        </p:blipFill>
        <p:spPr>
          <a:xfrm>
            <a:off x="891870" y="1624964"/>
            <a:ext cx="5936521" cy="4347091"/>
          </a:xfrm>
          <a:prstGeom prst="rect">
            <a:avLst/>
          </a:prstGeom>
        </p:spPr>
      </p:pic>
      <p:sp>
        <p:nvSpPr>
          <p:cNvPr id="3" name="TextBox 2">
            <a:extLst>
              <a:ext uri="{FF2B5EF4-FFF2-40B4-BE49-F238E27FC236}">
                <a16:creationId xmlns:a16="http://schemas.microsoft.com/office/drawing/2014/main" id="{9B94E6C0-665E-5906-7F7A-5DA4A1AD58F2}"/>
              </a:ext>
            </a:extLst>
          </p:cNvPr>
          <p:cNvSpPr txBox="1"/>
          <p:nvPr/>
        </p:nvSpPr>
        <p:spPr>
          <a:xfrm>
            <a:off x="891870" y="6064743"/>
            <a:ext cx="5936522" cy="459625"/>
          </a:xfrm>
          <a:prstGeom prst="rect">
            <a:avLst/>
          </a:prstGeom>
          <a:noFill/>
        </p:spPr>
        <p:txBody>
          <a:bodyPr wrap="square" rtlCol="0">
            <a:spAutoFit/>
          </a:bodyPr>
          <a:lstStyle/>
          <a:p>
            <a:r>
              <a:rPr lang="en-GB" sz="1200" dirty="0">
                <a:solidFill>
                  <a:srgbClr val="C00000"/>
                </a:solidFill>
              </a:rPr>
              <a:t>Siqueiros, Orozco, and Rivera (left to right) at the time of the creation of the National Mural Commission (1947).</a:t>
            </a:r>
            <a:endParaRPr lang="en-AT" sz="1200" dirty="0">
              <a:solidFill>
                <a:srgbClr val="C00000"/>
              </a:solidFill>
            </a:endParaRPr>
          </a:p>
        </p:txBody>
      </p:sp>
    </p:spTree>
    <p:extLst>
      <p:ext uri="{BB962C8B-B14F-4D97-AF65-F5344CB8AC3E}">
        <p14:creationId xmlns:p14="http://schemas.microsoft.com/office/powerpoint/2010/main" val="314214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1D64847F-D57A-B288-630D-D1415AA69A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137FD7-3FB1-DD85-E5BB-7FC65A9166CB}"/>
              </a:ext>
            </a:extLst>
          </p:cNvPr>
          <p:cNvSpPr txBox="1"/>
          <p:nvPr/>
        </p:nvSpPr>
        <p:spPr>
          <a:xfrm>
            <a:off x="312420" y="331470"/>
            <a:ext cx="3336170" cy="369332"/>
          </a:xfrm>
          <a:prstGeom prst="rect">
            <a:avLst/>
          </a:prstGeom>
          <a:noFill/>
        </p:spPr>
        <p:txBody>
          <a:bodyPr wrap="none" rtlCol="0">
            <a:spAutoFit/>
          </a:bodyPr>
          <a:lstStyle/>
          <a:p>
            <a:r>
              <a:rPr lang="en-AT" dirty="0">
                <a:solidFill>
                  <a:srgbClr val="C00000"/>
                </a:solidFill>
                <a:latin typeface="Krungthep" panose="02000400000000000000" pitchFamily="2" charset="-34"/>
                <a:ea typeface="Krungthep" panose="02000400000000000000" pitchFamily="2" charset="-34"/>
                <a:cs typeface="Krungthep" panose="02000400000000000000" pitchFamily="2" charset="-34"/>
              </a:rPr>
              <a:t>Diego Rivera (1886–1957)</a:t>
            </a:r>
          </a:p>
        </p:txBody>
      </p:sp>
      <p:pic>
        <p:nvPicPr>
          <p:cNvPr id="5122" name="Picture 2">
            <a:extLst>
              <a:ext uri="{FF2B5EF4-FFF2-40B4-BE49-F238E27FC236}">
                <a16:creationId xmlns:a16="http://schemas.microsoft.com/office/drawing/2014/main" id="{698ED8E6-D670-F2FA-0DAD-0ED650BD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769"/>
            <a:ext cx="9179146" cy="48094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D523A54-350B-25CA-1657-295134163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8291" y="0"/>
            <a:ext cx="3053709" cy="3855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EEBECD-F348-AE9E-41FE-39BB053B2EBA}"/>
              </a:ext>
            </a:extLst>
          </p:cNvPr>
          <p:cNvSpPr txBox="1"/>
          <p:nvPr/>
        </p:nvSpPr>
        <p:spPr>
          <a:xfrm>
            <a:off x="9911782" y="3855308"/>
            <a:ext cx="1568827" cy="276999"/>
          </a:xfrm>
          <a:prstGeom prst="rect">
            <a:avLst/>
          </a:prstGeom>
          <a:noFill/>
        </p:spPr>
        <p:txBody>
          <a:bodyPr wrap="none" rtlCol="0">
            <a:spAutoFit/>
          </a:bodyPr>
          <a:lstStyle/>
          <a:p>
            <a:r>
              <a:rPr lang="en-AT" sz="1200" dirty="0">
                <a:solidFill>
                  <a:srgbClr val="C00000"/>
                </a:solidFill>
              </a:rPr>
              <a:t>Emiliano Zapata, 1931</a:t>
            </a:r>
          </a:p>
        </p:txBody>
      </p:sp>
      <p:sp>
        <p:nvSpPr>
          <p:cNvPr id="5" name="TextBox 4">
            <a:extLst>
              <a:ext uri="{FF2B5EF4-FFF2-40B4-BE49-F238E27FC236}">
                <a16:creationId xmlns:a16="http://schemas.microsoft.com/office/drawing/2014/main" id="{56904180-A08C-08C5-B754-ED3AD2E32610}"/>
              </a:ext>
            </a:extLst>
          </p:cNvPr>
          <p:cNvSpPr txBox="1"/>
          <p:nvPr/>
        </p:nvSpPr>
        <p:spPr>
          <a:xfrm>
            <a:off x="2533135" y="5965259"/>
            <a:ext cx="4611647" cy="369332"/>
          </a:xfrm>
          <a:prstGeom prst="rect">
            <a:avLst/>
          </a:prstGeom>
          <a:noFill/>
        </p:spPr>
        <p:txBody>
          <a:bodyPr wrap="none" rtlCol="0">
            <a:spAutoFit/>
          </a:bodyPr>
          <a:lstStyle/>
          <a:p>
            <a:r>
              <a:rPr lang="en-AT" dirty="0">
                <a:solidFill>
                  <a:srgbClr val="C00000"/>
                </a:solidFill>
              </a:rPr>
              <a:t>Mural at the National Palace, Mexico City, 1929</a:t>
            </a:r>
          </a:p>
        </p:txBody>
      </p:sp>
      <p:pic>
        <p:nvPicPr>
          <p:cNvPr id="5126" name="Picture 6">
            <a:extLst>
              <a:ext uri="{FF2B5EF4-FFF2-40B4-BE49-F238E27FC236}">
                <a16:creationId xmlns:a16="http://schemas.microsoft.com/office/drawing/2014/main" id="{99A220A8-6B04-1CA5-6888-9B001870E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146" y="4362283"/>
            <a:ext cx="3012854" cy="249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83329"/>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963</TotalTime>
  <Words>844</Words>
  <Application>Microsoft Macintosh PowerPoint</Application>
  <PresentationFormat>Widescreen</PresentationFormat>
  <Paragraphs>90</Paragraphs>
  <Slides>20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Avenir Next</vt:lpstr>
      <vt:lpstr>Calibri</vt:lpstr>
      <vt:lpstr>Calibri Light</vt:lpstr>
      <vt:lpstr>Krungthep</vt:lpstr>
      <vt:lpstr>Roboto</vt:lpstr>
      <vt:lpstr>Urbanist</vt:lpstr>
      <vt:lpstr>Office 2013 - 2022 Theme</vt:lpstr>
      <vt:lpstr>Mexican Modernism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Secklehner</dc:creator>
  <cp:lastModifiedBy>Secklehner, Julia</cp:lastModifiedBy>
  <cp:revision>18</cp:revision>
  <dcterms:created xsi:type="dcterms:W3CDTF">2024-10-02T16:19:49Z</dcterms:created>
  <dcterms:modified xsi:type="dcterms:W3CDTF">2024-10-03T08:29:07Z</dcterms:modified>
</cp:coreProperties>
</file>