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70" r:id="rId11"/>
    <p:sldId id="265" r:id="rId12"/>
    <p:sldId id="266" r:id="rId13"/>
    <p:sldId id="267" r:id="rId14"/>
    <p:sldId id="269" r:id="rId15"/>
    <p:sldId id="273" r:id="rId16"/>
    <p:sldId id="271" r:id="rId17"/>
    <p:sldId id="272" r:id="rId18"/>
    <p:sldId id="274" r:id="rId19"/>
    <p:sldId id="280" r:id="rId20"/>
    <p:sldId id="279" r:id="rId21"/>
    <p:sldId id="281" r:id="rId22"/>
    <p:sldId id="282" r:id="rId23"/>
    <p:sldId id="275" r:id="rId24"/>
    <p:sldId id="276" r:id="rId25"/>
    <p:sldId id="278" r:id="rId26"/>
    <p:sldId id="277" r:id="rId27"/>
    <p:sldId id="268" r:id="rId28"/>
    <p:sldId id="283" r:id="rId29"/>
    <p:sldId id="284" r:id="rId30"/>
    <p:sldId id="285" r:id="rId31"/>
    <p:sldId id="288" r:id="rId32"/>
    <p:sldId id="287" r:id="rId33"/>
    <p:sldId id="286" r:id="rId34"/>
    <p:sldId id="294" r:id="rId35"/>
    <p:sldId id="295" r:id="rId36"/>
    <p:sldId id="296" r:id="rId37"/>
    <p:sldId id="289" r:id="rId38"/>
    <p:sldId id="290" r:id="rId39"/>
    <p:sldId id="291" r:id="rId40"/>
    <p:sldId id="292" r:id="rId41"/>
    <p:sldId id="29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D7645-AB0C-C344-B962-222EFAC3B12C}" v="230" dt="2024-10-10T13:59:03.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045011-339A-4947-A176-046F3FE33787}" type="datetimeFigureOut">
              <a:rPr lang="en-CZ" smtClean="0"/>
              <a:t>10.10.2024</a:t>
            </a:fld>
            <a:endParaRPr lang="en-C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B4D40-89B3-A24D-B528-04D672779FFE}" type="slidenum">
              <a:rPr lang="en-CZ" smtClean="0"/>
              <a:t>‹#›</a:t>
            </a:fld>
            <a:endParaRPr lang="en-CZ"/>
          </a:p>
        </p:txBody>
      </p:sp>
    </p:spTree>
    <p:extLst>
      <p:ext uri="{BB962C8B-B14F-4D97-AF65-F5344CB8AC3E}">
        <p14:creationId xmlns:p14="http://schemas.microsoft.com/office/powerpoint/2010/main" val="940387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Z" dirty="0"/>
          </a:p>
        </p:txBody>
      </p:sp>
      <p:sp>
        <p:nvSpPr>
          <p:cNvPr id="4" name="Slide Number Placeholder 3"/>
          <p:cNvSpPr>
            <a:spLocks noGrp="1"/>
          </p:cNvSpPr>
          <p:nvPr>
            <p:ph type="sldNum" sz="quarter" idx="5"/>
          </p:nvPr>
        </p:nvSpPr>
        <p:spPr/>
        <p:txBody>
          <a:bodyPr/>
          <a:lstStyle/>
          <a:p>
            <a:fld id="{4E1B4D40-89B3-A24D-B528-04D672779FFE}" type="slidenum">
              <a:rPr lang="en-CZ" smtClean="0"/>
              <a:t>37</a:t>
            </a:fld>
            <a:endParaRPr lang="en-CZ"/>
          </a:p>
        </p:txBody>
      </p:sp>
    </p:spTree>
    <p:extLst>
      <p:ext uri="{BB962C8B-B14F-4D97-AF65-F5344CB8AC3E}">
        <p14:creationId xmlns:p14="http://schemas.microsoft.com/office/powerpoint/2010/main" val="3570477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98303CA7-F99F-2C4F-934F-13C5822B4356}" type="datetimeFigureOut">
              <a:rPr lang="en-CZ" smtClean="0"/>
              <a:t>10.10.2024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2221714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303CA7-F99F-2C4F-934F-13C5822B4356}" type="datetimeFigureOut">
              <a:rPr lang="en-CZ" smtClean="0"/>
              <a:t>10.10.2024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164448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303CA7-F99F-2C4F-934F-13C5822B4356}" type="datetimeFigureOut">
              <a:rPr lang="en-CZ" smtClean="0"/>
              <a:t>10.10.2024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183387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8303CA7-F99F-2C4F-934F-13C5822B4356}" type="datetimeFigureOut">
              <a:rPr lang="en-CZ" smtClean="0"/>
              <a:t>10.10.2024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21332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8303CA7-F99F-2C4F-934F-13C5822B4356}" type="datetimeFigureOut">
              <a:rPr lang="en-CZ" smtClean="0"/>
              <a:t>10.10.2024</a:t>
            </a:fld>
            <a:endParaRPr lang="en-CZ"/>
          </a:p>
        </p:txBody>
      </p:sp>
      <p:sp>
        <p:nvSpPr>
          <p:cNvPr id="5" name="Footer Placeholder 4"/>
          <p:cNvSpPr>
            <a:spLocks noGrp="1"/>
          </p:cNvSpPr>
          <p:nvPr>
            <p:ph type="ftr" sz="quarter" idx="11"/>
          </p:nvPr>
        </p:nvSpPr>
        <p:spPr/>
        <p:txBody>
          <a:bodyPr/>
          <a:lstStyle/>
          <a:p>
            <a:endParaRPr lang="en-CZ"/>
          </a:p>
        </p:txBody>
      </p:sp>
      <p:sp>
        <p:nvSpPr>
          <p:cNvPr id="6" name="Slide Number Placeholder 5"/>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3631104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8303CA7-F99F-2C4F-934F-13C5822B4356}" type="datetimeFigureOut">
              <a:rPr lang="en-CZ" smtClean="0"/>
              <a:t>10.10.2024</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3048527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8303CA7-F99F-2C4F-934F-13C5822B4356}" type="datetimeFigureOut">
              <a:rPr lang="en-CZ" smtClean="0"/>
              <a:t>10.10.2024</a:t>
            </a:fld>
            <a:endParaRPr lang="en-CZ"/>
          </a:p>
        </p:txBody>
      </p:sp>
      <p:sp>
        <p:nvSpPr>
          <p:cNvPr id="8" name="Footer Placeholder 7"/>
          <p:cNvSpPr>
            <a:spLocks noGrp="1"/>
          </p:cNvSpPr>
          <p:nvPr>
            <p:ph type="ftr" sz="quarter" idx="11"/>
          </p:nvPr>
        </p:nvSpPr>
        <p:spPr/>
        <p:txBody>
          <a:bodyPr/>
          <a:lstStyle/>
          <a:p>
            <a:endParaRPr lang="en-CZ"/>
          </a:p>
        </p:txBody>
      </p:sp>
      <p:sp>
        <p:nvSpPr>
          <p:cNvPr id="9" name="Slide Number Placeholder 8"/>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133752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8303CA7-F99F-2C4F-934F-13C5822B4356}" type="datetimeFigureOut">
              <a:rPr lang="en-CZ" smtClean="0"/>
              <a:t>10.10.2024</a:t>
            </a:fld>
            <a:endParaRPr lang="en-CZ"/>
          </a:p>
        </p:txBody>
      </p:sp>
      <p:sp>
        <p:nvSpPr>
          <p:cNvPr id="4" name="Footer Placeholder 3"/>
          <p:cNvSpPr>
            <a:spLocks noGrp="1"/>
          </p:cNvSpPr>
          <p:nvPr>
            <p:ph type="ftr" sz="quarter" idx="11"/>
          </p:nvPr>
        </p:nvSpPr>
        <p:spPr/>
        <p:txBody>
          <a:bodyPr/>
          <a:lstStyle/>
          <a:p>
            <a:endParaRPr lang="en-CZ"/>
          </a:p>
        </p:txBody>
      </p:sp>
      <p:sp>
        <p:nvSpPr>
          <p:cNvPr id="5" name="Slide Number Placeholder 4"/>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3177044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303CA7-F99F-2C4F-934F-13C5822B4356}" type="datetimeFigureOut">
              <a:rPr lang="en-CZ" smtClean="0"/>
              <a:t>10.10.2024</a:t>
            </a:fld>
            <a:endParaRPr lang="en-CZ"/>
          </a:p>
        </p:txBody>
      </p:sp>
      <p:sp>
        <p:nvSpPr>
          <p:cNvPr id="3" name="Footer Placeholder 2"/>
          <p:cNvSpPr>
            <a:spLocks noGrp="1"/>
          </p:cNvSpPr>
          <p:nvPr>
            <p:ph type="ftr" sz="quarter" idx="11"/>
          </p:nvPr>
        </p:nvSpPr>
        <p:spPr/>
        <p:txBody>
          <a:bodyPr/>
          <a:lstStyle/>
          <a:p>
            <a:endParaRPr lang="en-CZ"/>
          </a:p>
        </p:txBody>
      </p:sp>
      <p:sp>
        <p:nvSpPr>
          <p:cNvPr id="4" name="Slide Number Placeholder 3"/>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3073813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8303CA7-F99F-2C4F-934F-13C5822B4356}" type="datetimeFigureOut">
              <a:rPr lang="en-CZ" smtClean="0"/>
              <a:t>10.10.2024</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221082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98303CA7-F99F-2C4F-934F-13C5822B4356}" type="datetimeFigureOut">
              <a:rPr lang="en-CZ" smtClean="0"/>
              <a:t>10.10.2024</a:t>
            </a:fld>
            <a:endParaRPr lang="en-CZ"/>
          </a:p>
        </p:txBody>
      </p:sp>
      <p:sp>
        <p:nvSpPr>
          <p:cNvPr id="6" name="Footer Placeholder 5"/>
          <p:cNvSpPr>
            <a:spLocks noGrp="1"/>
          </p:cNvSpPr>
          <p:nvPr>
            <p:ph type="ftr" sz="quarter" idx="11"/>
          </p:nvPr>
        </p:nvSpPr>
        <p:spPr/>
        <p:txBody>
          <a:bodyPr/>
          <a:lstStyle/>
          <a:p>
            <a:endParaRPr lang="en-CZ"/>
          </a:p>
        </p:txBody>
      </p:sp>
      <p:sp>
        <p:nvSpPr>
          <p:cNvPr id="7" name="Slide Number Placeholder 6"/>
          <p:cNvSpPr>
            <a:spLocks noGrp="1"/>
          </p:cNvSpPr>
          <p:nvPr>
            <p:ph type="sldNum" sz="quarter" idx="12"/>
          </p:nvPr>
        </p:nvSpPr>
        <p:spPr/>
        <p:txBody>
          <a:bodyPr/>
          <a:lstStyle/>
          <a:p>
            <a:fld id="{31F56EA4-88B4-AF40-BDC1-5185027B27D1}" type="slidenum">
              <a:rPr lang="en-CZ" smtClean="0"/>
              <a:t>‹#›</a:t>
            </a:fld>
            <a:endParaRPr lang="en-CZ"/>
          </a:p>
        </p:txBody>
      </p:sp>
    </p:spTree>
    <p:extLst>
      <p:ext uri="{BB962C8B-B14F-4D97-AF65-F5344CB8AC3E}">
        <p14:creationId xmlns:p14="http://schemas.microsoft.com/office/powerpoint/2010/main" val="1650636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98303CA7-F99F-2C4F-934F-13C5822B4356}" type="datetimeFigureOut">
              <a:rPr lang="en-CZ" smtClean="0"/>
              <a:t>10.10.2024</a:t>
            </a:fld>
            <a:endParaRPr lang="en-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C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31F56EA4-88B4-AF40-BDC1-5185027B27D1}" type="slidenum">
              <a:rPr lang="en-CZ" smtClean="0"/>
              <a:t>‹#›</a:t>
            </a:fld>
            <a:endParaRPr lang="en-CZ"/>
          </a:p>
        </p:txBody>
      </p:sp>
    </p:spTree>
    <p:extLst>
      <p:ext uri="{BB962C8B-B14F-4D97-AF65-F5344CB8AC3E}">
        <p14:creationId xmlns:p14="http://schemas.microsoft.com/office/powerpoint/2010/main" val="21972067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51A3-683A-86D3-A901-945D3B37D277}"/>
              </a:ext>
            </a:extLst>
          </p:cNvPr>
          <p:cNvSpPr>
            <a:spLocks noGrp="1"/>
          </p:cNvSpPr>
          <p:nvPr>
            <p:ph type="ctrTitle"/>
          </p:nvPr>
        </p:nvSpPr>
        <p:spPr/>
        <p:txBody>
          <a:bodyPr/>
          <a:lstStyle/>
          <a:p>
            <a:r>
              <a:rPr lang="en-CZ" dirty="0"/>
              <a:t>Tropical Modernism</a:t>
            </a:r>
          </a:p>
        </p:txBody>
      </p:sp>
      <p:sp>
        <p:nvSpPr>
          <p:cNvPr id="3" name="Subtitle 2">
            <a:extLst>
              <a:ext uri="{FF2B5EF4-FFF2-40B4-BE49-F238E27FC236}">
                <a16:creationId xmlns:a16="http://schemas.microsoft.com/office/drawing/2014/main" id="{E5A53B0D-6DB6-3908-4349-063CCAA611D7}"/>
              </a:ext>
            </a:extLst>
          </p:cNvPr>
          <p:cNvSpPr>
            <a:spLocks noGrp="1"/>
          </p:cNvSpPr>
          <p:nvPr>
            <p:ph type="subTitle" idx="1"/>
          </p:nvPr>
        </p:nvSpPr>
        <p:spPr/>
        <p:txBody>
          <a:bodyPr/>
          <a:lstStyle/>
          <a:p>
            <a:endParaRPr lang="en-CZ"/>
          </a:p>
        </p:txBody>
      </p:sp>
    </p:spTree>
    <p:extLst>
      <p:ext uri="{BB962C8B-B14F-4D97-AF65-F5344CB8AC3E}">
        <p14:creationId xmlns:p14="http://schemas.microsoft.com/office/powerpoint/2010/main" val="739432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640C5B-BB7D-5B49-95F6-5E4989AC461F}"/>
              </a:ext>
            </a:extLst>
          </p:cNvPr>
          <p:cNvSpPr txBox="1"/>
          <p:nvPr/>
        </p:nvSpPr>
        <p:spPr>
          <a:xfrm>
            <a:off x="442289" y="468978"/>
            <a:ext cx="5965372" cy="4985980"/>
          </a:xfrm>
          <a:prstGeom prst="rect">
            <a:avLst/>
          </a:prstGeom>
          <a:noFill/>
        </p:spPr>
        <p:txBody>
          <a:bodyPr wrap="square" rtlCol="0">
            <a:spAutoFit/>
          </a:bodyPr>
          <a:lstStyle/>
          <a:p>
            <a:r>
              <a:rPr lang="en-GB" sz="2000" dirty="0"/>
              <a:t>“</a:t>
            </a:r>
            <a:r>
              <a:rPr lang="en-GB" sz="2000" dirty="0">
                <a:effectLst/>
              </a:rPr>
              <a:t>Modern architecture, and its extension into town planning, has above all the task of interpreting applied science in humanistic terms. Of making industrialism fit for human use; building cities that ennoble life instead of degrading and destroying it; and of creating everywhere, out of the disparate and anti-social manifestations of machine production and centralized power, unities of resolved thought and feeling, in the form of buildings, groups of buildings and larger aggregations, in which life may know its bounds and flourish.”</a:t>
            </a:r>
          </a:p>
          <a:p>
            <a:endParaRPr lang="en-GB" sz="2000" dirty="0"/>
          </a:p>
          <a:p>
            <a:endParaRPr lang="en-GB" sz="2000" dirty="0"/>
          </a:p>
          <a:p>
            <a:r>
              <a:rPr lang="en-GB" sz="2000" dirty="0"/>
              <a:t>Fry and Drew, </a:t>
            </a:r>
            <a:r>
              <a:rPr lang="en-GB" sz="2000" i="1" dirty="0"/>
              <a:t>Tropical Architecture in the Humid Zone </a:t>
            </a:r>
            <a:r>
              <a:rPr lang="en-GB" sz="2000" dirty="0"/>
              <a:t>(London, 1956) p. 22</a:t>
            </a:r>
            <a:endParaRPr lang="en-GB" sz="2000" dirty="0">
              <a:effectLst/>
            </a:endParaRPr>
          </a:p>
          <a:p>
            <a:endParaRPr lang="en-CZ" dirty="0"/>
          </a:p>
        </p:txBody>
      </p:sp>
      <p:pic>
        <p:nvPicPr>
          <p:cNvPr id="11266" name="Picture 2">
            <a:extLst>
              <a:ext uri="{FF2B5EF4-FFF2-40B4-BE49-F238E27FC236}">
                <a16:creationId xmlns:a16="http://schemas.microsoft.com/office/drawing/2014/main" id="{34370C6C-0849-9566-8FFD-5BAEE1B52F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14992" y="300624"/>
            <a:ext cx="4840599" cy="6203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35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3" name="Rectangle 718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8" name="Picture 10">
            <a:extLst>
              <a:ext uri="{FF2B5EF4-FFF2-40B4-BE49-F238E27FC236}">
                <a16:creationId xmlns:a16="http://schemas.microsoft.com/office/drawing/2014/main" id="{B95091E1-B3D6-7A98-4595-AFE84753DB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2"/>
          <a:stretch/>
        </p:blipFill>
        <p:spPr bwMode="auto">
          <a:xfrm>
            <a:off x="612731" y="181408"/>
            <a:ext cx="4181917" cy="575029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7B8BF5C-F443-4F95-28C8-B1C0DEC1584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186774" y="270606"/>
            <a:ext cx="6167025" cy="278594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E219D8E-9610-F9C5-6CAF-B1B511CC8B1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5186774" y="3139070"/>
            <a:ext cx="6167025" cy="27926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DEC2CD-E1D0-3559-5590-2DDF549927F8}"/>
              </a:ext>
            </a:extLst>
          </p:cNvPr>
          <p:cNvSpPr txBox="1"/>
          <p:nvPr/>
        </p:nvSpPr>
        <p:spPr>
          <a:xfrm>
            <a:off x="776614" y="6125226"/>
            <a:ext cx="10577185" cy="646331"/>
          </a:xfrm>
          <a:prstGeom prst="rect">
            <a:avLst/>
          </a:prstGeom>
          <a:noFill/>
        </p:spPr>
        <p:txBody>
          <a:bodyPr wrap="square" rtlCol="0">
            <a:spAutoFit/>
          </a:bodyPr>
          <a:lstStyle/>
          <a:p>
            <a:r>
              <a:rPr lang="en-CZ" dirty="0"/>
              <a:t>L: The Bank of British West Africa, Lagos; UR: Victoria Falls Hotel, Harare / Salisbury; LR: The Bank of British West Africa, Accra, Gold Coast (Ghana) </a:t>
            </a:r>
          </a:p>
        </p:txBody>
      </p:sp>
    </p:spTree>
    <p:extLst>
      <p:ext uri="{BB962C8B-B14F-4D97-AF65-F5344CB8AC3E}">
        <p14:creationId xmlns:p14="http://schemas.microsoft.com/office/powerpoint/2010/main" val="531801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E302CD89-9D50-6ADA-C948-200BF799D7A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5450529" y="3263116"/>
            <a:ext cx="6741471" cy="359488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F8C0259D-8A55-3174-9E6F-C4822A8E5B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1"/>
          <a:stretch/>
        </p:blipFill>
        <p:spPr bwMode="auto">
          <a:xfrm>
            <a:off x="1754330" y="10"/>
            <a:ext cx="6760897"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806692FB-8FCB-4B46-A077-B6132E789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6094" y="160868"/>
            <a:ext cx="3355039" cy="2941382"/>
          </a:xfrm>
          <a:prstGeom prst="rect">
            <a:avLst/>
          </a:prstGeom>
          <a:solidFill>
            <a:srgbClr val="53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00FC960A-022A-4742-832C-FCE8ABEAB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866" y="4069977"/>
            <a:ext cx="1432595" cy="2019928"/>
          </a:xfrm>
          <a:prstGeom prst="rect">
            <a:avLst/>
          </a:prstGeom>
          <a:solidFill>
            <a:srgbClr val="535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a:extLst>
              <a:ext uri="{FF2B5EF4-FFF2-40B4-BE49-F238E27FC236}">
                <a16:creationId xmlns:a16="http://schemas.microsoft.com/office/drawing/2014/main" id="{F0930B33-5870-91B2-552F-6D9F8004C8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4"/>
          <a:stretch/>
        </p:blipFill>
        <p:spPr bwMode="auto">
          <a:xfrm>
            <a:off x="1754330" y="4069977"/>
            <a:ext cx="3535331" cy="2019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65450D-92CC-7BBD-52C9-DAF3D4C08044}"/>
              </a:ext>
            </a:extLst>
          </p:cNvPr>
          <p:cNvSpPr txBox="1"/>
          <p:nvPr/>
        </p:nvSpPr>
        <p:spPr>
          <a:xfrm>
            <a:off x="8818323" y="300625"/>
            <a:ext cx="3118981" cy="1631216"/>
          </a:xfrm>
          <a:prstGeom prst="rect">
            <a:avLst/>
          </a:prstGeom>
          <a:noFill/>
        </p:spPr>
        <p:txBody>
          <a:bodyPr wrap="square" rtlCol="0">
            <a:spAutoFit/>
          </a:bodyPr>
          <a:lstStyle/>
          <a:p>
            <a:r>
              <a:rPr lang="en-CZ" sz="2000" dirty="0"/>
              <a:t>Asmara (“La Piccola Roma”)</a:t>
            </a:r>
          </a:p>
          <a:p>
            <a:endParaRPr lang="en-CZ" sz="2000" dirty="0"/>
          </a:p>
          <a:p>
            <a:r>
              <a:rPr lang="en-CZ" sz="2000" dirty="0"/>
              <a:t>Italian Architecture in Asmara, Eritrea (1930s)</a:t>
            </a:r>
          </a:p>
        </p:txBody>
      </p:sp>
    </p:spTree>
    <p:extLst>
      <p:ext uri="{BB962C8B-B14F-4D97-AF65-F5344CB8AC3E}">
        <p14:creationId xmlns:p14="http://schemas.microsoft.com/office/powerpoint/2010/main" val="36530901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ndefined">
            <a:extLst>
              <a:ext uri="{FF2B5EF4-FFF2-40B4-BE49-F238E27FC236}">
                <a16:creationId xmlns:a16="http://schemas.microsoft.com/office/drawing/2014/main" id="{E541B2E4-2C67-BE73-2717-E9EB78A86C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02901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FE389B8-53D4-2CB4-F97E-02CCAACB427E}"/>
              </a:ext>
            </a:extLst>
          </p:cNvPr>
          <p:cNvSpPr txBox="1"/>
          <p:nvPr/>
        </p:nvSpPr>
        <p:spPr>
          <a:xfrm>
            <a:off x="9002485" y="1556657"/>
            <a:ext cx="2989716" cy="3970318"/>
          </a:xfrm>
          <a:prstGeom prst="rect">
            <a:avLst/>
          </a:prstGeom>
          <a:solidFill>
            <a:schemeClr val="bg1"/>
          </a:solidFill>
        </p:spPr>
        <p:txBody>
          <a:bodyPr wrap="square" rtlCol="0">
            <a:spAutoFit/>
          </a:bodyPr>
          <a:lstStyle/>
          <a:p>
            <a:r>
              <a:rPr lang="en-GB" b="0" i="0" dirty="0">
                <a:effectLst/>
                <a:latin typeface="Arial" panose="020B0604020202020204" pitchFamily="34" charset="0"/>
              </a:rPr>
              <a:t>"the Italians built [Asmara] well, like </a:t>
            </a:r>
            <a:r>
              <a:rPr lang="en-GB" b="0" i="0" strike="noStrike" dirty="0">
                <a:effectLst/>
                <a:latin typeface="Arial" panose="020B0604020202020204" pitchFamily="34" charset="0"/>
              </a:rPr>
              <a:t>Tripoli</a:t>
            </a:r>
            <a:r>
              <a:rPr lang="en-GB" b="0" i="0" dirty="0">
                <a:effectLst/>
                <a:latin typeface="Arial" panose="020B0604020202020204" pitchFamily="34" charset="0"/>
              </a:rPr>
              <a:t>, with handsome wide streets, ornate public buildings, and even such refinements of civilization as a modern sewage system ... [Asmara] gives the impression of being a pleasant enough small city in </a:t>
            </a:r>
            <a:r>
              <a:rPr lang="en-GB" b="0" i="0" u="none" strike="noStrike" dirty="0">
                <a:effectLst/>
                <a:latin typeface="Arial" panose="020B0604020202020204" pitchFamily="34" charset="0"/>
              </a:rPr>
              <a:t>Calabria</a:t>
            </a:r>
            <a:r>
              <a:rPr lang="en-GB" b="0" i="0" dirty="0">
                <a:effectLst/>
                <a:latin typeface="Arial" panose="020B0604020202020204" pitchFamily="34" charset="0"/>
              </a:rPr>
              <a:t>, or even </a:t>
            </a:r>
            <a:r>
              <a:rPr lang="en-GB" b="0" i="0" u="none" strike="noStrike" dirty="0">
                <a:effectLst/>
                <a:latin typeface="Arial" panose="020B0604020202020204" pitchFamily="34" charset="0"/>
              </a:rPr>
              <a:t>Umbria</a:t>
            </a:r>
            <a:r>
              <a:rPr lang="en-GB" b="0" i="0" dirty="0">
                <a:effectLst/>
                <a:latin typeface="Arial" panose="020B0604020202020204" pitchFamily="34" charset="0"/>
              </a:rPr>
              <a:t>.”</a:t>
            </a:r>
          </a:p>
          <a:p>
            <a:endParaRPr lang="en-GB" dirty="0">
              <a:latin typeface="Arial" panose="020B0604020202020204" pitchFamily="34" charset="0"/>
            </a:endParaRPr>
          </a:p>
          <a:p>
            <a:r>
              <a:rPr lang="en-GB" dirty="0">
                <a:latin typeface="Arial" panose="020B0604020202020204" pitchFamily="34" charset="0"/>
              </a:rPr>
              <a:t>John Gunther, </a:t>
            </a:r>
            <a:r>
              <a:rPr lang="en-GB" i="1" dirty="0">
                <a:latin typeface="Arial" panose="020B0604020202020204" pitchFamily="34" charset="0"/>
              </a:rPr>
              <a:t>Inside Africa </a:t>
            </a:r>
            <a:r>
              <a:rPr lang="en-GB" dirty="0">
                <a:latin typeface="Arial" panose="020B0604020202020204" pitchFamily="34" charset="0"/>
              </a:rPr>
              <a:t>(London, 1955) p. 278</a:t>
            </a:r>
            <a:endParaRPr lang="en-CZ" dirty="0"/>
          </a:p>
        </p:txBody>
      </p:sp>
    </p:spTree>
    <p:extLst>
      <p:ext uri="{BB962C8B-B14F-4D97-AF65-F5344CB8AC3E}">
        <p14:creationId xmlns:p14="http://schemas.microsoft.com/office/powerpoint/2010/main" val="1907798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B530C9-1E3F-3741-AA98-D00402A93B8F}"/>
              </a:ext>
            </a:extLst>
          </p:cNvPr>
          <p:cNvSpPr txBox="1"/>
          <p:nvPr/>
        </p:nvSpPr>
        <p:spPr>
          <a:xfrm>
            <a:off x="522514" y="381000"/>
            <a:ext cx="6781800" cy="6186309"/>
          </a:xfrm>
          <a:prstGeom prst="rect">
            <a:avLst/>
          </a:prstGeom>
          <a:noFill/>
        </p:spPr>
        <p:txBody>
          <a:bodyPr wrap="square" rtlCol="0">
            <a:spAutoFit/>
          </a:bodyPr>
          <a:lstStyle/>
          <a:p>
            <a:pPr algn="l"/>
            <a:r>
              <a:rPr lang="en-GB" b="0" i="0" dirty="0">
                <a:effectLst/>
                <a:latin typeface="Arial" panose="020B0604020202020204" pitchFamily="34" charset="0"/>
              </a:rPr>
              <a:t>“I consider the following basic principles to be essential:</a:t>
            </a:r>
          </a:p>
          <a:p>
            <a:pPr algn="l"/>
            <a:endParaRPr lang="en-GB" b="0" i="0" dirty="0">
              <a:effectLst/>
              <a:latin typeface="Arial" panose="020B0604020202020204" pitchFamily="34" charset="0"/>
            </a:endParaRPr>
          </a:p>
          <a:p>
            <a:pPr algn="l">
              <a:buFont typeface="+mj-lt"/>
              <a:buAutoNum type="arabicPeriod"/>
            </a:pPr>
            <a:r>
              <a:rPr lang="en-GB" b="0" i="0" dirty="0">
                <a:effectLst/>
                <a:latin typeface="Arial" panose="020B0604020202020204" pitchFamily="34" charset="0"/>
              </a:rPr>
              <a:t>Without question, the conviction that the white man is the ruler and therefore has the right to all conceivable privileges;</a:t>
            </a:r>
          </a:p>
          <a:p>
            <a:pPr algn="l">
              <a:buFont typeface="+mj-lt"/>
              <a:buAutoNum type="arabicPeriod"/>
            </a:pPr>
            <a:endParaRPr lang="en-GB" b="0" i="0" dirty="0">
              <a:effectLst/>
              <a:latin typeface="Arial" panose="020B0604020202020204" pitchFamily="34" charset="0"/>
            </a:endParaRPr>
          </a:p>
          <a:p>
            <a:pPr algn="l">
              <a:buFont typeface="+mj-lt"/>
              <a:buAutoNum type="arabicPeriod"/>
            </a:pPr>
            <a:r>
              <a:rPr lang="en-GB" b="0" i="0" dirty="0">
                <a:effectLst/>
                <a:latin typeface="Arial" panose="020B0604020202020204" pitchFamily="34" charset="0"/>
              </a:rPr>
              <a:t>That, consequently, the law is one thing for the whites, and another thing for the natives;</a:t>
            </a:r>
          </a:p>
          <a:p>
            <a:pPr algn="l">
              <a:buFont typeface="+mj-lt"/>
              <a:buAutoNum type="arabicPeriod"/>
            </a:pPr>
            <a:endParaRPr lang="en-GB" b="0" i="0" dirty="0">
              <a:effectLst/>
              <a:latin typeface="Arial" panose="020B0604020202020204" pitchFamily="34" charset="0"/>
            </a:endParaRPr>
          </a:p>
          <a:p>
            <a:pPr algn="l">
              <a:buFont typeface="+mj-lt"/>
              <a:buAutoNum type="arabicPeriod"/>
            </a:pPr>
            <a:r>
              <a:rPr lang="en-GB" b="0" i="0" dirty="0">
                <a:effectLst/>
                <a:latin typeface="Arial" panose="020B0604020202020204" pitchFamily="34" charset="0"/>
              </a:rPr>
              <a:t>That the houses and dwellings of whites are always the first priority when solving any architectonic problem; indigenous dwellings, on the other hand, are only of interest to the whites if solving a problem with them would improve the wellbeing of the white population;</a:t>
            </a:r>
          </a:p>
          <a:p>
            <a:pPr algn="l">
              <a:buFont typeface="+mj-lt"/>
              <a:buAutoNum type="arabicPeriod"/>
            </a:pPr>
            <a:endParaRPr lang="en-GB" b="0" i="0" dirty="0">
              <a:effectLst/>
              <a:latin typeface="Arial" panose="020B0604020202020204" pitchFamily="34" charset="0"/>
            </a:endParaRPr>
          </a:p>
          <a:p>
            <a:pPr algn="l">
              <a:buFont typeface="+mj-lt"/>
              <a:buAutoNum type="arabicPeriod"/>
            </a:pPr>
            <a:r>
              <a:rPr lang="en-GB" b="0" i="0" dirty="0">
                <a:effectLst/>
                <a:latin typeface="Arial" panose="020B0604020202020204" pitchFamily="34" charset="0"/>
              </a:rPr>
              <a:t>That there are to be no whites and </a:t>
            </a:r>
            <a:r>
              <a:rPr lang="en-GB" b="0" i="0" dirty="0" err="1">
                <a:effectLst/>
                <a:latin typeface="Arial" panose="020B0604020202020204" pitchFamily="34" charset="0"/>
              </a:rPr>
              <a:t>coloreds</a:t>
            </a:r>
            <a:r>
              <a:rPr lang="en-GB" b="0" i="0" dirty="0">
                <a:effectLst/>
                <a:latin typeface="Arial" panose="020B0604020202020204" pitchFamily="34" charset="0"/>
              </a:rPr>
              <a:t> living together in the same house;</a:t>
            </a:r>
          </a:p>
          <a:p>
            <a:pPr algn="l">
              <a:buFont typeface="+mj-lt"/>
              <a:buAutoNum type="arabicPeriod"/>
            </a:pPr>
            <a:endParaRPr lang="en-GB" b="0" i="0" dirty="0">
              <a:effectLst/>
              <a:latin typeface="Arial" panose="020B0604020202020204" pitchFamily="34" charset="0"/>
            </a:endParaRPr>
          </a:p>
          <a:p>
            <a:pPr algn="l">
              <a:buFont typeface="+mj-lt"/>
              <a:buAutoNum type="arabicPeriod"/>
            </a:pPr>
            <a:r>
              <a:rPr lang="en-GB" b="0" i="0" dirty="0">
                <a:effectLst/>
                <a:latin typeface="Arial" panose="020B0604020202020204" pitchFamily="34" charset="0"/>
              </a:rPr>
              <a:t>That the white man's house must be outfitted with the best comforts available as it is preferable if he can enjoy his time in the colony, and because he should be able to enjoy the privileges that come with being white.”</a:t>
            </a:r>
          </a:p>
          <a:p>
            <a:endParaRPr lang="en-CZ" dirty="0"/>
          </a:p>
        </p:txBody>
      </p:sp>
      <p:sp>
        <p:nvSpPr>
          <p:cNvPr id="3" name="TextBox 2">
            <a:extLst>
              <a:ext uri="{FF2B5EF4-FFF2-40B4-BE49-F238E27FC236}">
                <a16:creationId xmlns:a16="http://schemas.microsoft.com/office/drawing/2014/main" id="{BD0C8DA3-9AC7-C51D-207B-0985BB9F5484}"/>
              </a:ext>
            </a:extLst>
          </p:cNvPr>
          <p:cNvSpPr txBox="1"/>
          <p:nvPr/>
        </p:nvSpPr>
        <p:spPr>
          <a:xfrm>
            <a:off x="8534399" y="5203372"/>
            <a:ext cx="3341915" cy="923330"/>
          </a:xfrm>
          <a:prstGeom prst="rect">
            <a:avLst/>
          </a:prstGeom>
          <a:noFill/>
        </p:spPr>
        <p:txBody>
          <a:bodyPr wrap="square" rtlCol="0">
            <a:spAutoFit/>
          </a:bodyPr>
          <a:lstStyle/>
          <a:p>
            <a:r>
              <a:rPr lang="en-GB" b="0" i="0" dirty="0">
                <a:solidFill>
                  <a:schemeClr val="tx1">
                    <a:lumMod val="85000"/>
                  </a:schemeClr>
                </a:solidFill>
                <a:effectLst/>
                <a:latin typeface="Arial" panose="020B0604020202020204" pitchFamily="34" charset="0"/>
              </a:rPr>
              <a:t>Car</a:t>
            </a:r>
            <a:r>
              <a:rPr lang="en-GB" dirty="0">
                <a:solidFill>
                  <a:schemeClr val="tx1">
                    <a:lumMod val="85000"/>
                  </a:schemeClr>
                </a:solidFill>
                <a:latin typeface="Arial" panose="020B0604020202020204" pitchFamily="34" charset="0"/>
              </a:rPr>
              <a:t>lo </a:t>
            </a:r>
            <a:r>
              <a:rPr lang="en-GB" dirty="0" err="1">
                <a:solidFill>
                  <a:schemeClr val="tx1">
                    <a:lumMod val="85000"/>
                  </a:schemeClr>
                </a:solidFill>
                <a:latin typeface="Arial" panose="020B0604020202020204" pitchFamily="34" charset="0"/>
              </a:rPr>
              <a:t>Quadrelli</a:t>
            </a:r>
            <a:r>
              <a:rPr lang="en-GB" dirty="0">
                <a:solidFill>
                  <a:schemeClr val="tx1">
                    <a:lumMod val="85000"/>
                  </a:schemeClr>
                </a:solidFill>
                <a:latin typeface="Arial" panose="020B0604020202020204" pitchFamily="34" charset="0"/>
              </a:rPr>
              <a:t> in </a:t>
            </a:r>
            <a:r>
              <a:rPr lang="en-GB" b="0" i="1" dirty="0" err="1">
                <a:solidFill>
                  <a:schemeClr val="tx1">
                    <a:lumMod val="85000"/>
                  </a:schemeClr>
                </a:solidFill>
                <a:effectLst/>
                <a:latin typeface="Arial" panose="020B0604020202020204" pitchFamily="34" charset="0"/>
              </a:rPr>
              <a:t>Problemi</a:t>
            </a:r>
            <a:r>
              <a:rPr lang="en-GB" b="0" i="1" dirty="0">
                <a:solidFill>
                  <a:schemeClr val="tx1">
                    <a:lumMod val="85000"/>
                  </a:schemeClr>
                </a:solidFill>
                <a:effectLst/>
                <a:latin typeface="Arial" panose="020B0604020202020204" pitchFamily="34" charset="0"/>
              </a:rPr>
              <a:t> di </a:t>
            </a:r>
            <a:r>
              <a:rPr lang="en-GB" b="0" i="1" dirty="0" err="1">
                <a:solidFill>
                  <a:schemeClr val="tx1">
                    <a:lumMod val="85000"/>
                  </a:schemeClr>
                </a:solidFill>
                <a:effectLst/>
                <a:latin typeface="Arial" panose="020B0604020202020204" pitchFamily="34" charset="0"/>
              </a:rPr>
              <a:t>architettura</a:t>
            </a:r>
            <a:r>
              <a:rPr lang="en-GB" b="0" i="1" dirty="0">
                <a:solidFill>
                  <a:schemeClr val="tx1">
                    <a:lumMod val="85000"/>
                  </a:schemeClr>
                </a:solidFill>
                <a:effectLst/>
                <a:latin typeface="Arial" panose="020B0604020202020204" pitchFamily="34" charset="0"/>
              </a:rPr>
              <a:t> colonial </a:t>
            </a:r>
            <a:r>
              <a:rPr lang="en-GB" b="0" i="0" dirty="0">
                <a:solidFill>
                  <a:schemeClr val="tx1">
                    <a:lumMod val="85000"/>
                  </a:schemeClr>
                </a:solidFill>
                <a:effectLst/>
                <a:latin typeface="Arial" panose="020B0604020202020204" pitchFamily="34" charset="0"/>
              </a:rPr>
              <a:t>(Milan, 1936) p. 18. Cited in</a:t>
            </a:r>
            <a:endParaRPr lang="en-CZ" dirty="0">
              <a:solidFill>
                <a:schemeClr val="tx1">
                  <a:lumMod val="85000"/>
                </a:schemeClr>
              </a:solidFill>
            </a:endParaRPr>
          </a:p>
        </p:txBody>
      </p:sp>
      <p:pic>
        <p:nvPicPr>
          <p:cNvPr id="10242" name="Picture 2">
            <a:extLst>
              <a:ext uri="{FF2B5EF4-FFF2-40B4-BE49-F238E27FC236}">
                <a16:creationId xmlns:a16="http://schemas.microsoft.com/office/drawing/2014/main" id="{E392CD86-86DC-CF68-309E-58CC02644D7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99473" y="250372"/>
            <a:ext cx="4429242" cy="4604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27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3" name="Rectangle 1639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8" name="Picture 4" descr="Housing Complex">
            <a:extLst>
              <a:ext uri="{FF2B5EF4-FFF2-40B4-BE49-F238E27FC236}">
                <a16:creationId xmlns:a16="http://schemas.microsoft.com/office/drawing/2014/main" id="{B064ED44-8D96-31A2-AE8D-43274E38A4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1"/>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15488450-7CB5-7D92-E96B-11B345F4395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945D850-E43A-39F9-A548-1068B05CFA25}"/>
              </a:ext>
            </a:extLst>
          </p:cNvPr>
          <p:cNvSpPr txBox="1"/>
          <p:nvPr/>
        </p:nvSpPr>
        <p:spPr>
          <a:xfrm>
            <a:off x="1340285" y="6438378"/>
            <a:ext cx="9219156" cy="369332"/>
          </a:xfrm>
          <a:prstGeom prst="rect">
            <a:avLst/>
          </a:prstGeom>
          <a:noFill/>
        </p:spPr>
        <p:txBody>
          <a:bodyPr wrap="square" rtlCol="0">
            <a:spAutoFit/>
          </a:bodyPr>
          <a:lstStyle/>
          <a:p>
            <a:pPr algn="ctr"/>
            <a:r>
              <a:rPr lang="en-CZ" dirty="0"/>
              <a:t>Jane Drew, Housing Designs, Chandigarh, India (1951-53)</a:t>
            </a:r>
          </a:p>
        </p:txBody>
      </p:sp>
    </p:spTree>
    <p:extLst>
      <p:ext uri="{BB962C8B-B14F-4D97-AF65-F5344CB8AC3E}">
        <p14:creationId xmlns:p14="http://schemas.microsoft.com/office/powerpoint/2010/main" val="2047491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66" name="Rectangle 1336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undefined">
            <a:extLst>
              <a:ext uri="{FF2B5EF4-FFF2-40B4-BE49-F238E27FC236}">
                <a16:creationId xmlns:a16="http://schemas.microsoft.com/office/drawing/2014/main" id="{B665EACA-3C48-0BD3-8E55-920122ED36D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3316" name="Picture 4" descr="undefined">
            <a:extLst>
              <a:ext uri="{FF2B5EF4-FFF2-40B4-BE49-F238E27FC236}">
                <a16:creationId xmlns:a16="http://schemas.microsoft.com/office/drawing/2014/main" id="{8F129E3F-581D-8349-FA9F-1FCA20A1D8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3367" name="Freeform: Shape 13322">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368" name="Freeform: Shape 13324">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369" name="Rectangle 1336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370" name="Rectangle 13369">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71" name="Rectangle 13370">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extBox 1">
            <a:extLst>
              <a:ext uri="{FF2B5EF4-FFF2-40B4-BE49-F238E27FC236}">
                <a16:creationId xmlns:a16="http://schemas.microsoft.com/office/drawing/2014/main" id="{79FD1BA4-4239-4226-E32C-33506F06BE0E}"/>
              </a:ext>
            </a:extLst>
          </p:cNvPr>
          <p:cNvSpPr txBox="1"/>
          <p:nvPr/>
        </p:nvSpPr>
        <p:spPr>
          <a:xfrm>
            <a:off x="448056" y="2512611"/>
            <a:ext cx="4832803" cy="3664351"/>
          </a:xfrm>
          <a:prstGeom prst="rect">
            <a:avLst/>
          </a:prstGeom>
        </p:spPr>
        <p:txBody>
          <a:bodyPr vert="horz" lIns="91440" tIns="45720" rIns="91440" bIns="45720" rtlCol="0">
            <a:normAutofit/>
          </a:bodyPr>
          <a:lstStyle/>
          <a:p>
            <a:pPr defTabSz="914400">
              <a:lnSpc>
                <a:spcPct val="90000"/>
              </a:lnSpc>
              <a:spcAft>
                <a:spcPts val="600"/>
              </a:spcAft>
            </a:pPr>
            <a:r>
              <a:rPr lang="en-US" sz="2000" dirty="0"/>
              <a:t>Le Corbusier, </a:t>
            </a:r>
          </a:p>
          <a:p>
            <a:pPr defTabSz="914400">
              <a:lnSpc>
                <a:spcPct val="90000"/>
              </a:lnSpc>
              <a:spcAft>
                <a:spcPts val="600"/>
              </a:spcAft>
            </a:pPr>
            <a:endParaRPr lang="en-US" sz="2000" dirty="0"/>
          </a:p>
          <a:p>
            <a:pPr defTabSz="914400">
              <a:lnSpc>
                <a:spcPct val="90000"/>
              </a:lnSpc>
              <a:spcAft>
                <a:spcPts val="600"/>
              </a:spcAft>
            </a:pPr>
            <a:r>
              <a:rPr lang="en-US" sz="2000" dirty="0"/>
              <a:t>Above: The Assembly Building, Chandigarh, India (1951-1962)</a:t>
            </a:r>
          </a:p>
          <a:p>
            <a:pPr defTabSz="914400">
              <a:lnSpc>
                <a:spcPct val="90000"/>
              </a:lnSpc>
              <a:spcAft>
                <a:spcPts val="600"/>
              </a:spcAft>
            </a:pPr>
            <a:endParaRPr lang="en-US" sz="2000" dirty="0"/>
          </a:p>
          <a:p>
            <a:pPr defTabSz="914400">
              <a:lnSpc>
                <a:spcPct val="90000"/>
              </a:lnSpc>
              <a:spcAft>
                <a:spcPts val="600"/>
              </a:spcAft>
            </a:pPr>
            <a:r>
              <a:rPr lang="en-US" sz="2000" dirty="0"/>
              <a:t>Below: Punjab and Haryana High Court (1956)</a:t>
            </a:r>
          </a:p>
        </p:txBody>
      </p:sp>
    </p:spTree>
    <p:extLst>
      <p:ext uri="{BB962C8B-B14F-4D97-AF65-F5344CB8AC3E}">
        <p14:creationId xmlns:p14="http://schemas.microsoft.com/office/powerpoint/2010/main" val="3615362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Figure 10. 9-FB Facade, designed by Maxwell Fry. Source: Photograph by author.&#10;">
            <a:extLst>
              <a:ext uri="{FF2B5EF4-FFF2-40B4-BE49-F238E27FC236}">
                <a16:creationId xmlns:a16="http://schemas.microsoft.com/office/drawing/2014/main" id="{8C2617BB-1DFC-4C35-E244-C428DFB9304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7B6B83-B6AE-752C-A0D9-E6082A080515}"/>
              </a:ext>
            </a:extLst>
          </p:cNvPr>
          <p:cNvSpPr txBox="1"/>
          <p:nvPr/>
        </p:nvSpPr>
        <p:spPr>
          <a:xfrm>
            <a:off x="381000" y="5889171"/>
            <a:ext cx="5290457" cy="369332"/>
          </a:xfrm>
          <a:prstGeom prst="rect">
            <a:avLst/>
          </a:prstGeom>
          <a:noFill/>
        </p:spPr>
        <p:txBody>
          <a:bodyPr wrap="square" rtlCol="0">
            <a:spAutoFit/>
          </a:bodyPr>
          <a:lstStyle/>
          <a:p>
            <a:r>
              <a:rPr lang="en-CZ" dirty="0"/>
              <a:t>Maxwell Fry, Housing Complex, Chandigarh (1953)</a:t>
            </a:r>
          </a:p>
        </p:txBody>
      </p:sp>
    </p:spTree>
    <p:extLst>
      <p:ext uri="{BB962C8B-B14F-4D97-AF65-F5344CB8AC3E}">
        <p14:creationId xmlns:p14="http://schemas.microsoft.com/office/powerpoint/2010/main" val="2448819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9652-EF3E-A80E-C5F4-84883FBAA524}"/>
              </a:ext>
            </a:extLst>
          </p:cNvPr>
          <p:cNvSpPr>
            <a:spLocks noGrp="1"/>
          </p:cNvSpPr>
          <p:nvPr>
            <p:ph type="title"/>
          </p:nvPr>
        </p:nvSpPr>
        <p:spPr/>
        <p:txBody>
          <a:bodyPr/>
          <a:lstStyle/>
          <a:p>
            <a:r>
              <a:rPr lang="en-CZ" dirty="0"/>
              <a:t>Not-tropical modernism in the tropics</a:t>
            </a:r>
          </a:p>
        </p:txBody>
      </p:sp>
      <p:sp>
        <p:nvSpPr>
          <p:cNvPr id="3" name="Text Placeholder 2">
            <a:extLst>
              <a:ext uri="{FF2B5EF4-FFF2-40B4-BE49-F238E27FC236}">
                <a16:creationId xmlns:a16="http://schemas.microsoft.com/office/drawing/2014/main" id="{097C5C4D-D56F-631A-A308-7F7AA44A788B}"/>
              </a:ext>
            </a:extLst>
          </p:cNvPr>
          <p:cNvSpPr>
            <a:spLocks noGrp="1"/>
          </p:cNvSpPr>
          <p:nvPr>
            <p:ph type="body" idx="1"/>
          </p:nvPr>
        </p:nvSpPr>
        <p:spPr/>
        <p:txBody>
          <a:bodyPr/>
          <a:lstStyle/>
          <a:p>
            <a:endParaRPr lang="en-CZ"/>
          </a:p>
        </p:txBody>
      </p:sp>
    </p:spTree>
    <p:extLst>
      <p:ext uri="{BB962C8B-B14F-4D97-AF65-F5344CB8AC3E}">
        <p14:creationId xmlns:p14="http://schemas.microsoft.com/office/powerpoint/2010/main" val="324299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undefined">
            <a:extLst>
              <a:ext uri="{FF2B5EF4-FFF2-40B4-BE49-F238E27FC236}">
                <a16:creationId xmlns:a16="http://schemas.microsoft.com/office/drawing/2014/main" id="{83ECAD0E-1A5C-6A8B-99C5-C1B937A4F6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5EA2241-FEED-0AEC-3A1F-0E3EB9A6DDC3}"/>
              </a:ext>
            </a:extLst>
          </p:cNvPr>
          <p:cNvSpPr txBox="1"/>
          <p:nvPr/>
        </p:nvSpPr>
        <p:spPr>
          <a:xfrm>
            <a:off x="225468" y="5899759"/>
            <a:ext cx="5609275" cy="646331"/>
          </a:xfrm>
          <a:prstGeom prst="rect">
            <a:avLst/>
          </a:prstGeom>
          <a:solidFill>
            <a:schemeClr val="bg1"/>
          </a:solidFill>
        </p:spPr>
        <p:txBody>
          <a:bodyPr wrap="square" rtlCol="0">
            <a:spAutoFit/>
          </a:bodyPr>
          <a:lstStyle/>
          <a:p>
            <a:r>
              <a:rPr lang="en-GB" b="0" i="0" dirty="0">
                <a:effectLst/>
                <a:latin typeface="Adelle Light"/>
              </a:rPr>
              <a:t>Montgomerie and Oldfield, </a:t>
            </a:r>
            <a:r>
              <a:rPr lang="en-CZ" dirty="0"/>
              <a:t>The National Gallery of Zimbabwe, Harare (1955)</a:t>
            </a:r>
          </a:p>
        </p:txBody>
      </p:sp>
    </p:spTree>
    <p:extLst>
      <p:ext uri="{BB962C8B-B14F-4D97-AF65-F5344CB8AC3E}">
        <p14:creationId xmlns:p14="http://schemas.microsoft.com/office/powerpoint/2010/main" val="86403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A549A2-CC26-8702-B943-ADB4CCB5CE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1052" y="0"/>
            <a:ext cx="11389896" cy="6858000"/>
          </a:xfrm>
          <a:prstGeom prst="rect">
            <a:avLst/>
          </a:prstGeom>
        </p:spPr>
      </p:pic>
    </p:spTree>
    <p:extLst>
      <p:ext uri="{BB962C8B-B14F-4D97-AF65-F5344CB8AC3E}">
        <p14:creationId xmlns:p14="http://schemas.microsoft.com/office/powerpoint/2010/main" val="3837812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ndefined">
            <a:extLst>
              <a:ext uri="{FF2B5EF4-FFF2-40B4-BE49-F238E27FC236}">
                <a16:creationId xmlns:a16="http://schemas.microsoft.com/office/drawing/2014/main" id="{717A5AD1-6492-ACDA-4011-FDFD8297F12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04788"/>
            <a:ext cx="12192000" cy="64468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1B195A9-D636-04E1-EA31-0854C2BCEE2E}"/>
              </a:ext>
            </a:extLst>
          </p:cNvPr>
          <p:cNvSpPr txBox="1"/>
          <p:nvPr/>
        </p:nvSpPr>
        <p:spPr>
          <a:xfrm>
            <a:off x="237995" y="5912285"/>
            <a:ext cx="6701424" cy="369332"/>
          </a:xfrm>
          <a:prstGeom prst="rect">
            <a:avLst/>
          </a:prstGeom>
          <a:noFill/>
        </p:spPr>
        <p:txBody>
          <a:bodyPr wrap="square" rtlCol="0">
            <a:spAutoFit/>
          </a:bodyPr>
          <a:lstStyle/>
          <a:p>
            <a:r>
              <a:rPr lang="en-CZ" dirty="0"/>
              <a:t>Broad Street, Lagos, Nigeria</a:t>
            </a:r>
          </a:p>
        </p:txBody>
      </p:sp>
    </p:spTree>
    <p:extLst>
      <p:ext uri="{BB962C8B-B14F-4D97-AF65-F5344CB8AC3E}">
        <p14:creationId xmlns:p14="http://schemas.microsoft.com/office/powerpoint/2010/main" val="313343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56F999F7-0935-C4EC-6CF1-4D02180C6C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3"/>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Looking for good in Lagos: The 318th good thing about Lagos: experience  Pecha Kucha">
            <a:extLst>
              <a:ext uri="{FF2B5EF4-FFF2-40B4-BE49-F238E27FC236}">
                <a16:creationId xmlns:a16="http://schemas.microsoft.com/office/drawing/2014/main" id="{55DF30EA-60A9-F6BA-0420-A9E61D9E1E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1513" name="Rectangle 21512">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5" name="Rectangle 21514">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7" name="Rectangle 21516">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616242">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3A27C12-C398-32B3-C67F-B53ABB08CEF9}"/>
              </a:ext>
            </a:extLst>
          </p:cNvPr>
          <p:cNvSpPr txBox="1"/>
          <p:nvPr/>
        </p:nvSpPr>
        <p:spPr>
          <a:xfrm>
            <a:off x="254397" y="5397479"/>
            <a:ext cx="4258850" cy="707886"/>
          </a:xfrm>
          <a:prstGeom prst="rect">
            <a:avLst/>
          </a:prstGeom>
          <a:noFill/>
        </p:spPr>
        <p:txBody>
          <a:bodyPr wrap="square" rtlCol="0">
            <a:spAutoFit/>
          </a:bodyPr>
          <a:lstStyle/>
          <a:p>
            <a:r>
              <a:rPr lang="en-GB" sz="2000" b="0" i="0" dirty="0">
                <a:effectLst/>
                <a:latin typeface="cheltenham"/>
              </a:rPr>
              <a:t>AMY Architects, </a:t>
            </a:r>
          </a:p>
          <a:p>
            <a:r>
              <a:rPr lang="en-CZ" sz="2000" dirty="0"/>
              <a:t>Lagos City Hall (1968-70)</a:t>
            </a:r>
          </a:p>
        </p:txBody>
      </p:sp>
    </p:spTree>
    <p:extLst>
      <p:ext uri="{BB962C8B-B14F-4D97-AF65-F5344CB8AC3E}">
        <p14:creationId xmlns:p14="http://schemas.microsoft.com/office/powerpoint/2010/main" val="12888392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459906-B2C6-580F-0581-C754A3B016AD}"/>
              </a:ext>
            </a:extLst>
          </p:cNvPr>
          <p:cNvSpPr txBox="1"/>
          <p:nvPr/>
        </p:nvSpPr>
        <p:spPr>
          <a:xfrm>
            <a:off x="714431" y="486875"/>
            <a:ext cx="10383629" cy="2369880"/>
          </a:xfrm>
          <a:prstGeom prst="rect">
            <a:avLst/>
          </a:prstGeom>
          <a:noFill/>
        </p:spPr>
        <p:txBody>
          <a:bodyPr wrap="square" rtlCol="0">
            <a:spAutoFit/>
          </a:bodyPr>
          <a:lstStyle/>
          <a:p>
            <a:r>
              <a:rPr lang="en-CZ" sz="2400" dirty="0"/>
              <a:t>Symbolic value of Modernism:</a:t>
            </a:r>
          </a:p>
          <a:p>
            <a:endParaRPr lang="en-CZ" sz="2400" dirty="0"/>
          </a:p>
          <a:p>
            <a:pPr marL="285750" indent="-285750">
              <a:buFont typeface="Arial" panose="020B0604020202020204" pitchFamily="34" charset="0"/>
              <a:buChar char="•"/>
            </a:pPr>
            <a:r>
              <a:rPr lang="en-CZ" sz="2000" dirty="0"/>
              <a:t>Signifier of modernity – not being backward</a:t>
            </a:r>
          </a:p>
          <a:p>
            <a:pPr marL="285750" indent="-285750">
              <a:buFont typeface="Arial" panose="020B0604020202020204" pitchFamily="34" charset="0"/>
              <a:buChar char="•"/>
            </a:pPr>
            <a:r>
              <a:rPr lang="en-CZ" sz="2000" dirty="0"/>
              <a:t>A sign of social class</a:t>
            </a:r>
          </a:p>
          <a:p>
            <a:pPr marL="285750" indent="-285750">
              <a:buFont typeface="Arial" panose="020B0604020202020204" pitchFamily="34" charset="0"/>
              <a:buChar char="•"/>
            </a:pPr>
            <a:r>
              <a:rPr lang="en-CZ" sz="2000" dirty="0"/>
              <a:t>A sign of wealth – air conditioning</a:t>
            </a:r>
          </a:p>
          <a:p>
            <a:pPr marL="285750" indent="-285750">
              <a:buFont typeface="Arial" panose="020B0604020202020204" pitchFamily="34" charset="0"/>
              <a:buChar char="•"/>
            </a:pPr>
            <a:r>
              <a:rPr lang="en-CZ" sz="2000" dirty="0"/>
              <a:t>Submission to the cultural dominance of western countries, e.g. suburbanization and the ‘American style’ house in Ceylon / Sri Lanka: </a:t>
            </a:r>
          </a:p>
        </p:txBody>
      </p:sp>
      <p:pic>
        <p:nvPicPr>
          <p:cNvPr id="7" name="Picture 6">
            <a:extLst>
              <a:ext uri="{FF2B5EF4-FFF2-40B4-BE49-F238E27FC236}">
                <a16:creationId xmlns:a16="http://schemas.microsoft.com/office/drawing/2014/main" id="{FF1A82D2-7E20-8E1E-CDD7-6934346B27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2605" y="2918310"/>
            <a:ext cx="5343395" cy="3654246"/>
          </a:xfrm>
          <a:prstGeom prst="rect">
            <a:avLst/>
          </a:prstGeom>
        </p:spPr>
      </p:pic>
      <p:pic>
        <p:nvPicPr>
          <p:cNvPr id="8" name="Picture 7">
            <a:extLst>
              <a:ext uri="{FF2B5EF4-FFF2-40B4-BE49-F238E27FC236}">
                <a16:creationId xmlns:a16="http://schemas.microsoft.com/office/drawing/2014/main" id="{3F444FCD-8059-F512-1E0E-3B3BC76B5C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4451" y="2918308"/>
            <a:ext cx="5520431" cy="3654247"/>
          </a:xfrm>
          <a:prstGeom prst="rect">
            <a:avLst/>
          </a:prstGeom>
        </p:spPr>
      </p:pic>
    </p:spTree>
    <p:extLst>
      <p:ext uri="{BB962C8B-B14F-4D97-AF65-F5344CB8AC3E}">
        <p14:creationId xmlns:p14="http://schemas.microsoft.com/office/powerpoint/2010/main" val="2628116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B26A-5C8A-A09D-6082-CBE261282DB6}"/>
              </a:ext>
            </a:extLst>
          </p:cNvPr>
          <p:cNvSpPr>
            <a:spLocks noGrp="1"/>
          </p:cNvSpPr>
          <p:nvPr>
            <p:ph type="title"/>
          </p:nvPr>
        </p:nvSpPr>
        <p:spPr/>
        <p:txBody>
          <a:bodyPr/>
          <a:lstStyle/>
          <a:p>
            <a:r>
              <a:rPr lang="en-CZ" dirty="0"/>
              <a:t>Critique of Modernism</a:t>
            </a:r>
          </a:p>
        </p:txBody>
      </p:sp>
      <p:sp>
        <p:nvSpPr>
          <p:cNvPr id="3" name="Text Placeholder 2">
            <a:extLst>
              <a:ext uri="{FF2B5EF4-FFF2-40B4-BE49-F238E27FC236}">
                <a16:creationId xmlns:a16="http://schemas.microsoft.com/office/drawing/2014/main" id="{D0ECA9E7-F21A-C3E0-ACAF-ABD58BF0D96F}"/>
              </a:ext>
            </a:extLst>
          </p:cNvPr>
          <p:cNvSpPr>
            <a:spLocks noGrp="1"/>
          </p:cNvSpPr>
          <p:nvPr>
            <p:ph type="body" idx="1"/>
          </p:nvPr>
        </p:nvSpPr>
        <p:spPr/>
        <p:txBody>
          <a:bodyPr/>
          <a:lstStyle/>
          <a:p>
            <a:endParaRPr lang="en-CZ"/>
          </a:p>
        </p:txBody>
      </p:sp>
    </p:spTree>
    <p:extLst>
      <p:ext uri="{BB962C8B-B14F-4D97-AF65-F5344CB8AC3E}">
        <p14:creationId xmlns:p14="http://schemas.microsoft.com/office/powerpoint/2010/main" val="41615304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FC626B-0F15-1DF8-3390-B44F67B56D26}"/>
              </a:ext>
            </a:extLst>
          </p:cNvPr>
          <p:cNvSpPr txBox="1"/>
          <p:nvPr/>
        </p:nvSpPr>
        <p:spPr>
          <a:xfrm>
            <a:off x="555171" y="555171"/>
            <a:ext cx="5638800" cy="5632311"/>
          </a:xfrm>
          <a:prstGeom prst="rect">
            <a:avLst/>
          </a:prstGeom>
          <a:noFill/>
        </p:spPr>
        <p:txBody>
          <a:bodyPr wrap="square" rtlCol="0">
            <a:spAutoFit/>
          </a:bodyPr>
          <a:lstStyle/>
          <a:p>
            <a:r>
              <a:rPr lang="en-GB" dirty="0"/>
              <a:t>“Mass communications, mass production, mass education are the marks of our modern societies, which, whether communist or capitalist, are in these respects indistinguishable.</a:t>
            </a:r>
          </a:p>
          <a:p>
            <a:endParaRPr lang="en-GB" dirty="0"/>
          </a:p>
          <a:p>
            <a:r>
              <a:rPr lang="en-GB" dirty="0"/>
              <a:t>A workman who controls a machine in a factory puts nothing of himself into the things the machine makes. Machine-made products are identical, impersonal, and unrewarding, as much to the user as to the machine minder.</a:t>
            </a:r>
          </a:p>
          <a:p>
            <a:endParaRPr lang="en-GB" dirty="0"/>
          </a:p>
          <a:p>
            <a:r>
              <a:rPr lang="en-GB" dirty="0"/>
              <a:t>Handmade products appeal to us because they express the mood of the craftsman. Each irregularity, oddity, difference is the result of a decision made at the moment of manufacture”</a:t>
            </a:r>
          </a:p>
          <a:p>
            <a:endParaRPr lang="en-GB" dirty="0"/>
          </a:p>
          <a:p>
            <a:endParaRPr lang="en-GB" dirty="0"/>
          </a:p>
          <a:p>
            <a:r>
              <a:rPr lang="en-GB" b="0" i="1" dirty="0">
                <a:effectLst/>
                <a:latin typeface="Arial" panose="020B0604020202020204" pitchFamily="34" charset="0"/>
              </a:rPr>
              <a:t>Architecture for the Poor: An Experiment in Rural Egypt</a:t>
            </a:r>
            <a:r>
              <a:rPr lang="en-GB" dirty="0">
                <a:latin typeface="Arial" panose="020B0604020202020204" pitchFamily="34" charset="0"/>
              </a:rPr>
              <a:t> (Chicago, 1976) p. 27</a:t>
            </a:r>
            <a:endParaRPr lang="en-CZ" dirty="0"/>
          </a:p>
          <a:p>
            <a:endParaRPr lang="en-CZ" dirty="0"/>
          </a:p>
        </p:txBody>
      </p:sp>
      <p:pic>
        <p:nvPicPr>
          <p:cNvPr id="3" name="Picture 2">
            <a:extLst>
              <a:ext uri="{FF2B5EF4-FFF2-40B4-BE49-F238E27FC236}">
                <a16:creationId xmlns:a16="http://schemas.microsoft.com/office/drawing/2014/main" id="{D443BEFF-37EF-CAD4-59A4-2F270256AD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65468" y="241126"/>
            <a:ext cx="3722487" cy="6375748"/>
          </a:xfrm>
          <a:prstGeom prst="rect">
            <a:avLst/>
          </a:prstGeom>
        </p:spPr>
      </p:pic>
    </p:spTree>
    <p:extLst>
      <p:ext uri="{BB962C8B-B14F-4D97-AF65-F5344CB8AC3E}">
        <p14:creationId xmlns:p14="http://schemas.microsoft.com/office/powerpoint/2010/main" val="380517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6B154D-AEAF-FC48-27EA-196AFBF9D0D1}"/>
              </a:ext>
            </a:extLst>
          </p:cNvPr>
          <p:cNvSpPr txBox="1"/>
          <p:nvPr/>
        </p:nvSpPr>
        <p:spPr>
          <a:xfrm>
            <a:off x="674914" y="3429000"/>
            <a:ext cx="10842171" cy="3139321"/>
          </a:xfrm>
          <a:prstGeom prst="rect">
            <a:avLst/>
          </a:prstGeom>
          <a:noFill/>
        </p:spPr>
        <p:txBody>
          <a:bodyPr wrap="square" rtlCol="0">
            <a:spAutoFit/>
          </a:bodyPr>
          <a:lstStyle/>
          <a:p>
            <a:r>
              <a:rPr lang="en-GB" dirty="0"/>
              <a:t>“Modernity does not necessarily mean liveliness, and change is not always for the better. On the other hand there are situations that call for innovation. My point is that innovation must be a completely thought-out response to a change in circumstances, and not indulged in for its own sake. Nobody asks that an airport control tower be built in some peasant idiom, and an industrial structure like a nuclear power station may force a new tradition upon the designer.</a:t>
            </a:r>
          </a:p>
          <a:p>
            <a:endParaRPr lang="en-GB" dirty="0"/>
          </a:p>
          <a:p>
            <a:r>
              <a:rPr lang="en-GB" dirty="0"/>
              <a:t>Tradition among the peasants is the only safeguard of their culture. They cannot discriminate between unfamiliar styles, and if they run off the rails of tradition, they will inevitably meet disaster. </a:t>
            </a:r>
            <a:r>
              <a:rPr lang="en-GB" dirty="0" err="1"/>
              <a:t>Willfully</a:t>
            </a:r>
            <a:r>
              <a:rPr lang="en-GB" dirty="0"/>
              <a:t> to break a tradition in a basically traditional society like a peasant one is a kind of cultural murder…”</a:t>
            </a:r>
          </a:p>
          <a:p>
            <a:endParaRPr lang="en-GB" dirty="0"/>
          </a:p>
          <a:p>
            <a:r>
              <a:rPr lang="en-GB" b="0" i="1" dirty="0">
                <a:effectLst/>
                <a:latin typeface="Arial" panose="020B0604020202020204" pitchFamily="34" charset="0"/>
              </a:rPr>
              <a:t>Architecture for the Poor: An Experiment in Rural Egypt, </a:t>
            </a:r>
            <a:r>
              <a:rPr lang="en-GB" dirty="0">
                <a:latin typeface="Arial" panose="020B0604020202020204" pitchFamily="34" charset="0"/>
              </a:rPr>
              <a:t>p. 25</a:t>
            </a:r>
            <a:endParaRPr lang="en-CZ" dirty="0"/>
          </a:p>
        </p:txBody>
      </p:sp>
      <p:pic>
        <p:nvPicPr>
          <p:cNvPr id="18434" name="Picture 2">
            <a:extLst>
              <a:ext uri="{FF2B5EF4-FFF2-40B4-BE49-F238E27FC236}">
                <a16:creationId xmlns:a16="http://schemas.microsoft.com/office/drawing/2014/main" id="{E76D5CA8-104F-9812-63D4-0E0AD1F61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4914" y="273070"/>
            <a:ext cx="4646462" cy="306376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9A2A6C02-3475-00D5-81A0-94D97496CE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1529" y="273069"/>
            <a:ext cx="4646462" cy="306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836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24" name="Rectangle 17423">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undefined">
            <a:extLst>
              <a:ext uri="{FF2B5EF4-FFF2-40B4-BE49-F238E27FC236}">
                <a16:creationId xmlns:a16="http://schemas.microsoft.com/office/drawing/2014/main" id="{C0FF5CBD-D663-4AE0-5A81-59E5478A79F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4DE5EDD8-E9F5-01FD-0F06-7B5C66B239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7414" name="Picture 6">
            <a:extLst>
              <a:ext uri="{FF2B5EF4-FFF2-40B4-BE49-F238E27FC236}">
                <a16:creationId xmlns:a16="http://schemas.microsoft.com/office/drawing/2014/main" id="{3A166AC3-76BE-1AE6-FE2B-61B4A57767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1"/>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7426" name="Freeform: Shape 17425">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428" name="Freeform: Shape 17427">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30" name="Rectangle 17429">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32" name="Rectangle 17431">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79ACA80-E0F8-957C-0AD5-51814C231B90}"/>
              </a:ext>
            </a:extLst>
          </p:cNvPr>
          <p:cNvSpPr txBox="1"/>
          <p:nvPr/>
        </p:nvSpPr>
        <p:spPr>
          <a:xfrm>
            <a:off x="448056" y="2514600"/>
            <a:ext cx="4922338" cy="3666744"/>
          </a:xfrm>
          <a:prstGeom prst="rect">
            <a:avLst/>
          </a:prstGeom>
        </p:spPr>
        <p:txBody>
          <a:bodyPr vert="horz" lIns="91440" tIns="45720" rIns="91440" bIns="45720" rtlCol="0">
            <a:normAutofit/>
          </a:bodyPr>
          <a:lstStyle/>
          <a:p>
            <a:pPr defTabSz="914400">
              <a:lnSpc>
                <a:spcPct val="90000"/>
              </a:lnSpc>
              <a:spcAft>
                <a:spcPts val="600"/>
              </a:spcAft>
            </a:pPr>
            <a:r>
              <a:rPr lang="en-US" sz="2000" dirty="0"/>
              <a:t>Hassan  Fathy</a:t>
            </a:r>
          </a:p>
          <a:p>
            <a:pPr indent="-228600" defTabSz="914400">
              <a:lnSpc>
                <a:spcPct val="90000"/>
              </a:lnSpc>
              <a:spcAft>
                <a:spcPts val="600"/>
              </a:spcAft>
              <a:buFont typeface="Arial" panose="020B0604020202020204" pitchFamily="34" charset="0"/>
              <a:buChar char="•"/>
            </a:pPr>
            <a:endParaRPr lang="en-US" sz="2000" dirty="0"/>
          </a:p>
          <a:p>
            <a:pPr defTabSz="914400">
              <a:lnSpc>
                <a:spcPct val="90000"/>
              </a:lnSpc>
              <a:spcAft>
                <a:spcPts val="600"/>
              </a:spcAft>
            </a:pPr>
            <a:r>
              <a:rPr lang="en-US" sz="2000" dirty="0"/>
              <a:t>Above Left: Housing in New Baris</a:t>
            </a:r>
          </a:p>
          <a:p>
            <a:pPr defTabSz="914400">
              <a:lnSpc>
                <a:spcPct val="90000"/>
              </a:lnSpc>
              <a:spcAft>
                <a:spcPts val="600"/>
              </a:spcAft>
            </a:pPr>
            <a:r>
              <a:rPr lang="en-US" sz="2000" dirty="0"/>
              <a:t>Above Right: The Mosque in </a:t>
            </a:r>
            <a:r>
              <a:rPr lang="en-US" sz="2000" dirty="0" err="1"/>
              <a:t>Kurna</a:t>
            </a:r>
            <a:r>
              <a:rPr lang="en-US" sz="2000" dirty="0"/>
              <a:t>, Luxor</a:t>
            </a:r>
          </a:p>
          <a:p>
            <a:pPr defTabSz="914400">
              <a:lnSpc>
                <a:spcPct val="90000"/>
              </a:lnSpc>
              <a:spcAft>
                <a:spcPts val="600"/>
              </a:spcAft>
            </a:pPr>
            <a:endParaRPr lang="en-US" sz="2000" dirty="0"/>
          </a:p>
          <a:p>
            <a:pPr defTabSz="914400">
              <a:lnSpc>
                <a:spcPct val="90000"/>
              </a:lnSpc>
              <a:spcAft>
                <a:spcPts val="600"/>
              </a:spcAft>
            </a:pPr>
            <a:r>
              <a:rPr lang="en-US" sz="2000" dirty="0"/>
              <a:t>Below: The </a:t>
            </a:r>
            <a:r>
              <a:rPr lang="en-US" sz="2000" dirty="0" err="1"/>
              <a:t>Stoppelaere</a:t>
            </a:r>
            <a:r>
              <a:rPr lang="en-US" sz="2000" dirty="0"/>
              <a:t> House</a:t>
            </a:r>
          </a:p>
        </p:txBody>
      </p:sp>
    </p:spTree>
    <p:extLst>
      <p:ext uri="{BB962C8B-B14F-4D97-AF65-F5344CB8AC3E}">
        <p14:creationId xmlns:p14="http://schemas.microsoft.com/office/powerpoint/2010/main" val="2675590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ndefined">
            <a:extLst>
              <a:ext uri="{FF2B5EF4-FFF2-40B4-BE49-F238E27FC236}">
                <a16:creationId xmlns:a16="http://schemas.microsoft.com/office/drawing/2014/main" id="{D5742740-D6BF-14D8-B467-E15F4059CD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5341" y="0"/>
            <a:ext cx="5141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4A984E3-4F23-A070-90BF-8ADFFC74C4A2}"/>
              </a:ext>
            </a:extLst>
          </p:cNvPr>
          <p:cNvSpPr txBox="1"/>
          <p:nvPr/>
        </p:nvSpPr>
        <p:spPr>
          <a:xfrm>
            <a:off x="438411" y="612844"/>
            <a:ext cx="5657589" cy="5632311"/>
          </a:xfrm>
          <a:prstGeom prst="rect">
            <a:avLst/>
          </a:prstGeom>
          <a:noFill/>
        </p:spPr>
        <p:txBody>
          <a:bodyPr wrap="square" rtlCol="0">
            <a:spAutoFit/>
          </a:bodyPr>
          <a:lstStyle/>
          <a:p>
            <a:r>
              <a:rPr lang="en-CZ" dirty="0"/>
              <a:t>“</a:t>
            </a:r>
            <a:r>
              <a:rPr lang="en-GB" dirty="0"/>
              <a:t>The modern advance in technology which has given us new materials and methods in building has also necessitated the intrusion of the professional architect … This architect with his expertise has taken all the pleasure of house building away from his client, who is unable to catch up with the rapidly advancing techniques. Now, instead of the unhurried, appreciative discussions with the craftsmen as the house is being built, the owner has the opportunity to exercise his choice over marks on a plan in the architect's office. He doesn't understand the idiom of architectural drawing nor the architect's jargon, so the architect despises him and browbeats him.”</a:t>
            </a:r>
          </a:p>
          <a:p>
            <a:endParaRPr lang="en-GB" dirty="0"/>
          </a:p>
          <a:p>
            <a:r>
              <a:rPr lang="en-GB" dirty="0"/>
              <a:t>Hassan Fathy (1900-1989)</a:t>
            </a:r>
          </a:p>
          <a:p>
            <a:endParaRPr lang="en-GB" dirty="0"/>
          </a:p>
          <a:p>
            <a:endParaRPr lang="en-GB" dirty="0"/>
          </a:p>
          <a:p>
            <a:r>
              <a:rPr lang="en-GB" b="0" i="1" dirty="0">
                <a:effectLst/>
                <a:latin typeface="Arial" panose="020B0604020202020204" pitchFamily="34" charset="0"/>
              </a:rPr>
              <a:t>Architecture for the Poor: An Experiment in Rural Egypt</a:t>
            </a:r>
            <a:r>
              <a:rPr lang="en-GB" dirty="0">
                <a:latin typeface="Arial" panose="020B0604020202020204" pitchFamily="34" charset="0"/>
              </a:rPr>
              <a:t> (Chicago, 1976) p. 29</a:t>
            </a:r>
            <a:endParaRPr lang="en-CZ" dirty="0"/>
          </a:p>
          <a:p>
            <a:endParaRPr lang="en-CZ" dirty="0"/>
          </a:p>
        </p:txBody>
      </p:sp>
    </p:spTree>
    <p:extLst>
      <p:ext uri="{BB962C8B-B14F-4D97-AF65-F5344CB8AC3E}">
        <p14:creationId xmlns:p14="http://schemas.microsoft.com/office/powerpoint/2010/main" val="616537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78178A-0EBA-35FB-024A-D6FE77E325B2}"/>
              </a:ext>
            </a:extLst>
          </p:cNvPr>
          <p:cNvSpPr txBox="1"/>
          <p:nvPr/>
        </p:nvSpPr>
        <p:spPr>
          <a:xfrm>
            <a:off x="379658" y="496866"/>
            <a:ext cx="7075714" cy="5632311"/>
          </a:xfrm>
          <a:prstGeom prst="rect">
            <a:avLst/>
          </a:prstGeom>
          <a:noFill/>
        </p:spPr>
        <p:txBody>
          <a:bodyPr wrap="square" rtlCol="0">
            <a:spAutoFit/>
          </a:bodyPr>
          <a:lstStyle/>
          <a:p>
            <a:r>
              <a:rPr lang="en-CZ" dirty="0"/>
              <a:t>The Economics of Building</a:t>
            </a:r>
          </a:p>
          <a:p>
            <a:endParaRPr lang="en-CZ" dirty="0"/>
          </a:p>
          <a:p>
            <a:endParaRPr lang="en-CZ" dirty="0"/>
          </a:p>
          <a:p>
            <a:pPr marL="285750" indent="-285750">
              <a:buFont typeface="Arial" panose="020B0604020202020204" pitchFamily="34" charset="0"/>
              <a:buChar char="•"/>
            </a:pPr>
            <a:r>
              <a:rPr lang="en-GB" dirty="0"/>
              <a:t>The materials given to the peasants must be cheap</a:t>
            </a:r>
            <a:endParaRPr lang="en-CZ" dirty="0"/>
          </a:p>
          <a:p>
            <a:pPr marL="285750" indent="-285750">
              <a:buFont typeface="Arial" panose="020B0604020202020204" pitchFamily="34" charset="0"/>
              <a:buChar char="•"/>
            </a:pPr>
            <a:r>
              <a:rPr lang="en-GB" dirty="0"/>
              <a:t>The materials given should be such as the peasants will be able to obtain for themselves</a:t>
            </a:r>
          </a:p>
          <a:p>
            <a:pPr marL="285750" indent="-285750">
              <a:buFont typeface="Arial" panose="020B0604020202020204" pitchFamily="34" charset="0"/>
              <a:buChar char="•"/>
            </a:pPr>
            <a:r>
              <a:rPr lang="en-GB" dirty="0"/>
              <a:t>The materials should not need skilled </a:t>
            </a:r>
            <a:r>
              <a:rPr lang="en-GB" dirty="0" err="1"/>
              <a:t>labor</a:t>
            </a:r>
            <a:r>
              <a:rPr lang="en-GB" dirty="0"/>
              <a:t> to handle them</a:t>
            </a:r>
          </a:p>
          <a:p>
            <a:pPr marL="285750" indent="-285750">
              <a:buFont typeface="Arial" panose="020B0604020202020204" pitchFamily="34" charset="0"/>
              <a:buChar char="•"/>
            </a:pPr>
            <a:r>
              <a:rPr lang="en-GB" dirty="0"/>
              <a:t>materials such as steel or concrete or even timber should be regarded with the utmost suspicion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r>
              <a:rPr lang="en-GB" dirty="0"/>
              <a:t>“ … no architect normally designs for peasants in the villages. No peasant can ever dream of employing an architect, and no architect ever dreams of working with the miserable resources of the peasant. The architect designs for the rich man and thinks in terms of what the rich man can pay for. Most of the architect's work is in the town ….</a:t>
            </a:r>
          </a:p>
          <a:p>
            <a:r>
              <a:rPr lang="en-GB" dirty="0"/>
              <a:t>he assumes the existence of the experienced building contractors and the sophisticated materials that are always used in town building.”</a:t>
            </a:r>
          </a:p>
          <a:p>
            <a:endParaRPr lang="en-GB" dirty="0"/>
          </a:p>
          <a:p>
            <a:r>
              <a:rPr lang="en-GB" b="0" i="1" dirty="0">
                <a:effectLst/>
                <a:latin typeface="Arial" panose="020B0604020202020204" pitchFamily="34" charset="0"/>
              </a:rPr>
              <a:t>Architecture for the Poor, </a:t>
            </a:r>
            <a:r>
              <a:rPr lang="en-GB" b="0" dirty="0">
                <a:effectLst/>
                <a:latin typeface="Arial" panose="020B0604020202020204" pitchFamily="34" charset="0"/>
              </a:rPr>
              <a:t>p. 114.</a:t>
            </a:r>
            <a:endParaRPr lang="en-CZ" dirty="0"/>
          </a:p>
        </p:txBody>
      </p:sp>
      <p:pic>
        <p:nvPicPr>
          <p:cNvPr id="22530" name="Picture 2" descr="Focus : Hassan Fathy |">
            <a:extLst>
              <a:ext uri="{FF2B5EF4-FFF2-40B4-BE49-F238E27FC236}">
                <a16:creationId xmlns:a16="http://schemas.microsoft.com/office/drawing/2014/main" id="{B816FCB6-82B7-9749-57A4-641B941EB3E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649227" y="263047"/>
            <a:ext cx="4342356" cy="268057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assan Fathy, Building With the People in New Gourna - Senses Atlas">
            <a:extLst>
              <a:ext uri="{FF2B5EF4-FFF2-40B4-BE49-F238E27FC236}">
                <a16:creationId xmlns:a16="http://schemas.microsoft.com/office/drawing/2014/main" id="{F910C8C7-79C6-0E65-18C6-93576B3BD04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49227" y="3073231"/>
            <a:ext cx="4342356" cy="352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702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4FBD2-DE79-8206-186B-32FFE0B43B2C}"/>
              </a:ext>
            </a:extLst>
          </p:cNvPr>
          <p:cNvSpPr>
            <a:spLocks noGrp="1"/>
          </p:cNvSpPr>
          <p:nvPr>
            <p:ph type="title"/>
          </p:nvPr>
        </p:nvSpPr>
        <p:spPr/>
        <p:txBody>
          <a:bodyPr/>
          <a:lstStyle/>
          <a:p>
            <a:r>
              <a:rPr lang="en-CZ" dirty="0"/>
              <a:t>Modern vs. National</a:t>
            </a:r>
          </a:p>
        </p:txBody>
      </p:sp>
      <p:sp>
        <p:nvSpPr>
          <p:cNvPr id="3" name="Text Placeholder 2">
            <a:extLst>
              <a:ext uri="{FF2B5EF4-FFF2-40B4-BE49-F238E27FC236}">
                <a16:creationId xmlns:a16="http://schemas.microsoft.com/office/drawing/2014/main" id="{E155129E-3746-FD1E-AD1A-569B4BB9EA2E}"/>
              </a:ext>
            </a:extLst>
          </p:cNvPr>
          <p:cNvSpPr>
            <a:spLocks noGrp="1"/>
          </p:cNvSpPr>
          <p:nvPr>
            <p:ph type="body" idx="1"/>
          </p:nvPr>
        </p:nvSpPr>
        <p:spPr/>
        <p:txBody>
          <a:bodyPr/>
          <a:lstStyle/>
          <a:p>
            <a:endParaRPr lang="en-CZ"/>
          </a:p>
        </p:txBody>
      </p:sp>
    </p:spTree>
    <p:extLst>
      <p:ext uri="{BB962C8B-B14F-4D97-AF65-F5344CB8AC3E}">
        <p14:creationId xmlns:p14="http://schemas.microsoft.com/office/powerpoint/2010/main" val="1793799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FB30D5EE-48E6-35D0-26AA-568D842E5B4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2"/>
          <a:stretch/>
        </p:blipFill>
        <p:spPr bwMode="auto">
          <a:xfrm>
            <a:off x="6887044" y="-1"/>
            <a:ext cx="4661488" cy="31042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3B8BEF5-D571-5C02-454B-B84443AA26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419264" y="3265081"/>
            <a:ext cx="6129269"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A6EF4FF-A497-275B-1650-87FDCAC3F39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2" name="Picture 16">
            <a:extLst>
              <a:ext uri="{FF2B5EF4-FFF2-40B4-BE49-F238E27FC236}">
                <a16:creationId xmlns:a16="http://schemas.microsoft.com/office/drawing/2014/main" id="{C66D7A04-A267-3B8F-DEBC-D44C7A9732C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43468" y="4080064"/>
            <a:ext cx="4614333" cy="2156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0639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9" name="Rectangle 23568">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3558" name="Picture 6" descr="Gallery of 6 Politically Motivated Cities Built From Scratch - 16">
            <a:extLst>
              <a:ext uri="{FF2B5EF4-FFF2-40B4-BE49-F238E27FC236}">
                <a16:creationId xmlns:a16="http://schemas.microsoft.com/office/drawing/2014/main" id="{EE1EB853-FDB6-8D28-07DF-AE268A9B543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r="-1"/>
          <a:stretch/>
        </p:blipFill>
        <p:spPr bwMode="auto">
          <a:xfrm>
            <a:off x="-1" y="1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Brasilia: The President's Palace - The Architectural Review">
            <a:extLst>
              <a:ext uri="{FF2B5EF4-FFF2-40B4-BE49-F238E27FC236}">
                <a16:creationId xmlns:a16="http://schemas.microsoft.com/office/drawing/2014/main" id="{0EA84370-6822-165A-87CB-BD8BC4941F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Brasilia: The President's Palace - The Architectural Review">
            <a:extLst>
              <a:ext uri="{FF2B5EF4-FFF2-40B4-BE49-F238E27FC236}">
                <a16:creationId xmlns:a16="http://schemas.microsoft.com/office/drawing/2014/main" id="{24D25CA3-853D-6A0F-2299-0B33ED9ED55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7534654" y="3511296"/>
            <a:ext cx="4657346" cy="33467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37AF76-B4DE-655D-C805-6CEFA5A3693D}"/>
              </a:ext>
            </a:extLst>
          </p:cNvPr>
          <p:cNvSpPr txBox="1"/>
          <p:nvPr/>
        </p:nvSpPr>
        <p:spPr>
          <a:xfrm>
            <a:off x="225468" y="5674290"/>
            <a:ext cx="6839211" cy="923330"/>
          </a:xfrm>
          <a:prstGeom prst="rect">
            <a:avLst/>
          </a:prstGeom>
          <a:noFill/>
        </p:spPr>
        <p:txBody>
          <a:bodyPr wrap="square" rtlCol="0">
            <a:spAutoFit/>
          </a:bodyPr>
          <a:lstStyle/>
          <a:p>
            <a:r>
              <a:rPr lang="en-CZ" dirty="0"/>
              <a:t>Oscar Niemeyer</a:t>
            </a:r>
          </a:p>
          <a:p>
            <a:endParaRPr lang="en-CZ" dirty="0"/>
          </a:p>
          <a:p>
            <a:r>
              <a:rPr lang="en-CZ" dirty="0"/>
              <a:t>Presidential Palace, Brasilia (1957-58)</a:t>
            </a:r>
          </a:p>
        </p:txBody>
      </p:sp>
    </p:spTree>
    <p:extLst>
      <p:ext uri="{BB962C8B-B14F-4D97-AF65-F5344CB8AC3E}">
        <p14:creationId xmlns:p14="http://schemas.microsoft.com/office/powerpoint/2010/main" val="2857062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undefined">
            <a:extLst>
              <a:ext uri="{FF2B5EF4-FFF2-40B4-BE49-F238E27FC236}">
                <a16:creationId xmlns:a16="http://schemas.microsoft.com/office/drawing/2014/main" id="{78612266-B1E3-F01A-6E0B-A46627D2C4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7225" y="0"/>
            <a:ext cx="108775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8943AB4-84B2-EB61-AD77-D1CC09828B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4202" y="0"/>
            <a:ext cx="4307798" cy="4218052"/>
          </a:xfrm>
          <a:prstGeom prst="rect">
            <a:avLst/>
          </a:prstGeom>
        </p:spPr>
      </p:pic>
      <p:sp>
        <p:nvSpPr>
          <p:cNvPr id="5" name="TextBox 4">
            <a:extLst>
              <a:ext uri="{FF2B5EF4-FFF2-40B4-BE49-F238E27FC236}">
                <a16:creationId xmlns:a16="http://schemas.microsoft.com/office/drawing/2014/main" id="{B233E243-871B-482A-33D8-0711EA9B4E50}"/>
              </a:ext>
            </a:extLst>
          </p:cNvPr>
          <p:cNvSpPr txBox="1"/>
          <p:nvPr/>
        </p:nvSpPr>
        <p:spPr>
          <a:xfrm>
            <a:off x="6096000" y="5849655"/>
            <a:ext cx="5903934" cy="923330"/>
          </a:xfrm>
          <a:prstGeom prst="rect">
            <a:avLst/>
          </a:prstGeom>
          <a:noFill/>
        </p:spPr>
        <p:txBody>
          <a:bodyPr wrap="square" rtlCol="0">
            <a:spAutoFit/>
          </a:bodyPr>
          <a:lstStyle/>
          <a:p>
            <a:r>
              <a:rPr lang="en-CZ" dirty="0"/>
              <a:t>Oscar Niemeyer</a:t>
            </a:r>
          </a:p>
          <a:p>
            <a:r>
              <a:rPr lang="en-CZ" dirty="0"/>
              <a:t>The National Assembly Building (1960)</a:t>
            </a:r>
          </a:p>
          <a:p>
            <a:r>
              <a:rPr lang="en-CZ" dirty="0"/>
              <a:t>The Metropolitan Cathedral (1970)</a:t>
            </a:r>
          </a:p>
        </p:txBody>
      </p:sp>
    </p:spTree>
    <p:extLst>
      <p:ext uri="{BB962C8B-B14F-4D97-AF65-F5344CB8AC3E}">
        <p14:creationId xmlns:p14="http://schemas.microsoft.com/office/powerpoint/2010/main" val="442733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32301-A9C2-41AC-61B7-8DD70682ED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0706" y="0"/>
            <a:ext cx="5134292" cy="6858000"/>
          </a:xfrm>
          <a:prstGeom prst="rect">
            <a:avLst/>
          </a:prstGeom>
        </p:spPr>
      </p:pic>
      <p:pic>
        <p:nvPicPr>
          <p:cNvPr id="3" name="Picture 2">
            <a:extLst>
              <a:ext uri="{FF2B5EF4-FFF2-40B4-BE49-F238E27FC236}">
                <a16:creationId xmlns:a16="http://schemas.microsoft.com/office/drawing/2014/main" id="{5B94A999-72BF-42CA-265B-9F614B5DF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946109" y="-764084"/>
            <a:ext cx="3268999" cy="4797170"/>
          </a:xfrm>
          <a:prstGeom prst="rect">
            <a:avLst/>
          </a:prstGeom>
        </p:spPr>
      </p:pic>
      <p:pic>
        <p:nvPicPr>
          <p:cNvPr id="4" name="Picture 3">
            <a:extLst>
              <a:ext uri="{FF2B5EF4-FFF2-40B4-BE49-F238E27FC236}">
                <a16:creationId xmlns:a16="http://schemas.microsoft.com/office/drawing/2014/main" id="{D856F031-AA97-21C2-C807-CE9185C2A9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914647" y="2793453"/>
            <a:ext cx="3331925" cy="4797169"/>
          </a:xfrm>
          <a:prstGeom prst="rect">
            <a:avLst/>
          </a:prstGeom>
        </p:spPr>
      </p:pic>
    </p:spTree>
    <p:extLst>
      <p:ext uri="{BB962C8B-B14F-4D97-AF65-F5344CB8AC3E}">
        <p14:creationId xmlns:p14="http://schemas.microsoft.com/office/powerpoint/2010/main" val="1145640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B911E6-D96F-0880-E526-8AC42E4EE906}"/>
              </a:ext>
            </a:extLst>
          </p:cNvPr>
          <p:cNvPicPr>
            <a:picLocks noChangeAspect="1"/>
          </p:cNvPicPr>
          <p:nvPr/>
        </p:nvPicPr>
        <p:blipFill>
          <a:blip r:embed="rId2"/>
          <a:stretch>
            <a:fillRect/>
          </a:stretch>
        </p:blipFill>
        <p:spPr>
          <a:xfrm>
            <a:off x="1614337" y="0"/>
            <a:ext cx="6708642" cy="6858000"/>
          </a:xfrm>
          <a:prstGeom prst="rect">
            <a:avLst/>
          </a:prstGeom>
        </p:spPr>
      </p:pic>
    </p:spTree>
    <p:extLst>
      <p:ext uri="{BB962C8B-B14F-4D97-AF65-F5344CB8AC3E}">
        <p14:creationId xmlns:p14="http://schemas.microsoft.com/office/powerpoint/2010/main" val="3162601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753" name="Rectangle 31752">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1748" name="Picture 4">
            <a:extLst>
              <a:ext uri="{FF2B5EF4-FFF2-40B4-BE49-F238E27FC236}">
                <a16:creationId xmlns:a16="http://schemas.microsoft.com/office/drawing/2014/main" id="{ADDE6B1C-81FE-A8F5-C9DB-9CDA77DF06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50" r="18164"/>
          <a:stretch/>
        </p:blipFill>
        <p:spPr bwMode="auto">
          <a:xfrm>
            <a:off x="321732" y="281616"/>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a:extLst>
              <a:ext uri="{FF2B5EF4-FFF2-40B4-BE49-F238E27FC236}">
                <a16:creationId xmlns:a16="http://schemas.microsoft.com/office/drawing/2014/main" id="{04FB9000-DF90-0157-C3EE-BCCFC65C7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91" r="20051" b="-2"/>
          <a:stretch/>
        </p:blipFill>
        <p:spPr bwMode="auto">
          <a:xfrm>
            <a:off x="6195375" y="281616"/>
            <a:ext cx="5674893" cy="5743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403AD4-FCE5-9481-F783-517096E7A4CB}"/>
              </a:ext>
            </a:extLst>
          </p:cNvPr>
          <p:cNvSpPr txBox="1"/>
          <p:nvPr/>
        </p:nvSpPr>
        <p:spPr>
          <a:xfrm>
            <a:off x="2292263" y="6187858"/>
            <a:ext cx="8116866" cy="369332"/>
          </a:xfrm>
          <a:prstGeom prst="rect">
            <a:avLst/>
          </a:prstGeom>
          <a:noFill/>
        </p:spPr>
        <p:txBody>
          <a:bodyPr wrap="square" rtlCol="0">
            <a:spAutoFit/>
          </a:bodyPr>
          <a:lstStyle/>
          <a:p>
            <a:pPr algn="ctr"/>
            <a:r>
              <a:rPr lang="en-GB" b="0" i="0" dirty="0" err="1">
                <a:effectLst/>
              </a:rPr>
              <a:t>Sedad</a:t>
            </a:r>
            <a:r>
              <a:rPr lang="en-GB" b="0" i="0" dirty="0">
                <a:effectLst/>
              </a:rPr>
              <a:t> </a:t>
            </a:r>
            <a:r>
              <a:rPr lang="en-GB" b="0" i="0" dirty="0" err="1">
                <a:effectLst/>
              </a:rPr>
              <a:t>Hakkı</a:t>
            </a:r>
            <a:r>
              <a:rPr lang="en-GB" b="0" i="0" dirty="0">
                <a:effectLst/>
              </a:rPr>
              <a:t> </a:t>
            </a:r>
            <a:r>
              <a:rPr lang="en-GB" b="0" i="0" dirty="0" err="1">
                <a:effectLst/>
              </a:rPr>
              <a:t>Eldem</a:t>
            </a:r>
            <a:r>
              <a:rPr lang="en-CZ" dirty="0"/>
              <a:t>, Social Security Building, Istanbul (1962-64)</a:t>
            </a:r>
          </a:p>
        </p:txBody>
      </p:sp>
    </p:spTree>
    <p:extLst>
      <p:ext uri="{BB962C8B-B14F-4D97-AF65-F5344CB8AC3E}">
        <p14:creationId xmlns:p14="http://schemas.microsoft.com/office/powerpoint/2010/main" val="2692992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77" name="Rectangle 32776">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2770" name="Picture 2">
            <a:extLst>
              <a:ext uri="{FF2B5EF4-FFF2-40B4-BE49-F238E27FC236}">
                <a16:creationId xmlns:a16="http://schemas.microsoft.com/office/drawing/2014/main" id="{AECCD5FA-59F1-C893-AD5D-88ABA0D5D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80" r="13800" b="4"/>
          <a:stretch/>
        </p:blipFill>
        <p:spPr bwMode="auto">
          <a:xfrm>
            <a:off x="321734" y="321733"/>
            <a:ext cx="3084025" cy="3021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60D80C-4FA9-CEFD-0E86-62E6D8937D31}"/>
              </a:ext>
            </a:extLst>
          </p:cNvPr>
          <p:cNvPicPr>
            <a:picLocks noChangeAspect="1"/>
          </p:cNvPicPr>
          <p:nvPr/>
        </p:nvPicPr>
        <p:blipFill>
          <a:blip r:embed="rId3"/>
          <a:srcRect l="11170" r="18534" b="-3"/>
          <a:stretch/>
        </p:blipFill>
        <p:spPr>
          <a:xfrm>
            <a:off x="321734" y="3514854"/>
            <a:ext cx="3084025" cy="2785952"/>
          </a:xfrm>
          <a:prstGeom prst="rect">
            <a:avLst/>
          </a:prstGeom>
        </p:spPr>
      </p:pic>
      <p:pic>
        <p:nvPicPr>
          <p:cNvPr id="4" name="Picture 3">
            <a:extLst>
              <a:ext uri="{FF2B5EF4-FFF2-40B4-BE49-F238E27FC236}">
                <a16:creationId xmlns:a16="http://schemas.microsoft.com/office/drawing/2014/main" id="{E4D1BE30-7BAB-4673-EAAE-4E468ECE5E86}"/>
              </a:ext>
            </a:extLst>
          </p:cNvPr>
          <p:cNvPicPr>
            <a:picLocks noChangeAspect="1"/>
          </p:cNvPicPr>
          <p:nvPr/>
        </p:nvPicPr>
        <p:blipFill>
          <a:blip r:embed="rId4"/>
          <a:srcRect l="30681" r="27730" b="-1"/>
          <a:stretch/>
        </p:blipFill>
        <p:spPr>
          <a:xfrm>
            <a:off x="3598286" y="321733"/>
            <a:ext cx="4043250" cy="5979074"/>
          </a:xfrm>
          <a:prstGeom prst="rect">
            <a:avLst/>
          </a:prstGeom>
        </p:spPr>
      </p:pic>
      <p:pic>
        <p:nvPicPr>
          <p:cNvPr id="6" name="Picture 5">
            <a:extLst>
              <a:ext uri="{FF2B5EF4-FFF2-40B4-BE49-F238E27FC236}">
                <a16:creationId xmlns:a16="http://schemas.microsoft.com/office/drawing/2014/main" id="{C92A1D26-F55E-6D70-210A-BCFEC608F122}"/>
              </a:ext>
            </a:extLst>
          </p:cNvPr>
          <p:cNvPicPr>
            <a:picLocks noChangeAspect="1"/>
          </p:cNvPicPr>
          <p:nvPr/>
        </p:nvPicPr>
        <p:blipFill>
          <a:blip r:embed="rId5"/>
          <a:srcRect l="12330" r="2" b="2"/>
          <a:stretch/>
        </p:blipFill>
        <p:spPr>
          <a:xfrm>
            <a:off x="7834063" y="321733"/>
            <a:ext cx="4036201" cy="5979074"/>
          </a:xfrm>
          <a:prstGeom prst="rect">
            <a:avLst/>
          </a:prstGeom>
        </p:spPr>
      </p:pic>
    </p:spTree>
    <p:extLst>
      <p:ext uri="{BB962C8B-B14F-4D97-AF65-F5344CB8AC3E}">
        <p14:creationId xmlns:p14="http://schemas.microsoft.com/office/powerpoint/2010/main" val="2980348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390A8357-AC79-5D16-A4C0-658B120A9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038" y="0"/>
            <a:ext cx="10321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1C5400-F739-D9C1-34A4-523931DAB0B3}"/>
              </a:ext>
            </a:extLst>
          </p:cNvPr>
          <p:cNvSpPr txBox="1"/>
          <p:nvPr/>
        </p:nvSpPr>
        <p:spPr>
          <a:xfrm>
            <a:off x="3324318" y="6166981"/>
            <a:ext cx="7490565" cy="369332"/>
          </a:xfrm>
          <a:prstGeom prst="rect">
            <a:avLst/>
          </a:prstGeom>
          <a:solidFill>
            <a:schemeClr val="bg1"/>
          </a:solidFill>
        </p:spPr>
        <p:txBody>
          <a:bodyPr wrap="square" rtlCol="0">
            <a:spAutoFit/>
          </a:bodyPr>
          <a:lstStyle/>
          <a:p>
            <a:pPr algn="ctr"/>
            <a:r>
              <a:rPr lang="en-CZ" dirty="0"/>
              <a:t>Clemens Hozmeister, Turkish Parliament Building (1939-1960)</a:t>
            </a:r>
          </a:p>
        </p:txBody>
      </p:sp>
    </p:spTree>
    <p:extLst>
      <p:ext uri="{BB962C8B-B14F-4D97-AF65-F5344CB8AC3E}">
        <p14:creationId xmlns:p14="http://schemas.microsoft.com/office/powerpoint/2010/main" val="407293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AA1D7DC0-4F7B-FDE6-EDDA-133D10A391D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 b="-3"/>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a:extLst>
              <a:ext uri="{FF2B5EF4-FFF2-40B4-BE49-F238E27FC236}">
                <a16:creationId xmlns:a16="http://schemas.microsoft.com/office/drawing/2014/main" id="{63FF0E22-6B32-C11A-2CB4-A655E2A1616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26632" name="Picture 8">
            <a:extLst>
              <a:ext uri="{FF2B5EF4-FFF2-40B4-BE49-F238E27FC236}">
                <a16:creationId xmlns:a16="http://schemas.microsoft.com/office/drawing/2014/main" id="{4AEB53E0-5018-3F69-322A-B45B71A1B15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A510EBAD-82B4-B020-C508-808BCEAC39C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 y="4065775"/>
            <a:ext cx="5001186" cy="2792224"/>
          </a:xfrm>
          <a:prstGeom prst="rect">
            <a:avLst/>
          </a:prstGeom>
          <a:noFill/>
          <a:extLst>
            <a:ext uri="{909E8E84-426E-40DD-AFC4-6F175D3DCCD1}">
              <a14:hiddenFill xmlns:a14="http://schemas.microsoft.com/office/drawing/2010/main">
                <a:solidFill>
                  <a:srgbClr val="FFFFFF"/>
                </a:solidFill>
              </a14:hiddenFill>
            </a:ext>
          </a:extLst>
        </p:spPr>
      </p:pic>
      <p:sp>
        <p:nvSpPr>
          <p:cNvPr id="26639" name="Rectangle 26638">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481D3D0-5228-F27F-18A7-6E9909C53811}"/>
              </a:ext>
            </a:extLst>
          </p:cNvPr>
          <p:cNvSpPr txBox="1"/>
          <p:nvPr/>
        </p:nvSpPr>
        <p:spPr>
          <a:xfrm>
            <a:off x="1657899" y="6066397"/>
            <a:ext cx="6999516" cy="646331"/>
          </a:xfrm>
          <a:prstGeom prst="rect">
            <a:avLst/>
          </a:prstGeom>
          <a:solidFill>
            <a:schemeClr val="bg1"/>
          </a:solidFill>
        </p:spPr>
        <p:txBody>
          <a:bodyPr wrap="square" rtlCol="0">
            <a:spAutoFit/>
          </a:bodyPr>
          <a:lstStyle/>
          <a:p>
            <a:r>
              <a:rPr lang="en-GB" b="0" i="0" dirty="0">
                <a:effectLst/>
                <a:latin typeface="Source Sans Pro" panose="020B0503030403020204" pitchFamily="34" charset="0"/>
              </a:rPr>
              <a:t>Jean-François Lamoureux &amp; Jean-Louis Marin, Trade Fair Centre, Dakar, Senegal (1972-74)</a:t>
            </a:r>
            <a:endParaRPr lang="en-CZ" dirty="0"/>
          </a:p>
        </p:txBody>
      </p:sp>
    </p:spTree>
    <p:extLst>
      <p:ext uri="{BB962C8B-B14F-4D97-AF65-F5344CB8AC3E}">
        <p14:creationId xmlns:p14="http://schemas.microsoft.com/office/powerpoint/2010/main" val="27819523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7" name="Rectangle 27656">
            <a:extLst>
              <a:ext uri="{FF2B5EF4-FFF2-40B4-BE49-F238E27FC236}">
                <a16:creationId xmlns:a16="http://schemas.microsoft.com/office/drawing/2014/main" id="{BB7C0E06-6EE7-4DC1-8358-E6A2581D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650" name="Picture 2">
            <a:extLst>
              <a:ext uri="{FF2B5EF4-FFF2-40B4-BE49-F238E27FC236}">
                <a16:creationId xmlns:a16="http://schemas.microsoft.com/office/drawing/2014/main" id="{CE68F8EE-7791-E7B5-97CD-620F90CFA4A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2"/>
          <a:stretch/>
        </p:blipFill>
        <p:spPr bwMode="auto">
          <a:xfrm>
            <a:off x="643468" y="206461"/>
            <a:ext cx="5346948" cy="5743612"/>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Main entrance">
            <a:extLst>
              <a:ext uri="{FF2B5EF4-FFF2-40B4-BE49-F238E27FC236}">
                <a16:creationId xmlns:a16="http://schemas.microsoft.com/office/drawing/2014/main" id="{39319667-FAE6-951D-7064-6A418F76343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182942" y="206461"/>
            <a:ext cx="5365590" cy="5743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C90FCF-6B2D-CE91-FFAB-5076E3254E9D}"/>
              </a:ext>
            </a:extLst>
          </p:cNvPr>
          <p:cNvSpPr txBox="1"/>
          <p:nvPr/>
        </p:nvSpPr>
        <p:spPr>
          <a:xfrm>
            <a:off x="1903956" y="6087649"/>
            <a:ext cx="8642959" cy="369332"/>
          </a:xfrm>
          <a:prstGeom prst="rect">
            <a:avLst/>
          </a:prstGeom>
          <a:noFill/>
        </p:spPr>
        <p:txBody>
          <a:bodyPr wrap="square" rtlCol="0">
            <a:spAutoFit/>
          </a:bodyPr>
          <a:lstStyle/>
          <a:p>
            <a:pPr algn="ctr"/>
            <a:r>
              <a:rPr lang="en-GB" b="0" i="0" dirty="0">
                <a:effectLst/>
                <a:latin typeface="-apple-system"/>
              </a:rPr>
              <a:t>ADC Architect, Palace of Culture, Kuala Lumpur, Malaysia (1999)</a:t>
            </a:r>
            <a:endParaRPr lang="en-CZ" dirty="0"/>
          </a:p>
        </p:txBody>
      </p:sp>
    </p:spTree>
    <p:extLst>
      <p:ext uri="{BB962C8B-B14F-4D97-AF65-F5344CB8AC3E}">
        <p14:creationId xmlns:p14="http://schemas.microsoft.com/office/powerpoint/2010/main" val="4157753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1" name="Rectangle 28680">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674" name="Picture 2">
            <a:extLst>
              <a:ext uri="{FF2B5EF4-FFF2-40B4-BE49-F238E27FC236}">
                <a16:creationId xmlns:a16="http://schemas.microsoft.com/office/drawing/2014/main" id="{A6EF410F-641A-F610-DFB8-46143593421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b="-2"/>
          <a:stretch/>
        </p:blipFill>
        <p:spPr bwMode="auto">
          <a:xfrm>
            <a:off x="257891" y="197961"/>
            <a:ext cx="7086768" cy="5743618"/>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View into the main hall">
            <a:extLst>
              <a:ext uri="{FF2B5EF4-FFF2-40B4-BE49-F238E27FC236}">
                <a16:creationId xmlns:a16="http://schemas.microsoft.com/office/drawing/2014/main" id="{083FF719-5222-CEBA-975B-245ABBDEC5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601026" y="197961"/>
            <a:ext cx="4269242" cy="57436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1789C6-1F60-7E81-4C11-BD5F55AAB5B3}"/>
              </a:ext>
            </a:extLst>
          </p:cNvPr>
          <p:cNvSpPr txBox="1"/>
          <p:nvPr/>
        </p:nvSpPr>
        <p:spPr>
          <a:xfrm>
            <a:off x="2260202" y="6139540"/>
            <a:ext cx="7891397" cy="369332"/>
          </a:xfrm>
          <a:prstGeom prst="rect">
            <a:avLst/>
          </a:prstGeom>
          <a:noFill/>
        </p:spPr>
        <p:txBody>
          <a:bodyPr wrap="square" rtlCol="0">
            <a:spAutoFit/>
          </a:bodyPr>
          <a:lstStyle/>
          <a:p>
            <a:pPr algn="ctr"/>
            <a:r>
              <a:rPr lang="en-GB" b="0" i="0" dirty="0">
                <a:effectLst/>
                <a:latin typeface="-apple-system"/>
              </a:rPr>
              <a:t>Ho Kok Hoe,  National Museum, Kuala Lumpur (1959-63)</a:t>
            </a:r>
            <a:endParaRPr lang="en-CZ" dirty="0"/>
          </a:p>
        </p:txBody>
      </p:sp>
    </p:spTree>
    <p:extLst>
      <p:ext uri="{BB962C8B-B14F-4D97-AF65-F5344CB8AC3E}">
        <p14:creationId xmlns:p14="http://schemas.microsoft.com/office/powerpoint/2010/main" val="2696748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E4D3D27E-D15B-366C-641B-1A5105BE1C5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0409" y="0"/>
            <a:ext cx="7796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95B44F-B37C-E384-048E-33EA2B5804A1}"/>
              </a:ext>
            </a:extLst>
          </p:cNvPr>
          <p:cNvSpPr txBox="1"/>
          <p:nvPr/>
        </p:nvSpPr>
        <p:spPr>
          <a:xfrm>
            <a:off x="8198582" y="5117156"/>
            <a:ext cx="3718291" cy="1323439"/>
          </a:xfrm>
          <a:prstGeom prst="rect">
            <a:avLst/>
          </a:prstGeom>
          <a:noFill/>
        </p:spPr>
        <p:txBody>
          <a:bodyPr wrap="square">
            <a:spAutoFit/>
          </a:bodyPr>
          <a:lstStyle/>
          <a:p>
            <a:r>
              <a:rPr lang="en-GB" sz="2000" b="0" i="0" dirty="0">
                <a:solidFill>
                  <a:srgbClr val="FFFFFF"/>
                </a:solidFill>
                <a:effectLst/>
                <a:latin typeface="Spiller"/>
              </a:rPr>
              <a:t>Jane Drew and Maxwell Fry with a model of one of their many buildings for the Gold Coast</a:t>
            </a:r>
            <a:r>
              <a:rPr lang="en-GB" sz="2000" dirty="0">
                <a:solidFill>
                  <a:srgbClr val="FFFFFF"/>
                </a:solidFill>
                <a:latin typeface="Spiller"/>
              </a:rPr>
              <a:t> (</a:t>
            </a:r>
            <a:r>
              <a:rPr lang="en-GB" sz="2000" b="0" i="0" dirty="0">
                <a:solidFill>
                  <a:srgbClr val="FFFFFF"/>
                </a:solidFill>
                <a:effectLst/>
                <a:latin typeface="Spiller"/>
              </a:rPr>
              <a:t>1945). Image courtesy RIBA</a:t>
            </a:r>
            <a:endParaRPr lang="en-CZ" sz="2000" dirty="0"/>
          </a:p>
        </p:txBody>
      </p:sp>
    </p:spTree>
    <p:extLst>
      <p:ext uri="{BB962C8B-B14F-4D97-AF65-F5344CB8AC3E}">
        <p14:creationId xmlns:p14="http://schemas.microsoft.com/office/powerpoint/2010/main" val="299783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35064270-4541-20BB-4F1C-7C7FF18914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6713" y="0"/>
            <a:ext cx="11456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EF47965-D01A-5A8B-3A41-60015F9D9A8B}"/>
              </a:ext>
            </a:extLst>
          </p:cNvPr>
          <p:cNvSpPr txBox="1"/>
          <p:nvPr/>
        </p:nvSpPr>
        <p:spPr>
          <a:xfrm>
            <a:off x="2780778" y="6100175"/>
            <a:ext cx="8066762" cy="369332"/>
          </a:xfrm>
          <a:prstGeom prst="rect">
            <a:avLst/>
          </a:prstGeom>
          <a:solidFill>
            <a:schemeClr val="bg1"/>
          </a:solidFill>
        </p:spPr>
        <p:txBody>
          <a:bodyPr wrap="square" rtlCol="0">
            <a:spAutoFit/>
          </a:bodyPr>
          <a:lstStyle/>
          <a:p>
            <a:pPr algn="ctr"/>
            <a:r>
              <a:rPr lang="en-GB" b="0" i="0" dirty="0">
                <a:effectLst/>
                <a:latin typeface="-apple-system"/>
              </a:rPr>
              <a:t>Kumpulan </a:t>
            </a:r>
            <a:r>
              <a:rPr lang="en-GB" b="0" i="0" dirty="0" err="1">
                <a:effectLst/>
                <a:latin typeface="-apple-system"/>
              </a:rPr>
              <a:t>Akitek</a:t>
            </a:r>
            <a:r>
              <a:rPr lang="en-GB" b="0" i="0" dirty="0">
                <a:effectLst/>
                <a:latin typeface="-apple-system"/>
              </a:rPr>
              <a:t>, The Malaysian National Library, Kuala Lumpur (1994)</a:t>
            </a:r>
            <a:endParaRPr lang="en-CZ" dirty="0"/>
          </a:p>
        </p:txBody>
      </p:sp>
    </p:spTree>
    <p:extLst>
      <p:ext uri="{BB962C8B-B14F-4D97-AF65-F5344CB8AC3E}">
        <p14:creationId xmlns:p14="http://schemas.microsoft.com/office/powerpoint/2010/main" val="2947356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91A5A0DB-2C73-55F6-65D8-6DD3D1515D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8017" y="0"/>
            <a:ext cx="7464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32E713-9E0C-F983-9E7A-F43042E3BCBF}"/>
              </a:ext>
            </a:extLst>
          </p:cNvPr>
          <p:cNvSpPr txBox="1"/>
          <p:nvPr/>
        </p:nvSpPr>
        <p:spPr>
          <a:xfrm>
            <a:off x="8577942" y="5671457"/>
            <a:ext cx="3374571" cy="923330"/>
          </a:xfrm>
          <a:prstGeom prst="rect">
            <a:avLst/>
          </a:prstGeom>
          <a:noFill/>
        </p:spPr>
        <p:txBody>
          <a:bodyPr wrap="square" rtlCol="0">
            <a:spAutoFit/>
          </a:bodyPr>
          <a:lstStyle/>
          <a:p>
            <a:r>
              <a:rPr lang="en-CZ" dirty="0"/>
              <a:t>Ken Yeang</a:t>
            </a:r>
          </a:p>
          <a:p>
            <a:r>
              <a:rPr lang="en-CZ" dirty="0"/>
              <a:t>Singapore National Library (2005)</a:t>
            </a:r>
          </a:p>
        </p:txBody>
      </p:sp>
    </p:spTree>
    <p:extLst>
      <p:ext uri="{BB962C8B-B14F-4D97-AF65-F5344CB8AC3E}">
        <p14:creationId xmlns:p14="http://schemas.microsoft.com/office/powerpoint/2010/main" val="3821033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8CBC1D20-EC06-64C7-983A-840FD39A722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0168" y="0"/>
            <a:ext cx="73787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92E1CE7-F1EE-22E6-1C15-010FBB8EEA23}"/>
              </a:ext>
            </a:extLst>
          </p:cNvPr>
          <p:cNvSpPr txBox="1"/>
          <p:nvPr/>
        </p:nvSpPr>
        <p:spPr>
          <a:xfrm>
            <a:off x="8179496" y="6012494"/>
            <a:ext cx="3845490" cy="369332"/>
          </a:xfrm>
          <a:prstGeom prst="rect">
            <a:avLst/>
          </a:prstGeom>
          <a:noFill/>
        </p:spPr>
        <p:txBody>
          <a:bodyPr wrap="square" rtlCol="0">
            <a:spAutoFit/>
          </a:bodyPr>
          <a:lstStyle/>
          <a:p>
            <a:r>
              <a:rPr lang="en-CZ" dirty="0"/>
              <a:t>Africa, ca. 1945</a:t>
            </a:r>
          </a:p>
        </p:txBody>
      </p:sp>
    </p:spTree>
    <p:extLst>
      <p:ext uri="{BB962C8B-B14F-4D97-AF65-F5344CB8AC3E}">
        <p14:creationId xmlns:p14="http://schemas.microsoft.com/office/powerpoint/2010/main" val="3161760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4" name="Rectangle 4113">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a:extLst>
              <a:ext uri="{FF2B5EF4-FFF2-40B4-BE49-F238E27FC236}">
                <a16:creationId xmlns:a16="http://schemas.microsoft.com/office/drawing/2014/main" id="{EF9D92C8-4A59-F477-DF87-357E6BBD6D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561C059-D6F4-82BB-DE41-CC1A6B48170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D17CB615-AF4B-F6E7-AEA7-BB26C497470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3"/>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4116" name="Freeform: Shape 4115">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18" name="Freeform: Shape 4117">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0" name="Rectangle 4119">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2" name="Rectangle 4121">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0780B9E-D07F-2BCB-E106-DA7CB6E2DB29}"/>
              </a:ext>
            </a:extLst>
          </p:cNvPr>
          <p:cNvSpPr txBox="1"/>
          <p:nvPr/>
        </p:nvSpPr>
        <p:spPr>
          <a:xfrm>
            <a:off x="448056" y="2258568"/>
            <a:ext cx="2807208" cy="3922776"/>
          </a:xfrm>
          <a:prstGeom prst="rect">
            <a:avLst/>
          </a:prstGeom>
        </p:spPr>
        <p:txBody>
          <a:bodyPr vert="horz" lIns="91440" tIns="45720" rIns="91440" bIns="45720" rtlCol="0">
            <a:normAutofit/>
          </a:bodyPr>
          <a:lstStyle/>
          <a:p>
            <a:pPr defTabSz="914400">
              <a:lnSpc>
                <a:spcPct val="90000"/>
              </a:lnSpc>
              <a:spcAft>
                <a:spcPts val="600"/>
              </a:spcAft>
            </a:pPr>
            <a:r>
              <a:rPr lang="en-US" sz="2000" dirty="0"/>
              <a:t>Jane Drew and Maxwell Fry, University of Ibadan Campus (1949-1960) </a:t>
            </a:r>
          </a:p>
        </p:txBody>
      </p:sp>
      <p:pic>
        <p:nvPicPr>
          <p:cNvPr id="4100" name="Picture 4">
            <a:extLst>
              <a:ext uri="{FF2B5EF4-FFF2-40B4-BE49-F238E27FC236}">
                <a16:creationId xmlns:a16="http://schemas.microsoft.com/office/drawing/2014/main" id="{7996907A-D375-04F6-8A8B-D34B19C1628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591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7CB8769-0443-089E-B421-0CEA0AFBD806}"/>
              </a:ext>
            </a:extLst>
          </p:cNvPr>
          <p:cNvPicPr>
            <a:picLocks noChangeAspect="1"/>
          </p:cNvPicPr>
          <p:nvPr/>
        </p:nvPicPr>
        <p:blipFill>
          <a:blip r:embed="rId2" cstate="screen">
            <a:extLst>
              <a:ext uri="{28A0092B-C50C-407E-A947-70E740481C1C}">
                <a14:useLocalDpi xmlns:a14="http://schemas.microsoft.com/office/drawing/2010/main"/>
              </a:ext>
            </a:extLst>
          </a:blip>
          <a:srcRect r="-2"/>
          <a:stretch/>
        </p:blipFill>
        <p:spPr>
          <a:xfrm>
            <a:off x="321730" y="321732"/>
            <a:ext cx="5674897" cy="3017405"/>
          </a:xfrm>
          <a:prstGeom prst="rect">
            <a:avLst/>
          </a:prstGeom>
        </p:spPr>
      </p:pic>
      <p:pic>
        <p:nvPicPr>
          <p:cNvPr id="2" name="Picture 1">
            <a:extLst>
              <a:ext uri="{FF2B5EF4-FFF2-40B4-BE49-F238E27FC236}">
                <a16:creationId xmlns:a16="http://schemas.microsoft.com/office/drawing/2014/main" id="{7F6D5F54-24A4-F420-B095-7C96F00BB847}"/>
              </a:ext>
            </a:extLst>
          </p:cNvPr>
          <p:cNvPicPr>
            <a:picLocks noChangeAspect="1"/>
          </p:cNvPicPr>
          <p:nvPr/>
        </p:nvPicPr>
        <p:blipFill>
          <a:blip r:embed="rId3" cstate="screen">
            <a:extLst>
              <a:ext uri="{28A0092B-C50C-407E-A947-70E740481C1C}">
                <a14:useLocalDpi xmlns:a14="http://schemas.microsoft.com/office/drawing/2010/main"/>
              </a:ext>
            </a:extLst>
          </a:blip>
          <a:srcRect r="-2"/>
          <a:stretch/>
        </p:blipFill>
        <p:spPr>
          <a:xfrm>
            <a:off x="321730" y="3510853"/>
            <a:ext cx="5674897" cy="2789954"/>
          </a:xfrm>
          <a:prstGeom prst="rect">
            <a:avLst/>
          </a:prstGeom>
        </p:spPr>
      </p:pic>
      <p:pic>
        <p:nvPicPr>
          <p:cNvPr id="5122" name="Picture 2">
            <a:extLst>
              <a:ext uri="{FF2B5EF4-FFF2-40B4-BE49-F238E27FC236}">
                <a16:creationId xmlns:a16="http://schemas.microsoft.com/office/drawing/2014/main" id="{17750D24-D06E-C1C8-E47F-C193218165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r="-1" b="-1"/>
          <a:stretch/>
        </p:blipFill>
        <p:spPr bwMode="auto">
          <a:xfrm>
            <a:off x="6195373" y="321733"/>
            <a:ext cx="5674897" cy="59790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E83A8A7-BFCD-F9D7-1C86-A1E5E0E6F3F6}"/>
              </a:ext>
            </a:extLst>
          </p:cNvPr>
          <p:cNvSpPr txBox="1"/>
          <p:nvPr/>
        </p:nvSpPr>
        <p:spPr>
          <a:xfrm>
            <a:off x="1962411" y="6389860"/>
            <a:ext cx="8267178" cy="369332"/>
          </a:xfrm>
          <a:prstGeom prst="rect">
            <a:avLst/>
          </a:prstGeom>
          <a:noFill/>
        </p:spPr>
        <p:txBody>
          <a:bodyPr wrap="square" rtlCol="0">
            <a:spAutoFit/>
          </a:bodyPr>
          <a:lstStyle/>
          <a:p>
            <a:pPr algn="ctr"/>
            <a:r>
              <a:rPr lang="en-US" sz="1800" dirty="0"/>
              <a:t>Jane Drew and Maxwell Fry, </a:t>
            </a:r>
            <a:r>
              <a:rPr lang="en-US" sz="1800" dirty="0" err="1"/>
              <a:t>Mawuli</a:t>
            </a:r>
            <a:r>
              <a:rPr lang="en-US" sz="1800" dirty="0"/>
              <a:t> School, Ghana (1955)</a:t>
            </a:r>
            <a:endParaRPr lang="en-CZ" dirty="0"/>
          </a:p>
        </p:txBody>
      </p:sp>
    </p:spTree>
    <p:extLst>
      <p:ext uri="{BB962C8B-B14F-4D97-AF65-F5344CB8AC3E}">
        <p14:creationId xmlns:p14="http://schemas.microsoft.com/office/powerpoint/2010/main" val="17519396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80C847-2E1E-7933-3ACD-F736F683E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1609" y="82835"/>
            <a:ext cx="5236747" cy="6692330"/>
          </a:xfrm>
          <a:prstGeom prst="rect">
            <a:avLst/>
          </a:prstGeom>
        </p:spPr>
      </p:pic>
      <p:pic>
        <p:nvPicPr>
          <p:cNvPr id="6" name="Picture 5">
            <a:extLst>
              <a:ext uri="{FF2B5EF4-FFF2-40B4-BE49-F238E27FC236}">
                <a16:creationId xmlns:a16="http://schemas.microsoft.com/office/drawing/2014/main" id="{2635E6E0-64F5-D21C-EA2B-C029D22B23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1994" y="0"/>
            <a:ext cx="4908800" cy="6858000"/>
          </a:xfrm>
          <a:prstGeom prst="rect">
            <a:avLst/>
          </a:prstGeom>
        </p:spPr>
      </p:pic>
      <p:sp>
        <p:nvSpPr>
          <p:cNvPr id="8" name="TextBox 7">
            <a:extLst>
              <a:ext uri="{FF2B5EF4-FFF2-40B4-BE49-F238E27FC236}">
                <a16:creationId xmlns:a16="http://schemas.microsoft.com/office/drawing/2014/main" id="{7F28FCAA-01DE-44CB-D113-C091D7E930FC}"/>
              </a:ext>
            </a:extLst>
          </p:cNvPr>
          <p:cNvSpPr txBox="1"/>
          <p:nvPr/>
        </p:nvSpPr>
        <p:spPr>
          <a:xfrm>
            <a:off x="3561716" y="5612156"/>
            <a:ext cx="4199798" cy="995722"/>
          </a:xfrm>
          <a:prstGeom prst="rect">
            <a:avLst/>
          </a:prstGeom>
          <a:noFill/>
        </p:spPr>
        <p:txBody>
          <a:bodyPr wrap="square">
            <a:spAutoFit/>
          </a:bodyPr>
          <a:lstStyle/>
          <a:p>
            <a:pPr indent="-228600" defTabSz="914400">
              <a:lnSpc>
                <a:spcPct val="90000"/>
              </a:lnSpc>
              <a:spcBef>
                <a:spcPct val="0"/>
              </a:spcBef>
              <a:spcAft>
                <a:spcPts val="600"/>
              </a:spcAft>
              <a:buFont typeface="Arial" panose="020B0604020202020204" pitchFamily="34" charset="0"/>
              <a:buChar char="•"/>
            </a:pPr>
            <a:r>
              <a:rPr lang="en-US" sz="1800" dirty="0"/>
              <a:t>Fry and Drew, </a:t>
            </a:r>
          </a:p>
          <a:p>
            <a:pPr indent="-228600" defTabSz="914400">
              <a:lnSpc>
                <a:spcPct val="90000"/>
              </a:lnSpc>
              <a:spcBef>
                <a:spcPct val="0"/>
              </a:spcBef>
              <a:spcAft>
                <a:spcPts val="600"/>
              </a:spcAft>
              <a:buFont typeface="Arial" panose="020B0604020202020204" pitchFamily="34" charset="0"/>
              <a:buChar char="•"/>
            </a:pPr>
            <a:r>
              <a:rPr lang="en-US" sz="1800" dirty="0"/>
              <a:t>L: BP Building, Nigeria (1961)</a:t>
            </a:r>
          </a:p>
          <a:p>
            <a:pPr indent="-228600" defTabSz="914400">
              <a:lnSpc>
                <a:spcPct val="90000"/>
              </a:lnSpc>
              <a:spcBef>
                <a:spcPct val="0"/>
              </a:spcBef>
              <a:spcAft>
                <a:spcPts val="600"/>
              </a:spcAft>
              <a:buFont typeface="Arial" panose="020B0604020202020204" pitchFamily="34" charset="0"/>
              <a:buChar char="•"/>
            </a:pPr>
            <a:r>
              <a:rPr lang="en-US" sz="1800" dirty="0"/>
              <a:t>R: Co-operative Bank, Lagos (1959)</a:t>
            </a:r>
          </a:p>
        </p:txBody>
      </p:sp>
    </p:spTree>
    <p:extLst>
      <p:ext uri="{BB962C8B-B14F-4D97-AF65-F5344CB8AC3E}">
        <p14:creationId xmlns:p14="http://schemas.microsoft.com/office/powerpoint/2010/main" val="1677026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D0BB2A-9878-9D48-EC11-FF8F34D783CD}"/>
              </a:ext>
            </a:extLst>
          </p:cNvPr>
          <p:cNvSpPr txBox="1"/>
          <p:nvPr/>
        </p:nvSpPr>
        <p:spPr>
          <a:xfrm>
            <a:off x="331515" y="988800"/>
            <a:ext cx="6051710" cy="5170646"/>
          </a:xfrm>
          <a:prstGeom prst="rect">
            <a:avLst/>
          </a:prstGeom>
          <a:noFill/>
        </p:spPr>
        <p:txBody>
          <a:bodyPr wrap="square" rtlCol="0">
            <a:spAutoFit/>
          </a:bodyPr>
          <a:lstStyle/>
          <a:p>
            <a:r>
              <a:rPr lang="en-CZ" sz="2400" dirty="0"/>
              <a:t>Tropical Modernism as a Hybrid Practice:</a:t>
            </a:r>
          </a:p>
          <a:p>
            <a:endParaRPr lang="en-CZ" sz="2400" dirty="0"/>
          </a:p>
          <a:p>
            <a:endParaRPr lang="en-CZ" sz="2400" dirty="0"/>
          </a:p>
          <a:p>
            <a:r>
              <a:rPr lang="en-CZ" sz="2400" dirty="0"/>
              <a:t>Adaptation of design to environment</a:t>
            </a:r>
          </a:p>
          <a:p>
            <a:endParaRPr lang="en-CZ" sz="2400" dirty="0"/>
          </a:p>
          <a:p>
            <a:pPr marL="342900" indent="-342900">
              <a:buFont typeface="Arial" panose="020B0604020202020204" pitchFamily="34" charset="0"/>
              <a:buChar char="•"/>
            </a:pPr>
            <a:r>
              <a:rPr lang="en-GB" sz="2400" dirty="0"/>
              <a:t>C</a:t>
            </a:r>
            <a:r>
              <a:rPr lang="en-CZ" sz="2400" dirty="0"/>
              <a:t>limate (passive cooling)</a:t>
            </a:r>
          </a:p>
          <a:p>
            <a:pPr marL="342900" indent="-342900">
              <a:buFont typeface="Arial" panose="020B0604020202020204" pitchFamily="34" charset="0"/>
              <a:buChar char="•"/>
            </a:pPr>
            <a:r>
              <a:rPr lang="en-CZ" sz="2400" dirty="0"/>
              <a:t>Ventilation</a:t>
            </a:r>
          </a:p>
          <a:p>
            <a:pPr marL="342900" indent="-342900">
              <a:buFont typeface="Arial" panose="020B0604020202020204" pitchFamily="34" charset="0"/>
              <a:buChar char="•"/>
            </a:pPr>
            <a:r>
              <a:rPr lang="en-CZ" sz="2400" dirty="0"/>
              <a:t>Wall sunscreens against solar glare</a:t>
            </a:r>
          </a:p>
          <a:p>
            <a:pPr marL="342900" indent="-342900">
              <a:buFont typeface="Arial" panose="020B0604020202020204" pitchFamily="34" charset="0"/>
              <a:buChar char="•"/>
            </a:pPr>
            <a:r>
              <a:rPr lang="en-CZ" sz="2400" dirty="0"/>
              <a:t>Stylistically, indebted to E</a:t>
            </a:r>
            <a:r>
              <a:rPr lang="en-GB" sz="2400" dirty="0"/>
              <a:t>u</a:t>
            </a:r>
            <a:r>
              <a:rPr lang="en-CZ" sz="2400" dirty="0"/>
              <a:t>ropean modernism, but with the addition of details that gesture to local cultures</a:t>
            </a:r>
          </a:p>
          <a:p>
            <a:pPr marL="342900" indent="-342900">
              <a:buFont typeface="Arial" panose="020B0604020202020204" pitchFamily="34" charset="0"/>
              <a:buChar char="•"/>
            </a:pPr>
            <a:endParaRPr lang="en-CZ" sz="2400" dirty="0"/>
          </a:p>
          <a:p>
            <a:pPr marL="342900" indent="-342900">
              <a:buFont typeface="Arial" panose="020B0604020202020204" pitchFamily="34" charset="0"/>
              <a:buChar char="•"/>
            </a:pPr>
            <a:endParaRPr lang="en-CZ" sz="2400" dirty="0"/>
          </a:p>
          <a:p>
            <a:endParaRPr lang="en-CZ" dirty="0"/>
          </a:p>
        </p:txBody>
      </p:sp>
      <p:sp>
        <p:nvSpPr>
          <p:cNvPr id="3" name="TextBox 2">
            <a:extLst>
              <a:ext uri="{FF2B5EF4-FFF2-40B4-BE49-F238E27FC236}">
                <a16:creationId xmlns:a16="http://schemas.microsoft.com/office/drawing/2014/main" id="{EAD35CB0-FA9D-9AEB-98D5-47BF028748E8}"/>
              </a:ext>
            </a:extLst>
          </p:cNvPr>
          <p:cNvSpPr txBox="1"/>
          <p:nvPr/>
        </p:nvSpPr>
        <p:spPr>
          <a:xfrm>
            <a:off x="7211559" y="1603809"/>
            <a:ext cx="4396636" cy="3785652"/>
          </a:xfrm>
          <a:prstGeom prst="rect">
            <a:avLst/>
          </a:prstGeom>
          <a:noFill/>
        </p:spPr>
        <p:txBody>
          <a:bodyPr wrap="square" rtlCol="0">
            <a:spAutoFit/>
          </a:bodyPr>
          <a:lstStyle/>
          <a:p>
            <a:r>
              <a:rPr lang="en-GB" sz="2000" b="0" i="0" dirty="0">
                <a:solidFill>
                  <a:schemeClr val="tx1">
                    <a:lumMod val="85000"/>
                  </a:schemeClr>
                </a:solidFill>
                <a:effectLst/>
              </a:rPr>
              <a:t>“ … while my fellow architects took what I thought to be the easy course in buildings of mass concrete and violent even menacing proportions … I sought for what materials still bore the natural and human impress, using brick, slate, burnt tiles, timber, but of necessity brick in the laying of which the last building skill still flourished.”</a:t>
            </a:r>
          </a:p>
          <a:p>
            <a:endParaRPr lang="en-GB" sz="2000" dirty="0">
              <a:solidFill>
                <a:schemeClr val="tx1">
                  <a:lumMod val="85000"/>
                </a:schemeClr>
              </a:solidFill>
            </a:endParaRPr>
          </a:p>
          <a:p>
            <a:r>
              <a:rPr lang="en-GB" sz="2000" dirty="0">
                <a:solidFill>
                  <a:schemeClr val="tx1">
                    <a:lumMod val="85000"/>
                  </a:schemeClr>
                </a:solidFill>
              </a:rPr>
              <a:t>Maxwell Fry, </a:t>
            </a:r>
            <a:r>
              <a:rPr lang="en-GB" sz="2000" i="1" dirty="0">
                <a:solidFill>
                  <a:schemeClr val="tx1">
                    <a:lumMod val="85000"/>
                  </a:schemeClr>
                </a:solidFill>
              </a:rPr>
              <a:t>Autobiographical Sketches </a:t>
            </a:r>
            <a:r>
              <a:rPr lang="en-GB" sz="2000" dirty="0">
                <a:solidFill>
                  <a:schemeClr val="tx1">
                    <a:lumMod val="85000"/>
                  </a:schemeClr>
                </a:solidFill>
              </a:rPr>
              <a:t>(London, 1975)</a:t>
            </a:r>
            <a:endParaRPr lang="en-CZ" sz="2000" dirty="0">
              <a:solidFill>
                <a:schemeClr val="tx1">
                  <a:lumMod val="85000"/>
                </a:schemeClr>
              </a:solidFill>
            </a:endParaRPr>
          </a:p>
        </p:txBody>
      </p:sp>
    </p:spTree>
    <p:extLst>
      <p:ext uri="{BB962C8B-B14F-4D97-AF65-F5344CB8AC3E}">
        <p14:creationId xmlns:p14="http://schemas.microsoft.com/office/powerpoint/2010/main" val="6338711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439</TotalTime>
  <Words>1446</Words>
  <Application>Microsoft Macintosh PowerPoint</Application>
  <PresentationFormat>Widescreen</PresentationFormat>
  <Paragraphs>117</Paragraphs>
  <Slides>41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-apple-system</vt:lpstr>
      <vt:lpstr>Adelle Light</vt:lpstr>
      <vt:lpstr>Aptos</vt:lpstr>
      <vt:lpstr>Aptos Display</vt:lpstr>
      <vt:lpstr>Arial</vt:lpstr>
      <vt:lpstr>Calibri</vt:lpstr>
      <vt:lpstr>cheltenham</vt:lpstr>
      <vt:lpstr>Source Sans Pro</vt:lpstr>
      <vt:lpstr>Spiller</vt:lpstr>
      <vt:lpstr>Office Theme</vt:lpstr>
      <vt:lpstr>Tropical Modernism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Not-tropical modernism in the tropics</vt:lpstr>
      <vt:lpstr>PowerPoint Presentation</vt:lpstr>
      <vt:lpstr>PowerPoint Presentation</vt:lpstr>
      <vt:lpstr>PowerPoint Presentation</vt:lpstr>
      <vt:lpstr>PowerPoint Presentation</vt:lpstr>
      <vt:lpstr>Critique of Modernism</vt:lpstr>
      <vt:lpstr>PowerPoint Presentation</vt:lpstr>
      <vt:lpstr>PowerPoint Presentation</vt:lpstr>
      <vt:lpstr>PowerPoint Presentation</vt:lpstr>
      <vt:lpstr>PowerPoint Presentation</vt:lpstr>
      <vt:lpstr>PowerPoint Presentation</vt:lpstr>
      <vt:lpstr>Modern vs. National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Matthew Rampley</dc:creator>
  <cp:lastModifiedBy>Matthew Rampley</cp:lastModifiedBy>
  <cp:revision>1</cp:revision>
  <dcterms:created xsi:type="dcterms:W3CDTF">2024-10-10T06:39:23Z</dcterms:created>
  <dcterms:modified xsi:type="dcterms:W3CDTF">2024-10-10T13:59:19Z</dcterms:modified>
</cp:coreProperties>
</file>