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2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5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8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42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3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44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246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90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9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9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68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rgbClr val="EC7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6E60E8-1E83-A96E-1E84-DADCEF56C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390525"/>
            <a:ext cx="10909640" cy="1510301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cs-CZ" sz="210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Experience of Awe: An Expansive Approach to Everyday Aesthetics </a:t>
            </a:r>
            <a:br>
              <a:rPr lang="cs-CZ" sz="2100">
                <a:solidFill>
                  <a:srgbClr val="FFFFFF"/>
                </a:solidFill>
              </a:rPr>
            </a:br>
            <a:r>
              <a:rPr lang="cs-CZ" sz="210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Thomas Leddy</a:t>
            </a:r>
            <a:br>
              <a:rPr lang="cs-CZ" sz="2100">
                <a:solidFill>
                  <a:srgbClr val="FFFFFF"/>
                </a:solidFill>
                <a:effectLst/>
                <a:latin typeface="Roboto" panose="02000000000000000000" pitchFamily="2" charset="0"/>
              </a:rPr>
            </a:br>
            <a:r>
              <a:rPr lang="cs-CZ" sz="210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San Jose State University, tle403@aol.com </a:t>
            </a:r>
            <a:br>
              <a:rPr lang="cs-CZ" sz="2100">
                <a:solidFill>
                  <a:srgbClr val="FFFFFF"/>
                </a:solidFill>
              </a:rPr>
            </a:br>
            <a:endParaRPr lang="cs-CZ" sz="210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002104-BC8D-827F-E36F-9B098E4F52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2868" r="-1" b="12113"/>
          <a:stretch/>
        </p:blipFill>
        <p:spPr>
          <a:xfrm>
            <a:off x="3411096" y="3067050"/>
            <a:ext cx="5366759" cy="301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3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A1C590-2C8B-799D-62C0-5A4970116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48E3A3-D152-DB29-C24A-FB69438F16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32500" lnSpcReduction="20000"/>
          </a:bodyPr>
          <a:lstStyle/>
          <a:p>
            <a:pPr algn="l"/>
            <a:r>
              <a:rPr lang="en-GB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Introduction and Background</a:t>
            </a: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is Thomas Leddy's main argument regarding the definition of everyday aesthetics?</a:t>
            </a: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Leddy’s definition of everyday aesthetics challenge the restrictive views of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Melchionne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Naukkarinen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inspired Leddy to adopt an expansive approach to everyday aesthetics?</a:t>
            </a: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John Dewey's philosophy influence Leddy's perspective on everyday aesthetics?</a:t>
            </a:r>
          </a:p>
          <a:p>
            <a:pPr algn="l">
              <a:buFont typeface="+mj-lt"/>
              <a:buAutoNum type="arabicPeriod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is the significance of the book </a:t>
            </a:r>
            <a:r>
              <a:rPr lang="en-GB" b="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Extraordinary in the Ordinary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in framing Leddy's ideas?</a:t>
            </a:r>
          </a:p>
          <a:p>
            <a:pPr algn="l"/>
            <a:r>
              <a:rPr lang="en-GB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Expansive Approach to Everyday Aesthetics</a:t>
            </a:r>
          </a:p>
          <a:p>
            <a:pPr algn="l">
              <a:buFont typeface="+mj-lt"/>
              <a:buAutoNum type="arabicPeriod" startAt="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examples does Leddy provide to illustrate the continuity between aesthetics of art, nature, and everyday life?</a:t>
            </a:r>
          </a:p>
          <a:p>
            <a:pPr algn="l">
              <a:buFont typeface="+mj-lt"/>
              <a:buAutoNum type="arabicPeriod" startAt="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Leddy define "aura," and what role does it play in aesthetic experiences?</a:t>
            </a:r>
          </a:p>
          <a:p>
            <a:pPr algn="l">
              <a:buFont typeface="+mj-lt"/>
              <a:buAutoNum type="arabicPeriod" startAt="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Why does Leddy include sublime experiences like childbirth in the domain of everyday aesthetics?</a:t>
            </a:r>
          </a:p>
          <a:p>
            <a:pPr algn="l">
              <a:buFont typeface="+mj-lt"/>
              <a:buAutoNum type="arabicPeriod" startAt="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Leddy critique the reliance on "negative definitions" in defining everyday aesthetics?</a:t>
            </a:r>
          </a:p>
          <a:p>
            <a:pPr algn="l">
              <a:buFont typeface="+mj-lt"/>
              <a:buAutoNum type="arabicPeriod" startAt="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is Leddy’s critique of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Melchionne’s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exclusion of interior decoration from everyday aesthetics?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053924-643C-6D0E-5C36-6BA1DBE184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32500" lnSpcReduction="20000"/>
          </a:bodyPr>
          <a:lstStyle/>
          <a:p>
            <a:pPr algn="l"/>
            <a:r>
              <a:rPr lang="en-GB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Moments of Awe and Subjective Well-Being</a:t>
            </a:r>
          </a:p>
          <a:p>
            <a:pPr algn="l">
              <a:buFont typeface="+mj-lt"/>
              <a:buAutoNum type="arabicPeriod" startAt="11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role does the concept of "awe" play in Leddy's expansive approach to everyday aesthetics?</a:t>
            </a:r>
          </a:p>
          <a:p>
            <a:pPr algn="l">
              <a:buFont typeface="+mj-lt"/>
              <a:buAutoNum type="arabicPeriod" startAt="11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What evidence does Leddy provide to support the connection between awe and subjective well-being?</a:t>
            </a:r>
          </a:p>
          <a:p>
            <a:pPr algn="l">
              <a:buFont typeface="+mj-lt"/>
              <a:buAutoNum type="arabicPeriod" startAt="11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Leddy view the relationship between high points of aesthetic experience and moments of awe?</a:t>
            </a:r>
          </a:p>
          <a:p>
            <a:pPr algn="l">
              <a:buFont typeface="+mj-lt"/>
              <a:buAutoNum type="arabicPeriod" startAt="11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Why does Leddy argue for equal importance of everyday, art, and nature aesthetics in enhancing well-being?</a:t>
            </a:r>
          </a:p>
          <a:p>
            <a:pPr algn="l">
              <a:buFont typeface="+mj-lt"/>
              <a:buAutoNum type="arabicPeriod" startAt="11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Leddy critique the hedonic regulation approach in everyday aesthetics?</a:t>
            </a:r>
          </a:p>
          <a:p>
            <a:pPr algn="l"/>
            <a:r>
              <a:rPr lang="en-GB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Serendipity and Broader Inclusion</a:t>
            </a:r>
          </a:p>
          <a:p>
            <a:pPr algn="l">
              <a:buFont typeface="+mj-lt"/>
              <a:buAutoNum type="arabicPeriod" startAt="1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Leddy incorporate serendipitous events into his argument for an expansive definition of everyday aesthetics?</a:t>
            </a:r>
          </a:p>
          <a:p>
            <a:pPr algn="l">
              <a:buFont typeface="+mj-lt"/>
              <a:buAutoNum type="arabicPeriod" startAt="1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Why does Leddy believe that seasonal and occasional activities, like holidays or tourist experiences, should be included in everyday aesthetics?</a:t>
            </a:r>
          </a:p>
          <a:p>
            <a:pPr algn="l">
              <a:buFont typeface="+mj-lt"/>
              <a:buAutoNum type="arabicPeriod" startAt="16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How does mindfulness, as discussed by Thich Nhat Hanh, relate to Leddy’s ideas of everyday aesthetics?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77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EC7179"/>
          </a:solidFill>
          <a:ln w="25400">
            <a:solidFill>
              <a:srgbClr val="EC717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1A296C7B-260C-34D6-0318-755D96477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cs-CZ" b="1" i="0" u="none" strike="noStrike" dirty="0" err="1">
                <a:solidFill>
                  <a:schemeClr val="bg1"/>
                </a:solidFill>
                <a:effectLst/>
              </a:rPr>
              <a:t>Interconnection</a:t>
            </a:r>
            <a:r>
              <a:rPr lang="cs-CZ" b="1" i="0" u="none" strike="noStrike" dirty="0">
                <a:solidFill>
                  <a:schemeClr val="bg1"/>
                </a:solidFill>
                <a:effectLst/>
              </a:rPr>
              <a:t> and </a:t>
            </a:r>
            <a:r>
              <a:rPr lang="cs-CZ" b="1" i="0" u="none" strike="noStrike" dirty="0" err="1">
                <a:solidFill>
                  <a:schemeClr val="bg1"/>
                </a:solidFill>
                <a:effectLst/>
              </a:rPr>
              <a:t>Critiques</a:t>
            </a:r>
            <a:endParaRPr lang="cs-CZ" b="1" i="0" u="none" strike="noStrike" dirty="0">
              <a:solidFill>
                <a:schemeClr val="bg1"/>
              </a:solidFill>
              <a:effectLst/>
            </a:endParaRPr>
          </a:p>
          <a:p>
            <a:pPr>
              <a:buFont typeface="+mj-lt"/>
              <a:buAutoNum type="arabicPeriod" startAt="19"/>
            </a:pP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How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does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Leddy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address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the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dynamic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relationship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between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the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aesthetics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of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art and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everyday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life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?</a:t>
            </a:r>
          </a:p>
          <a:p>
            <a:pPr>
              <a:buFont typeface="+mj-lt"/>
              <a:buAutoNum type="arabicPeriod" startAt="19"/>
            </a:pP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Why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does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Leddy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emphasize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the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value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of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"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low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-level"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aesthetic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experiences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,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like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admiring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a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neatened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backyard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?</a:t>
            </a:r>
          </a:p>
          <a:p>
            <a:pPr>
              <a:buFont typeface="+mj-lt"/>
              <a:buAutoNum type="arabicPeriod" startAt="19"/>
            </a:pP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How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does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Leddy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use humor, such as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the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"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garbage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moment," to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argue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for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an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expansive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view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of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everyday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aesthetics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?</a:t>
            </a:r>
          </a:p>
          <a:p>
            <a:pPr>
              <a:buFont typeface="+mj-lt"/>
              <a:buAutoNum type="arabicPeriod" startAt="19"/>
            </a:pP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What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are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Leddy’s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concerns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about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the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restrictivist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approach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limiting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the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potential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of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everyday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cs-CZ" b="0" i="0" u="none" strike="noStrike" dirty="0" err="1">
                <a:solidFill>
                  <a:schemeClr val="bg1"/>
                </a:solidFill>
                <a:effectLst/>
              </a:rPr>
              <a:t>aesthetics</a:t>
            </a:r>
            <a:r>
              <a:rPr lang="cs-CZ" b="0" i="0" u="none" strike="noStrike" dirty="0">
                <a:solidFill>
                  <a:schemeClr val="bg1"/>
                </a:solidFill>
                <a:effectLst/>
              </a:rPr>
              <a:t>?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87495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412426"/>
      </a:dk2>
      <a:lt2>
        <a:srgbClr val="E2E8E8"/>
      </a:lt2>
      <a:accent1>
        <a:srgbClr val="EC7179"/>
      </a:accent1>
      <a:accent2>
        <a:srgbClr val="E88651"/>
      </a:accent2>
      <a:accent3>
        <a:srgbClr val="BFA13E"/>
      </a:accent3>
      <a:accent4>
        <a:srgbClr val="98AD3C"/>
      </a:accent4>
      <a:accent5>
        <a:srgbClr val="71B444"/>
      </a:accent5>
      <a:accent6>
        <a:srgbClr val="34BD36"/>
      </a:accent6>
      <a:hlink>
        <a:srgbClr val="568E8A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413</Words>
  <Application>Microsoft Macintosh PowerPoint</Application>
  <PresentationFormat>Širokoúhlá obrazovka</PresentationFormat>
  <Paragraphs>29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Modern Love</vt:lpstr>
      <vt:lpstr>Roboto</vt:lpstr>
      <vt:lpstr>The Hand</vt:lpstr>
      <vt:lpstr>SketchyVTI</vt:lpstr>
      <vt:lpstr>Experience of Awe: An Expansive Approach to Everyday Aesthetics  Thomas Leddy San Jose State University, tle403@aol.com  </vt:lpstr>
      <vt:lpstr>Questions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Lenka Lee</dc:creator>
  <cp:lastModifiedBy>Lenka Lee</cp:lastModifiedBy>
  <cp:revision>2</cp:revision>
  <dcterms:created xsi:type="dcterms:W3CDTF">2024-11-25T22:53:31Z</dcterms:created>
  <dcterms:modified xsi:type="dcterms:W3CDTF">2024-11-25T23:08:54Z</dcterms:modified>
</cp:coreProperties>
</file>